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617" r:id="rId4"/>
  </p:sldMasterIdLst>
  <p:notesMasterIdLst>
    <p:notesMasterId r:id="rId36"/>
  </p:notesMasterIdLst>
  <p:sldIdLst>
    <p:sldId id="333" r:id="rId5"/>
    <p:sldId id="356" r:id="rId6"/>
    <p:sldId id="317" r:id="rId7"/>
    <p:sldId id="355" r:id="rId8"/>
    <p:sldId id="365" r:id="rId9"/>
    <p:sldId id="321" r:id="rId10"/>
    <p:sldId id="368" r:id="rId11"/>
    <p:sldId id="384" r:id="rId12"/>
    <p:sldId id="385" r:id="rId13"/>
    <p:sldId id="370" r:id="rId14"/>
    <p:sldId id="369" r:id="rId15"/>
    <p:sldId id="383" r:id="rId16"/>
    <p:sldId id="348" r:id="rId17"/>
    <p:sldId id="334" r:id="rId18"/>
    <p:sldId id="391" r:id="rId19"/>
    <p:sldId id="366" r:id="rId20"/>
    <p:sldId id="373" r:id="rId21"/>
    <p:sldId id="392" r:id="rId22"/>
    <p:sldId id="372" r:id="rId23"/>
    <p:sldId id="382" r:id="rId24"/>
    <p:sldId id="363" r:id="rId25"/>
    <p:sldId id="354" r:id="rId26"/>
    <p:sldId id="386" r:id="rId27"/>
    <p:sldId id="389" r:id="rId28"/>
    <p:sldId id="387" r:id="rId29"/>
    <p:sldId id="390" r:id="rId30"/>
    <p:sldId id="388" r:id="rId31"/>
    <p:sldId id="326" r:id="rId32"/>
    <p:sldId id="360" r:id="rId33"/>
    <p:sldId id="380" r:id="rId34"/>
    <p:sldId id="35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0" d="100"/>
          <a:sy n="60" d="100"/>
        </p:scale>
        <p:origin x="10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29/09/2025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29/09/2025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29/09/2025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29/09/2025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29/09/2025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29/09/2025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29/09/2025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29/09/2025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29/09/2025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29/09/2025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29/09/2025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29/09/2025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29/09/2025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29/09/2025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29/09/2025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29/09/2025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29-09-2025</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29-09-2025</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29-09-2025</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29/09/2025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29/09/2025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29/09/2025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29/09/2025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29/09/2025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29/09/2025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29/09/2025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29/09/2025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29/09/2025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29-09-2025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34.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hyperlink" Target="https://g.co/gemini/share/3f2736a92deb" TargetMode="Externa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7.pn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41.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19.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emf"/><Relationship Id="rId1" Type="http://schemas.openxmlformats.org/officeDocument/2006/relationships/slideLayout" Target="../slideLayouts/slideLayout13.xml"/><Relationship Id="rId5" Type="http://schemas.openxmlformats.org/officeDocument/2006/relationships/image" Target="../media/image68.jpe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1.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7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69.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923330"/>
          </a:xfrm>
          <a:prstGeom prst="rect">
            <a:avLst/>
          </a:prstGeom>
          <a:solidFill>
            <a:schemeClr val="accent2">
              <a:lumMod val="60000"/>
              <a:lumOff val="40000"/>
            </a:schemeClr>
          </a:solidFill>
          <a:ln>
            <a:noFill/>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a:solidFill>
                  <a:srgbClr val="002060"/>
                </a:solidFill>
                <a:latin typeface="Times New Roman" panose="02020603050405020304" pitchFamily="18" charset="0"/>
                <a:ea typeface="Helvetica Neue"/>
                <a:cs typeface="Times New Roman" panose="02020603050405020304" pitchFamily="18" charset="0"/>
              </a:rPr>
              <a:t>Bài</a:t>
            </a:r>
            <a:r>
              <a:rPr lang="en-US" altLang="en-US" sz="3600" b="1" dirty="0">
                <a:solidFill>
                  <a:srgbClr val="002060"/>
                </a:solidFill>
                <a:latin typeface="Times New Roman" panose="02020603050405020304" pitchFamily="18" charset="0"/>
                <a:ea typeface="Helvetica Neue"/>
                <a:cs typeface="Times New Roman" panose="02020603050405020304" pitchFamily="18" charset="0"/>
              </a:rPr>
              <a:t> 2</a:t>
            </a:r>
            <a:r>
              <a:rPr lang="en-US" altLang="en-US" sz="5400" b="1" dirty="0">
                <a:solidFill>
                  <a:srgbClr val="C00000"/>
                </a:solidFill>
                <a:latin typeface="Times New Roman" panose="02020603050405020304" pitchFamily="18" charset="0"/>
                <a:ea typeface="Helvetica Neue"/>
                <a:cs typeface="Times New Roman" panose="02020603050405020304" pitchFamily="18" charset="0"/>
              </a:rPr>
              <a:t>: </a:t>
            </a:r>
            <a:r>
              <a:rPr lang="en-US" altLang="en-US" sz="4400" b="1" dirty="0">
                <a:solidFill>
                  <a:srgbClr val="C00000"/>
                </a:solidFill>
                <a:latin typeface="Times New Roman" panose="02020603050405020304" pitchFamily="18" charset="0"/>
                <a:ea typeface="Helvetica Neue"/>
                <a:cs typeface="Times New Roman" panose="02020603050405020304" pitchFamily="18" charset="0"/>
              </a:rPr>
              <a:t>YÊU THƯƠNG CON NGƯỜI</a:t>
            </a:r>
            <a:endParaRPr lang="en-SG" altLang="en-US" sz="4400" b="1" dirty="0">
              <a:solidFill>
                <a:srgbClr val="C00000"/>
              </a:solidFill>
              <a:latin typeface="Times New Roman" panose="02020603050405020304" pitchFamily="18" charset="0"/>
              <a:cs typeface="Times New Roman" panose="02020603050405020304" pitchFamily="18"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921914" y="325031"/>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403691" y="571732"/>
            <a:ext cx="3436374" cy="1020408"/>
          </a:xfrm>
          <a:prstGeom prst="rect">
            <a:avLst/>
          </a:prstGeom>
        </p:spPr>
        <p:txBody>
          <a:bodyPr wrap="square">
            <a:spAutoFit/>
          </a:bodyPr>
          <a:lstStyle/>
          <a:p>
            <a:pPr algn="ctr" eaLnBrk="0" fontAlgn="base" hangingPunct="0">
              <a:lnSpc>
                <a:spcPct val="125000"/>
              </a:lnSpc>
              <a:spcBef>
                <a:spcPct val="0"/>
              </a:spcBef>
              <a:spcAft>
                <a:spcPct val="0"/>
              </a:spcAft>
              <a:defRPr/>
            </a:pPr>
            <a:r>
              <a:rPr lang="en-US" sz="2531" b="1" dirty="0" err="1">
                <a:solidFill>
                  <a:srgbClr val="0000FF"/>
                </a:solidFill>
                <a:latin typeface="Times New Roman" panose="02020603050405020304" pitchFamily="18" charset="0"/>
                <a:ea typeface="Arial Unicode MS"/>
                <a:cs typeface="Times New Roman" panose="02020603050405020304" pitchFamily="18" charset="0"/>
              </a:rPr>
              <a:t>Quan</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sát</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tranh</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và</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trả</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lời</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câu</a:t>
            </a:r>
            <a:r>
              <a:rPr lang="en-US" sz="2531" b="1" dirty="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a:solidFill>
                  <a:srgbClr val="0000FF"/>
                </a:solidFill>
                <a:latin typeface="Times New Roman" panose="02020603050405020304" pitchFamily="18" charset="0"/>
                <a:ea typeface="Arial Unicode MS"/>
                <a:cs typeface="Times New Roman" panose="02020603050405020304" pitchFamily="18" charset="0"/>
              </a:rPr>
              <a:t>hỏi</a:t>
            </a:r>
            <a:endParaRPr lang="en-US" sz="2531" b="1" dirty="0">
              <a:solidFill>
                <a:srgbClr val="FF0000"/>
              </a:solidFill>
              <a:latin typeface="Times New Roman" panose="02020603050405020304" pitchFamily="18" charset="0"/>
              <a:ea typeface="Arial Unicode MS"/>
              <a:cs typeface="Times New Roman" panose="02020603050405020304"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8" y="1637793"/>
            <a:ext cx="5863027"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prstClr val="black"/>
                </a:solidFill>
                <a:ea typeface="Cambria" panose="02040503050406030204" pitchFamily="18" charset="0"/>
                <a:cs typeface="Cambria" panose="02040503050406030204" pitchFamily="18" charset="0"/>
              </a:rPr>
            </a:b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ình yêu thương con người được biểu hiện trong các mối quan hệ</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nào</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thức</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nào</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vi-VN" alt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7" name="Shape 55"/>
          <p:cNvPicPr/>
          <p:nvPr/>
        </p:nvPicPr>
        <p:blipFill>
          <a:blip r:embed="rId2"/>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3"/>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a:solidFill>
                    <a:prstClr val="black"/>
                  </a:solidFill>
                  <a:latin typeface="Times New Roman" panose="02020603050405020304" pitchFamily="18" charset="0"/>
                  <a:ea typeface="Times New Roman" panose="02020603050405020304" pitchFamily="18" charset="0"/>
                </a:rPr>
                <a:t> </a:t>
              </a:r>
              <a:r>
                <a:rPr lang="vi-VN" sz="1000" i="1" dirty="0">
                  <a:solidFill>
                    <a:prstClr val="black"/>
                  </a:solidFill>
                  <a:ea typeface="Arial" panose="020B0604020202020204" pitchFamily="34" charset="0"/>
                </a:rPr>
                <a:t>để tiếp tục đến lớp học 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4"/>
          <a:stretch/>
        </p:blipFill>
        <p:spPr>
          <a:xfrm>
            <a:off x="4597353" y="4043968"/>
            <a:ext cx="3560685" cy="2308880"/>
          </a:xfrm>
          <a:prstGeom prst="rect">
            <a:avLst/>
          </a:prstGeom>
        </p:spPr>
      </p:pic>
      <p:sp>
        <p:nvSpPr>
          <p:cNvPr id="22" name="Rectangle 6"/>
          <p:cNvSpPr>
            <a:spLocks noChangeArrowheads="1"/>
          </p:cNvSpPr>
          <p:nvPr/>
        </p:nvSpPr>
        <p:spPr bwMode="auto">
          <a:xfrm>
            <a:off x="8599031" y="2868899"/>
            <a:ext cx="3325822" cy="3693319"/>
          </a:xfrm>
          <a:prstGeom prst="rect">
            <a:avLst/>
          </a:prstGeom>
          <a:solidFill>
            <a:schemeClr val="accent6">
              <a:lumMod val="20000"/>
              <a:lumOff val="80000"/>
            </a:schemeClr>
          </a:solidFill>
          <a:ln>
            <a:solidFill>
              <a:srgbClr val="FFC000"/>
            </a:solidFill>
          </a:ln>
          <a:effec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br>
              <a:rPr kumimoji="0" lang="vi-VN" altLang="en-US" sz="1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ình yêu thương con người được biểu hiện trong các mối quan hệ: gia đình, nhà trường, xã hội.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thức</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Lời</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nói</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việc</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làm</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thái</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độ</a:t>
            </a:r>
            <a:r>
              <a:rPr lang="en-US" sz="2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kumimoji="0" lang="vi-VN" altLang="en-US" sz="2800" b="1" i="0" u="none" strike="noStrike" cap="none" normalizeH="0" baseline="0" dirty="0">
              <a:ln>
                <a:noFill/>
              </a:ln>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xit" presetSubtype="32" fill="hold" grpId="0" nodeType="clickEffect">
                                  <p:stCondLst>
                                    <p:cond delay="0"/>
                                  </p:stCondLst>
                                  <p:childTnLst>
                                    <p:animEffect transition="out" filter="diamond(out)">
                                      <p:cBhvr>
                                        <p:cTn id="18" dur="2000"/>
                                        <p:tgtEl>
                                          <p:spTgt spid="14"/>
                                        </p:tgtEl>
                                      </p:cBhvr>
                                    </p:animEffect>
                                    <p:set>
                                      <p:cBhvr>
                                        <p:cTn id="19" dur="1" fill="hold">
                                          <p:stCondLst>
                                            <p:cond delay="1999"/>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00227784"/>
              </p:ext>
            </p:extLst>
          </p:nvPr>
        </p:nvGraphicFramePr>
        <p:xfrm>
          <a:off x="403100" y="2339082"/>
          <a:ext cx="11161281" cy="4222145"/>
        </p:xfrm>
        <a:graphic>
          <a:graphicData uri="http://schemas.openxmlformats.org/drawingml/2006/table">
            <a:tbl>
              <a:tblPr firstRow="1" firstCol="1" bandRow="1"/>
              <a:tblGrid>
                <a:gridCol w="2108280">
                  <a:extLst>
                    <a:ext uri="{9D8B030D-6E8A-4147-A177-3AD203B41FA5}">
                      <a16:colId xmlns:a16="http://schemas.microsoft.com/office/drawing/2014/main" val="20000"/>
                    </a:ext>
                  </a:extLst>
                </a:gridCol>
                <a:gridCol w="2787165">
                  <a:extLst>
                    <a:ext uri="{9D8B030D-6E8A-4147-A177-3AD203B41FA5}">
                      <a16:colId xmlns:a16="http://schemas.microsoft.com/office/drawing/2014/main" val="20001"/>
                    </a:ext>
                  </a:extLst>
                </a:gridCol>
                <a:gridCol w="3475516">
                  <a:extLst>
                    <a:ext uri="{9D8B030D-6E8A-4147-A177-3AD203B41FA5}">
                      <a16:colId xmlns:a16="http://schemas.microsoft.com/office/drawing/2014/main" val="20002"/>
                    </a:ext>
                  </a:extLst>
                </a:gridCol>
                <a:gridCol w="2790320">
                  <a:extLst>
                    <a:ext uri="{9D8B030D-6E8A-4147-A177-3AD203B41FA5}">
                      <a16:colId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r>
                        <a:rPr lang="en-US" sz="1800">
                          <a:effectLst/>
                          <a:latin typeface="+mj-lt"/>
                          <a:ea typeface="Courier New" panose="02070309020205020404" pitchFamily="49" charset="0"/>
                        </a:rPr>
                        <a:t>            </a:t>
                      </a:r>
                      <a:r>
                        <a:rPr lang="en-US" sz="180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Mối</a:t>
                      </a:r>
                      <a:r>
                        <a:rPr lang="en-US" sz="1800" baseline="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1800" baseline="0" dirty="0" err="1">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quan</a:t>
                      </a:r>
                      <a:r>
                        <a:rPr lang="en-US" sz="1800" baseline="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1800" baseline="0" dirty="0" err="1">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hệ</a:t>
                      </a:r>
                      <a:endParaRPr lang="en-US" sz="1800" baseline="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0" marR="0" algn="just">
                        <a:lnSpc>
                          <a:spcPct val="115000"/>
                        </a:lnSpc>
                        <a:spcBef>
                          <a:spcPts val="0"/>
                        </a:spcBef>
                        <a:spcAft>
                          <a:spcPts val="600"/>
                        </a:spcAft>
                      </a:pPr>
                      <a:r>
                        <a:rPr lang="en-US" sz="1800" baseline="0" dirty="0" err="1">
                          <a:solidFill>
                            <a:srgbClr val="0000FF"/>
                          </a:solidFill>
                          <a:effectLst/>
                          <a:latin typeface="+mj-lt"/>
                          <a:ea typeface="Arial" panose="020B0604020202020204" pitchFamily="34" charset="0"/>
                        </a:rPr>
                        <a:t>Hình</a:t>
                      </a:r>
                      <a:r>
                        <a:rPr lang="en-US" sz="1800" baseline="0" dirty="0">
                          <a:solidFill>
                            <a:srgbClr val="0000FF"/>
                          </a:solidFill>
                          <a:effectLst/>
                          <a:latin typeface="+mj-lt"/>
                          <a:ea typeface="Arial" panose="020B0604020202020204" pitchFamily="34" charset="0"/>
                        </a:rPr>
                        <a:t> </a:t>
                      </a:r>
                      <a:r>
                        <a:rPr lang="en-US" sz="1800" baseline="0" dirty="0" err="1">
                          <a:solidFill>
                            <a:srgbClr val="0000FF"/>
                          </a:solidFill>
                          <a:effectLst/>
                          <a:latin typeface="+mj-lt"/>
                          <a:ea typeface="Arial" panose="020B0604020202020204" pitchFamily="34" charset="0"/>
                        </a:rPr>
                        <a:t>thức</a:t>
                      </a:r>
                      <a:endParaRPr lang="en-US" sz="1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1800" dirty="0">
                          <a:solidFill>
                            <a:srgbClr val="FF0000"/>
                          </a:solidFill>
                          <a:effectLst/>
                          <a:latin typeface="+mj-lt"/>
                          <a:ea typeface="Courier New" panose="02070309020205020404" pitchFamily="49" charset="0"/>
                        </a:rPr>
                        <a:t> G</a:t>
                      </a:r>
                      <a:r>
                        <a:rPr lang="en-US" sz="1800" dirty="0" err="1">
                          <a:solidFill>
                            <a:srgbClr val="FF0000"/>
                          </a:solidFill>
                          <a:effectLst/>
                          <a:latin typeface="+mj-lt"/>
                          <a:ea typeface="Courier New" panose="02070309020205020404" pitchFamily="49" charset="0"/>
                        </a:rPr>
                        <a:t>ia</a:t>
                      </a:r>
                      <a:r>
                        <a:rPr lang="en-US" sz="1800" dirty="0">
                          <a:solidFill>
                            <a:srgbClr val="FF0000"/>
                          </a:solidFill>
                          <a:effectLst/>
                          <a:latin typeface="+mj-lt"/>
                          <a:ea typeface="Courier New" panose="02070309020205020404" pitchFamily="49" charset="0"/>
                        </a:rPr>
                        <a:t> </a:t>
                      </a:r>
                      <a:r>
                        <a:rPr lang="en-US" sz="1800" dirty="0" err="1">
                          <a:solidFill>
                            <a:srgbClr val="FF0000"/>
                          </a:solidFill>
                          <a:effectLst/>
                          <a:latin typeface="+mj-lt"/>
                          <a:ea typeface="Courier New" panose="02070309020205020404" pitchFamily="49" charset="0"/>
                        </a:rPr>
                        <a:t>đình</a:t>
                      </a:r>
                      <a:endParaRPr lang="en-US" sz="1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1800" dirty="0">
                          <a:solidFill>
                            <a:srgbClr val="FF0000"/>
                          </a:solidFill>
                          <a:effectLst/>
                          <a:latin typeface="+mj-lt"/>
                          <a:ea typeface="Courier New" panose="02070309020205020404" pitchFamily="49" charset="0"/>
                        </a:rPr>
                        <a:t> N</a:t>
                      </a:r>
                      <a:r>
                        <a:rPr lang="en-US" sz="1800" dirty="0" err="1">
                          <a:solidFill>
                            <a:srgbClr val="FF0000"/>
                          </a:solidFill>
                          <a:effectLst/>
                          <a:latin typeface="+mj-lt"/>
                          <a:ea typeface="Courier New" panose="02070309020205020404" pitchFamily="49" charset="0"/>
                        </a:rPr>
                        <a:t>hà</a:t>
                      </a:r>
                      <a:r>
                        <a:rPr lang="en-US" sz="1800" baseline="0" dirty="0">
                          <a:solidFill>
                            <a:srgbClr val="FF0000"/>
                          </a:solidFill>
                          <a:effectLst/>
                          <a:latin typeface="+mj-lt"/>
                          <a:ea typeface="Courier New" panose="02070309020205020404" pitchFamily="49" charset="0"/>
                        </a:rPr>
                        <a:t> </a:t>
                      </a:r>
                      <a:r>
                        <a:rPr lang="en-US" sz="1800" baseline="0" dirty="0" err="1">
                          <a:solidFill>
                            <a:srgbClr val="FF0000"/>
                          </a:solidFill>
                          <a:effectLst/>
                          <a:latin typeface="+mj-lt"/>
                          <a:ea typeface="Courier New" panose="02070309020205020404" pitchFamily="49" charset="0"/>
                        </a:rPr>
                        <a:t>trường</a:t>
                      </a:r>
                      <a:endParaRPr lang="en-US" sz="1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1800" dirty="0">
                          <a:solidFill>
                            <a:srgbClr val="FF0000"/>
                          </a:solidFill>
                          <a:effectLst/>
                          <a:latin typeface="+mj-lt"/>
                          <a:ea typeface="Courier New" panose="02070309020205020404" pitchFamily="49" charset="0"/>
                        </a:rPr>
                        <a:t> X</a:t>
                      </a:r>
                      <a:r>
                        <a:rPr lang="en-US" sz="1800" dirty="0">
                          <a:solidFill>
                            <a:srgbClr val="FF0000"/>
                          </a:solidFill>
                          <a:effectLst/>
                          <a:latin typeface="+mj-lt"/>
                          <a:ea typeface="Courier New" panose="02070309020205020404" pitchFamily="49" charset="0"/>
                        </a:rPr>
                        <a:t>ã</a:t>
                      </a:r>
                      <a:r>
                        <a:rPr lang="en-US" sz="1800" baseline="0" dirty="0">
                          <a:solidFill>
                            <a:srgbClr val="FF0000"/>
                          </a:solidFill>
                          <a:effectLst/>
                          <a:latin typeface="+mj-lt"/>
                          <a:ea typeface="Courier New" panose="02070309020205020404" pitchFamily="49" charset="0"/>
                        </a:rPr>
                        <a:t> </a:t>
                      </a:r>
                      <a:r>
                        <a:rPr lang="en-US" sz="1800" baseline="0" dirty="0" err="1">
                          <a:solidFill>
                            <a:srgbClr val="FF0000"/>
                          </a:solidFill>
                          <a:effectLst/>
                          <a:latin typeface="+mj-lt"/>
                          <a:ea typeface="Courier New" panose="02070309020205020404" pitchFamily="49" charset="0"/>
                        </a:rPr>
                        <a:t>hội</a:t>
                      </a:r>
                      <a:endParaRPr lang="en-US" sz="1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1800" dirty="0">
                          <a:solidFill>
                            <a:srgbClr val="0000FF"/>
                          </a:solidFill>
                          <a:effectLst/>
                          <a:latin typeface="+mj-lt"/>
                          <a:ea typeface="Courier New" panose="02070309020205020404" pitchFamily="49" charset="0"/>
                        </a:rPr>
                        <a:t> </a:t>
                      </a:r>
                      <a:r>
                        <a:rPr lang="en-US" sz="1800" dirty="0" err="1">
                          <a:solidFill>
                            <a:srgbClr val="0000FF"/>
                          </a:solidFill>
                          <a:effectLst/>
                          <a:latin typeface="+mj-lt"/>
                          <a:ea typeface="Courier New" panose="02070309020205020404" pitchFamily="49" charset="0"/>
                        </a:rPr>
                        <a:t>Lời</a:t>
                      </a:r>
                      <a:r>
                        <a:rPr lang="en-US" sz="1800" baseline="0" dirty="0">
                          <a:solidFill>
                            <a:srgbClr val="0000FF"/>
                          </a:solidFill>
                          <a:effectLst/>
                          <a:latin typeface="+mj-lt"/>
                          <a:ea typeface="Courier New" panose="02070309020205020404" pitchFamily="49" charset="0"/>
                        </a:rPr>
                        <a:t> </a:t>
                      </a:r>
                      <a:r>
                        <a:rPr lang="en-US" sz="1800" baseline="0" dirty="0" err="1">
                          <a:solidFill>
                            <a:srgbClr val="0000FF"/>
                          </a:solidFill>
                          <a:effectLst/>
                          <a:latin typeface="+mj-lt"/>
                          <a:ea typeface="Courier New" panose="02070309020205020404" pitchFamily="49" charset="0"/>
                        </a:rPr>
                        <a:t>nói</a:t>
                      </a:r>
                      <a:endParaRPr lang="en-US" sz="1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endParaRPr lang="en-US" sz="18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endParaRPr lang="en-US" sz="18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endParaRPr lang="en-US" sz="18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1800" dirty="0">
                          <a:solidFill>
                            <a:srgbClr val="0000FF"/>
                          </a:solidFill>
                          <a:effectLst/>
                          <a:latin typeface="+mj-lt"/>
                          <a:ea typeface="Courier New" panose="02070309020205020404" pitchFamily="49" charset="0"/>
                        </a:rPr>
                        <a:t> </a:t>
                      </a:r>
                      <a:r>
                        <a:rPr lang="en-US" sz="1800" dirty="0" err="1">
                          <a:solidFill>
                            <a:srgbClr val="0000FF"/>
                          </a:solidFill>
                          <a:effectLst/>
                          <a:latin typeface="+mj-lt"/>
                          <a:ea typeface="Courier New" panose="02070309020205020404" pitchFamily="49" charset="0"/>
                        </a:rPr>
                        <a:t>Việc</a:t>
                      </a:r>
                      <a:r>
                        <a:rPr lang="en-US" sz="1800" baseline="0" dirty="0">
                          <a:solidFill>
                            <a:srgbClr val="0000FF"/>
                          </a:solidFill>
                          <a:effectLst/>
                          <a:latin typeface="+mj-lt"/>
                          <a:ea typeface="Courier New" panose="02070309020205020404" pitchFamily="49" charset="0"/>
                        </a:rPr>
                        <a:t> </a:t>
                      </a:r>
                      <a:r>
                        <a:rPr lang="en-US" sz="1800" baseline="0" dirty="0" err="1">
                          <a:solidFill>
                            <a:srgbClr val="0000FF"/>
                          </a:solidFill>
                          <a:effectLst/>
                          <a:latin typeface="+mj-lt"/>
                          <a:ea typeface="Courier New" panose="02070309020205020404" pitchFamily="49" charset="0"/>
                        </a:rPr>
                        <a:t>làm</a:t>
                      </a:r>
                      <a:endParaRPr lang="en-US" sz="1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endParaRPr lang="en-US" sz="18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endParaRPr lang="en-US" sz="18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endParaRPr lang="en-US" sz="18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1800" dirty="0">
                          <a:solidFill>
                            <a:srgbClr val="0000FF"/>
                          </a:solidFill>
                          <a:effectLst/>
                          <a:latin typeface="+mj-lt"/>
                          <a:ea typeface="Courier New" panose="02070309020205020404" pitchFamily="49" charset="0"/>
                        </a:rPr>
                        <a:t> T</a:t>
                      </a:r>
                      <a:r>
                        <a:rPr lang="en-US" sz="1800" dirty="0" err="1">
                          <a:solidFill>
                            <a:srgbClr val="0000FF"/>
                          </a:solidFill>
                          <a:effectLst/>
                          <a:latin typeface="+mj-lt"/>
                          <a:ea typeface="Courier New" panose="02070309020205020404" pitchFamily="49" charset="0"/>
                        </a:rPr>
                        <a:t>hái</a:t>
                      </a:r>
                      <a:r>
                        <a:rPr lang="en-US" sz="1800" baseline="0" dirty="0">
                          <a:solidFill>
                            <a:srgbClr val="0000FF"/>
                          </a:solidFill>
                          <a:effectLst/>
                          <a:latin typeface="+mj-lt"/>
                          <a:ea typeface="Courier New" panose="02070309020205020404" pitchFamily="49" charset="0"/>
                        </a:rPr>
                        <a:t> </a:t>
                      </a:r>
                      <a:r>
                        <a:rPr lang="en-US" sz="1800" baseline="0" dirty="0" err="1">
                          <a:solidFill>
                            <a:srgbClr val="0000FF"/>
                          </a:solidFill>
                          <a:effectLst/>
                          <a:latin typeface="+mj-lt"/>
                          <a:ea typeface="Courier New" panose="02070309020205020404" pitchFamily="49" charset="0"/>
                        </a:rPr>
                        <a:t>độ</a:t>
                      </a:r>
                      <a:endParaRPr lang="en-US" sz="1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endParaRPr lang="en-US" sz="18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endParaRPr lang="en-US" sz="18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endParaRPr lang="en-US" sz="18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800">
                          <a:effectLst/>
                          <a:latin typeface="+mj-lt"/>
                          <a:ea typeface="Courier New" panose="02070309020205020404" pitchFamily="49" charset="0"/>
                        </a:rPr>
                        <a:t> </a:t>
                      </a:r>
                      <a:endParaRPr lang="en-US" sz="18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800">
                          <a:effectLst/>
                          <a:latin typeface="+mj-lt"/>
                          <a:ea typeface="Courier New" panose="02070309020205020404" pitchFamily="49" charset="0"/>
                        </a:rPr>
                        <a:t> </a:t>
                      </a:r>
                      <a:endParaRPr lang="en-US" sz="18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800">
                          <a:effectLst/>
                          <a:latin typeface="+mj-lt"/>
                          <a:ea typeface="Courier New" panose="02070309020205020404" pitchFamily="49" charset="0"/>
                        </a:rPr>
                        <a:t> </a:t>
                      </a:r>
                      <a:endParaRPr lang="en-US" sz="180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endParaRPr lang="en-US" sz="18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9" name="Rectangle: Rounded Corners 1">
            <a:extLst>
              <a:ext uri="{FF2B5EF4-FFF2-40B4-BE49-F238E27FC236}">
                <a16:creationId xmlns:a16="http://schemas.microsoft.com/office/drawing/2014/main" id="{49368C2B-08BB-4567-BA27-2402FAA3C31F}"/>
              </a:ext>
            </a:extLst>
          </p:cNvPr>
          <p:cNvSpPr/>
          <p:nvPr/>
        </p:nvSpPr>
        <p:spPr>
          <a:xfrm>
            <a:off x="2997642" y="103031"/>
            <a:ext cx="7939120" cy="86702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0" name="Rectangle 9"/>
          <p:cNvSpPr/>
          <p:nvPr/>
        </p:nvSpPr>
        <p:spPr>
          <a:xfrm>
            <a:off x="2724112" y="970059"/>
            <a:ext cx="8841850" cy="1283044"/>
          </a:xfrm>
          <a:prstGeom prst="rect">
            <a:avLst/>
          </a:prstGeom>
        </p:spPr>
        <p:txBody>
          <a:bodyPr wrap="square">
            <a:spAutoFit/>
          </a:bodyPr>
          <a:lstStyle/>
          <a:p>
            <a:pPr indent="279400" algn="ctr">
              <a:lnSpc>
                <a:spcPct val="127000"/>
              </a:lnSpc>
              <a:spcAft>
                <a:spcPts val="500"/>
              </a:spcAft>
            </a:pPr>
            <a:r>
              <a:rPr lang="vi-VN" sz="32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Tìm hiểu biểu hiện của tình yêu thương con người</a:t>
            </a:r>
            <a:r>
              <a:rPr lang="en-US" sz="32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32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32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rgbClr val="353635"/>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06988" y="2332820"/>
            <a:ext cx="2039998" cy="82250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nodeType="with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37276566"/>
              </p:ext>
            </p:extLst>
          </p:nvPr>
        </p:nvGraphicFramePr>
        <p:xfrm>
          <a:off x="241954" y="1355342"/>
          <a:ext cx="11950046" cy="5494355"/>
        </p:xfrm>
        <a:graphic>
          <a:graphicData uri="http://schemas.openxmlformats.org/drawingml/2006/table">
            <a:tbl>
              <a:tblPr firstRow="1" firstCol="1" bandRow="1"/>
              <a:tblGrid>
                <a:gridCol w="2398020">
                  <a:extLst>
                    <a:ext uri="{9D8B030D-6E8A-4147-A177-3AD203B41FA5}">
                      <a16:colId xmlns:a16="http://schemas.microsoft.com/office/drawing/2014/main" val="20000"/>
                    </a:ext>
                  </a:extLst>
                </a:gridCol>
                <a:gridCol w="3114444">
                  <a:extLst>
                    <a:ext uri="{9D8B030D-6E8A-4147-A177-3AD203B41FA5}">
                      <a16:colId xmlns:a16="http://schemas.microsoft.com/office/drawing/2014/main" val="20001"/>
                    </a:ext>
                  </a:extLst>
                </a:gridCol>
                <a:gridCol w="3450070">
                  <a:extLst>
                    <a:ext uri="{9D8B030D-6E8A-4147-A177-3AD203B41FA5}">
                      <a16:colId xmlns:a16="http://schemas.microsoft.com/office/drawing/2014/main" val="20002"/>
                    </a:ext>
                  </a:extLst>
                </a:gridCol>
                <a:gridCol w="2987512">
                  <a:extLst>
                    <a:ext uri="{9D8B030D-6E8A-4147-A177-3AD203B41FA5}">
                      <a16:colId xmlns:a16="http://schemas.microsoft.com/office/drawing/2014/main" val="20003"/>
                    </a:ext>
                  </a:extLst>
                </a:gridCol>
              </a:tblGrid>
              <a:tr h="808309">
                <a:tc>
                  <a:txBody>
                    <a:bodyPr/>
                    <a:lstStyle/>
                    <a:p>
                      <a:pPr marL="0" marR="0" algn="just">
                        <a:lnSpc>
                          <a:spcPct val="115000"/>
                        </a:lnSpc>
                        <a:spcBef>
                          <a:spcPts val="0"/>
                        </a:spcBef>
                        <a:spcAft>
                          <a:spcPts val="600"/>
                        </a:spcAft>
                      </a:pPr>
                      <a:r>
                        <a:rPr lang="vi-VN" sz="1800" b="1" dirty="0">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1800" b="1">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                Mối</a:t>
                      </a:r>
                      <a:r>
                        <a:rPr lang="en-US" sz="1800" b="1" baseline="0">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1800" b="1" baseline="0" dirty="0" err="1">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quan</a:t>
                      </a:r>
                      <a:r>
                        <a:rPr lang="en-US" sz="1800" b="1" baseline="0" dirty="0">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1800" b="1" baseline="0" dirty="0" err="1">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hệ</a:t>
                      </a:r>
                      <a:endParaRPr lang="en-US" sz="1800" b="1" baseline="0" dirty="0">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0" marR="0" algn="just">
                        <a:lnSpc>
                          <a:spcPct val="115000"/>
                        </a:lnSpc>
                        <a:spcBef>
                          <a:spcPts val="0"/>
                        </a:spcBef>
                        <a:spcAft>
                          <a:spcPts val="600"/>
                        </a:spcAft>
                      </a:pPr>
                      <a:r>
                        <a:rPr lang="en-US" sz="1800" b="1" baseline="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b="1" baseline="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baseline="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thức</a:t>
                      </a:r>
                      <a:endParaRPr lang="en-US" sz="1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1800" b="1" dirty="0">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 G</a:t>
                      </a:r>
                      <a:r>
                        <a:rPr lang="en-US" sz="1800" b="1" dirty="0" err="1">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ia</a:t>
                      </a:r>
                      <a:r>
                        <a:rPr lang="en-US" sz="1800" b="1" dirty="0">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1800" b="1" dirty="0" err="1">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đình</a:t>
                      </a:r>
                      <a:endParaRPr lang="en-US" sz="1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1800" b="1" dirty="0">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 N</a:t>
                      </a:r>
                      <a:r>
                        <a:rPr lang="en-US" sz="1800" b="1" dirty="0" err="1">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hà</a:t>
                      </a:r>
                      <a:r>
                        <a:rPr lang="en-US" sz="1800" b="1" baseline="0" dirty="0">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1800" b="1" baseline="0" dirty="0" err="1">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trường</a:t>
                      </a:r>
                      <a:endParaRPr lang="en-US" sz="1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1800" b="1" dirty="0">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 X</a:t>
                      </a:r>
                      <a:r>
                        <a:rPr lang="en-US" sz="1800" b="1" dirty="0">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ã</a:t>
                      </a:r>
                      <a:r>
                        <a:rPr lang="en-US" sz="1800" b="1" baseline="0" dirty="0">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1800" b="1" baseline="0" dirty="0" err="1">
                          <a:solidFill>
                            <a:srgbClr val="002060"/>
                          </a:solidFill>
                          <a:effectLst/>
                          <a:latin typeface="Times New Roman" panose="02020603050405020304" pitchFamily="18" charset="0"/>
                          <a:ea typeface="Courier New" panose="02070309020205020404" pitchFamily="49" charset="0"/>
                          <a:cs typeface="Times New Roman" panose="02020603050405020304" pitchFamily="18" charset="0"/>
                        </a:rPr>
                        <a:t>hội</a:t>
                      </a:r>
                      <a:endParaRPr lang="en-US" sz="1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65980">
                <a:tc>
                  <a:txBody>
                    <a:bodyPr/>
                    <a:lstStyle/>
                    <a:p>
                      <a:pPr marL="0" marR="0" algn="ctr">
                        <a:lnSpc>
                          <a:spcPct val="115000"/>
                        </a:lnSpc>
                        <a:spcBef>
                          <a:spcPts val="0"/>
                        </a:spcBef>
                        <a:spcAft>
                          <a:spcPts val="600"/>
                        </a:spcAft>
                      </a:pPr>
                      <a:r>
                        <a:rPr lang="vi-VN" sz="1800" dirty="0">
                          <a:solidFill>
                            <a:srgbClr val="0000FF"/>
                          </a:solidFill>
                          <a:effectLst/>
                          <a:latin typeface="+mj-lt"/>
                          <a:ea typeface="Courier New" panose="02070309020205020404" pitchFamily="49" charset="0"/>
                        </a:rPr>
                        <a:t> </a:t>
                      </a:r>
                      <a:r>
                        <a:rPr lang="en-US" sz="1800" dirty="0" err="1">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Lời</a:t>
                      </a:r>
                      <a:r>
                        <a:rPr lang="en-US" sz="1800" baseline="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1800" baseline="0" dirty="0" err="1">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nói</a:t>
                      </a:r>
                      <a:endParaRPr lang="en-US" sz="1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1800" dirty="0">
                          <a:effectLst/>
                          <a:latin typeface="+mj-lt"/>
                          <a:ea typeface="Courier New" panose="02070309020205020404" pitchFamily="49" charset="0"/>
                        </a:rPr>
                        <a:t> </a:t>
                      </a:r>
                      <a:r>
                        <a:rPr lang="vi-VN" sz="1800" b="1" dirty="0">
                          <a:effectLst/>
                          <a:latin typeface="+mj-lt"/>
                          <a:ea typeface="Times New Roman" panose="02020603050405020304" pitchFamily="18" charset="0"/>
                        </a:rPr>
                        <a:t>- Không sao đâu, mọi chuyện sẽ qua thôi, </a:t>
                      </a:r>
                      <a:r>
                        <a:rPr lang="en-US" sz="1800" b="1" dirty="0" err="1">
                          <a:effectLst/>
                          <a:latin typeface="+mj-lt"/>
                          <a:ea typeface="Times New Roman" panose="02020603050405020304" pitchFamily="18" charset="0"/>
                        </a:rPr>
                        <a:t>bố</a:t>
                      </a:r>
                      <a:r>
                        <a:rPr lang="en-US" sz="1800" b="1" baseline="0" dirty="0">
                          <a:effectLst/>
                          <a:latin typeface="+mj-lt"/>
                          <a:ea typeface="Times New Roman" panose="02020603050405020304" pitchFamily="18" charset="0"/>
                        </a:rPr>
                        <a:t> </a:t>
                      </a:r>
                      <a:r>
                        <a:rPr lang="en-US" sz="1800" b="1" baseline="0" dirty="0" err="1">
                          <a:effectLst/>
                          <a:latin typeface="+mj-lt"/>
                          <a:ea typeface="Times New Roman" panose="02020603050405020304" pitchFamily="18" charset="0"/>
                        </a:rPr>
                        <a:t>mẹ</a:t>
                      </a:r>
                      <a:r>
                        <a:rPr lang="vi-VN" sz="1800" b="1" dirty="0">
                          <a:effectLst/>
                          <a:latin typeface="+mj-lt"/>
                          <a:ea typeface="Times New Roman" panose="02020603050405020304" pitchFamily="18" charset="0"/>
                        </a:rPr>
                        <a:t> luôn bên </a:t>
                      </a:r>
                      <a:r>
                        <a:rPr lang="en-US" sz="1800" b="1" dirty="0">
                          <a:effectLst/>
                          <a:latin typeface="+mj-lt"/>
                          <a:ea typeface="Times New Roman" panose="02020603050405020304" pitchFamily="18" charset="0"/>
                        </a:rPr>
                        <a:t>con</a:t>
                      </a:r>
                      <a:r>
                        <a:rPr lang="vi-VN" sz="1800" b="1" dirty="0">
                          <a:effectLst/>
                          <a:latin typeface="+mj-lt"/>
                          <a:ea typeface="Times New Roman" panose="02020603050405020304" pitchFamily="18" charset="0"/>
                        </a:rPr>
                        <a:t>. </a:t>
                      </a:r>
                      <a:endParaRPr lang="en-US" sz="1800" b="1" dirty="0">
                        <a:effectLst/>
                        <a:latin typeface="+mj-lt"/>
                        <a:ea typeface="Times New Roman" panose="02020603050405020304" pitchFamily="18" charset="0"/>
                      </a:endParaRPr>
                    </a:p>
                    <a:p>
                      <a:r>
                        <a:rPr lang="vi-VN" sz="1800" b="1" dirty="0">
                          <a:solidFill>
                            <a:srgbClr val="000000"/>
                          </a:solidFill>
                          <a:effectLst/>
                          <a:latin typeface="+mj-lt"/>
                          <a:ea typeface="Courier New" panose="02070309020205020404" pitchFamily="49" charset="0"/>
                        </a:rPr>
                        <a:t>- Hãy để </a:t>
                      </a:r>
                      <a:r>
                        <a:rPr lang="en-US" sz="1800" b="1" dirty="0">
                          <a:solidFill>
                            <a:srgbClr val="000000"/>
                          </a:solidFill>
                          <a:effectLst/>
                          <a:latin typeface="+mj-lt"/>
                          <a:ea typeface="Courier New" panose="02070309020205020404" pitchFamily="49" charset="0"/>
                        </a:rPr>
                        <a:t>con</a:t>
                      </a:r>
                      <a:r>
                        <a:rPr lang="vi-VN" sz="1800" b="1" dirty="0">
                          <a:solidFill>
                            <a:srgbClr val="000000"/>
                          </a:solidFill>
                          <a:effectLst/>
                          <a:latin typeface="+mj-lt"/>
                          <a:ea typeface="Courier New" panose="02070309020205020404" pitchFamily="49" charset="0"/>
                        </a:rPr>
                        <a:t> giúp </a:t>
                      </a:r>
                      <a:r>
                        <a:rPr lang="en-US" sz="1800" b="1" dirty="0" err="1">
                          <a:solidFill>
                            <a:srgbClr val="000000"/>
                          </a:solidFill>
                          <a:effectLst/>
                          <a:latin typeface="+mj-lt"/>
                          <a:ea typeface="Courier New" panose="02070309020205020404" pitchFamily="49" charset="0"/>
                        </a:rPr>
                        <a:t>bố</a:t>
                      </a:r>
                      <a:r>
                        <a:rPr lang="en-US" sz="1800" b="1" baseline="0" dirty="0">
                          <a:solidFill>
                            <a:srgbClr val="000000"/>
                          </a:solidFill>
                          <a:effectLst/>
                          <a:latin typeface="+mj-lt"/>
                          <a:ea typeface="Courier New" panose="02070309020205020404" pitchFamily="49" charset="0"/>
                        </a:rPr>
                        <a:t> </a:t>
                      </a:r>
                      <a:r>
                        <a:rPr lang="en-US" sz="1800" b="1" baseline="0" dirty="0" err="1">
                          <a:solidFill>
                            <a:srgbClr val="000000"/>
                          </a:solidFill>
                          <a:effectLst/>
                          <a:latin typeface="+mj-lt"/>
                          <a:ea typeface="Courier New" panose="02070309020205020404" pitchFamily="49" charset="0"/>
                        </a:rPr>
                        <a:t>mẹ</a:t>
                      </a:r>
                      <a:r>
                        <a:rPr lang="en-US" sz="1800" b="1" baseline="0" dirty="0">
                          <a:solidFill>
                            <a:srgbClr val="000000"/>
                          </a:solidFill>
                          <a:effectLst/>
                          <a:latin typeface="+mj-lt"/>
                          <a:ea typeface="Courier New" panose="02070309020205020404" pitchFamily="49" charset="0"/>
                        </a:rPr>
                        <a:t> </a:t>
                      </a:r>
                      <a:r>
                        <a:rPr lang="vi-VN" sz="1800" b="1" dirty="0">
                          <a:solidFill>
                            <a:srgbClr val="000000"/>
                          </a:solidFill>
                          <a:effectLst/>
                          <a:latin typeface="+mj-lt"/>
                          <a:ea typeface="Courier New" panose="02070309020205020404" pitchFamily="49" charset="0"/>
                        </a:rPr>
                        <a:t>một tay </a:t>
                      </a:r>
                      <a:r>
                        <a:rPr lang="en-US" sz="1800" b="1" dirty="0">
                          <a:solidFill>
                            <a:srgbClr val="000000"/>
                          </a:solidFill>
                          <a:effectLst/>
                          <a:latin typeface="+mj-lt"/>
                          <a:ea typeface="Courier New" panose="02070309020205020404" pitchFamily="49" charset="0"/>
                        </a:rPr>
                        <a:t>ạ</a:t>
                      </a:r>
                      <a:r>
                        <a:rPr lang="vi-VN" sz="1800" b="1" dirty="0">
                          <a:solidFill>
                            <a:srgbClr val="000000"/>
                          </a:solidFill>
                          <a:effectLst/>
                          <a:latin typeface="+mj-lt"/>
                          <a:ea typeface="Courier New" panose="02070309020205020404" pitchFamily="49" charset="0"/>
                        </a:rPr>
                        <a:t>!</a:t>
                      </a: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effectLst/>
                          <a:latin typeface="+mj-lt"/>
                          <a:ea typeface="Courier New" panose="02070309020205020404" pitchFamily="49" charset="0"/>
                        </a:rPr>
                        <a:t> </a:t>
                      </a:r>
                      <a:r>
                        <a:rPr kumimoji="0" lang="vi-VN" sz="18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 Không sao đâu, mọi chuyện sẽ qua thôi, mình luôn bên bạn. </a:t>
                      </a:r>
                      <a:endParaRPr kumimoji="0" lang="en-US" sz="18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mj-lt"/>
                          <a:ea typeface="Courier New" panose="02070309020205020404" pitchFamily="49" charset="0"/>
                          <a:cs typeface="+mn-cs"/>
                        </a:rPr>
                        <a:t>- Hãy để mình giúp bạn một tay nhé!</a:t>
                      </a:r>
                      <a:endParaRPr kumimoji="0" lang="en-US" sz="1800" b="1" i="0" u="none" strike="noStrike" kern="1200" cap="none" spc="0" normalizeH="0" baseline="0" noProof="0" dirty="0">
                        <a:ln>
                          <a:noFill/>
                        </a:ln>
                        <a:solidFill>
                          <a:prstClr val="black"/>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18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800" dirty="0">
                          <a:effectLst/>
                          <a:latin typeface="+mj-lt"/>
                          <a:ea typeface="Courier New" panose="02070309020205020404" pitchFamily="49" charset="0"/>
                        </a:rPr>
                        <a:t> </a:t>
                      </a:r>
                      <a:r>
                        <a:rPr lang="vi-VN" sz="1800" b="1" dirty="0">
                          <a:solidFill>
                            <a:srgbClr val="000000"/>
                          </a:solidFill>
                          <a:effectLst/>
                          <a:latin typeface="+mj-lt"/>
                          <a:ea typeface="Courier New" panose="02070309020205020404" pitchFamily="49" charset="0"/>
                        </a:rPr>
                        <a:t>- Cháu có thể giúp được gì cho bác không ạ?</a:t>
                      </a: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65980">
                <a:tc>
                  <a:txBody>
                    <a:bodyPr/>
                    <a:lstStyle/>
                    <a:p>
                      <a:pPr marL="0" marR="0" algn="ctr">
                        <a:lnSpc>
                          <a:spcPct val="115000"/>
                        </a:lnSpc>
                        <a:spcBef>
                          <a:spcPts val="0"/>
                        </a:spcBef>
                        <a:spcAft>
                          <a:spcPts val="600"/>
                        </a:spcAft>
                      </a:pPr>
                      <a:r>
                        <a:rPr lang="vi-VN" sz="1800" dirty="0">
                          <a:solidFill>
                            <a:srgbClr val="0000FF"/>
                          </a:solidFill>
                          <a:effectLst/>
                          <a:latin typeface="+mj-lt"/>
                          <a:ea typeface="Courier New" panose="02070309020205020404" pitchFamily="49" charset="0"/>
                        </a:rPr>
                        <a:t> </a:t>
                      </a:r>
                      <a:r>
                        <a:rPr lang="en-US" sz="1800" dirty="0" err="1">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Việc</a:t>
                      </a:r>
                      <a:r>
                        <a:rPr lang="en-US" sz="1800" baseline="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1800" baseline="0" dirty="0" err="1">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làm</a:t>
                      </a:r>
                      <a:endParaRPr lang="en-US" sz="1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600"/>
                        </a:spcAft>
                      </a:pPr>
                      <a:r>
                        <a:rPr lang="vi-VN" sz="1800" dirty="0">
                          <a:solidFill>
                            <a:srgbClr val="0000FF"/>
                          </a:solidFill>
                          <a:effectLst/>
                          <a:latin typeface="+mj-lt"/>
                          <a:ea typeface="Courier New" panose="02070309020205020404" pitchFamily="49" charset="0"/>
                        </a:rPr>
                        <a:t> </a:t>
                      </a:r>
                      <a:r>
                        <a:rPr lang="vi-VN" sz="1800" b="1" dirty="0">
                          <a:solidFill>
                            <a:srgbClr val="0000FF"/>
                          </a:solidFill>
                          <a:effectLst/>
                          <a:latin typeface="+mj-lt"/>
                          <a:ea typeface="Courier New" panose="02070309020205020404" pitchFamily="49" charset="0"/>
                        </a:rPr>
                        <a:t>- Quan tâm, chăm sóc lẫn nhau giữa các thành viên trong gia đình - Động viên, giúp đỡ khi gặp khó khăn</a:t>
                      </a:r>
                      <a:endParaRPr lang="en-US" sz="1800" b="1"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800" dirty="0">
                          <a:solidFill>
                            <a:srgbClr val="0000FF"/>
                          </a:solidFill>
                          <a:effectLst/>
                          <a:latin typeface="+mj-lt"/>
                          <a:ea typeface="Courier New" panose="02070309020205020404" pitchFamily="49" charset="0"/>
                        </a:rPr>
                        <a:t> </a:t>
                      </a:r>
                      <a:r>
                        <a:rPr lang="vi-VN" sz="1800" b="1" dirty="0">
                          <a:solidFill>
                            <a:srgbClr val="0000FF"/>
                          </a:solidFill>
                          <a:effectLst/>
                          <a:latin typeface="+mj-lt"/>
                          <a:ea typeface="Times New Roman" panose="02020603050405020304" pitchFamily="18" charset="0"/>
                        </a:rPr>
                        <a:t>- Các bạn hỗ trợ, giúp đỡ lẫn nhau tronẹ học tập và rèn luyện</a:t>
                      </a:r>
                      <a:endParaRPr lang="en-US" sz="1800" b="1" dirty="0">
                        <a:solidFill>
                          <a:srgbClr val="0000FF"/>
                        </a:solidFill>
                        <a:effectLst/>
                        <a:latin typeface="+mj-lt"/>
                        <a:ea typeface="Times New Roman" panose="02020603050405020304" pitchFamily="18" charset="0"/>
                      </a:endParaRPr>
                    </a:p>
                    <a:p>
                      <a:pPr marL="0" marR="0" indent="0">
                        <a:spcBef>
                          <a:spcPts val="0"/>
                        </a:spcBef>
                        <a:spcAft>
                          <a:spcPts val="0"/>
                        </a:spcAft>
                      </a:pPr>
                      <a:r>
                        <a:rPr lang="vi-VN" sz="1800" b="1" dirty="0">
                          <a:solidFill>
                            <a:srgbClr val="0000FF"/>
                          </a:solidFill>
                          <a:effectLst/>
                          <a:latin typeface="+mj-lt"/>
                          <a:ea typeface="Times New Roman" panose="02020603050405020304" pitchFamily="18" charset="0"/>
                        </a:rPr>
                        <a:t>- Thầy cổ động viên, dìu dắt, dạy bảo các em học sinh</a:t>
                      </a:r>
                      <a:endParaRPr lang="en-US" sz="1800" b="1" dirty="0">
                        <a:solidFill>
                          <a:srgbClr val="0000FF"/>
                        </a:solidFill>
                        <a:effectLst/>
                        <a:latin typeface="+mj-lt"/>
                        <a:ea typeface="Times New Roman" panose="02020603050405020304" pitchFamily="18" charset="0"/>
                      </a:endParaRPr>
                    </a:p>
                    <a:p>
                      <a:r>
                        <a:rPr lang="vi-VN" sz="1800" b="1" dirty="0">
                          <a:solidFill>
                            <a:srgbClr val="0000FF"/>
                          </a:solidFill>
                          <a:effectLst/>
                          <a:latin typeface="+mj-lt"/>
                          <a:ea typeface="Courier New" panose="02070309020205020404" pitchFamily="49" charset="0"/>
                        </a:rPr>
                        <a:t>- Học sinh biết ơn, kính trọng thầy cô</a:t>
                      </a:r>
                      <a:endParaRPr lang="en-US" sz="1800" b="1"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solidFill>
                            <a:srgbClr val="0000FF"/>
                          </a:solidFill>
                          <a:effectLst/>
                          <a:latin typeface="+mj-lt"/>
                          <a:ea typeface="Courier New" panose="02070309020205020404" pitchFamily="49" charset="0"/>
                        </a:rPr>
                        <a:t> </a:t>
                      </a:r>
                      <a:r>
                        <a:rPr lang="vi-VN" sz="1800" b="1" u="none" strike="noStrike" spc="0" dirty="0">
                          <a:solidFill>
                            <a:srgbClr val="0000FF"/>
                          </a:solidFill>
                          <a:effectLst/>
                          <a:latin typeface="+mj-lt"/>
                          <a:ea typeface="Times New Roman" panose="02020603050405020304" pitchFamily="18" charset="0"/>
                          <a:cs typeface="Times New Roman" panose="02020603050405020304" pitchFamily="18" charset="0"/>
                        </a:rPr>
                        <a:t>Giúp đỡ người nghèo</a:t>
                      </a:r>
                      <a:endParaRPr lang="en-US" sz="1800" b="1" u="none" strike="noStrike" spc="0" dirty="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solidFill>
                            <a:srgbClr val="0000FF"/>
                          </a:solidFill>
                          <a:effectLst/>
                          <a:latin typeface="+mj-lt"/>
                          <a:ea typeface="Times New Roman" panose="02020603050405020304" pitchFamily="18" charset="0"/>
                          <a:cs typeface="Times New Roman" panose="02020603050405020304" pitchFamily="18" charset="0"/>
                        </a:rPr>
                        <a:t>Giúp đỡ các bạn có hoàn cảnh khó khăn</a:t>
                      </a:r>
                      <a:endParaRPr lang="en-US" sz="1800" b="1" u="none" strike="noStrike" spc="0" dirty="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solidFill>
                            <a:srgbClr val="0000FF"/>
                          </a:solidFill>
                          <a:effectLst/>
                          <a:latin typeface="+mj-lt"/>
                          <a:ea typeface="Times New Roman" panose="02020603050405020304" pitchFamily="18" charset="0"/>
                          <a:cs typeface="Times New Roman" panose="02020603050405020304" pitchFamily="18" charset="0"/>
                        </a:rPr>
                        <a:t>Giúp đỡ người khuyết tật</a:t>
                      </a:r>
                      <a:endParaRPr lang="en-US" sz="1800" b="1" u="none" strike="noStrike" spc="0" dirty="0">
                        <a:solidFill>
                          <a:srgbClr val="0000FF"/>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965980">
                <a:tc>
                  <a:txBody>
                    <a:bodyPr/>
                    <a:lstStyle/>
                    <a:p>
                      <a:pPr marL="0" marR="0" algn="ctr">
                        <a:lnSpc>
                          <a:spcPct val="115000"/>
                        </a:lnSpc>
                        <a:spcBef>
                          <a:spcPts val="0"/>
                        </a:spcBef>
                        <a:spcAft>
                          <a:spcPts val="600"/>
                        </a:spcAft>
                      </a:pPr>
                      <a:r>
                        <a:rPr lang="vi-VN" sz="1800" dirty="0">
                          <a:solidFill>
                            <a:srgbClr val="0000FF"/>
                          </a:solidFill>
                          <a:effectLst/>
                          <a:latin typeface="+mj-lt"/>
                          <a:ea typeface="Courier New" panose="02070309020205020404" pitchFamily="49" charset="0"/>
                        </a:rPr>
                        <a:t> </a:t>
                      </a:r>
                      <a:r>
                        <a:rPr lang="vi-VN" sz="180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T</a:t>
                      </a:r>
                      <a:r>
                        <a:rPr lang="en-US" sz="1800" dirty="0" err="1">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hái</a:t>
                      </a:r>
                      <a:r>
                        <a:rPr lang="en-US" sz="1800" baseline="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1800" baseline="0" dirty="0" err="1">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độ</a:t>
                      </a:r>
                      <a:endParaRPr lang="en-US" sz="1800"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spcBef>
                          <a:spcPts val="0"/>
                        </a:spcBef>
                        <a:spcAft>
                          <a:spcPts val="0"/>
                        </a:spcAft>
                        <a:buClr>
                          <a:srgbClr val="000000"/>
                        </a:buClr>
                        <a:buSzPts val="1200"/>
                        <a:buFont typeface="Symbol" panose="05050102010706020507" pitchFamily="18" charset="2"/>
                        <a:buNone/>
                        <a:tabLst>
                          <a:tab pos="90805" algn="l"/>
                        </a:tabLst>
                      </a:pPr>
                      <a:r>
                        <a:rPr lang="en-GB" sz="1800" b="1">
                          <a:effectLst/>
                          <a:latin typeface="+mj-lt"/>
                          <a:ea typeface="Courier New" panose="02070309020205020404" pitchFamily="49" charset="0"/>
                        </a:rPr>
                        <a:t>- </a:t>
                      </a:r>
                      <a:r>
                        <a:rPr lang="vi-VN" sz="1800" b="1">
                          <a:effectLst/>
                          <a:latin typeface="+mj-lt"/>
                          <a:ea typeface="Courier New" panose="02070309020205020404" pitchFamily="49" charset="0"/>
                        </a:rPr>
                        <a:t> </a:t>
                      </a:r>
                      <a:r>
                        <a:rPr lang="vi-VN" sz="1800" b="1" u="none" strike="noStrike" spc="0" dirty="0">
                          <a:effectLst/>
                          <a:latin typeface="+mj-lt"/>
                          <a:ea typeface="Times New Roman" panose="02020603050405020304" pitchFamily="18" charset="0"/>
                          <a:cs typeface="Times New Roman" panose="02020603050405020304" pitchFamily="18" charset="0"/>
                        </a:rPr>
                        <a:t>Quan tâm.</a:t>
                      </a:r>
                      <a:endParaRPr lang="en-US" sz="1800" b="1" u="none" strike="noStrike" spc="0" dirty="0">
                        <a:effectLst/>
                        <a:latin typeface="+mj-lt"/>
                        <a:ea typeface="Times New Roman" panose="02020603050405020304" pitchFamily="18" charset="0"/>
                        <a:cs typeface="Times New Roman" panose="02020603050405020304" pitchFamily="18" charset="0"/>
                      </a:endParaRPr>
                    </a:p>
                    <a:p>
                      <a:pPr marL="0" marR="0" lvl="0" indent="0">
                        <a:spcBef>
                          <a:spcPts val="0"/>
                        </a:spcBef>
                        <a:spcAft>
                          <a:spcPts val="0"/>
                        </a:spcAft>
                        <a:buClr>
                          <a:srgbClr val="000000"/>
                        </a:buClr>
                        <a:buSzPts val="1200"/>
                        <a:buFont typeface="Symbol" panose="05050102010706020507" pitchFamily="18" charset="2"/>
                        <a:buNone/>
                        <a:tabLst>
                          <a:tab pos="90805" algn="l"/>
                        </a:tabLst>
                      </a:pPr>
                      <a:r>
                        <a:rPr lang="en-GB" sz="1800" b="1" u="none" strike="noStrike" spc="0">
                          <a:effectLst/>
                          <a:latin typeface="+mj-lt"/>
                          <a:ea typeface="Times New Roman" panose="02020603050405020304" pitchFamily="18" charset="0"/>
                          <a:cs typeface="Times New Roman" panose="02020603050405020304" pitchFamily="18" charset="0"/>
                        </a:rPr>
                        <a:t>- </a:t>
                      </a:r>
                      <a:r>
                        <a:rPr lang="vi-VN" sz="1800" b="1" u="none" strike="noStrike" spc="0">
                          <a:effectLst/>
                          <a:latin typeface="+mj-lt"/>
                          <a:ea typeface="Times New Roman" panose="02020603050405020304" pitchFamily="18" charset="0"/>
                          <a:cs typeface="Times New Roman" panose="02020603050405020304" pitchFamily="18" charset="0"/>
                        </a:rPr>
                        <a:t>Cảm </a:t>
                      </a:r>
                      <a:r>
                        <a:rPr lang="vi-VN" sz="1800" b="1" u="none" strike="noStrike" spc="0" dirty="0">
                          <a:effectLst/>
                          <a:latin typeface="+mj-lt"/>
                          <a:ea typeface="Times New Roman" panose="02020603050405020304" pitchFamily="18" charset="0"/>
                          <a:cs typeface="Times New Roman" panose="02020603050405020304" pitchFamily="18" charset="0"/>
                        </a:rPr>
                        <a:t>thông.</a:t>
                      </a:r>
                      <a:endParaRPr lang="en-US" sz="1800" b="1" u="none" strike="noStrike" spc="0" dirty="0">
                        <a:effectLst/>
                        <a:latin typeface="+mj-lt"/>
                        <a:ea typeface="Times New Roman" panose="02020603050405020304" pitchFamily="18" charset="0"/>
                        <a:cs typeface="Times New Roman" panose="02020603050405020304" pitchFamily="18" charset="0"/>
                      </a:endParaRPr>
                    </a:p>
                    <a:p>
                      <a:pPr marL="0" marR="0" lvl="0" indent="0">
                        <a:spcBef>
                          <a:spcPts val="0"/>
                        </a:spcBef>
                        <a:spcAft>
                          <a:spcPts val="0"/>
                        </a:spcAft>
                        <a:buClr>
                          <a:srgbClr val="000000"/>
                        </a:buClr>
                        <a:buSzPts val="1200"/>
                        <a:buFont typeface="Symbol" panose="05050102010706020507" pitchFamily="18" charset="2"/>
                        <a:buNone/>
                        <a:tabLst>
                          <a:tab pos="90805" algn="l"/>
                        </a:tabLst>
                      </a:pPr>
                      <a:r>
                        <a:rPr lang="en-GB" sz="1800" b="1" u="none" strike="noStrike" spc="0">
                          <a:effectLst/>
                          <a:latin typeface="+mj-lt"/>
                          <a:ea typeface="Times New Roman" panose="02020603050405020304" pitchFamily="18" charset="0"/>
                          <a:cs typeface="Times New Roman" panose="02020603050405020304" pitchFamily="18" charset="0"/>
                        </a:rPr>
                        <a:t>- </a:t>
                      </a:r>
                      <a:r>
                        <a:rPr lang="vi-VN" sz="1800" b="1" u="none" strike="noStrike" spc="0">
                          <a:effectLst/>
                          <a:latin typeface="+mj-lt"/>
                          <a:ea typeface="Times New Roman" panose="02020603050405020304" pitchFamily="18" charset="0"/>
                          <a:cs typeface="Times New Roman" panose="02020603050405020304" pitchFamily="18" charset="0"/>
                        </a:rPr>
                        <a:t>Lo </a:t>
                      </a:r>
                      <a:r>
                        <a:rPr lang="vi-VN" sz="1800" b="1" u="none" strike="noStrike" spc="0" dirty="0">
                          <a:effectLst/>
                          <a:latin typeface="+mj-lt"/>
                          <a:ea typeface="Times New Roman" panose="02020603050405020304" pitchFamily="18" charset="0"/>
                          <a:cs typeface="Times New Roman" panose="02020603050405020304" pitchFamily="18" charset="0"/>
                        </a:rPr>
                        <a:t>lắng và đồng cảm</a:t>
                      </a:r>
                      <a:endParaRPr lang="en-US" sz="1800" b="1" u="none" strike="noStrike" spc="0" dirty="0">
                        <a:effectLst/>
                        <a:latin typeface="+mj-lt"/>
                        <a:ea typeface="Times New Roman" panose="02020603050405020304" pitchFamily="18" charset="0"/>
                        <a:cs typeface="Times New Roman" panose="02020603050405020304" pitchFamily="18" charset="0"/>
                      </a:endParaRPr>
                    </a:p>
                    <a:p>
                      <a:r>
                        <a:rPr lang="en-US" sz="1800" b="1">
                          <a:solidFill>
                            <a:srgbClr val="000000"/>
                          </a:solidFill>
                          <a:effectLst/>
                          <a:latin typeface="+mj-lt"/>
                          <a:ea typeface="Courier New" panose="02070309020205020404" pitchFamily="49" charset="0"/>
                        </a:rPr>
                        <a:t>-</a:t>
                      </a:r>
                      <a:r>
                        <a:rPr lang="en-US" sz="1800" b="1" baseline="0">
                          <a:solidFill>
                            <a:srgbClr val="000000"/>
                          </a:solidFill>
                          <a:effectLst/>
                          <a:latin typeface="+mj-lt"/>
                          <a:ea typeface="Courier New" panose="02070309020205020404" pitchFamily="49" charset="0"/>
                        </a:rPr>
                        <a:t>  </a:t>
                      </a:r>
                      <a:r>
                        <a:rPr lang="vi-VN" sz="1800" b="1">
                          <a:solidFill>
                            <a:srgbClr val="000000"/>
                          </a:solidFill>
                          <a:effectLst/>
                          <a:latin typeface="+mj-lt"/>
                          <a:ea typeface="Courier New" panose="02070309020205020404" pitchFamily="49" charset="0"/>
                        </a:rPr>
                        <a:t>Chia </a:t>
                      </a:r>
                      <a:r>
                        <a:rPr lang="vi-VN" sz="1800" b="1" dirty="0">
                          <a:solidFill>
                            <a:srgbClr val="000000"/>
                          </a:solidFill>
                          <a:effectLst/>
                          <a:latin typeface="+mj-lt"/>
                          <a:ea typeface="Courier New" panose="02070309020205020404" pitchFamily="49" charset="0"/>
                        </a:rPr>
                        <a:t>sẻ.</a:t>
                      </a: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800" b="1" dirty="0">
                          <a:effectLst/>
                          <a:latin typeface="+mj-lt"/>
                          <a:ea typeface="Courier New" panose="02070309020205020404" pitchFamily="49" charset="0"/>
                        </a:rPr>
                        <a:t> </a:t>
                      </a:r>
                      <a:r>
                        <a:rPr lang="vi-VN" sz="1800" b="1" dirty="0">
                          <a:solidFill>
                            <a:srgbClr val="000000"/>
                          </a:solidFill>
                          <a:effectLst/>
                          <a:latin typeface="+mj-lt"/>
                          <a:ea typeface="Courier New" panose="02070309020205020404" pitchFamily="49" charset="0"/>
                        </a:rPr>
                        <a:t>- Học sinh biết ơn, kính trọng thầy cô</a:t>
                      </a:r>
                      <a:endParaRPr lang="en-US" sz="1800" b="1" dirty="0">
                        <a:solidFill>
                          <a:srgbClr val="000000"/>
                        </a:solidFill>
                        <a:effectLst/>
                        <a:latin typeface="+mj-lt"/>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t>
                      </a: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 lắng và đồng cảm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t>
                      </a: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ea typeface="Courier New" panose="02070309020205020404" pitchFamily="49" charset="0"/>
                          <a:cs typeface="Times New Roman" panose="02020603050405020304" pitchFamily="18" charset="0"/>
                        </a:rPr>
                        <a:t>hia sẻ.</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Courier New" panose="02070309020205020404" pitchFamily="49" charset="0"/>
                          <a:cs typeface="Times New Roman" panose="02020603050405020304" pitchFamily="18" charset="0"/>
                        </a:rPr>
                        <a:t>với</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Courier New" panose="02070309020205020404" pitchFamily="49" charset="0"/>
                          <a:cs typeface="Times New Roman" panose="02020603050405020304" pitchFamily="18" charset="0"/>
                        </a:rPr>
                        <a:t>học</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ourier New" panose="02070309020205020404" pitchFamily="49" charset="0"/>
                          <a:cs typeface="Times New Roman" panose="02020603050405020304"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Courier New" panose="02070309020205020404" pitchFamily="49" charset="0"/>
                          <a:cs typeface="Times New Roman" panose="02020603050405020304" pitchFamily="18" charset="0"/>
                        </a:rPr>
                        <a:t>sinh</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algn="just">
                        <a:lnSpc>
                          <a:spcPct val="115000"/>
                        </a:lnSpc>
                        <a:spcBef>
                          <a:spcPts val="0"/>
                        </a:spcBef>
                        <a:spcAft>
                          <a:spcPts val="600"/>
                        </a:spcAft>
                      </a:pP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800" dirty="0">
                          <a:effectLst/>
                          <a:latin typeface="+mj-lt"/>
                          <a:ea typeface="Courier New" panose="02070309020205020404" pitchFamily="49" charset="0"/>
                        </a:rPr>
                        <a:t> </a:t>
                      </a:r>
                      <a:r>
                        <a:rPr lang="vi-VN" sz="1800" b="1" dirty="0">
                          <a:effectLst/>
                          <a:latin typeface="+mj-lt"/>
                          <a:ea typeface="Times New Roman" panose="02020603050405020304" pitchFamily="18" charset="0"/>
                        </a:rPr>
                        <a:t>- Mọi người yêu thương, cảm thông, lụt, hạn hán chia sẻ với nhau.</a:t>
                      </a:r>
                      <a:endParaRPr lang="en-US" sz="1800" b="1" dirty="0">
                        <a:effectLst/>
                        <a:latin typeface="+mj-lt"/>
                        <a:ea typeface="Times New Roman" panose="02020603050405020304" pitchFamily="18" charset="0"/>
                      </a:endParaRPr>
                    </a:p>
                    <a:p>
                      <a:r>
                        <a:rPr lang="vi-VN" sz="1800" b="1" dirty="0">
                          <a:solidFill>
                            <a:srgbClr val="000000"/>
                          </a:solidFill>
                          <a:effectLst/>
                          <a:latin typeface="+mj-lt"/>
                          <a:ea typeface="Courier New" panose="02070309020205020404" pitchFamily="49" charset="0"/>
                        </a:rPr>
                        <a:t>Cùng nhau giúp đỡ người dân ở các vùng miền khó khăn</a:t>
                      </a: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p:spPr>
      </p:pic>
      <p:sp>
        <p:nvSpPr>
          <p:cNvPr id="9" name="Rectangle: Rounded Corners 1">
            <a:extLst>
              <a:ext uri="{FF2B5EF4-FFF2-40B4-BE49-F238E27FC236}">
                <a16:creationId xmlns:a16="http://schemas.microsoft.com/office/drawing/2014/main" id="{49368C2B-08BB-4567-BA27-2402FAA3C31F}"/>
              </a:ext>
            </a:extLst>
          </p:cNvPr>
          <p:cNvSpPr/>
          <p:nvPr/>
        </p:nvSpPr>
        <p:spPr>
          <a:xfrm>
            <a:off x="2989395" y="0"/>
            <a:ext cx="7947367"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PHIẾU BÀI TẬP (THẢO LUẬN NHÓM)</a:t>
            </a:r>
          </a:p>
          <a:p>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0" name="Rectangle 9"/>
          <p:cNvSpPr/>
          <p:nvPr/>
        </p:nvSpPr>
        <p:spPr>
          <a:xfrm>
            <a:off x="2202287" y="856117"/>
            <a:ext cx="9812858" cy="483209"/>
          </a:xfrm>
          <a:prstGeom prst="rect">
            <a:avLst/>
          </a:prstGeom>
        </p:spPr>
        <p:txBody>
          <a:bodyPr wrap="square">
            <a:spAutoFit/>
          </a:bodyPr>
          <a:lstStyle/>
          <a:p>
            <a:pPr indent="279400">
              <a:lnSpc>
                <a:spcPct val="127000"/>
              </a:lnSpc>
              <a:spcAft>
                <a:spcPts val="500"/>
              </a:spcAft>
            </a:pPr>
            <a:r>
              <a:rPr lang="vi-VN" sz="2000" b="1" dirty="0">
                <a:solidFill>
                  <a:srgbClr val="353635"/>
                </a:solidFill>
                <a:latin typeface="+mj-lt"/>
                <a:ea typeface="Times New Roman" panose="02020603050405020304" pitchFamily="18" charset="0"/>
              </a:rPr>
              <a:t>Tìm hiểu biểu hiện của tình yêu thương con người</a:t>
            </a:r>
            <a:r>
              <a:rPr lang="en-US" sz="2000" b="1" dirty="0">
                <a:solidFill>
                  <a:srgbClr val="353635"/>
                </a:solidFill>
                <a:latin typeface="+mj-lt"/>
                <a:ea typeface="Times New Roman" panose="02020603050405020304" pitchFamily="18" charset="0"/>
              </a:rPr>
              <a:t> </a:t>
            </a:r>
            <a:r>
              <a:rPr lang="en-US" sz="20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0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0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373817" y="1389789"/>
            <a:ext cx="2176200" cy="68371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nodeType="with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sp>
        <p:nvSpPr>
          <p:cNvPr id="14" name="Text Box 5"/>
          <p:cNvSpPr txBox="1">
            <a:spLocks noChangeArrowheads="1"/>
          </p:cNvSpPr>
          <p:nvPr/>
        </p:nvSpPr>
        <p:spPr bwMode="auto">
          <a:xfrm>
            <a:off x="1565734" y="1902136"/>
            <a:ext cx="9333323" cy="250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US" sz="2600" i="1">
                <a:latin typeface="+mj-lt"/>
              </a:rPr>
              <a:t>+</a:t>
            </a:r>
            <a:r>
              <a:rPr lang="vi-VN" sz="2600" i="1">
                <a:latin typeface="+mj-lt"/>
              </a:rPr>
              <a:t> </a:t>
            </a:r>
            <a:r>
              <a:rPr lang="vi-VN" sz="2600" i="1" dirty="0">
                <a:latin typeface="+mj-lt"/>
              </a:rPr>
              <a:t>Bi</a:t>
            </a:r>
            <a:r>
              <a:rPr lang="en-US" sz="2600" i="1" dirty="0">
                <a:latin typeface="+mj-lt"/>
              </a:rPr>
              <a:t>ể</a:t>
            </a:r>
            <a:r>
              <a:rPr lang="vi-VN" sz="2600" i="1" dirty="0">
                <a:latin typeface="+mj-lt"/>
              </a:rPr>
              <a:t>u hiện của yêu thương con người: Quan tâm, giúp đ</a:t>
            </a:r>
            <a:r>
              <a:rPr lang="en-US" sz="2600" i="1" dirty="0">
                <a:latin typeface="+mj-lt"/>
              </a:rPr>
              <a:t>ỡ</a:t>
            </a:r>
            <a:r>
              <a:rPr lang="vi-VN" sz="2600" i="1" dirty="0">
                <a:latin typeface="+mj-lt"/>
              </a:rPr>
              <a:t> thông c</a:t>
            </a:r>
            <a:r>
              <a:rPr lang="en-US" sz="2600" i="1" dirty="0">
                <a:latin typeface="Times New Roman" panose="02020603050405020304" pitchFamily="18" charset="0"/>
                <a:cs typeface="Times New Roman" panose="02020603050405020304" pitchFamily="18" charset="0"/>
              </a:rPr>
              <a:t>ả</a:t>
            </a:r>
            <a:r>
              <a:rPr lang="vi-VN" sz="2600" i="1" dirty="0">
                <a:latin typeface="+mj-lt"/>
              </a:rPr>
              <a:t>m, sẻ ch</a:t>
            </a:r>
            <a:r>
              <a:rPr lang="en-US" sz="2600" i="1" dirty="0" err="1">
                <a:latin typeface="Times New Roman" panose="02020603050405020304" pitchFamily="18" charset="0"/>
                <a:cs typeface="Times New Roman" panose="02020603050405020304" pitchFamily="18" charset="0"/>
              </a:rPr>
              <a:t>ia</a:t>
            </a:r>
            <a:r>
              <a:rPr lang="en-US" sz="2600" i="1" dirty="0">
                <a:latin typeface="Times New Roman" panose="02020603050405020304" pitchFamily="18" charset="0"/>
                <a:cs typeface="Times New Roman" panose="02020603050405020304" pitchFamily="18" charset="0"/>
              </a:rPr>
              <a:t>,</a:t>
            </a:r>
            <a:r>
              <a:rPr lang="vi-VN" sz="2600" i="1" dirty="0">
                <a:latin typeface="Times New Roman" panose="02020603050405020304" pitchFamily="18" charset="0"/>
                <a:cs typeface="Times New Roman" panose="02020603050405020304" pitchFamily="18" charset="0"/>
              </a:rPr>
              <a:t> </a:t>
            </a:r>
            <a:r>
              <a:rPr lang="vi-VN" sz="2600" i="1" dirty="0">
                <a:latin typeface="+mj-lt"/>
              </a:rPr>
              <a:t>biết tha th</a:t>
            </a:r>
            <a:r>
              <a:rPr lang="en-US" sz="2600" i="1" dirty="0">
                <a:latin typeface="Times New Roman" panose="02020603050405020304" pitchFamily="18" charset="0"/>
                <a:cs typeface="Times New Roman" panose="02020603050405020304" pitchFamily="18" charset="0"/>
              </a:rPr>
              <a:t>ứ</a:t>
            </a:r>
            <a:r>
              <a:rPr lang="vi-VN" sz="2600" i="1" dirty="0">
                <a:latin typeface="+mj-lt"/>
              </a:rPr>
              <a:t>, biết hi sinh vì người khác</a:t>
            </a:r>
            <a:r>
              <a:rPr lang="vi-VN" sz="2600" i="1">
                <a:latin typeface="+mj-lt"/>
              </a:rPr>
              <a:t>, ..</a:t>
            </a:r>
            <a:endParaRPr lang="en-US" sz="2600" dirty="0">
              <a:latin typeface="+mj-lt"/>
            </a:endParaRPr>
          </a:p>
          <a:p>
            <a:pPr>
              <a:buFont typeface="Arial" panose="020B0604020202020204" pitchFamily="34" charset="0"/>
              <a:buNone/>
            </a:pPr>
            <a:endParaRPr lang="en-US" sz="2600" i="1">
              <a:latin typeface="+mj-lt"/>
            </a:endParaRPr>
          </a:p>
          <a:p>
            <a:pPr>
              <a:buFont typeface="Arial" panose="020B0604020202020204" pitchFamily="34" charset="0"/>
              <a:buNone/>
            </a:pPr>
            <a:r>
              <a:rPr lang="en-US" sz="2600" i="1">
                <a:latin typeface="+mj-lt"/>
              </a:rPr>
              <a:t>+ </a:t>
            </a:r>
            <a:r>
              <a:rPr lang="vi-VN" sz="2600" i="1">
                <a:latin typeface="+mj-lt"/>
              </a:rPr>
              <a:t>Bi</a:t>
            </a:r>
            <a:r>
              <a:rPr lang="en-US" sz="2600" i="1" dirty="0">
                <a:latin typeface="+mj-lt"/>
              </a:rPr>
              <a:t>ể</a:t>
            </a:r>
            <a:r>
              <a:rPr lang="vi-VN" sz="2600" i="1" dirty="0">
                <a:latin typeface="+mj-lt"/>
              </a:rPr>
              <a:t>u hiện trái với yêu thương con người: Nh</a:t>
            </a:r>
            <a:r>
              <a:rPr lang="en-US" sz="2600" i="1" dirty="0">
                <a:latin typeface="Times New Roman" panose="02020603050405020304" pitchFamily="18" charset="0"/>
                <a:cs typeface="Times New Roman" panose="02020603050405020304" pitchFamily="18" charset="0"/>
              </a:rPr>
              <a:t>ỏ</a:t>
            </a:r>
            <a:r>
              <a:rPr lang="vi-VN" sz="2600" i="1" dirty="0">
                <a:latin typeface="+mj-lt"/>
              </a:rPr>
              <a:t> nhen, </a:t>
            </a:r>
            <a:r>
              <a:rPr lang="vi-VN" sz="2600" i="1">
                <a:latin typeface="+mj-lt"/>
              </a:rPr>
              <a:t>ích k</a:t>
            </a:r>
            <a:r>
              <a:rPr lang="en-US" sz="2600" i="1">
                <a:latin typeface="Times New Roman" panose="02020603050405020304" pitchFamily="18" charset="0"/>
                <a:cs typeface="Times New Roman" panose="02020603050405020304" pitchFamily="18" charset="0"/>
              </a:rPr>
              <a:t>ỷ</a:t>
            </a:r>
            <a:r>
              <a:rPr lang="vi-VN" sz="2600" i="1">
                <a:latin typeface="+mj-lt"/>
              </a:rPr>
              <a:t> </a:t>
            </a:r>
            <a:r>
              <a:rPr lang="vi-VN" sz="2600" i="1" dirty="0">
                <a:latin typeface="+mj-lt"/>
              </a:rPr>
              <a:t>thờ ơ trước nh</a:t>
            </a:r>
            <a:r>
              <a:rPr lang="en-US" sz="2600" i="1" dirty="0">
                <a:latin typeface="+mj-lt"/>
              </a:rPr>
              <a:t>ữ</a:t>
            </a:r>
            <a:r>
              <a:rPr lang="vi-VN" sz="2600" i="1" dirty="0">
                <a:latin typeface="+mj-lt"/>
              </a:rPr>
              <a:t>ng khó khăn và đau kh</a:t>
            </a:r>
            <a:r>
              <a:rPr lang="en-US" sz="2600" i="1" dirty="0">
                <a:latin typeface="Times New Roman" panose="02020603050405020304" pitchFamily="18" charset="0"/>
                <a:cs typeface="Times New Roman" panose="02020603050405020304" pitchFamily="18" charset="0"/>
              </a:rPr>
              <a:t>ổ</a:t>
            </a:r>
            <a:r>
              <a:rPr lang="vi-VN" sz="2600" i="1" dirty="0">
                <a:latin typeface="+mj-lt"/>
              </a:rPr>
              <a:t> của người khác, bao che cho điều xấu, v</a:t>
            </a:r>
            <a:r>
              <a:rPr lang="en-US" sz="2600" i="1" dirty="0">
                <a:latin typeface="Times New Roman" panose="02020603050405020304" pitchFamily="18" charset="0"/>
                <a:cs typeface="Times New Roman" panose="02020603050405020304" pitchFamily="18" charset="0"/>
              </a:rPr>
              <a:t>ô</a:t>
            </a:r>
            <a:r>
              <a:rPr lang="vi-VN" sz="2600" i="1" dirty="0">
                <a:latin typeface="+mj-lt"/>
              </a:rPr>
              <a:t> c</a:t>
            </a:r>
            <a:r>
              <a:rPr lang="en-US" sz="2600" i="1" dirty="0">
                <a:latin typeface="Times New Roman" panose="02020603050405020304" pitchFamily="18" charset="0"/>
                <a:cs typeface="Times New Roman" panose="02020603050405020304" pitchFamily="18" charset="0"/>
              </a:rPr>
              <a:t>ả</a:t>
            </a:r>
            <a:r>
              <a:rPr lang="vi-VN" sz="2600" i="1" dirty="0">
                <a:latin typeface="+mj-lt"/>
              </a:rPr>
              <a:t>m, v</a:t>
            </a:r>
            <a:r>
              <a:rPr lang="en-US" sz="2600" i="1" dirty="0">
                <a:latin typeface="Times New Roman" panose="02020603050405020304" pitchFamily="18" charset="0"/>
                <a:cs typeface="Times New Roman" panose="02020603050405020304" pitchFamily="18" charset="0"/>
              </a:rPr>
              <a:t>ụ</a:t>
            </a:r>
            <a:r>
              <a:rPr lang="vi-VN" sz="2600" i="1" dirty="0">
                <a:latin typeface="+mj-lt"/>
              </a:rPr>
              <a:t> l</a:t>
            </a:r>
            <a:r>
              <a:rPr lang="en-US" sz="2600" i="1" dirty="0" err="1">
                <a:latin typeface="Times New Roman" panose="02020603050405020304" pitchFamily="18" charset="0"/>
                <a:cs typeface="Times New Roman" panose="02020603050405020304" pitchFamily="18" charset="0"/>
              </a:rPr>
              <a:t>ợi</a:t>
            </a:r>
            <a:r>
              <a:rPr lang="vi-VN" sz="2600" i="1" dirty="0">
                <a:latin typeface="+mj-lt"/>
              </a:rPr>
              <a:t> cá nhân, đánh đập, s</a:t>
            </a:r>
            <a:r>
              <a:rPr lang="en-US" sz="2600" i="1" dirty="0">
                <a:latin typeface="Times New Roman" panose="02020603050405020304" pitchFamily="18" charset="0"/>
                <a:cs typeface="Times New Roman" panose="02020603050405020304" pitchFamily="18" charset="0"/>
              </a:rPr>
              <a:t>ỉ</a:t>
            </a:r>
            <a:r>
              <a:rPr lang="vi-VN" sz="2600" i="1" dirty="0">
                <a:latin typeface="+mj-lt"/>
              </a:rPr>
              <a:t> nhục người khác.</a:t>
            </a:r>
            <a:endParaRPr lang="en-US" sz="2600" dirty="0">
              <a:latin typeface="+mj-lt"/>
            </a:endParaRPr>
          </a:p>
        </p:txBody>
      </p:sp>
      <p:pic>
        <p:nvPicPr>
          <p:cNvPr id="12"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907806"/>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40EB1A6-92B5-D4B9-7AE0-9CC711BFFA5E}"/>
              </a:ext>
            </a:extLst>
          </p:cNvPr>
          <p:cNvSpPr txBox="1"/>
          <p:nvPr/>
        </p:nvSpPr>
        <p:spPr>
          <a:xfrm>
            <a:off x="1684058" y="924117"/>
            <a:ext cx="8942208" cy="584775"/>
          </a:xfrm>
          <a:prstGeom prst="rect">
            <a:avLst/>
          </a:prstGeom>
          <a:noFill/>
        </p:spPr>
        <p:txBody>
          <a:bodyPr wrap="square">
            <a:spAutoFit/>
          </a:bodyPr>
          <a:lstStyle/>
          <a:p>
            <a:pPr>
              <a:buFont typeface="Arial" panose="020B0604020202020204" pitchFamily="34" charset="0"/>
              <a:buNone/>
            </a:pPr>
            <a:r>
              <a:rPr lang="en-US" sz="3200" b="1" i="1" u="sng">
                <a:solidFill>
                  <a:srgbClr val="C00000"/>
                </a:solidFill>
                <a:latin typeface="Times New Roman" panose="02020603050405020304" pitchFamily="18" charset="0"/>
                <a:cs typeface="Times New Roman" panose="02020603050405020304" pitchFamily="18" charset="0"/>
              </a:rPr>
              <a:t>2. </a:t>
            </a:r>
            <a:r>
              <a:rPr lang="vi-VN" sz="3200" b="1" i="1" u="sng">
                <a:solidFill>
                  <a:srgbClr val="C00000"/>
                </a:solidFill>
                <a:latin typeface="Times New Roman" panose="02020603050405020304" pitchFamily="18" charset="0"/>
                <a:cs typeface="Times New Roman" panose="02020603050405020304" pitchFamily="18" charset="0"/>
              </a:rPr>
              <a:t>Bi</a:t>
            </a:r>
            <a:r>
              <a:rPr lang="en-US" sz="3200" b="1" i="1" u="sng">
                <a:solidFill>
                  <a:srgbClr val="C00000"/>
                </a:solidFill>
                <a:latin typeface="Times New Roman" panose="02020603050405020304" pitchFamily="18" charset="0"/>
                <a:cs typeface="Times New Roman" panose="02020603050405020304" pitchFamily="18" charset="0"/>
              </a:rPr>
              <a:t>ể</a:t>
            </a:r>
            <a:r>
              <a:rPr lang="vi-VN" sz="3200" b="1" i="1" u="sng">
                <a:solidFill>
                  <a:srgbClr val="C00000"/>
                </a:solidFill>
                <a:latin typeface="Times New Roman" panose="02020603050405020304" pitchFamily="18" charset="0"/>
                <a:cs typeface="Times New Roman" panose="02020603050405020304" pitchFamily="18" charset="0"/>
              </a:rPr>
              <a:t>u hiện của yêu thương con người</a:t>
            </a:r>
            <a:endParaRPr lang="en-US" sz="32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in a group&#10;&#10;AI-generated content may be incorrect.">
            <a:extLst>
              <a:ext uri="{FF2B5EF4-FFF2-40B4-BE49-F238E27FC236}">
                <a16:creationId xmlns:a16="http://schemas.microsoft.com/office/drawing/2014/main" id="{39492FBD-945C-BE5F-7CA2-8CA78FECDAD3}"/>
              </a:ext>
            </a:extLst>
          </p:cNvPr>
          <p:cNvPicPr>
            <a:picLocks noChangeAspect="1"/>
          </p:cNvPicPr>
          <p:nvPr/>
        </p:nvPicPr>
        <p:blipFill>
          <a:blip r:embed="rId2"/>
          <a:stretch>
            <a:fillRect/>
          </a:stretch>
        </p:blipFill>
        <p:spPr>
          <a:xfrm>
            <a:off x="1224115" y="412955"/>
            <a:ext cx="10058401" cy="59730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431D5B-DB07-0135-104A-F9FC7047999C}"/>
              </a:ext>
            </a:extLst>
          </p:cNvPr>
          <p:cNvPicPr>
            <a:picLocks noChangeAspect="1"/>
          </p:cNvPicPr>
          <p:nvPr/>
        </p:nvPicPr>
        <p:blipFill>
          <a:blip r:embed="rId2"/>
          <a:stretch>
            <a:fillRect/>
          </a:stretch>
        </p:blipFill>
        <p:spPr>
          <a:xfrm>
            <a:off x="507999" y="595086"/>
            <a:ext cx="6647543" cy="5762171"/>
          </a:xfrm>
          <a:prstGeom prst="rect">
            <a:avLst/>
          </a:prstGeom>
        </p:spPr>
      </p:pic>
      <p:sp>
        <p:nvSpPr>
          <p:cNvPr id="7" name="Text Box 2">
            <a:extLst>
              <a:ext uri="{FF2B5EF4-FFF2-40B4-BE49-F238E27FC236}">
                <a16:creationId xmlns:a16="http://schemas.microsoft.com/office/drawing/2014/main" id="{D85B67C0-1E3A-596F-6796-C4CC309B5C51}"/>
              </a:ext>
            </a:extLst>
          </p:cNvPr>
          <p:cNvSpPr txBox="1">
            <a:spLocks noChangeArrowheads="1"/>
          </p:cNvSpPr>
          <p:nvPr/>
        </p:nvSpPr>
        <p:spPr bwMode="auto">
          <a:xfrm>
            <a:off x="7431314" y="1685209"/>
            <a:ext cx="4630057"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 Thương người như thể thương thân.</a:t>
            </a:r>
          </a:p>
          <a:p>
            <a:pPr>
              <a:buFontTx/>
              <a:buNone/>
            </a:pPr>
            <a:r>
              <a:rPr lang="en-US" altLang="en-US" sz="2400">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Một miếng khi đói bằng một gói khi no. ...</a:t>
            </a:r>
          </a:p>
          <a:p>
            <a:pPr>
              <a:buFontTx/>
              <a:buNone/>
            </a:pPr>
            <a:r>
              <a:rPr lang="en-US" altLang="en-US" sz="2400">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Một giọt máu đào hơn ao nước lã ...</a:t>
            </a:r>
          </a:p>
          <a:p>
            <a:pPr>
              <a:buFontTx/>
              <a:buNone/>
            </a:pPr>
            <a:r>
              <a:rPr lang="en-US" altLang="en-US" sz="2400">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Lá lành đùm lá rách. ...</a:t>
            </a:r>
          </a:p>
          <a:p>
            <a:pPr>
              <a:buFontTx/>
              <a:buNone/>
            </a:pPr>
            <a:r>
              <a:rPr lang="en-US" altLang="en-US" sz="2400">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Một con ngựa đau, cả tàu bỏ cỏ. ...</a:t>
            </a:r>
          </a:p>
          <a:p>
            <a:pPr>
              <a:buFontTx/>
              <a:buNone/>
            </a:pPr>
            <a:r>
              <a:rPr lang="en-US" altLang="en-US" sz="2400">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Chị ngã, em nâng. ...</a:t>
            </a:r>
          </a:p>
          <a:p>
            <a:pPr>
              <a:buFontTx/>
              <a:buNone/>
            </a:pPr>
            <a:r>
              <a:rPr lang="en-US" altLang="en-US" sz="2400">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Nhường cơm, sẻ áo. ...</a:t>
            </a:r>
          </a:p>
          <a:p>
            <a:pPr>
              <a:buFontTx/>
              <a:buNone/>
            </a:pPr>
            <a:r>
              <a:rPr lang="en-US" altLang="en-US" sz="2400">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Yêu nhau chín bỏ làm mười.</a:t>
            </a:r>
          </a:p>
        </p:txBody>
      </p:sp>
      <p:sp>
        <p:nvSpPr>
          <p:cNvPr id="8" name="Text Box 2">
            <a:extLst>
              <a:ext uri="{FF2B5EF4-FFF2-40B4-BE49-F238E27FC236}">
                <a16:creationId xmlns:a16="http://schemas.microsoft.com/office/drawing/2014/main" id="{809C0499-0E8B-12C9-D258-D54D29B69D2E}"/>
              </a:ext>
            </a:extLst>
          </p:cNvPr>
          <p:cNvSpPr txBox="1">
            <a:spLocks noChangeArrowheads="1"/>
          </p:cNvSpPr>
          <p:nvPr/>
        </p:nvSpPr>
        <p:spPr bwMode="auto">
          <a:xfrm>
            <a:off x="1061883" y="946545"/>
            <a:ext cx="5427408" cy="523220"/>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cs typeface="Times New Roman" panose="02020603050405020304" pitchFamily="18" charset="0"/>
              </a:rPr>
              <a:t>Hành động yêu thương con người</a:t>
            </a:r>
            <a:endParaRPr lang="nl-NL" altLang="en-US" sz="2800">
              <a:solidFill>
                <a:srgbClr val="FF0000"/>
              </a:solidFill>
              <a:latin typeface="Times New Roman" panose="02020603050405020304" pitchFamily="18" charset="0"/>
              <a:cs typeface="Times New Roman" panose="02020603050405020304" pitchFamily="18" charset="0"/>
            </a:endParaRPr>
          </a:p>
        </p:txBody>
      </p:sp>
      <p:sp>
        <p:nvSpPr>
          <p:cNvPr id="9" name="Text Box 2">
            <a:extLst>
              <a:ext uri="{FF2B5EF4-FFF2-40B4-BE49-F238E27FC236}">
                <a16:creationId xmlns:a16="http://schemas.microsoft.com/office/drawing/2014/main" id="{BA383298-F9FB-0C23-6142-691C55231538}"/>
              </a:ext>
            </a:extLst>
          </p:cNvPr>
          <p:cNvSpPr txBox="1">
            <a:spLocks noChangeArrowheads="1"/>
          </p:cNvSpPr>
          <p:nvPr/>
        </p:nvSpPr>
        <p:spPr bwMode="auto">
          <a:xfrm>
            <a:off x="7424781" y="731102"/>
            <a:ext cx="425922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cs typeface="Times New Roman" panose="02020603050405020304" pitchFamily="18" charset="0"/>
              </a:rPr>
              <a:t>Ca dao tục ngữ nói về yêu thương con người</a:t>
            </a:r>
            <a:endParaRPr lang="nl-NL" altLang="en-US" sz="28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40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anim calcmode="lin" valueType="num">
                                      <p:cBhvr>
                                        <p:cTn id="3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1000"/>
                                        <p:tgtEl>
                                          <p:spTgt spid="7">
                                            <p:txEl>
                                              <p:pRg st="3" end="3"/>
                                            </p:txEl>
                                          </p:spTgt>
                                        </p:tgtEl>
                                      </p:cBhvr>
                                    </p:animEffect>
                                    <p:anim calcmode="lin" valueType="num">
                                      <p:cBhvr>
                                        <p:cTn id="3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fade">
                                      <p:cBhvr>
                                        <p:cTn id="44" dur="1000"/>
                                        <p:tgtEl>
                                          <p:spTgt spid="7">
                                            <p:txEl>
                                              <p:pRg st="5" end="5"/>
                                            </p:txEl>
                                          </p:spTgt>
                                        </p:tgtEl>
                                      </p:cBhvr>
                                    </p:animEffect>
                                    <p:anim calcmode="lin" valueType="num">
                                      <p:cBhvr>
                                        <p:cTn id="4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Effect transition="in" filter="fade">
                                      <p:cBhvr>
                                        <p:cTn id="54" dur="1000"/>
                                        <p:tgtEl>
                                          <p:spTgt spid="7">
                                            <p:txEl>
                                              <p:pRg st="7" end="7"/>
                                            </p:txEl>
                                          </p:spTgt>
                                        </p:tgtEl>
                                      </p:cBhvr>
                                    </p:animEffect>
                                    <p:anim calcmode="lin" valueType="num">
                                      <p:cBhvr>
                                        <p:cTn id="5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347011" y="2319882"/>
            <a:ext cx="6035040"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3. </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Ý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nghĩa</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y</a:t>
            </a:r>
            <a:r>
              <a:rPr lang="vi-VN"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êu thương con người </a:t>
            </a:r>
            <a:endPar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2538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595533" y="255352"/>
            <a:ext cx="6528560" cy="678327"/>
          </a:xfrm>
          <a:prstGeom prst="rect">
            <a:avLst/>
          </a:prstGeom>
          <a:solidFill>
            <a:schemeClr val="accent3">
              <a:lumMod val="40000"/>
              <a:lumOff val="60000"/>
            </a:schemeClr>
          </a:solidFill>
        </p:spPr>
        <p:txBody>
          <a:bodyPr wrap="square">
            <a:spAutoFit/>
          </a:bodyPr>
          <a:lstStyle/>
          <a:p>
            <a:pPr>
              <a:lnSpc>
                <a:spcPct val="115000"/>
              </a:lnSpc>
              <a:spcAft>
                <a:spcPts val="500"/>
              </a:spcAft>
              <a:buClr>
                <a:srgbClr val="000000"/>
              </a:buClr>
              <a:buSzPts val="1200"/>
              <a:tabLst>
                <a:tab pos="252730" algn="l"/>
              </a:tabLst>
            </a:pP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Trò</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chơi</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Thử</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tài</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hiểu</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biết</a:t>
            </a:r>
            <a:r>
              <a:rPr lang="vi-VN"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endPar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124093" y="36329"/>
            <a:ext cx="5039046" cy="1578894"/>
          </a:xfrm>
          <a:prstGeom prst="rect">
            <a:avLst/>
          </a:prstGeom>
        </p:spPr>
        <p:txBody>
          <a:bodyPr wrap="square">
            <a:spAutoFit/>
          </a:bodyPr>
          <a:lstStyle/>
          <a:p>
            <a:pPr marL="1054100" marR="0" indent="38100" algn="ctr">
              <a:lnSpc>
                <a:spcPct val="115000"/>
              </a:lnSpc>
              <a:spcBef>
                <a:spcPts val="0"/>
              </a:spcBef>
              <a:spcAft>
                <a:spcPts val="600"/>
              </a:spcAft>
            </a:pP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tên</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chương</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trình</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nhân</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ái</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trên</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truyền</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hình</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mà</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em</a:t>
            </a:r>
            <a:r>
              <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biết</a:t>
            </a:r>
            <a:endParaRPr lang="en-US" sz="2800" b="1"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message&#10;&#10;AI-generated content may be incorrect.">
            <a:extLst>
              <a:ext uri="{FF2B5EF4-FFF2-40B4-BE49-F238E27FC236}">
                <a16:creationId xmlns:a16="http://schemas.microsoft.com/office/drawing/2014/main" id="{ED03695D-E28B-CC98-1538-BD957E0A2D62}"/>
              </a:ext>
            </a:extLst>
          </p:cNvPr>
          <p:cNvPicPr>
            <a:picLocks noChangeAspect="1"/>
          </p:cNvPicPr>
          <p:nvPr/>
        </p:nvPicPr>
        <p:blipFill>
          <a:blip r:embed="rId2"/>
          <a:stretch>
            <a:fillRect/>
          </a:stretch>
        </p:blipFill>
        <p:spPr>
          <a:xfrm>
            <a:off x="436990" y="145662"/>
            <a:ext cx="10934016" cy="3541435"/>
          </a:xfrm>
          <a:prstGeom prst="rect">
            <a:avLst/>
          </a:prstGeom>
        </p:spPr>
      </p:pic>
      <p:sp>
        <p:nvSpPr>
          <p:cNvPr id="8" name="TextBox 7">
            <a:extLst>
              <a:ext uri="{FF2B5EF4-FFF2-40B4-BE49-F238E27FC236}">
                <a16:creationId xmlns:a16="http://schemas.microsoft.com/office/drawing/2014/main" id="{2BCA0BEE-5259-D32A-299C-7BCB25444EE6}"/>
              </a:ext>
            </a:extLst>
          </p:cNvPr>
          <p:cNvSpPr txBox="1"/>
          <p:nvPr/>
        </p:nvSpPr>
        <p:spPr>
          <a:xfrm>
            <a:off x="1064956" y="3701846"/>
            <a:ext cx="10062088" cy="1938992"/>
          </a:xfrm>
          <a:prstGeom prst="rect">
            <a:avLst/>
          </a:prstGeom>
          <a:noFill/>
        </p:spPr>
        <p:txBody>
          <a:bodyPr wrap="square">
            <a:spAutoFit/>
          </a:bodyPr>
          <a:lstStyle/>
          <a:p>
            <a:pPr algn="just"/>
            <a:r>
              <a:rPr lang="vi-VN" sz="2400" b="0">
                <a:solidFill>
                  <a:srgbClr val="002060"/>
                </a:solidFill>
                <a:effectLst/>
                <a:latin typeface="+mj-lt"/>
              </a:rPr>
              <a:t>Câu nói "đủ nắng hoa sẽ nở, đủ yêu thương hạnh phúc sẽ đong đầy" gửi gắm thông điệp rằng mọi thứ cần có điều kiện đủ để phát triển và đạt được thành quả trọn vẹn. Giống như hoa cần ánh nắng để sinh trưởng, con người cần tình yêu thương để đạt được hạnh phúc viên mãn, bởi tình yêu thương có khả năng kết nối con người, mang lại sự ấm áp và làm cuộc sống trở nên tốt đẹp hơn. </a:t>
            </a:r>
            <a:endParaRPr lang="en-US" sz="2400">
              <a:solidFill>
                <a:srgbClr val="002060"/>
              </a:solidFill>
              <a:latin typeface="+mj-lt"/>
            </a:endParaRPr>
          </a:p>
        </p:txBody>
      </p:sp>
    </p:spTree>
    <p:extLst>
      <p:ext uri="{BB962C8B-B14F-4D97-AF65-F5344CB8AC3E}">
        <p14:creationId xmlns:p14="http://schemas.microsoft.com/office/powerpoint/2010/main" val="1802037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1429"/>
            <a:ext cx="11097444" cy="6541479"/>
          </a:xfrm>
          <a:prstGeom prst="rect">
            <a:avLst/>
          </a:prstGeom>
          <a:noFill/>
          <a:ln>
            <a:noFill/>
          </a:ln>
        </p:spPr>
      </p:pic>
      <p:pic>
        <p:nvPicPr>
          <p:cNvPr id="8" name="Picture 7"/>
          <p:cNvPicPr>
            <a:picLocks noChangeAspect="1"/>
          </p:cNvPicPr>
          <p:nvPr/>
        </p:nvPicPr>
        <p:blipFill>
          <a:blip r:embed="rId3"/>
          <a:stretch>
            <a:fillRect/>
          </a:stretch>
        </p:blipFill>
        <p:spPr>
          <a:xfrm>
            <a:off x="4570226" y="-321444"/>
            <a:ext cx="2584200" cy="1971579"/>
          </a:xfrm>
          <a:prstGeom prst="ellipse">
            <a:avLst/>
          </a:prstGeom>
          <a:ln>
            <a:noFill/>
          </a:ln>
          <a:effectLst>
            <a:softEdge rad="112500"/>
          </a:effectLst>
        </p:spPr>
      </p:pic>
      <p:pic>
        <p:nvPicPr>
          <p:cNvPr id="10" name="Picture 9"/>
          <p:cNvPicPr>
            <a:picLocks noChangeAspect="1"/>
          </p:cNvPicPr>
          <p:nvPr/>
        </p:nvPicPr>
        <p:blipFill>
          <a:blip r:embed="rId4"/>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1295621" y="3249450"/>
            <a:ext cx="8817351" cy="215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lvl="0" indent="-457200">
              <a:buFontTx/>
              <a:buChar char="-"/>
            </a:pPr>
            <a:r>
              <a:rPr lang="vi-VN">
                <a:latin typeface="Times New Roman" panose="02020603050405020304" pitchFamily="18" charset="0"/>
                <a:cs typeface="Times New Roman" panose="02020603050405020304" pitchFamily="18" charset="0"/>
              </a:rPr>
              <a:t>Người </a:t>
            </a:r>
            <a:r>
              <a:rPr lang="vi-VN" dirty="0">
                <a:latin typeface="Times New Roman" panose="02020603050405020304" pitchFamily="18" charset="0"/>
                <a:cs typeface="Times New Roman" panose="02020603050405020304" pitchFamily="18" charset="0"/>
              </a:rPr>
              <a:t>biết yêu thương con người sẽ được mọi người yêu quý và kính trọng</a:t>
            </a:r>
            <a:r>
              <a:rPr lang="vi-VN">
                <a:latin typeface="Times New Roman" panose="02020603050405020304" pitchFamily="18" charset="0"/>
                <a:cs typeface="Times New Roman" panose="02020603050405020304" pitchFamily="18" charset="0"/>
              </a:rPr>
              <a:t>. </a:t>
            </a:r>
            <a:endParaRPr lang="en-GB">
              <a:latin typeface="Times New Roman" panose="02020603050405020304" pitchFamily="18" charset="0"/>
              <a:cs typeface="Times New Roman" panose="02020603050405020304" pitchFamily="18" charset="0"/>
            </a:endParaRPr>
          </a:p>
          <a:p>
            <a:pPr marL="457200" lvl="0" indent="-457200">
              <a:buFontTx/>
              <a:buChar char="-"/>
            </a:pPr>
            <a:r>
              <a:rPr lang="vi-VN">
                <a:latin typeface="Times New Roman" panose="02020603050405020304" pitchFamily="18" charset="0"/>
                <a:cs typeface="Times New Roman" panose="02020603050405020304" pitchFamily="18" charset="0"/>
              </a:rPr>
              <a:t>Yêu </a:t>
            </a:r>
            <a:r>
              <a:rPr lang="vi-VN" dirty="0">
                <a:latin typeface="Times New Roman" panose="02020603050405020304" pitchFamily="18" charset="0"/>
                <a:cs typeface="Times New Roman" panose="02020603050405020304" pitchFamily="18" charset="0"/>
              </a:rPr>
              <a:t>thương con người là truyền thống quý báu của dân tộc, cần được giữ gìn và phát huy.</a:t>
            </a:r>
            <a:br>
              <a:rPr lang="vi-VN"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42067C1-94E1-4AAC-972B-2831B7E9E613}"/>
              </a:ext>
            </a:extLst>
          </p:cNvPr>
          <p:cNvSpPr txBox="1"/>
          <p:nvPr/>
        </p:nvSpPr>
        <p:spPr>
          <a:xfrm>
            <a:off x="1325357" y="2253008"/>
            <a:ext cx="7212278" cy="584775"/>
          </a:xfrm>
          <a:prstGeom prst="rect">
            <a:avLst/>
          </a:prstGeom>
          <a:noFill/>
        </p:spPr>
        <p:txBody>
          <a:bodyPr wrap="square">
            <a:spAutoFit/>
          </a:bodyPr>
          <a:lstStyle/>
          <a:p>
            <a:pPr>
              <a:buNone/>
            </a:pPr>
            <a:r>
              <a:rPr lang="en-US" sz="3200" b="1" i="1" u="sng">
                <a:solidFill>
                  <a:srgbClr val="C00000"/>
                </a:solidFill>
                <a:latin typeface="Times New Roman" panose="02020603050405020304" pitchFamily="18" charset="0"/>
                <a:cs typeface="Times New Roman" panose="02020603050405020304" pitchFamily="18" charset="0"/>
              </a:rPr>
              <a:t>3.</a:t>
            </a:r>
            <a:r>
              <a:rPr lang="vi-VN" sz="3200" b="1" i="1" u="sng">
                <a:solidFill>
                  <a:srgbClr val="C00000"/>
                </a:solidFill>
                <a:latin typeface="Times New Roman" panose="02020603050405020304" pitchFamily="18" charset="0"/>
                <a:cs typeface="Times New Roman" panose="02020603050405020304" pitchFamily="18" charset="0"/>
              </a:rPr>
              <a:t> </a:t>
            </a:r>
            <a:r>
              <a:rPr lang="en-US" sz="3200" b="1" i="1" u="sng">
                <a:solidFill>
                  <a:srgbClr val="C00000"/>
                </a:solidFill>
                <a:latin typeface="Times New Roman" panose="02020603050405020304" pitchFamily="18" charset="0"/>
                <a:cs typeface="Times New Roman" panose="02020603050405020304" pitchFamily="18" charset="0"/>
              </a:rPr>
              <a:t>Ý nghĩa </a:t>
            </a:r>
            <a:r>
              <a:rPr lang="vi-VN" sz="3200" b="1" i="1" u="sng">
                <a:solidFill>
                  <a:srgbClr val="C00000"/>
                </a:solidFill>
                <a:latin typeface="Times New Roman" panose="02020603050405020304" pitchFamily="18" charset="0"/>
                <a:cs typeface="Times New Roman" panose="02020603050405020304" pitchFamily="18" charset="0"/>
              </a:rPr>
              <a:t>của yêu thương con người</a:t>
            </a:r>
            <a:endParaRPr lang="en-US" sz="32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2598058" y="425542"/>
            <a:ext cx="8984342" cy="5948218"/>
          </a:xfrm>
          <a:prstGeom prst="rect">
            <a:avLst/>
          </a:prstGeom>
          <a:noFill/>
          <a:ln>
            <a:noFill/>
          </a:ln>
        </p:spPr>
      </p:pic>
      <p:sp>
        <p:nvSpPr>
          <p:cNvPr id="12" name="文本框 15"/>
          <p:cNvSpPr txBox="1"/>
          <p:nvPr/>
        </p:nvSpPr>
        <p:spPr>
          <a:xfrm>
            <a:off x="3919864" y="3186696"/>
            <a:ext cx="5255015" cy="923330"/>
          </a:xfrm>
          <a:prstGeom prst="rect">
            <a:avLst/>
          </a:prstGeom>
          <a:noFill/>
        </p:spPr>
        <p:txBody>
          <a:bodyPr wrap="square" rtlCol="0">
            <a:spAutoFit/>
          </a:bodyPr>
          <a:lstStyle/>
          <a:p>
            <a:pPr algn="ctr" defTabSz="457200"/>
            <a:r>
              <a:rPr lang="en-US" altLang="zh-CN" sz="5400" b="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Khởi </a:t>
            </a:r>
            <a:r>
              <a:rPr lang="en-US" altLang="zh-CN" sz="54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động</a:t>
            </a:r>
            <a:endParaRPr lang="zh-CN" altLang="en-US" sz="54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
        <p:nvSpPr>
          <p:cNvPr id="3" name="TextBox 2">
            <a:extLst>
              <a:ext uri="{FF2B5EF4-FFF2-40B4-BE49-F238E27FC236}">
                <a16:creationId xmlns:a16="http://schemas.microsoft.com/office/drawing/2014/main" id="{5C0D0AEA-DE3B-76C7-16B6-7AAF60626211}"/>
              </a:ext>
            </a:extLst>
          </p:cNvPr>
          <p:cNvSpPr txBox="1"/>
          <p:nvPr/>
        </p:nvSpPr>
        <p:spPr>
          <a:xfrm>
            <a:off x="3919864" y="4287785"/>
            <a:ext cx="6497052" cy="954107"/>
          </a:xfrm>
          <a:prstGeom prst="rect">
            <a:avLst/>
          </a:prstGeom>
          <a:noFill/>
        </p:spPr>
        <p:txBody>
          <a:bodyPr wrap="square">
            <a:spAutoFit/>
          </a:bodyPr>
          <a:lstStyle/>
          <a:p>
            <a:r>
              <a:rPr lang="en-US" sz="2800" b="1">
                <a:hlinkClick r:id="rId5"/>
              </a:rPr>
              <a:t>https://g.co/gemini/share/3f2736a92deb</a:t>
            </a:r>
            <a:endParaRPr lang="en-US" sz="2800" b="1"/>
          </a:p>
          <a:p>
            <a:endParaRPr lang="en-US" sz="2800" b="1"/>
          </a:p>
        </p:txBody>
      </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30641"/>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457014" y="1823463"/>
            <a:ext cx="6843438" cy="3427157"/>
          </a:xfrm>
          <a:prstGeom prst="rect">
            <a:avLst/>
          </a:prstGeom>
        </p:spPr>
        <p:txBody>
          <a:bodyPr wrap="square">
            <a:spAutoFit/>
          </a:bodyPr>
          <a:lstStyle/>
          <a:p>
            <a:pPr marL="342900" indent="-342900">
              <a:lnSpc>
                <a:spcPct val="129000"/>
              </a:lnSpc>
              <a:spcAft>
                <a:spcPts val="200"/>
              </a:spcAft>
              <a:buClr>
                <a:srgbClr val="000000"/>
              </a:buClr>
              <a:buSzPts val="1000"/>
              <a:buFont typeface="Symbol" panose="05050102010706020507" pitchFamily="18" charset="2"/>
              <a:buChar char="-"/>
              <a:tabLst>
                <a:tab pos="542290" algn="l"/>
              </a:tabLst>
            </a:pPr>
            <a:r>
              <a:rPr lang="vi-V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Em hãy thực hiện một việc làm thể hiện tình yêu thương đối với người thân trong gia đình và chia sẻ trước lớp.</a:t>
            </a:r>
            <a:endParaRPr lang="en-US"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marL="342900" indent="-342900">
              <a:lnSpc>
                <a:spcPct val="127000"/>
              </a:lnSpc>
              <a:spcAft>
                <a:spcPts val="11300"/>
              </a:spcAft>
              <a:buClr>
                <a:srgbClr val="000000"/>
              </a:buClr>
              <a:buSzPts val="1000"/>
              <a:buFont typeface="Symbol" panose="05050102010706020507" pitchFamily="18" charset="2"/>
              <a:buChar char="-"/>
              <a:tabLst>
                <a:tab pos="544830" algn="l"/>
              </a:tabLst>
            </a:pPr>
            <a:r>
              <a:rPr lang="vi-VN"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Em hãy thực hiện một hành động hay một lời nói cụ thể thể hiện tình yêu thương với bạn bè, thầy cô trong lớp em.</a:t>
            </a:r>
            <a:endParaRPr lang="en-US" sz="28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9" name="Shape 95"/>
          <p:cNvPicPr/>
          <p:nvPr/>
        </p:nvPicPr>
        <p:blipFill>
          <a:blip r:embed="rId4"/>
          <a:stretch/>
        </p:blipFill>
        <p:spPr>
          <a:xfrm>
            <a:off x="7635766" y="1040525"/>
            <a:ext cx="4556234" cy="4999320"/>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6" y="114727"/>
            <a:ext cx="8503095" cy="82279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ctr">
              <a:lnSpc>
                <a:spcPct val="130000"/>
              </a:lnSpc>
              <a:spcAft>
                <a:spcPts val="200"/>
              </a:spcAft>
            </a:pPr>
            <a:endPar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165100" algn="ctr">
              <a:lnSpc>
                <a:spcPct val="130000"/>
              </a:lnSpc>
              <a:spcAft>
                <a:spcPts val="200"/>
              </a:spcAft>
            </a:pP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Thực hiện hành động yêu thương.</a:t>
            </a:r>
            <a:endParaRPr lang="en-US"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2815771" y="425542"/>
            <a:ext cx="8766629" cy="5948218"/>
          </a:xfrm>
          <a:prstGeom prst="rect">
            <a:avLst/>
          </a:prstGeom>
          <a:noFill/>
          <a:ln>
            <a:noFill/>
          </a:ln>
        </p:spPr>
      </p:pic>
      <p:sp>
        <p:nvSpPr>
          <p:cNvPr id="12" name="文本框 15"/>
          <p:cNvSpPr txBox="1"/>
          <p:nvPr/>
        </p:nvSpPr>
        <p:spPr>
          <a:xfrm>
            <a:off x="2566524" y="3906189"/>
            <a:ext cx="9265122" cy="1107996"/>
          </a:xfrm>
          <a:prstGeom prst="rect">
            <a:avLst/>
          </a:prstGeom>
          <a:noFill/>
        </p:spPr>
        <p:txBody>
          <a:bodyPr wrap="square" rtlCol="0">
            <a:spAutoFit/>
          </a:bodyPr>
          <a:lstStyle/>
          <a:p>
            <a:pPr algn="ctr" defTabSz="457200"/>
            <a:r>
              <a:rPr lang="en-US" altLang="zh-CN" sz="6600" b="1">
                <a:solidFill>
                  <a:srgbClr val="C00000"/>
                </a:solidFill>
                <a:latin typeface="Times New Roman" panose="02020603050405020304" pitchFamily="18" charset="0"/>
                <a:ea typeface="华康海报体W12" panose="040B0C09000000000000" pitchFamily="81" charset="-122"/>
                <a:cs typeface="Times New Roman" panose="02020603050405020304" pitchFamily="18" charset="0"/>
              </a:rPr>
              <a:t>II. LUYỆN TẬP</a:t>
            </a:r>
            <a:endParaRPr lang="zh-CN" altLang="en-US" sz="6600" b="1" dirty="0">
              <a:solidFill>
                <a:srgbClr val="C0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spcAft>
                <a:spcPts val="0"/>
              </a:spcAft>
            </a:pPr>
            <a:r>
              <a:rPr lang="en-US"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a:t>
            </a:r>
            <a:r>
              <a:rPr lang="en-US" b="1">
                <a:solidFill>
                  <a:srgbClr val="C00000"/>
                </a:solidFill>
                <a:latin typeface="Times New Roman" panose="02020603050405020304" pitchFamily="18" charset="0"/>
                <a:ea typeface="Times New Roman" panose="02020603050405020304" pitchFamily="18" charset="0"/>
                <a:cs typeface="Calibri" panose="020F0502020204030204" pitchFamily="34" charset="0"/>
              </a:rPr>
              <a:t>ậ</a:t>
            </a:r>
            <a:r>
              <a:rPr lang="en-US"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 1/10.sgk</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4"/>
          <p:cNvPicPr/>
          <p:nvPr/>
        </p:nvPicPr>
        <p:blipFill>
          <a:blip r:embed="rId2"/>
          <a:stretch>
            <a:fillRect/>
          </a:stretch>
        </p:blipFill>
        <p:spPr>
          <a:xfrm>
            <a:off x="485866" y="365125"/>
            <a:ext cx="11565228" cy="6375041"/>
          </a:xfrm>
          <a:prstGeom prst="rect">
            <a:avLst/>
          </a:prstGeom>
        </p:spPr>
      </p:pic>
      <p:sp>
        <p:nvSpPr>
          <p:cNvPr id="7" name="TextBox 6">
            <a:extLst>
              <a:ext uri="{FF2B5EF4-FFF2-40B4-BE49-F238E27FC236}">
                <a16:creationId xmlns:a16="http://schemas.microsoft.com/office/drawing/2014/main" id="{53837BA9-7BBF-8B9D-504F-AE23F1990E2A}"/>
              </a:ext>
            </a:extLst>
          </p:cNvPr>
          <p:cNvSpPr txBox="1"/>
          <p:nvPr/>
        </p:nvSpPr>
        <p:spPr>
          <a:xfrm>
            <a:off x="2554760" y="0"/>
            <a:ext cx="6098458" cy="460895"/>
          </a:xfrm>
          <a:prstGeom prst="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a:t>
            </a:r>
            <a:r>
              <a:rPr kumimoji="0" lang="en-US" sz="2400" b="1" i="0" u="none" strike="noStrike" kern="120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Calibri" panose="020F0502020204030204" pitchFamily="34" charset="0"/>
              </a:rPr>
              <a:t>ậ</a:t>
            </a:r>
            <a:r>
              <a:rPr kumimoji="0" lang="en-US" sz="2400" b="1" i="0" u="none" strike="noStrike" kern="120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 1/10.sgk</a:t>
            </a:r>
          </a:p>
        </p:txBody>
      </p:sp>
      <p:pic>
        <p:nvPicPr>
          <p:cNvPr id="9" name="Picture 8">
            <a:extLst>
              <a:ext uri="{FF2B5EF4-FFF2-40B4-BE49-F238E27FC236}">
                <a16:creationId xmlns:a16="http://schemas.microsoft.com/office/drawing/2014/main" id="{98186D3B-41DA-8B55-C736-9A30A4AB7887}"/>
              </a:ext>
            </a:extLst>
          </p:cNvPr>
          <p:cNvPicPr>
            <a:picLocks noChangeAspect="1"/>
          </p:cNvPicPr>
          <p:nvPr/>
        </p:nvPicPr>
        <p:blipFill>
          <a:blip r:embed="rId3"/>
          <a:stretch>
            <a:fillRect/>
          </a:stretch>
        </p:blipFill>
        <p:spPr>
          <a:xfrm>
            <a:off x="3556536" y="1391393"/>
            <a:ext cx="7652238" cy="1189575"/>
          </a:xfrm>
          <a:prstGeom prst="rect">
            <a:avLst/>
          </a:prstGeom>
        </p:spPr>
      </p:pic>
      <p:pic>
        <p:nvPicPr>
          <p:cNvPr id="11" name="Picture 10">
            <a:extLst>
              <a:ext uri="{FF2B5EF4-FFF2-40B4-BE49-F238E27FC236}">
                <a16:creationId xmlns:a16="http://schemas.microsoft.com/office/drawing/2014/main" id="{C1EF031F-F927-5F68-8F1B-64A8B79C6E2A}"/>
              </a:ext>
            </a:extLst>
          </p:cNvPr>
          <p:cNvPicPr>
            <a:picLocks noChangeAspect="1"/>
          </p:cNvPicPr>
          <p:nvPr/>
        </p:nvPicPr>
        <p:blipFill>
          <a:blip r:embed="rId4"/>
          <a:stretch>
            <a:fillRect/>
          </a:stretch>
        </p:blipFill>
        <p:spPr>
          <a:xfrm>
            <a:off x="648810" y="2946092"/>
            <a:ext cx="8509938" cy="1189575"/>
          </a:xfrm>
          <a:prstGeom prst="rect">
            <a:avLst/>
          </a:prstGeom>
        </p:spPr>
      </p:pic>
      <p:pic>
        <p:nvPicPr>
          <p:cNvPr id="13" name="Picture 12">
            <a:extLst>
              <a:ext uri="{FF2B5EF4-FFF2-40B4-BE49-F238E27FC236}">
                <a16:creationId xmlns:a16="http://schemas.microsoft.com/office/drawing/2014/main" id="{057A0C15-78E2-2CB5-DC10-C835D7CC9E53}"/>
              </a:ext>
            </a:extLst>
          </p:cNvPr>
          <p:cNvPicPr>
            <a:picLocks noChangeAspect="1"/>
          </p:cNvPicPr>
          <p:nvPr/>
        </p:nvPicPr>
        <p:blipFill>
          <a:blip r:embed="rId5"/>
          <a:stretch>
            <a:fillRect/>
          </a:stretch>
        </p:blipFill>
        <p:spPr>
          <a:xfrm>
            <a:off x="5147187" y="4433566"/>
            <a:ext cx="6754761" cy="1531503"/>
          </a:xfrm>
          <a:prstGeom prst="rect">
            <a:avLst/>
          </a:prstGeom>
        </p:spPr>
      </p:pic>
      <p:pic>
        <p:nvPicPr>
          <p:cNvPr id="15" name="Picture 14">
            <a:extLst>
              <a:ext uri="{FF2B5EF4-FFF2-40B4-BE49-F238E27FC236}">
                <a16:creationId xmlns:a16="http://schemas.microsoft.com/office/drawing/2014/main" id="{ABCF99E2-B91A-EC86-0120-FEC13E722DAB}"/>
              </a:ext>
            </a:extLst>
          </p:cNvPr>
          <p:cNvPicPr>
            <a:picLocks noChangeAspect="1"/>
          </p:cNvPicPr>
          <p:nvPr/>
        </p:nvPicPr>
        <p:blipFill>
          <a:blip r:embed="rId6"/>
          <a:stretch>
            <a:fillRect/>
          </a:stretch>
        </p:blipFill>
        <p:spPr>
          <a:xfrm>
            <a:off x="2246419" y="5937336"/>
            <a:ext cx="9655529" cy="802830"/>
          </a:xfrm>
          <a:prstGeom prst="rect">
            <a:avLst/>
          </a:prstGeom>
        </p:spPr>
      </p:pic>
    </p:spTree>
    <p:extLst>
      <p:ext uri="{BB962C8B-B14F-4D97-AF65-F5344CB8AC3E}">
        <p14:creationId xmlns:p14="http://schemas.microsoft.com/office/powerpoint/2010/main" val="1193721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5114" y="343862"/>
            <a:ext cx="10767811" cy="3674276"/>
          </a:xfrm>
          <a:prstGeom prst="rect">
            <a:avLst/>
          </a:prstGeom>
        </p:spPr>
        <p:txBody>
          <a:bodyPr wrap="square">
            <a:spAutoFit/>
          </a:bodyPr>
          <a:lstStyle/>
          <a:p>
            <a:pPr algn="ctr">
              <a:lnSpc>
                <a:spcPct val="107000"/>
              </a:lnSpc>
              <a:spcAft>
                <a:spcPts val="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a:t>
            </a:r>
            <a:r>
              <a:rPr lang="en-US" sz="2800" b="1">
                <a:solidFill>
                  <a:srgbClr val="C00000"/>
                </a:solidFill>
                <a:latin typeface="Times New Roman" panose="02020603050405020304" pitchFamily="18" charset="0"/>
                <a:ea typeface="Times New Roman" panose="02020603050405020304" pitchFamily="18" charset="0"/>
                <a:cs typeface="Calibri" panose="020F0502020204030204" pitchFamily="34" charset="0"/>
              </a:rPr>
              <a:t>ậ</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 1/10.sgk</a:t>
            </a:r>
          </a:p>
          <a:p>
            <a:pPr algn="just">
              <a:lnSpc>
                <a:spcPct val="107000"/>
              </a:lnSpc>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Nếu là các bạn Minh, Bình, Bảo em sẽ làm:</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b="1">
                <a:solidFill>
                  <a:srgbClr val="FF0000"/>
                </a:solidFill>
                <a:latin typeface="Times New Roman" panose="02020603050405020304" pitchFamily="18" charset="0"/>
                <a:ea typeface="Times New Roman" panose="02020603050405020304" pitchFamily="18" charset="0"/>
                <a:cs typeface=".VnTime" panose="020B7200000000000000" pitchFamily="34" charset="0"/>
              </a:rPr>
              <a:t>+ Tì</a:t>
            </a: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 hu</a:t>
            </a:r>
            <a:r>
              <a:rPr lang="en-US" sz="2400" b="1">
                <a:solidFill>
                  <a:srgbClr val="FF0000"/>
                </a:solidFill>
                <a:latin typeface="Times New Roman" panose="02020603050405020304" pitchFamily="18" charset="0"/>
                <a:ea typeface="Times New Roman" panose="02020603050405020304" pitchFamily="18" charset="0"/>
                <a:cs typeface="Calibri" panose="020F0502020204030204" pitchFamily="34" charset="0"/>
              </a:rPr>
              <a:t>ố</a:t>
            </a: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 1:  </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Minh: Em sẽ phụ bố mẹ trước, xong công việc e mới xin bố mẹ đi chơi với bạn.</a:t>
            </a:r>
          </a:p>
          <a:p>
            <a:pPr algn="just">
              <a:lnSpc>
                <a:spcPct val="106000"/>
              </a:lnSpc>
            </a:pPr>
            <a:r>
              <a:rPr lang="en-US" sz="2400" b="1">
                <a:solidFill>
                  <a:srgbClr val="FF0000"/>
                </a:solidFill>
                <a:latin typeface="Times New Roman" panose="02020603050405020304" pitchFamily="18" charset="0"/>
                <a:ea typeface="Times New Roman" panose="02020603050405020304" pitchFamily="18" charset="0"/>
                <a:cs typeface=".VnTime" panose="020B7200000000000000" pitchFamily="34" charset="0"/>
              </a:rPr>
              <a:t>+ Tì</a:t>
            </a: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 hu</a:t>
            </a:r>
            <a:r>
              <a:rPr lang="en-US" sz="2400" b="1">
                <a:solidFill>
                  <a:srgbClr val="FF0000"/>
                </a:solidFill>
                <a:latin typeface="Times New Roman" panose="02020603050405020304" pitchFamily="18" charset="0"/>
                <a:ea typeface="Times New Roman" panose="02020603050405020304" pitchFamily="18" charset="0"/>
                <a:cs typeface="Calibri" panose="020F0502020204030204" pitchFamily="34" charset="0"/>
              </a:rPr>
              <a:t>ố</a:t>
            </a: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 2 </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Bình: Em sẽ vận động các bạn trong lớp cùng nhau chung tay giúp đỡ bạn Giang.</a:t>
            </a:r>
          </a:p>
          <a:p>
            <a:pPr algn="just">
              <a:lnSpc>
                <a:spcPct val="106000"/>
              </a:lnSpc>
            </a:pPr>
            <a:r>
              <a:rPr lang="en-US" sz="2400" b="1">
                <a:solidFill>
                  <a:srgbClr val="FF0000"/>
                </a:solidFill>
                <a:latin typeface="Times New Roman" panose="02020603050405020304" pitchFamily="18" charset="0"/>
                <a:ea typeface="Times New Roman" panose="02020603050405020304" pitchFamily="18" charset="0"/>
                <a:cs typeface=".VnTime" panose="020B7200000000000000" pitchFamily="34" charset="0"/>
              </a:rPr>
              <a:t>+ Tì</a:t>
            </a: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 hu</a:t>
            </a:r>
            <a:r>
              <a:rPr lang="en-US" sz="2400" b="1">
                <a:solidFill>
                  <a:srgbClr val="FF0000"/>
                </a:solidFill>
                <a:latin typeface="Times New Roman" panose="02020603050405020304" pitchFamily="18" charset="0"/>
                <a:ea typeface="Times New Roman" panose="02020603050405020304" pitchFamily="18" charset="0"/>
                <a:cs typeface="Calibri" panose="020F0502020204030204" pitchFamily="34" charset="0"/>
              </a:rPr>
              <a:t>ố</a:t>
            </a: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 3 </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Bảo: Em sẽ từ chối lời mời của bạn Thảo và Quyền để dành số tiền đó cùng với bố mẹ ủng hộ cho các đồng bào ở vùng thiên tai lũ lụt.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6255837-2448-2303-5938-A091C1A534C8}"/>
              </a:ext>
            </a:extLst>
          </p:cNvPr>
          <p:cNvSpPr txBox="1"/>
          <p:nvPr/>
        </p:nvSpPr>
        <p:spPr>
          <a:xfrm>
            <a:off x="1005114" y="4150866"/>
            <a:ext cx="10631363" cy="1569660"/>
          </a:xfrm>
          <a:prstGeom prst="rect">
            <a:avLst/>
          </a:prstGeom>
          <a:noFill/>
        </p:spPr>
        <p:txBody>
          <a:bodyPr wrap="square">
            <a:spAutoFit/>
          </a:bodyPr>
          <a:lstStyle/>
          <a:p>
            <a:r>
              <a:rPr lang="en-GB" sz="2400">
                <a:solidFill>
                  <a:srgbClr val="002060"/>
                </a:solidFill>
                <a:latin typeface="Times New Roman" panose="02020603050405020304" pitchFamily="18" charset="0"/>
                <a:cs typeface="Times New Roman" panose="02020603050405020304" pitchFamily="18" charset="0"/>
              </a:rPr>
              <a:t>* </a:t>
            </a:r>
            <a:r>
              <a:rPr lang="vi-VN" sz="2400">
                <a:solidFill>
                  <a:srgbClr val="002060"/>
                </a:solidFill>
                <a:latin typeface="Times New Roman" panose="02020603050405020304" pitchFamily="18" charset="0"/>
                <a:cs typeface="Times New Roman" panose="02020603050405020304" pitchFamily="18" charset="0"/>
              </a:rPr>
              <a:t>Em có thể làm để thể hiện tình yêu thương con người ( đối với người thân trong gia đình, đối với bạn bè, đối với cộng đồng xã hội): </a:t>
            </a:r>
            <a:r>
              <a:rPr lang="vi-VN" sz="2400">
                <a:latin typeface="Times New Roman" panose="02020603050405020304" pitchFamily="18" charset="0"/>
                <a:cs typeface="Times New Roman" panose="02020603050405020304" pitchFamily="18" charset="0"/>
              </a:rPr>
              <a:t>em sẽ cố gắng học tập thật tốt để phụ giúp bố mẹ và sau này có thể giúp cho </a:t>
            </a:r>
            <a:r>
              <a:rPr lang="en-GB" sz="2400">
                <a:latin typeface="Times New Roman" panose="02020603050405020304" pitchFamily="18" charset="0"/>
                <a:cs typeface="Times New Roman" panose="02020603050405020304" pitchFamily="18" charset="0"/>
              </a:rPr>
              <a:t>quê hương</a:t>
            </a:r>
            <a:r>
              <a:rPr lang="vi-VN" sz="2400">
                <a:latin typeface="Times New Roman" panose="02020603050405020304" pitchFamily="18" charset="0"/>
                <a:cs typeface="Times New Roman" panose="02020603050405020304" pitchFamily="18" charset="0"/>
              </a:rPr>
              <a:t>, vâng lời thầy cô và bố mẹ, giúp đỡ các bạn có hoàn cảnh khó khăn trong lớp, giảng lại bài cho những bạn chưa hiểu…</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87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 calcmode="lin" valueType="num">
                                      <p:cBhvr additive="base">
                                        <p:cTn id="3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 calcmode="lin" valueType="num">
                                      <p:cBhvr additive="base">
                                        <p:cTn id="36"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3067CA-735F-4296-4550-EAEE8C21D8B6}"/>
              </a:ext>
            </a:extLst>
          </p:cNvPr>
          <p:cNvSpPr txBox="1"/>
          <p:nvPr/>
        </p:nvSpPr>
        <p:spPr>
          <a:xfrm>
            <a:off x="-973394" y="123512"/>
            <a:ext cx="6096000" cy="460895"/>
          </a:xfrm>
          <a:prstGeom prst="rect">
            <a:avLst/>
          </a:prstGeom>
          <a:noFill/>
        </p:spPr>
        <p:txBody>
          <a:bodyPr wrap="square">
            <a:spAutoFit/>
          </a:bodyPr>
          <a:lstStyle/>
          <a:p>
            <a:pPr algn="ctr">
              <a:lnSpc>
                <a:spcPct val="107000"/>
              </a:lnSpc>
              <a:spcAft>
                <a:spcPts val="0"/>
              </a:spcAft>
            </a:pPr>
            <a:r>
              <a:rPr lang="en-US" sz="24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a:t>
            </a:r>
            <a:r>
              <a:rPr lang="en-US" sz="2400" b="1">
                <a:solidFill>
                  <a:srgbClr val="C00000"/>
                </a:solidFill>
                <a:latin typeface="Times New Roman" panose="02020603050405020304" pitchFamily="18" charset="0"/>
                <a:ea typeface="Times New Roman" panose="02020603050405020304" pitchFamily="18" charset="0"/>
                <a:cs typeface="Calibri" panose="020F0502020204030204" pitchFamily="34" charset="0"/>
              </a:rPr>
              <a:t>ậ</a:t>
            </a:r>
            <a:r>
              <a:rPr lang="en-US" sz="24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 2/11.sgk</a:t>
            </a:r>
          </a:p>
        </p:txBody>
      </p:sp>
      <p:pic>
        <p:nvPicPr>
          <p:cNvPr id="8" name="Picture 7">
            <a:extLst>
              <a:ext uri="{FF2B5EF4-FFF2-40B4-BE49-F238E27FC236}">
                <a16:creationId xmlns:a16="http://schemas.microsoft.com/office/drawing/2014/main" id="{7956DAAF-8E6F-8755-CC6F-BA71F0873E10}"/>
              </a:ext>
            </a:extLst>
          </p:cNvPr>
          <p:cNvPicPr>
            <a:picLocks noChangeAspect="1"/>
          </p:cNvPicPr>
          <p:nvPr/>
        </p:nvPicPr>
        <p:blipFill>
          <a:blip r:embed="rId2"/>
          <a:stretch>
            <a:fillRect/>
          </a:stretch>
        </p:blipFill>
        <p:spPr>
          <a:xfrm>
            <a:off x="2286000" y="690880"/>
            <a:ext cx="8421329" cy="5813160"/>
          </a:xfrm>
          <a:prstGeom prst="rect">
            <a:avLst/>
          </a:prstGeom>
        </p:spPr>
      </p:pic>
    </p:spTree>
    <p:extLst>
      <p:ext uri="{BB962C8B-B14F-4D97-AF65-F5344CB8AC3E}">
        <p14:creationId xmlns:p14="http://schemas.microsoft.com/office/powerpoint/2010/main" val="3989210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2331A7-5441-9490-4002-4F4D9E724EF4}"/>
              </a:ext>
            </a:extLst>
          </p:cNvPr>
          <p:cNvSpPr txBox="1"/>
          <p:nvPr/>
        </p:nvSpPr>
        <p:spPr>
          <a:xfrm>
            <a:off x="973394" y="1774087"/>
            <a:ext cx="4306529" cy="3970318"/>
          </a:xfrm>
          <a:prstGeom prst="rect">
            <a:avLst/>
          </a:prstGeom>
          <a:noFill/>
        </p:spPr>
        <p:txBody>
          <a:bodyPr wrap="square">
            <a:spAutoFit/>
          </a:bodyPr>
          <a:lstStyle/>
          <a:p>
            <a:r>
              <a:rPr lang="vi-VN" sz="2800" b="1" i="0">
                <a:solidFill>
                  <a:srgbClr val="002060"/>
                </a:solidFill>
                <a:effectLst/>
                <a:latin typeface="+mj-lt"/>
              </a:rPr>
              <a:t>Em chọn hình 2</a:t>
            </a:r>
            <a:r>
              <a:rPr lang="vi-VN" sz="2800" b="1" i="0">
                <a:solidFill>
                  <a:srgbClr val="002060"/>
                </a:solidFill>
                <a:effectLst/>
                <a:latin typeface="Times New Roman" panose="02020603050405020304" pitchFamily="18" charset="0"/>
                <a:cs typeface="Times New Roman" panose="02020603050405020304" pitchFamily="18" charset="0"/>
              </a:rPr>
              <a:t>: </a:t>
            </a:r>
            <a:r>
              <a:rPr lang="en-GB" sz="2800" i="0">
                <a:effectLst/>
                <a:latin typeface="Times New Roman" panose="02020603050405020304" pitchFamily="18" charset="0"/>
                <a:cs typeface="Times New Roman" panose="02020603050405020304" pitchFamily="18" charset="0"/>
              </a:rPr>
              <a:t>Vì</a:t>
            </a:r>
            <a:r>
              <a:rPr lang="en-GB" sz="2800" b="1" i="0">
                <a:solidFill>
                  <a:srgbClr val="002060"/>
                </a:solidFill>
                <a:effectLst/>
                <a:latin typeface="Times New Roman" panose="02020603050405020304" pitchFamily="18" charset="0"/>
                <a:cs typeface="Times New Roman" panose="02020603050405020304" pitchFamily="18" charset="0"/>
              </a:rPr>
              <a:t> </a:t>
            </a:r>
            <a:r>
              <a:rPr lang="en-GB" sz="2800" b="1" i="0">
                <a:solidFill>
                  <a:srgbClr val="002060"/>
                </a:solidFill>
                <a:effectLst/>
                <a:latin typeface="+mj-lt"/>
              </a:rPr>
              <a:t>c</a:t>
            </a:r>
            <a:r>
              <a:rPr lang="vi-VN" sz="2800" b="0" i="0">
                <a:effectLst/>
                <a:latin typeface="+mj-lt"/>
              </a:rPr>
              <a:t>ác nữ bác sĩ cắt ngắn mái tóc để lên tuyến đầu chống dịch COVID-19 </a:t>
            </a:r>
            <a:endParaRPr lang="en-GB" sz="2800" b="0" i="0">
              <a:effectLst/>
              <a:latin typeface="+mj-lt"/>
            </a:endParaRPr>
          </a:p>
          <a:p>
            <a:r>
              <a:rPr lang="vi-VN" sz="2800" b="0" i="0">
                <a:effectLst/>
                <a:latin typeface="Times New Roman" panose="02020603050405020304" pitchFamily="18" charset="0"/>
                <a:cs typeface="Times New Roman" panose="02020603050405020304" pitchFamily="18" charset="0"/>
              </a:rPr>
              <a:t>=&gt; </a:t>
            </a:r>
            <a:r>
              <a:rPr lang="en-GB" sz="2800" b="0" i="0">
                <a:effectLst/>
                <a:latin typeface="Times New Roman" panose="02020603050405020304" pitchFamily="18" charset="0"/>
                <a:cs typeface="Times New Roman" panose="02020603050405020304" pitchFamily="18" charset="0"/>
              </a:rPr>
              <a:t>E</a:t>
            </a:r>
            <a:r>
              <a:rPr lang="vi-VN" sz="2800" b="0" i="0">
                <a:effectLst/>
                <a:latin typeface="+mj-lt"/>
              </a:rPr>
              <a:t>m cảm thấy rất biết ơn các bác sĩ này, vì nhờ những hành động cao cả đó mà có thể giúp đất nước ta đẩy lùi dịch bệnh.</a:t>
            </a:r>
            <a:endParaRPr lang="en-US" sz="2800">
              <a:latin typeface="+mj-lt"/>
            </a:endParaRPr>
          </a:p>
        </p:txBody>
      </p:sp>
      <p:sp>
        <p:nvSpPr>
          <p:cNvPr id="8" name="TextBox 7">
            <a:extLst>
              <a:ext uri="{FF2B5EF4-FFF2-40B4-BE49-F238E27FC236}">
                <a16:creationId xmlns:a16="http://schemas.microsoft.com/office/drawing/2014/main" id="{908879BE-377D-35E9-4D77-FAA4E41236E8}"/>
              </a:ext>
            </a:extLst>
          </p:cNvPr>
          <p:cNvSpPr txBox="1"/>
          <p:nvPr/>
        </p:nvSpPr>
        <p:spPr>
          <a:xfrm>
            <a:off x="2548969" y="161998"/>
            <a:ext cx="6096000" cy="583750"/>
          </a:xfrm>
          <a:prstGeom prst="rect">
            <a:avLst/>
          </a:prstGeom>
          <a:noFill/>
        </p:spPr>
        <p:txBody>
          <a:bodyPr wrap="square">
            <a:spAutoFit/>
          </a:bodyPr>
          <a:lstStyle/>
          <a:p>
            <a:pPr algn="ctr">
              <a:lnSpc>
                <a:spcPct val="107000"/>
              </a:lnSpc>
              <a:spcAft>
                <a:spcPts val="0"/>
              </a:spcAft>
            </a:pP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a:t>
            </a:r>
            <a:r>
              <a:rPr lang="en-US" sz="3200" b="1">
                <a:solidFill>
                  <a:srgbClr val="C00000"/>
                </a:solidFill>
                <a:latin typeface="Times New Roman" panose="02020603050405020304" pitchFamily="18" charset="0"/>
                <a:ea typeface="Times New Roman" panose="02020603050405020304" pitchFamily="18" charset="0"/>
                <a:cs typeface="Calibri" panose="020F0502020204030204" pitchFamily="34" charset="0"/>
              </a:rPr>
              <a:t>ậ</a:t>
            </a: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 2/11.sgk</a:t>
            </a:r>
          </a:p>
        </p:txBody>
      </p:sp>
      <p:pic>
        <p:nvPicPr>
          <p:cNvPr id="2" name="Picture 1">
            <a:extLst>
              <a:ext uri="{FF2B5EF4-FFF2-40B4-BE49-F238E27FC236}">
                <a16:creationId xmlns:a16="http://schemas.microsoft.com/office/drawing/2014/main" id="{71DBBED4-41AF-6D3D-9420-0CE4433CFAF0}"/>
              </a:ext>
            </a:extLst>
          </p:cNvPr>
          <p:cNvPicPr>
            <a:picLocks noChangeAspect="1"/>
          </p:cNvPicPr>
          <p:nvPr/>
        </p:nvPicPr>
        <p:blipFill>
          <a:blip r:embed="rId2"/>
          <a:stretch>
            <a:fillRect/>
          </a:stretch>
        </p:blipFill>
        <p:spPr>
          <a:xfrm>
            <a:off x="5343789" y="1044840"/>
            <a:ext cx="6096000" cy="5532941"/>
          </a:xfrm>
          <a:prstGeom prst="rect">
            <a:avLst/>
          </a:prstGeom>
        </p:spPr>
      </p:pic>
    </p:spTree>
    <p:extLst>
      <p:ext uri="{BB962C8B-B14F-4D97-AF65-F5344CB8AC3E}">
        <p14:creationId xmlns:p14="http://schemas.microsoft.com/office/powerpoint/2010/main" val="401351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Content Placeholder 4"/>
          <p:cNvPicPr>
            <a:picLocks noGrp="1"/>
          </p:cNvPicPr>
          <p:nvPr>
            <p:ph idx="1"/>
          </p:nvPr>
        </p:nvPicPr>
        <p:blipFill>
          <a:blip r:embed="rId2"/>
          <a:stretch>
            <a:fillRect/>
          </a:stretch>
        </p:blipFill>
        <p:spPr>
          <a:xfrm>
            <a:off x="399246" y="0"/>
            <a:ext cx="11792754" cy="6721475"/>
          </a:xfrm>
          <a:prstGeom prst="rect">
            <a:avLst/>
          </a:prstGeom>
        </p:spPr>
      </p:pic>
    </p:spTree>
    <p:extLst>
      <p:ext uri="{BB962C8B-B14F-4D97-AF65-F5344CB8AC3E}">
        <p14:creationId xmlns:p14="http://schemas.microsoft.com/office/powerpoint/2010/main" val="1486167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80202164"/>
              </p:ext>
            </p:extLst>
          </p:nvPr>
        </p:nvGraphicFramePr>
        <p:xfrm>
          <a:off x="3167989" y="873577"/>
          <a:ext cx="8744960" cy="2076514"/>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815340">
                <a:tc>
                  <a:txBody>
                    <a:bodyPr/>
                    <a:lstStyle/>
                    <a:p>
                      <a:pPr marL="190500" marR="0" indent="-190500" algn="l">
                        <a:lnSpc>
                          <a:spcPct val="115000"/>
                        </a:lnSpc>
                        <a:spcBef>
                          <a:spcPts val="0"/>
                        </a:spcBef>
                        <a:spcAft>
                          <a:spcPts val="0"/>
                        </a:spcAft>
                      </a:pPr>
                      <a:r>
                        <a:rPr lang="vi-VN" sz="2400" dirty="0">
                          <a:effectLst/>
                          <a:latin typeface="+mj-lt"/>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4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48079323"/>
              </p:ext>
            </p:extLst>
          </p:nvPr>
        </p:nvGraphicFramePr>
        <p:xfrm>
          <a:off x="279950" y="3071568"/>
          <a:ext cx="8348968" cy="1235266"/>
        </p:xfrm>
        <a:graphic>
          <a:graphicData uri="http://schemas.openxmlformats.org/drawingml/2006/table">
            <a:tbl>
              <a:tblPr/>
              <a:tblGrid>
                <a:gridCol w="8348968">
                  <a:extLst>
                    <a:ext uri="{9D8B030D-6E8A-4147-A177-3AD203B41FA5}">
                      <a16:colId xmlns:a16="http://schemas.microsoft.com/office/drawing/2014/main" val="20000"/>
                    </a:ext>
                  </a:extLst>
                </a:gridCol>
              </a:tblGrid>
              <a:tr h="1135380">
                <a:tc>
                  <a:txBody>
                    <a:bodyPr/>
                    <a:lstStyle/>
                    <a:p>
                      <a:pPr marL="190500" marR="0" indent="-190500" algn="l">
                        <a:lnSpc>
                          <a:spcPct val="115000"/>
                        </a:lnSpc>
                        <a:spcBef>
                          <a:spcPts val="0"/>
                        </a:spcBef>
                        <a:spcAft>
                          <a:spcPts val="0"/>
                        </a:spcAft>
                      </a:pPr>
                      <a:r>
                        <a:rPr lang="vi-VN" sz="2400" b="0" dirty="0">
                          <a:solidFill>
                            <a:srgbClr val="002060"/>
                          </a:solidFill>
                          <a:effectLst/>
                          <a:latin typeface="+mj-lt"/>
                          <a:ea typeface="Arial" panose="020B0604020202020204" pitchFamily="34" charset="0"/>
                        </a:rPr>
                        <a:t>Lan là học sinh khuyết tật mới chuyển về lớp. Em thường ngồi một chỗ xem các bạn vui đùa, chạy nhảy. Thấy vậy, Mai đến trò chuyện và cùng chơi với Lan</a:t>
                      </a:r>
                      <a:endParaRPr lang="en-US" sz="2400" b="0" dirty="0">
                        <a:solidFill>
                          <a:srgbClr val="002060"/>
                        </a:solidFill>
                        <a:effectLst/>
                        <a:latin typeface="+mj-lt"/>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4"/>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r>
              <a:rPr lang="vi-VN" sz="2400" b="1" dirty="0">
                <a:solidFill>
                  <a:srgbClr val="C00000"/>
                </a:solidFill>
                <a:latin typeface="+mj-lt"/>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mj-lt"/>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1562550109"/>
              </p:ext>
            </p:extLst>
          </p:nvPr>
        </p:nvGraphicFramePr>
        <p:xfrm>
          <a:off x="4351403" y="72403"/>
          <a:ext cx="5982789" cy="711070"/>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711070">
                <a:tc>
                  <a:txBody>
                    <a:bodyPr/>
                    <a:lstStyle/>
                    <a:p>
                      <a:pPr marL="0" marR="0" algn="l">
                        <a:lnSpc>
                          <a:spcPct val="115000"/>
                        </a:lnSpc>
                        <a:spcBef>
                          <a:spcPts val="0"/>
                        </a:spcBef>
                        <a:spcAft>
                          <a:spcPts val="0"/>
                        </a:spcAft>
                      </a:pPr>
                      <a:r>
                        <a:rPr lang="vi-VN" sz="2000" b="1" dirty="0">
                          <a:solidFill>
                            <a:srgbClr val="FF0000"/>
                          </a:solidFill>
                          <a:effectLst/>
                          <a:latin typeface="+mj-lt"/>
                        </a:rPr>
                        <a:t>Em đồng tình hoặc không đồng tình với việc làm của bạn nào dưới đây? Vì sao?</a:t>
                      </a:r>
                      <a:endParaRPr lang="en-US" sz="2000" b="1" dirty="0">
                        <a:solidFill>
                          <a:srgbClr val="FF0000"/>
                        </a:solidFill>
                        <a:effectLst/>
                        <a:latin typeface="+mj-lt"/>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a:t>
              </a:r>
              <a:r>
                <a:rPr lang="en-US" altLang="en-US" sz="4400" b="1">
                  <a:solidFill>
                    <a:srgbClr val="FF0000"/>
                  </a:solidFill>
                  <a:latin typeface="#9Slide05 Fourth" panose="00000500000000000000" pitchFamily="2" charset="0"/>
                  <a:ea typeface="Helvetica Neue"/>
                  <a:cs typeface="Helvetica Neue"/>
                </a:rPr>
                <a:t>NGƯỜI </a:t>
              </a:r>
              <a:r>
                <a:rPr lang="en-US" altLang="en-US" sz="4400" b="1">
                  <a:solidFill>
                    <a:srgbClr val="0000FF"/>
                  </a:solidFill>
                  <a:latin typeface="#9Slide05 Fourth" panose="00000500000000000000" pitchFamily="2" charset="0"/>
                  <a:ea typeface="Helvetica Neue"/>
                  <a:cs typeface="Helvetica Neue"/>
                </a:rPr>
                <a:t> </a:t>
              </a:r>
              <a:endParaRPr lang="en-SG" altLang="en-US" sz="4400" b="1" dirty="0">
                <a:solidFill>
                  <a:srgbClr val="0000FF"/>
                </a:solidFill>
                <a:latin typeface="#9Slide05 Fourth" panose="00000500000000000000" pitchFamily="2" charset="0"/>
              </a:endParaRPr>
            </a:p>
          </p:txBody>
        </p:sp>
      </p:grpSp>
      <p:pic>
        <p:nvPicPr>
          <p:cNvPr id="15" name="Picture 14" descr="IMG_1582517675295_1582518075254"/>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pic>
        <p:nvPicPr>
          <p:cNvPr id="10" name="Picture 9"/>
          <p:cNvPicPr/>
          <p:nvPr/>
        </p:nvPicPr>
        <p:blipFill>
          <a:blip r:embed="rId3"/>
          <a:stretch>
            <a:fillRect/>
          </a:stretch>
        </p:blipFill>
        <p:spPr>
          <a:xfrm>
            <a:off x="1292175" y="811370"/>
            <a:ext cx="10143793" cy="5720781"/>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770332738"/>
              </p:ext>
            </p:extLst>
          </p:nvPr>
        </p:nvGraphicFramePr>
        <p:xfrm>
          <a:off x="747571" y="2865543"/>
          <a:ext cx="4258492" cy="3556572"/>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3600" b="1" u="none" strike="noStrike" spc="0" dirty="0">
                          <a:solidFill>
                            <a:srgbClr val="0000FF"/>
                          </a:solidFill>
                          <a:effectLst/>
                          <a:latin typeface="+mj-lt"/>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3600" b="1" u="none" strike="noStrike" spc="0" dirty="0">
                        <a:solidFill>
                          <a:srgbClr val="0000FF"/>
                        </a:solidFill>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23979898"/>
              </p:ext>
            </p:extLst>
          </p:nvPr>
        </p:nvGraphicFramePr>
        <p:xfrm>
          <a:off x="5859301" y="2241270"/>
          <a:ext cx="4123831" cy="2958529"/>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3600" b="1" u="none" strike="noStrike" spc="0" dirty="0">
                          <a:effectLst/>
                          <a:latin typeface="+mj-lt"/>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3600" b="1" u="none" strike="noStrike" spc="0" dirty="0">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699925" y="3308473"/>
            <a:ext cx="4546242" cy="2585323"/>
          </a:xfrm>
          <a:prstGeom prst="rect">
            <a:avLst/>
          </a:prstGeom>
          <a:noFill/>
        </p:spPr>
        <p:txBody>
          <a:bodyPr wrap="square" rtlCol="0">
            <a:spAutoFit/>
          </a:bodyPr>
          <a:lstStyle/>
          <a:p>
            <a:pPr algn="ctr" defTabSz="457200"/>
            <a:r>
              <a:rPr lang="en-US" altLang="zh-CN" sz="54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54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54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54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54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54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54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54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54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54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54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54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a:t>
              </a:r>
              <a:r>
                <a:rPr lang="en-US" altLang="en-US" sz="4400" b="1">
                  <a:solidFill>
                    <a:srgbClr val="FF0000"/>
                  </a:solidFill>
                  <a:latin typeface="#9Slide05 Fourth" panose="00000500000000000000" pitchFamily="2" charset="0"/>
                  <a:ea typeface="Helvetica Neue"/>
                  <a:cs typeface="Helvetica Neue"/>
                </a:rPr>
                <a:t>NGƯỜI </a:t>
              </a:r>
              <a:r>
                <a:rPr lang="en-US" altLang="en-US" sz="4400" b="1">
                  <a:solidFill>
                    <a:srgbClr val="0000FF"/>
                  </a:solidFill>
                  <a:latin typeface="#9Slide05 Fourth" panose="00000500000000000000" pitchFamily="2" charset="0"/>
                  <a:ea typeface="Helvetica Neue"/>
                  <a:cs typeface="Helvetica Neue"/>
                </a:rPr>
                <a:t> </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1654629" y="425542"/>
            <a:ext cx="9927770" cy="5948218"/>
          </a:xfrm>
          <a:prstGeom prst="rect">
            <a:avLst/>
          </a:prstGeom>
          <a:noFill/>
          <a:ln>
            <a:noFill/>
          </a:ln>
        </p:spPr>
      </p:pic>
      <p:sp>
        <p:nvSpPr>
          <p:cNvPr id="12" name="文本框 15"/>
          <p:cNvSpPr txBox="1"/>
          <p:nvPr/>
        </p:nvSpPr>
        <p:spPr>
          <a:xfrm>
            <a:off x="3657470" y="3274145"/>
            <a:ext cx="6518917" cy="2123658"/>
          </a:xfrm>
          <a:prstGeom prst="rect">
            <a:avLst/>
          </a:prstGeom>
          <a:noFill/>
        </p:spPr>
        <p:txBody>
          <a:bodyPr wrap="square" rtlCol="0">
            <a:spAutoFit/>
          </a:bodyPr>
          <a:lstStyle/>
          <a:p>
            <a:pPr algn="ctr" defTabSz="457200"/>
            <a:r>
              <a:rPr lang="en-US" altLang="zh-CN" sz="6600" b="1">
                <a:solidFill>
                  <a:srgbClr val="C00000"/>
                </a:solidFill>
                <a:latin typeface="Times New Roman" panose="02020603050405020304" pitchFamily="18" charset="0"/>
                <a:ea typeface="华康海报体W12" panose="040B0C09000000000000" pitchFamily="81" charset="-122"/>
                <a:cs typeface="Times New Roman" panose="02020603050405020304" pitchFamily="18" charset="0"/>
              </a:rPr>
              <a:t>II.</a:t>
            </a:r>
            <a:endParaRPr lang="en-US" altLang="zh-CN" sz="6600" b="1" dirty="0">
              <a:solidFill>
                <a:srgbClr val="C00000"/>
              </a:solidFill>
              <a:latin typeface="Times New Roman" panose="02020603050405020304" pitchFamily="18" charset="0"/>
              <a:ea typeface="华康海报体W12" panose="040B0C09000000000000" pitchFamily="81" charset="-122"/>
              <a:cs typeface="Times New Roman" panose="02020603050405020304" pitchFamily="18" charset="0"/>
            </a:endParaRPr>
          </a:p>
          <a:p>
            <a:pPr algn="ctr" defTabSz="457200"/>
            <a:r>
              <a:rPr lang="en-US" altLang="zh-CN" sz="6600" b="1" dirty="0" err="1">
                <a:solidFill>
                  <a:srgbClr val="C00000"/>
                </a:solidFill>
                <a:latin typeface="Times New Roman" panose="02020603050405020304" pitchFamily="18" charset="0"/>
                <a:ea typeface="华康海报体W12" panose="040B0C09000000000000" pitchFamily="81" charset="-122"/>
                <a:cs typeface="Times New Roman" panose="02020603050405020304" pitchFamily="18" charset="0"/>
              </a:rPr>
              <a:t>Khám</a:t>
            </a:r>
            <a:r>
              <a:rPr lang="en-US" altLang="zh-CN" sz="6600" b="1" dirty="0">
                <a:solidFill>
                  <a:srgbClr val="C0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C00000"/>
                </a:solidFill>
                <a:latin typeface="Times New Roman" panose="02020603050405020304" pitchFamily="18" charset="0"/>
                <a:ea typeface="华康海报体W12" panose="040B0C09000000000000" pitchFamily="81" charset="-122"/>
                <a:cs typeface="Times New Roman" panose="02020603050405020304" pitchFamily="18" charset="0"/>
              </a:rPr>
              <a:t>phá</a:t>
            </a:r>
            <a:endParaRPr lang="zh-CN" altLang="en-US" sz="6600" b="1" dirty="0">
              <a:solidFill>
                <a:srgbClr val="C0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378929" y="2168854"/>
            <a:ext cx="6035040" cy="2067746"/>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1. </a:t>
            </a:r>
            <a:r>
              <a:rPr lang="vi-VN"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Yêu thương con người </a:t>
            </a:r>
            <a:endPar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marR="0" lvl="0">
              <a:lnSpc>
                <a:spcPct val="115000"/>
              </a:lnSpc>
              <a:spcBef>
                <a:spcPts val="0"/>
              </a:spcBef>
              <a:spcAft>
                <a:spcPts val="500"/>
              </a:spcAft>
              <a:buClr>
                <a:srgbClr val="000000"/>
              </a:buClr>
              <a:buSzPts val="1200"/>
              <a:tabLst>
                <a:tab pos="252730" algn="l"/>
              </a:tabLst>
            </a:pPr>
            <a:r>
              <a:rPr lang="vi-VN"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và biểu hiện c</a:t>
            </a:r>
            <a:r>
              <a:rPr lang="en-US"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ủ</a:t>
            </a:r>
            <a:r>
              <a:rPr lang="vi-VN" sz="36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 yêu thương con người</a:t>
            </a:r>
            <a:endParaRPr lang="en-US" sz="3600" u="none" strike="noStrike" spc="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5926" y="-50055"/>
            <a:ext cx="1255238" cy="937524"/>
          </a:xfrm>
          <a:prstGeom prst="rect">
            <a:avLst/>
          </a:prstGeom>
        </p:spPr>
      </p:pic>
      <p:pic>
        <p:nvPicPr>
          <p:cNvPr id="10" name="Picture 9"/>
          <p:cNvPicPr/>
          <p:nvPr/>
        </p:nvPicPr>
        <p:blipFill>
          <a:blip r:embed="rId3"/>
          <a:stretch>
            <a:fillRect/>
          </a:stretch>
        </p:blipFill>
        <p:spPr>
          <a:xfrm>
            <a:off x="296214" y="90153"/>
            <a:ext cx="11895785" cy="6767848"/>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2"/>
          <a:stretch>
            <a:fillRect/>
          </a:stretch>
        </p:blipFill>
        <p:spPr>
          <a:xfrm>
            <a:off x="218942" y="200160"/>
            <a:ext cx="11973058" cy="6657840"/>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Content Placeholder 4"/>
          <p:cNvPicPr>
            <a:picLocks noGrp="1"/>
          </p:cNvPicPr>
          <p:nvPr>
            <p:ph idx="1"/>
          </p:nvPr>
        </p:nvPicPr>
        <p:blipFill>
          <a:blip r:embed="rId2"/>
          <a:stretch>
            <a:fillRect/>
          </a:stretch>
        </p:blipFill>
        <p:spPr>
          <a:xfrm>
            <a:off x="223234" y="154546"/>
            <a:ext cx="11745531" cy="6566929"/>
          </a:xfrm>
          <a:prstGeom prst="rect">
            <a:avLst/>
          </a:prstGeom>
        </p:spPr>
      </p:pic>
    </p:spTree>
    <p:extLst>
      <p:ext uri="{BB962C8B-B14F-4D97-AF65-F5344CB8AC3E}">
        <p14:creationId xmlns:p14="http://schemas.microsoft.com/office/powerpoint/2010/main" val="259258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3481" y="909780"/>
            <a:ext cx="9542119" cy="3157916"/>
          </a:xfrm>
          <a:prstGeom prst="rect">
            <a:avLst/>
          </a:prstGeom>
        </p:spPr>
        <p:txBody>
          <a:bodyPr wrap="square">
            <a:spAutoFit/>
          </a:bodyPr>
          <a:lstStyle/>
          <a:p>
            <a:pPr algn="just">
              <a:lnSpc>
                <a:spcPct val="120000"/>
              </a:lnSpc>
              <a:spcAft>
                <a:spcPts val="0"/>
              </a:spcAft>
            </a:pPr>
            <a:r>
              <a:rPr lang="nl-NL" sz="2800" b="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 Khám phá</a:t>
            </a:r>
            <a:endParaRPr lang="en-US" sz="2800" u="sng">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endParaRPr lang="nl-NL" sz="2800" b="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spcAft>
                <a:spcPts val="0"/>
              </a:spcAft>
            </a:pPr>
            <a:r>
              <a:rPr lang="nl-NL" sz="2800" b="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Khái niệm</a:t>
            </a:r>
            <a:endParaRPr lang="en-GB" sz="2800" i="1">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20000"/>
              </a:lnSpc>
              <a:spcAft>
                <a:spcPts val="0"/>
              </a:spcAft>
            </a:pPr>
            <a:r>
              <a:rPr lang="vi-VN" sz="2800" i="1">
                <a:solidFill>
                  <a:srgbClr val="000000"/>
                </a:solidFill>
                <a:latin typeface="Times New Roman" panose="02020603050405020304" pitchFamily="18" charset="0"/>
                <a:ea typeface="Cambria" panose="02040503050406030204" pitchFamily="18" charset="0"/>
                <a:cs typeface="Times New Roman" panose="02020603050405020304" pitchFamily="18" charset="0"/>
              </a:rPr>
              <a:t>Yêu thương con người là quan tâm, giúp đỡ và làm những điều tốt đẹp cho người khác, nhất là những lúc gặp khó khăn, hoạn nạn.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9571468" y="1766183"/>
            <a:ext cx="2900751" cy="4359018"/>
          </a:xfrm>
          <a:prstGeom prst="rect">
            <a:avLst/>
          </a:prstGeom>
        </p:spPr>
      </p:pic>
      <p:pic>
        <p:nvPicPr>
          <p:cNvPr id="7"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6852" y="4657623"/>
            <a:ext cx="2735134"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9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6990</TotalTime>
  <Words>1506</Words>
  <Application>Microsoft Office PowerPoint</Application>
  <PresentationFormat>Widescreen</PresentationFormat>
  <Paragraphs>132</Paragraphs>
  <Slides>31</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31</vt:i4>
      </vt:variant>
    </vt:vector>
  </HeadingPairs>
  <TitlesOfParts>
    <vt:vector size="43" baseType="lpstr">
      <vt:lpstr>#9Slide05 Fourth</vt:lpstr>
      <vt:lpstr>Arial</vt:lpstr>
      <vt:lpstr>Calibri</vt:lpstr>
      <vt:lpstr>Calibri Light</vt:lpstr>
      <vt:lpstr>Cambria</vt:lpstr>
      <vt:lpstr>SVN-Wallington</vt:lpstr>
      <vt:lpstr>Symbol</vt:lpstr>
      <vt:lpstr>Times New Roman</vt:lpstr>
      <vt:lpstr>Office Theme</vt:lpstr>
      <vt:lpstr>1_Office Theme</vt:lpstr>
      <vt:lpstr>2_Office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1/10.sgk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LÊ DUY TRUNG</cp:lastModifiedBy>
  <cp:revision>166</cp:revision>
  <dcterms:created xsi:type="dcterms:W3CDTF">2021-06-28T15:32:15Z</dcterms:created>
  <dcterms:modified xsi:type="dcterms:W3CDTF">2025-09-29T14:20:55Z</dcterms:modified>
</cp:coreProperties>
</file>