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handoutMasterIdLst>
    <p:handoutMasterId r:id="rId36"/>
  </p:handoutMasterIdLst>
  <p:sldIdLst>
    <p:sldId id="271" r:id="rId2"/>
    <p:sldId id="256" r:id="rId3"/>
    <p:sldId id="623" r:id="rId4"/>
    <p:sldId id="624" r:id="rId5"/>
    <p:sldId id="347" r:id="rId6"/>
    <p:sldId id="362" r:id="rId7"/>
    <p:sldId id="367" r:id="rId8"/>
    <p:sldId id="595" r:id="rId9"/>
    <p:sldId id="596" r:id="rId10"/>
    <p:sldId id="597" r:id="rId11"/>
    <p:sldId id="672" r:id="rId12"/>
    <p:sldId id="673" r:id="rId13"/>
    <p:sldId id="674" r:id="rId14"/>
    <p:sldId id="675" r:id="rId15"/>
    <p:sldId id="283" r:id="rId16"/>
    <p:sldId id="677" r:id="rId17"/>
    <p:sldId id="456" r:id="rId18"/>
    <p:sldId id="690" r:id="rId19"/>
    <p:sldId id="678" r:id="rId20"/>
    <p:sldId id="598" r:id="rId21"/>
    <p:sldId id="679" r:id="rId22"/>
    <p:sldId id="680" r:id="rId23"/>
    <p:sldId id="626" r:id="rId24"/>
    <p:sldId id="681" r:id="rId25"/>
    <p:sldId id="682" r:id="rId26"/>
    <p:sldId id="683" r:id="rId27"/>
    <p:sldId id="298" r:id="rId28"/>
    <p:sldId id="531" r:id="rId29"/>
    <p:sldId id="685" r:id="rId30"/>
    <p:sldId id="686" r:id="rId31"/>
    <p:sldId id="314" r:id="rId32"/>
    <p:sldId id="330" r:id="rId33"/>
    <p:sldId id="35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7" userDrawn="1">
          <p15:clr>
            <a:srgbClr val="A4A3A4"/>
          </p15:clr>
        </p15:guide>
        <p15:guide id="2" pos="39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5C5"/>
    <a:srgbClr val="667AF4"/>
    <a:srgbClr val="77A5E3"/>
    <a:srgbClr val="8FA9CC"/>
    <a:srgbClr val="FFCACC"/>
    <a:srgbClr val="D4E2D4"/>
    <a:srgbClr val="DBC4F0"/>
    <a:srgbClr val="FFCCCC"/>
    <a:srgbClr val="FFDDCC"/>
    <a:srgbClr val="FFEE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4660"/>
  </p:normalViewPr>
  <p:slideViewPr>
    <p:cSldViewPr snapToGrid="0" showGuides="1">
      <p:cViewPr varScale="1">
        <p:scale>
          <a:sx n="65" d="100"/>
          <a:sy n="65" d="100"/>
        </p:scale>
        <p:origin x="1068" y="-342"/>
      </p:cViewPr>
      <p:guideLst>
        <p:guide orient="horz" pos="2207"/>
        <p:guide pos="39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a Khoa To Nguyen" userId="5d3dbb68a482bd50" providerId="LiveId" clId="{6C14F6EA-75A5-4112-A71B-E6B2D1FE1BD8}"/>
    <pc:docChg chg="undo custSel delSld modSld">
      <pc:chgData name="Gia Khoa To Nguyen" userId="5d3dbb68a482bd50" providerId="LiveId" clId="{6C14F6EA-75A5-4112-A71B-E6B2D1FE1BD8}" dt="2024-08-09T03:17:03.098" v="89"/>
      <pc:docMkLst>
        <pc:docMk/>
      </pc:docMkLst>
      <pc:sldChg chg="modSp mod">
        <pc:chgData name="Gia Khoa To Nguyen" userId="5d3dbb68a482bd50" providerId="LiveId" clId="{6C14F6EA-75A5-4112-A71B-E6B2D1FE1BD8}" dt="2024-08-08T09:54:14.964" v="29" actId="5793"/>
        <pc:sldMkLst>
          <pc:docMk/>
          <pc:sldMk cId="0" sldId="302"/>
        </pc:sldMkLst>
        <pc:spChg chg="mod">
          <ac:chgData name="Gia Khoa To Nguyen" userId="5d3dbb68a482bd50" providerId="LiveId" clId="{6C14F6EA-75A5-4112-A71B-E6B2D1FE1BD8}" dt="2024-08-08T09:54:11.598" v="26" actId="20577"/>
          <ac:spMkLst>
            <pc:docMk/>
            <pc:sldMk cId="0" sldId="302"/>
            <ac:spMk id="21" creationId="{00000000-0000-0000-0000-000000000000}"/>
          </ac:spMkLst>
        </pc:spChg>
        <pc:spChg chg="mod">
          <ac:chgData name="Gia Khoa To Nguyen" userId="5d3dbb68a482bd50" providerId="LiveId" clId="{6C14F6EA-75A5-4112-A71B-E6B2D1FE1BD8}" dt="2024-08-08T09:54:12.863" v="27" actId="20577"/>
          <ac:spMkLst>
            <pc:docMk/>
            <pc:sldMk cId="0" sldId="302"/>
            <ac:spMk id="22" creationId="{00000000-0000-0000-0000-000000000000}"/>
          </ac:spMkLst>
        </pc:spChg>
        <pc:spChg chg="mod">
          <ac:chgData name="Gia Khoa To Nguyen" userId="5d3dbb68a482bd50" providerId="LiveId" clId="{6C14F6EA-75A5-4112-A71B-E6B2D1FE1BD8}" dt="2024-08-08T09:54:14.964" v="29" actId="5793"/>
          <ac:spMkLst>
            <pc:docMk/>
            <pc:sldMk cId="0" sldId="302"/>
            <ac:spMk id="29" creationId="{00000000-0000-0000-0000-000000000000}"/>
          </ac:spMkLst>
        </pc:spChg>
      </pc:sldChg>
      <pc:sldChg chg="delSp modSp mod">
        <pc:chgData name="Gia Khoa To Nguyen" userId="5d3dbb68a482bd50" providerId="LiveId" clId="{6C14F6EA-75A5-4112-A71B-E6B2D1FE1BD8}" dt="2024-08-08T09:58:00.146" v="35"/>
        <pc:sldMkLst>
          <pc:docMk/>
          <pc:sldMk cId="0" sldId="347"/>
        </pc:sldMkLst>
        <pc:spChg chg="mod">
          <ac:chgData name="Gia Khoa To Nguyen" userId="5d3dbb68a482bd50" providerId="LiveId" clId="{6C14F6EA-75A5-4112-A71B-E6B2D1FE1BD8}" dt="2024-08-08T09:57:58.895" v="33" actId="1076"/>
          <ac:spMkLst>
            <pc:docMk/>
            <pc:sldMk cId="0" sldId="347"/>
            <ac:spMk id="2" creationId="{00000000-0000-0000-0000-000000000000}"/>
          </ac:spMkLst>
        </pc:spChg>
        <pc:spChg chg="mod">
          <ac:chgData name="Gia Khoa To Nguyen" userId="5d3dbb68a482bd50" providerId="LiveId" clId="{6C14F6EA-75A5-4112-A71B-E6B2D1FE1BD8}" dt="2024-08-08T09:57:54.707" v="32" actId="1076"/>
          <ac:spMkLst>
            <pc:docMk/>
            <pc:sldMk cId="0" sldId="347"/>
            <ac:spMk id="12" creationId="{00000000-0000-0000-0000-000000000000}"/>
          </ac:spMkLst>
        </pc:spChg>
        <pc:spChg chg="del mod">
          <ac:chgData name="Gia Khoa To Nguyen" userId="5d3dbb68a482bd50" providerId="LiveId" clId="{6C14F6EA-75A5-4112-A71B-E6B2D1FE1BD8}" dt="2024-08-08T09:58:00.146" v="35"/>
          <ac:spMkLst>
            <pc:docMk/>
            <pc:sldMk cId="0" sldId="347"/>
            <ac:spMk id="100" creationId="{00000000-0000-0000-0000-000000000000}"/>
          </ac:spMkLst>
        </pc:spChg>
        <pc:picChg chg="mod">
          <ac:chgData name="Gia Khoa To Nguyen" userId="5d3dbb68a482bd50" providerId="LiveId" clId="{6C14F6EA-75A5-4112-A71B-E6B2D1FE1BD8}" dt="2024-08-08T09:57:51.743" v="31" actId="1076"/>
          <ac:picMkLst>
            <pc:docMk/>
            <pc:sldMk cId="0" sldId="347"/>
            <ac:picMk id="11" creationId="{00000000-0000-0000-0000-000000000000}"/>
          </ac:picMkLst>
        </pc:picChg>
      </pc:sldChg>
      <pc:sldChg chg="modSp mod">
        <pc:chgData name="Gia Khoa To Nguyen" userId="5d3dbb68a482bd50" providerId="LiveId" clId="{6C14F6EA-75A5-4112-A71B-E6B2D1FE1BD8}" dt="2024-08-09T03:17:03.098" v="89"/>
        <pc:sldMkLst>
          <pc:docMk/>
          <pc:sldMk cId="0" sldId="350"/>
        </pc:sldMkLst>
        <pc:spChg chg="mod">
          <ac:chgData name="Gia Khoa To Nguyen" userId="5d3dbb68a482bd50" providerId="LiveId" clId="{6C14F6EA-75A5-4112-A71B-E6B2D1FE1BD8}" dt="2024-08-09T03:17:03.098" v="89"/>
          <ac:spMkLst>
            <pc:docMk/>
            <pc:sldMk cId="0" sldId="350"/>
            <ac:spMk id="3" creationId="{00000000-0000-0000-0000-000000000000}"/>
          </ac:spMkLst>
        </pc:spChg>
      </pc:sldChg>
      <pc:sldChg chg="delSp modSp mod">
        <pc:chgData name="Gia Khoa To Nguyen" userId="5d3dbb68a482bd50" providerId="LiveId" clId="{6C14F6EA-75A5-4112-A71B-E6B2D1FE1BD8}" dt="2024-08-08T09:58:07.183" v="39"/>
        <pc:sldMkLst>
          <pc:docMk/>
          <pc:sldMk cId="0" sldId="362"/>
        </pc:sldMkLst>
        <pc:spChg chg="del mod">
          <ac:chgData name="Gia Khoa To Nguyen" userId="5d3dbb68a482bd50" providerId="LiveId" clId="{6C14F6EA-75A5-4112-A71B-E6B2D1FE1BD8}" dt="2024-08-08T09:58:07.183" v="39"/>
          <ac:spMkLst>
            <pc:docMk/>
            <pc:sldMk cId="0" sldId="362"/>
            <ac:spMk id="100" creationId="{00000000-0000-0000-0000-000000000000}"/>
          </ac:spMkLst>
        </pc:spChg>
        <pc:picChg chg="mod">
          <ac:chgData name="Gia Khoa To Nguyen" userId="5d3dbb68a482bd50" providerId="LiveId" clId="{6C14F6EA-75A5-4112-A71B-E6B2D1FE1BD8}" dt="2024-08-08T09:58:06.395" v="37" actId="1076"/>
          <ac:picMkLst>
            <pc:docMk/>
            <pc:sldMk cId="0" sldId="362"/>
            <ac:picMk id="13" creationId="{00000000-0000-0000-0000-000000000000}"/>
          </ac:picMkLst>
        </pc:picChg>
      </pc:sldChg>
      <pc:sldChg chg="delSp modSp mod">
        <pc:chgData name="Gia Khoa To Nguyen" userId="5d3dbb68a482bd50" providerId="LiveId" clId="{6C14F6EA-75A5-4112-A71B-E6B2D1FE1BD8}" dt="2024-08-08T09:58:13.052" v="43"/>
        <pc:sldMkLst>
          <pc:docMk/>
          <pc:sldMk cId="0" sldId="367"/>
        </pc:sldMkLst>
        <pc:spChg chg="del mod">
          <ac:chgData name="Gia Khoa To Nguyen" userId="5d3dbb68a482bd50" providerId="LiveId" clId="{6C14F6EA-75A5-4112-A71B-E6B2D1FE1BD8}" dt="2024-08-08T09:58:13.052" v="43"/>
          <ac:spMkLst>
            <pc:docMk/>
            <pc:sldMk cId="0" sldId="367"/>
            <ac:spMk id="100" creationId="{00000000-0000-0000-0000-000000000000}"/>
          </ac:spMkLst>
        </pc:spChg>
        <pc:picChg chg="mod">
          <ac:chgData name="Gia Khoa To Nguyen" userId="5d3dbb68a482bd50" providerId="LiveId" clId="{6C14F6EA-75A5-4112-A71B-E6B2D1FE1BD8}" dt="2024-08-08T09:58:12.023" v="41" actId="1076"/>
          <ac:picMkLst>
            <pc:docMk/>
            <pc:sldMk cId="0" sldId="367"/>
            <ac:picMk id="16" creationId="{00000000-0000-0000-0000-000000000000}"/>
          </ac:picMkLst>
        </pc:picChg>
      </pc:sldChg>
      <pc:sldChg chg="modSp mod">
        <pc:chgData name="Gia Khoa To Nguyen" userId="5d3dbb68a482bd50" providerId="LiveId" clId="{6C14F6EA-75A5-4112-A71B-E6B2D1FE1BD8}" dt="2024-08-08T09:53:49.633" v="2" actId="255"/>
        <pc:sldMkLst>
          <pc:docMk/>
          <pc:sldMk cId="0" sldId="389"/>
        </pc:sldMkLst>
        <pc:spChg chg="mod">
          <ac:chgData name="Gia Khoa To Nguyen" userId="5d3dbb68a482bd50" providerId="LiveId" clId="{6C14F6EA-75A5-4112-A71B-E6B2D1FE1BD8}" dt="2024-08-08T09:53:49.633" v="2" actId="255"/>
          <ac:spMkLst>
            <pc:docMk/>
            <pc:sldMk cId="0" sldId="389"/>
            <ac:spMk id="12" creationId="{00000000-0000-0000-0000-000000000000}"/>
          </ac:spMkLst>
        </pc:spChg>
      </pc:sldChg>
      <pc:sldChg chg="modSp mod">
        <pc:chgData name="Gia Khoa To Nguyen" userId="5d3dbb68a482bd50" providerId="LiveId" clId="{6C14F6EA-75A5-4112-A71B-E6B2D1FE1BD8}" dt="2024-08-08T10:10:51.503" v="77" actId="20577"/>
        <pc:sldMkLst>
          <pc:docMk/>
          <pc:sldMk cId="0" sldId="456"/>
        </pc:sldMkLst>
        <pc:spChg chg="mod">
          <ac:chgData name="Gia Khoa To Nguyen" userId="5d3dbb68a482bd50" providerId="LiveId" clId="{6C14F6EA-75A5-4112-A71B-E6B2D1FE1BD8}" dt="2024-08-08T10:10:49.732" v="76" actId="1076"/>
          <ac:spMkLst>
            <pc:docMk/>
            <pc:sldMk cId="0" sldId="456"/>
            <ac:spMk id="11" creationId="{00000000-0000-0000-0000-000000000000}"/>
          </ac:spMkLst>
        </pc:spChg>
        <pc:spChg chg="mod">
          <ac:chgData name="Gia Khoa To Nguyen" userId="5d3dbb68a482bd50" providerId="LiveId" clId="{6C14F6EA-75A5-4112-A71B-E6B2D1FE1BD8}" dt="2024-08-08T10:10:51.503" v="77" actId="20577"/>
          <ac:spMkLst>
            <pc:docMk/>
            <pc:sldMk cId="0" sldId="456"/>
            <ac:spMk id="12" creationId="{00000000-0000-0000-0000-000000000000}"/>
          </ac:spMkLst>
        </pc:spChg>
        <pc:grpChg chg="mod">
          <ac:chgData name="Gia Khoa To Nguyen" userId="5d3dbb68a482bd50" providerId="LiveId" clId="{6C14F6EA-75A5-4112-A71B-E6B2D1FE1BD8}" dt="2024-08-08T10:10:43.364" v="75" actId="1076"/>
          <ac:grpSpMkLst>
            <pc:docMk/>
            <pc:sldMk cId="0" sldId="456"/>
            <ac:grpSpMk id="15" creationId="{00000000-0000-0000-0000-000000000000}"/>
          </ac:grpSpMkLst>
        </pc:grpChg>
      </pc:sldChg>
      <pc:sldChg chg="modSp mod">
        <pc:chgData name="Gia Khoa To Nguyen" userId="5d3dbb68a482bd50" providerId="LiveId" clId="{6C14F6EA-75A5-4112-A71B-E6B2D1FE1BD8}" dt="2024-08-08T10:12:58.552" v="83" actId="1076"/>
        <pc:sldMkLst>
          <pc:docMk/>
          <pc:sldMk cId="0" sldId="531"/>
        </pc:sldMkLst>
        <pc:grpChg chg="mod">
          <ac:chgData name="Gia Khoa To Nguyen" userId="5d3dbb68a482bd50" providerId="LiveId" clId="{6C14F6EA-75A5-4112-A71B-E6B2D1FE1BD8}" dt="2024-08-08T10:12:58.552" v="83" actId="1076"/>
          <ac:grpSpMkLst>
            <pc:docMk/>
            <pc:sldMk cId="0" sldId="531"/>
            <ac:grpSpMk id="16" creationId="{00000000-0000-0000-0000-000000000000}"/>
          </ac:grpSpMkLst>
        </pc:grpChg>
      </pc:sldChg>
      <pc:sldChg chg="delSp modSp mod">
        <pc:chgData name="Gia Khoa To Nguyen" userId="5d3dbb68a482bd50" providerId="LiveId" clId="{6C14F6EA-75A5-4112-A71B-E6B2D1FE1BD8}" dt="2024-08-08T10:01:17.941" v="49"/>
        <pc:sldMkLst>
          <pc:docMk/>
          <pc:sldMk cId="0" sldId="595"/>
        </pc:sldMkLst>
        <pc:spChg chg="mod">
          <ac:chgData name="Gia Khoa To Nguyen" userId="5d3dbb68a482bd50" providerId="LiveId" clId="{6C14F6EA-75A5-4112-A71B-E6B2D1FE1BD8}" dt="2024-08-08T10:01:13.151" v="46" actId="1076"/>
          <ac:spMkLst>
            <pc:docMk/>
            <pc:sldMk cId="0" sldId="595"/>
            <ac:spMk id="2" creationId="{00000000-0000-0000-0000-000000000000}"/>
          </ac:spMkLst>
        </pc:spChg>
        <pc:spChg chg="mod">
          <ac:chgData name="Gia Khoa To Nguyen" userId="5d3dbb68a482bd50" providerId="LiveId" clId="{6C14F6EA-75A5-4112-A71B-E6B2D1FE1BD8}" dt="2024-08-08T10:01:17.607" v="47" actId="1076"/>
          <ac:spMkLst>
            <pc:docMk/>
            <pc:sldMk cId="0" sldId="595"/>
            <ac:spMk id="12" creationId="{00000000-0000-0000-0000-000000000000}"/>
          </ac:spMkLst>
        </pc:spChg>
        <pc:spChg chg="del mod">
          <ac:chgData name="Gia Khoa To Nguyen" userId="5d3dbb68a482bd50" providerId="LiveId" clId="{6C14F6EA-75A5-4112-A71B-E6B2D1FE1BD8}" dt="2024-08-08T10:01:17.941" v="49"/>
          <ac:spMkLst>
            <pc:docMk/>
            <pc:sldMk cId="0" sldId="595"/>
            <ac:spMk id="100" creationId="{00000000-0000-0000-0000-000000000000}"/>
          </ac:spMkLst>
        </pc:spChg>
        <pc:picChg chg="mod">
          <ac:chgData name="Gia Khoa To Nguyen" userId="5d3dbb68a482bd50" providerId="LiveId" clId="{6C14F6EA-75A5-4112-A71B-E6B2D1FE1BD8}" dt="2024-08-08T09:58:19.363" v="45" actId="1076"/>
          <ac:picMkLst>
            <pc:docMk/>
            <pc:sldMk cId="0" sldId="595"/>
            <ac:picMk id="13" creationId="{00000000-0000-0000-0000-000000000000}"/>
          </ac:picMkLst>
        </pc:picChg>
      </pc:sldChg>
      <pc:sldChg chg="delSp modSp mod">
        <pc:chgData name="Gia Khoa To Nguyen" userId="5d3dbb68a482bd50" providerId="LiveId" clId="{6C14F6EA-75A5-4112-A71B-E6B2D1FE1BD8}" dt="2024-08-08T10:01:25.526" v="53"/>
        <pc:sldMkLst>
          <pc:docMk/>
          <pc:sldMk cId="0" sldId="596"/>
        </pc:sldMkLst>
        <pc:spChg chg="del mod">
          <ac:chgData name="Gia Khoa To Nguyen" userId="5d3dbb68a482bd50" providerId="LiveId" clId="{6C14F6EA-75A5-4112-A71B-E6B2D1FE1BD8}" dt="2024-08-08T10:01:25.526" v="53"/>
          <ac:spMkLst>
            <pc:docMk/>
            <pc:sldMk cId="0" sldId="596"/>
            <ac:spMk id="100" creationId="{00000000-0000-0000-0000-000000000000}"/>
          </ac:spMkLst>
        </pc:spChg>
        <pc:picChg chg="mod">
          <ac:chgData name="Gia Khoa To Nguyen" userId="5d3dbb68a482bd50" providerId="LiveId" clId="{6C14F6EA-75A5-4112-A71B-E6B2D1FE1BD8}" dt="2024-08-08T10:01:24.959" v="51" actId="1076"/>
          <ac:picMkLst>
            <pc:docMk/>
            <pc:sldMk cId="0" sldId="596"/>
            <ac:picMk id="10" creationId="{00000000-0000-0000-0000-000000000000}"/>
          </ac:picMkLst>
        </pc:picChg>
      </pc:sldChg>
      <pc:sldChg chg="modSp mod">
        <pc:chgData name="Gia Khoa To Nguyen" userId="5d3dbb68a482bd50" providerId="LiveId" clId="{6C14F6EA-75A5-4112-A71B-E6B2D1FE1BD8}" dt="2024-08-08T10:13:11.096" v="84" actId="1076"/>
        <pc:sldMkLst>
          <pc:docMk/>
          <pc:sldMk cId="0" sldId="606"/>
        </pc:sldMkLst>
        <pc:grpChg chg="mod">
          <ac:chgData name="Gia Khoa To Nguyen" userId="5d3dbb68a482bd50" providerId="LiveId" clId="{6C14F6EA-75A5-4112-A71B-E6B2D1FE1BD8}" dt="2024-08-08T10:13:11.096" v="84" actId="1076"/>
          <ac:grpSpMkLst>
            <pc:docMk/>
            <pc:sldMk cId="0" sldId="606"/>
            <ac:grpSpMk id="16" creationId="{00000000-0000-0000-0000-000000000000}"/>
          </ac:grpSpMkLst>
        </pc:grpChg>
      </pc:sldChg>
      <pc:sldChg chg="delSp modSp mod">
        <pc:chgData name="Gia Khoa To Nguyen" userId="5d3dbb68a482bd50" providerId="LiveId" clId="{6C14F6EA-75A5-4112-A71B-E6B2D1FE1BD8}" dt="2024-08-08T10:01:35.557" v="57"/>
        <pc:sldMkLst>
          <pc:docMk/>
          <pc:sldMk cId="0" sldId="672"/>
        </pc:sldMkLst>
        <pc:spChg chg="del mod">
          <ac:chgData name="Gia Khoa To Nguyen" userId="5d3dbb68a482bd50" providerId="LiveId" clId="{6C14F6EA-75A5-4112-A71B-E6B2D1FE1BD8}" dt="2024-08-08T10:01:35.557" v="57"/>
          <ac:spMkLst>
            <pc:docMk/>
            <pc:sldMk cId="0" sldId="672"/>
            <ac:spMk id="100" creationId="{00000000-0000-0000-0000-000000000000}"/>
          </ac:spMkLst>
        </pc:spChg>
        <pc:picChg chg="mod">
          <ac:chgData name="Gia Khoa To Nguyen" userId="5d3dbb68a482bd50" providerId="LiveId" clId="{6C14F6EA-75A5-4112-A71B-E6B2D1FE1BD8}" dt="2024-08-08T10:01:34.791" v="55" actId="1076"/>
          <ac:picMkLst>
            <pc:docMk/>
            <pc:sldMk cId="0" sldId="672"/>
            <ac:picMk id="9" creationId="{00000000-0000-0000-0000-000000000000}"/>
          </ac:picMkLst>
        </pc:picChg>
      </pc:sldChg>
      <pc:sldChg chg="delSp modSp mod">
        <pc:chgData name="Gia Khoa To Nguyen" userId="5d3dbb68a482bd50" providerId="LiveId" clId="{6C14F6EA-75A5-4112-A71B-E6B2D1FE1BD8}" dt="2024-08-08T10:10:00.783" v="66"/>
        <pc:sldMkLst>
          <pc:docMk/>
          <pc:sldMk cId="0" sldId="674"/>
        </pc:sldMkLst>
        <pc:spChg chg="mod">
          <ac:chgData name="Gia Khoa To Nguyen" userId="5d3dbb68a482bd50" providerId="LiveId" clId="{6C14F6EA-75A5-4112-A71B-E6B2D1FE1BD8}" dt="2024-08-08T10:09:53.499" v="63" actId="1076"/>
          <ac:spMkLst>
            <pc:docMk/>
            <pc:sldMk cId="0" sldId="674"/>
            <ac:spMk id="2" creationId="{00000000-0000-0000-0000-000000000000}"/>
          </ac:spMkLst>
        </pc:spChg>
        <pc:spChg chg="mod">
          <ac:chgData name="Gia Khoa To Nguyen" userId="5d3dbb68a482bd50" providerId="LiveId" clId="{6C14F6EA-75A5-4112-A71B-E6B2D1FE1BD8}" dt="2024-08-08T10:09:59.848" v="64" actId="1076"/>
          <ac:spMkLst>
            <pc:docMk/>
            <pc:sldMk cId="0" sldId="674"/>
            <ac:spMk id="7" creationId="{00000000-0000-0000-0000-000000000000}"/>
          </ac:spMkLst>
        </pc:spChg>
        <pc:spChg chg="mod">
          <ac:chgData name="Gia Khoa To Nguyen" userId="5d3dbb68a482bd50" providerId="LiveId" clId="{6C14F6EA-75A5-4112-A71B-E6B2D1FE1BD8}" dt="2024-08-08T10:09:49.512" v="62" actId="1076"/>
          <ac:spMkLst>
            <pc:docMk/>
            <pc:sldMk cId="0" sldId="674"/>
            <ac:spMk id="12" creationId="{00000000-0000-0000-0000-000000000000}"/>
          </ac:spMkLst>
        </pc:spChg>
        <pc:spChg chg="del mod">
          <ac:chgData name="Gia Khoa To Nguyen" userId="5d3dbb68a482bd50" providerId="LiveId" clId="{6C14F6EA-75A5-4112-A71B-E6B2D1FE1BD8}" dt="2024-08-08T10:10:00.783" v="66"/>
          <ac:spMkLst>
            <pc:docMk/>
            <pc:sldMk cId="0" sldId="674"/>
            <ac:spMk id="100" creationId="{00000000-0000-0000-0000-000000000000}"/>
          </ac:spMkLst>
        </pc:spChg>
        <pc:picChg chg="mod">
          <ac:chgData name="Gia Khoa To Nguyen" userId="5d3dbb68a482bd50" providerId="LiveId" clId="{6C14F6EA-75A5-4112-A71B-E6B2D1FE1BD8}" dt="2024-08-08T10:01:43.268" v="59" actId="1076"/>
          <ac:picMkLst>
            <pc:docMk/>
            <pc:sldMk cId="0" sldId="674"/>
            <ac:picMk id="9" creationId="{00000000-0000-0000-0000-000000000000}"/>
          </ac:picMkLst>
        </pc:picChg>
      </pc:sldChg>
      <pc:sldChg chg="delSp modSp mod">
        <pc:chgData name="Gia Khoa To Nguyen" userId="5d3dbb68a482bd50" providerId="LiveId" clId="{6C14F6EA-75A5-4112-A71B-E6B2D1FE1BD8}" dt="2024-08-08T10:10:29.484" v="74" actId="1076"/>
        <pc:sldMkLst>
          <pc:docMk/>
          <pc:sldMk cId="0" sldId="675"/>
        </pc:sldMkLst>
        <pc:spChg chg="mod">
          <ac:chgData name="Gia Khoa To Nguyen" userId="5d3dbb68a482bd50" providerId="LiveId" clId="{6C14F6EA-75A5-4112-A71B-E6B2D1FE1BD8}" dt="2024-08-08T10:10:25.340" v="73" actId="1076"/>
          <ac:spMkLst>
            <pc:docMk/>
            <pc:sldMk cId="0" sldId="675"/>
            <ac:spMk id="2" creationId="{00000000-0000-0000-0000-000000000000}"/>
          </ac:spMkLst>
        </pc:spChg>
        <pc:spChg chg="mod">
          <ac:chgData name="Gia Khoa To Nguyen" userId="5d3dbb68a482bd50" providerId="LiveId" clId="{6C14F6EA-75A5-4112-A71B-E6B2D1FE1BD8}" dt="2024-08-08T10:10:18.576" v="72" actId="1076"/>
          <ac:spMkLst>
            <pc:docMk/>
            <pc:sldMk cId="0" sldId="675"/>
            <ac:spMk id="7" creationId="{00000000-0000-0000-0000-000000000000}"/>
          </ac:spMkLst>
        </pc:spChg>
        <pc:spChg chg="mod">
          <ac:chgData name="Gia Khoa To Nguyen" userId="5d3dbb68a482bd50" providerId="LiveId" clId="{6C14F6EA-75A5-4112-A71B-E6B2D1FE1BD8}" dt="2024-08-08T10:10:29.484" v="74" actId="1076"/>
          <ac:spMkLst>
            <pc:docMk/>
            <pc:sldMk cId="0" sldId="675"/>
            <ac:spMk id="12" creationId="{00000000-0000-0000-0000-000000000000}"/>
          </ac:spMkLst>
        </pc:spChg>
        <pc:spChg chg="del mod">
          <ac:chgData name="Gia Khoa To Nguyen" userId="5d3dbb68a482bd50" providerId="LiveId" clId="{6C14F6EA-75A5-4112-A71B-E6B2D1FE1BD8}" dt="2024-08-08T10:10:08.594" v="70"/>
          <ac:spMkLst>
            <pc:docMk/>
            <pc:sldMk cId="0" sldId="675"/>
            <ac:spMk id="100" creationId="{00000000-0000-0000-0000-000000000000}"/>
          </ac:spMkLst>
        </pc:spChg>
        <pc:picChg chg="mod">
          <ac:chgData name="Gia Khoa To Nguyen" userId="5d3dbb68a482bd50" providerId="LiveId" clId="{6C14F6EA-75A5-4112-A71B-E6B2D1FE1BD8}" dt="2024-08-08T10:10:07.888" v="68" actId="1076"/>
          <ac:picMkLst>
            <pc:docMk/>
            <pc:sldMk cId="0" sldId="675"/>
            <ac:picMk id="3" creationId="{00000000-0000-0000-0000-000000000000}"/>
          </ac:picMkLst>
        </pc:picChg>
        <pc:picChg chg="mod">
          <ac:chgData name="Gia Khoa To Nguyen" userId="5d3dbb68a482bd50" providerId="LiveId" clId="{6C14F6EA-75A5-4112-A71B-E6B2D1FE1BD8}" dt="2024-08-08T10:10:14.084" v="71" actId="1076"/>
          <ac:picMkLst>
            <pc:docMk/>
            <pc:sldMk cId="0" sldId="675"/>
            <ac:picMk id="8" creationId="{00000000-0000-0000-0000-000000000000}"/>
          </ac:picMkLst>
        </pc:picChg>
      </pc:sldChg>
      <pc:sldChg chg="modSp mod">
        <pc:chgData name="Gia Khoa To Nguyen" userId="5d3dbb68a482bd50" providerId="LiveId" clId="{6C14F6EA-75A5-4112-A71B-E6B2D1FE1BD8}" dt="2024-08-08T10:11:13.620" v="80" actId="1076"/>
        <pc:sldMkLst>
          <pc:docMk/>
          <pc:sldMk cId="0" sldId="678"/>
        </pc:sldMkLst>
        <pc:spChg chg="mod">
          <ac:chgData name="Gia Khoa To Nguyen" userId="5d3dbb68a482bd50" providerId="LiveId" clId="{6C14F6EA-75A5-4112-A71B-E6B2D1FE1BD8}" dt="2024-08-08T10:11:13.620" v="80" actId="1076"/>
          <ac:spMkLst>
            <pc:docMk/>
            <pc:sldMk cId="0" sldId="678"/>
            <ac:spMk id="10" creationId="{00000000-0000-0000-0000-000000000000}"/>
          </ac:spMkLst>
        </pc:spChg>
        <pc:grpChg chg="mod">
          <ac:chgData name="Gia Khoa To Nguyen" userId="5d3dbb68a482bd50" providerId="LiveId" clId="{6C14F6EA-75A5-4112-A71B-E6B2D1FE1BD8}" dt="2024-08-08T10:11:06.848" v="79" actId="1076"/>
          <ac:grpSpMkLst>
            <pc:docMk/>
            <pc:sldMk cId="0" sldId="678"/>
            <ac:grpSpMk id="15" creationId="{00000000-0000-0000-0000-000000000000}"/>
          </ac:grpSpMkLst>
        </pc:grpChg>
      </pc:sldChg>
      <pc:sldChg chg="modSp mod">
        <pc:chgData name="Gia Khoa To Nguyen" userId="5d3dbb68a482bd50" providerId="LiveId" clId="{6C14F6EA-75A5-4112-A71B-E6B2D1FE1BD8}" dt="2024-08-08T10:11:48.588" v="81" actId="1076"/>
        <pc:sldMkLst>
          <pc:docMk/>
          <pc:sldMk cId="0" sldId="681"/>
        </pc:sldMkLst>
        <pc:spChg chg="mod">
          <ac:chgData name="Gia Khoa To Nguyen" userId="5d3dbb68a482bd50" providerId="LiveId" clId="{6C14F6EA-75A5-4112-A71B-E6B2D1FE1BD8}" dt="2024-08-08T10:11:48.588" v="81" actId="1076"/>
          <ac:spMkLst>
            <pc:docMk/>
            <pc:sldMk cId="0" sldId="681"/>
            <ac:spMk id="17" creationId="{00000000-0000-0000-0000-000000000000}"/>
          </ac:spMkLst>
        </pc:spChg>
      </pc:sldChg>
      <pc:sldChg chg="modSp mod">
        <pc:chgData name="Gia Khoa To Nguyen" userId="5d3dbb68a482bd50" providerId="LiveId" clId="{6C14F6EA-75A5-4112-A71B-E6B2D1FE1BD8}" dt="2024-08-08T10:13:20.084" v="85" actId="1076"/>
        <pc:sldMkLst>
          <pc:docMk/>
          <pc:sldMk cId="0" sldId="685"/>
        </pc:sldMkLst>
        <pc:grpChg chg="mod">
          <ac:chgData name="Gia Khoa To Nguyen" userId="5d3dbb68a482bd50" providerId="LiveId" clId="{6C14F6EA-75A5-4112-A71B-E6B2D1FE1BD8}" dt="2024-08-08T10:13:20.084" v="85" actId="1076"/>
          <ac:grpSpMkLst>
            <pc:docMk/>
            <pc:sldMk cId="0" sldId="685"/>
            <ac:grpSpMk id="16" creationId="{00000000-0000-0000-0000-000000000000}"/>
          </ac:grpSpMkLst>
        </pc:grpChg>
      </pc:sldChg>
      <pc:sldChg chg="modSp mod">
        <pc:chgData name="Gia Khoa To Nguyen" userId="5d3dbb68a482bd50" providerId="LiveId" clId="{6C14F6EA-75A5-4112-A71B-E6B2D1FE1BD8}" dt="2024-08-08T10:13:35.005" v="87" actId="313"/>
        <pc:sldMkLst>
          <pc:docMk/>
          <pc:sldMk cId="0" sldId="686"/>
        </pc:sldMkLst>
        <pc:spChg chg="mod">
          <ac:chgData name="Gia Khoa To Nguyen" userId="5d3dbb68a482bd50" providerId="LiveId" clId="{6C14F6EA-75A5-4112-A71B-E6B2D1FE1BD8}" dt="2024-08-08T10:13:35.005" v="87" actId="313"/>
          <ac:spMkLst>
            <pc:docMk/>
            <pc:sldMk cId="0" sldId="686"/>
            <ac:spMk id="7" creationId="{00000000-0000-0000-0000-000000000000}"/>
          </ac:spMkLst>
        </pc:spChg>
        <pc:grpChg chg="mod">
          <ac:chgData name="Gia Khoa To Nguyen" userId="5d3dbb68a482bd50" providerId="LiveId" clId="{6C14F6EA-75A5-4112-A71B-E6B2D1FE1BD8}" dt="2024-08-08T10:13:30.413" v="86" actId="1076"/>
          <ac:grpSpMkLst>
            <pc:docMk/>
            <pc:sldMk cId="0" sldId="686"/>
            <ac:grpSpMk id="16" creationId="{00000000-0000-0000-0000-000000000000}"/>
          </ac:grpSpMkLst>
        </pc:grpChg>
      </pc:sldChg>
      <pc:sldChg chg="del">
        <pc:chgData name="Gia Khoa To Nguyen" userId="5d3dbb68a482bd50" providerId="LiveId" clId="{6C14F6EA-75A5-4112-A71B-E6B2D1FE1BD8}" dt="2024-08-08T10:12:43.661" v="82" actId="47"/>
        <pc:sldMkLst>
          <pc:docMk/>
          <pc:sldMk cId="2462289689" sldId="688"/>
        </pc:sldMkLst>
      </pc:sldChg>
      <pc:sldChg chg="del">
        <pc:chgData name="Gia Khoa To Nguyen" userId="5d3dbb68a482bd50" providerId="LiveId" clId="{6C14F6EA-75A5-4112-A71B-E6B2D1FE1BD8}" dt="2024-08-08T10:13:36.809" v="88" actId="47"/>
        <pc:sldMkLst>
          <pc:docMk/>
          <pc:sldMk cId="2331363842" sldId="689"/>
        </pc:sldMkLst>
      </pc:sldChg>
      <pc:sldChg chg="modSp mod">
        <pc:chgData name="Gia Khoa To Nguyen" userId="5d3dbb68a482bd50" providerId="LiveId" clId="{6C14F6EA-75A5-4112-A71B-E6B2D1FE1BD8}" dt="2024-08-08T10:11:00.124" v="78" actId="1076"/>
        <pc:sldMkLst>
          <pc:docMk/>
          <pc:sldMk cId="168129414" sldId="690"/>
        </pc:sldMkLst>
        <pc:grpChg chg="mod">
          <ac:chgData name="Gia Khoa To Nguyen" userId="5d3dbb68a482bd50" providerId="LiveId" clId="{6C14F6EA-75A5-4112-A71B-E6B2D1FE1BD8}" dt="2024-08-08T10:11:00.124" v="78" actId="1076"/>
          <ac:grpSpMkLst>
            <pc:docMk/>
            <pc:sldMk cId="168129414" sldId="690"/>
            <ac:grpSpMk id="15" creationId="{00000000-0000-0000-0000-000000000000}"/>
          </ac:grpSpMkLst>
        </pc:gr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5/26/2025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5/26/2025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757462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5/26/2025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5/26/2025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5/26/2025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5/26/2025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5/26/2025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5/26/2025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audio" Target="../media/media10.mp3"/><Relationship Id="rId1" Type="http://schemas.microsoft.com/office/2007/relationships/media" Target="../media/media10.mp3"/><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audio" Target="../media/media4.mp3"/><Relationship Id="rId13" Type="http://schemas.openxmlformats.org/officeDocument/2006/relationships/image" Target="../media/image7.png"/><Relationship Id="rId3" Type="http://schemas.microsoft.com/office/2007/relationships/media" Target="../media/media2.mp3"/><Relationship Id="rId7" Type="http://schemas.microsoft.com/office/2007/relationships/media" Target="../media/media4.mp3"/><Relationship Id="rId12" Type="http://schemas.openxmlformats.org/officeDocument/2006/relationships/notesSlide" Target="../notesSlides/notesSlide15.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slideLayout" Target="../slideLayouts/slideLayout2.xml"/><Relationship Id="rId5" Type="http://schemas.microsoft.com/office/2007/relationships/media" Target="../media/media3.mp3"/><Relationship Id="rId10" Type="http://schemas.openxmlformats.org/officeDocument/2006/relationships/audio" Target="../media/media5.mp3"/><Relationship Id="rId4" Type="http://schemas.openxmlformats.org/officeDocument/2006/relationships/audio" Target="../media/media2.mp3"/><Relationship Id="rId9" Type="http://schemas.microsoft.com/office/2007/relationships/media" Target="../media/media5.mp3"/></Relationships>
</file>

<file path=ppt/slides/_rels/slide16.xml.rels><?xml version="1.0" encoding="UTF-8" standalone="yes"?>
<Relationships xmlns="http://schemas.openxmlformats.org/package/2006/relationships"><Relationship Id="rId8" Type="http://schemas.openxmlformats.org/officeDocument/2006/relationships/audio" Target="../media/media9.mp3"/><Relationship Id="rId13" Type="http://schemas.openxmlformats.org/officeDocument/2006/relationships/image" Target="../media/image7.png"/><Relationship Id="rId3" Type="http://schemas.microsoft.com/office/2007/relationships/media" Target="../media/media7.mp3"/><Relationship Id="rId7" Type="http://schemas.microsoft.com/office/2007/relationships/media" Target="../media/media9.mp3"/><Relationship Id="rId12" Type="http://schemas.openxmlformats.org/officeDocument/2006/relationships/notesSlide" Target="../notesSlides/notesSlide16.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11" Type="http://schemas.openxmlformats.org/officeDocument/2006/relationships/slideLayout" Target="../slideLayouts/slideLayout2.xml"/><Relationship Id="rId5" Type="http://schemas.microsoft.com/office/2007/relationships/media" Target="../media/media8.mp3"/><Relationship Id="rId10" Type="http://schemas.openxmlformats.org/officeDocument/2006/relationships/audio" Target="../media/media10.mp3"/><Relationship Id="rId4" Type="http://schemas.openxmlformats.org/officeDocument/2006/relationships/audio" Target="../media/media7.mp3"/><Relationship Id="rId9" Type="http://schemas.microsoft.com/office/2007/relationships/media" Target="../media/media10.mp3"/></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p3"/><Relationship Id="rId1" Type="http://schemas.microsoft.com/office/2007/relationships/media" Target="../media/media11.mp3"/><Relationship Id="rId5" Type="http://schemas.openxmlformats.org/officeDocument/2006/relationships/image" Target="../media/image18.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9.jpe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e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7.png"/><Relationship Id="rId5" Type="http://schemas.openxmlformats.org/officeDocument/2006/relationships/image" Target="../media/image10.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 name="Picture 309" descr="1LhZM7"/>
          <p:cNvPicPr>
            <a:picLocks noChangeAspect="1"/>
          </p:cNvPicPr>
          <p:nvPr/>
        </p:nvPicPr>
        <p:blipFill>
          <a:blip r:embed="rId3"/>
          <a:srcRect b="5917"/>
          <a:stretch>
            <a:fillRect/>
          </a:stretch>
        </p:blipFill>
        <p:spPr>
          <a:xfrm>
            <a:off x="2576830" y="1191260"/>
            <a:ext cx="7479665" cy="4553585"/>
          </a:xfrm>
          <a:custGeom>
            <a:avLst/>
            <a:gdLst/>
            <a:ahLst/>
            <a:cxnLst>
              <a:cxn ang="3">
                <a:pos x="hc" y="t"/>
              </a:cxn>
              <a:cxn ang="cd2">
                <a:pos x="l" y="vc"/>
              </a:cxn>
              <a:cxn ang="cd4">
                <a:pos x="hc" y="b"/>
              </a:cxn>
              <a:cxn ang="0">
                <a:pos x="r" y="vc"/>
              </a:cxn>
            </a:cxnLst>
            <a:rect l="l" t="t" r="r" b="b"/>
            <a:pathLst>
              <a:path w="19200" h="11689">
                <a:moveTo>
                  <a:pt x="17736" y="0"/>
                </a:moveTo>
                <a:lnTo>
                  <a:pt x="19200" y="0"/>
                </a:lnTo>
                <a:lnTo>
                  <a:pt x="19200" y="11689"/>
                </a:lnTo>
                <a:lnTo>
                  <a:pt x="0" y="11689"/>
                </a:lnTo>
                <a:lnTo>
                  <a:pt x="0" y="11080"/>
                </a:lnTo>
                <a:lnTo>
                  <a:pt x="0" y="11089"/>
                </a:lnTo>
                <a:cubicBezTo>
                  <a:pt x="15" y="11379"/>
                  <a:pt x="255" y="11611"/>
                  <a:pt x="550" y="11611"/>
                </a:cubicBezTo>
                <a:lnTo>
                  <a:pt x="3632" y="11611"/>
                </a:lnTo>
                <a:lnTo>
                  <a:pt x="3652" y="11611"/>
                </a:lnTo>
                <a:lnTo>
                  <a:pt x="3947" y="11611"/>
                </a:lnTo>
                <a:lnTo>
                  <a:pt x="3967" y="11611"/>
                </a:lnTo>
                <a:lnTo>
                  <a:pt x="7814" y="11611"/>
                </a:lnTo>
                <a:lnTo>
                  <a:pt x="7834" y="11611"/>
                </a:lnTo>
                <a:lnTo>
                  <a:pt x="8129" y="11611"/>
                </a:lnTo>
                <a:lnTo>
                  <a:pt x="8149" y="11611"/>
                </a:lnTo>
                <a:lnTo>
                  <a:pt x="9905" y="11611"/>
                </a:lnTo>
                <a:lnTo>
                  <a:pt x="9925" y="11611"/>
                </a:lnTo>
                <a:lnTo>
                  <a:pt x="10220" y="11611"/>
                </a:lnTo>
                <a:lnTo>
                  <a:pt x="10240" y="11611"/>
                </a:lnTo>
                <a:lnTo>
                  <a:pt x="18649" y="11611"/>
                </a:lnTo>
                <a:cubicBezTo>
                  <a:pt x="18953" y="11611"/>
                  <a:pt x="19200" y="11364"/>
                  <a:pt x="19200" y="11060"/>
                </a:cubicBezTo>
                <a:lnTo>
                  <a:pt x="19200" y="10766"/>
                </a:lnTo>
                <a:cubicBezTo>
                  <a:pt x="19200" y="10462"/>
                  <a:pt x="18953" y="10216"/>
                  <a:pt x="18649" y="10216"/>
                </a:cubicBezTo>
                <a:lnTo>
                  <a:pt x="18286" y="10216"/>
                </a:lnTo>
                <a:lnTo>
                  <a:pt x="18286" y="9969"/>
                </a:lnTo>
                <a:lnTo>
                  <a:pt x="18648" y="9969"/>
                </a:lnTo>
                <a:cubicBezTo>
                  <a:pt x="18952" y="9969"/>
                  <a:pt x="19199" y="9722"/>
                  <a:pt x="19199" y="9418"/>
                </a:cubicBezTo>
                <a:lnTo>
                  <a:pt x="19199" y="9124"/>
                </a:lnTo>
                <a:cubicBezTo>
                  <a:pt x="19199" y="8820"/>
                  <a:pt x="18952" y="8574"/>
                  <a:pt x="18648" y="8574"/>
                </a:cubicBezTo>
                <a:lnTo>
                  <a:pt x="18286" y="8574"/>
                </a:lnTo>
                <a:lnTo>
                  <a:pt x="18286" y="8327"/>
                </a:lnTo>
                <a:lnTo>
                  <a:pt x="18648" y="8327"/>
                </a:lnTo>
                <a:cubicBezTo>
                  <a:pt x="18952" y="8327"/>
                  <a:pt x="19199" y="8080"/>
                  <a:pt x="19199" y="7776"/>
                </a:cubicBezTo>
                <a:lnTo>
                  <a:pt x="19199" y="7482"/>
                </a:lnTo>
                <a:cubicBezTo>
                  <a:pt x="19199" y="7178"/>
                  <a:pt x="18952" y="6932"/>
                  <a:pt x="18648" y="6932"/>
                </a:cubicBezTo>
                <a:lnTo>
                  <a:pt x="18286" y="6932"/>
                </a:lnTo>
                <a:lnTo>
                  <a:pt x="18286" y="6685"/>
                </a:lnTo>
                <a:lnTo>
                  <a:pt x="18648" y="6685"/>
                </a:lnTo>
                <a:cubicBezTo>
                  <a:pt x="18952" y="6685"/>
                  <a:pt x="19199" y="6438"/>
                  <a:pt x="19199" y="6134"/>
                </a:cubicBezTo>
                <a:lnTo>
                  <a:pt x="19199" y="5840"/>
                </a:lnTo>
                <a:cubicBezTo>
                  <a:pt x="19199" y="5536"/>
                  <a:pt x="18952" y="5290"/>
                  <a:pt x="18648" y="5290"/>
                </a:cubicBezTo>
                <a:lnTo>
                  <a:pt x="18286" y="5290"/>
                </a:lnTo>
                <a:lnTo>
                  <a:pt x="18286" y="5043"/>
                </a:lnTo>
                <a:lnTo>
                  <a:pt x="18649" y="5043"/>
                </a:lnTo>
                <a:cubicBezTo>
                  <a:pt x="18953" y="5043"/>
                  <a:pt x="19200" y="4796"/>
                  <a:pt x="19200" y="4492"/>
                </a:cubicBezTo>
                <a:lnTo>
                  <a:pt x="19200" y="4198"/>
                </a:lnTo>
                <a:cubicBezTo>
                  <a:pt x="19200" y="3894"/>
                  <a:pt x="18953" y="3648"/>
                  <a:pt x="18649" y="3648"/>
                </a:cubicBezTo>
                <a:lnTo>
                  <a:pt x="18286" y="3648"/>
                </a:lnTo>
                <a:lnTo>
                  <a:pt x="18286" y="3401"/>
                </a:lnTo>
                <a:lnTo>
                  <a:pt x="18648" y="3401"/>
                </a:lnTo>
                <a:cubicBezTo>
                  <a:pt x="18952" y="3401"/>
                  <a:pt x="19199" y="3154"/>
                  <a:pt x="19199" y="2850"/>
                </a:cubicBezTo>
                <a:lnTo>
                  <a:pt x="19199" y="2556"/>
                </a:lnTo>
                <a:cubicBezTo>
                  <a:pt x="19199" y="2252"/>
                  <a:pt x="18952" y="2006"/>
                  <a:pt x="18648" y="2006"/>
                </a:cubicBezTo>
                <a:lnTo>
                  <a:pt x="18286" y="2006"/>
                </a:lnTo>
                <a:lnTo>
                  <a:pt x="18286" y="1759"/>
                </a:lnTo>
                <a:lnTo>
                  <a:pt x="18649" y="1759"/>
                </a:lnTo>
                <a:cubicBezTo>
                  <a:pt x="18953" y="1759"/>
                  <a:pt x="19200" y="1512"/>
                  <a:pt x="19200" y="1208"/>
                </a:cubicBezTo>
                <a:lnTo>
                  <a:pt x="19200" y="914"/>
                </a:lnTo>
                <a:cubicBezTo>
                  <a:pt x="19200" y="610"/>
                  <a:pt x="18953" y="364"/>
                  <a:pt x="18649" y="364"/>
                </a:cubicBezTo>
                <a:lnTo>
                  <a:pt x="18253" y="364"/>
                </a:lnTo>
                <a:lnTo>
                  <a:pt x="18253" y="361"/>
                </a:lnTo>
                <a:cubicBezTo>
                  <a:pt x="18176" y="150"/>
                  <a:pt x="17973" y="0"/>
                  <a:pt x="17736" y="0"/>
                </a:cubicBezTo>
                <a:close/>
              </a:path>
            </a:pathLst>
          </a:cu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4" name="Rounded Rectangle 3"/>
          <p:cNvSpPr/>
          <p:nvPr/>
        </p:nvSpPr>
        <p:spPr>
          <a:xfrm rot="19020000">
            <a:off x="888365" y="-6474460"/>
            <a:ext cx="4741545" cy="4906645"/>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useBgFill="1">
        <p:nvSpPr>
          <p:cNvPr id="2" name="Rounded Rectangle 1"/>
          <p:cNvSpPr/>
          <p:nvPr/>
        </p:nvSpPr>
        <p:spPr>
          <a:xfrm rot="19020000">
            <a:off x="6397625" y="9781540"/>
            <a:ext cx="6837680" cy="6808470"/>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7" name="Group 6"/>
          <p:cNvGrpSpPr/>
          <p:nvPr/>
        </p:nvGrpSpPr>
        <p:grpSpPr>
          <a:xfrm>
            <a:off x="4994275" y="7801610"/>
            <a:ext cx="5725795" cy="941070"/>
            <a:chOff x="7251" y="5710"/>
            <a:chExt cx="9017" cy="1482"/>
          </a:xfrm>
        </p:grpSpPr>
        <p:sp>
          <p:nvSpPr>
            <p:cNvPr id="15" name="TextBox 35"/>
            <p:cNvSpPr txBox="1"/>
            <p:nvPr/>
          </p:nvSpPr>
          <p:spPr>
            <a:xfrm>
              <a:off x="8846" y="6005"/>
              <a:ext cx="7422" cy="822"/>
            </a:xfrm>
            <a:prstGeom prst="rect">
              <a:avLst/>
            </a:prstGeom>
            <a:noFill/>
          </p:spPr>
          <p:txBody>
            <a:bodyPr wrap="square" rtlCol="0">
              <a:spAutoFit/>
            </a:bodyPr>
            <a:lstStyle/>
            <a:p>
              <a:r>
                <a:rPr lang="en-US" sz="2800" b="1" dirty="0">
                  <a:solidFill>
                    <a:schemeClr val="bg1"/>
                  </a:solidFill>
                </a:rPr>
                <a:t>LESSON 2: A CLOSER LOOK 1</a:t>
              </a:r>
            </a:p>
          </p:txBody>
        </p:sp>
        <p:grpSp>
          <p:nvGrpSpPr>
            <p:cNvPr id="16" name="Group 15"/>
            <p:cNvGrpSpPr/>
            <p:nvPr/>
          </p:nvGrpSpPr>
          <p:grpSpPr>
            <a:xfrm>
              <a:off x="7251" y="5710"/>
              <a:ext cx="1560" cy="1483"/>
              <a:chOff x="2766630" y="1746890"/>
              <a:chExt cx="990895" cy="941618"/>
            </a:xfrm>
          </p:grpSpPr>
          <p:pic>
            <p:nvPicPr>
              <p:cNvPr id="18" name="Picture 17"/>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7"/>
              <a:srcRect t="5582"/>
              <a:stretch>
                <a:fillRect/>
              </a:stretch>
            </p:blipFill>
            <p:spPr>
              <a:xfrm>
                <a:off x="2906617" y="1968106"/>
                <a:ext cx="710920" cy="499184"/>
              </a:xfrm>
              <a:prstGeom prst="rect">
                <a:avLst/>
              </a:prstGeom>
            </p:spPr>
          </p:pic>
        </p:grpSp>
      </p:grpSp>
      <p:grpSp>
        <p:nvGrpSpPr>
          <p:cNvPr id="8" name="Group 7"/>
          <p:cNvGrpSpPr/>
          <p:nvPr/>
        </p:nvGrpSpPr>
        <p:grpSpPr>
          <a:xfrm>
            <a:off x="7179310" y="-1990090"/>
            <a:ext cx="3049905" cy="1000760"/>
            <a:chOff x="8730" y="2117"/>
            <a:chExt cx="4803" cy="1576"/>
          </a:xfrm>
        </p:grpSpPr>
        <p:grpSp>
          <p:nvGrpSpPr>
            <p:cNvPr id="9" name="Group 8"/>
            <p:cNvGrpSpPr/>
            <p:nvPr/>
          </p:nvGrpSpPr>
          <p:grpSpPr>
            <a:xfrm>
              <a:off x="11864" y="2117"/>
              <a:ext cx="1584" cy="1577"/>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8730" y="2370"/>
              <a:ext cx="3290" cy="1307"/>
            </a:xfrm>
            <a:prstGeom prst="rect">
              <a:avLst/>
            </a:prstGeom>
            <a:noFill/>
          </p:spPr>
          <p:txBody>
            <a:bodyPr wrap="square" rtlCol="0">
              <a:spAutoFit/>
            </a:bodyPr>
            <a:lstStyle/>
            <a:p>
              <a:pPr algn="ctr"/>
              <a:r>
                <a:rPr lang="en-US" sz="4800" b="1" dirty="0">
                  <a:solidFill>
                    <a:schemeClr val="bg1"/>
                  </a:solidFill>
                  <a:latin typeface="Myriad Pro" pitchFamily="34" charset="0"/>
                </a:rPr>
                <a:t>Unit</a:t>
              </a:r>
            </a:p>
          </p:txBody>
        </p:sp>
        <p:sp>
          <p:nvSpPr>
            <p:cNvPr id="13" name="TextBox 16"/>
            <p:cNvSpPr txBox="1"/>
            <p:nvPr/>
          </p:nvSpPr>
          <p:spPr>
            <a:xfrm>
              <a:off x="11725" y="2330"/>
              <a:ext cx="1809" cy="1113"/>
            </a:xfrm>
            <a:prstGeom prst="rect">
              <a:avLst/>
            </a:prstGeom>
            <a:noFill/>
          </p:spPr>
          <p:txBody>
            <a:bodyPr wrap="square" rtlCol="0">
              <a:spAutoFit/>
            </a:bodyPr>
            <a:lstStyle/>
            <a:p>
              <a:pPr algn="ctr"/>
              <a:r>
                <a:rPr lang="en-US" sz="4000" b="1">
                  <a:solidFill>
                    <a:schemeClr val="bg1"/>
                  </a:solidFill>
                  <a:latin typeface="Myriad Pro" pitchFamily="34" charset="0"/>
                </a:rPr>
                <a:t>12</a:t>
              </a:r>
              <a:endParaRPr lang="en-US" sz="4000" b="1" dirty="0">
                <a:solidFill>
                  <a:schemeClr val="bg1"/>
                </a:solidFill>
                <a:latin typeface="Myriad Pro"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8"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decisive</a:t>
            </a:r>
            <a:r>
              <a:rPr lang="en-US" sz="6600" b="1" dirty="0">
                <a:solidFill>
                  <a:srgbClr val="AD4F0F"/>
                </a:solidFill>
              </a:rPr>
              <a:t> (adj)</a:t>
            </a:r>
            <a:r>
              <a:rPr lang="en-US" sz="5400" b="1" dirty="0"/>
              <a:t> </a:t>
            </a:r>
            <a:endParaRPr lang="en-US" sz="5400" b="1" dirty="0">
              <a:solidFill>
                <a:srgbClr val="AD4F0F"/>
              </a:solidFill>
            </a:endParaRPr>
          </a:p>
        </p:txBody>
      </p:sp>
      <p:sp>
        <p:nvSpPr>
          <p:cNvPr id="12" name="Rectangle 11"/>
          <p:cNvSpPr/>
          <p:nvPr/>
        </p:nvSpPr>
        <p:spPr>
          <a:xfrm>
            <a:off x="411560" y="4203699"/>
            <a:ext cx="4774565" cy="829945"/>
          </a:xfrm>
          <a:prstGeom prst="rect">
            <a:avLst/>
          </a:prstGeom>
        </p:spPr>
        <p:txBody>
          <a:bodyPr wrap="square">
            <a:spAutoFit/>
          </a:bodyPr>
          <a:lstStyle/>
          <a:p>
            <a:pPr lvl="0" algn="ctr"/>
            <a:r>
              <a:rPr lang="en-US" sz="4800" dirty="0" err="1"/>
              <a:t>quyết</a:t>
            </a:r>
            <a:r>
              <a:rPr lang="en-US" sz="4800" dirty="0"/>
              <a:t> </a:t>
            </a:r>
            <a:r>
              <a:rPr lang="en-US" sz="4800" dirty="0" err="1"/>
              <a:t>đoán</a:t>
            </a:r>
            <a:endParaRPr lang="en-US" sz="4800" dirty="0"/>
          </a:p>
        </p:txBody>
      </p:sp>
      <p:sp>
        <p:nvSpPr>
          <p:cNvPr id="2" name="Rectangle 1"/>
          <p:cNvSpPr/>
          <p:nvPr/>
        </p:nvSpPr>
        <p:spPr>
          <a:xfrm>
            <a:off x="1337310" y="3127939"/>
            <a:ext cx="2884805" cy="829945"/>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dɪˈsaɪsɪv</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451600" y="2653010"/>
            <a:ext cx="5893435" cy="1446550"/>
          </a:xfrm>
          <a:prstGeom prst="rect">
            <a:avLst/>
          </a:prstGeom>
          <a:noFill/>
          <a:ln w="9525">
            <a:noFill/>
          </a:ln>
        </p:spPr>
        <p:txBody>
          <a:bodyPr wrap="square">
            <a:spAutoFit/>
          </a:bodyPr>
          <a:lstStyle/>
          <a:p>
            <a:pPr marL="635" indent="-635"/>
            <a:r>
              <a:rPr lang="en-US" sz="4400" b="1" dirty="0">
                <a:solidFill>
                  <a:schemeClr val="accent6"/>
                </a:solidFill>
                <a:latin typeface="Times New Roman" panose="02020603050405020304" pitchFamily="18" charset="0"/>
              </a:rPr>
              <a:t>able to make decisions quickly and confidently</a:t>
            </a:r>
          </a:p>
        </p:txBody>
      </p:sp>
      <p:sp>
        <p:nvSpPr>
          <p:cNvPr id="4" name="Text Box 3"/>
          <p:cNvSpPr txBox="1"/>
          <p:nvPr/>
        </p:nvSpPr>
        <p:spPr>
          <a:xfrm>
            <a:off x="6642100" y="4649469"/>
            <a:ext cx="6481445" cy="768350"/>
          </a:xfrm>
          <a:prstGeom prst="rect">
            <a:avLst/>
          </a:prstGeom>
          <a:noFill/>
          <a:ln w="9525">
            <a:noFill/>
          </a:ln>
        </p:spPr>
        <p:txBody>
          <a:bodyPr wrap="square">
            <a:spAutoFit/>
          </a:bodyPr>
          <a:lstStyle/>
          <a:p>
            <a:pPr marL="635" indent="-635" algn="just"/>
            <a:r>
              <a:rPr lang="en-US" sz="4400" b="1" dirty="0">
                <a:solidFill>
                  <a:srgbClr val="000000"/>
                </a:solidFill>
                <a:latin typeface="Times New Roman" panose="02020603050405020304" pitchFamily="18" charset="0"/>
              </a:rPr>
              <a:t>Ex: </a:t>
            </a:r>
            <a:r>
              <a:rPr lang="en-US" sz="4400" dirty="0">
                <a:solidFill>
                  <a:srgbClr val="000000"/>
                </a:solidFill>
                <a:latin typeface="Times New Roman" panose="02020603050405020304" pitchFamily="18" charset="0"/>
              </a:rPr>
              <a:t>a </a:t>
            </a:r>
            <a:r>
              <a:rPr lang="en-US" sz="4400" b="1" u="sng" dirty="0">
                <a:solidFill>
                  <a:srgbClr val="000000"/>
                </a:solidFill>
                <a:latin typeface="Times New Roman" panose="02020603050405020304" pitchFamily="18" charset="0"/>
              </a:rPr>
              <a:t>decisive</a:t>
            </a:r>
            <a:r>
              <a:rPr lang="en-US" sz="4400" dirty="0">
                <a:solidFill>
                  <a:srgbClr val="000000"/>
                </a:solidFill>
                <a:latin typeface="Times New Roman" panose="02020603050405020304" pitchFamily="18" charset="0"/>
              </a:rPr>
              <a:t> reply</a:t>
            </a:r>
          </a:p>
        </p:txBody>
      </p:sp>
      <p:pic>
        <p:nvPicPr>
          <p:cNvPr id="5" name="decisive">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582295" y="3200645"/>
            <a:ext cx="850265" cy="879476"/>
          </a:xfrm>
          <a:prstGeom prst="rect">
            <a:avLst/>
          </a:prstGeom>
        </p:spPr>
      </p:pic>
      <p:pic>
        <p:nvPicPr>
          <p:cNvPr id="6" name="Content Placeholder 5" descr="83f31807061a12b744c706e45bfffe5d"/>
          <p:cNvPicPr>
            <a:picLocks noGrp="1" noChangeAspect="1"/>
          </p:cNvPicPr>
          <p:nvPr>
            <p:ph idx="1"/>
          </p:nvPr>
        </p:nvPicPr>
        <p:blipFill>
          <a:blip r:embed="rId6"/>
          <a:srcRect l="12424" t="-1119" r="4020" b="355"/>
          <a:stretch>
            <a:fillRect/>
          </a:stretch>
        </p:blipFill>
        <p:spPr>
          <a:xfrm>
            <a:off x="-3400425" y="4610100"/>
            <a:ext cx="2598420" cy="17818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1008"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well-paid</a:t>
            </a:r>
            <a:r>
              <a:rPr lang="en-US" sz="6600" b="1" dirty="0">
                <a:solidFill>
                  <a:srgbClr val="AD4F0F"/>
                </a:solidFill>
              </a:rPr>
              <a:t> (adj)</a:t>
            </a:r>
            <a:r>
              <a:rPr lang="en-US" sz="5400" b="1" dirty="0"/>
              <a:t> </a:t>
            </a:r>
            <a:endParaRPr lang="en-US" sz="5400" b="1" dirty="0">
              <a:solidFill>
                <a:srgbClr val="AD4F0F"/>
              </a:solidFill>
            </a:endParaRPr>
          </a:p>
        </p:txBody>
      </p:sp>
      <p:sp>
        <p:nvSpPr>
          <p:cNvPr id="12" name="Rectangle 11"/>
          <p:cNvSpPr/>
          <p:nvPr/>
        </p:nvSpPr>
        <p:spPr>
          <a:xfrm>
            <a:off x="661988" y="4989588"/>
            <a:ext cx="5252720" cy="830997"/>
          </a:xfrm>
          <a:prstGeom prst="rect">
            <a:avLst/>
          </a:prstGeom>
        </p:spPr>
        <p:txBody>
          <a:bodyPr wrap="square">
            <a:spAutoFit/>
          </a:bodyPr>
          <a:lstStyle/>
          <a:p>
            <a:pPr lvl="0" algn="ctr"/>
            <a:r>
              <a:rPr lang="en-US" sz="4800" dirty="0" err="1"/>
              <a:t>được</a:t>
            </a:r>
            <a:r>
              <a:rPr lang="en-US" sz="4800" dirty="0"/>
              <a:t> </a:t>
            </a:r>
            <a:r>
              <a:rPr lang="en-US" sz="4800" dirty="0" err="1"/>
              <a:t>trả</a:t>
            </a:r>
            <a:r>
              <a:rPr lang="en-US" sz="4800" dirty="0"/>
              <a:t> </a:t>
            </a:r>
            <a:r>
              <a:rPr lang="en-US" sz="4800" dirty="0" err="1"/>
              <a:t>lương</a:t>
            </a:r>
            <a:r>
              <a:rPr lang="en-US" sz="4800" dirty="0"/>
              <a:t> </a:t>
            </a:r>
            <a:r>
              <a:rPr lang="en-US" sz="4800" dirty="0" err="1"/>
              <a:t>cao</a:t>
            </a:r>
            <a:endParaRPr lang="en-US" sz="4800" dirty="0"/>
          </a:p>
        </p:txBody>
      </p:sp>
      <p:sp>
        <p:nvSpPr>
          <p:cNvPr id="2" name="Rectangle 1"/>
          <p:cNvSpPr/>
          <p:nvPr/>
        </p:nvSpPr>
        <p:spPr>
          <a:xfrm>
            <a:off x="1625545" y="3567995"/>
            <a:ext cx="3263900" cy="829945"/>
          </a:xfrm>
          <a:prstGeom prst="rect">
            <a:avLst/>
          </a:prstGeom>
        </p:spPr>
        <p:txBody>
          <a:bodyPr wrap="none">
            <a:spAutoFit/>
          </a:bodyPr>
          <a:lstStyle/>
          <a:p>
            <a:pPr algn="ctr"/>
            <a:r>
              <a:rPr lang="en-US" sz="4800" b="1" dirty="0">
                <a:solidFill>
                  <a:schemeClr val="accent5">
                    <a:lumMod val="50000"/>
                  </a:schemeClr>
                </a:solidFill>
              </a:rPr>
              <a:t>/ˌ</a:t>
            </a:r>
            <a:r>
              <a:rPr lang="en-US" sz="4800" b="1" dirty="0" err="1">
                <a:solidFill>
                  <a:schemeClr val="accent5">
                    <a:lumMod val="50000"/>
                  </a:schemeClr>
                </a:solidFill>
              </a:rPr>
              <a:t>wel</a:t>
            </a:r>
            <a:r>
              <a:rPr lang="en-US" sz="4800" b="1" dirty="0">
                <a:solidFill>
                  <a:schemeClr val="accent5">
                    <a:lumMod val="50000"/>
                  </a:schemeClr>
                </a:solidFill>
              </a:rPr>
              <a:t> ˈ</a:t>
            </a:r>
            <a:r>
              <a:rPr lang="en-US" sz="4800" b="1" dirty="0" err="1">
                <a:solidFill>
                  <a:schemeClr val="accent5">
                    <a:lumMod val="50000"/>
                  </a:schemeClr>
                </a:solidFill>
              </a:rPr>
              <a:t>peɪd</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9" name="Content Placeholder 8" descr="83f31807061a12b744c706e45bfffe5d"/>
          <p:cNvPicPr>
            <a:picLocks noGrp="1" noChangeAspect="1"/>
          </p:cNvPicPr>
          <p:nvPr>
            <p:ph idx="1"/>
          </p:nvPr>
        </p:nvPicPr>
        <p:blipFill>
          <a:blip r:embed="rId5"/>
          <a:srcRect l="12424" t="-1119" r="4020" b="355"/>
          <a:stretch>
            <a:fillRect/>
          </a:stretch>
        </p:blipFill>
        <p:spPr>
          <a:xfrm>
            <a:off x="6518275" y="1803367"/>
            <a:ext cx="5252720" cy="3601720"/>
          </a:xfrm>
          <a:prstGeom prst="rect">
            <a:avLst/>
          </a:prstGeom>
        </p:spPr>
      </p:pic>
      <p:pic>
        <p:nvPicPr>
          <p:cNvPr id="10" name="well paid">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821022" y="3579780"/>
            <a:ext cx="804523" cy="8299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912"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10"/>
                </p:tgtEl>
              </p:cMediaNode>
            </p:audio>
          </p:childTnLst>
        </p:cTn>
      </p:par>
    </p:tnLst>
    <p:bldLst>
      <p:bldP spid="7"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rewarding</a:t>
            </a:r>
            <a:r>
              <a:rPr lang="en-US" sz="6600" b="1" dirty="0">
                <a:solidFill>
                  <a:srgbClr val="AD4F0F"/>
                </a:solidFill>
              </a:rPr>
              <a:t> </a:t>
            </a:r>
            <a:r>
              <a:rPr lang="en-US" sz="6000" b="1" dirty="0">
                <a:solidFill>
                  <a:srgbClr val="AD4F0F"/>
                </a:solidFill>
              </a:rPr>
              <a:t>(adj)</a:t>
            </a:r>
            <a:r>
              <a:rPr lang="en-US" sz="5400" b="1" dirty="0"/>
              <a:t> </a:t>
            </a:r>
            <a:endParaRPr lang="en-US" sz="5400" b="1" dirty="0">
              <a:solidFill>
                <a:srgbClr val="AD4F0F"/>
              </a:solidFill>
            </a:endParaRPr>
          </a:p>
        </p:txBody>
      </p:sp>
      <p:sp>
        <p:nvSpPr>
          <p:cNvPr id="12" name="Rectangle 11"/>
          <p:cNvSpPr/>
          <p:nvPr/>
        </p:nvSpPr>
        <p:spPr>
          <a:xfrm>
            <a:off x="625830" y="4930868"/>
            <a:ext cx="4774565" cy="829945"/>
          </a:xfrm>
          <a:prstGeom prst="rect">
            <a:avLst/>
          </a:prstGeom>
        </p:spPr>
        <p:txBody>
          <a:bodyPr wrap="square">
            <a:spAutoFit/>
          </a:bodyPr>
          <a:lstStyle/>
          <a:p>
            <a:pPr lvl="0" algn="ctr"/>
            <a:r>
              <a:rPr lang="en-US" sz="4800" dirty="0" err="1"/>
              <a:t>bổ</a:t>
            </a:r>
            <a:r>
              <a:rPr lang="en-US" sz="4800" dirty="0"/>
              <a:t> </a:t>
            </a:r>
            <a:r>
              <a:rPr lang="en-US" sz="4800" dirty="0" err="1"/>
              <a:t>ích</a:t>
            </a:r>
            <a:r>
              <a:rPr lang="en-US" sz="4800" dirty="0"/>
              <a:t>, </a:t>
            </a:r>
            <a:r>
              <a:rPr lang="en-US" sz="4800" dirty="0" err="1"/>
              <a:t>xứng</a:t>
            </a:r>
            <a:r>
              <a:rPr lang="en-US" sz="4800" dirty="0"/>
              <a:t> </a:t>
            </a:r>
            <a:r>
              <a:rPr lang="en-US" sz="4800" dirty="0" err="1"/>
              <a:t>đáng</a:t>
            </a:r>
            <a:endParaRPr lang="en-US" sz="4800" dirty="0"/>
          </a:p>
        </p:txBody>
      </p:sp>
      <p:sp>
        <p:nvSpPr>
          <p:cNvPr id="2" name="Rectangle 1"/>
          <p:cNvSpPr/>
          <p:nvPr/>
        </p:nvSpPr>
        <p:spPr>
          <a:xfrm>
            <a:off x="1585098" y="3485127"/>
            <a:ext cx="3034665" cy="829945"/>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rɪˈwɔːdɪŋ</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0" name="Text Box 99"/>
          <p:cNvSpPr txBox="1"/>
          <p:nvPr/>
        </p:nvSpPr>
        <p:spPr>
          <a:xfrm>
            <a:off x="6225638" y="2933914"/>
            <a:ext cx="5893435" cy="769441"/>
          </a:xfrm>
          <a:prstGeom prst="rect">
            <a:avLst/>
          </a:prstGeom>
          <a:noFill/>
          <a:ln w="9525">
            <a:noFill/>
          </a:ln>
        </p:spPr>
        <p:txBody>
          <a:bodyPr wrap="square">
            <a:spAutoFit/>
          </a:bodyPr>
          <a:lstStyle/>
          <a:p>
            <a:pPr marL="635" indent="-635" algn="just"/>
            <a:r>
              <a:rPr lang="en-US" sz="4400" b="1" dirty="0">
                <a:solidFill>
                  <a:schemeClr val="accent6"/>
                </a:solidFill>
                <a:latin typeface="Times New Roman" panose="02020603050405020304" pitchFamily="18" charset="0"/>
              </a:rPr>
              <a:t>satisfying or beneficial</a:t>
            </a:r>
          </a:p>
        </p:txBody>
      </p:sp>
      <p:sp>
        <p:nvSpPr>
          <p:cNvPr id="4" name="Text Box 3"/>
          <p:cNvSpPr txBox="1"/>
          <p:nvPr/>
        </p:nvSpPr>
        <p:spPr>
          <a:xfrm>
            <a:off x="5473798" y="4424083"/>
            <a:ext cx="6645275" cy="769441"/>
          </a:xfrm>
          <a:prstGeom prst="rect">
            <a:avLst/>
          </a:prstGeom>
          <a:noFill/>
          <a:ln w="9525">
            <a:noFill/>
          </a:ln>
        </p:spPr>
        <p:txBody>
          <a:bodyPr wrap="square">
            <a:spAutoFit/>
          </a:bodyPr>
          <a:lstStyle/>
          <a:p>
            <a:pPr marL="635" indent="-635"/>
            <a:r>
              <a:rPr lang="en-US" sz="4400" b="1" dirty="0">
                <a:solidFill>
                  <a:srgbClr val="000000"/>
                </a:solidFill>
                <a:latin typeface="Times New Roman" panose="02020603050405020304" pitchFamily="18" charset="0"/>
              </a:rPr>
              <a:t>Ex: </a:t>
            </a:r>
            <a:r>
              <a:rPr lang="en-US" sz="4400" dirty="0">
                <a:solidFill>
                  <a:srgbClr val="000000"/>
                </a:solidFill>
                <a:latin typeface="Times New Roman" panose="02020603050405020304" pitchFamily="18" charset="0"/>
              </a:rPr>
              <a:t>a </a:t>
            </a:r>
            <a:r>
              <a:rPr lang="en-US" sz="4400" b="1" u="sng" dirty="0">
                <a:solidFill>
                  <a:srgbClr val="000000"/>
                </a:solidFill>
                <a:latin typeface="Times New Roman" panose="02020603050405020304" pitchFamily="18" charset="0"/>
              </a:rPr>
              <a:t>rewarding </a:t>
            </a:r>
            <a:r>
              <a:rPr lang="en-US" sz="4400" dirty="0">
                <a:solidFill>
                  <a:srgbClr val="000000"/>
                </a:solidFill>
                <a:latin typeface="Times New Roman" panose="02020603050405020304" pitchFamily="18" charset="0"/>
              </a:rPr>
              <a:t>experience</a:t>
            </a:r>
          </a:p>
        </p:txBody>
      </p:sp>
      <p:pic>
        <p:nvPicPr>
          <p:cNvPr id="5" name="rewarding">
            <a:hlinkClick r:id="" action="ppaction://media"/>
          </p:cNvPr>
          <p:cNvPicPr/>
          <p:nvPr>
            <a:audioFile r:link="rId2"/>
            <p:extLst>
              <p:ext uri="{DAA4B4D4-6D71-4841-9C94-3DE7FCFB9230}">
                <p14:media xmlns:p14="http://schemas.microsoft.com/office/powerpoint/2010/main" r:embed="rId1"/>
              </p:ext>
            </p:extLst>
          </p:nvPr>
        </p:nvPicPr>
        <p:blipFill>
          <a:blip r:embed="rId5"/>
          <a:stretch>
            <a:fillRect/>
          </a:stretch>
        </p:blipFill>
        <p:spPr>
          <a:xfrm>
            <a:off x="818838" y="3485127"/>
            <a:ext cx="766260" cy="82994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888"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68177" y="1458117"/>
            <a:ext cx="6951882"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demanding</a:t>
            </a:r>
            <a:r>
              <a:rPr lang="en-US" sz="6600" b="1" dirty="0">
                <a:solidFill>
                  <a:srgbClr val="AD4F0F"/>
                </a:solidFill>
              </a:rPr>
              <a:t> </a:t>
            </a:r>
            <a:r>
              <a:rPr lang="en-US" sz="6000" b="1" dirty="0">
                <a:solidFill>
                  <a:srgbClr val="AD4F0F"/>
                </a:solidFill>
              </a:rPr>
              <a:t>(adj)</a:t>
            </a:r>
            <a:r>
              <a:rPr lang="en-US" sz="4800" b="1" dirty="0"/>
              <a:t> </a:t>
            </a:r>
            <a:endParaRPr lang="en-US" sz="5400" b="1" dirty="0">
              <a:solidFill>
                <a:srgbClr val="AD4F0F"/>
              </a:solidFill>
            </a:endParaRPr>
          </a:p>
        </p:txBody>
      </p:sp>
      <p:sp>
        <p:nvSpPr>
          <p:cNvPr id="12" name="Rectangle 11"/>
          <p:cNvSpPr/>
          <p:nvPr/>
        </p:nvSpPr>
        <p:spPr>
          <a:xfrm>
            <a:off x="1093176" y="4340086"/>
            <a:ext cx="5102860" cy="1568450"/>
          </a:xfrm>
          <a:prstGeom prst="rect">
            <a:avLst/>
          </a:prstGeom>
        </p:spPr>
        <p:txBody>
          <a:bodyPr wrap="square">
            <a:spAutoFit/>
          </a:bodyPr>
          <a:lstStyle/>
          <a:p>
            <a:pPr lvl="0" algn="ctr"/>
            <a:r>
              <a:rPr lang="en-US" sz="4800" dirty="0"/>
              <a:t>(</a:t>
            </a:r>
            <a:r>
              <a:rPr lang="en-US" sz="4800" dirty="0" err="1"/>
              <a:t>yêu</a:t>
            </a:r>
            <a:r>
              <a:rPr lang="en-US" sz="4800" dirty="0"/>
              <a:t> </a:t>
            </a:r>
            <a:r>
              <a:rPr lang="en-US" sz="4800" dirty="0" err="1"/>
              <a:t>cầu</a:t>
            </a:r>
            <a:r>
              <a:rPr lang="en-US" sz="4800" dirty="0"/>
              <a:t>) </a:t>
            </a:r>
            <a:r>
              <a:rPr lang="en-US" sz="4800" dirty="0" err="1"/>
              <a:t>khắt</a:t>
            </a:r>
            <a:r>
              <a:rPr lang="en-US" sz="4800" dirty="0"/>
              <a:t> </a:t>
            </a:r>
            <a:r>
              <a:rPr lang="en-US" sz="4800" dirty="0" err="1"/>
              <a:t>khe</a:t>
            </a:r>
            <a:r>
              <a:rPr lang="en-US" sz="4800" dirty="0"/>
              <a:t>, </a:t>
            </a:r>
            <a:r>
              <a:rPr lang="en-US" sz="4800" dirty="0" err="1"/>
              <a:t>phức</a:t>
            </a:r>
            <a:r>
              <a:rPr lang="en-US" sz="4800" dirty="0"/>
              <a:t> </a:t>
            </a:r>
            <a:r>
              <a:rPr lang="en-US" sz="4800" dirty="0" err="1"/>
              <a:t>tạp</a:t>
            </a:r>
            <a:endParaRPr lang="en-US" sz="4800" dirty="0"/>
          </a:p>
        </p:txBody>
      </p:sp>
      <p:sp>
        <p:nvSpPr>
          <p:cNvPr id="2" name="Rectangle 1"/>
          <p:cNvSpPr/>
          <p:nvPr/>
        </p:nvSpPr>
        <p:spPr>
          <a:xfrm>
            <a:off x="1785718" y="3185477"/>
            <a:ext cx="3583305" cy="829945"/>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dɪˈmɑːndɪŋ</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9" name="Content Placeholder 8" descr="1PHOTO1-1536x1074"/>
          <p:cNvPicPr>
            <a:picLocks noGrp="1" noChangeAspect="1"/>
          </p:cNvPicPr>
          <p:nvPr>
            <p:ph idx="1"/>
          </p:nvPr>
        </p:nvPicPr>
        <p:blipFill>
          <a:blip r:embed="rId5"/>
          <a:stretch>
            <a:fillRect/>
          </a:stretch>
        </p:blipFill>
        <p:spPr>
          <a:xfrm>
            <a:off x="7032723" y="1988524"/>
            <a:ext cx="4991100" cy="3489960"/>
          </a:xfrm>
          <a:prstGeom prst="rect">
            <a:avLst/>
          </a:prstGeom>
        </p:spPr>
      </p:pic>
      <p:pic>
        <p:nvPicPr>
          <p:cNvPr id="10" name="demanding">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113253" y="3264216"/>
            <a:ext cx="672465" cy="672465"/>
          </a:xfrm>
          <a:prstGeom prst="rect">
            <a:avLst/>
          </a:prstGeom>
        </p:spPr>
      </p:pic>
      <p:pic>
        <p:nvPicPr>
          <p:cNvPr id="11" name="Content Placeholder 10" descr="repetitive"/>
          <p:cNvPicPr>
            <a:picLocks noGrp="1" noChangeAspect="1"/>
          </p:cNvPicPr>
          <p:nvPr>
            <p:ph sz="half" idx="2"/>
          </p:nvPr>
        </p:nvPicPr>
        <p:blipFill>
          <a:blip r:embed="rId7">
            <a:clrChange>
              <a:clrFrom>
                <a:srgbClr val="FDFFFE">
                  <a:alpha val="100000"/>
                </a:srgbClr>
              </a:clrFrom>
              <a:clrTo>
                <a:srgbClr val="FDFFFE">
                  <a:alpha val="100000"/>
                  <a:alpha val="0"/>
                </a:srgbClr>
              </a:clrTo>
            </a:clrChange>
          </a:blip>
          <a:stretch>
            <a:fillRect/>
          </a:stretch>
        </p:blipFill>
        <p:spPr>
          <a:xfrm rot="11220000">
            <a:off x="-2671445" y="4206875"/>
            <a:ext cx="2156460" cy="21564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840" fill="hold"/>
                                        <p:tgtEl>
                                          <p:spTgt spid="10"/>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10"/>
                </p:tgtEl>
              </p:cMediaNode>
            </p:audio>
          </p:childTnLst>
        </p:cTn>
      </p:par>
    </p:tnLst>
    <p:bldLst>
      <p:bldP spid="7" grpId="0"/>
      <p:bldP spid="12"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688340" y="1600811"/>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repetitive</a:t>
            </a:r>
            <a:r>
              <a:rPr lang="en-US" sz="6600" b="1" dirty="0">
                <a:solidFill>
                  <a:srgbClr val="AD4F0F"/>
                </a:solidFill>
              </a:rPr>
              <a:t> (adj)</a:t>
            </a:r>
            <a:r>
              <a:rPr lang="en-US" sz="5400" b="1" dirty="0"/>
              <a:t> </a:t>
            </a:r>
            <a:endParaRPr lang="en-US" sz="5400" b="1" dirty="0">
              <a:solidFill>
                <a:srgbClr val="AD4F0F"/>
              </a:solidFill>
            </a:endParaRPr>
          </a:p>
        </p:txBody>
      </p:sp>
      <p:sp>
        <p:nvSpPr>
          <p:cNvPr id="12" name="Rectangle 11"/>
          <p:cNvSpPr/>
          <p:nvPr/>
        </p:nvSpPr>
        <p:spPr>
          <a:xfrm>
            <a:off x="1144193" y="4921885"/>
            <a:ext cx="4774565" cy="829945"/>
          </a:xfrm>
          <a:prstGeom prst="rect">
            <a:avLst/>
          </a:prstGeom>
        </p:spPr>
        <p:txBody>
          <a:bodyPr wrap="square">
            <a:spAutoFit/>
          </a:bodyPr>
          <a:lstStyle/>
          <a:p>
            <a:pPr lvl="0" algn="ctr"/>
            <a:r>
              <a:rPr lang="en-US" sz="4800" dirty="0" err="1"/>
              <a:t>lặp</a:t>
            </a:r>
            <a:r>
              <a:rPr lang="en-US" sz="4800" dirty="0"/>
              <a:t> </a:t>
            </a:r>
            <a:r>
              <a:rPr lang="en-US" sz="4800" dirty="0" err="1"/>
              <a:t>đi</a:t>
            </a:r>
            <a:r>
              <a:rPr lang="en-US" sz="4800" dirty="0"/>
              <a:t> </a:t>
            </a:r>
            <a:r>
              <a:rPr lang="en-US" sz="4800" dirty="0" err="1"/>
              <a:t>lặp</a:t>
            </a:r>
            <a:r>
              <a:rPr lang="en-US" sz="4800" dirty="0"/>
              <a:t> </a:t>
            </a:r>
            <a:r>
              <a:rPr lang="en-US" sz="4800" dirty="0" err="1"/>
              <a:t>lại</a:t>
            </a:r>
            <a:endParaRPr lang="en-US" sz="4800" dirty="0"/>
          </a:p>
        </p:txBody>
      </p:sp>
      <p:sp>
        <p:nvSpPr>
          <p:cNvPr id="2" name="Rectangle 1"/>
          <p:cNvSpPr/>
          <p:nvPr/>
        </p:nvSpPr>
        <p:spPr>
          <a:xfrm>
            <a:off x="2100851" y="3471569"/>
            <a:ext cx="3146425" cy="829945"/>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rɪˈpetətɪv</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9" name="Content Placeholder 8" descr="1PHOTO1-1536x1074"/>
          <p:cNvPicPr>
            <a:picLocks noGrp="1" noChangeAspect="1"/>
          </p:cNvPicPr>
          <p:nvPr>
            <p:ph idx="1"/>
          </p:nvPr>
        </p:nvPicPr>
        <p:blipFill>
          <a:blip r:embed="rId5"/>
          <a:stretch>
            <a:fillRect/>
          </a:stretch>
        </p:blipFill>
        <p:spPr>
          <a:xfrm>
            <a:off x="13109575" y="4921885"/>
            <a:ext cx="2768600" cy="1936115"/>
          </a:xfrm>
          <a:prstGeom prst="rect">
            <a:avLst/>
          </a:prstGeom>
        </p:spPr>
      </p:pic>
      <p:pic>
        <p:nvPicPr>
          <p:cNvPr id="3" name="repetiive">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395335" y="3595998"/>
            <a:ext cx="705516" cy="705516"/>
          </a:xfrm>
          <a:prstGeom prst="rect">
            <a:avLst/>
          </a:prstGeom>
        </p:spPr>
      </p:pic>
      <p:pic>
        <p:nvPicPr>
          <p:cNvPr id="8" name="Content Placeholder 7" descr="repetitive"/>
          <p:cNvPicPr>
            <a:picLocks noGrp="1" noChangeAspect="1"/>
          </p:cNvPicPr>
          <p:nvPr>
            <p:ph sz="half" idx="2"/>
          </p:nvPr>
        </p:nvPicPr>
        <p:blipFill>
          <a:blip r:embed="rId7">
            <a:clrChange>
              <a:clrFrom>
                <a:srgbClr val="FDFFFE">
                  <a:alpha val="100000"/>
                </a:srgbClr>
              </a:clrFrom>
              <a:clrTo>
                <a:srgbClr val="FDFFFE">
                  <a:alpha val="100000"/>
                  <a:alpha val="0"/>
                </a:srgbClr>
              </a:clrTo>
            </a:clrChange>
          </a:blip>
          <a:stretch>
            <a:fillRect/>
          </a:stretch>
        </p:blipFill>
        <p:spPr>
          <a:xfrm>
            <a:off x="7542587" y="1655445"/>
            <a:ext cx="3823390" cy="38233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888" fill="hold"/>
                                        <p:tgtEl>
                                          <p:spTgt spid="3"/>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3"/>
                </p:tgtEl>
              </p:cMediaNode>
            </p:audio>
          </p:childTnLst>
        </p:cTn>
      </p:par>
    </p:tnLst>
    <p:bldLst>
      <p:bldP spid="7" grpId="0"/>
      <p:bldP spid="12"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440175711"/>
              </p:ext>
            </p:extLst>
          </p:nvPr>
        </p:nvGraphicFramePr>
        <p:xfrm>
          <a:off x="499745" y="1142365"/>
          <a:ext cx="11403330" cy="5144644"/>
        </p:xfrm>
        <a:graphic>
          <a:graphicData uri="http://schemas.openxmlformats.org/drawingml/2006/table">
            <a:tbl>
              <a:tblPr firstRow="1" bandRow="1">
                <a:tableStyleId>{5DA37D80-6434-44D0-A028-1B22A696006F}</a:tableStyleId>
              </a:tblPr>
              <a:tblGrid>
                <a:gridCol w="4504690">
                  <a:extLst>
                    <a:ext uri="{9D8B030D-6E8A-4147-A177-3AD203B41FA5}">
                      <a16:colId xmlns:a16="http://schemas.microsoft.com/office/drawing/2014/main" val="20000"/>
                    </a:ext>
                  </a:extLst>
                </a:gridCol>
                <a:gridCol w="3579495">
                  <a:extLst>
                    <a:ext uri="{9D8B030D-6E8A-4147-A177-3AD203B41FA5}">
                      <a16:colId xmlns:a16="http://schemas.microsoft.com/office/drawing/2014/main" val="20001"/>
                    </a:ext>
                  </a:extLst>
                </a:gridCol>
                <a:gridCol w="3319145">
                  <a:extLst>
                    <a:ext uri="{9D8B030D-6E8A-4147-A177-3AD203B41FA5}">
                      <a16:colId xmlns:a16="http://schemas.microsoft.com/office/drawing/2014/main" val="20002"/>
                    </a:ext>
                  </a:extLst>
                </a:gridCol>
              </a:tblGrid>
              <a:tr h="473075">
                <a:tc>
                  <a:txBody>
                    <a:bodyPr/>
                    <a:lstStyle/>
                    <a:p>
                      <a:pPr algn="ctr"/>
                      <a:r>
                        <a:rPr lang="en-US" sz="3400" b="1" dirty="0">
                          <a:solidFill>
                            <a:srgbClr val="05A0B8"/>
                          </a:solidFill>
                        </a:rPr>
                        <a:t>New words</a:t>
                      </a:r>
                    </a:p>
                  </a:txBody>
                  <a:tcPr anchor="ctr"/>
                </a:tc>
                <a:tc>
                  <a:txBody>
                    <a:bodyPr/>
                    <a:lstStyle/>
                    <a:p>
                      <a:pPr algn="ctr"/>
                      <a:r>
                        <a:rPr lang="en-US" sz="3400" b="1" dirty="0">
                          <a:solidFill>
                            <a:srgbClr val="05A0B8"/>
                          </a:solidFill>
                        </a:rPr>
                        <a:t>Pronunciation</a:t>
                      </a:r>
                    </a:p>
                  </a:txBody>
                  <a:tcPr anchor="ctr"/>
                </a:tc>
                <a:tc>
                  <a:txBody>
                    <a:bodyPr/>
                    <a:lstStyle/>
                    <a:p>
                      <a:pPr algn="ctr"/>
                      <a:r>
                        <a:rPr lang="en-US" sz="34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 tailor (n)</a:t>
                      </a:r>
                    </a:p>
                  </a:txBody>
                  <a:tcPr marL="71755" marR="71755" marT="71755" marB="71755" anchor="ctr"/>
                </a:tc>
                <a:tc>
                  <a:txBody>
                    <a:bodyPr/>
                    <a:lstStyle/>
                    <a:p>
                      <a:pPr marL="0" marR="0" algn="ctr">
                        <a:lnSpc>
                          <a:spcPct val="107000"/>
                        </a:lnSpc>
                        <a:spcBef>
                          <a:spcPts val="0"/>
                        </a:spcBef>
                        <a:spcAft>
                          <a:spcPts val="0"/>
                        </a:spcAft>
                      </a:pPr>
                      <a:r>
                        <a:rPr lang="en-US" sz="34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/ˈteɪ.lər/</a:t>
                      </a:r>
                    </a:p>
                  </a:txBody>
                  <a:tcPr marL="36195" marR="36195" marT="71755" marB="71755" anchor="ctr"/>
                </a:tc>
                <a:tc>
                  <a:txBody>
                    <a:bodyPr/>
                    <a:lstStyle/>
                    <a:p>
                      <a:pPr marL="0" marR="0" algn="ctr">
                        <a:lnSpc>
                          <a:spcPct val="107000"/>
                        </a:lnSpc>
                        <a:spcBef>
                          <a:spcPts val="0"/>
                        </a:spcBef>
                        <a:spcAft>
                          <a:spcPts val="0"/>
                        </a:spcAft>
                      </a:pPr>
                      <a:r>
                        <a:rPr lang="en-US" sz="3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thợ may</a:t>
                      </a:r>
                      <a:endParaRPr lang="en-US" sz="3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845">
                <a:tc>
                  <a:txBody>
                    <a:bodyPr/>
                    <a:lstStyle/>
                    <a:p>
                      <a:pPr marL="144145" marR="0" indent="-144145">
                        <a:lnSpc>
                          <a:spcPct val="107000"/>
                        </a:lnSpc>
                        <a:spcBef>
                          <a:spcPts val="0"/>
                        </a:spcBef>
                        <a:spcAft>
                          <a:spcPts val="0"/>
                        </a:spcAft>
                      </a:pPr>
                      <a:r>
                        <a:rPr lang="en-US" sz="3400" b="0">
                          <a:solidFill>
                            <a:srgbClr val="000000"/>
                          </a:solidFill>
                          <a:effectLst/>
                          <a:latin typeface="Calibri" panose="020F0502020204030204" pitchFamily="34" charset="0"/>
                          <a:ea typeface="Calibri" panose="020F0502020204030204" pitchFamily="34" charset="0"/>
                          <a:cs typeface="Calibri" panose="020F0502020204030204" pitchFamily="34" charset="0"/>
                        </a:rPr>
                        <a:t>2. surgeon (n)</a:t>
                      </a:r>
                    </a:p>
                  </a:txBody>
                  <a:tcPr marL="71755" marR="71755" marT="71755" marB="71755" anchor="ctr"/>
                </a:tc>
                <a:tc>
                  <a:txBody>
                    <a:bodyPr/>
                    <a:lstStyle/>
                    <a:p>
                      <a:pPr marL="0" marR="0" algn="ctr">
                        <a:lnSpc>
                          <a:spcPct val="107000"/>
                        </a:lnSpc>
                        <a:spcBef>
                          <a:spcPts val="0"/>
                        </a:spcBef>
                        <a:spcAft>
                          <a:spcPts val="0"/>
                        </a:spcAft>
                      </a:pPr>
                      <a:r>
                        <a:rPr lang="en-US" sz="3400" b="0">
                          <a:solidFill>
                            <a:srgbClr val="000000"/>
                          </a:solidFill>
                          <a:effectLst/>
                          <a:latin typeface="Calibri" panose="020F0502020204030204" pitchFamily="34" charset="0"/>
                          <a:ea typeface="Calibri" panose="020F0502020204030204" pitchFamily="34" charset="0"/>
                          <a:cs typeface="Calibri" panose="020F0502020204030204" pitchFamily="34" charset="0"/>
                        </a:rPr>
                        <a:t>/ˈsɜːdʒən/</a:t>
                      </a:r>
                    </a:p>
                  </a:txBody>
                  <a:tcPr marL="36195" marR="36195" marT="71755" marB="71755" anchor="ctr"/>
                </a:tc>
                <a:tc>
                  <a:txBody>
                    <a:bodyPr/>
                    <a:lstStyle/>
                    <a:p>
                      <a:pPr marL="0" marR="0" algn="ctr">
                        <a:lnSpc>
                          <a:spcPct val="107000"/>
                        </a:lnSpc>
                        <a:spcBef>
                          <a:spcPts val="0"/>
                        </a:spcBef>
                        <a:spcAft>
                          <a:spcPts val="0"/>
                        </a:spcAft>
                      </a:pPr>
                      <a:r>
                        <a:rPr lang="en-US" sz="3400" b="0">
                          <a:solidFill>
                            <a:srgbClr val="000000"/>
                          </a:solidFill>
                          <a:effectLst/>
                          <a:latin typeface="Calibri" panose="020F0502020204030204" pitchFamily="34" charset="0"/>
                          <a:ea typeface="Calibri" panose="020F0502020204030204" pitchFamily="34" charset="0"/>
                          <a:cs typeface="Calibri" panose="020F0502020204030204" pitchFamily="34" charset="0"/>
                        </a:rPr>
                        <a:t>bác sĩ phẫu thuật</a:t>
                      </a:r>
                    </a:p>
                  </a:txBody>
                  <a:tcPr marL="36195" marR="36195" marT="71755" marB="71755" anchor="ctr"/>
                </a:tc>
                <a:extLst>
                  <a:ext uri="{0D108BD9-81ED-4DB2-BD59-A6C34878D82A}">
                    <a16:rowId xmlns:a16="http://schemas.microsoft.com/office/drawing/2014/main" val="10002"/>
                  </a:ext>
                </a:extLst>
              </a:tr>
              <a:tr h="806450">
                <a:tc>
                  <a:txBody>
                    <a:bodyPr/>
                    <a:lstStyle/>
                    <a:p>
                      <a:pPr marL="144145" marR="0" indent="-144145">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3. assembly worker (n)</a:t>
                      </a:r>
                    </a:p>
                  </a:txBody>
                  <a:tcPr marL="71755" marR="71755" marT="71755" marB="71755" anchor="ctr"/>
                </a:tc>
                <a:tc>
                  <a:txBody>
                    <a:bodyPr/>
                    <a:lstStyle/>
                    <a:p>
                      <a:pPr marL="0" marR="0" algn="ctr">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/əˈsembli ˈwɜːkə/</a:t>
                      </a:r>
                    </a:p>
                  </a:txBody>
                  <a:tcPr marL="36195" marR="36195" marT="71755" marB="71755" anchor="ctr"/>
                </a:tc>
                <a:tc>
                  <a:txBody>
                    <a:bodyPr/>
                    <a:lstStyle/>
                    <a:p>
                      <a:pPr marL="0" marR="0" algn="ctr">
                        <a:lnSpc>
                          <a:spcPct val="107000"/>
                        </a:lnSpc>
                        <a:spcBef>
                          <a:spcPts val="0"/>
                        </a:spcBef>
                        <a:spcAft>
                          <a:spcPts val="0"/>
                        </a:spcAft>
                        <a:buNone/>
                      </a:pP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công</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nhân</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buNone/>
                      </a:pP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dây</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chuyền</a:t>
                      </a:r>
                      <a:endParaRPr lang="en-US" sz="3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3"/>
                  </a:ext>
                </a:extLst>
              </a:tr>
              <a:tr h="732790">
                <a:tc>
                  <a:txBody>
                    <a:bodyPr/>
                    <a:lstStyle/>
                    <a:p>
                      <a:pPr marL="144145" marR="0" indent="-144145">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4. cashier (n)</a:t>
                      </a:r>
                    </a:p>
                  </a:txBody>
                  <a:tcPr marL="71755" marR="71755" marT="71755" marB="71755" anchor="ctr"/>
                </a:tc>
                <a:tc>
                  <a:txBody>
                    <a:bodyPr/>
                    <a:lstStyle/>
                    <a:p>
                      <a:pPr marL="0" marR="0" algn="ctr">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/kæˈʃɪə/</a:t>
                      </a:r>
                    </a:p>
                  </a:txBody>
                  <a:tcPr marL="36195" marR="36195" marT="71755" marB="71755" anchor="ctr"/>
                </a:tc>
                <a:tc>
                  <a:txBody>
                    <a:bodyPr/>
                    <a:lstStyle/>
                    <a:p>
                      <a:pPr marL="0" marR="0" algn="ctr">
                        <a:lnSpc>
                          <a:spcPct val="107000"/>
                        </a:lnSpc>
                        <a:spcBef>
                          <a:spcPts val="0"/>
                        </a:spcBef>
                        <a:spcAft>
                          <a:spcPts val="0"/>
                        </a:spcAft>
                        <a:buNone/>
                      </a:pPr>
                      <a:r>
                        <a:rPr lang="en-US" sz="3400" b="0">
                          <a:effectLst/>
                          <a:latin typeface="Calibri" panose="020F0502020204030204" pitchFamily="34" charset="0"/>
                          <a:ea typeface="Times New Roman" panose="02020603050405020304" pitchFamily="18" charset="0"/>
                          <a:cs typeface="Times New Roman" panose="02020603050405020304" pitchFamily="18" charset="0"/>
                        </a:rPr>
                        <a:t>thu ngân</a:t>
                      </a:r>
                    </a:p>
                  </a:txBody>
                  <a:tcPr marL="36195" marR="36195" marT="71755" marB="71755" anchor="ctr"/>
                </a:tc>
                <a:extLst>
                  <a:ext uri="{0D108BD9-81ED-4DB2-BD59-A6C34878D82A}">
                    <a16:rowId xmlns:a16="http://schemas.microsoft.com/office/drawing/2014/main" val="10004"/>
                  </a:ext>
                </a:extLst>
              </a:tr>
              <a:tr h="513080">
                <a:tc>
                  <a:txBody>
                    <a:bodyPr/>
                    <a:lstStyle/>
                    <a:p>
                      <a:pPr marL="144145" marR="0" indent="-144145">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5. software engineer (n)</a:t>
                      </a:r>
                    </a:p>
                  </a:txBody>
                  <a:tcPr marL="71755" marR="71755" marT="71755" marB="71755" anchor="ctr"/>
                </a:tc>
                <a:tc>
                  <a:txBody>
                    <a:bodyPr/>
                    <a:lstStyle/>
                    <a:p>
                      <a:pPr marL="0" marR="0" algn="ctr">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/ˈsɒftweər endʒɪˈnɪə/</a:t>
                      </a:r>
                    </a:p>
                  </a:txBody>
                  <a:tcPr marL="36195" marR="36195" marT="71755" marB="71755" anchor="ctr"/>
                </a:tc>
                <a:tc>
                  <a:txBody>
                    <a:bodyPr/>
                    <a:lstStyle/>
                    <a:p>
                      <a:pPr marL="0" marR="0" algn="ctr">
                        <a:lnSpc>
                          <a:spcPct val="107000"/>
                        </a:lnSpc>
                        <a:spcBef>
                          <a:spcPts val="0"/>
                        </a:spcBef>
                        <a:spcAft>
                          <a:spcPts val="0"/>
                        </a:spcAft>
                        <a:buNone/>
                      </a:pP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kĩ</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sư</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phần</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mềm</a:t>
                      </a:r>
                      <a:endParaRPr lang="en-US" sz="3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2" name="tailor">
            <a:hlinkClick r:id="" action="ppaction://media"/>
          </p:cNvPr>
          <p:cNvPicPr/>
          <p:nvPr>
            <a:audioFile r:link="rId2"/>
            <p:extLst>
              <p:ext uri="{DAA4B4D4-6D71-4841-9C94-3DE7FCFB9230}">
                <p14:media xmlns:p14="http://schemas.microsoft.com/office/powerpoint/2010/main" r:embed="rId1"/>
              </p:ext>
            </p:extLst>
          </p:nvPr>
        </p:nvPicPr>
        <p:blipFill>
          <a:blip r:embed="rId13"/>
          <a:stretch>
            <a:fillRect/>
          </a:stretch>
        </p:blipFill>
        <p:spPr>
          <a:xfrm>
            <a:off x="-186690" y="1553845"/>
            <a:ext cx="895350" cy="895350"/>
          </a:xfrm>
          <a:prstGeom prst="rect">
            <a:avLst/>
          </a:prstGeom>
        </p:spPr>
      </p:pic>
      <p:pic>
        <p:nvPicPr>
          <p:cNvPr id="3" name="surgeon">
            <a:hlinkClick r:id="" action="ppaction://media"/>
          </p:cNvPr>
          <p:cNvPicPr/>
          <p:nvPr>
            <a:audioFile r:link="rId4"/>
            <p:extLst>
              <p:ext uri="{DAA4B4D4-6D71-4841-9C94-3DE7FCFB9230}">
                <p14:media xmlns:p14="http://schemas.microsoft.com/office/powerpoint/2010/main" r:embed="rId3"/>
              </p:ext>
            </p:extLst>
          </p:nvPr>
        </p:nvPicPr>
        <p:blipFill>
          <a:blip r:embed="rId13"/>
          <a:stretch>
            <a:fillRect/>
          </a:stretch>
        </p:blipFill>
        <p:spPr>
          <a:xfrm>
            <a:off x="-186690" y="2393950"/>
            <a:ext cx="895350" cy="895350"/>
          </a:xfrm>
          <a:prstGeom prst="rect">
            <a:avLst/>
          </a:prstGeom>
        </p:spPr>
      </p:pic>
      <p:pic>
        <p:nvPicPr>
          <p:cNvPr id="7" name="assembly worker">
            <a:hlinkClick r:id="" action="ppaction://media"/>
          </p:cNvPr>
          <p:cNvPicPr/>
          <p:nvPr>
            <a:audioFile r:link="rId6"/>
            <p:extLst>
              <p:ext uri="{DAA4B4D4-6D71-4841-9C94-3DE7FCFB9230}">
                <p14:media xmlns:p14="http://schemas.microsoft.com/office/powerpoint/2010/main" r:embed="rId5"/>
              </p:ext>
            </p:extLst>
          </p:nvPr>
        </p:nvPicPr>
        <p:blipFill>
          <a:blip r:embed="rId13"/>
          <a:stretch>
            <a:fillRect/>
          </a:stretch>
        </p:blipFill>
        <p:spPr>
          <a:xfrm>
            <a:off x="-186690" y="3307715"/>
            <a:ext cx="895350" cy="895350"/>
          </a:xfrm>
          <a:prstGeom prst="rect">
            <a:avLst/>
          </a:prstGeom>
        </p:spPr>
      </p:pic>
      <p:pic>
        <p:nvPicPr>
          <p:cNvPr id="14" name="cashier">
            <a:hlinkClick r:id="" action="ppaction://media"/>
          </p:cNvPr>
          <p:cNvPicPr/>
          <p:nvPr>
            <a:audioFile r:link="rId8"/>
            <p:extLst>
              <p:ext uri="{DAA4B4D4-6D71-4841-9C94-3DE7FCFB9230}">
                <p14:media xmlns:p14="http://schemas.microsoft.com/office/powerpoint/2010/main" r:embed="rId7"/>
              </p:ext>
            </p:extLst>
          </p:nvPr>
        </p:nvPicPr>
        <p:blipFill>
          <a:blip r:embed="rId13"/>
          <a:stretch>
            <a:fillRect/>
          </a:stretch>
        </p:blipFill>
        <p:spPr>
          <a:xfrm>
            <a:off x="-158750" y="4221480"/>
            <a:ext cx="895350" cy="895350"/>
          </a:xfrm>
          <a:prstGeom prst="rect">
            <a:avLst/>
          </a:prstGeom>
        </p:spPr>
      </p:pic>
      <p:pic>
        <p:nvPicPr>
          <p:cNvPr id="15" name="software engineer">
            <a:hlinkClick r:id="" action="ppaction://media"/>
          </p:cNvPr>
          <p:cNvPicPr/>
          <p:nvPr>
            <a:audioFile r:link="rId10"/>
            <p:extLst>
              <p:ext uri="{DAA4B4D4-6D71-4841-9C94-3DE7FCFB9230}">
                <p14:media xmlns:p14="http://schemas.microsoft.com/office/powerpoint/2010/main" r:embed="rId9"/>
              </p:ext>
            </p:extLst>
          </p:nvPr>
        </p:nvPicPr>
        <p:blipFill>
          <a:blip r:embed="rId13"/>
          <a:stretch>
            <a:fillRect/>
          </a:stretch>
        </p:blipFill>
        <p:spPr>
          <a:xfrm>
            <a:off x="-186690" y="5153660"/>
            <a:ext cx="895350" cy="89535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64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816"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1512" fill="hold"/>
                                        <p:tgtEl>
                                          <p:spTgt spid="7"/>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768" fill="hold"/>
                                        <p:tgtEl>
                                          <p:spTgt spid="14"/>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158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3" fill="hold" display="1">
                  <p:stCondLst>
                    <p:cond delay="indefinite"/>
                  </p:stCondLst>
                  <p:endCondLst>
                    <p:cond evt="onStopAudio" delay="0">
                      <p:tgtEl>
                        <p:sldTgt/>
                      </p:tgtEl>
                    </p:cond>
                  </p:endCondLst>
                </p:cTn>
                <p:tgtEl>
                  <p:spTgt spid="2"/>
                </p:tgtEl>
              </p:cMediaNode>
            </p:audio>
            <p:audio>
              <p:cMediaNode>
                <p:cTn id="24" fill="hold" display="1">
                  <p:stCondLst>
                    <p:cond delay="indefinite"/>
                  </p:stCondLst>
                  <p:endCondLst>
                    <p:cond evt="onStopAudio" delay="0">
                      <p:tgtEl>
                        <p:sldTgt/>
                      </p:tgtEl>
                    </p:cond>
                  </p:endCondLst>
                </p:cTn>
                <p:tgtEl>
                  <p:spTgt spid="3"/>
                </p:tgtEl>
              </p:cMediaNode>
            </p:audio>
            <p:audio>
              <p:cMediaNode>
                <p:cTn id="25" fill="hold" display="1">
                  <p:stCondLst>
                    <p:cond delay="indefinite"/>
                  </p:stCondLst>
                  <p:endCondLst>
                    <p:cond evt="onStopAudio" delay="0">
                      <p:tgtEl>
                        <p:sldTgt/>
                      </p:tgtEl>
                    </p:cond>
                  </p:endCondLst>
                </p:cTn>
                <p:tgtEl>
                  <p:spTgt spid="7"/>
                </p:tgtEl>
              </p:cMediaNode>
            </p:audio>
            <p:audio>
              <p:cMediaNode>
                <p:cTn id="26" fill="hold" display="1">
                  <p:stCondLst>
                    <p:cond delay="indefinite"/>
                  </p:stCondLst>
                  <p:endCondLst>
                    <p:cond evt="onStopAudio" delay="0">
                      <p:tgtEl>
                        <p:sldTgt/>
                      </p:tgtEl>
                    </p:cond>
                  </p:endCondLst>
                </p:cTn>
                <p:tgtEl>
                  <p:spTgt spid="14"/>
                </p:tgtEl>
              </p:cMediaNode>
            </p:audio>
            <p:audio>
              <p:cMediaNode>
                <p:cTn id="27" fill="hold" display="1">
                  <p:stCondLst>
                    <p:cond delay="indefinite"/>
                  </p:stCondLst>
                  <p:endCondLst>
                    <p:cond evt="onStopAudio" delay="0">
                      <p:tgtEl>
                        <p:sldTgt/>
                      </p:tgtEl>
                    </p:cond>
                  </p:endCondLst>
                </p:cTn>
                <p:tgtEl>
                  <p:spTgt spid="1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270" y="-7620"/>
            <a:ext cx="12192000" cy="781050"/>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1357604378"/>
              </p:ext>
            </p:extLst>
          </p:nvPr>
        </p:nvGraphicFramePr>
        <p:xfrm>
          <a:off x="499745" y="1142365"/>
          <a:ext cx="11403330" cy="4663885"/>
        </p:xfrm>
        <a:graphic>
          <a:graphicData uri="http://schemas.openxmlformats.org/drawingml/2006/table">
            <a:tbl>
              <a:tblPr firstRow="1" bandRow="1">
                <a:tableStyleId>{5DA37D80-6434-44D0-A028-1B22A696006F}</a:tableStyleId>
              </a:tblPr>
              <a:tblGrid>
                <a:gridCol w="4504690">
                  <a:extLst>
                    <a:ext uri="{9D8B030D-6E8A-4147-A177-3AD203B41FA5}">
                      <a16:colId xmlns:a16="http://schemas.microsoft.com/office/drawing/2014/main" val="20000"/>
                    </a:ext>
                  </a:extLst>
                </a:gridCol>
                <a:gridCol w="3197225">
                  <a:extLst>
                    <a:ext uri="{9D8B030D-6E8A-4147-A177-3AD203B41FA5}">
                      <a16:colId xmlns:a16="http://schemas.microsoft.com/office/drawing/2014/main" val="20001"/>
                    </a:ext>
                  </a:extLst>
                </a:gridCol>
                <a:gridCol w="3701415">
                  <a:extLst>
                    <a:ext uri="{9D8B030D-6E8A-4147-A177-3AD203B41FA5}">
                      <a16:colId xmlns:a16="http://schemas.microsoft.com/office/drawing/2014/main" val="20002"/>
                    </a:ext>
                  </a:extLst>
                </a:gridCol>
              </a:tblGrid>
              <a:tr h="473075">
                <a:tc>
                  <a:txBody>
                    <a:bodyPr/>
                    <a:lstStyle/>
                    <a:p>
                      <a:pPr algn="ctr"/>
                      <a:r>
                        <a:rPr lang="en-US" sz="3400" b="1" dirty="0">
                          <a:solidFill>
                            <a:srgbClr val="05A0B8"/>
                          </a:solidFill>
                        </a:rPr>
                        <a:t>New words</a:t>
                      </a:r>
                    </a:p>
                  </a:txBody>
                  <a:tcPr anchor="ctr"/>
                </a:tc>
                <a:tc>
                  <a:txBody>
                    <a:bodyPr/>
                    <a:lstStyle/>
                    <a:p>
                      <a:pPr algn="ctr"/>
                      <a:r>
                        <a:rPr lang="en-US" sz="3400" b="1" dirty="0">
                          <a:solidFill>
                            <a:srgbClr val="05A0B8"/>
                          </a:solidFill>
                        </a:rPr>
                        <a:t>Pronunciation</a:t>
                      </a:r>
                    </a:p>
                  </a:txBody>
                  <a:tcPr anchor="ctr"/>
                </a:tc>
                <a:tc>
                  <a:txBody>
                    <a:bodyPr/>
                    <a:lstStyle/>
                    <a:p>
                      <a:pPr algn="ctr"/>
                      <a:r>
                        <a:rPr lang="en-US" sz="3400" b="1" dirty="0">
                          <a:solidFill>
                            <a:srgbClr val="05A0B8"/>
                          </a:solidFill>
                        </a:rPr>
                        <a:t>Meaning</a:t>
                      </a:r>
                    </a:p>
                  </a:txBody>
                  <a:tcPr anchor="ctr"/>
                </a:tc>
                <a:extLst>
                  <a:ext uri="{0D108BD9-81ED-4DB2-BD59-A6C34878D82A}">
                    <a16:rowId xmlns:a16="http://schemas.microsoft.com/office/drawing/2014/main" val="10000"/>
                  </a:ext>
                </a:extLst>
              </a:tr>
              <a:tr h="664845">
                <a:tc>
                  <a:txBody>
                    <a:bodyPr/>
                    <a:lstStyle/>
                    <a:p>
                      <a:pPr marL="144145" marR="0" indent="-144145">
                        <a:lnSpc>
                          <a:spcPct val="107000"/>
                        </a:lnSpc>
                        <a:spcBef>
                          <a:spcPts val="0"/>
                        </a:spcBef>
                        <a:spcAft>
                          <a:spcPts val="0"/>
                        </a:spcAft>
                      </a:pPr>
                      <a:r>
                        <a:rPr lang="en-US" sz="3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 decisive (adj)</a:t>
                      </a:r>
                    </a:p>
                  </a:txBody>
                  <a:tcPr marL="71755" marR="71755" marT="71755" marB="71755" anchor="ctr"/>
                </a:tc>
                <a:tc>
                  <a:txBody>
                    <a:bodyPr/>
                    <a:lstStyle/>
                    <a:p>
                      <a:pPr marL="0" marR="0" algn="ctr">
                        <a:lnSpc>
                          <a:spcPct val="107000"/>
                        </a:lnSpc>
                        <a:spcBef>
                          <a:spcPts val="0"/>
                        </a:spcBef>
                        <a:spcAft>
                          <a:spcPts val="0"/>
                        </a:spcAft>
                      </a:pPr>
                      <a:r>
                        <a:rPr lang="en-US" sz="3400" b="0">
                          <a:solidFill>
                            <a:srgbClr val="000000"/>
                          </a:solidFill>
                          <a:effectLst/>
                          <a:latin typeface="Calibri" panose="020F0502020204030204" pitchFamily="34" charset="0"/>
                          <a:ea typeface="Calibri" panose="020F0502020204030204" pitchFamily="34" charset="0"/>
                          <a:cs typeface="Calibri" panose="020F0502020204030204" pitchFamily="34" charset="0"/>
                        </a:rPr>
                        <a:t>/dɪˈsaɪsɪv/</a:t>
                      </a:r>
                    </a:p>
                  </a:txBody>
                  <a:tcPr marL="36195" marR="36195" marT="71755" marB="71755" anchor="ctr"/>
                </a:tc>
                <a:tc>
                  <a:txBody>
                    <a:bodyPr/>
                    <a:lstStyle/>
                    <a:p>
                      <a:pPr marL="0" marR="0" algn="ctr">
                        <a:lnSpc>
                          <a:spcPct val="107000"/>
                        </a:lnSpc>
                        <a:spcBef>
                          <a:spcPts val="0"/>
                        </a:spcBef>
                        <a:spcAft>
                          <a:spcPts val="0"/>
                        </a:spcAft>
                      </a:pPr>
                      <a:r>
                        <a:rPr lang="en-US" sz="3400" b="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quyết đoán</a:t>
                      </a:r>
                      <a:endParaRPr lang="en-US" sz="3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1"/>
                  </a:ext>
                </a:extLst>
              </a:tr>
              <a:tr h="664845">
                <a:tc>
                  <a:txBody>
                    <a:bodyPr/>
                    <a:lstStyle/>
                    <a:p>
                      <a:pPr marL="144145" marR="0" indent="-144145">
                        <a:lnSpc>
                          <a:spcPct val="107000"/>
                        </a:lnSpc>
                        <a:spcBef>
                          <a:spcPts val="0"/>
                        </a:spcBef>
                        <a:spcAft>
                          <a:spcPts val="0"/>
                        </a:spcAft>
                      </a:pPr>
                      <a:r>
                        <a:rPr lang="en-US" sz="34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 well-paid (adj)</a:t>
                      </a:r>
                    </a:p>
                  </a:txBody>
                  <a:tcPr marL="71755" marR="71755" marT="71755" marB="71755" anchor="ctr"/>
                </a:tc>
                <a:tc>
                  <a:txBody>
                    <a:bodyPr/>
                    <a:lstStyle/>
                    <a:p>
                      <a:pPr marL="0" marR="0" algn="ctr">
                        <a:lnSpc>
                          <a:spcPct val="107000"/>
                        </a:lnSpc>
                        <a:spcBef>
                          <a:spcPts val="0"/>
                        </a:spcBef>
                        <a:spcAft>
                          <a:spcPts val="0"/>
                        </a:spcAft>
                      </a:pPr>
                      <a:r>
                        <a:rPr lang="en-US" sz="3400" b="0">
                          <a:solidFill>
                            <a:srgbClr val="000000"/>
                          </a:solidFill>
                          <a:effectLst/>
                          <a:latin typeface="Calibri" panose="020F0502020204030204" pitchFamily="34" charset="0"/>
                          <a:ea typeface="Calibri" panose="020F0502020204030204" pitchFamily="34" charset="0"/>
                          <a:cs typeface="Calibri" panose="020F0502020204030204" pitchFamily="34" charset="0"/>
                        </a:rPr>
                        <a:t>/ˌwel ˈpeɪd/</a:t>
                      </a:r>
                    </a:p>
                  </a:txBody>
                  <a:tcPr marL="36195" marR="36195" marT="71755" marB="71755" anchor="ctr"/>
                </a:tc>
                <a:tc>
                  <a:txBody>
                    <a:bodyPr/>
                    <a:lstStyle/>
                    <a:p>
                      <a:pPr marL="0" marR="0" algn="ctr">
                        <a:lnSpc>
                          <a:spcPct val="107000"/>
                        </a:lnSpc>
                        <a:spcBef>
                          <a:spcPts val="0"/>
                        </a:spcBef>
                        <a:spcAft>
                          <a:spcPts val="0"/>
                        </a:spcAft>
                      </a:pPr>
                      <a:r>
                        <a:rPr lang="en-US" sz="3400" b="0">
                          <a:solidFill>
                            <a:srgbClr val="000000"/>
                          </a:solidFill>
                          <a:effectLst/>
                          <a:latin typeface="Calibri" panose="020F0502020204030204" pitchFamily="34" charset="0"/>
                          <a:ea typeface="Calibri" panose="020F0502020204030204" pitchFamily="34" charset="0"/>
                          <a:cs typeface="Calibri" panose="020F0502020204030204" pitchFamily="34" charset="0"/>
                        </a:rPr>
                        <a:t>được trả lương cao</a:t>
                      </a:r>
                    </a:p>
                  </a:txBody>
                  <a:tcPr marL="36195" marR="36195" marT="71755" marB="71755" anchor="ctr"/>
                </a:tc>
                <a:extLst>
                  <a:ext uri="{0D108BD9-81ED-4DB2-BD59-A6C34878D82A}">
                    <a16:rowId xmlns:a16="http://schemas.microsoft.com/office/drawing/2014/main" val="10002"/>
                  </a:ext>
                </a:extLst>
              </a:tr>
              <a:tr h="806450">
                <a:tc>
                  <a:txBody>
                    <a:bodyPr/>
                    <a:lstStyle/>
                    <a:p>
                      <a:pPr marL="144145" marR="0" indent="-144145">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8. rewarding (adj)</a:t>
                      </a:r>
                    </a:p>
                  </a:txBody>
                  <a:tcPr marL="71755" marR="71755" marT="71755" marB="71755" anchor="ctr"/>
                </a:tc>
                <a:tc>
                  <a:txBody>
                    <a:bodyPr/>
                    <a:lstStyle/>
                    <a:p>
                      <a:pPr marL="0" marR="0" algn="ctr">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/rɪˈwɔːdɪŋ/</a:t>
                      </a:r>
                    </a:p>
                  </a:txBody>
                  <a:tcPr marL="36195" marR="36195" marT="71755" marB="71755" anchor="ctr"/>
                </a:tc>
                <a:tc>
                  <a:txBody>
                    <a:bodyPr/>
                    <a:lstStyle/>
                    <a:p>
                      <a:pPr marL="0" marR="0" algn="ctr">
                        <a:lnSpc>
                          <a:spcPct val="107000"/>
                        </a:lnSpc>
                        <a:spcBef>
                          <a:spcPts val="0"/>
                        </a:spcBef>
                        <a:spcAft>
                          <a:spcPts val="0"/>
                        </a:spcAft>
                        <a:buNone/>
                      </a:pPr>
                      <a:r>
                        <a:rPr lang="en-US" sz="3400" b="0">
                          <a:effectLst/>
                          <a:latin typeface="Calibri" panose="020F0502020204030204" pitchFamily="34" charset="0"/>
                          <a:ea typeface="Times New Roman" panose="02020603050405020304" pitchFamily="18" charset="0"/>
                          <a:cs typeface="Times New Roman" panose="02020603050405020304" pitchFamily="18" charset="0"/>
                        </a:rPr>
                        <a:t>bổ ích, xứng đáng</a:t>
                      </a:r>
                    </a:p>
                  </a:txBody>
                  <a:tcPr marL="36195" marR="36195" marT="71755" marB="71755" anchor="ctr"/>
                </a:tc>
                <a:extLst>
                  <a:ext uri="{0D108BD9-81ED-4DB2-BD59-A6C34878D82A}">
                    <a16:rowId xmlns:a16="http://schemas.microsoft.com/office/drawing/2014/main" val="10003"/>
                  </a:ext>
                </a:extLst>
              </a:tr>
              <a:tr h="732790">
                <a:tc>
                  <a:txBody>
                    <a:bodyPr/>
                    <a:lstStyle/>
                    <a:p>
                      <a:pPr marL="144145" marR="0" indent="-144145">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9. demanding (adj)</a:t>
                      </a:r>
                    </a:p>
                  </a:txBody>
                  <a:tcPr marL="71755" marR="71755" marT="71755" marB="71755" anchor="ctr"/>
                </a:tc>
                <a:tc>
                  <a:txBody>
                    <a:bodyPr/>
                    <a:lstStyle/>
                    <a:p>
                      <a:pPr marL="0" marR="0" algn="ctr">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/dɪˈmɑːndɪŋ/</a:t>
                      </a:r>
                    </a:p>
                  </a:txBody>
                  <a:tcPr marL="36195" marR="36195" marT="71755" marB="71755" anchor="ctr"/>
                </a:tc>
                <a:tc>
                  <a:txBody>
                    <a:bodyPr/>
                    <a:lstStyle/>
                    <a:p>
                      <a:pPr marL="0" marR="0" algn="ctr">
                        <a:lnSpc>
                          <a:spcPct val="107000"/>
                        </a:lnSpc>
                        <a:spcBef>
                          <a:spcPts val="0"/>
                        </a:spcBef>
                        <a:spcAft>
                          <a:spcPts val="0"/>
                        </a:spcAft>
                        <a:buNone/>
                      </a:pPr>
                      <a:r>
                        <a:rPr lang="en-US" sz="3400" b="0">
                          <a:effectLst/>
                          <a:latin typeface="Calibri" panose="020F0502020204030204" pitchFamily="34" charset="0"/>
                          <a:ea typeface="Times New Roman" panose="02020603050405020304" pitchFamily="18" charset="0"/>
                          <a:cs typeface="Times New Roman" panose="02020603050405020304" pitchFamily="18" charset="0"/>
                        </a:rPr>
                        <a:t>(yêu cầu) khắt khe, phức tạp</a:t>
                      </a:r>
                    </a:p>
                  </a:txBody>
                  <a:tcPr marL="36195" marR="36195" marT="71755" marB="71755" anchor="ctr"/>
                </a:tc>
                <a:extLst>
                  <a:ext uri="{0D108BD9-81ED-4DB2-BD59-A6C34878D82A}">
                    <a16:rowId xmlns:a16="http://schemas.microsoft.com/office/drawing/2014/main" val="10004"/>
                  </a:ext>
                </a:extLst>
              </a:tr>
              <a:tr h="513080">
                <a:tc>
                  <a:txBody>
                    <a:bodyPr/>
                    <a:lstStyle/>
                    <a:p>
                      <a:pPr marL="144145" marR="0" indent="-144145">
                        <a:lnSpc>
                          <a:spcPct val="107000"/>
                        </a:lnSpc>
                        <a:spcBef>
                          <a:spcPts val="0"/>
                        </a:spcBef>
                        <a:spcAft>
                          <a:spcPts val="0"/>
                        </a:spcAft>
                        <a:buNone/>
                      </a:pPr>
                      <a:r>
                        <a:rPr lang="en-US" sz="3400" b="0">
                          <a:effectLst/>
                          <a:latin typeface="Calibri" panose="020F0502020204030204" pitchFamily="34" charset="0"/>
                          <a:ea typeface="Times New Roman" panose="02020603050405020304" pitchFamily="18" charset="0"/>
                          <a:cs typeface="Times New Roman" panose="02020603050405020304" pitchFamily="18" charset="0"/>
                        </a:rPr>
                        <a:t>10. repetitive (adj)</a:t>
                      </a:r>
                    </a:p>
                  </a:txBody>
                  <a:tcPr marL="71755" marR="71755" marT="71755" marB="71755" anchor="ctr"/>
                </a:tc>
                <a:tc>
                  <a:txBody>
                    <a:bodyPr/>
                    <a:lstStyle/>
                    <a:p>
                      <a:pPr marL="0" marR="0" algn="ctr">
                        <a:lnSpc>
                          <a:spcPct val="107000"/>
                        </a:lnSpc>
                        <a:spcBef>
                          <a:spcPts val="0"/>
                        </a:spcBef>
                        <a:spcAft>
                          <a:spcPts val="0"/>
                        </a:spcAft>
                        <a:buNone/>
                      </a:pP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/rɪˈpetətɪv/</a:t>
                      </a:r>
                    </a:p>
                  </a:txBody>
                  <a:tcPr marL="36195" marR="36195" marT="71755" marB="71755" anchor="ctr"/>
                </a:tc>
                <a:tc>
                  <a:txBody>
                    <a:bodyPr/>
                    <a:lstStyle/>
                    <a:p>
                      <a:pPr marL="0" marR="0" algn="ctr">
                        <a:lnSpc>
                          <a:spcPct val="107000"/>
                        </a:lnSpc>
                        <a:spcBef>
                          <a:spcPts val="0"/>
                        </a:spcBef>
                        <a:spcAft>
                          <a:spcPts val="0"/>
                        </a:spcAft>
                        <a:buNone/>
                      </a:pP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lặp</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đi</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lặp</a:t>
                      </a:r>
                      <a:r>
                        <a:rPr lang="en-US" sz="3400" b="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400" b="0" dirty="0" err="1">
                          <a:effectLst/>
                          <a:latin typeface="Calibri" panose="020F0502020204030204" pitchFamily="34" charset="0"/>
                          <a:ea typeface="Times New Roman" panose="02020603050405020304" pitchFamily="18" charset="0"/>
                          <a:cs typeface="Times New Roman" panose="02020603050405020304" pitchFamily="18" charset="0"/>
                        </a:rPr>
                        <a:t>lại</a:t>
                      </a:r>
                      <a:endParaRPr lang="en-US" sz="3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a16="http://schemas.microsoft.com/office/drawing/2014/main" val="10005"/>
                  </a:ext>
                </a:extLst>
              </a:tr>
            </a:tbl>
          </a:graphicData>
        </a:graphic>
      </p:graphicFrame>
      <p:sp>
        <p:nvSpPr>
          <p:cNvPr id="6" name="TextBox 5"/>
          <p:cNvSpPr txBox="1"/>
          <p:nvPr/>
        </p:nvSpPr>
        <p:spPr>
          <a:xfrm>
            <a:off x="499767" y="66087"/>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decisive">
            <a:hlinkClick r:id="" action="ppaction://media"/>
          </p:cNvPr>
          <p:cNvPicPr/>
          <p:nvPr>
            <a:audioFile r:link="rId2"/>
            <p:extLst>
              <p:ext uri="{DAA4B4D4-6D71-4841-9C94-3DE7FCFB9230}">
                <p14:media xmlns:p14="http://schemas.microsoft.com/office/powerpoint/2010/main" r:embed="rId1"/>
              </p:ext>
            </p:extLst>
          </p:nvPr>
        </p:nvPicPr>
        <p:blipFill>
          <a:blip r:embed="rId13"/>
          <a:stretch>
            <a:fillRect/>
          </a:stretch>
        </p:blipFill>
        <p:spPr>
          <a:xfrm>
            <a:off x="-210820" y="1522730"/>
            <a:ext cx="908685" cy="908685"/>
          </a:xfrm>
          <a:prstGeom prst="rect">
            <a:avLst/>
          </a:prstGeom>
        </p:spPr>
      </p:pic>
      <p:pic>
        <p:nvPicPr>
          <p:cNvPr id="5" name="well paid">
            <a:hlinkClick r:id="" action="ppaction://media"/>
          </p:cNvPr>
          <p:cNvPicPr/>
          <p:nvPr>
            <a:audioFile r:link="rId4"/>
            <p:extLst>
              <p:ext uri="{DAA4B4D4-6D71-4841-9C94-3DE7FCFB9230}">
                <p14:media xmlns:p14="http://schemas.microsoft.com/office/powerpoint/2010/main" r:embed="rId3"/>
              </p:ext>
            </p:extLst>
          </p:nvPr>
        </p:nvPicPr>
        <p:blipFill>
          <a:blip r:embed="rId13"/>
          <a:stretch>
            <a:fillRect/>
          </a:stretch>
        </p:blipFill>
        <p:spPr>
          <a:xfrm>
            <a:off x="-210820" y="2280920"/>
            <a:ext cx="908685" cy="908685"/>
          </a:xfrm>
          <a:prstGeom prst="rect">
            <a:avLst/>
          </a:prstGeom>
        </p:spPr>
      </p:pic>
      <p:pic>
        <p:nvPicPr>
          <p:cNvPr id="8" name="rewarding">
            <a:hlinkClick r:id="" action="ppaction://media"/>
          </p:cNvPr>
          <p:cNvPicPr/>
          <p:nvPr>
            <a:audioFile r:link="rId6"/>
            <p:extLst>
              <p:ext uri="{DAA4B4D4-6D71-4841-9C94-3DE7FCFB9230}">
                <p14:media xmlns:p14="http://schemas.microsoft.com/office/powerpoint/2010/main" r:embed="rId5"/>
              </p:ext>
            </p:extLst>
          </p:nvPr>
        </p:nvPicPr>
        <p:blipFill>
          <a:blip r:embed="rId13"/>
          <a:stretch>
            <a:fillRect/>
          </a:stretch>
        </p:blipFill>
        <p:spPr>
          <a:xfrm>
            <a:off x="-210820" y="3023870"/>
            <a:ext cx="908685" cy="908685"/>
          </a:xfrm>
          <a:prstGeom prst="rect">
            <a:avLst/>
          </a:prstGeom>
        </p:spPr>
      </p:pic>
      <p:pic>
        <p:nvPicPr>
          <p:cNvPr id="9" name="demanding">
            <a:hlinkClick r:id="" action="ppaction://media"/>
          </p:cNvPr>
          <p:cNvPicPr/>
          <p:nvPr>
            <a:audioFile r:link="rId8"/>
            <p:extLst>
              <p:ext uri="{DAA4B4D4-6D71-4841-9C94-3DE7FCFB9230}">
                <p14:media xmlns:p14="http://schemas.microsoft.com/office/powerpoint/2010/main" r:embed="rId7"/>
              </p:ext>
            </p:extLst>
          </p:nvPr>
        </p:nvPicPr>
        <p:blipFill>
          <a:blip r:embed="rId13"/>
          <a:stretch>
            <a:fillRect/>
          </a:stretch>
        </p:blipFill>
        <p:spPr>
          <a:xfrm>
            <a:off x="-210820" y="3989070"/>
            <a:ext cx="908685" cy="908685"/>
          </a:xfrm>
          <a:prstGeom prst="rect">
            <a:avLst/>
          </a:prstGeom>
        </p:spPr>
      </p:pic>
      <p:pic>
        <p:nvPicPr>
          <p:cNvPr id="12" name="repetiive">
            <a:hlinkClick r:id="" action="ppaction://media"/>
          </p:cNvPr>
          <p:cNvPicPr/>
          <p:nvPr>
            <a:audioFile r:link="rId10"/>
            <p:extLst>
              <p:ext uri="{DAA4B4D4-6D71-4841-9C94-3DE7FCFB9230}">
                <p14:media xmlns:p14="http://schemas.microsoft.com/office/powerpoint/2010/main" r:embed="rId9"/>
              </p:ext>
            </p:extLst>
          </p:nvPr>
        </p:nvPicPr>
        <p:blipFill>
          <a:blip r:embed="rId13"/>
          <a:stretch>
            <a:fillRect/>
          </a:stretch>
        </p:blipFill>
        <p:spPr>
          <a:xfrm>
            <a:off x="-210820" y="4864100"/>
            <a:ext cx="908685" cy="9086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additive="base">
                                        <p:cTn id="6" dur="1008"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additive="base">
                                        <p:cTn id="10" dur="912" fill="hold"/>
                                        <p:tgtEl>
                                          <p:spTgt spid="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additive="base">
                                        <p:cTn id="14" dur="888" fill="hold"/>
                                        <p:tgtEl>
                                          <p:spTgt spid="8"/>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additive="base">
                                        <p:cTn id="18" dur="840" fill="hold"/>
                                        <p:tgtEl>
                                          <p:spTgt spid="9"/>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additive="base">
                                        <p:cTn id="22" dur="888"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StopAudio" delay="0">
                      <p:tgtEl>
                        <p:sldTgt/>
                      </p:tgtEl>
                    </p:cond>
                  </p:endCondLst>
                </p:cTn>
                <p:tgtEl>
                  <p:spTgt spid="4"/>
                </p:tgtEl>
              </p:cMediaNode>
            </p:audio>
            <p:audio>
              <p:cMediaNode>
                <p:cTn id="24" fill="hold" display="1">
                  <p:stCondLst>
                    <p:cond delay="indefinite"/>
                  </p:stCondLst>
                  <p:endCondLst>
                    <p:cond evt="onStopAudio" delay="0">
                      <p:tgtEl>
                        <p:sldTgt/>
                      </p:tgtEl>
                    </p:cond>
                  </p:endCondLst>
                </p:cTn>
                <p:tgtEl>
                  <p:spTgt spid="5"/>
                </p:tgtEl>
              </p:cMediaNode>
            </p:audio>
            <p:audio>
              <p:cMediaNode>
                <p:cTn id="25" fill="hold" display="1">
                  <p:stCondLst>
                    <p:cond delay="indefinite"/>
                  </p:stCondLst>
                  <p:endCondLst>
                    <p:cond evt="onStopAudio" delay="0">
                      <p:tgtEl>
                        <p:sldTgt/>
                      </p:tgtEl>
                    </p:cond>
                  </p:endCondLst>
                </p:cTn>
                <p:tgtEl>
                  <p:spTgt spid="8"/>
                </p:tgtEl>
              </p:cMediaNode>
            </p:audio>
            <p:audio>
              <p:cMediaNode>
                <p:cTn id="26" fill="hold" display="1">
                  <p:stCondLst>
                    <p:cond delay="indefinite"/>
                  </p:stCondLst>
                  <p:endCondLst>
                    <p:cond evt="onStopAudio" delay="0">
                      <p:tgtEl>
                        <p:sldTgt/>
                      </p:tgtEl>
                    </p:cond>
                  </p:endCondLst>
                </p:cTn>
                <p:tgtEl>
                  <p:spTgt spid="9"/>
                </p:tgtEl>
              </p:cMediaNode>
            </p:audio>
            <p:audio>
              <p:cMediaNode>
                <p:cTn id="27" fill="hold" display="1">
                  <p:stCondLst>
                    <p:cond delay="indefinite"/>
                  </p:stCondLst>
                  <p:endCondLst>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0"/>
            <a:ext cx="12192000" cy="9372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p:cNvSpPr txBox="1"/>
          <p:nvPr/>
        </p:nvSpPr>
        <p:spPr>
          <a:xfrm>
            <a:off x="586169" y="1013896"/>
            <a:ext cx="11691801" cy="1446550"/>
          </a:xfrm>
          <a:prstGeom prst="rect">
            <a:avLst/>
          </a:prstGeom>
          <a:noFill/>
          <a:effectLst/>
        </p:spPr>
        <p:txBody>
          <a:bodyPr wrap="square" rtlCol="0">
            <a:spAutoFit/>
          </a:bodyPr>
          <a:lstStyle/>
          <a:p>
            <a:r>
              <a:rPr lang="en-US" sz="4300" b="1" dirty="0">
                <a:solidFill>
                  <a:schemeClr val="tx1"/>
                </a:solidFill>
              </a:rPr>
              <a:t>Match the jobs in A with their descriptions in B to make complete sentences.</a:t>
            </a:r>
            <a:endParaRPr lang="en-US" sz="4300" b="1" dirty="0">
              <a:solidFill>
                <a:schemeClr val="tx1"/>
              </a:solidFill>
              <a:effectLst>
                <a:glow rad="88900">
                  <a:schemeClr val="bg1"/>
                </a:glow>
              </a:effectLst>
              <a:cs typeface="Arial" panose="020B0604020202020204" pitchFamily="34" charset="0"/>
            </a:endParaRPr>
          </a:p>
        </p:txBody>
      </p:sp>
      <p:sp>
        <p:nvSpPr>
          <p:cNvPr id="16" name="Rounded Rectangle 15"/>
          <p:cNvSpPr/>
          <p:nvPr/>
        </p:nvSpPr>
        <p:spPr>
          <a:xfrm>
            <a:off x="87726" y="1192180"/>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138430" y="1102699"/>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535465" y="103940"/>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VOCABULARY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19504"/>
            <a:ext cx="12192000" cy="9372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630888" y="92563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graphicFrame>
        <p:nvGraphicFramePr>
          <p:cNvPr id="5" name="Table 4"/>
          <p:cNvGraphicFramePr/>
          <p:nvPr>
            <p:extLst>
              <p:ext uri="{D42A27DB-BD31-4B8C-83A1-F6EECF244321}">
                <p14:modId xmlns:p14="http://schemas.microsoft.com/office/powerpoint/2010/main" val="2533602447"/>
              </p:ext>
            </p:extLst>
          </p:nvPr>
        </p:nvGraphicFramePr>
        <p:xfrm>
          <a:off x="138430" y="1056001"/>
          <a:ext cx="11667490" cy="5547360"/>
        </p:xfrm>
        <a:graphic>
          <a:graphicData uri="http://schemas.openxmlformats.org/drawingml/2006/table">
            <a:tbl>
              <a:tblPr firstRow="1" bandRow="1">
                <a:tableStyleId>{5C22544A-7EE6-4342-B048-85BDC9FD1C3A}</a:tableStyleId>
              </a:tblPr>
              <a:tblGrid>
                <a:gridCol w="3120118">
                  <a:extLst>
                    <a:ext uri="{9D8B030D-6E8A-4147-A177-3AD203B41FA5}">
                      <a16:colId xmlns:a16="http://schemas.microsoft.com/office/drawing/2014/main" val="20000"/>
                    </a:ext>
                  </a:extLst>
                </a:gridCol>
                <a:gridCol w="7387862">
                  <a:extLst>
                    <a:ext uri="{9D8B030D-6E8A-4147-A177-3AD203B41FA5}">
                      <a16:colId xmlns:a16="http://schemas.microsoft.com/office/drawing/2014/main" val="20001"/>
                    </a:ext>
                  </a:extLst>
                </a:gridCol>
                <a:gridCol w="1159510">
                  <a:extLst>
                    <a:ext uri="{9D8B030D-6E8A-4147-A177-3AD203B41FA5}">
                      <a16:colId xmlns:a16="http://schemas.microsoft.com/office/drawing/2014/main" val="20002"/>
                    </a:ext>
                  </a:extLst>
                </a:gridCol>
              </a:tblGrid>
              <a:tr h="701040">
                <a:tc>
                  <a:txBody>
                    <a:bodyPr/>
                    <a:lstStyle/>
                    <a:p>
                      <a:pPr algn="l">
                        <a:buNone/>
                      </a:pPr>
                      <a:r>
                        <a:rPr lang="en-US" sz="3200" dirty="0"/>
                        <a:t>A</a:t>
                      </a:r>
                    </a:p>
                  </a:txBody>
                  <a:tcPr anchor="ctr">
                    <a:solidFill>
                      <a:srgbClr val="CD8D7A"/>
                    </a:solidFill>
                  </a:tcPr>
                </a:tc>
                <a:tc>
                  <a:txBody>
                    <a:bodyPr/>
                    <a:lstStyle/>
                    <a:p>
                      <a:pPr algn="l">
                        <a:buNone/>
                      </a:pPr>
                      <a:r>
                        <a:rPr lang="en-US" sz="3200"/>
                        <a:t>B</a:t>
                      </a:r>
                    </a:p>
                  </a:txBody>
                  <a:tcPr anchor="ctr">
                    <a:solidFill>
                      <a:srgbClr val="CD8D7A"/>
                    </a:solidFill>
                  </a:tcPr>
                </a:tc>
                <a:tc>
                  <a:txBody>
                    <a:bodyPr/>
                    <a:lstStyle/>
                    <a:p>
                      <a:pPr algn="l">
                        <a:buNone/>
                      </a:pPr>
                      <a:endParaRPr lang="en-US" sz="3200"/>
                    </a:p>
                  </a:txBody>
                  <a:tcPr anchor="ctr">
                    <a:solidFill>
                      <a:srgbClr val="CD8D7A"/>
                    </a:solidFill>
                  </a:tcPr>
                </a:tc>
                <a:extLst>
                  <a:ext uri="{0D108BD9-81ED-4DB2-BD59-A6C34878D82A}">
                    <a16:rowId xmlns:a16="http://schemas.microsoft.com/office/drawing/2014/main" val="10000"/>
                  </a:ext>
                </a:extLst>
              </a:tr>
              <a:tr h="579120">
                <a:tc>
                  <a:txBody>
                    <a:bodyPr/>
                    <a:lstStyle/>
                    <a:p>
                      <a:pPr algn="l">
                        <a:buNone/>
                      </a:pPr>
                      <a:r>
                        <a:rPr lang="en-US" sz="3200" b="1" dirty="0"/>
                        <a:t>1. </a:t>
                      </a:r>
                      <a:r>
                        <a:rPr lang="en-US" sz="3200" b="0" dirty="0"/>
                        <a:t>A tailor</a:t>
                      </a:r>
                    </a:p>
                  </a:txBody>
                  <a:tcPr anchor="ctr">
                    <a:solidFill>
                      <a:srgbClr val="C3E2C2"/>
                    </a:solidFill>
                  </a:tcPr>
                </a:tc>
                <a:tc>
                  <a:txBody>
                    <a:bodyPr/>
                    <a:lstStyle/>
                    <a:p>
                      <a:pPr algn="l">
                        <a:buNone/>
                      </a:pPr>
                      <a:r>
                        <a:rPr lang="en-US" sz="3200" b="1" dirty="0"/>
                        <a:t>a. </a:t>
                      </a:r>
                      <a:r>
                        <a:rPr lang="en-US" sz="3200" b="0" dirty="0"/>
                        <a:t> receives and pays out money in a shop,  </a:t>
                      </a:r>
                    </a:p>
                    <a:p>
                      <a:pPr algn="l">
                        <a:buNone/>
                      </a:pPr>
                      <a:r>
                        <a:rPr lang="en-US" sz="3200" b="0" dirty="0"/>
                        <a:t>      bank, restaurant, etc.</a:t>
                      </a:r>
                    </a:p>
                  </a:txBody>
                  <a:tcPr anchor="ctr">
                    <a:solidFill>
                      <a:srgbClr val="EAECCC"/>
                    </a:solidFill>
                  </a:tcPr>
                </a:tc>
                <a:tc>
                  <a:txBody>
                    <a:bodyPr/>
                    <a:lstStyle/>
                    <a:p>
                      <a:pPr algn="l">
                        <a:buNone/>
                      </a:pPr>
                      <a:r>
                        <a:rPr lang="en-US" sz="3200" b="1"/>
                        <a:t>1.</a:t>
                      </a:r>
                    </a:p>
                  </a:txBody>
                  <a:tcPr anchor="ctr">
                    <a:solidFill>
                      <a:srgbClr val="DBCC95"/>
                    </a:solidFill>
                  </a:tcPr>
                </a:tc>
                <a:extLst>
                  <a:ext uri="{0D108BD9-81ED-4DB2-BD59-A6C34878D82A}">
                    <a16:rowId xmlns:a16="http://schemas.microsoft.com/office/drawing/2014/main" val="10001"/>
                  </a:ext>
                </a:extLst>
              </a:tr>
              <a:tr h="579120">
                <a:tc>
                  <a:txBody>
                    <a:bodyPr/>
                    <a:lstStyle/>
                    <a:p>
                      <a:pPr algn="l">
                        <a:buNone/>
                      </a:pPr>
                      <a:r>
                        <a:rPr lang="en-US" sz="3200" b="1" dirty="0"/>
                        <a:t>2.</a:t>
                      </a:r>
                      <a:r>
                        <a:rPr lang="en-US" sz="3200" dirty="0"/>
                        <a:t> A surgeon</a:t>
                      </a:r>
                    </a:p>
                  </a:txBody>
                  <a:tcPr anchor="ctr">
                    <a:solidFill>
                      <a:srgbClr val="C3E2C2"/>
                    </a:solidFill>
                  </a:tcPr>
                </a:tc>
                <a:tc>
                  <a:txBody>
                    <a:bodyPr/>
                    <a:lstStyle/>
                    <a:p>
                      <a:pPr algn="l">
                        <a:buNone/>
                      </a:pPr>
                      <a:r>
                        <a:rPr lang="en-US" sz="3200" b="1" dirty="0"/>
                        <a:t>b.</a:t>
                      </a:r>
                      <a:r>
                        <a:rPr lang="en-US" sz="3200" dirty="0"/>
                        <a:t>  performs a particular task in the process </a:t>
                      </a:r>
                    </a:p>
                    <a:p>
                      <a:pPr algn="l">
                        <a:buNone/>
                      </a:pPr>
                      <a:r>
                        <a:rPr lang="en-US" sz="3200" dirty="0"/>
                        <a:t>     of making a product in a factory</a:t>
                      </a:r>
                    </a:p>
                  </a:txBody>
                  <a:tcPr anchor="ctr">
                    <a:solidFill>
                      <a:srgbClr val="EAECCC"/>
                    </a:solidFill>
                  </a:tcPr>
                </a:tc>
                <a:tc>
                  <a:txBody>
                    <a:bodyPr/>
                    <a:lstStyle/>
                    <a:p>
                      <a:pPr algn="l">
                        <a:buNone/>
                      </a:pPr>
                      <a:r>
                        <a:rPr lang="en-US" sz="3200" b="1"/>
                        <a:t>2.</a:t>
                      </a:r>
                    </a:p>
                  </a:txBody>
                  <a:tcPr anchor="ctr">
                    <a:solidFill>
                      <a:srgbClr val="DBCC95"/>
                    </a:solidFill>
                  </a:tcPr>
                </a:tc>
                <a:extLst>
                  <a:ext uri="{0D108BD9-81ED-4DB2-BD59-A6C34878D82A}">
                    <a16:rowId xmlns:a16="http://schemas.microsoft.com/office/drawing/2014/main" val="10002"/>
                  </a:ext>
                </a:extLst>
              </a:tr>
              <a:tr h="1066800">
                <a:tc>
                  <a:txBody>
                    <a:bodyPr/>
                    <a:lstStyle/>
                    <a:p>
                      <a:pPr algn="l">
                        <a:buNone/>
                      </a:pPr>
                      <a:r>
                        <a:rPr lang="en-US" sz="3200" b="1" dirty="0"/>
                        <a:t>3.</a:t>
                      </a:r>
                      <a:r>
                        <a:rPr lang="en-US" sz="3200" dirty="0"/>
                        <a:t> An assembly </a:t>
                      </a:r>
                    </a:p>
                    <a:p>
                      <a:pPr algn="l">
                        <a:buNone/>
                      </a:pPr>
                      <a:r>
                        <a:rPr lang="en-US" sz="3200" dirty="0"/>
                        <a:t>    worker</a:t>
                      </a:r>
                    </a:p>
                  </a:txBody>
                  <a:tcPr anchor="ctr">
                    <a:solidFill>
                      <a:srgbClr val="C3E2C2"/>
                    </a:solidFill>
                  </a:tcPr>
                </a:tc>
                <a:tc>
                  <a:txBody>
                    <a:bodyPr/>
                    <a:lstStyle/>
                    <a:p>
                      <a:pPr algn="l">
                        <a:buNone/>
                      </a:pPr>
                      <a:r>
                        <a:rPr lang="en-US" sz="3200" b="1" dirty="0"/>
                        <a:t>c.</a:t>
                      </a:r>
                      <a:r>
                        <a:rPr lang="en-US" sz="3200" dirty="0"/>
                        <a:t>  designs and develops computer  </a:t>
                      </a:r>
                    </a:p>
                    <a:p>
                      <a:pPr algn="l">
                        <a:buNone/>
                      </a:pPr>
                      <a:r>
                        <a:rPr lang="en-US" sz="3200" dirty="0"/>
                        <a:t>     software.</a:t>
                      </a:r>
                    </a:p>
                  </a:txBody>
                  <a:tcPr anchor="ctr">
                    <a:solidFill>
                      <a:srgbClr val="EAECCC"/>
                    </a:solidFill>
                  </a:tcPr>
                </a:tc>
                <a:tc>
                  <a:txBody>
                    <a:bodyPr/>
                    <a:lstStyle/>
                    <a:p>
                      <a:pPr algn="l">
                        <a:buNone/>
                      </a:pPr>
                      <a:r>
                        <a:rPr lang="en-US" sz="3200" b="1"/>
                        <a:t>3.</a:t>
                      </a:r>
                    </a:p>
                  </a:txBody>
                  <a:tcPr anchor="ctr">
                    <a:solidFill>
                      <a:srgbClr val="DBCC95"/>
                    </a:solidFill>
                  </a:tcPr>
                </a:tc>
                <a:extLst>
                  <a:ext uri="{0D108BD9-81ED-4DB2-BD59-A6C34878D82A}">
                    <a16:rowId xmlns:a16="http://schemas.microsoft.com/office/drawing/2014/main" val="10003"/>
                  </a:ext>
                </a:extLst>
              </a:tr>
              <a:tr h="579120">
                <a:tc>
                  <a:txBody>
                    <a:bodyPr/>
                    <a:lstStyle/>
                    <a:p>
                      <a:pPr algn="l">
                        <a:buNone/>
                      </a:pPr>
                      <a:r>
                        <a:rPr lang="en-US" sz="3200" b="1"/>
                        <a:t>4.</a:t>
                      </a:r>
                      <a:r>
                        <a:rPr lang="en-US" sz="3200"/>
                        <a:t> A cashier</a:t>
                      </a:r>
                    </a:p>
                  </a:txBody>
                  <a:tcPr anchor="ctr">
                    <a:solidFill>
                      <a:srgbClr val="C3E2C2"/>
                    </a:solidFill>
                  </a:tcPr>
                </a:tc>
                <a:tc>
                  <a:txBody>
                    <a:bodyPr/>
                    <a:lstStyle/>
                    <a:p>
                      <a:pPr algn="l">
                        <a:buNone/>
                      </a:pPr>
                      <a:r>
                        <a:rPr lang="en-US" sz="3200" b="1" dirty="0"/>
                        <a:t>d.</a:t>
                      </a:r>
                      <a:r>
                        <a:rPr lang="en-US" sz="3200" dirty="0"/>
                        <a:t>  performs medical operations.</a:t>
                      </a:r>
                    </a:p>
                  </a:txBody>
                  <a:tcPr anchor="ctr">
                    <a:solidFill>
                      <a:srgbClr val="EAECCC"/>
                    </a:solidFill>
                  </a:tcPr>
                </a:tc>
                <a:tc>
                  <a:txBody>
                    <a:bodyPr/>
                    <a:lstStyle/>
                    <a:p>
                      <a:pPr algn="l">
                        <a:buNone/>
                      </a:pPr>
                      <a:r>
                        <a:rPr lang="en-US" sz="3200" b="1"/>
                        <a:t>4.</a:t>
                      </a:r>
                    </a:p>
                  </a:txBody>
                  <a:tcPr anchor="ctr">
                    <a:solidFill>
                      <a:srgbClr val="DBCC95"/>
                    </a:solidFill>
                  </a:tcPr>
                </a:tc>
                <a:extLst>
                  <a:ext uri="{0D108BD9-81ED-4DB2-BD59-A6C34878D82A}">
                    <a16:rowId xmlns:a16="http://schemas.microsoft.com/office/drawing/2014/main" val="10004"/>
                  </a:ext>
                </a:extLst>
              </a:tr>
              <a:tr h="579120">
                <a:tc>
                  <a:txBody>
                    <a:bodyPr/>
                    <a:lstStyle/>
                    <a:p>
                      <a:pPr algn="l">
                        <a:buNone/>
                      </a:pPr>
                      <a:r>
                        <a:rPr lang="en-US" sz="3200" b="1" dirty="0"/>
                        <a:t>5.</a:t>
                      </a:r>
                      <a:r>
                        <a:rPr lang="en-US" sz="3200" dirty="0"/>
                        <a:t> A software   </a:t>
                      </a:r>
                    </a:p>
                    <a:p>
                      <a:pPr algn="l">
                        <a:buNone/>
                      </a:pPr>
                      <a:r>
                        <a:rPr lang="en-US" sz="3200" dirty="0"/>
                        <a:t>    engineer</a:t>
                      </a:r>
                    </a:p>
                  </a:txBody>
                  <a:tcPr anchor="ctr">
                    <a:solidFill>
                      <a:srgbClr val="C3E2C2"/>
                    </a:solidFill>
                  </a:tcPr>
                </a:tc>
                <a:tc>
                  <a:txBody>
                    <a:bodyPr/>
                    <a:lstStyle/>
                    <a:p>
                      <a:pPr algn="l">
                        <a:buNone/>
                      </a:pPr>
                      <a:r>
                        <a:rPr lang="en-US" sz="3200" b="1" dirty="0"/>
                        <a:t>e</a:t>
                      </a:r>
                      <a:r>
                        <a:rPr lang="en-US" sz="3200" dirty="0"/>
                        <a:t>.  makes clothes.</a:t>
                      </a:r>
                    </a:p>
                  </a:txBody>
                  <a:tcPr anchor="ctr">
                    <a:solidFill>
                      <a:srgbClr val="EAECCC"/>
                    </a:solidFill>
                  </a:tcPr>
                </a:tc>
                <a:tc>
                  <a:txBody>
                    <a:bodyPr/>
                    <a:lstStyle/>
                    <a:p>
                      <a:pPr algn="l">
                        <a:buNone/>
                      </a:pPr>
                      <a:r>
                        <a:rPr lang="en-US" sz="3200" b="1" dirty="0"/>
                        <a:t>5.</a:t>
                      </a:r>
                    </a:p>
                  </a:txBody>
                  <a:tcPr anchor="ctr">
                    <a:solidFill>
                      <a:srgbClr val="DBCC95"/>
                    </a:solidFill>
                  </a:tcPr>
                </a:tc>
                <a:extLst>
                  <a:ext uri="{0D108BD9-81ED-4DB2-BD59-A6C34878D82A}">
                    <a16:rowId xmlns:a16="http://schemas.microsoft.com/office/drawing/2014/main" val="10005"/>
                  </a:ext>
                </a:extLst>
              </a:tr>
            </a:tbl>
          </a:graphicData>
        </a:graphic>
      </p:graphicFrame>
      <p:sp>
        <p:nvSpPr>
          <p:cNvPr id="20" name="Text Box 19"/>
          <p:cNvSpPr txBox="1"/>
          <p:nvPr/>
        </p:nvSpPr>
        <p:spPr>
          <a:xfrm>
            <a:off x="11072404" y="1907211"/>
            <a:ext cx="626745" cy="706755"/>
          </a:xfrm>
          <a:prstGeom prst="rect">
            <a:avLst/>
          </a:prstGeom>
          <a:noFill/>
        </p:spPr>
        <p:txBody>
          <a:bodyPr wrap="square" rtlCol="0">
            <a:spAutoFit/>
          </a:bodyPr>
          <a:lstStyle/>
          <a:p>
            <a:r>
              <a:rPr lang="en-US" sz="4000" dirty="0">
                <a:solidFill>
                  <a:srgbClr val="FF0000"/>
                </a:solidFill>
              </a:rPr>
              <a:t>e</a:t>
            </a:r>
          </a:p>
        </p:txBody>
      </p:sp>
      <p:sp>
        <p:nvSpPr>
          <p:cNvPr id="2" name="Text Box 1"/>
          <p:cNvSpPr txBox="1"/>
          <p:nvPr/>
        </p:nvSpPr>
        <p:spPr>
          <a:xfrm>
            <a:off x="11072403" y="2954251"/>
            <a:ext cx="626745" cy="706755"/>
          </a:xfrm>
          <a:prstGeom prst="rect">
            <a:avLst/>
          </a:prstGeom>
          <a:noFill/>
        </p:spPr>
        <p:txBody>
          <a:bodyPr wrap="square" rtlCol="0">
            <a:spAutoFit/>
          </a:bodyPr>
          <a:lstStyle/>
          <a:p>
            <a:r>
              <a:rPr lang="en-US" sz="4000">
                <a:solidFill>
                  <a:srgbClr val="FF0000"/>
                </a:solidFill>
              </a:rPr>
              <a:t>d</a:t>
            </a:r>
          </a:p>
        </p:txBody>
      </p:sp>
      <p:sp>
        <p:nvSpPr>
          <p:cNvPr id="3" name="Text Box 2"/>
          <p:cNvSpPr txBox="1"/>
          <p:nvPr/>
        </p:nvSpPr>
        <p:spPr>
          <a:xfrm>
            <a:off x="11072402" y="4072051"/>
            <a:ext cx="626745" cy="706755"/>
          </a:xfrm>
          <a:prstGeom prst="rect">
            <a:avLst/>
          </a:prstGeom>
          <a:noFill/>
        </p:spPr>
        <p:txBody>
          <a:bodyPr wrap="square" rtlCol="0">
            <a:spAutoFit/>
          </a:bodyPr>
          <a:lstStyle/>
          <a:p>
            <a:r>
              <a:rPr lang="en-US" sz="4000" dirty="0">
                <a:solidFill>
                  <a:srgbClr val="FF0000"/>
                </a:solidFill>
              </a:rPr>
              <a:t>b</a:t>
            </a:r>
          </a:p>
        </p:txBody>
      </p:sp>
      <p:sp>
        <p:nvSpPr>
          <p:cNvPr id="4" name="Text Box 3"/>
          <p:cNvSpPr txBox="1"/>
          <p:nvPr/>
        </p:nvSpPr>
        <p:spPr>
          <a:xfrm>
            <a:off x="11072401" y="4852501"/>
            <a:ext cx="626745" cy="706755"/>
          </a:xfrm>
          <a:prstGeom prst="rect">
            <a:avLst/>
          </a:prstGeom>
          <a:noFill/>
        </p:spPr>
        <p:txBody>
          <a:bodyPr wrap="square" rtlCol="0">
            <a:spAutoFit/>
          </a:bodyPr>
          <a:lstStyle/>
          <a:p>
            <a:r>
              <a:rPr lang="en-US" sz="4000" dirty="0">
                <a:solidFill>
                  <a:srgbClr val="FF0000"/>
                </a:solidFill>
              </a:rPr>
              <a:t>a</a:t>
            </a:r>
          </a:p>
        </p:txBody>
      </p:sp>
      <p:sp>
        <p:nvSpPr>
          <p:cNvPr id="9" name="Text Box 8"/>
          <p:cNvSpPr txBox="1"/>
          <p:nvPr/>
        </p:nvSpPr>
        <p:spPr>
          <a:xfrm>
            <a:off x="11072400" y="5674127"/>
            <a:ext cx="626745" cy="706755"/>
          </a:xfrm>
          <a:prstGeom prst="rect">
            <a:avLst/>
          </a:prstGeom>
          <a:noFill/>
        </p:spPr>
        <p:txBody>
          <a:bodyPr wrap="square" rtlCol="0">
            <a:spAutoFit/>
          </a:bodyPr>
          <a:lstStyle/>
          <a:p>
            <a:r>
              <a:rPr lang="en-US" sz="4000" dirty="0">
                <a:solidFill>
                  <a:srgbClr val="FF0000"/>
                </a:solidFill>
              </a:rPr>
              <a:t>c</a:t>
            </a:r>
          </a:p>
        </p:txBody>
      </p:sp>
    </p:spTree>
    <p:extLst>
      <p:ext uri="{BB962C8B-B14F-4D97-AF65-F5344CB8AC3E}">
        <p14:creationId xmlns:p14="http://schemas.microsoft.com/office/powerpoint/2010/main" val="168129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2" grpId="1"/>
      <p:bldP spid="3" grpId="0"/>
      <p:bldP spid="3" grpId="1"/>
      <p:bldP spid="4" grpId="0"/>
      <p:bldP spid="4" grpId="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0" y="-6350"/>
            <a:ext cx="12192000" cy="937260"/>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7591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EXTRA  ACTIVITY</a:t>
            </a:r>
          </a:p>
        </p:txBody>
      </p:sp>
      <p:sp>
        <p:nvSpPr>
          <p:cNvPr id="6" name="Text Box 5"/>
          <p:cNvSpPr txBox="1"/>
          <p:nvPr/>
        </p:nvSpPr>
        <p:spPr>
          <a:xfrm>
            <a:off x="595630" y="1798955"/>
            <a:ext cx="5123815" cy="706755"/>
          </a:xfrm>
          <a:prstGeom prst="rect">
            <a:avLst/>
          </a:prstGeom>
          <a:noFill/>
          <a:ln w="9525">
            <a:noFill/>
          </a:ln>
        </p:spPr>
        <p:txBody>
          <a:bodyPr wrap="square">
            <a:spAutoFit/>
          </a:bodyPr>
          <a:lstStyle/>
          <a:p>
            <a:pPr marL="635" indent="-635" algn="just"/>
            <a:r>
              <a:rPr lang="en-US" sz="4000" dirty="0">
                <a:solidFill>
                  <a:srgbClr val="000000"/>
                </a:solidFill>
                <a:latin typeface="Calibri" panose="020F0502020204030204" pitchFamily="34" charset="0"/>
                <a:cs typeface="Calibri" panose="020F0502020204030204" pitchFamily="34" charset="0"/>
              </a:rPr>
              <a:t>-  Work in teams.</a:t>
            </a:r>
          </a:p>
        </p:txBody>
      </p:sp>
      <p:sp>
        <p:nvSpPr>
          <p:cNvPr id="7" name="Text Box 6"/>
          <p:cNvSpPr txBox="1"/>
          <p:nvPr/>
        </p:nvSpPr>
        <p:spPr>
          <a:xfrm>
            <a:off x="582930" y="2382520"/>
            <a:ext cx="9745980" cy="706755"/>
          </a:xfrm>
          <a:prstGeom prst="rect">
            <a:avLst/>
          </a:prstGeom>
          <a:noFill/>
          <a:ln w="9525">
            <a:noFill/>
          </a:ln>
        </p:spPr>
        <p:txBody>
          <a:bodyPr wrap="square">
            <a:spAutoFit/>
          </a:bodyPr>
          <a:lstStyle/>
          <a:p>
            <a:pPr marL="635" indent="-635" algn="just"/>
            <a:r>
              <a:rPr lang="en-US" sz="4000" dirty="0">
                <a:solidFill>
                  <a:srgbClr val="000000"/>
                </a:solidFill>
                <a:latin typeface="Calibri" panose="020F0502020204030204" pitchFamily="34" charset="0"/>
                <a:cs typeface="Calibri" panose="020F0502020204030204" pitchFamily="34" charset="0"/>
              </a:rPr>
              <a:t>-  Choose 4 members to join the game.</a:t>
            </a:r>
          </a:p>
        </p:txBody>
      </p:sp>
      <p:sp>
        <p:nvSpPr>
          <p:cNvPr id="8" name="Text Box 7"/>
          <p:cNvSpPr txBox="1"/>
          <p:nvPr/>
        </p:nvSpPr>
        <p:spPr>
          <a:xfrm>
            <a:off x="582930" y="2992120"/>
            <a:ext cx="9745980" cy="706755"/>
          </a:xfrm>
          <a:prstGeom prst="rect">
            <a:avLst/>
          </a:prstGeom>
          <a:noFill/>
          <a:ln w="9525">
            <a:noFill/>
          </a:ln>
        </p:spPr>
        <p:txBody>
          <a:bodyPr wrap="square">
            <a:spAutoFit/>
          </a:bodyPr>
          <a:lstStyle/>
          <a:p>
            <a:pPr marL="635" indent="-635" algn="just"/>
            <a:r>
              <a:rPr lang="en-US" sz="4000" dirty="0">
                <a:solidFill>
                  <a:srgbClr val="000000"/>
                </a:solidFill>
                <a:latin typeface="Calibri" panose="020F0502020204030204" pitchFamily="34" charset="0"/>
                <a:cs typeface="Calibri" panose="020F0502020204030204" pitchFamily="34" charset="0"/>
              </a:rPr>
              <a:t>-  The members of each team stand in a line.</a:t>
            </a:r>
          </a:p>
        </p:txBody>
      </p:sp>
      <p:sp>
        <p:nvSpPr>
          <p:cNvPr id="10" name="Text Box 9"/>
          <p:cNvSpPr txBox="1"/>
          <p:nvPr/>
        </p:nvSpPr>
        <p:spPr>
          <a:xfrm>
            <a:off x="582930" y="3702685"/>
            <a:ext cx="11231245" cy="1322070"/>
          </a:xfrm>
          <a:prstGeom prst="rect">
            <a:avLst/>
          </a:prstGeom>
          <a:noFill/>
          <a:ln w="9525">
            <a:noFill/>
          </a:ln>
        </p:spPr>
        <p:txBody>
          <a:bodyPr wrap="square">
            <a:spAutoFit/>
          </a:bodyPr>
          <a:lstStyle/>
          <a:p>
            <a:pPr marL="635" indent="-635" algn="just"/>
            <a:r>
              <a:rPr lang="en-US" sz="4000" dirty="0">
                <a:solidFill>
                  <a:srgbClr val="000000"/>
                </a:solidFill>
                <a:latin typeface="Calibri" panose="020F0502020204030204" pitchFamily="34" charset="0"/>
                <a:cs typeface="Calibri" panose="020F0502020204030204" pitchFamily="34" charset="0"/>
              </a:rPr>
              <a:t>-  Take turns to describe a job without mentioning its  </a:t>
            </a:r>
          </a:p>
          <a:p>
            <a:pPr marL="635" indent="-635" algn="just"/>
            <a:r>
              <a:rPr lang="en-US" sz="4000" dirty="0">
                <a:solidFill>
                  <a:srgbClr val="000000"/>
                </a:solidFill>
                <a:latin typeface="Calibri" panose="020F0502020204030204" pitchFamily="34" charset="0"/>
                <a:cs typeface="Calibri" panose="020F0502020204030204" pitchFamily="34" charset="0"/>
              </a:rPr>
              <a:t>    name. </a:t>
            </a:r>
          </a:p>
        </p:txBody>
      </p:sp>
      <p:sp>
        <p:nvSpPr>
          <p:cNvPr id="13" name="Text Box 12"/>
          <p:cNvSpPr txBox="1"/>
          <p:nvPr/>
        </p:nvSpPr>
        <p:spPr>
          <a:xfrm>
            <a:off x="582930" y="4973320"/>
            <a:ext cx="11307445" cy="1322070"/>
          </a:xfrm>
          <a:prstGeom prst="rect">
            <a:avLst/>
          </a:prstGeom>
          <a:noFill/>
          <a:ln w="9525">
            <a:noFill/>
          </a:ln>
        </p:spPr>
        <p:txBody>
          <a:bodyPr wrap="square">
            <a:spAutoFit/>
          </a:bodyPr>
          <a:lstStyle/>
          <a:p>
            <a:pPr marL="635" indent="-635" algn="just"/>
            <a:r>
              <a:rPr lang="en-US" sz="4000" dirty="0">
                <a:solidFill>
                  <a:srgbClr val="000000"/>
                </a:solidFill>
                <a:latin typeface="Calibri" panose="020F0502020204030204" pitchFamily="34" charset="0"/>
                <a:cs typeface="Calibri" panose="020F0502020204030204" pitchFamily="34" charset="0"/>
              </a:rPr>
              <a:t>-  Members of the teams run quickly to the board and  </a:t>
            </a:r>
          </a:p>
          <a:p>
            <a:pPr marL="635" indent="-635" algn="just"/>
            <a:r>
              <a:rPr lang="en-US" sz="4000" dirty="0">
                <a:solidFill>
                  <a:srgbClr val="000000"/>
                </a:solidFill>
                <a:latin typeface="Calibri" panose="020F0502020204030204" pitchFamily="34" charset="0"/>
                <a:cs typeface="Calibri" panose="020F0502020204030204" pitchFamily="34" charset="0"/>
              </a:rPr>
              <a:t>    slap the correct job.</a:t>
            </a:r>
          </a:p>
        </p:txBody>
      </p:sp>
      <p:sp>
        <p:nvSpPr>
          <p:cNvPr id="18" name="Text Box 17"/>
          <p:cNvSpPr txBox="1"/>
          <p:nvPr/>
        </p:nvSpPr>
        <p:spPr>
          <a:xfrm>
            <a:off x="582930" y="1179195"/>
            <a:ext cx="7396480" cy="706755"/>
          </a:xfrm>
          <a:prstGeom prst="rect">
            <a:avLst/>
          </a:prstGeom>
          <a:noFill/>
          <a:ln w="9525">
            <a:noFill/>
          </a:ln>
        </p:spPr>
        <p:txBody>
          <a:bodyPr wrap="square">
            <a:spAutoFit/>
          </a:bodyPr>
          <a:lstStyle/>
          <a:p>
            <a:pPr marL="635" indent="-635" algn="just"/>
            <a:r>
              <a:rPr lang="en-US" sz="4000" dirty="0">
                <a:solidFill>
                  <a:srgbClr val="000000"/>
                </a:solidFill>
                <a:latin typeface="Calibri" panose="020F0502020204030204" pitchFamily="34" charset="0"/>
                <a:cs typeface="Calibri" panose="020F0502020204030204" pitchFamily="34" charset="0"/>
              </a:rPr>
              <a:t>-  There are six jobs on the board.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useBgFill="1">
        <p:nvSpPr>
          <p:cNvPr id="4" name="Rounded Rectangle 3"/>
          <p:cNvSpPr/>
          <p:nvPr/>
        </p:nvSpPr>
        <p:spPr>
          <a:xfrm rot="19020000">
            <a:off x="638175" y="-1809115"/>
            <a:ext cx="4741545" cy="4906645"/>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useBgFill="1">
        <p:nvSpPr>
          <p:cNvPr id="5" name="Rounded Rectangle 4"/>
          <p:cNvSpPr/>
          <p:nvPr/>
        </p:nvSpPr>
        <p:spPr>
          <a:xfrm rot="19020000">
            <a:off x="4429125" y="3685540"/>
            <a:ext cx="6837680" cy="6808470"/>
          </a:xfrm>
          <a:prstGeom prst="roundRect">
            <a:avLst/>
          </a:prstGeom>
          <a:ln>
            <a:noFill/>
          </a:ln>
          <a:effectLst>
            <a:outerShdw blurRad="431800" dist="38100" dir="2700000" sx="102000" sy="102000" algn="tl" rotWithShape="0">
              <a:prstClr val="black">
                <a:alpha val="59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Rounded Rectangle 13"/>
          <p:cNvSpPr/>
          <p:nvPr/>
        </p:nvSpPr>
        <p:spPr>
          <a:xfrm>
            <a:off x="4618990" y="3790950"/>
            <a:ext cx="5453380" cy="625475"/>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604385" y="3625850"/>
            <a:ext cx="5725795" cy="941070"/>
            <a:chOff x="7251" y="5710"/>
            <a:chExt cx="9017" cy="1482"/>
          </a:xfrm>
        </p:grpSpPr>
        <p:sp>
          <p:nvSpPr>
            <p:cNvPr id="15" name="TextBox 35"/>
            <p:cNvSpPr txBox="1"/>
            <p:nvPr/>
          </p:nvSpPr>
          <p:spPr>
            <a:xfrm>
              <a:off x="8846" y="6005"/>
              <a:ext cx="7422" cy="822"/>
            </a:xfrm>
            <a:prstGeom prst="rect">
              <a:avLst/>
            </a:prstGeom>
            <a:noFill/>
          </p:spPr>
          <p:txBody>
            <a:bodyPr wrap="square" rtlCol="0">
              <a:spAutoFit/>
            </a:bodyPr>
            <a:lstStyle/>
            <a:p>
              <a:r>
                <a:rPr lang="en-US" sz="2800" b="1" dirty="0">
                  <a:solidFill>
                    <a:schemeClr val="bg1"/>
                  </a:solidFill>
                </a:rPr>
                <a:t>LESSON 2: A CLOSER LOOK 1</a:t>
              </a:r>
            </a:p>
          </p:txBody>
        </p:sp>
        <p:grpSp>
          <p:nvGrpSpPr>
            <p:cNvPr id="16" name="Group 15"/>
            <p:cNvGrpSpPr/>
            <p:nvPr/>
          </p:nvGrpSpPr>
          <p:grpSpPr>
            <a:xfrm>
              <a:off x="7251" y="5710"/>
              <a:ext cx="1560" cy="1483"/>
              <a:chOff x="2766630" y="1746890"/>
              <a:chExt cx="990895" cy="941618"/>
            </a:xfrm>
          </p:grpSpPr>
          <p:pic>
            <p:nvPicPr>
              <p:cNvPr id="18" name="Picture 17"/>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19" name="Picture 18"/>
              <p:cNvPicPr>
                <a:picLocks noChangeAspect="1"/>
              </p:cNvPicPr>
              <p:nvPr/>
            </p:nvPicPr>
            <p:blipFill rotWithShape="1">
              <a:blip r:embed="rId6"/>
              <a:srcRect t="5582"/>
              <a:stretch>
                <a:fillRect/>
              </a:stretch>
            </p:blipFill>
            <p:spPr>
              <a:xfrm>
                <a:off x="2906617" y="1968106"/>
                <a:ext cx="710920" cy="499184"/>
              </a:xfrm>
              <a:prstGeom prst="rect">
                <a:avLst/>
              </a:prstGeom>
            </p:spPr>
          </p:pic>
        </p:grpSp>
      </p:grpSp>
      <p:sp>
        <p:nvSpPr>
          <p:cNvPr id="20" name="TextBox 40"/>
          <p:cNvSpPr txBox="1"/>
          <p:nvPr/>
        </p:nvSpPr>
        <p:spPr>
          <a:xfrm>
            <a:off x="2650490" y="2502535"/>
            <a:ext cx="9284335" cy="922020"/>
          </a:xfrm>
          <a:prstGeom prst="rect">
            <a:avLst/>
          </a:prstGeom>
          <a:noFill/>
        </p:spPr>
        <p:txBody>
          <a:bodyPr wrap="square" rtlCol="0">
            <a:spAutoFit/>
          </a:bodyPr>
          <a:lstStyle/>
          <a:p>
            <a:pPr algn="ctr"/>
            <a:r>
              <a:rPr lang="en-US" sz="5400" b="1" dirty="0">
                <a:solidFill>
                  <a:schemeClr val="bg1"/>
                </a:solidFill>
                <a:latin typeface="Myriad Pro" pitchFamily="34" charset="0"/>
              </a:rPr>
              <a:t>CAREER CHOICES</a:t>
            </a:r>
          </a:p>
        </p:txBody>
      </p:sp>
      <p:grpSp>
        <p:nvGrpSpPr>
          <p:cNvPr id="8" name="Group 7"/>
          <p:cNvGrpSpPr/>
          <p:nvPr/>
        </p:nvGrpSpPr>
        <p:grpSpPr>
          <a:xfrm>
            <a:off x="5543550" y="1344295"/>
            <a:ext cx="3049905" cy="1000760"/>
            <a:chOff x="8730" y="2117"/>
            <a:chExt cx="4803" cy="1576"/>
          </a:xfrm>
        </p:grpSpPr>
        <p:grpSp>
          <p:nvGrpSpPr>
            <p:cNvPr id="9" name="Group 8"/>
            <p:cNvGrpSpPr/>
            <p:nvPr/>
          </p:nvGrpSpPr>
          <p:grpSpPr>
            <a:xfrm>
              <a:off x="11864" y="2117"/>
              <a:ext cx="1584" cy="1577"/>
              <a:chOff x="2180974" y="148629"/>
              <a:chExt cx="712319" cy="709214"/>
            </a:xfrm>
          </p:grpSpPr>
          <p:sp>
            <p:nvSpPr>
              <p:cNvPr id="10" name="Oval 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Chord 1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2" name="TextBox 39"/>
            <p:cNvSpPr txBox="1"/>
            <p:nvPr/>
          </p:nvSpPr>
          <p:spPr>
            <a:xfrm>
              <a:off x="8730" y="2370"/>
              <a:ext cx="3290" cy="1307"/>
            </a:xfrm>
            <a:prstGeom prst="rect">
              <a:avLst/>
            </a:prstGeom>
            <a:noFill/>
          </p:spPr>
          <p:txBody>
            <a:bodyPr wrap="square" rtlCol="0">
              <a:spAutoFit/>
            </a:bodyPr>
            <a:lstStyle/>
            <a:p>
              <a:pPr algn="ctr"/>
              <a:r>
                <a:rPr lang="en-US" sz="4800" b="1" dirty="0">
                  <a:solidFill>
                    <a:schemeClr val="bg1"/>
                  </a:solidFill>
                  <a:latin typeface="Myriad Pro" pitchFamily="34" charset="0"/>
                </a:rPr>
                <a:t>Unit</a:t>
              </a:r>
            </a:p>
          </p:txBody>
        </p:sp>
        <p:sp>
          <p:nvSpPr>
            <p:cNvPr id="13" name="TextBox 16"/>
            <p:cNvSpPr txBox="1"/>
            <p:nvPr/>
          </p:nvSpPr>
          <p:spPr>
            <a:xfrm>
              <a:off x="11725" y="2330"/>
              <a:ext cx="1809" cy="1113"/>
            </a:xfrm>
            <a:prstGeom prst="rect">
              <a:avLst/>
            </a:prstGeom>
            <a:noFill/>
          </p:spPr>
          <p:txBody>
            <a:bodyPr wrap="square" rtlCol="0">
              <a:spAutoFit/>
            </a:bodyPr>
            <a:lstStyle/>
            <a:p>
              <a:pPr algn="ctr"/>
              <a:r>
                <a:rPr lang="en-US" sz="4000" b="1">
                  <a:solidFill>
                    <a:schemeClr val="bg1"/>
                  </a:solidFill>
                  <a:latin typeface="Myriad Pro" pitchFamily="34" charset="0"/>
                </a:rPr>
                <a:t>12</a:t>
              </a:r>
              <a:endParaRPr lang="en-US" sz="4000" b="1" dirty="0">
                <a:solidFill>
                  <a:schemeClr val="bg1"/>
                </a:solidFill>
                <a:latin typeface="Myriad Pro" pitchFamily="34" charset="0"/>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withEffect">
                                  <p:stCondLst>
                                    <p:cond delay="0"/>
                                  </p:stCondLst>
                                  <p:iterate type="lt">
                                    <p:tmPct val="6000"/>
                                  </p:iterate>
                                  <p:childTnLst>
                                    <p:set>
                                      <p:cBhvr>
                                        <p:cTn id="6" dur="1000"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strVal val="(6*min(max(#ppt_w*#ppt_h,.3),1)-7.4)/-.7*#ppt_w"/>
                                          </p:val>
                                        </p:tav>
                                        <p:tav tm="100000">
                                          <p:val>
                                            <p:strVal val="#ppt_w"/>
                                          </p:val>
                                        </p:tav>
                                      </p:tavLst>
                                    </p:anim>
                                    <p:anim calcmode="lin" valueType="num">
                                      <p:cBhvr>
                                        <p:cTn id="8" dur="1000" fill="hold"/>
                                        <p:tgtEl>
                                          <p:spTgt spid="20"/>
                                        </p:tgtEl>
                                        <p:attrNameLst>
                                          <p:attrName>ppt_h</p:attrName>
                                        </p:attrNameLst>
                                      </p:cBhvr>
                                      <p:tavLst>
                                        <p:tav tm="0">
                                          <p:val>
                                            <p:strVal val="(6*min(max(#ppt_w*#ppt_h,.3),1)-7.4)/-.7*#ppt_h"/>
                                          </p:val>
                                        </p:tav>
                                        <p:tav tm="100000">
                                          <p:val>
                                            <p:strVal val="#ppt_h"/>
                                          </p:val>
                                        </p:tav>
                                      </p:tavLst>
                                    </p:anim>
                                    <p:anim calcmode="lin" valueType="num">
                                      <p:cBhvr>
                                        <p:cTn id="9" dur="1000" fill="hold"/>
                                        <p:tgtEl>
                                          <p:spTgt spid="20"/>
                                        </p:tgtEl>
                                        <p:attrNameLst>
                                          <p:attrName>ppt_x</p:attrName>
                                        </p:attrNameLst>
                                      </p:cBhvr>
                                      <p:tavLst>
                                        <p:tav tm="0">
                                          <p:val>
                                            <p:fltVal val="0.5"/>
                                          </p:val>
                                        </p:tav>
                                        <p:tav tm="100000">
                                          <p:val>
                                            <p:strVal val="#ppt_x"/>
                                          </p:val>
                                        </p:tav>
                                      </p:tavLst>
                                    </p:anim>
                                    <p:anim calcmode="lin" valueType="num">
                                      <p:cBhvr>
                                        <p:cTn id="10" dur="1000" fill="hold"/>
                                        <p:tgtEl>
                                          <p:spTgt spid="2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270" y="-12700"/>
            <a:ext cx="12192000" cy="747395"/>
            <a:chOff x="7620" y="-7620"/>
            <a:chExt cx="12192000" cy="1083309"/>
          </a:xfrm>
        </p:grpSpPr>
        <p:sp>
          <p:nvSpPr>
            <p:cNvPr id="22" name="Round Single Corner Rectangle 2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45" y="78576"/>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PRACTICE</a:t>
            </a:r>
          </a:p>
        </p:txBody>
      </p:sp>
      <p:sp>
        <p:nvSpPr>
          <p:cNvPr id="12" name="TextBox 11"/>
          <p:cNvSpPr txBox="1"/>
          <p:nvPr/>
        </p:nvSpPr>
        <p:spPr>
          <a:xfrm>
            <a:off x="1020130" y="728652"/>
            <a:ext cx="11060430" cy="747395"/>
          </a:xfrm>
          <a:prstGeom prst="rect">
            <a:avLst/>
          </a:prstGeom>
          <a:noFill/>
          <a:effectLst/>
        </p:spPr>
        <p:txBody>
          <a:bodyPr wrap="square" rtlCol="0">
            <a:noAutofit/>
          </a:bodyPr>
          <a:lstStyle/>
          <a:p>
            <a:r>
              <a:rPr lang="en-US" sz="3400" b="1" dirty="0">
                <a:effectLst>
                  <a:glow rad="88900">
                    <a:schemeClr val="bg1"/>
                  </a:glow>
                </a:effectLst>
                <a:cs typeface="Arial" panose="020B0604020202020204" pitchFamily="34" charset="0"/>
                <a:sym typeface="+mn-ea"/>
              </a:rPr>
              <a:t>Choose the correct answer A, B, C, or D to complete each sentence.</a:t>
            </a:r>
          </a:p>
        </p:txBody>
      </p:sp>
      <p:sp>
        <p:nvSpPr>
          <p:cNvPr id="16" name="Rounded Rectangle 15"/>
          <p:cNvSpPr/>
          <p:nvPr/>
        </p:nvSpPr>
        <p:spPr>
          <a:xfrm>
            <a:off x="517525" y="80371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70310" y="70107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2" name="Text Box 1"/>
          <p:cNvSpPr txBox="1"/>
          <p:nvPr/>
        </p:nvSpPr>
        <p:spPr>
          <a:xfrm>
            <a:off x="1020131" y="3116620"/>
            <a:ext cx="1810156"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dirty="0">
                <a:solidFill>
                  <a:schemeClr val="tx1"/>
                </a:solidFill>
              </a:rPr>
              <a:t>A. job                   </a:t>
            </a:r>
          </a:p>
          <a:p>
            <a:r>
              <a:rPr lang="en-US" sz="3400" dirty="0">
                <a:solidFill>
                  <a:schemeClr val="tx1"/>
                </a:solidFill>
              </a:rPr>
              <a:t>C. career</a:t>
            </a:r>
            <a:r>
              <a:rPr lang="en-US" sz="3400" dirty="0"/>
              <a:t>                 </a:t>
            </a:r>
          </a:p>
        </p:txBody>
      </p:sp>
      <p:sp>
        <p:nvSpPr>
          <p:cNvPr id="3" name="Text Box 2"/>
          <p:cNvSpPr txBox="1"/>
          <p:nvPr/>
        </p:nvSpPr>
        <p:spPr>
          <a:xfrm>
            <a:off x="6721657" y="3116619"/>
            <a:ext cx="1573257"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dirty="0">
                <a:solidFill>
                  <a:schemeClr val="tx1"/>
                </a:solidFill>
              </a:rPr>
              <a:t>B. duty                       </a:t>
            </a:r>
          </a:p>
          <a:p>
            <a:r>
              <a:rPr lang="en-US" sz="3400" dirty="0">
                <a:solidFill>
                  <a:schemeClr val="tx1"/>
                </a:solidFill>
              </a:rPr>
              <a:t>D. work</a:t>
            </a:r>
          </a:p>
        </p:txBody>
      </p:sp>
      <p:sp>
        <p:nvSpPr>
          <p:cNvPr id="8" name="Text Box 7"/>
          <p:cNvSpPr txBox="1"/>
          <p:nvPr/>
        </p:nvSpPr>
        <p:spPr>
          <a:xfrm>
            <a:off x="487045" y="1849755"/>
            <a:ext cx="11259185" cy="1138773"/>
          </a:xfrm>
          <a:prstGeom prst="rect">
            <a:avLst/>
          </a:prstGeom>
          <a:solidFill>
            <a:srgbClr val="FFEECC"/>
          </a:solidFill>
        </p:spPr>
        <p:txBody>
          <a:bodyPr wrap="square" rtlCol="0" anchor="t">
            <a:spAutoFit/>
          </a:bodyPr>
          <a:lstStyle/>
          <a:p>
            <a:r>
              <a:rPr lang="en-US" sz="3400" b="1" dirty="0"/>
              <a:t>1. </a:t>
            </a:r>
            <a:r>
              <a:rPr lang="en-US" sz="3400" dirty="0"/>
              <a:t>My brother is applying for a ______ as a customer manager in a supermarket.</a:t>
            </a:r>
          </a:p>
        </p:txBody>
      </p:sp>
      <p:sp>
        <p:nvSpPr>
          <p:cNvPr id="10" name="Oval 9"/>
          <p:cNvSpPr/>
          <p:nvPr/>
        </p:nvSpPr>
        <p:spPr>
          <a:xfrm>
            <a:off x="1020130" y="3192363"/>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Text Box 8"/>
          <p:cNvSpPr txBox="1"/>
          <p:nvPr/>
        </p:nvSpPr>
        <p:spPr>
          <a:xfrm>
            <a:off x="487045" y="4396958"/>
            <a:ext cx="11366500" cy="1138773"/>
          </a:xfrm>
          <a:prstGeom prst="rect">
            <a:avLst/>
          </a:prstGeom>
          <a:solidFill>
            <a:srgbClr val="FFEECC"/>
          </a:solidFill>
        </p:spPr>
        <p:txBody>
          <a:bodyPr wrap="square" rtlCol="0" anchor="t">
            <a:spAutoFit/>
          </a:bodyPr>
          <a:lstStyle/>
          <a:p>
            <a:r>
              <a:rPr lang="en-US" sz="3400" b="1" dirty="0"/>
              <a:t>2. </a:t>
            </a:r>
            <a:r>
              <a:rPr lang="en-US" sz="3400" dirty="0" err="1"/>
              <a:t>Mr</a:t>
            </a:r>
            <a:r>
              <a:rPr lang="en-US" sz="3400" dirty="0"/>
              <a:t> Hoang was a police officer. He had a successful ______ in the police force.</a:t>
            </a:r>
          </a:p>
        </p:txBody>
      </p:sp>
      <p:sp>
        <p:nvSpPr>
          <p:cNvPr id="4" name="Text Box 3"/>
          <p:cNvSpPr txBox="1"/>
          <p:nvPr/>
        </p:nvSpPr>
        <p:spPr>
          <a:xfrm>
            <a:off x="1020130" y="5639592"/>
            <a:ext cx="1810157"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dirty="0">
                <a:solidFill>
                  <a:schemeClr val="tx1"/>
                </a:solidFill>
              </a:rPr>
              <a:t>A. work                  </a:t>
            </a:r>
          </a:p>
          <a:p>
            <a:r>
              <a:rPr lang="en-US" sz="3400" dirty="0">
                <a:solidFill>
                  <a:schemeClr val="tx1"/>
                </a:solidFill>
              </a:rPr>
              <a:t>C. career  </a:t>
            </a:r>
            <a:r>
              <a:rPr lang="en-US" sz="3400" dirty="0"/>
              <a:t>                    </a:t>
            </a:r>
          </a:p>
        </p:txBody>
      </p:sp>
      <p:sp>
        <p:nvSpPr>
          <p:cNvPr id="13" name="Text Box 12"/>
          <p:cNvSpPr txBox="1"/>
          <p:nvPr/>
        </p:nvSpPr>
        <p:spPr>
          <a:xfrm>
            <a:off x="6721657" y="5639591"/>
            <a:ext cx="1573257"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dirty="0">
                <a:solidFill>
                  <a:schemeClr val="tx1"/>
                </a:solidFill>
              </a:rPr>
              <a:t>B. job                     </a:t>
            </a:r>
          </a:p>
          <a:p>
            <a:r>
              <a:rPr lang="en-US" sz="3400" dirty="0">
                <a:solidFill>
                  <a:schemeClr val="tx1"/>
                </a:solidFill>
              </a:rPr>
              <a:t>D. task</a:t>
            </a:r>
          </a:p>
        </p:txBody>
      </p:sp>
      <p:sp>
        <p:nvSpPr>
          <p:cNvPr id="30" name="Oval 29"/>
          <p:cNvSpPr/>
          <p:nvPr/>
        </p:nvSpPr>
        <p:spPr>
          <a:xfrm>
            <a:off x="1020130" y="6239946"/>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25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 calcmode="lin" valueType="num">
                                      <p:cBhvr>
                                        <p:cTn id="3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8" grpId="1" animBg="1"/>
      <p:bldP spid="10" grpId="0" bldLvl="0" animBg="1"/>
      <p:bldP spid="10" grpId="1" animBg="1"/>
      <p:bldP spid="9" grpId="0" animBg="1"/>
      <p:bldP spid="9" grpId="1" animBg="1"/>
      <p:bldP spid="4" grpId="0" animBg="1"/>
      <p:bldP spid="4" grpId="1" animBg="1"/>
      <p:bldP spid="13" grpId="0" animBg="1"/>
      <p:bldP spid="13" grpId="1" animBg="1"/>
      <p:bldP spid="30" grpId="0" bldLvl="0" animBg="1"/>
      <p:bldP spid="30"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36470" y="3068737"/>
            <a:ext cx="2314302"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dirty="0">
                <a:solidFill>
                  <a:schemeClr val="tx1"/>
                </a:solidFill>
              </a:rPr>
              <a:t>A. effective                </a:t>
            </a:r>
          </a:p>
          <a:p>
            <a:r>
              <a:rPr lang="en-US" sz="3400" dirty="0">
                <a:solidFill>
                  <a:schemeClr val="tx1"/>
                </a:solidFill>
              </a:rPr>
              <a:t>C. decisive</a:t>
            </a:r>
            <a:r>
              <a:rPr lang="en-US" sz="3400" dirty="0"/>
              <a:t>                 </a:t>
            </a:r>
          </a:p>
        </p:txBody>
      </p:sp>
      <p:sp>
        <p:nvSpPr>
          <p:cNvPr id="3" name="Text Box 2"/>
          <p:cNvSpPr txBox="1"/>
          <p:nvPr/>
        </p:nvSpPr>
        <p:spPr>
          <a:xfrm>
            <a:off x="6982914" y="3068737"/>
            <a:ext cx="2465886"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a:solidFill>
                  <a:schemeClr val="tx1"/>
                </a:solidFill>
              </a:rPr>
              <a:t>B. creative                       </a:t>
            </a:r>
          </a:p>
          <a:p>
            <a:r>
              <a:rPr lang="en-US" sz="3400">
                <a:solidFill>
                  <a:schemeClr val="tx1"/>
                </a:solidFill>
              </a:rPr>
              <a:t>D. repetitive</a:t>
            </a:r>
          </a:p>
        </p:txBody>
      </p:sp>
      <p:sp>
        <p:nvSpPr>
          <p:cNvPr id="8" name="Text Box 7"/>
          <p:cNvSpPr txBox="1"/>
          <p:nvPr/>
        </p:nvSpPr>
        <p:spPr>
          <a:xfrm>
            <a:off x="517525" y="1827574"/>
            <a:ext cx="10836275" cy="1138773"/>
          </a:xfrm>
          <a:prstGeom prst="rect">
            <a:avLst/>
          </a:prstGeom>
          <a:solidFill>
            <a:srgbClr val="FFEECC"/>
          </a:solidFill>
        </p:spPr>
        <p:txBody>
          <a:bodyPr wrap="square" rtlCol="0" anchor="t">
            <a:spAutoFit/>
          </a:bodyPr>
          <a:lstStyle/>
          <a:p>
            <a:r>
              <a:rPr lang="en-US" sz="3400" b="1" dirty="0"/>
              <a:t>3. </a:t>
            </a:r>
            <a:r>
              <a:rPr lang="en-US" sz="3400" dirty="0"/>
              <a:t>A cashier has to do ______ tasks, such as receiving money and printing receipts.</a:t>
            </a:r>
          </a:p>
        </p:txBody>
      </p:sp>
      <p:sp>
        <p:nvSpPr>
          <p:cNvPr id="10" name="Oval 9"/>
          <p:cNvSpPr/>
          <p:nvPr/>
        </p:nvSpPr>
        <p:spPr>
          <a:xfrm>
            <a:off x="6982914" y="3638123"/>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9" name="Text Box 8"/>
          <p:cNvSpPr txBox="1"/>
          <p:nvPr/>
        </p:nvSpPr>
        <p:spPr>
          <a:xfrm>
            <a:off x="517525" y="4369915"/>
            <a:ext cx="10836275" cy="1138773"/>
          </a:xfrm>
          <a:prstGeom prst="rect">
            <a:avLst/>
          </a:prstGeom>
          <a:solidFill>
            <a:srgbClr val="FFEECC"/>
          </a:solidFill>
        </p:spPr>
        <p:txBody>
          <a:bodyPr wrap="square" rtlCol="0" anchor="t">
            <a:spAutoFit/>
          </a:bodyPr>
          <a:lstStyle/>
          <a:p>
            <a:r>
              <a:rPr lang="en-US" sz="3400" b="1" dirty="0"/>
              <a:t>4. </a:t>
            </a:r>
            <a:r>
              <a:rPr lang="en-US" sz="3400" dirty="0"/>
              <a:t>A tailor can have a ______ job if he / she is creative and knowledgeable about fabric.</a:t>
            </a:r>
          </a:p>
        </p:txBody>
      </p:sp>
      <p:sp>
        <p:nvSpPr>
          <p:cNvPr id="4" name="Text Box 3"/>
          <p:cNvSpPr txBox="1"/>
          <p:nvPr/>
        </p:nvSpPr>
        <p:spPr>
          <a:xfrm>
            <a:off x="1136469" y="5615070"/>
            <a:ext cx="2314303"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dirty="0">
                <a:solidFill>
                  <a:schemeClr val="tx1"/>
                </a:solidFill>
              </a:rPr>
              <a:t>A. boring                  </a:t>
            </a:r>
          </a:p>
          <a:p>
            <a:r>
              <a:rPr lang="en-US" sz="3400" dirty="0">
                <a:solidFill>
                  <a:schemeClr val="tx1"/>
                </a:solidFill>
              </a:rPr>
              <a:t>C. well-paid </a:t>
            </a:r>
            <a:r>
              <a:rPr lang="en-US" sz="3400" dirty="0"/>
              <a:t>                    </a:t>
            </a:r>
          </a:p>
        </p:txBody>
      </p:sp>
      <p:sp>
        <p:nvSpPr>
          <p:cNvPr id="13" name="Text Box 12"/>
          <p:cNvSpPr txBox="1"/>
          <p:nvPr/>
        </p:nvSpPr>
        <p:spPr>
          <a:xfrm>
            <a:off x="6982914" y="5604109"/>
            <a:ext cx="2465886"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dirty="0">
                <a:solidFill>
                  <a:schemeClr val="tx1"/>
                </a:solidFill>
              </a:rPr>
              <a:t>B. basic                    </a:t>
            </a:r>
          </a:p>
          <a:p>
            <a:r>
              <a:rPr lang="en-US" sz="3400" dirty="0">
                <a:solidFill>
                  <a:schemeClr val="tx1"/>
                </a:solidFill>
              </a:rPr>
              <a:t>D. difficult</a:t>
            </a:r>
          </a:p>
        </p:txBody>
      </p:sp>
      <p:sp>
        <p:nvSpPr>
          <p:cNvPr id="30" name="Oval 29"/>
          <p:cNvSpPr/>
          <p:nvPr/>
        </p:nvSpPr>
        <p:spPr>
          <a:xfrm>
            <a:off x="1136469" y="6184456"/>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F497B26-3B9B-F707-A492-05F167C50AE3}"/>
              </a:ext>
            </a:extLst>
          </p:cNvPr>
          <p:cNvGrpSpPr/>
          <p:nvPr/>
        </p:nvGrpSpPr>
        <p:grpSpPr>
          <a:xfrm>
            <a:off x="-1270" y="-12700"/>
            <a:ext cx="12192000" cy="747395"/>
            <a:chOff x="7620" y="-7620"/>
            <a:chExt cx="12192000" cy="1083309"/>
          </a:xfrm>
        </p:grpSpPr>
        <p:sp>
          <p:nvSpPr>
            <p:cNvPr id="6" name="Round Single Corner Rectangle 21">
              <a:extLst>
                <a:ext uri="{FF2B5EF4-FFF2-40B4-BE49-F238E27FC236}">
                  <a16:creationId xmlns:a16="http://schemas.microsoft.com/office/drawing/2014/main" id="{8A7508EF-3E40-C2AB-43B5-97E45BD15819}"/>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22">
              <a:extLst>
                <a:ext uri="{FF2B5EF4-FFF2-40B4-BE49-F238E27FC236}">
                  <a16:creationId xmlns:a16="http://schemas.microsoft.com/office/drawing/2014/main" id="{C71C1E16-8E20-A499-ADAA-95F650D18050}"/>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ound Single Corner Rectangle 23">
              <a:extLst>
                <a:ext uri="{FF2B5EF4-FFF2-40B4-BE49-F238E27FC236}">
                  <a16:creationId xmlns:a16="http://schemas.microsoft.com/office/drawing/2014/main" id="{62219BE7-DE2E-1F3C-92D1-23148FEA8DC3}"/>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9BD8BAB7-B228-174D-AF1D-7D9420BEF484}"/>
              </a:ext>
            </a:extLst>
          </p:cNvPr>
          <p:cNvSpPr txBox="1"/>
          <p:nvPr/>
        </p:nvSpPr>
        <p:spPr>
          <a:xfrm>
            <a:off x="487045" y="78576"/>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PRACTICE</a:t>
            </a:r>
          </a:p>
        </p:txBody>
      </p:sp>
      <p:sp>
        <p:nvSpPr>
          <p:cNvPr id="18" name="TextBox 17">
            <a:extLst>
              <a:ext uri="{FF2B5EF4-FFF2-40B4-BE49-F238E27FC236}">
                <a16:creationId xmlns:a16="http://schemas.microsoft.com/office/drawing/2014/main" id="{2B26E951-64FC-2E7D-6CE0-E7C0E7AA80CF}"/>
              </a:ext>
            </a:extLst>
          </p:cNvPr>
          <p:cNvSpPr txBox="1"/>
          <p:nvPr/>
        </p:nvSpPr>
        <p:spPr>
          <a:xfrm>
            <a:off x="1020130" y="728652"/>
            <a:ext cx="11060430" cy="747395"/>
          </a:xfrm>
          <a:prstGeom prst="rect">
            <a:avLst/>
          </a:prstGeom>
          <a:noFill/>
          <a:effectLst/>
        </p:spPr>
        <p:txBody>
          <a:bodyPr wrap="square" rtlCol="0">
            <a:noAutofit/>
          </a:bodyPr>
          <a:lstStyle/>
          <a:p>
            <a:r>
              <a:rPr lang="en-US" sz="3400" b="1" dirty="0">
                <a:effectLst>
                  <a:glow rad="88900">
                    <a:schemeClr val="bg1"/>
                  </a:glow>
                </a:effectLst>
                <a:cs typeface="Arial" panose="020B0604020202020204" pitchFamily="34" charset="0"/>
                <a:sym typeface="+mn-ea"/>
              </a:rPr>
              <a:t>Choose the correct answer A, B, C, or D to complete each sentence.</a:t>
            </a:r>
          </a:p>
        </p:txBody>
      </p:sp>
      <p:sp>
        <p:nvSpPr>
          <p:cNvPr id="19" name="Rounded Rectangle 15">
            <a:extLst>
              <a:ext uri="{FF2B5EF4-FFF2-40B4-BE49-F238E27FC236}">
                <a16:creationId xmlns:a16="http://schemas.microsoft.com/office/drawing/2014/main" id="{53E17DE2-7322-9F89-7405-F5F5026E4099}"/>
              </a:ext>
            </a:extLst>
          </p:cNvPr>
          <p:cNvSpPr/>
          <p:nvPr/>
        </p:nvSpPr>
        <p:spPr>
          <a:xfrm>
            <a:off x="517525" y="80371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20" name="TextBox 19">
            <a:extLst>
              <a:ext uri="{FF2B5EF4-FFF2-40B4-BE49-F238E27FC236}">
                <a16:creationId xmlns:a16="http://schemas.microsoft.com/office/drawing/2014/main" id="{0AE3C3F2-F55E-4EE6-F294-1074E244219A}"/>
              </a:ext>
            </a:extLst>
          </p:cNvPr>
          <p:cNvSpPr txBox="1"/>
          <p:nvPr/>
        </p:nvSpPr>
        <p:spPr>
          <a:xfrm>
            <a:off x="570310" y="70107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par>
                                <p:cTn id="27" presetID="41" presetClass="entr" presetSubtype="0" fill="hold" grpId="0" nodeType="withEffect">
                                  <p:stCondLst>
                                    <p:cond delay="0"/>
                                  </p:stCondLst>
                                  <p:iterate type="lt">
                                    <p:tmPct val="5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2700"/>
                            </p:stCondLst>
                            <p:childTnLst>
                              <p:par>
                                <p:cTn id="35" presetID="41" presetClass="entr" presetSubtype="0" fill="hold" grpId="0" nodeType="afterEffect">
                                  <p:stCondLst>
                                    <p:cond delay="0"/>
                                  </p:stCondLst>
                                  <p:iterate type="lt">
                                    <p:tmPct val="5000"/>
                                  </p:iterate>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
                                        </p:tgtEl>
                                        <p:attrNameLst>
                                          <p:attrName>ppt_y</p:attrName>
                                        </p:attrNameLst>
                                      </p:cBhvr>
                                      <p:tavLst>
                                        <p:tav tm="0">
                                          <p:val>
                                            <p:strVal val="#ppt_y"/>
                                          </p:val>
                                        </p:tav>
                                        <p:tav tm="100000">
                                          <p:val>
                                            <p:strVal val="#ppt_y"/>
                                          </p:val>
                                        </p:tav>
                                      </p:tavLst>
                                    </p:anim>
                                    <p:anim calcmode="lin" valueType="num">
                                      <p:cBhvr>
                                        <p:cTn id="3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
                                        </p:tgtEl>
                                      </p:cBhvr>
                                    </p:animEffect>
                                  </p:childTnLst>
                                </p:cTn>
                              </p:par>
                              <p:par>
                                <p:cTn id="42" presetID="41" presetClass="entr" presetSubtype="0" fill="hold" grpId="0" nodeType="withEffect">
                                  <p:stCondLst>
                                    <p:cond delay="0"/>
                                  </p:stCondLst>
                                  <p:iterate type="lt">
                                    <p:tmPct val="5000"/>
                                  </p:iterate>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3"/>
                                        </p:tgtEl>
                                        <p:attrNameLst>
                                          <p:attrName>ppt_y</p:attrName>
                                        </p:attrNameLst>
                                      </p:cBhvr>
                                      <p:tavLst>
                                        <p:tav tm="0">
                                          <p:val>
                                            <p:strVal val="#ppt_y"/>
                                          </p:val>
                                        </p:tav>
                                        <p:tav tm="100000">
                                          <p:val>
                                            <p:strVal val="#ppt_y"/>
                                          </p:val>
                                        </p:tav>
                                      </p:tavLst>
                                    </p:anim>
                                    <p:anim calcmode="lin" valueType="num">
                                      <p:cBhvr>
                                        <p:cTn id="46"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8" grpId="1" animBg="1"/>
      <p:bldP spid="10" grpId="0" bldLvl="0" animBg="1"/>
      <p:bldP spid="10" grpId="1" animBg="1"/>
      <p:bldP spid="9" grpId="0" animBg="1"/>
      <p:bldP spid="9" grpId="1" animBg="1"/>
      <p:bldP spid="4" grpId="0" animBg="1"/>
      <p:bldP spid="4" grpId="1" animBg="1"/>
      <p:bldP spid="13" grpId="0" animBg="1"/>
      <p:bldP spid="13" grpId="1" animBg="1"/>
      <p:bldP spid="30" grpId="0" bldLvl="0" animBg="1"/>
      <p:bldP spid="3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17352" y="3519759"/>
            <a:ext cx="3918585"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a:solidFill>
                  <a:schemeClr val="tx1"/>
                </a:solidFill>
              </a:rPr>
              <a:t>A. easy               </a:t>
            </a:r>
          </a:p>
          <a:p>
            <a:r>
              <a:rPr lang="en-US" sz="3400">
                <a:solidFill>
                  <a:schemeClr val="tx1"/>
                </a:solidFill>
              </a:rPr>
              <a:t>C. rewarding</a:t>
            </a:r>
            <a:r>
              <a:rPr lang="en-US" sz="3400"/>
              <a:t>                 </a:t>
            </a:r>
          </a:p>
        </p:txBody>
      </p:sp>
      <p:sp>
        <p:nvSpPr>
          <p:cNvPr id="3" name="Text Box 2"/>
          <p:cNvSpPr txBox="1"/>
          <p:nvPr/>
        </p:nvSpPr>
        <p:spPr>
          <a:xfrm>
            <a:off x="6963797" y="3519759"/>
            <a:ext cx="3928110" cy="1138773"/>
          </a:xfrm>
          <a:prstGeom prst="rect">
            <a:avLst/>
          </a:prstGeom>
          <a:solidFill>
            <a:schemeClr val="accent6">
              <a:lumMod val="60000"/>
              <a:lumOff val="40000"/>
            </a:schemeClr>
          </a:solidFill>
        </p:spPr>
        <p:style>
          <a:lnRef idx="2">
            <a:schemeClr val="lt1"/>
          </a:lnRef>
          <a:fillRef idx="1">
            <a:schemeClr val="accent1"/>
          </a:fillRef>
          <a:effectRef idx="1">
            <a:schemeClr val="accent1"/>
          </a:effectRef>
          <a:fontRef idx="minor">
            <a:schemeClr val="lt1"/>
          </a:fontRef>
        </p:style>
        <p:txBody>
          <a:bodyPr wrap="square" rtlCol="0" anchor="t">
            <a:spAutoFit/>
          </a:bodyPr>
          <a:lstStyle/>
          <a:p>
            <a:r>
              <a:rPr lang="en-US" sz="3400">
                <a:solidFill>
                  <a:schemeClr val="tx1"/>
                </a:solidFill>
              </a:rPr>
              <a:t>B. demanding                   </a:t>
            </a:r>
          </a:p>
          <a:p>
            <a:r>
              <a:rPr lang="en-US" sz="3400">
                <a:solidFill>
                  <a:schemeClr val="tx1"/>
                </a:solidFill>
              </a:rPr>
              <a:t>D. stress-free</a:t>
            </a:r>
          </a:p>
        </p:txBody>
      </p:sp>
      <p:sp>
        <p:nvSpPr>
          <p:cNvPr id="8" name="Text Box 7"/>
          <p:cNvSpPr txBox="1"/>
          <p:nvPr/>
        </p:nvSpPr>
        <p:spPr>
          <a:xfrm>
            <a:off x="517525" y="2179102"/>
            <a:ext cx="11259185" cy="1138773"/>
          </a:xfrm>
          <a:prstGeom prst="rect">
            <a:avLst/>
          </a:prstGeom>
          <a:solidFill>
            <a:srgbClr val="FFEECC"/>
          </a:solidFill>
        </p:spPr>
        <p:txBody>
          <a:bodyPr wrap="square" rtlCol="0" anchor="t">
            <a:spAutoFit/>
          </a:bodyPr>
          <a:lstStyle/>
          <a:p>
            <a:r>
              <a:rPr lang="en-US" sz="3400" b="1" dirty="0"/>
              <a:t>5. </a:t>
            </a:r>
            <a:r>
              <a:rPr lang="en-US" sz="3400" dirty="0"/>
              <a:t>A surgeon’s job is ______. He / She works long hours and occasionally deals with life-and-death situations.</a:t>
            </a:r>
          </a:p>
        </p:txBody>
      </p:sp>
      <p:sp>
        <p:nvSpPr>
          <p:cNvPr id="10" name="Oval 9"/>
          <p:cNvSpPr/>
          <p:nvPr/>
        </p:nvSpPr>
        <p:spPr>
          <a:xfrm>
            <a:off x="6963797" y="3588765"/>
            <a:ext cx="481330" cy="500380"/>
          </a:xfrm>
          <a:prstGeom prst="ellipse">
            <a:avLst/>
          </a:prstGeom>
          <a:noFill/>
          <a:ln w="28575">
            <a:solidFill>
              <a:srgbClr val="FF0000"/>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Text Box 6"/>
          <p:cNvSpPr txBox="1"/>
          <p:nvPr/>
        </p:nvSpPr>
        <p:spPr>
          <a:xfrm>
            <a:off x="-10527665" y="2476500"/>
            <a:ext cx="10207625" cy="2553335"/>
          </a:xfrm>
          <a:prstGeom prst="rect">
            <a:avLst/>
          </a:prstGeom>
          <a:solidFill>
            <a:srgbClr val="D4E2D4"/>
          </a:solidFill>
        </p:spPr>
        <p:txBody>
          <a:bodyPr wrap="square" rtlCol="0" anchor="t">
            <a:spAutoFit/>
          </a:bodyPr>
          <a:lstStyle/>
          <a:p>
            <a:pPr algn="just"/>
            <a:r>
              <a:rPr lang="en-US" sz="3200" b="1"/>
              <a:t>Mr Lam:</a:t>
            </a:r>
            <a:r>
              <a:rPr lang="en-US" sz="3200"/>
              <a:t> I’m a(n) </a:t>
            </a:r>
            <a:r>
              <a:rPr lang="en-US" sz="3200" b="1"/>
              <a:t>(1)</a:t>
            </a:r>
            <a:r>
              <a:rPr lang="en-US" sz="3200"/>
              <a:t> ______________ . I design and develop programmes for computers. My job is </a:t>
            </a:r>
            <a:r>
              <a:rPr lang="en-US" sz="3200" b="1"/>
              <a:t>(2)</a:t>
            </a:r>
            <a:r>
              <a:rPr lang="en-US" sz="3200"/>
              <a:t> </a:t>
            </a:r>
            <a:r>
              <a:rPr lang="en-US" sz="3200">
                <a:sym typeface="+mn-ea"/>
              </a:rPr>
              <a:t>______________</a:t>
            </a:r>
            <a:r>
              <a:rPr lang="en-US" sz="3200"/>
              <a:t>. I work long hours on the computer, especially when deadlines approach. However, it’s a </a:t>
            </a:r>
            <a:r>
              <a:rPr lang="en-US" sz="3200" b="1"/>
              <a:t>(3)</a:t>
            </a:r>
            <a:r>
              <a:rPr lang="en-US" sz="3200"/>
              <a:t> </a:t>
            </a:r>
            <a:r>
              <a:rPr lang="en-US" sz="3200">
                <a:sym typeface="+mn-ea"/>
              </a:rPr>
              <a:t>______________</a:t>
            </a:r>
            <a:r>
              <a:rPr lang="en-US" sz="3200"/>
              <a:t> job, so I’m happy with it.</a:t>
            </a:r>
          </a:p>
        </p:txBody>
      </p:sp>
      <p:sp>
        <p:nvSpPr>
          <p:cNvPr id="5" name="Text Box 4"/>
          <p:cNvSpPr txBox="1"/>
          <p:nvPr/>
        </p:nvSpPr>
        <p:spPr>
          <a:xfrm>
            <a:off x="1997075" y="-1561465"/>
            <a:ext cx="8510905" cy="1076325"/>
          </a:xfrm>
          <a:prstGeom prst="rect">
            <a:avLst/>
          </a:prstGeom>
          <a:solidFill>
            <a:srgbClr val="DBC4F0"/>
          </a:solidFill>
        </p:spPr>
        <p:txBody>
          <a:bodyPr wrap="square" rtlCol="0" anchor="t">
            <a:spAutoFit/>
          </a:bodyPr>
          <a:lstStyle/>
          <a:p>
            <a:r>
              <a:rPr lang="en-US" sz="3200"/>
              <a:t>demanding            repetitive      software engineer </a:t>
            </a:r>
          </a:p>
          <a:p>
            <a:r>
              <a:rPr lang="en-US" sz="3200"/>
              <a:t>               well-paid                 assembly worker</a:t>
            </a:r>
          </a:p>
        </p:txBody>
      </p:sp>
      <p:grpSp>
        <p:nvGrpSpPr>
          <p:cNvPr id="4" name="Group 3">
            <a:extLst>
              <a:ext uri="{FF2B5EF4-FFF2-40B4-BE49-F238E27FC236}">
                <a16:creationId xmlns:a16="http://schemas.microsoft.com/office/drawing/2014/main" id="{61FA2C30-2B37-59E7-4029-27858E9C294B}"/>
              </a:ext>
            </a:extLst>
          </p:cNvPr>
          <p:cNvGrpSpPr/>
          <p:nvPr/>
        </p:nvGrpSpPr>
        <p:grpSpPr>
          <a:xfrm>
            <a:off x="-1270" y="-12700"/>
            <a:ext cx="12192000" cy="747395"/>
            <a:chOff x="7620" y="-7620"/>
            <a:chExt cx="12192000" cy="1083309"/>
          </a:xfrm>
        </p:grpSpPr>
        <p:sp>
          <p:nvSpPr>
            <p:cNvPr id="6" name="Round Single Corner Rectangle 21">
              <a:extLst>
                <a:ext uri="{FF2B5EF4-FFF2-40B4-BE49-F238E27FC236}">
                  <a16:creationId xmlns:a16="http://schemas.microsoft.com/office/drawing/2014/main" id="{5D3F5A01-403B-CC1C-A2A4-D3BA4C1E8D83}"/>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 Single Corner Rectangle 22">
              <a:extLst>
                <a:ext uri="{FF2B5EF4-FFF2-40B4-BE49-F238E27FC236}">
                  <a16:creationId xmlns:a16="http://schemas.microsoft.com/office/drawing/2014/main" id="{DC5B5834-87C9-C594-9EA1-F5862BD01ADD}"/>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 Single Corner Rectangle 23">
              <a:extLst>
                <a:ext uri="{FF2B5EF4-FFF2-40B4-BE49-F238E27FC236}">
                  <a16:creationId xmlns:a16="http://schemas.microsoft.com/office/drawing/2014/main" id="{9DE2FCBF-8DD5-07DA-44FE-73AD169E6AE9}"/>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E0D51215-37C7-E5F4-8A75-3384CA707B70}"/>
              </a:ext>
            </a:extLst>
          </p:cNvPr>
          <p:cNvSpPr txBox="1"/>
          <p:nvPr/>
        </p:nvSpPr>
        <p:spPr>
          <a:xfrm>
            <a:off x="487045" y="78576"/>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PRACTICE</a:t>
            </a:r>
          </a:p>
        </p:txBody>
      </p:sp>
      <p:sp>
        <p:nvSpPr>
          <p:cNvPr id="15" name="TextBox 14">
            <a:extLst>
              <a:ext uri="{FF2B5EF4-FFF2-40B4-BE49-F238E27FC236}">
                <a16:creationId xmlns:a16="http://schemas.microsoft.com/office/drawing/2014/main" id="{C71D7616-04F1-6F0D-5D9A-4B33E6D0178A}"/>
              </a:ext>
            </a:extLst>
          </p:cNvPr>
          <p:cNvSpPr txBox="1"/>
          <p:nvPr/>
        </p:nvSpPr>
        <p:spPr>
          <a:xfrm>
            <a:off x="1020130" y="728652"/>
            <a:ext cx="11060430" cy="747395"/>
          </a:xfrm>
          <a:prstGeom prst="rect">
            <a:avLst/>
          </a:prstGeom>
          <a:noFill/>
          <a:effectLst/>
        </p:spPr>
        <p:txBody>
          <a:bodyPr wrap="square" rtlCol="0">
            <a:noAutofit/>
          </a:bodyPr>
          <a:lstStyle/>
          <a:p>
            <a:r>
              <a:rPr lang="en-US" sz="3400" b="1" dirty="0">
                <a:effectLst>
                  <a:glow rad="88900">
                    <a:schemeClr val="bg1"/>
                  </a:glow>
                </a:effectLst>
                <a:cs typeface="Arial" panose="020B0604020202020204" pitchFamily="34" charset="0"/>
                <a:sym typeface="+mn-ea"/>
              </a:rPr>
              <a:t>Choose the correct answer A, B, C, or D to complete each sentence.</a:t>
            </a:r>
          </a:p>
        </p:txBody>
      </p:sp>
      <p:sp>
        <p:nvSpPr>
          <p:cNvPr id="18" name="Rounded Rectangle 15">
            <a:extLst>
              <a:ext uri="{FF2B5EF4-FFF2-40B4-BE49-F238E27FC236}">
                <a16:creationId xmlns:a16="http://schemas.microsoft.com/office/drawing/2014/main" id="{BC0B7AC1-C4B0-2669-5FF9-03A358586691}"/>
              </a:ext>
            </a:extLst>
          </p:cNvPr>
          <p:cNvSpPr/>
          <p:nvPr/>
        </p:nvSpPr>
        <p:spPr>
          <a:xfrm>
            <a:off x="517525" y="80371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a:extLst>
              <a:ext uri="{FF2B5EF4-FFF2-40B4-BE49-F238E27FC236}">
                <a16:creationId xmlns:a16="http://schemas.microsoft.com/office/drawing/2014/main" id="{5A522A21-DA21-FA10-7149-7E575B9A8AF1}"/>
              </a:ext>
            </a:extLst>
          </p:cNvPr>
          <p:cNvSpPr txBox="1"/>
          <p:nvPr/>
        </p:nvSpPr>
        <p:spPr>
          <a:xfrm>
            <a:off x="570310" y="701076"/>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5000"/>
                                  </p:iterate>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anim calcmode="lin" valueType="num">
                                      <p:cBhvr>
                                        <p:cTn id="17"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gtEl>
                                      </p:cBhvr>
                                    </p:animEffect>
                                  </p:childTnLst>
                                </p:cTn>
                              </p:par>
                              <p:par>
                                <p:cTn id="20" presetID="41" presetClass="entr" presetSubtype="0" fill="hold" grpId="0" nodeType="withEffect">
                                  <p:stCondLst>
                                    <p:cond delay="0"/>
                                  </p:stCondLst>
                                  <p:iterate type="lt">
                                    <p:tmPct val="5000"/>
                                  </p:iterate>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
                                        </p:tgtEl>
                                        <p:attrNameLst>
                                          <p:attrName>ppt_y</p:attrName>
                                        </p:attrNameLst>
                                      </p:cBhvr>
                                      <p:tavLst>
                                        <p:tav tm="0">
                                          <p:val>
                                            <p:strVal val="#ppt_y"/>
                                          </p:val>
                                        </p:tav>
                                        <p:tav tm="100000">
                                          <p:val>
                                            <p:strVal val="#ppt_y"/>
                                          </p:val>
                                        </p:tav>
                                      </p:tavLst>
                                    </p:anim>
                                    <p:anim calcmode="lin" valueType="num">
                                      <p:cBhvr>
                                        <p:cTn id="2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8" grpId="0" animBg="1"/>
      <p:bldP spid="8" grpId="1" animBg="1"/>
      <p:bldP spid="10" grpId="0" bldLvl="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07298" y="1165889"/>
            <a:ext cx="1108392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Complete the texts, using the words from the box.</a:t>
            </a:r>
          </a:p>
        </p:txBody>
      </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p>
        </p:txBody>
      </p:sp>
      <p:sp>
        <p:nvSpPr>
          <p:cNvPr id="32" name="Rounded Rectangle 31"/>
          <p:cNvSpPr/>
          <p:nvPr/>
        </p:nvSpPr>
        <p:spPr>
          <a:xfrm>
            <a:off x="604692" y="121078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57477" y="10905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 Box 3"/>
          <p:cNvSpPr txBox="1"/>
          <p:nvPr/>
        </p:nvSpPr>
        <p:spPr>
          <a:xfrm>
            <a:off x="2238375" y="1826895"/>
            <a:ext cx="8510905" cy="1077218"/>
          </a:xfrm>
          <a:prstGeom prst="rect">
            <a:avLst/>
          </a:prstGeom>
          <a:solidFill>
            <a:srgbClr val="DBC4F0"/>
          </a:solidFill>
        </p:spPr>
        <p:txBody>
          <a:bodyPr wrap="square" rtlCol="0" anchor="t">
            <a:spAutoFit/>
          </a:bodyPr>
          <a:lstStyle/>
          <a:p>
            <a:r>
              <a:rPr lang="en-US" sz="3200" dirty="0"/>
              <a:t>demanding           repetitive         software engineer </a:t>
            </a:r>
          </a:p>
          <a:p>
            <a:r>
              <a:rPr lang="en-US" sz="3200" dirty="0"/>
              <a:t>                 well-paid       assembly worker</a:t>
            </a:r>
          </a:p>
        </p:txBody>
      </p:sp>
      <p:sp>
        <p:nvSpPr>
          <p:cNvPr id="7" name="Text Box 6"/>
          <p:cNvSpPr txBox="1"/>
          <p:nvPr/>
        </p:nvSpPr>
        <p:spPr>
          <a:xfrm>
            <a:off x="0" y="3274189"/>
            <a:ext cx="12190828" cy="2308324"/>
          </a:xfrm>
          <a:prstGeom prst="rect">
            <a:avLst/>
          </a:prstGeom>
          <a:solidFill>
            <a:srgbClr val="D4E2D4"/>
          </a:solidFill>
        </p:spPr>
        <p:txBody>
          <a:bodyPr wrap="square" rtlCol="0" anchor="t">
            <a:spAutoFit/>
          </a:bodyPr>
          <a:lstStyle/>
          <a:p>
            <a:r>
              <a:rPr lang="en-US" sz="3600" b="1" dirty="0" err="1"/>
              <a:t>Mr</a:t>
            </a:r>
            <a:r>
              <a:rPr lang="en-US" sz="3600" b="1" dirty="0"/>
              <a:t> Lam:</a:t>
            </a:r>
            <a:r>
              <a:rPr lang="en-US" sz="3600" dirty="0"/>
              <a:t> I’m a(n) (1) _________________. I design and develop </a:t>
            </a:r>
            <a:r>
              <a:rPr lang="en-US" sz="3600" dirty="0" err="1"/>
              <a:t>programmes</a:t>
            </a:r>
            <a:r>
              <a:rPr lang="en-US" sz="3600" dirty="0"/>
              <a:t> for computers. My job is (2) </a:t>
            </a:r>
            <a:r>
              <a:rPr lang="en-US" sz="3600" dirty="0">
                <a:sym typeface="+mn-ea"/>
              </a:rPr>
              <a:t>___________</a:t>
            </a:r>
            <a:r>
              <a:rPr lang="en-US" sz="3600" dirty="0"/>
              <a:t>. I work long hours on the computer, especially when deadlines approach. However, it’s a (3) </a:t>
            </a:r>
            <a:r>
              <a:rPr lang="en-US" sz="3600" dirty="0">
                <a:sym typeface="+mn-ea"/>
              </a:rPr>
              <a:t>________ </a:t>
            </a:r>
            <a:r>
              <a:rPr lang="en-US" sz="3600" dirty="0"/>
              <a:t>job, so I’m happy </a:t>
            </a:r>
            <a:r>
              <a:rPr lang="en-US" sz="3500" dirty="0"/>
              <a:t>with it.</a:t>
            </a:r>
          </a:p>
        </p:txBody>
      </p:sp>
      <p:sp>
        <p:nvSpPr>
          <p:cNvPr id="100" name="Text Box 99"/>
          <p:cNvSpPr txBox="1"/>
          <p:nvPr/>
        </p:nvSpPr>
        <p:spPr>
          <a:xfrm>
            <a:off x="3924441" y="3256124"/>
            <a:ext cx="4035410" cy="707886"/>
          </a:xfrm>
          <a:prstGeom prst="rect">
            <a:avLst/>
          </a:prstGeom>
          <a:noFill/>
          <a:ln w="9525">
            <a:noFill/>
          </a:ln>
        </p:spPr>
        <p:txBody>
          <a:bodyPr wrap="square">
            <a:spAutoFit/>
          </a:bodyPr>
          <a:lstStyle/>
          <a:p>
            <a:pPr marL="635" indent="-635"/>
            <a:r>
              <a:rPr lang="en-US" sz="3900" dirty="0">
                <a:solidFill>
                  <a:srgbClr val="7030A0"/>
                </a:solidFill>
                <a:latin typeface="Calibri" panose="020F0502020204030204" pitchFamily="34" charset="0"/>
                <a:cs typeface="Calibri" panose="020F0502020204030204" pitchFamily="34" charset="0"/>
              </a:rPr>
              <a:t>software engineer  </a:t>
            </a:r>
          </a:p>
        </p:txBody>
      </p:sp>
      <p:sp>
        <p:nvSpPr>
          <p:cNvPr id="10" name="Text Box 9"/>
          <p:cNvSpPr txBox="1"/>
          <p:nvPr/>
        </p:nvSpPr>
        <p:spPr>
          <a:xfrm>
            <a:off x="7831072" y="3757024"/>
            <a:ext cx="2608328" cy="707886"/>
          </a:xfrm>
          <a:prstGeom prst="rect">
            <a:avLst/>
          </a:prstGeom>
          <a:noFill/>
          <a:ln w="9525">
            <a:noFill/>
          </a:ln>
        </p:spPr>
        <p:txBody>
          <a:bodyPr wrap="square">
            <a:spAutoFit/>
          </a:bodyPr>
          <a:lstStyle/>
          <a:p>
            <a:pPr marL="635" indent="-635"/>
            <a:r>
              <a:rPr lang="en-US" sz="3900" dirty="0">
                <a:solidFill>
                  <a:srgbClr val="7030A0"/>
                </a:solidFill>
                <a:latin typeface="Calibri" panose="020F0502020204030204" pitchFamily="34" charset="0"/>
                <a:cs typeface="Calibri" panose="020F0502020204030204" pitchFamily="34" charset="0"/>
              </a:rPr>
              <a:t>demanding</a:t>
            </a:r>
          </a:p>
        </p:txBody>
      </p:sp>
      <p:sp>
        <p:nvSpPr>
          <p:cNvPr id="13" name="Text Box 12"/>
          <p:cNvSpPr txBox="1"/>
          <p:nvPr/>
        </p:nvSpPr>
        <p:spPr>
          <a:xfrm>
            <a:off x="5365466" y="4934972"/>
            <a:ext cx="2061259" cy="707886"/>
          </a:xfrm>
          <a:prstGeom prst="rect">
            <a:avLst/>
          </a:prstGeom>
          <a:noFill/>
          <a:ln w="9525">
            <a:noFill/>
          </a:ln>
        </p:spPr>
        <p:txBody>
          <a:bodyPr wrap="square">
            <a:spAutoFit/>
          </a:bodyPr>
          <a:lstStyle/>
          <a:p>
            <a:pPr marL="635" indent="-635"/>
            <a:r>
              <a:rPr lang="en-US" sz="3900" dirty="0">
                <a:solidFill>
                  <a:srgbClr val="7030A0"/>
                </a:solidFill>
                <a:latin typeface="Calibri" panose="020F0502020204030204" pitchFamily="34" charset="0"/>
                <a:cs typeface="Calibri" panose="020F0502020204030204" pitchFamily="34" charset="0"/>
              </a:rPr>
              <a:t>well-paid</a:t>
            </a:r>
          </a:p>
        </p:txBody>
      </p:sp>
      <p:sp>
        <p:nvSpPr>
          <p:cNvPr id="15" name="Text Box 14"/>
          <p:cNvSpPr txBox="1"/>
          <p:nvPr/>
        </p:nvSpPr>
        <p:spPr>
          <a:xfrm>
            <a:off x="-11733530" y="3227705"/>
            <a:ext cx="10791825" cy="2061210"/>
          </a:xfrm>
          <a:prstGeom prst="rect">
            <a:avLst/>
          </a:prstGeom>
          <a:solidFill>
            <a:srgbClr val="FFCACC"/>
          </a:solidFill>
        </p:spPr>
        <p:txBody>
          <a:bodyPr wrap="square" rtlCol="0" anchor="t">
            <a:spAutoFit/>
          </a:bodyPr>
          <a:lstStyle/>
          <a:p>
            <a:pPr algn="just"/>
            <a:r>
              <a:rPr lang="en-US" sz="3200" b="1"/>
              <a:t>Ms Nga:</a:t>
            </a:r>
            <a:r>
              <a:rPr lang="en-US" sz="3200"/>
              <a:t> I’m a(n) </a:t>
            </a:r>
            <a:r>
              <a:rPr lang="en-US" sz="3200" b="1"/>
              <a:t>(4)</a:t>
            </a:r>
            <a:r>
              <a:rPr lang="en-US" sz="3200"/>
              <a:t> </a:t>
            </a:r>
            <a:r>
              <a:rPr lang="en-US" sz="3200">
                <a:sym typeface="+mn-ea"/>
              </a:rPr>
              <a:t>______________</a:t>
            </a:r>
            <a:r>
              <a:rPr lang="en-US" sz="3200"/>
              <a:t>. I’m in charge of sticking labels on the products. Besides basic skills, I must be able to stand for a long time and do </a:t>
            </a:r>
            <a:r>
              <a:rPr lang="en-US" sz="3200" b="1"/>
              <a:t>(5)</a:t>
            </a:r>
            <a:r>
              <a:rPr lang="en-US" sz="3200"/>
              <a:t> </a:t>
            </a:r>
            <a:r>
              <a:rPr lang="en-US" sz="3200">
                <a:sym typeface="+mn-ea"/>
              </a:rPr>
              <a:t>______________</a:t>
            </a:r>
            <a:r>
              <a:rPr lang="en-US" sz="3200"/>
              <a:t>tasks at a reasonable speed.</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 grpId="0"/>
      <p:bldP spid="10" grpId="1"/>
      <p:bldP spid="13" grpId="0"/>
      <p:bldP spid="13"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19"/>
            <a:ext cx="12192000" cy="848916"/>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60083" y="919540"/>
            <a:ext cx="11083925"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Complete the texts, using the words from the box.</a:t>
            </a:r>
          </a:p>
        </p:txBody>
      </p:sp>
      <p:sp>
        <p:nvSpPr>
          <p:cNvPr id="11" name="TextBox 10"/>
          <p:cNvSpPr txBox="1"/>
          <p:nvPr/>
        </p:nvSpPr>
        <p:spPr>
          <a:xfrm>
            <a:off x="294562" y="86129"/>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p>
        </p:txBody>
      </p:sp>
      <p:sp>
        <p:nvSpPr>
          <p:cNvPr id="32" name="Rounded Rectangle 31"/>
          <p:cNvSpPr/>
          <p:nvPr/>
        </p:nvSpPr>
        <p:spPr>
          <a:xfrm>
            <a:off x="551906" y="94625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604691" y="800133"/>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4" name="Text Box 3"/>
          <p:cNvSpPr txBox="1"/>
          <p:nvPr/>
        </p:nvSpPr>
        <p:spPr>
          <a:xfrm>
            <a:off x="2238375" y="1826895"/>
            <a:ext cx="8510905" cy="1076325"/>
          </a:xfrm>
          <a:prstGeom prst="rect">
            <a:avLst/>
          </a:prstGeom>
          <a:solidFill>
            <a:srgbClr val="DBC4F0"/>
          </a:solidFill>
        </p:spPr>
        <p:txBody>
          <a:bodyPr wrap="square" rtlCol="0" anchor="t">
            <a:spAutoFit/>
          </a:bodyPr>
          <a:lstStyle/>
          <a:p>
            <a:r>
              <a:rPr lang="en-US" sz="3200" dirty="0"/>
              <a:t>demanding            repetitive      software engineer </a:t>
            </a:r>
          </a:p>
          <a:p>
            <a:r>
              <a:rPr lang="en-US" sz="3200" dirty="0"/>
              <a:t>               well-paid                 assembly worker</a:t>
            </a:r>
          </a:p>
        </p:txBody>
      </p:sp>
      <p:sp>
        <p:nvSpPr>
          <p:cNvPr id="7" name="Text Box 6"/>
          <p:cNvSpPr txBox="1"/>
          <p:nvPr/>
        </p:nvSpPr>
        <p:spPr>
          <a:xfrm>
            <a:off x="385011" y="3225800"/>
            <a:ext cx="11628017" cy="2308324"/>
          </a:xfrm>
          <a:prstGeom prst="rect">
            <a:avLst/>
          </a:prstGeom>
          <a:solidFill>
            <a:srgbClr val="FFCACC"/>
          </a:solidFill>
        </p:spPr>
        <p:txBody>
          <a:bodyPr wrap="square" rtlCol="0" anchor="t">
            <a:spAutoFit/>
          </a:bodyPr>
          <a:lstStyle/>
          <a:p>
            <a:r>
              <a:rPr lang="en-US" sz="3600" b="1" dirty="0" err="1"/>
              <a:t>Ms</a:t>
            </a:r>
            <a:r>
              <a:rPr lang="en-US" sz="3600" b="1" dirty="0"/>
              <a:t> Nga:</a:t>
            </a:r>
            <a:r>
              <a:rPr lang="en-US" sz="3600" dirty="0"/>
              <a:t> I’m a(n) (4) __</a:t>
            </a:r>
            <a:r>
              <a:rPr lang="en-US" sz="3600" dirty="0">
                <a:sym typeface="+mn-ea"/>
              </a:rPr>
              <a:t>______________</a:t>
            </a:r>
            <a:r>
              <a:rPr lang="en-US" sz="3600" dirty="0"/>
              <a:t>. I’m in charge of sticking labels on the products. Besides basic skills, I must be able to stand for a long time and do (5) </a:t>
            </a:r>
            <a:r>
              <a:rPr lang="en-US" sz="3600" dirty="0">
                <a:sym typeface="+mn-ea"/>
              </a:rPr>
              <a:t>__________ </a:t>
            </a:r>
            <a:r>
              <a:rPr lang="en-US" sz="3600" dirty="0"/>
              <a:t>tasks at </a:t>
            </a:r>
          </a:p>
          <a:p>
            <a:r>
              <a:rPr lang="en-US" sz="3600" dirty="0"/>
              <a:t>a reasonable speed.</a:t>
            </a:r>
          </a:p>
        </p:txBody>
      </p:sp>
      <p:sp>
        <p:nvSpPr>
          <p:cNvPr id="100" name="Text Box 99"/>
          <p:cNvSpPr txBox="1"/>
          <p:nvPr/>
        </p:nvSpPr>
        <p:spPr>
          <a:xfrm>
            <a:off x="4307354" y="3177177"/>
            <a:ext cx="3783330" cy="707886"/>
          </a:xfrm>
          <a:prstGeom prst="rect">
            <a:avLst/>
          </a:prstGeom>
          <a:noFill/>
          <a:ln w="9525">
            <a:noFill/>
          </a:ln>
        </p:spPr>
        <p:txBody>
          <a:bodyPr wrap="square">
            <a:spAutoFit/>
          </a:bodyPr>
          <a:lstStyle/>
          <a:p>
            <a:pPr marL="635" indent="-635"/>
            <a:r>
              <a:rPr lang="en-US" sz="4000" dirty="0">
                <a:solidFill>
                  <a:srgbClr val="7030A0"/>
                </a:solidFill>
                <a:latin typeface="Calibri" panose="020F0502020204030204" pitchFamily="34" charset="0"/>
                <a:cs typeface="Calibri" panose="020F0502020204030204" pitchFamily="34" charset="0"/>
              </a:rPr>
              <a:t>assembly worker</a:t>
            </a:r>
          </a:p>
        </p:txBody>
      </p:sp>
      <p:sp>
        <p:nvSpPr>
          <p:cNvPr id="10" name="Text Box 9"/>
          <p:cNvSpPr txBox="1"/>
          <p:nvPr/>
        </p:nvSpPr>
        <p:spPr>
          <a:xfrm>
            <a:off x="7802724" y="4286056"/>
            <a:ext cx="2396196" cy="707886"/>
          </a:xfrm>
          <a:prstGeom prst="rect">
            <a:avLst/>
          </a:prstGeom>
          <a:noFill/>
          <a:ln w="9525">
            <a:noFill/>
          </a:ln>
        </p:spPr>
        <p:txBody>
          <a:bodyPr wrap="square">
            <a:spAutoFit/>
          </a:bodyPr>
          <a:lstStyle/>
          <a:p>
            <a:pPr marL="635" indent="-635"/>
            <a:r>
              <a:rPr lang="en-US" sz="4000" dirty="0">
                <a:solidFill>
                  <a:srgbClr val="7030A0"/>
                </a:solidFill>
                <a:latin typeface="Calibri" panose="020F0502020204030204" pitchFamily="34" charset="0"/>
                <a:cs typeface="Calibri" panose="020F0502020204030204" pitchFamily="34" charset="0"/>
              </a:rPr>
              <a:t>repetitive</a:t>
            </a:r>
          </a:p>
        </p:txBody>
      </p:sp>
      <p:sp>
        <p:nvSpPr>
          <p:cNvPr id="2" name="Text Box 1"/>
          <p:cNvSpPr txBox="1"/>
          <p:nvPr/>
        </p:nvSpPr>
        <p:spPr>
          <a:xfrm>
            <a:off x="12792710" y="2733675"/>
            <a:ext cx="10207625" cy="2553335"/>
          </a:xfrm>
          <a:prstGeom prst="rect">
            <a:avLst/>
          </a:prstGeom>
          <a:solidFill>
            <a:srgbClr val="D4E2D4"/>
          </a:solidFill>
        </p:spPr>
        <p:txBody>
          <a:bodyPr wrap="square" rtlCol="0" anchor="t">
            <a:spAutoFit/>
          </a:bodyPr>
          <a:lstStyle/>
          <a:p>
            <a:pPr algn="just"/>
            <a:r>
              <a:rPr lang="en-US" sz="3200" b="1"/>
              <a:t>Mr Lam:</a:t>
            </a:r>
            <a:r>
              <a:rPr lang="en-US" sz="3200"/>
              <a:t> I’m a(n) </a:t>
            </a:r>
            <a:r>
              <a:rPr lang="en-US" sz="3200" b="1"/>
              <a:t>(1)</a:t>
            </a:r>
            <a:r>
              <a:rPr lang="en-US" sz="3200"/>
              <a:t> ______________ . I design and develop programmes for computers. My job is </a:t>
            </a:r>
            <a:r>
              <a:rPr lang="en-US" sz="3200" b="1"/>
              <a:t>(2)</a:t>
            </a:r>
            <a:r>
              <a:rPr lang="en-US" sz="3200"/>
              <a:t> </a:t>
            </a:r>
            <a:r>
              <a:rPr lang="en-US" sz="3200">
                <a:sym typeface="+mn-ea"/>
              </a:rPr>
              <a:t>______________</a:t>
            </a:r>
            <a:r>
              <a:rPr lang="en-US" sz="3200"/>
              <a:t>. I work long hours on the computer, especially when deadlines approach. However, it’s a </a:t>
            </a:r>
            <a:r>
              <a:rPr lang="en-US" sz="3200" b="1"/>
              <a:t>(3)</a:t>
            </a:r>
            <a:r>
              <a:rPr lang="en-US" sz="3200"/>
              <a:t> </a:t>
            </a:r>
            <a:r>
              <a:rPr lang="en-US" sz="3200">
                <a:sym typeface="+mn-ea"/>
              </a:rPr>
              <a:t>______________</a:t>
            </a:r>
            <a:r>
              <a:rPr lang="en-US" sz="3200"/>
              <a:t> job, so I’m happy with it.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10" grpId="0"/>
      <p:bldP spid="10"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p>
        </p:txBody>
      </p:sp>
      <p:sp>
        <p:nvSpPr>
          <p:cNvPr id="17" name="TextBox 16"/>
          <p:cNvSpPr txBox="1"/>
          <p:nvPr/>
        </p:nvSpPr>
        <p:spPr>
          <a:xfrm>
            <a:off x="657477" y="1090535"/>
            <a:ext cx="397035" cy="706755"/>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26" name="Text Box 25"/>
          <p:cNvSpPr txBox="1"/>
          <p:nvPr/>
        </p:nvSpPr>
        <p:spPr>
          <a:xfrm>
            <a:off x="487067" y="1565910"/>
            <a:ext cx="11287125" cy="784830"/>
          </a:xfrm>
          <a:prstGeom prst="rect">
            <a:avLst/>
          </a:prstGeom>
          <a:noFill/>
          <a:ln w="9525">
            <a:noFill/>
          </a:ln>
        </p:spPr>
        <p:txBody>
          <a:bodyPr wrap="square">
            <a:spAutoFit/>
          </a:bodyPr>
          <a:lstStyle/>
          <a:p>
            <a:pPr marL="635" indent="-635" algn="just"/>
            <a:r>
              <a:rPr lang="en-US" sz="4500" dirty="0">
                <a:solidFill>
                  <a:srgbClr val="000000"/>
                </a:solidFill>
                <a:latin typeface="Calibri" panose="020F0502020204030204" pitchFamily="34" charset="0"/>
                <a:cs typeface="Calibri" panose="020F0502020204030204" pitchFamily="34" charset="0"/>
              </a:rPr>
              <a:t>- Can you add more adjectives to describe jobs?</a:t>
            </a:r>
          </a:p>
        </p:txBody>
      </p:sp>
      <p:sp>
        <p:nvSpPr>
          <p:cNvPr id="29" name="Text Box 28"/>
          <p:cNvSpPr txBox="1"/>
          <p:nvPr/>
        </p:nvSpPr>
        <p:spPr>
          <a:xfrm>
            <a:off x="725903" y="2433700"/>
            <a:ext cx="11287125" cy="784830"/>
          </a:xfrm>
          <a:prstGeom prst="rect">
            <a:avLst/>
          </a:prstGeom>
          <a:noFill/>
          <a:ln w="9525">
            <a:noFill/>
          </a:ln>
        </p:spPr>
        <p:txBody>
          <a:bodyPr wrap="square">
            <a:spAutoFit/>
          </a:bodyPr>
          <a:lstStyle/>
          <a:p>
            <a:pPr marL="635" indent="-635" algn="just"/>
            <a:r>
              <a:rPr lang="en-US" sz="4500" i="1" dirty="0">
                <a:solidFill>
                  <a:srgbClr val="FF0000"/>
                </a:solidFill>
                <a:latin typeface="Calibri" panose="020F0502020204030204" pitchFamily="34" charset="0"/>
                <a:cs typeface="Calibri" panose="020F0502020204030204" pitchFamily="34" charset="0"/>
              </a:rPr>
              <a:t>stressful, challenging, rewarding, etc.</a:t>
            </a:r>
          </a:p>
        </p:txBody>
      </p:sp>
      <p:sp>
        <p:nvSpPr>
          <p:cNvPr id="30" name="Text Box 29"/>
          <p:cNvSpPr txBox="1"/>
          <p:nvPr/>
        </p:nvSpPr>
        <p:spPr>
          <a:xfrm>
            <a:off x="487067" y="3429000"/>
            <a:ext cx="11287125" cy="784830"/>
          </a:xfrm>
          <a:prstGeom prst="rect">
            <a:avLst/>
          </a:prstGeom>
          <a:noFill/>
          <a:ln w="9525">
            <a:noFill/>
          </a:ln>
        </p:spPr>
        <p:txBody>
          <a:bodyPr wrap="square">
            <a:spAutoFit/>
          </a:bodyPr>
          <a:lstStyle/>
          <a:p>
            <a:pPr marL="635" indent="-635" algn="just"/>
            <a:r>
              <a:rPr lang="en-US" sz="4500" dirty="0">
                <a:solidFill>
                  <a:srgbClr val="000000"/>
                </a:solidFill>
                <a:latin typeface="Calibri" panose="020F0502020204030204" pitchFamily="34" charset="0"/>
                <a:cs typeface="Calibri" panose="020F0502020204030204" pitchFamily="34" charset="0"/>
              </a:rPr>
              <a:t>- Which job you prefer and why?</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up)">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PRACTICE</a:t>
            </a:r>
          </a:p>
        </p:txBody>
      </p:sp>
      <p:sp>
        <p:nvSpPr>
          <p:cNvPr id="100" name="Text Box 99"/>
          <p:cNvSpPr txBox="1"/>
          <p:nvPr/>
        </p:nvSpPr>
        <p:spPr>
          <a:xfrm>
            <a:off x="487067" y="1537335"/>
            <a:ext cx="11421904" cy="4401205"/>
          </a:xfrm>
          <a:prstGeom prst="rect">
            <a:avLst/>
          </a:prstGeom>
          <a:solidFill>
            <a:srgbClr val="FFEECC"/>
          </a:solidFill>
          <a:ln w="9525">
            <a:noFill/>
          </a:ln>
        </p:spPr>
        <p:txBody>
          <a:bodyPr wrap="square">
            <a:spAutoFit/>
          </a:bodyPr>
          <a:lstStyle/>
          <a:p>
            <a:pPr indent="0"/>
            <a:r>
              <a:rPr lang="en-US" sz="4000" b="1" i="1" dirty="0">
                <a:latin typeface="Calibri" panose="020F0502020204030204" pitchFamily="34" charset="0"/>
                <a:cs typeface="Calibri" panose="020F0502020204030204" pitchFamily="34" charset="0"/>
              </a:rPr>
              <a:t>Example answer:</a:t>
            </a:r>
            <a:r>
              <a:rPr lang="en-US" sz="4000" b="0" i="1" dirty="0">
                <a:latin typeface="Calibri" panose="020F0502020204030204" pitchFamily="34" charset="0"/>
                <a:cs typeface="Calibri" panose="020F0502020204030204" pitchFamily="34" charset="0"/>
              </a:rPr>
              <a:t> </a:t>
            </a:r>
          </a:p>
          <a:p>
            <a:pPr indent="0"/>
            <a:r>
              <a:rPr lang="en-US" sz="4000" b="0" dirty="0">
                <a:latin typeface="Calibri" panose="020F0502020204030204" pitchFamily="34" charset="0"/>
                <a:cs typeface="Calibri" panose="020F0502020204030204" pitchFamily="34" charset="0"/>
              </a:rPr>
              <a:t>+ I prefer the job of a software engineer. It is a difficult but well-paid job. Moreover, I like working with computers, so I think I can do the job well.</a:t>
            </a:r>
          </a:p>
          <a:p>
            <a:pPr indent="0"/>
            <a:r>
              <a:rPr lang="en-US" sz="4000" b="0" dirty="0">
                <a:latin typeface="Calibri" panose="020F0502020204030204" pitchFamily="34" charset="0"/>
                <a:cs typeface="Calibri" panose="020F0502020204030204" pitchFamily="34" charset="0"/>
              </a:rPr>
              <a:t>+ I prefer the job of an assembly worker. I only need a short time to train for the job, so I can start making a living soon.)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72" y="-7620"/>
            <a:ext cx="12192000" cy="706755"/>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178972" y="70892"/>
            <a:ext cx="4132696" cy="584775"/>
          </a:xfrm>
          <a:prstGeom prst="rect">
            <a:avLst/>
          </a:prstGeom>
          <a:noFill/>
          <a:effectLst/>
        </p:spPr>
        <p:txBody>
          <a:bodyPr wrap="square" rtlCol="0">
            <a:spAutoFit/>
          </a:bodyPr>
          <a:lstStyle/>
          <a:p>
            <a:r>
              <a:rPr lang="en-US" sz="3200" b="1" dirty="0">
                <a:effectLst>
                  <a:glow rad="88900">
                    <a:schemeClr val="bg1"/>
                  </a:glow>
                </a:effectLst>
                <a:latin typeface="Arial" panose="020B0604020202020204" pitchFamily="34" charset="0"/>
                <a:cs typeface="Arial" panose="020B0604020202020204" pitchFamily="34" charset="0"/>
              </a:rPr>
              <a:t>PRONUNCIATION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10" name="TextBox 11"/>
          <p:cNvSpPr txBox="1"/>
          <p:nvPr/>
        </p:nvSpPr>
        <p:spPr>
          <a:xfrm>
            <a:off x="1389436" y="846656"/>
            <a:ext cx="10338245" cy="706755"/>
          </a:xfrm>
          <a:prstGeom prst="rect">
            <a:avLst/>
          </a:prstGeom>
          <a:noFill/>
          <a:effectLst/>
        </p:spPr>
        <p:txBody>
          <a:bodyPr wrap="square" rtlCol="0">
            <a:spAutoFit/>
          </a:bodyPr>
          <a:lstStyle/>
          <a:p>
            <a:r>
              <a:rPr lang="en-US" sz="4000" b="1" dirty="0">
                <a:effectLst>
                  <a:glow rad="88900">
                    <a:schemeClr val="bg1"/>
                  </a:glow>
                </a:effectLst>
                <a:cs typeface="Arial" panose="020B0604020202020204" pitchFamily="34" charset="0"/>
              </a:rPr>
              <a:t>Intonation in statements used as questions</a:t>
            </a:r>
          </a:p>
        </p:txBody>
      </p:sp>
      <p:sp>
        <p:nvSpPr>
          <p:cNvPr id="3" name="Text Box 2"/>
          <p:cNvSpPr txBox="1"/>
          <p:nvPr/>
        </p:nvSpPr>
        <p:spPr>
          <a:xfrm>
            <a:off x="247015" y="2536190"/>
            <a:ext cx="11639550" cy="4032885"/>
          </a:xfrm>
          <a:prstGeom prst="rect">
            <a:avLst/>
          </a:prstGeom>
          <a:solidFill>
            <a:srgbClr val="FEE3AF"/>
          </a:solidFill>
        </p:spPr>
        <p:txBody>
          <a:bodyPr wrap="square" rtlCol="0" anchor="t">
            <a:noAutofit/>
          </a:bodyPr>
          <a:lstStyle/>
          <a:p>
            <a:r>
              <a:rPr lang="en-US" sz="3500" dirty="0"/>
              <a:t>We use a statement question when we want to express our surprise at the previous statement. In some cases, we use it to check if our information is correct. In these cases, we raise our voice at the end of the statement.</a:t>
            </a:r>
          </a:p>
          <a:p>
            <a:r>
              <a:rPr lang="en-US" sz="3500" b="1" i="1" dirty="0">
                <a:solidFill>
                  <a:srgbClr val="667AF4"/>
                </a:solidFill>
              </a:rPr>
              <a:t>Example:</a:t>
            </a:r>
          </a:p>
          <a:p>
            <a:r>
              <a:rPr lang="en-US" sz="3500" b="1" i="1" dirty="0"/>
              <a:t>A:</a:t>
            </a:r>
            <a:r>
              <a:rPr lang="en-US" sz="3500" dirty="0"/>
              <a:t> I want to be a doctor. </a:t>
            </a:r>
          </a:p>
          <a:p>
            <a:r>
              <a:rPr lang="en-US" sz="3500" b="1" i="1" dirty="0"/>
              <a:t>B: </a:t>
            </a:r>
            <a:r>
              <a:rPr lang="en-US" sz="3500" dirty="0"/>
              <a:t>You want to be a doctor?</a:t>
            </a:r>
          </a:p>
        </p:txBody>
      </p:sp>
      <p:pic>
        <p:nvPicPr>
          <p:cNvPr id="6" name="Picture 5"/>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93345" y="1678305"/>
            <a:ext cx="3148330" cy="927735"/>
          </a:xfrm>
          <a:prstGeom prst="rect">
            <a:avLst/>
          </a:prstGeom>
        </p:spPr>
      </p:pic>
      <p:pic>
        <p:nvPicPr>
          <p:cNvPr id="24" name="Content Placeholder 23"/>
          <p:cNvPicPr>
            <a:picLocks noGrp="1" noChangeAspect="1"/>
          </p:cNvPicPr>
          <p:nvPr>
            <p:ph idx="1"/>
          </p:nvPr>
        </p:nvPicPr>
        <p:blipFill>
          <a:blip r:embed="rId4">
            <a:clrChange>
              <a:clrFrom>
                <a:srgbClr val="FADDA1">
                  <a:alpha val="100000"/>
                </a:srgbClr>
              </a:clrFrom>
              <a:clrTo>
                <a:srgbClr val="FADDA1">
                  <a:alpha val="100000"/>
                  <a:alpha val="0"/>
                </a:srgbClr>
              </a:clrTo>
            </a:clrChange>
          </a:blip>
          <a:stretch>
            <a:fillRect/>
          </a:stretch>
        </p:blipFill>
        <p:spPr>
          <a:xfrm>
            <a:off x="4619763" y="5237480"/>
            <a:ext cx="981710" cy="637540"/>
          </a:xfrm>
          <a:prstGeom prst="rect">
            <a:avLst/>
          </a:prstGeom>
        </p:spPr>
      </p:pic>
      <p:pic>
        <p:nvPicPr>
          <p:cNvPr id="28" name="Picture 27"/>
          <p:cNvPicPr>
            <a:picLocks noChangeAspect="1"/>
          </p:cNvPicPr>
          <p:nvPr/>
        </p:nvPicPr>
        <p:blipFill>
          <a:blip r:embed="rId5">
            <a:clrChange>
              <a:clrFrom>
                <a:srgbClr val="FADDA1">
                  <a:alpha val="100000"/>
                </a:srgbClr>
              </a:clrFrom>
              <a:clrTo>
                <a:srgbClr val="FADDA1">
                  <a:alpha val="100000"/>
                  <a:alpha val="0"/>
                </a:srgbClr>
              </a:clrTo>
            </a:clrChange>
          </a:blip>
          <a:stretch>
            <a:fillRect/>
          </a:stretch>
        </p:blipFill>
        <p:spPr>
          <a:xfrm>
            <a:off x="5390134" y="5702176"/>
            <a:ext cx="936625" cy="702310"/>
          </a:xfrm>
          <a:prstGeom prst="rect">
            <a:avLst/>
          </a:prstGeom>
          <a:ln>
            <a:noFill/>
          </a:ln>
        </p:spPr>
      </p:pic>
      <p:grpSp>
        <p:nvGrpSpPr>
          <p:cNvPr id="31" name="Group 30"/>
          <p:cNvGrpSpPr/>
          <p:nvPr/>
        </p:nvGrpSpPr>
        <p:grpSpPr>
          <a:xfrm>
            <a:off x="-9073515" y="2211705"/>
            <a:ext cx="8483600" cy="1584325"/>
            <a:chOff x="3498" y="3483"/>
            <a:chExt cx="13360" cy="2495"/>
          </a:xfrm>
        </p:grpSpPr>
        <p:sp>
          <p:nvSpPr>
            <p:cNvPr id="32" name="Rounded Rectangle 31"/>
            <p:cNvSpPr/>
            <p:nvPr/>
          </p:nvSpPr>
          <p:spPr>
            <a:xfrm>
              <a:off x="3498" y="3884"/>
              <a:ext cx="13360"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rgbClr val="000000"/>
                  </a:solidFill>
                  <a:latin typeface="Calibri" panose="020F0502020204030204" pitchFamily="34" charset="0"/>
                  <a:cs typeface="Calibri" panose="020F0502020204030204" pitchFamily="34" charset="0"/>
                  <a:sym typeface="+mn-ea"/>
                </a:rPr>
                <a:t>Minh</a:t>
              </a:r>
              <a:r>
                <a:rPr lang="en-US" sz="3200">
                  <a:solidFill>
                    <a:srgbClr val="000000"/>
                  </a:solidFill>
                  <a:latin typeface="Calibri" panose="020F0502020204030204" pitchFamily="34" charset="0"/>
                  <a:cs typeface="Calibri" panose="020F0502020204030204" pitchFamily="34" charset="0"/>
                  <a:sym typeface="+mn-ea"/>
                </a:rPr>
                <a:t>: It’s 4:20 now. I must go.</a:t>
              </a:r>
              <a:endParaRPr lang="en-US" sz="3200" b="1">
                <a:solidFill>
                  <a:srgbClr val="000000"/>
                </a:solidFill>
                <a:latin typeface="Calibri" panose="020F0502020204030204" pitchFamily="34" charset="0"/>
                <a:cs typeface="Calibri" panose="020F0502020204030204" pitchFamily="34" charset="0"/>
                <a:sym typeface="+mn-ea"/>
              </a:endParaRPr>
            </a:p>
            <a:p>
              <a:pPr algn="just"/>
              <a:r>
                <a:rPr lang="en-US" sz="3200" b="1">
                  <a:solidFill>
                    <a:srgbClr val="000000"/>
                  </a:solidFill>
                  <a:latin typeface="Calibri" panose="020F0502020204030204" pitchFamily="34" charset="0"/>
                  <a:cs typeface="Calibri" panose="020F0502020204030204" pitchFamily="34" charset="0"/>
                  <a:sym typeface="+mn-ea"/>
                </a:rPr>
                <a:t>Hoa</a:t>
              </a:r>
              <a:r>
                <a:rPr lang="en-US" sz="3200">
                  <a:solidFill>
                    <a:srgbClr val="000000"/>
                  </a:solidFill>
                  <a:latin typeface="Calibri" panose="020F0502020204030204" pitchFamily="34" charset="0"/>
                  <a:cs typeface="Calibri" panose="020F0502020204030204" pitchFamily="34" charset="0"/>
                  <a:sym typeface="+mn-ea"/>
                </a:rPr>
                <a:t>: It’s 4:20? Oh dear, I must go, too!</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33" name="Oval 32"/>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grpSp>
      <p:grpSp>
        <p:nvGrpSpPr>
          <p:cNvPr id="34" name="Group 33"/>
          <p:cNvGrpSpPr/>
          <p:nvPr/>
        </p:nvGrpSpPr>
        <p:grpSpPr>
          <a:xfrm>
            <a:off x="14222730" y="3652520"/>
            <a:ext cx="8675370" cy="1584325"/>
            <a:chOff x="3398" y="6152"/>
            <a:chExt cx="13662" cy="2495"/>
          </a:xfrm>
        </p:grpSpPr>
        <p:sp>
          <p:nvSpPr>
            <p:cNvPr id="35" name="Rounded Rectangle 34"/>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rgbClr val="000000"/>
                  </a:solidFill>
                  <a:latin typeface="Calibri" panose="020F0502020204030204" pitchFamily="34" charset="0"/>
                  <a:cs typeface="Calibri" panose="020F0502020204030204" pitchFamily="34" charset="0"/>
                  <a:sym typeface="+mn-ea"/>
                </a:rPr>
                <a:t>Mai:</a:t>
              </a:r>
              <a:r>
                <a:rPr lang="en-US" sz="3200">
                  <a:solidFill>
                    <a:srgbClr val="000000"/>
                  </a:solidFill>
                  <a:latin typeface="Calibri" panose="020F0502020204030204" pitchFamily="34" charset="0"/>
                  <a:cs typeface="Calibri" panose="020F0502020204030204" pitchFamily="34" charset="0"/>
                  <a:sym typeface="+mn-ea"/>
                </a:rPr>
                <a:t> Mum, Ms Lan has invited you to a party.</a:t>
              </a:r>
            </a:p>
            <a:p>
              <a:pPr algn="just"/>
              <a:r>
                <a:rPr lang="en-US" sz="3200" b="1">
                  <a:solidFill>
                    <a:srgbClr val="000000"/>
                  </a:solidFill>
                  <a:latin typeface="Calibri" panose="020F0502020204030204" pitchFamily="34" charset="0"/>
                  <a:cs typeface="Calibri" panose="020F0502020204030204" pitchFamily="34" charset="0"/>
                  <a:sym typeface="+mn-ea"/>
                </a:rPr>
                <a:t>Mother</a:t>
              </a:r>
              <a:r>
                <a:rPr lang="en-US" sz="3200">
                  <a:solidFill>
                    <a:srgbClr val="000000"/>
                  </a:solidFill>
                  <a:latin typeface="Calibri" panose="020F0502020204030204" pitchFamily="34" charset="0"/>
                  <a:cs typeface="Calibri" panose="020F0502020204030204" pitchFamily="34" charset="0"/>
                  <a:sym typeface="+mn-ea"/>
                </a:rPr>
                <a:t>: She invited me to a party?</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36" name="Oval 35"/>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2</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par>
                                <p:cTn id="8" presetID="4" presetClass="entr" presetSubtype="16" fill="hold" nodeType="withEffect">
                                  <p:stCondLst>
                                    <p:cond delay="0"/>
                                  </p:stCondLst>
                                  <p:childTnLst>
                                    <p:set>
                                      <p:cBhvr>
                                        <p:cTn id="9" dur="1000"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par>
                                <p:cTn id="11" presetID="4" presetClass="entr" presetSubtype="16" fill="hold" nodeType="withEffect">
                                  <p:stCondLst>
                                    <p:cond delay="0"/>
                                  </p:stCondLst>
                                  <p:childTnLst>
                                    <p:set>
                                      <p:cBhvr>
                                        <p:cTn id="12" dur="1000" fill="hold">
                                          <p:stCondLst>
                                            <p:cond delay="0"/>
                                          </p:stCondLst>
                                        </p:cTn>
                                        <p:tgtEl>
                                          <p:spTgt spid="24"/>
                                        </p:tgtEl>
                                        <p:attrNameLst>
                                          <p:attrName>style.visibility</p:attrName>
                                        </p:attrNameLst>
                                      </p:cBhvr>
                                      <p:to>
                                        <p:strVal val="visible"/>
                                      </p:to>
                                    </p:set>
                                    <p:animEffect transition="in" filter="box(in)">
                                      <p:cBhvr>
                                        <p:cTn id="13" dur="1000"/>
                                        <p:tgtEl>
                                          <p:spTgt spid="24"/>
                                        </p:tgtEl>
                                      </p:cBhvr>
                                    </p:animEffect>
                                  </p:childTnLst>
                                </p:cTn>
                              </p:par>
                              <p:par>
                                <p:cTn id="14" presetID="4" presetClass="entr" presetSubtype="16" fill="hold" nodeType="withEffect">
                                  <p:stCondLst>
                                    <p:cond delay="0"/>
                                  </p:stCondLst>
                                  <p:childTnLst>
                                    <p:set>
                                      <p:cBhvr>
                                        <p:cTn id="15" dur="1000" fill="hold">
                                          <p:stCondLst>
                                            <p:cond delay="0"/>
                                          </p:stCondLst>
                                        </p:cTn>
                                        <p:tgtEl>
                                          <p:spTgt spid="28"/>
                                        </p:tgtEl>
                                        <p:attrNameLst>
                                          <p:attrName>style.visibility</p:attrName>
                                        </p:attrNameLst>
                                      </p:cBhvr>
                                      <p:to>
                                        <p:strVal val="visible"/>
                                      </p:to>
                                    </p:set>
                                    <p:animEffect transition="in" filter="box(in)">
                                      <p:cBhvr>
                                        <p:cTn id="16"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4071"/>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p>
        </p:txBody>
      </p:sp>
      <p:sp>
        <p:nvSpPr>
          <p:cNvPr id="3" name="TextBox 11"/>
          <p:cNvSpPr txBox="1"/>
          <p:nvPr/>
        </p:nvSpPr>
        <p:spPr>
          <a:xfrm>
            <a:off x="978152" y="1151981"/>
            <a:ext cx="10958830"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Listen to the conversations. Pay attention the intonation in statement questions. Then practise the conversations with a partner.</a:t>
            </a:r>
          </a:p>
        </p:txBody>
      </p:sp>
      <p:sp>
        <p:nvSpPr>
          <p:cNvPr id="4" name="Rounded Rectangle 3"/>
          <p:cNvSpPr/>
          <p:nvPr/>
        </p:nvSpPr>
        <p:spPr>
          <a:xfrm>
            <a:off x="440055" y="1232535"/>
            <a:ext cx="490855" cy="490855"/>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5" name="TextBox 16"/>
          <p:cNvSpPr txBox="1"/>
          <p:nvPr/>
        </p:nvSpPr>
        <p:spPr>
          <a:xfrm>
            <a:off x="487297" y="1161655"/>
            <a:ext cx="397035" cy="583565"/>
          </a:xfrm>
          <a:prstGeom prst="rect">
            <a:avLst/>
          </a:prstGeom>
          <a:noFill/>
        </p:spPr>
        <p:txBody>
          <a:bodyPr wrap="square" rtlCol="0">
            <a:spAutoFit/>
          </a:bodyPr>
          <a:lstStyle/>
          <a:p>
            <a:pPr algn="ctr"/>
            <a:r>
              <a:rPr lang="en-US" sz="3200" b="1" dirty="0">
                <a:solidFill>
                  <a:schemeClr val="bg1"/>
                </a:solidFill>
                <a:latin typeface="Myriad Pro" pitchFamily="34" charset="0"/>
              </a:rPr>
              <a:t>4</a:t>
            </a:r>
          </a:p>
        </p:txBody>
      </p:sp>
      <p:grpSp>
        <p:nvGrpSpPr>
          <p:cNvPr id="14" name="Group 13"/>
          <p:cNvGrpSpPr/>
          <p:nvPr/>
        </p:nvGrpSpPr>
        <p:grpSpPr>
          <a:xfrm>
            <a:off x="1791524" y="2821278"/>
            <a:ext cx="7868188" cy="1584960"/>
            <a:chOff x="3389" y="3483"/>
            <a:chExt cx="13469" cy="2496"/>
          </a:xfrm>
        </p:grpSpPr>
        <p:sp>
          <p:nvSpPr>
            <p:cNvPr id="2" name="Rounded Rectangle 1"/>
            <p:cNvSpPr/>
            <p:nvPr/>
          </p:nvSpPr>
          <p:spPr>
            <a:xfrm>
              <a:off x="3498" y="3884"/>
              <a:ext cx="13360"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600" b="1" i="1" dirty="0">
                  <a:solidFill>
                    <a:srgbClr val="000000"/>
                  </a:solidFill>
                  <a:latin typeface="Calibri" panose="020F0502020204030204" pitchFamily="34" charset="0"/>
                  <a:cs typeface="Calibri" panose="020F0502020204030204" pitchFamily="34" charset="0"/>
                  <a:sym typeface="+mn-ea"/>
                </a:rPr>
                <a:t>Minh</a:t>
              </a:r>
              <a:r>
                <a:rPr lang="en-US" sz="3600" i="1" dirty="0">
                  <a:solidFill>
                    <a:srgbClr val="000000"/>
                  </a:solidFill>
                  <a:latin typeface="Calibri" panose="020F0502020204030204" pitchFamily="34" charset="0"/>
                  <a:cs typeface="Calibri" panose="020F0502020204030204" pitchFamily="34" charset="0"/>
                  <a:sym typeface="+mn-ea"/>
                </a:rPr>
                <a:t>:</a:t>
              </a:r>
              <a:r>
                <a:rPr lang="en-US" sz="3600" dirty="0">
                  <a:solidFill>
                    <a:srgbClr val="000000"/>
                  </a:solidFill>
                  <a:latin typeface="Calibri" panose="020F0502020204030204" pitchFamily="34" charset="0"/>
                  <a:cs typeface="Calibri" panose="020F0502020204030204" pitchFamily="34" charset="0"/>
                  <a:sym typeface="+mn-ea"/>
                </a:rPr>
                <a:t> It’s 4:20 now. I must go.</a:t>
              </a:r>
              <a:endParaRPr lang="en-US" sz="3600" b="1" dirty="0">
                <a:solidFill>
                  <a:srgbClr val="000000"/>
                </a:solidFill>
                <a:latin typeface="Calibri" panose="020F0502020204030204" pitchFamily="34" charset="0"/>
                <a:cs typeface="Calibri" panose="020F0502020204030204" pitchFamily="34" charset="0"/>
                <a:sym typeface="+mn-ea"/>
              </a:endParaRPr>
            </a:p>
            <a:p>
              <a:pPr algn="just"/>
              <a:r>
                <a:rPr lang="en-US" sz="3600" b="1" i="1" dirty="0">
                  <a:solidFill>
                    <a:srgbClr val="000000"/>
                  </a:solidFill>
                  <a:latin typeface="Calibri" panose="020F0502020204030204" pitchFamily="34" charset="0"/>
                  <a:cs typeface="Calibri" panose="020F0502020204030204" pitchFamily="34" charset="0"/>
                  <a:sym typeface="+mn-ea"/>
                </a:rPr>
                <a:t>Hoa</a:t>
              </a:r>
              <a:r>
                <a:rPr lang="en-US" sz="3600" i="1" dirty="0">
                  <a:solidFill>
                    <a:srgbClr val="000000"/>
                  </a:solidFill>
                  <a:latin typeface="Calibri" panose="020F0502020204030204" pitchFamily="34" charset="0"/>
                  <a:cs typeface="Calibri" panose="020F0502020204030204" pitchFamily="34" charset="0"/>
                  <a:sym typeface="+mn-ea"/>
                </a:rPr>
                <a:t>:</a:t>
              </a:r>
              <a:r>
                <a:rPr lang="en-US" sz="3600" dirty="0">
                  <a:solidFill>
                    <a:srgbClr val="000000"/>
                  </a:solidFill>
                  <a:latin typeface="Calibri" panose="020F0502020204030204" pitchFamily="34" charset="0"/>
                  <a:cs typeface="Calibri" panose="020F0502020204030204" pitchFamily="34" charset="0"/>
                  <a:sym typeface="+mn-ea"/>
                </a:rPr>
                <a:t> It’s 4:20? Oh dear, I must go, too!</a:t>
              </a:r>
              <a:r>
                <a:rPr lang="en-US" sz="3600" b="1" dirty="0">
                  <a:solidFill>
                    <a:srgbClr val="000000"/>
                  </a:solidFill>
                  <a:latin typeface="Calibri" panose="020F0502020204030204" pitchFamily="34" charset="0"/>
                  <a:cs typeface="Calibri" panose="020F0502020204030204" pitchFamily="34" charset="0"/>
                  <a:sym typeface="+mn-ea"/>
                </a:rPr>
                <a:t> </a:t>
              </a:r>
              <a:endParaRPr lang="en-US" sz="3600" dirty="0">
                <a:latin typeface="Calibri" panose="020F0502020204030204" pitchFamily="34" charset="0"/>
                <a:cs typeface="Calibri" panose="020F0502020204030204" pitchFamily="34" charset="0"/>
              </a:endParaRPr>
            </a:p>
          </p:txBody>
        </p:sp>
        <p:sp>
          <p:nvSpPr>
            <p:cNvPr id="8" name="Oval 7"/>
            <p:cNvSpPr/>
            <p:nvPr/>
          </p:nvSpPr>
          <p:spPr>
            <a:xfrm>
              <a:off x="3389" y="3483"/>
              <a:ext cx="859"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dirty="0">
                  <a:solidFill>
                    <a:schemeClr val="accent2"/>
                  </a:solidFill>
                </a:rPr>
                <a:t>1</a:t>
              </a:r>
            </a:p>
          </p:txBody>
        </p:sp>
      </p:grpSp>
      <p:grpSp>
        <p:nvGrpSpPr>
          <p:cNvPr id="15" name="Group 14"/>
          <p:cNvGrpSpPr/>
          <p:nvPr/>
        </p:nvGrpSpPr>
        <p:grpSpPr>
          <a:xfrm>
            <a:off x="1791697" y="4516093"/>
            <a:ext cx="9160901" cy="1584325"/>
            <a:chOff x="3398" y="6152"/>
            <a:chExt cx="13662" cy="2495"/>
          </a:xfrm>
        </p:grpSpPr>
        <p:sp>
          <p:nvSpPr>
            <p:cNvPr id="7" name="Rounded Rectangle 6"/>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600" b="1" i="1" dirty="0">
                  <a:solidFill>
                    <a:srgbClr val="000000"/>
                  </a:solidFill>
                  <a:latin typeface="Calibri" panose="020F0502020204030204" pitchFamily="34" charset="0"/>
                  <a:cs typeface="Calibri" panose="020F0502020204030204" pitchFamily="34" charset="0"/>
                  <a:sym typeface="+mn-ea"/>
                </a:rPr>
                <a:t>Mai:</a:t>
              </a:r>
              <a:r>
                <a:rPr lang="en-US" sz="3600" dirty="0">
                  <a:solidFill>
                    <a:srgbClr val="000000"/>
                  </a:solidFill>
                  <a:latin typeface="Calibri" panose="020F0502020204030204" pitchFamily="34" charset="0"/>
                  <a:cs typeface="Calibri" panose="020F0502020204030204" pitchFamily="34" charset="0"/>
                  <a:sym typeface="+mn-ea"/>
                </a:rPr>
                <a:t> Mum, </a:t>
              </a:r>
              <a:r>
                <a:rPr lang="en-US" sz="3600" dirty="0" err="1">
                  <a:solidFill>
                    <a:srgbClr val="000000"/>
                  </a:solidFill>
                  <a:latin typeface="Calibri" panose="020F0502020204030204" pitchFamily="34" charset="0"/>
                  <a:cs typeface="Calibri" panose="020F0502020204030204" pitchFamily="34" charset="0"/>
                  <a:sym typeface="+mn-ea"/>
                </a:rPr>
                <a:t>Ms</a:t>
              </a:r>
              <a:r>
                <a:rPr lang="en-US" sz="3600" dirty="0">
                  <a:solidFill>
                    <a:srgbClr val="000000"/>
                  </a:solidFill>
                  <a:latin typeface="Calibri" panose="020F0502020204030204" pitchFamily="34" charset="0"/>
                  <a:cs typeface="Calibri" panose="020F0502020204030204" pitchFamily="34" charset="0"/>
                  <a:sym typeface="+mn-ea"/>
                </a:rPr>
                <a:t> Lan has invited you to a party.</a:t>
              </a:r>
            </a:p>
            <a:p>
              <a:pPr algn="just"/>
              <a:r>
                <a:rPr lang="en-US" sz="3600" b="1" i="1" dirty="0">
                  <a:solidFill>
                    <a:srgbClr val="000000"/>
                  </a:solidFill>
                  <a:latin typeface="Calibri" panose="020F0502020204030204" pitchFamily="34" charset="0"/>
                  <a:cs typeface="Calibri" panose="020F0502020204030204" pitchFamily="34" charset="0"/>
                  <a:sym typeface="+mn-ea"/>
                </a:rPr>
                <a:t>Mother</a:t>
              </a:r>
              <a:r>
                <a:rPr lang="en-US" sz="3600" i="1" dirty="0">
                  <a:solidFill>
                    <a:srgbClr val="000000"/>
                  </a:solidFill>
                  <a:latin typeface="Calibri" panose="020F0502020204030204" pitchFamily="34" charset="0"/>
                  <a:cs typeface="Calibri" panose="020F0502020204030204" pitchFamily="34" charset="0"/>
                  <a:sym typeface="+mn-ea"/>
                </a:rPr>
                <a:t>:</a:t>
              </a:r>
              <a:r>
                <a:rPr lang="en-US" sz="3600" dirty="0">
                  <a:solidFill>
                    <a:srgbClr val="000000"/>
                  </a:solidFill>
                  <a:latin typeface="Calibri" panose="020F0502020204030204" pitchFamily="34" charset="0"/>
                  <a:cs typeface="Calibri" panose="020F0502020204030204" pitchFamily="34" charset="0"/>
                  <a:sym typeface="+mn-ea"/>
                </a:rPr>
                <a:t> She invited me to a party?</a:t>
              </a:r>
              <a:r>
                <a:rPr lang="en-US" sz="3600" b="1" dirty="0">
                  <a:solidFill>
                    <a:srgbClr val="000000"/>
                  </a:solidFill>
                  <a:latin typeface="Calibri" panose="020F0502020204030204" pitchFamily="34" charset="0"/>
                  <a:cs typeface="Calibri" panose="020F0502020204030204" pitchFamily="34" charset="0"/>
                  <a:sym typeface="+mn-ea"/>
                </a:rPr>
                <a:t> </a:t>
              </a:r>
              <a:endParaRPr lang="en-US" sz="3600" dirty="0">
                <a:latin typeface="Calibri" panose="020F0502020204030204" pitchFamily="34" charset="0"/>
                <a:cs typeface="Calibri" panose="020F0502020204030204" pitchFamily="34" charset="0"/>
              </a:endParaRPr>
            </a:p>
          </p:txBody>
        </p:sp>
        <p:sp>
          <p:nvSpPr>
            <p:cNvPr id="13" name="Oval 12"/>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a:solidFill>
                    <a:schemeClr val="accent2"/>
                  </a:solidFill>
                </a:rPr>
                <a:t>2</a:t>
              </a:r>
            </a:p>
          </p:txBody>
        </p:sp>
      </p:grpSp>
      <p:pic>
        <p:nvPicPr>
          <p:cNvPr id="6" name="074">
            <a:hlinkClick r:id="" action="ppaction://media"/>
            <a:extLst>
              <a:ext uri="{FF2B5EF4-FFF2-40B4-BE49-F238E27FC236}">
                <a16:creationId xmlns:a16="http://schemas.microsoft.com/office/drawing/2014/main" id="{04FF7000-7BB0-B214-7551-707EF72CB6E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87067" y="2211678"/>
            <a:ext cx="609600" cy="6096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5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33732"/>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p>
        </p:txBody>
      </p:sp>
      <p:sp>
        <p:nvSpPr>
          <p:cNvPr id="3" name="TextBox 11"/>
          <p:cNvSpPr txBox="1"/>
          <p:nvPr/>
        </p:nvSpPr>
        <p:spPr>
          <a:xfrm>
            <a:off x="1053465" y="1115060"/>
            <a:ext cx="10958830" cy="1569660"/>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Complete each conversation with a statement question. Then practise the conversations with a partner. Pay attention to the intonation of each sentence. </a:t>
            </a:r>
          </a:p>
        </p:txBody>
      </p:sp>
      <p:sp>
        <p:nvSpPr>
          <p:cNvPr id="4" name="Rounded Rectangle 3"/>
          <p:cNvSpPr/>
          <p:nvPr/>
        </p:nvSpPr>
        <p:spPr>
          <a:xfrm>
            <a:off x="440055" y="1232535"/>
            <a:ext cx="490855" cy="490855"/>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5" name="TextBox 16"/>
          <p:cNvSpPr txBox="1"/>
          <p:nvPr/>
        </p:nvSpPr>
        <p:spPr>
          <a:xfrm>
            <a:off x="487297" y="1161655"/>
            <a:ext cx="397035" cy="583565"/>
          </a:xfrm>
          <a:prstGeom prst="rect">
            <a:avLst/>
          </a:prstGeom>
          <a:noFill/>
        </p:spPr>
        <p:txBody>
          <a:bodyPr wrap="square" rtlCol="0">
            <a:spAutoFit/>
          </a:bodyPr>
          <a:lstStyle/>
          <a:p>
            <a:pPr algn="ctr"/>
            <a:r>
              <a:rPr lang="en-US" sz="3200" b="1" dirty="0">
                <a:solidFill>
                  <a:schemeClr val="bg1"/>
                </a:solidFill>
                <a:latin typeface="Myriad Pro" pitchFamily="34" charset="0"/>
              </a:rPr>
              <a:t>5</a:t>
            </a:r>
          </a:p>
        </p:txBody>
      </p:sp>
      <p:grpSp>
        <p:nvGrpSpPr>
          <p:cNvPr id="14" name="Group 13"/>
          <p:cNvGrpSpPr/>
          <p:nvPr/>
        </p:nvGrpSpPr>
        <p:grpSpPr>
          <a:xfrm>
            <a:off x="1589223" y="2880679"/>
            <a:ext cx="9809177" cy="1584960"/>
            <a:chOff x="3498" y="3483"/>
            <a:chExt cx="15174" cy="2496"/>
          </a:xfrm>
        </p:grpSpPr>
        <p:sp>
          <p:nvSpPr>
            <p:cNvPr id="2" name="Rounded Rectangle 1"/>
            <p:cNvSpPr/>
            <p:nvPr/>
          </p:nvSpPr>
          <p:spPr>
            <a:xfrm>
              <a:off x="3498" y="3884"/>
              <a:ext cx="15174"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600" b="1" i="1" dirty="0">
                  <a:solidFill>
                    <a:srgbClr val="000000"/>
                  </a:solidFill>
                  <a:latin typeface="Calibri" panose="020F0502020204030204" pitchFamily="34" charset="0"/>
                  <a:cs typeface="Calibri" panose="020F0502020204030204" pitchFamily="34" charset="0"/>
                  <a:sym typeface="+mn-ea"/>
                </a:rPr>
                <a:t>Nick</a:t>
              </a:r>
              <a:r>
                <a:rPr lang="en-US" sz="3600" i="1" dirty="0">
                  <a:solidFill>
                    <a:srgbClr val="000000"/>
                  </a:solidFill>
                  <a:latin typeface="Calibri" panose="020F0502020204030204" pitchFamily="34" charset="0"/>
                  <a:cs typeface="Calibri" panose="020F0502020204030204" pitchFamily="34" charset="0"/>
                  <a:sym typeface="+mn-ea"/>
                </a:rPr>
                <a:t>:</a:t>
              </a:r>
              <a:r>
                <a:rPr lang="en-US" sz="3600" dirty="0">
                  <a:solidFill>
                    <a:srgbClr val="000000"/>
                  </a:solidFill>
                  <a:latin typeface="Calibri" panose="020F0502020204030204" pitchFamily="34" charset="0"/>
                  <a:cs typeface="Calibri" panose="020F0502020204030204" pitchFamily="34" charset="0"/>
                  <a:sym typeface="+mn-ea"/>
                </a:rPr>
                <a:t> Minh is very happy with the vocational test.</a:t>
              </a:r>
            </a:p>
            <a:p>
              <a:pPr algn="just"/>
              <a:r>
                <a:rPr lang="en-US" sz="3600" b="1" i="1" dirty="0">
                  <a:solidFill>
                    <a:srgbClr val="000000"/>
                  </a:solidFill>
                  <a:latin typeface="Calibri" panose="020F0502020204030204" pitchFamily="34" charset="0"/>
                  <a:cs typeface="Calibri" panose="020F0502020204030204" pitchFamily="34" charset="0"/>
                  <a:sym typeface="+mn-ea"/>
                </a:rPr>
                <a:t>Trang</a:t>
              </a:r>
              <a:r>
                <a:rPr lang="en-US" sz="3600" i="1" dirty="0">
                  <a:solidFill>
                    <a:srgbClr val="000000"/>
                  </a:solidFill>
                  <a:latin typeface="Calibri" panose="020F0502020204030204" pitchFamily="34" charset="0"/>
                  <a:cs typeface="Calibri" panose="020F0502020204030204" pitchFamily="34" charset="0"/>
                  <a:sym typeface="+mn-ea"/>
                </a:rPr>
                <a:t>:</a:t>
              </a:r>
              <a:r>
                <a:rPr lang="en-US" sz="3600" dirty="0">
                  <a:solidFill>
                    <a:srgbClr val="000000"/>
                  </a:solidFill>
                  <a:latin typeface="Calibri" panose="020F0502020204030204" pitchFamily="34" charset="0"/>
                  <a:cs typeface="Calibri" panose="020F0502020204030204" pitchFamily="34" charset="0"/>
                  <a:sym typeface="+mn-ea"/>
                </a:rPr>
                <a:t> ______? He told me something different.</a:t>
              </a:r>
            </a:p>
          </p:txBody>
        </p:sp>
        <p:sp>
          <p:nvSpPr>
            <p:cNvPr id="8" name="Oval 7"/>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a:solidFill>
                    <a:schemeClr val="accent2"/>
                  </a:solidFill>
                </a:rPr>
                <a:t>1</a:t>
              </a:r>
            </a:p>
          </p:txBody>
        </p:sp>
      </p:grpSp>
      <p:grpSp>
        <p:nvGrpSpPr>
          <p:cNvPr id="15" name="Group 14"/>
          <p:cNvGrpSpPr/>
          <p:nvPr/>
        </p:nvGrpSpPr>
        <p:grpSpPr>
          <a:xfrm>
            <a:off x="1589223" y="4655601"/>
            <a:ext cx="8389858" cy="1584960"/>
            <a:chOff x="3398" y="6152"/>
            <a:chExt cx="13663" cy="2496"/>
          </a:xfrm>
        </p:grpSpPr>
        <p:sp>
          <p:nvSpPr>
            <p:cNvPr id="7" name="Rounded Rectangle 6"/>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600" b="1" i="1" dirty="0">
                  <a:solidFill>
                    <a:srgbClr val="000000"/>
                  </a:solidFill>
                  <a:latin typeface="Calibri" panose="020F0502020204030204" pitchFamily="34" charset="0"/>
                  <a:cs typeface="Calibri" panose="020F0502020204030204" pitchFamily="34" charset="0"/>
                  <a:sym typeface="+mn-ea"/>
                </a:rPr>
                <a:t>Elena:</a:t>
              </a:r>
              <a:r>
                <a:rPr lang="en-US" sz="3600" dirty="0">
                  <a:solidFill>
                    <a:srgbClr val="000000"/>
                  </a:solidFill>
                  <a:latin typeface="Calibri" panose="020F0502020204030204" pitchFamily="34" charset="0"/>
                  <a:cs typeface="Calibri" panose="020F0502020204030204" pitchFamily="34" charset="0"/>
                  <a:sym typeface="+mn-ea"/>
                </a:rPr>
                <a:t> I want to become a surgeon.</a:t>
              </a:r>
            </a:p>
            <a:p>
              <a:pPr algn="just"/>
              <a:r>
                <a:rPr lang="en-US" sz="3600" b="1" i="1" dirty="0">
                  <a:solidFill>
                    <a:srgbClr val="000000"/>
                  </a:solidFill>
                  <a:latin typeface="Calibri" panose="020F0502020204030204" pitchFamily="34" charset="0"/>
                  <a:cs typeface="Calibri" panose="020F0502020204030204" pitchFamily="34" charset="0"/>
                  <a:sym typeface="+mn-ea"/>
                </a:rPr>
                <a:t>Tom:</a:t>
              </a:r>
              <a:r>
                <a:rPr lang="en-US" sz="3600" dirty="0">
                  <a:solidFill>
                    <a:srgbClr val="000000"/>
                  </a:solidFill>
                  <a:latin typeface="Calibri" panose="020F0502020204030204" pitchFamily="34" charset="0"/>
                  <a:cs typeface="Calibri" panose="020F0502020204030204" pitchFamily="34" charset="0"/>
                  <a:sym typeface="+mn-ea"/>
                </a:rPr>
                <a:t> ______? Do you have </a:t>
              </a:r>
              <a:r>
                <a:rPr lang="en-US" sz="3600" dirty="0" err="1">
                  <a:solidFill>
                    <a:srgbClr val="000000"/>
                  </a:solidFill>
                  <a:latin typeface="Calibri" panose="020F0502020204030204" pitchFamily="34" charset="0"/>
                  <a:cs typeface="Calibri" panose="020F0502020204030204" pitchFamily="34" charset="0"/>
                  <a:sym typeface="+mn-ea"/>
                </a:rPr>
                <a:t>skilful</a:t>
              </a:r>
              <a:r>
                <a:rPr lang="en-US" sz="3600" dirty="0">
                  <a:solidFill>
                    <a:srgbClr val="000000"/>
                  </a:solidFill>
                  <a:latin typeface="Calibri" panose="020F0502020204030204" pitchFamily="34" charset="0"/>
                  <a:cs typeface="Calibri" panose="020F0502020204030204" pitchFamily="34" charset="0"/>
                  <a:sym typeface="+mn-ea"/>
                </a:rPr>
                <a:t> hands?</a:t>
              </a:r>
              <a:r>
                <a:rPr lang="en-US" sz="3600" b="1" dirty="0">
                  <a:solidFill>
                    <a:srgbClr val="000000"/>
                  </a:solidFill>
                  <a:latin typeface="Calibri" panose="020F0502020204030204" pitchFamily="34" charset="0"/>
                  <a:cs typeface="Calibri" panose="020F0502020204030204" pitchFamily="34" charset="0"/>
                  <a:sym typeface="+mn-ea"/>
                </a:rPr>
                <a:t> </a:t>
              </a:r>
              <a:endParaRPr lang="en-US" sz="3600" dirty="0">
                <a:latin typeface="Calibri" panose="020F0502020204030204" pitchFamily="34" charset="0"/>
                <a:cs typeface="Calibri" panose="020F0502020204030204" pitchFamily="34" charset="0"/>
              </a:endParaRPr>
            </a:p>
          </p:txBody>
        </p:sp>
        <p:sp>
          <p:nvSpPr>
            <p:cNvPr id="13" name="Oval 12"/>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dirty="0">
                  <a:solidFill>
                    <a:schemeClr val="accent2"/>
                  </a:solidFill>
                </a:rPr>
                <a:t>2</a:t>
              </a:r>
            </a:p>
          </p:txBody>
        </p:sp>
      </p:grpSp>
      <p:grpSp>
        <p:nvGrpSpPr>
          <p:cNvPr id="6" name="Group 5"/>
          <p:cNvGrpSpPr/>
          <p:nvPr/>
        </p:nvGrpSpPr>
        <p:grpSpPr>
          <a:xfrm>
            <a:off x="884555" y="8118475"/>
            <a:ext cx="10750550" cy="1997710"/>
            <a:chOff x="3498" y="3483"/>
            <a:chExt cx="15174" cy="3146"/>
          </a:xfrm>
        </p:grpSpPr>
        <p:sp>
          <p:nvSpPr>
            <p:cNvPr id="9" name="Rounded Rectangle 8"/>
            <p:cNvSpPr/>
            <p:nvPr/>
          </p:nvSpPr>
          <p:spPr>
            <a:xfrm>
              <a:off x="3498" y="3884"/>
              <a:ext cx="15174" cy="274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rgbClr val="000000"/>
                  </a:solidFill>
                  <a:latin typeface="Calibri" panose="020F0502020204030204" pitchFamily="34" charset="0"/>
                  <a:cs typeface="Calibri" panose="020F0502020204030204" pitchFamily="34" charset="0"/>
                  <a:sym typeface="+mn-ea"/>
                </a:rPr>
                <a:t>Nick</a:t>
              </a:r>
              <a:r>
                <a:rPr lang="en-US" sz="3200">
                  <a:solidFill>
                    <a:srgbClr val="000000"/>
                  </a:solidFill>
                  <a:latin typeface="Calibri" panose="020F0502020204030204" pitchFamily="34" charset="0"/>
                  <a:cs typeface="Calibri" panose="020F0502020204030204" pitchFamily="34" charset="0"/>
                  <a:sym typeface="+mn-ea"/>
                </a:rPr>
                <a:t>: Minh is very happy with the vocational test.</a:t>
              </a:r>
            </a:p>
            <a:p>
              <a:pPr algn="just"/>
              <a:r>
                <a:rPr lang="en-US" sz="3200" b="1">
                  <a:solidFill>
                    <a:srgbClr val="000000"/>
                  </a:solidFill>
                  <a:latin typeface="Calibri" panose="020F0502020204030204" pitchFamily="34" charset="0"/>
                  <a:cs typeface="Calibri" panose="020F0502020204030204" pitchFamily="34" charset="0"/>
                  <a:sym typeface="+mn-ea"/>
                </a:rPr>
                <a:t>Trang</a:t>
              </a:r>
              <a:r>
                <a:rPr lang="en-US" sz="3200">
                  <a:solidFill>
                    <a:srgbClr val="000000"/>
                  </a:solidFill>
                  <a:latin typeface="Calibri" panose="020F0502020204030204" pitchFamily="34" charset="0"/>
                  <a:cs typeface="Calibri" panose="020F0502020204030204" pitchFamily="34" charset="0"/>
                  <a:sym typeface="+mn-ea"/>
                </a:rPr>
                <a:t>: </a:t>
              </a:r>
              <a:r>
                <a:rPr lang="en-US" sz="3200" b="1">
                  <a:solidFill>
                    <a:srgbClr val="FF0000"/>
                  </a:solidFill>
                  <a:highlight>
                    <a:srgbClr val="00FF00"/>
                  </a:highlight>
                  <a:latin typeface="Calibri" panose="020F0502020204030204" pitchFamily="34" charset="0"/>
                  <a:cs typeface="Calibri" panose="020F0502020204030204" pitchFamily="34" charset="0"/>
                  <a:sym typeface="+mn-ea"/>
                </a:rPr>
                <a:t>Minh is very happy with the vocational test?</a:t>
              </a:r>
              <a:r>
                <a:rPr lang="en-US" sz="3200">
                  <a:solidFill>
                    <a:srgbClr val="000000"/>
                  </a:solidFill>
                  <a:latin typeface="Calibri" panose="020F0502020204030204" pitchFamily="34" charset="0"/>
                  <a:cs typeface="Calibri" panose="020F0502020204030204" pitchFamily="34" charset="0"/>
                  <a:sym typeface="+mn-ea"/>
                </a:rPr>
                <a:t> He told me something different.</a:t>
              </a:r>
            </a:p>
          </p:txBody>
        </p:sp>
        <p:sp>
          <p:nvSpPr>
            <p:cNvPr id="17" name="Oval 16"/>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grpSp>
      <p:grpSp>
        <p:nvGrpSpPr>
          <p:cNvPr id="18" name="Group 17"/>
          <p:cNvGrpSpPr/>
          <p:nvPr/>
        </p:nvGrpSpPr>
        <p:grpSpPr>
          <a:xfrm>
            <a:off x="673735" y="8148955"/>
            <a:ext cx="10724665" cy="1791335"/>
            <a:chOff x="3398" y="6152"/>
            <a:chExt cx="13663" cy="2821"/>
          </a:xfrm>
        </p:grpSpPr>
        <p:sp>
          <p:nvSpPr>
            <p:cNvPr id="19" name="Rounded Rectangle 18"/>
            <p:cNvSpPr/>
            <p:nvPr/>
          </p:nvSpPr>
          <p:spPr>
            <a:xfrm>
              <a:off x="3498" y="6553"/>
              <a:ext cx="13563" cy="2420"/>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rgbClr val="000000"/>
                  </a:solidFill>
                  <a:latin typeface="Calibri" panose="020F0502020204030204" pitchFamily="34" charset="0"/>
                  <a:cs typeface="Calibri" panose="020F0502020204030204" pitchFamily="34" charset="0"/>
                  <a:sym typeface="+mn-ea"/>
                </a:rPr>
                <a:t>Elena:</a:t>
              </a:r>
              <a:r>
                <a:rPr lang="en-US" sz="3200">
                  <a:solidFill>
                    <a:srgbClr val="000000"/>
                  </a:solidFill>
                  <a:latin typeface="Calibri" panose="020F0502020204030204" pitchFamily="34" charset="0"/>
                  <a:cs typeface="Calibri" panose="020F0502020204030204" pitchFamily="34" charset="0"/>
                  <a:sym typeface="+mn-ea"/>
                </a:rPr>
                <a:t> I want to become a surgeon.</a:t>
              </a:r>
            </a:p>
            <a:p>
              <a:pPr algn="just"/>
              <a:r>
                <a:rPr lang="en-US" sz="3200" b="1">
                  <a:solidFill>
                    <a:srgbClr val="000000"/>
                  </a:solidFill>
                  <a:latin typeface="Calibri" panose="020F0502020204030204" pitchFamily="34" charset="0"/>
                  <a:cs typeface="Calibri" panose="020F0502020204030204" pitchFamily="34" charset="0"/>
                  <a:sym typeface="+mn-ea"/>
                </a:rPr>
                <a:t>Tom:</a:t>
              </a:r>
              <a:r>
                <a:rPr lang="en-US" sz="3200">
                  <a:solidFill>
                    <a:srgbClr val="000000"/>
                  </a:solidFill>
                  <a:latin typeface="Calibri" panose="020F0502020204030204" pitchFamily="34" charset="0"/>
                  <a:cs typeface="Calibri" panose="020F0502020204030204" pitchFamily="34" charset="0"/>
                  <a:sym typeface="+mn-ea"/>
                </a:rPr>
                <a:t> </a:t>
              </a:r>
              <a:r>
                <a:rPr lang="en-US" sz="3200" b="1">
                  <a:solidFill>
                    <a:srgbClr val="FF0000"/>
                  </a:solidFill>
                  <a:highlight>
                    <a:srgbClr val="00FF00"/>
                  </a:highlight>
                  <a:latin typeface="Calibri" panose="020F0502020204030204" pitchFamily="34" charset="0"/>
                  <a:cs typeface="Calibri" panose="020F0502020204030204" pitchFamily="34" charset="0"/>
                  <a:sym typeface="+mn-ea"/>
                </a:rPr>
                <a:t>You want to become a surgeon</a:t>
              </a:r>
              <a:r>
                <a:rPr lang="en-US" sz="3200">
                  <a:solidFill>
                    <a:srgbClr val="000000"/>
                  </a:solidFill>
                  <a:latin typeface="Calibri" panose="020F0502020204030204" pitchFamily="34" charset="0"/>
                  <a:cs typeface="Calibri" panose="020F0502020204030204" pitchFamily="34" charset="0"/>
                  <a:sym typeface="+mn-ea"/>
                </a:rPr>
                <a:t>? Do you have skilful hands?</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23" name="Oval 22"/>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2</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1" name="Group 30"/>
          <p:cNvGrpSpPr/>
          <p:nvPr/>
        </p:nvGrpSpPr>
        <p:grpSpPr>
          <a:xfrm>
            <a:off x="-1270" y="-7620"/>
            <a:ext cx="12192000" cy="833120"/>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7635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7" name="TextBox 14"/>
          <p:cNvSpPr txBox="1"/>
          <p:nvPr/>
        </p:nvSpPr>
        <p:spPr>
          <a:xfrm>
            <a:off x="8060077" y="152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100" name="Text Box 99"/>
          <p:cNvSpPr txBox="1"/>
          <p:nvPr/>
        </p:nvSpPr>
        <p:spPr>
          <a:xfrm>
            <a:off x="1565910" y="2446020"/>
            <a:ext cx="9779635" cy="1840230"/>
          </a:xfrm>
          <a:prstGeom prst="rect">
            <a:avLst/>
          </a:prstGeom>
          <a:noFill/>
          <a:ln w="9525">
            <a:noFill/>
          </a:ln>
        </p:spPr>
        <p:txBody>
          <a:bodyPr wrap="square">
            <a:prstTxWarp prst="textChevron">
              <a:avLst/>
            </a:prstTxWarp>
            <a:spAutoFit/>
          </a:bodyPr>
          <a:lstStyle/>
          <a:p>
            <a:pPr marL="635" indent="-635"/>
            <a:r>
              <a:rPr lang="en-US" sz="6000" b="1" dirty="0">
                <a:solidFill>
                  <a:srgbClr val="FF0000"/>
                </a:solidFill>
                <a:latin typeface="Cooper Black" panose="0208090404030B020404" charset="0"/>
                <a:cs typeface="Cooper Black" panose="0208090404030B020404" charset="0"/>
              </a:rPr>
              <a:t>One-sentence job stories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iterate type="lt">
                                    <p:tmPct val="6000"/>
                                  </p:iterate>
                                  <p:childTnLst>
                                    <p:set>
                                      <p:cBhvr>
                                        <p:cTn id="6" dur="500" fill="hold">
                                          <p:stCondLst>
                                            <p:cond delay="0"/>
                                          </p:stCondLst>
                                        </p:cTn>
                                        <p:tgtEl>
                                          <p:spTgt spid="100">
                                            <p:txEl>
                                              <p:pRg st="0" end="0"/>
                                            </p:txEl>
                                          </p:spTgt>
                                        </p:tgtEl>
                                        <p:attrNameLst>
                                          <p:attrName>style.visibility</p:attrName>
                                        </p:attrNameLst>
                                      </p:cBhvr>
                                      <p:to>
                                        <p:strVal val="visible"/>
                                      </p:to>
                                    </p:set>
                                    <p:anim calcmode="lin" valueType="num">
                                      <p:cBhvr>
                                        <p:cTn id="7" dur="500" fill="hold"/>
                                        <p:tgtEl>
                                          <p:spTgt spid="10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00">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100">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0" y="0"/>
            <a:ext cx="12192000" cy="1083309"/>
            <a:chOff x="7620" y="-7620"/>
            <a:chExt cx="12192000" cy="1083309"/>
          </a:xfrm>
        </p:grpSpPr>
        <p:sp>
          <p:nvSpPr>
            <p:cNvPr id="20" name="Round Single Corner Rectangle 19"/>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 Single Corner Rectangle 21"/>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487067" y="194965"/>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PRONUNCIATION</a:t>
            </a:r>
          </a:p>
        </p:txBody>
      </p:sp>
      <p:grpSp>
        <p:nvGrpSpPr>
          <p:cNvPr id="14" name="Group 13"/>
          <p:cNvGrpSpPr/>
          <p:nvPr/>
        </p:nvGrpSpPr>
        <p:grpSpPr>
          <a:xfrm>
            <a:off x="313414" y="1823085"/>
            <a:ext cx="11175641" cy="1893570"/>
            <a:chOff x="2898" y="3647"/>
            <a:chExt cx="15774" cy="2982"/>
          </a:xfrm>
        </p:grpSpPr>
        <p:sp>
          <p:nvSpPr>
            <p:cNvPr id="2" name="Rounded Rectangle 1"/>
            <p:cNvSpPr/>
            <p:nvPr/>
          </p:nvSpPr>
          <p:spPr>
            <a:xfrm>
              <a:off x="3498" y="3884"/>
              <a:ext cx="15174" cy="274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600" b="1" i="1" dirty="0">
                  <a:solidFill>
                    <a:srgbClr val="000000"/>
                  </a:solidFill>
                  <a:latin typeface="Calibri" panose="020F0502020204030204" pitchFamily="34" charset="0"/>
                  <a:cs typeface="Calibri" panose="020F0502020204030204" pitchFamily="34" charset="0"/>
                  <a:sym typeface="+mn-ea"/>
                </a:rPr>
                <a:t>Nick</a:t>
              </a:r>
              <a:r>
                <a:rPr lang="en-US" sz="3600" i="1" dirty="0">
                  <a:solidFill>
                    <a:srgbClr val="000000"/>
                  </a:solidFill>
                  <a:latin typeface="Calibri" panose="020F0502020204030204" pitchFamily="34" charset="0"/>
                  <a:cs typeface="Calibri" panose="020F0502020204030204" pitchFamily="34" charset="0"/>
                  <a:sym typeface="+mn-ea"/>
                </a:rPr>
                <a:t>:</a:t>
              </a:r>
              <a:r>
                <a:rPr lang="en-US" sz="3600" dirty="0">
                  <a:solidFill>
                    <a:srgbClr val="000000"/>
                  </a:solidFill>
                  <a:latin typeface="Calibri" panose="020F0502020204030204" pitchFamily="34" charset="0"/>
                  <a:cs typeface="Calibri" panose="020F0502020204030204" pitchFamily="34" charset="0"/>
                  <a:sym typeface="+mn-ea"/>
                </a:rPr>
                <a:t> Minh is very happy with the vocational test.</a:t>
              </a:r>
            </a:p>
            <a:p>
              <a:pPr algn="just"/>
              <a:r>
                <a:rPr lang="en-US" sz="3600" b="1" i="1" dirty="0">
                  <a:solidFill>
                    <a:srgbClr val="000000"/>
                  </a:solidFill>
                  <a:latin typeface="Calibri" panose="020F0502020204030204" pitchFamily="34" charset="0"/>
                  <a:cs typeface="Calibri" panose="020F0502020204030204" pitchFamily="34" charset="0"/>
                  <a:sym typeface="+mn-ea"/>
                </a:rPr>
                <a:t>Trang</a:t>
              </a:r>
              <a:r>
                <a:rPr lang="en-US" sz="3600" i="1" dirty="0">
                  <a:solidFill>
                    <a:srgbClr val="000000"/>
                  </a:solidFill>
                  <a:latin typeface="Calibri" panose="020F0502020204030204" pitchFamily="34" charset="0"/>
                  <a:cs typeface="Calibri" panose="020F0502020204030204" pitchFamily="34" charset="0"/>
                  <a:sym typeface="+mn-ea"/>
                </a:rPr>
                <a:t>:</a:t>
              </a:r>
              <a:r>
                <a:rPr lang="en-US" sz="3600" dirty="0">
                  <a:solidFill>
                    <a:srgbClr val="000000"/>
                  </a:solidFill>
                  <a:latin typeface="Calibri" panose="020F0502020204030204" pitchFamily="34" charset="0"/>
                  <a:cs typeface="Calibri" panose="020F0502020204030204" pitchFamily="34" charset="0"/>
                  <a:sym typeface="+mn-ea"/>
                </a:rPr>
                <a:t> </a:t>
              </a:r>
              <a:r>
                <a:rPr lang="en-US" sz="3600" b="1" dirty="0">
                  <a:solidFill>
                    <a:srgbClr val="7030A0"/>
                  </a:solidFill>
                  <a:highlight>
                    <a:srgbClr val="FFC5C5"/>
                  </a:highlight>
                  <a:latin typeface="Calibri" panose="020F0502020204030204" pitchFamily="34" charset="0"/>
                  <a:cs typeface="Calibri" panose="020F0502020204030204" pitchFamily="34" charset="0"/>
                  <a:sym typeface="+mn-ea"/>
                </a:rPr>
                <a:t>Minh is very happy with the vocational test?</a:t>
              </a:r>
              <a:r>
                <a:rPr lang="en-US" sz="3600" dirty="0">
                  <a:solidFill>
                    <a:srgbClr val="000000"/>
                  </a:solidFill>
                  <a:latin typeface="Calibri" panose="020F0502020204030204" pitchFamily="34" charset="0"/>
                  <a:cs typeface="Calibri" panose="020F0502020204030204" pitchFamily="34" charset="0"/>
                  <a:sym typeface="+mn-ea"/>
                </a:rPr>
                <a:t> He told me something different.</a:t>
              </a:r>
            </a:p>
          </p:txBody>
        </p:sp>
        <p:sp>
          <p:nvSpPr>
            <p:cNvPr id="8" name="Oval 7"/>
            <p:cNvSpPr/>
            <p:nvPr/>
          </p:nvSpPr>
          <p:spPr>
            <a:xfrm>
              <a:off x="2898" y="3647"/>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a:solidFill>
                    <a:schemeClr val="accent2"/>
                  </a:solidFill>
                </a:rPr>
                <a:t>1</a:t>
              </a:r>
            </a:p>
          </p:txBody>
        </p:sp>
      </p:grpSp>
      <p:grpSp>
        <p:nvGrpSpPr>
          <p:cNvPr id="15" name="Group 14"/>
          <p:cNvGrpSpPr/>
          <p:nvPr/>
        </p:nvGrpSpPr>
        <p:grpSpPr>
          <a:xfrm>
            <a:off x="256225" y="3867150"/>
            <a:ext cx="11135190" cy="2167890"/>
            <a:chOff x="2875" y="6075"/>
            <a:chExt cx="14186" cy="2898"/>
          </a:xfrm>
        </p:grpSpPr>
        <p:sp>
          <p:nvSpPr>
            <p:cNvPr id="7" name="Rounded Rectangle 6"/>
            <p:cNvSpPr/>
            <p:nvPr/>
          </p:nvSpPr>
          <p:spPr>
            <a:xfrm>
              <a:off x="3498" y="6480"/>
              <a:ext cx="13563" cy="2493"/>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600" b="1" i="1" dirty="0">
                  <a:solidFill>
                    <a:srgbClr val="000000"/>
                  </a:solidFill>
                  <a:latin typeface="Calibri" panose="020F0502020204030204" pitchFamily="34" charset="0"/>
                  <a:cs typeface="Calibri" panose="020F0502020204030204" pitchFamily="34" charset="0"/>
                  <a:sym typeface="+mn-ea"/>
                </a:rPr>
                <a:t>Elena:</a:t>
              </a:r>
              <a:r>
                <a:rPr lang="en-US" sz="3600" i="1" dirty="0">
                  <a:solidFill>
                    <a:srgbClr val="000000"/>
                  </a:solidFill>
                  <a:latin typeface="Calibri" panose="020F0502020204030204" pitchFamily="34" charset="0"/>
                  <a:cs typeface="Calibri" panose="020F0502020204030204" pitchFamily="34" charset="0"/>
                  <a:sym typeface="+mn-ea"/>
                </a:rPr>
                <a:t> </a:t>
              </a:r>
              <a:r>
                <a:rPr lang="en-US" sz="3600" dirty="0">
                  <a:solidFill>
                    <a:srgbClr val="000000"/>
                  </a:solidFill>
                  <a:latin typeface="Calibri" panose="020F0502020204030204" pitchFamily="34" charset="0"/>
                  <a:cs typeface="Calibri" panose="020F0502020204030204" pitchFamily="34" charset="0"/>
                  <a:sym typeface="+mn-ea"/>
                </a:rPr>
                <a:t>I want to become a surgeon.</a:t>
              </a:r>
            </a:p>
            <a:p>
              <a:pPr algn="just"/>
              <a:r>
                <a:rPr lang="en-US" sz="3600" b="1" i="1" dirty="0">
                  <a:solidFill>
                    <a:srgbClr val="000000"/>
                  </a:solidFill>
                  <a:latin typeface="Calibri" panose="020F0502020204030204" pitchFamily="34" charset="0"/>
                  <a:cs typeface="Calibri" panose="020F0502020204030204" pitchFamily="34" charset="0"/>
                  <a:sym typeface="+mn-ea"/>
                </a:rPr>
                <a:t>Tom:</a:t>
              </a:r>
              <a:r>
                <a:rPr lang="en-US" sz="3600" dirty="0">
                  <a:solidFill>
                    <a:srgbClr val="000000"/>
                  </a:solidFill>
                  <a:latin typeface="Calibri" panose="020F0502020204030204" pitchFamily="34" charset="0"/>
                  <a:cs typeface="Calibri" panose="020F0502020204030204" pitchFamily="34" charset="0"/>
                  <a:sym typeface="+mn-ea"/>
                </a:rPr>
                <a:t> </a:t>
              </a:r>
              <a:r>
                <a:rPr lang="en-US" sz="3600" b="1" dirty="0">
                  <a:solidFill>
                    <a:srgbClr val="7030A0"/>
                  </a:solidFill>
                  <a:highlight>
                    <a:srgbClr val="FFC5C5"/>
                  </a:highlight>
                  <a:latin typeface="Calibri" panose="020F0502020204030204" pitchFamily="34" charset="0"/>
                  <a:cs typeface="Calibri" panose="020F0502020204030204" pitchFamily="34" charset="0"/>
                  <a:sym typeface="+mn-ea"/>
                </a:rPr>
                <a:t>You want to become a surgeon?</a:t>
              </a:r>
              <a:r>
                <a:rPr lang="en-US" sz="3600" dirty="0">
                  <a:solidFill>
                    <a:srgbClr val="000000"/>
                  </a:solidFill>
                  <a:latin typeface="Calibri" panose="020F0502020204030204" pitchFamily="34" charset="0"/>
                  <a:cs typeface="Calibri" panose="020F0502020204030204" pitchFamily="34" charset="0"/>
                  <a:sym typeface="+mn-ea"/>
                </a:rPr>
                <a:t> Do you have skillful hands?</a:t>
              </a:r>
              <a:r>
                <a:rPr lang="en-US" sz="3600" b="1" dirty="0">
                  <a:solidFill>
                    <a:srgbClr val="000000"/>
                  </a:solidFill>
                  <a:latin typeface="Calibri" panose="020F0502020204030204" pitchFamily="34" charset="0"/>
                  <a:cs typeface="Calibri" panose="020F0502020204030204" pitchFamily="34" charset="0"/>
                  <a:sym typeface="+mn-ea"/>
                </a:rPr>
                <a:t> </a:t>
              </a:r>
              <a:endParaRPr lang="en-US" sz="3600" dirty="0">
                <a:latin typeface="Calibri" panose="020F0502020204030204" pitchFamily="34" charset="0"/>
                <a:cs typeface="Calibri" panose="020F0502020204030204" pitchFamily="34" charset="0"/>
              </a:endParaRPr>
            </a:p>
          </p:txBody>
        </p:sp>
        <p:sp>
          <p:nvSpPr>
            <p:cNvPr id="13" name="Oval 12"/>
            <p:cNvSpPr/>
            <p:nvPr/>
          </p:nvSpPr>
          <p:spPr>
            <a:xfrm>
              <a:off x="2875" y="6075"/>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600" b="1" dirty="0">
                  <a:solidFill>
                    <a:schemeClr val="accent2"/>
                  </a:solidFill>
                </a:rPr>
                <a:t>2</a:t>
              </a:r>
            </a:p>
          </p:txBody>
        </p:sp>
      </p:grpSp>
      <p:grpSp>
        <p:nvGrpSpPr>
          <p:cNvPr id="6" name="Group 5"/>
          <p:cNvGrpSpPr/>
          <p:nvPr/>
        </p:nvGrpSpPr>
        <p:grpSpPr>
          <a:xfrm>
            <a:off x="1699895" y="-3606165"/>
            <a:ext cx="9635490" cy="1584960"/>
            <a:chOff x="3498" y="3483"/>
            <a:chExt cx="15174" cy="2496"/>
          </a:xfrm>
        </p:grpSpPr>
        <p:sp>
          <p:nvSpPr>
            <p:cNvPr id="9" name="Rounded Rectangle 8"/>
            <p:cNvSpPr/>
            <p:nvPr/>
          </p:nvSpPr>
          <p:spPr>
            <a:xfrm>
              <a:off x="3498" y="3884"/>
              <a:ext cx="15174" cy="2095"/>
            </a:xfrm>
            <a:prstGeom prst="roundRect">
              <a:avLst>
                <a:gd name="adj" fmla="val 50000"/>
              </a:avLst>
            </a:prstGeom>
            <a:noFill/>
            <a:ln w="28575">
              <a:solidFill>
                <a:srgbClr val="00B0F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rgbClr val="000000"/>
                  </a:solidFill>
                  <a:latin typeface="Calibri" panose="020F0502020204030204" pitchFamily="34" charset="0"/>
                  <a:cs typeface="Calibri" panose="020F0502020204030204" pitchFamily="34" charset="0"/>
                  <a:sym typeface="+mn-ea"/>
                </a:rPr>
                <a:t>Nick</a:t>
              </a:r>
              <a:r>
                <a:rPr lang="en-US" sz="3200">
                  <a:solidFill>
                    <a:srgbClr val="000000"/>
                  </a:solidFill>
                  <a:latin typeface="Calibri" panose="020F0502020204030204" pitchFamily="34" charset="0"/>
                  <a:cs typeface="Calibri" panose="020F0502020204030204" pitchFamily="34" charset="0"/>
                  <a:sym typeface="+mn-ea"/>
                </a:rPr>
                <a:t>: Minh is very happy with the vocational test.</a:t>
              </a:r>
            </a:p>
            <a:p>
              <a:pPr algn="just"/>
              <a:r>
                <a:rPr lang="en-US" sz="3200" b="1">
                  <a:solidFill>
                    <a:srgbClr val="000000"/>
                  </a:solidFill>
                  <a:latin typeface="Calibri" panose="020F0502020204030204" pitchFamily="34" charset="0"/>
                  <a:cs typeface="Calibri" panose="020F0502020204030204" pitchFamily="34" charset="0"/>
                  <a:sym typeface="+mn-ea"/>
                </a:rPr>
                <a:t>Trang</a:t>
              </a:r>
              <a:r>
                <a:rPr lang="en-US" sz="3200">
                  <a:solidFill>
                    <a:srgbClr val="000000"/>
                  </a:solidFill>
                  <a:latin typeface="Calibri" panose="020F0502020204030204" pitchFamily="34" charset="0"/>
                  <a:cs typeface="Calibri" panose="020F0502020204030204" pitchFamily="34" charset="0"/>
                  <a:sym typeface="+mn-ea"/>
                </a:rPr>
                <a:t>: ______? He told me something different.</a:t>
              </a:r>
            </a:p>
          </p:txBody>
        </p:sp>
        <p:sp>
          <p:nvSpPr>
            <p:cNvPr id="10" name="Oval 9"/>
            <p:cNvSpPr/>
            <p:nvPr/>
          </p:nvSpPr>
          <p:spPr>
            <a:xfrm>
              <a:off x="3498" y="3483"/>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1</a:t>
              </a:r>
            </a:p>
          </p:txBody>
        </p:sp>
      </p:grpSp>
      <p:grpSp>
        <p:nvGrpSpPr>
          <p:cNvPr id="12" name="Group 11"/>
          <p:cNvGrpSpPr/>
          <p:nvPr/>
        </p:nvGrpSpPr>
        <p:grpSpPr>
          <a:xfrm>
            <a:off x="1699895" y="-3496310"/>
            <a:ext cx="9788525" cy="1584325"/>
            <a:chOff x="3398" y="6152"/>
            <a:chExt cx="13662" cy="2495"/>
          </a:xfrm>
        </p:grpSpPr>
        <p:sp>
          <p:nvSpPr>
            <p:cNvPr id="17" name="Rounded Rectangle 16"/>
            <p:cNvSpPr/>
            <p:nvPr/>
          </p:nvSpPr>
          <p:spPr>
            <a:xfrm>
              <a:off x="3498" y="6553"/>
              <a:ext cx="13563" cy="2095"/>
            </a:xfrm>
            <a:prstGeom prst="roundRect">
              <a:avLst>
                <a:gd name="adj" fmla="val 50000"/>
              </a:avLst>
            </a:prstGeom>
            <a:noFill/>
            <a:ln w="28575">
              <a:solidFill>
                <a:schemeClr val="accent2"/>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just"/>
              <a:r>
                <a:rPr lang="en-US" sz="3200" b="1">
                  <a:solidFill>
                    <a:srgbClr val="000000"/>
                  </a:solidFill>
                  <a:latin typeface="Calibri" panose="020F0502020204030204" pitchFamily="34" charset="0"/>
                  <a:cs typeface="Calibri" panose="020F0502020204030204" pitchFamily="34" charset="0"/>
                  <a:sym typeface="+mn-ea"/>
                </a:rPr>
                <a:t>Elena:</a:t>
              </a:r>
              <a:r>
                <a:rPr lang="en-US" sz="3200">
                  <a:solidFill>
                    <a:srgbClr val="000000"/>
                  </a:solidFill>
                  <a:latin typeface="Calibri" panose="020F0502020204030204" pitchFamily="34" charset="0"/>
                  <a:cs typeface="Calibri" panose="020F0502020204030204" pitchFamily="34" charset="0"/>
                  <a:sym typeface="+mn-ea"/>
                </a:rPr>
                <a:t> I want to become a surgeon.</a:t>
              </a:r>
            </a:p>
            <a:p>
              <a:pPr algn="just"/>
              <a:r>
                <a:rPr lang="en-US" sz="3200" b="1">
                  <a:solidFill>
                    <a:srgbClr val="000000"/>
                  </a:solidFill>
                  <a:latin typeface="Calibri" panose="020F0502020204030204" pitchFamily="34" charset="0"/>
                  <a:cs typeface="Calibri" panose="020F0502020204030204" pitchFamily="34" charset="0"/>
                  <a:sym typeface="+mn-ea"/>
                </a:rPr>
                <a:t>Tom:</a:t>
              </a:r>
              <a:r>
                <a:rPr lang="en-US" sz="3200">
                  <a:solidFill>
                    <a:srgbClr val="000000"/>
                  </a:solidFill>
                  <a:latin typeface="Calibri" panose="020F0502020204030204" pitchFamily="34" charset="0"/>
                  <a:cs typeface="Calibri" panose="020F0502020204030204" pitchFamily="34" charset="0"/>
                  <a:sym typeface="+mn-ea"/>
                </a:rPr>
                <a:t> ______? Do you have skilful hands?</a:t>
              </a:r>
              <a:r>
                <a:rPr lang="en-US" sz="3200" b="1">
                  <a:solidFill>
                    <a:srgbClr val="000000"/>
                  </a:solidFill>
                  <a:latin typeface="Calibri" panose="020F0502020204030204" pitchFamily="34" charset="0"/>
                  <a:cs typeface="Calibri" panose="020F0502020204030204" pitchFamily="34" charset="0"/>
                  <a:sym typeface="+mn-ea"/>
                </a:rPr>
                <a:t> </a:t>
              </a:r>
              <a:endParaRPr lang="en-US" sz="3200">
                <a:latin typeface="Calibri" panose="020F0502020204030204" pitchFamily="34" charset="0"/>
                <a:cs typeface="Calibri" panose="020F0502020204030204" pitchFamily="34" charset="0"/>
              </a:endParaRPr>
            </a:p>
          </p:txBody>
        </p:sp>
        <p:sp>
          <p:nvSpPr>
            <p:cNvPr id="18" name="Oval 17"/>
            <p:cNvSpPr/>
            <p:nvPr/>
          </p:nvSpPr>
          <p:spPr>
            <a:xfrm>
              <a:off x="3398" y="6152"/>
              <a:ext cx="750" cy="790"/>
            </a:xfrm>
            <a:prstGeom prst="ellipse">
              <a:avLst/>
            </a:prstGeom>
            <a:solidFill>
              <a:schemeClr val="bg1"/>
            </a:solidFill>
            <a:ln w="28575">
              <a:solidFill>
                <a:schemeClr val="accent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3200" b="1">
                  <a:solidFill>
                    <a:schemeClr val="accent2"/>
                  </a:solidFill>
                </a:rPr>
                <a:t>2</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0482" y="1229756"/>
            <a:ext cx="4380665"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TIẾT ĐỌC THƯ VIỆN</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372017" y="2305815"/>
            <a:ext cx="11445622" cy="5477205"/>
          </a:xfrm>
          <a:prstGeom prst="rect">
            <a:avLst/>
          </a:prstGeom>
          <a:noFill/>
        </p:spPr>
        <p:txBody>
          <a:bodyPr wrap="square" rtlCol="0">
            <a:spAutoFit/>
          </a:bodyPr>
          <a:lstStyle/>
          <a:p>
            <a:pPr marL="742950" indent="-742950">
              <a:lnSpc>
                <a:spcPct val="200000"/>
              </a:lnSpc>
              <a:buAutoNum type="arabicPeriod"/>
            </a:pPr>
            <a:r>
              <a:rPr lang="en-US" sz="3600" dirty="0"/>
              <a:t>Cho </a:t>
            </a:r>
            <a:r>
              <a:rPr lang="en-US" sz="3600" dirty="0" err="1"/>
              <a:t>học</a:t>
            </a:r>
            <a:r>
              <a:rPr lang="en-US" sz="3600" dirty="0"/>
              <a:t> </a:t>
            </a:r>
            <a:r>
              <a:rPr lang="en-US" sz="3600" dirty="0" err="1"/>
              <a:t>sinh</a:t>
            </a:r>
            <a:r>
              <a:rPr lang="en-US" sz="3600" dirty="0"/>
              <a:t> </a:t>
            </a:r>
            <a:r>
              <a:rPr lang="en-US" sz="3600" dirty="0" err="1"/>
              <a:t>đọc</a:t>
            </a:r>
            <a:r>
              <a:rPr lang="en-US" sz="3600" dirty="0"/>
              <a:t> </a:t>
            </a:r>
            <a:r>
              <a:rPr lang="en-US" sz="3600" dirty="0" err="1"/>
              <a:t>sách</a:t>
            </a:r>
            <a:r>
              <a:rPr lang="en-US" sz="3600" dirty="0"/>
              <a:t> </a:t>
            </a:r>
            <a:r>
              <a:rPr lang="en-US" sz="3600" dirty="0" err="1"/>
              <a:t>về</a:t>
            </a:r>
            <a:r>
              <a:rPr lang="en-US" sz="3600" dirty="0"/>
              <a:t> </a:t>
            </a:r>
            <a:r>
              <a:rPr lang="en-US" sz="3600" dirty="0" err="1"/>
              <a:t>lựa</a:t>
            </a:r>
            <a:r>
              <a:rPr lang="en-US" sz="3600" dirty="0"/>
              <a:t> </a:t>
            </a:r>
            <a:r>
              <a:rPr lang="en-US" sz="3600" dirty="0" err="1"/>
              <a:t>chọn</a:t>
            </a:r>
            <a:r>
              <a:rPr lang="en-US" sz="3600" dirty="0"/>
              <a:t> </a:t>
            </a:r>
            <a:r>
              <a:rPr lang="en-US" sz="3600" dirty="0" err="1"/>
              <a:t>nghề</a:t>
            </a:r>
            <a:r>
              <a:rPr lang="en-US" sz="3600" dirty="0"/>
              <a:t> </a:t>
            </a:r>
            <a:r>
              <a:rPr lang="en-US" sz="3600" dirty="0" err="1"/>
              <a:t>nghiệp</a:t>
            </a:r>
            <a:r>
              <a:rPr lang="en-US" sz="3600" dirty="0"/>
              <a:t> </a:t>
            </a:r>
            <a:r>
              <a:rPr lang="en-US" sz="3600" dirty="0" err="1"/>
              <a:t>theo</a:t>
            </a:r>
            <a:r>
              <a:rPr lang="en-US" sz="3600" dirty="0"/>
              <a:t> </a:t>
            </a:r>
            <a:r>
              <a:rPr lang="en-US" sz="3600" dirty="0" err="1"/>
              <a:t>danh</a:t>
            </a:r>
            <a:r>
              <a:rPr lang="en-US" sz="3600" dirty="0"/>
              <a:t> </a:t>
            </a:r>
            <a:r>
              <a:rPr lang="en-US" sz="3600" dirty="0" err="1"/>
              <a:t>mục</a:t>
            </a:r>
            <a:r>
              <a:rPr lang="en-US" sz="3600" dirty="0"/>
              <a:t> </a:t>
            </a:r>
            <a:r>
              <a:rPr lang="en-US" sz="3600" dirty="0" err="1"/>
              <a:t>sách</a:t>
            </a:r>
            <a:r>
              <a:rPr lang="en-US" sz="3600" dirty="0"/>
              <a:t> </a:t>
            </a:r>
            <a:r>
              <a:rPr lang="en-US" sz="3600" dirty="0" err="1"/>
              <a:t>đã</a:t>
            </a:r>
            <a:r>
              <a:rPr lang="en-US" sz="3600" dirty="0"/>
              <a:t> </a:t>
            </a:r>
            <a:r>
              <a:rPr lang="en-US" sz="3600" dirty="0" err="1"/>
              <a:t>đăng</a:t>
            </a:r>
            <a:r>
              <a:rPr lang="en-US" sz="3600" dirty="0"/>
              <a:t> </a:t>
            </a:r>
            <a:r>
              <a:rPr lang="en-US" sz="3600" dirty="0" err="1"/>
              <a:t>kí</a:t>
            </a:r>
            <a:r>
              <a:rPr lang="en-US" sz="3600" dirty="0"/>
              <a:t> </a:t>
            </a:r>
            <a:r>
              <a:rPr lang="en-US" sz="3600" dirty="0" err="1"/>
              <a:t>tại</a:t>
            </a:r>
            <a:r>
              <a:rPr lang="en-US" sz="3600" dirty="0"/>
              <a:t> </a:t>
            </a:r>
            <a:r>
              <a:rPr lang="en-US" sz="3600" dirty="0" err="1"/>
              <a:t>thư</a:t>
            </a:r>
            <a:r>
              <a:rPr lang="en-US" sz="3600" dirty="0"/>
              <a:t> </a:t>
            </a:r>
            <a:r>
              <a:rPr lang="en-US" sz="3600" dirty="0" err="1"/>
              <a:t>viện</a:t>
            </a:r>
            <a:r>
              <a:rPr lang="en-US" sz="3600" dirty="0"/>
              <a:t> </a:t>
            </a:r>
            <a:r>
              <a:rPr lang="en-US" sz="3600" dirty="0" err="1"/>
              <a:t>nhà</a:t>
            </a:r>
            <a:r>
              <a:rPr lang="en-US" sz="3600" dirty="0"/>
              <a:t> </a:t>
            </a:r>
            <a:r>
              <a:rPr lang="en-US" sz="3600" dirty="0" err="1"/>
              <a:t>trường</a:t>
            </a:r>
            <a:r>
              <a:rPr lang="en-US" sz="3600" dirty="0"/>
              <a:t>.</a:t>
            </a:r>
          </a:p>
          <a:p>
            <a:pPr marL="742950" indent="-742950">
              <a:lnSpc>
                <a:spcPct val="200000"/>
              </a:lnSpc>
              <a:buAutoNum type="arabicPeriod"/>
            </a:pPr>
            <a:r>
              <a:rPr lang="en-US" sz="3600" dirty="0">
                <a:sym typeface="+mn-ea"/>
              </a:rPr>
              <a:t> </a:t>
            </a:r>
            <a:r>
              <a:rPr lang="en-US" sz="3600" dirty="0" err="1">
                <a:sym typeface="+mn-ea"/>
              </a:rPr>
              <a:t>Học</a:t>
            </a:r>
            <a:r>
              <a:rPr lang="en-US" sz="3600" dirty="0">
                <a:sym typeface="+mn-ea"/>
              </a:rPr>
              <a:t> </a:t>
            </a:r>
            <a:r>
              <a:rPr lang="en-US" sz="3600" dirty="0" err="1">
                <a:sym typeface="+mn-ea"/>
              </a:rPr>
              <a:t>sinh</a:t>
            </a:r>
            <a:r>
              <a:rPr lang="en-US" sz="3600" dirty="0">
                <a:sym typeface="+mn-ea"/>
              </a:rPr>
              <a:t> </a:t>
            </a:r>
            <a:r>
              <a:rPr lang="en-US" sz="3600" dirty="0" err="1">
                <a:sym typeface="+mn-ea"/>
              </a:rPr>
              <a:t>kể</a:t>
            </a:r>
            <a:r>
              <a:rPr lang="en-US" sz="3600" dirty="0">
                <a:sym typeface="+mn-ea"/>
              </a:rPr>
              <a:t> </a:t>
            </a:r>
            <a:r>
              <a:rPr lang="en-US" sz="3600" dirty="0" err="1">
                <a:sym typeface="+mn-ea"/>
              </a:rPr>
              <a:t>lại</a:t>
            </a:r>
            <a:r>
              <a:rPr lang="en-US" sz="3600" dirty="0">
                <a:sym typeface="+mn-ea"/>
              </a:rPr>
              <a:t>  </a:t>
            </a:r>
            <a:r>
              <a:rPr lang="en-US" sz="3600" dirty="0" err="1">
                <a:sym typeface="+mn-ea"/>
              </a:rPr>
              <a:t>một</a:t>
            </a:r>
            <a:r>
              <a:rPr lang="en-US" sz="3600" dirty="0">
                <a:sym typeface="+mn-ea"/>
              </a:rPr>
              <a:t> </a:t>
            </a:r>
            <a:r>
              <a:rPr lang="en-US" sz="3600" dirty="0" err="1">
                <a:sym typeface="+mn-ea"/>
              </a:rPr>
              <a:t>số</a:t>
            </a:r>
            <a:r>
              <a:rPr lang="en-US" sz="3600" dirty="0">
                <a:sym typeface="+mn-ea"/>
              </a:rPr>
              <a:t> </a:t>
            </a:r>
            <a:r>
              <a:rPr lang="en-US" sz="3600" dirty="0" err="1">
                <a:sym typeface="+mn-ea"/>
              </a:rPr>
              <a:t>câu</a:t>
            </a:r>
            <a:r>
              <a:rPr lang="en-US" sz="3600" dirty="0">
                <a:sym typeface="+mn-ea"/>
              </a:rPr>
              <a:t> </a:t>
            </a:r>
            <a:r>
              <a:rPr lang="en-US" sz="3600" dirty="0" err="1">
                <a:sym typeface="+mn-ea"/>
              </a:rPr>
              <a:t>chuyện</a:t>
            </a:r>
            <a:r>
              <a:rPr lang="en-US" sz="3600" dirty="0">
                <a:sym typeface="+mn-ea"/>
              </a:rPr>
              <a:t> </a:t>
            </a:r>
            <a:r>
              <a:rPr lang="en-US" sz="3600" dirty="0" err="1">
                <a:sym typeface="+mn-ea"/>
              </a:rPr>
              <a:t>ấn</a:t>
            </a:r>
            <a:r>
              <a:rPr lang="en-US" sz="3600" dirty="0">
                <a:sym typeface="+mn-ea"/>
              </a:rPr>
              <a:t> </a:t>
            </a:r>
            <a:r>
              <a:rPr lang="en-US" sz="3600" dirty="0" err="1">
                <a:sym typeface="+mn-ea"/>
              </a:rPr>
              <a:t>tượng</a:t>
            </a:r>
            <a:r>
              <a:rPr lang="en-US" sz="3600" dirty="0">
                <a:sym typeface="+mn-ea"/>
              </a:rPr>
              <a:t> </a:t>
            </a:r>
            <a:r>
              <a:rPr lang="en-US" sz="3600" dirty="0" err="1">
                <a:sym typeface="+mn-ea"/>
              </a:rPr>
              <a:t>trong</a:t>
            </a:r>
            <a:r>
              <a:rPr lang="en-US" sz="3600" dirty="0">
                <a:sym typeface="+mn-ea"/>
              </a:rPr>
              <a:t> </a:t>
            </a:r>
            <a:r>
              <a:rPr lang="en-US" sz="3600" dirty="0" err="1">
                <a:sym typeface="+mn-ea"/>
              </a:rPr>
              <a:t>sách</a:t>
            </a:r>
            <a:r>
              <a:rPr lang="en-US" sz="3600" dirty="0">
                <a:sym typeface="+mn-ea"/>
              </a:rPr>
              <a:t> </a:t>
            </a:r>
            <a:r>
              <a:rPr lang="en-US" sz="3600" dirty="0" err="1">
                <a:sym typeface="+mn-ea"/>
              </a:rPr>
              <a:t>về</a:t>
            </a:r>
            <a:r>
              <a:rPr lang="en-US" sz="3600" dirty="0">
                <a:sym typeface="+mn-ea"/>
              </a:rPr>
              <a:t> </a:t>
            </a:r>
            <a:r>
              <a:rPr lang="en-US" sz="3600" dirty="0" err="1">
                <a:sym typeface="+mn-ea"/>
              </a:rPr>
              <a:t>chủ</a:t>
            </a:r>
            <a:r>
              <a:rPr lang="en-US" sz="3600" dirty="0">
                <a:sym typeface="+mn-ea"/>
              </a:rPr>
              <a:t> </a:t>
            </a:r>
            <a:r>
              <a:rPr lang="en-US" sz="3600" dirty="0" err="1">
                <a:sym typeface="+mn-ea"/>
              </a:rPr>
              <a:t>đề</a:t>
            </a:r>
            <a:r>
              <a:rPr lang="en-US" sz="3600" dirty="0">
                <a:sym typeface="+mn-ea"/>
              </a:rPr>
              <a:t> </a:t>
            </a:r>
            <a:r>
              <a:rPr lang="en-US" sz="3600" i="1" dirty="0">
                <a:sym typeface="+mn-ea"/>
              </a:rPr>
              <a:t>Career choices</a:t>
            </a:r>
            <a:r>
              <a:rPr lang="en-US" sz="3600" dirty="0">
                <a:sym typeface="+mn-ea"/>
              </a:rPr>
              <a:t>.</a:t>
            </a:r>
          </a:p>
          <a:p>
            <a:pPr marL="742950" indent="-742950">
              <a:lnSpc>
                <a:spcPct val="200000"/>
              </a:lnSpc>
              <a:buAutoNum type="arabicPeriod"/>
            </a:pPr>
            <a:r>
              <a:rPr lang="en-US" sz="3600" dirty="0" err="1">
                <a:sym typeface="+mn-ea"/>
              </a:rPr>
              <a:t>Giới</a:t>
            </a:r>
            <a:r>
              <a:rPr lang="en-US" sz="3600" dirty="0">
                <a:sym typeface="+mn-ea"/>
              </a:rPr>
              <a:t> </a:t>
            </a:r>
            <a:r>
              <a:rPr lang="en-US" sz="3600" dirty="0" err="1">
                <a:sym typeface="+mn-ea"/>
              </a:rPr>
              <a:t>thiệu</a:t>
            </a:r>
            <a:r>
              <a:rPr lang="en-US" sz="3600" dirty="0">
                <a:sym typeface="+mn-ea"/>
              </a:rPr>
              <a:t> </a:t>
            </a:r>
            <a:r>
              <a:rPr lang="en-US" sz="3600" dirty="0" err="1">
                <a:sym typeface="+mn-ea"/>
              </a:rPr>
              <a:t>cuốn</a:t>
            </a:r>
            <a:r>
              <a:rPr lang="en-US" sz="3600" dirty="0">
                <a:sym typeface="+mn-ea"/>
              </a:rPr>
              <a:t> </a:t>
            </a:r>
            <a:r>
              <a:rPr lang="en-US" sz="3600" dirty="0" err="1">
                <a:sym typeface="+mn-ea"/>
              </a:rPr>
              <a:t>sách</a:t>
            </a:r>
            <a:r>
              <a:rPr lang="en-US" sz="3600" dirty="0">
                <a:sym typeface="+mn-ea"/>
              </a:rPr>
              <a:t> hay </a:t>
            </a:r>
            <a:r>
              <a:rPr lang="en-US" sz="3600" dirty="0" err="1">
                <a:sym typeface="+mn-ea"/>
              </a:rPr>
              <a:t>cho</a:t>
            </a:r>
            <a:r>
              <a:rPr lang="en-US" sz="3600" dirty="0">
                <a:sym typeface="+mn-ea"/>
              </a:rPr>
              <a:t> </a:t>
            </a:r>
            <a:r>
              <a:rPr lang="en-US" sz="3600" dirty="0" err="1">
                <a:sym typeface="+mn-ea"/>
              </a:rPr>
              <a:t>các</a:t>
            </a:r>
            <a:r>
              <a:rPr lang="en-US" sz="3600" dirty="0">
                <a:sym typeface="+mn-ea"/>
              </a:rPr>
              <a:t> </a:t>
            </a:r>
            <a:r>
              <a:rPr lang="en-US" sz="3600" dirty="0" err="1">
                <a:sym typeface="+mn-ea"/>
              </a:rPr>
              <a:t>bạn</a:t>
            </a:r>
            <a:r>
              <a:rPr lang="en-US" sz="3600" dirty="0">
                <a:sym typeface="+mn-ea"/>
              </a:rPr>
              <a:t> </a:t>
            </a:r>
            <a:r>
              <a:rPr lang="en-US" sz="3600" dirty="0" err="1">
                <a:sym typeface="+mn-ea"/>
              </a:rPr>
              <a:t>cùng</a:t>
            </a:r>
            <a:r>
              <a:rPr lang="en-US" sz="3600" dirty="0">
                <a:sym typeface="+mn-ea"/>
              </a:rPr>
              <a:t> </a:t>
            </a:r>
            <a:r>
              <a:rPr lang="en-US" sz="3600" dirty="0" err="1">
                <a:sym typeface="+mn-ea"/>
              </a:rPr>
              <a:t>đọc</a:t>
            </a:r>
            <a:r>
              <a:rPr lang="en-US" sz="3600" dirty="0">
                <a:sym typeface="+mn-ea"/>
              </a:rPr>
              <a:t>.  </a:t>
            </a:r>
          </a:p>
        </p:txBody>
      </p:sp>
      <p:pic>
        <p:nvPicPr>
          <p:cNvPr id="2050" name="Picture 2" descr="Recruiting Action Plan Wrap-Up – firecrack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80437" y="1075689"/>
            <a:ext cx="2291080" cy="1539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21279" y="1233277"/>
            <a:ext cx="3221052" cy="615553"/>
          </a:xfrm>
          <a:prstGeom prst="rect">
            <a:avLst/>
          </a:prstGeom>
          <a:noFill/>
          <a:effectLst/>
        </p:spPr>
        <p:txBody>
          <a:bodyPr wrap="square" rtlCol="0">
            <a:spAutoFit/>
          </a:bodyPr>
          <a:lstStyle/>
          <a:p>
            <a:r>
              <a:rPr lang="en-US" sz="3400" b="1" dirty="0">
                <a:effectLst>
                  <a:glow rad="88900">
                    <a:schemeClr val="bg1"/>
                  </a:glow>
                </a:effectLst>
                <a:cs typeface="Arial" panose="020B0604020202020204" pitchFamily="34" charset="0"/>
              </a:rPr>
              <a:t>Homework</a:t>
            </a: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680" y="2294065"/>
            <a:ext cx="11704320" cy="1278890"/>
          </a:xfrm>
          <a:prstGeom prst="rect">
            <a:avLst/>
          </a:prstGeom>
          <a:noFill/>
        </p:spPr>
        <p:txBody>
          <a:bodyPr wrap="square" rtlCol="0">
            <a:noAutofit/>
          </a:bodyPr>
          <a:lstStyle/>
          <a:p>
            <a:pPr>
              <a:lnSpc>
                <a:spcPct val="150000"/>
              </a:lnSpc>
            </a:pPr>
            <a:r>
              <a:rPr lang="en-US" sz="4000" dirty="0"/>
              <a:t>- Do exercises in the workbook.</a:t>
            </a:r>
          </a:p>
          <a:p>
            <a:pPr>
              <a:lnSpc>
                <a:spcPct val="150000"/>
              </a:lnSpc>
            </a:pPr>
            <a:r>
              <a:rPr lang="en-US" sz="4000"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475" y="3300730"/>
            <a:ext cx="3153410" cy="315341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dirty="0">
                <a:solidFill>
                  <a:schemeClr val="bg1"/>
                </a:solidFill>
                <a:latin typeface="Calibri" panose="020F0502020204030204" pitchFamily="34" charset="0"/>
              </a:rPr>
              <a:t>Website: </a:t>
            </a:r>
            <a:r>
              <a:rPr lang="en-GB" b="1" i="1" dirty="0">
                <a:solidFill>
                  <a:schemeClr val="bg1"/>
                </a:solidFill>
                <a:latin typeface="Calibri" panose="020F0502020204030204" pitchFamily="34" charset="0"/>
              </a:rPr>
              <a:t>hoclieu.vn</a:t>
            </a:r>
            <a:endParaRPr lang="en-GB" dirty="0">
              <a:solidFill>
                <a:schemeClr val="bg1"/>
              </a:solidFill>
            </a:endParaRPr>
          </a:p>
          <a:p>
            <a:pPr algn="ctr"/>
            <a:r>
              <a:rPr lang="en-GB" b="1" dirty="0" err="1">
                <a:solidFill>
                  <a:schemeClr val="bg1"/>
                </a:solidFill>
                <a:latin typeface="Calibri" panose="020F0502020204030204" pitchFamily="34" charset="0"/>
              </a:rPr>
              <a:t>Fanpage</a:t>
            </a:r>
            <a:r>
              <a:rPr lang="en-GB" b="1">
                <a:solidFill>
                  <a:schemeClr val="bg1"/>
                </a:solidFill>
                <a:latin typeface="Calibri" panose="020F0502020204030204" pitchFamily="34" charset="0"/>
              </a:rPr>
              <a:t>: </a:t>
            </a:r>
            <a:r>
              <a:rPr lang="en-GB" b="1" i="1">
                <a:solidFill>
                  <a:schemeClr val="bg1"/>
                </a:solidFill>
                <a:latin typeface="Calibri" panose="020F0502020204030204" pitchFamily="34" charset="0"/>
              </a:rPr>
              <a:t>www.facebook.com/tienganhglobalsuccess.vn/</a:t>
            </a:r>
            <a:endParaRPr lang="en-GB"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270" y="-7620"/>
            <a:ext cx="12192000" cy="833120"/>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p:cNvSpPr txBox="1"/>
          <p:nvPr/>
        </p:nvSpPr>
        <p:spPr>
          <a:xfrm>
            <a:off x="487067" y="7635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17" name="TextBox 14"/>
          <p:cNvSpPr txBox="1"/>
          <p:nvPr/>
        </p:nvSpPr>
        <p:spPr>
          <a:xfrm>
            <a:off x="8060077" y="152554"/>
            <a:ext cx="4132696" cy="645160"/>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OPTION 2</a:t>
            </a:r>
          </a:p>
        </p:txBody>
      </p:sp>
      <p:sp>
        <p:nvSpPr>
          <p:cNvPr id="100" name="Text Box 99"/>
          <p:cNvSpPr txBox="1"/>
          <p:nvPr/>
        </p:nvSpPr>
        <p:spPr>
          <a:xfrm>
            <a:off x="192405" y="2361565"/>
            <a:ext cx="12611100" cy="706755"/>
          </a:xfrm>
          <a:prstGeom prst="rect">
            <a:avLst/>
          </a:prstGeom>
          <a:noFill/>
          <a:ln w="9525">
            <a:noFill/>
          </a:ln>
        </p:spPr>
        <p:txBody>
          <a:bodyPr wrap="square">
            <a:spAutoFit/>
          </a:bodyPr>
          <a:lstStyle/>
          <a:p>
            <a:pPr marL="635" indent="-635"/>
            <a:r>
              <a:rPr lang="en-US" sz="4000" b="0" dirty="0">
                <a:solidFill>
                  <a:srgbClr val="000000"/>
                </a:solidFill>
                <a:latin typeface="Calibri" panose="020F0502020204030204" pitchFamily="34" charset="0"/>
                <a:cs typeface="Calibri" panose="020F0502020204030204" pitchFamily="34" charset="0"/>
              </a:rPr>
              <a:t>- Write down a one-sentence story about a specific job.</a:t>
            </a:r>
          </a:p>
        </p:txBody>
      </p:sp>
      <p:sp>
        <p:nvSpPr>
          <p:cNvPr id="4" name="Text Box 3"/>
          <p:cNvSpPr txBox="1"/>
          <p:nvPr/>
        </p:nvSpPr>
        <p:spPr>
          <a:xfrm>
            <a:off x="1520190" y="1138555"/>
            <a:ext cx="9956165" cy="1014730"/>
          </a:xfrm>
          <a:prstGeom prst="rect">
            <a:avLst/>
          </a:prstGeom>
          <a:noFill/>
          <a:ln w="9525">
            <a:noFill/>
          </a:ln>
        </p:spPr>
        <p:txBody>
          <a:bodyPr wrap="square">
            <a:prstTxWarp prst="textChevron">
              <a:avLst/>
            </a:prstTxWarp>
            <a:spAutoFit/>
          </a:bodyPr>
          <a:lstStyle/>
          <a:p>
            <a:pPr marL="635" indent="-635"/>
            <a:r>
              <a:rPr lang="en-US" sz="4400" b="1" dirty="0">
                <a:solidFill>
                  <a:srgbClr val="FF0000"/>
                </a:solidFill>
                <a:latin typeface="Cooper Black" panose="0208090404030B020404" charset="0"/>
                <a:cs typeface="Cooper Black" panose="0208090404030B020404" charset="0"/>
              </a:rPr>
              <a:t>One-sentence job stories</a:t>
            </a:r>
          </a:p>
        </p:txBody>
      </p:sp>
      <p:sp>
        <p:nvSpPr>
          <p:cNvPr id="5" name="Text Box 4"/>
          <p:cNvSpPr txBox="1"/>
          <p:nvPr/>
        </p:nvSpPr>
        <p:spPr>
          <a:xfrm>
            <a:off x="192405" y="3276600"/>
            <a:ext cx="11916410" cy="1322070"/>
          </a:xfrm>
          <a:prstGeom prst="rect">
            <a:avLst/>
          </a:prstGeom>
          <a:noFill/>
          <a:ln w="9525">
            <a:noFill/>
          </a:ln>
        </p:spPr>
        <p:txBody>
          <a:bodyPr wrap="square">
            <a:spAutoFit/>
          </a:bodyPr>
          <a:lstStyle/>
          <a:p>
            <a:pPr marL="635" indent="-635"/>
            <a:r>
              <a:rPr lang="en-US" sz="4000" b="0" dirty="0">
                <a:solidFill>
                  <a:srgbClr val="000000"/>
                </a:solidFill>
                <a:latin typeface="Calibri" panose="020F0502020204030204" pitchFamily="34" charset="0"/>
                <a:cs typeface="Calibri" panose="020F0502020204030204" pitchFamily="34" charset="0"/>
              </a:rPr>
              <a:t>- Read out or have volunteers share their sentences, and   </a:t>
            </a:r>
          </a:p>
          <a:p>
            <a:pPr marL="635" indent="-635"/>
            <a:r>
              <a:rPr lang="en-US" sz="4000" b="0" dirty="0">
                <a:solidFill>
                  <a:srgbClr val="000000"/>
                </a:solidFill>
                <a:latin typeface="Calibri" panose="020F0502020204030204" pitchFamily="34" charset="0"/>
                <a:cs typeface="Calibri" panose="020F0502020204030204" pitchFamily="34" charset="0"/>
              </a:rPr>
              <a:t>   try to guess the jobs based on the clues.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0" grpId="1"/>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96"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346075" y="1424686"/>
            <a:ext cx="6459566"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tailor </a:t>
            </a:r>
            <a:r>
              <a:rPr lang="en-US" sz="6600" b="1" dirty="0">
                <a:solidFill>
                  <a:srgbClr val="AD4F0F"/>
                </a:solidFill>
              </a:rPr>
              <a:t>(n)</a:t>
            </a:r>
            <a:endParaRPr lang="en-US" sz="4800" b="1" dirty="0">
              <a:solidFill>
                <a:srgbClr val="AD4F0F"/>
              </a:solidFill>
            </a:endParaRPr>
          </a:p>
        </p:txBody>
      </p:sp>
      <p:sp>
        <p:nvSpPr>
          <p:cNvPr id="12" name="Rectangle 11"/>
          <p:cNvSpPr/>
          <p:nvPr/>
        </p:nvSpPr>
        <p:spPr>
          <a:xfrm>
            <a:off x="723505" y="4480877"/>
            <a:ext cx="4050892" cy="829945"/>
          </a:xfrm>
          <a:prstGeom prst="rect">
            <a:avLst/>
          </a:prstGeom>
        </p:spPr>
        <p:txBody>
          <a:bodyPr wrap="square">
            <a:spAutoFit/>
          </a:bodyPr>
          <a:lstStyle/>
          <a:p>
            <a:pPr lvl="0" algn="ctr"/>
            <a:r>
              <a:rPr lang="en-US" sz="4800" dirty="0" err="1"/>
              <a:t>thợ</a:t>
            </a:r>
            <a:r>
              <a:rPr lang="en-US" sz="4800" dirty="0"/>
              <a:t> may</a:t>
            </a:r>
          </a:p>
        </p:txBody>
      </p:sp>
      <p:sp>
        <p:nvSpPr>
          <p:cNvPr id="2" name="Rectangle 1"/>
          <p:cNvSpPr/>
          <p:nvPr/>
        </p:nvSpPr>
        <p:spPr>
          <a:xfrm>
            <a:off x="1604791" y="3166371"/>
            <a:ext cx="2288319" cy="830997"/>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teɪlər</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1" name="Content Placeholder 10" descr="Tailor-Singapore-Cover-Image-Opt"/>
          <p:cNvPicPr>
            <a:picLocks noGrp="1" noChangeAspect="1"/>
          </p:cNvPicPr>
          <p:nvPr>
            <p:ph idx="1"/>
          </p:nvPr>
        </p:nvPicPr>
        <p:blipFill>
          <a:blip r:embed="rId5"/>
          <a:stretch>
            <a:fillRect/>
          </a:stretch>
        </p:blipFill>
        <p:spPr>
          <a:xfrm>
            <a:off x="6476012" y="2019764"/>
            <a:ext cx="4927600" cy="3154680"/>
          </a:xfrm>
          <a:prstGeom prst="rect">
            <a:avLst/>
          </a:prstGeom>
        </p:spPr>
      </p:pic>
      <p:pic>
        <p:nvPicPr>
          <p:cNvPr id="13" name="tailor">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784096" y="3176673"/>
            <a:ext cx="820695" cy="820695"/>
          </a:xfrm>
          <a:prstGeom prst="rect">
            <a:avLst/>
          </a:prstGeom>
        </p:spPr>
      </p:pic>
      <p:pic>
        <p:nvPicPr>
          <p:cNvPr id="14" name="Content Placeholder 13" descr="86510637-56a9126d5f9b58b7d0f7db0e"/>
          <p:cNvPicPr>
            <a:picLocks noGrp="1" noChangeAspect="1"/>
          </p:cNvPicPr>
          <p:nvPr>
            <p:ph sz="half" idx="2"/>
          </p:nvPr>
        </p:nvPicPr>
        <p:blipFill>
          <a:blip r:embed="rId7"/>
          <a:stretch>
            <a:fillRect/>
          </a:stretch>
        </p:blipFill>
        <p:spPr>
          <a:xfrm>
            <a:off x="-3025775" y="4417060"/>
            <a:ext cx="2679700" cy="17875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648" fill="hold"/>
                                        <p:tgtEl>
                                          <p:spTgt spid="13"/>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13"/>
                </p:tgtEl>
              </p:cMediaNode>
            </p:audio>
          </p:childTnLst>
        </p:cTn>
      </p:par>
    </p:tnLst>
    <p:bldLst>
      <p:bldP spid="7" grpId="0"/>
      <p:bldP spid="1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339534"/>
            <a:ext cx="6459855"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surgeon</a:t>
            </a:r>
            <a:r>
              <a:rPr lang="en-US" sz="5400" b="1" dirty="0">
                <a:solidFill>
                  <a:srgbClr val="AD4F0F"/>
                </a:solidFill>
              </a:rPr>
              <a:t> (n)</a:t>
            </a:r>
            <a:endParaRPr lang="en-US" sz="4400" b="1" dirty="0">
              <a:solidFill>
                <a:srgbClr val="AD4F0F"/>
              </a:solidFill>
            </a:endParaRPr>
          </a:p>
        </p:txBody>
      </p:sp>
      <p:sp>
        <p:nvSpPr>
          <p:cNvPr id="12" name="Rectangle 11"/>
          <p:cNvSpPr/>
          <p:nvPr/>
        </p:nvSpPr>
        <p:spPr>
          <a:xfrm>
            <a:off x="723265" y="4424679"/>
            <a:ext cx="5130165" cy="829945"/>
          </a:xfrm>
          <a:prstGeom prst="rect">
            <a:avLst/>
          </a:prstGeom>
        </p:spPr>
        <p:txBody>
          <a:bodyPr wrap="square">
            <a:spAutoFit/>
          </a:bodyPr>
          <a:lstStyle/>
          <a:p>
            <a:pPr lvl="0" algn="ctr"/>
            <a:r>
              <a:rPr lang="en-US" sz="4800" dirty="0" err="1"/>
              <a:t>bác</a:t>
            </a:r>
            <a:r>
              <a:rPr lang="en-US" sz="4800" dirty="0"/>
              <a:t> </a:t>
            </a:r>
            <a:r>
              <a:rPr lang="en-US" sz="4800" dirty="0" err="1"/>
              <a:t>sĩ</a:t>
            </a:r>
            <a:r>
              <a:rPr lang="en-US" sz="4800" dirty="0"/>
              <a:t> </a:t>
            </a:r>
            <a:r>
              <a:rPr lang="en-US" sz="4800" dirty="0" err="1"/>
              <a:t>phẫu</a:t>
            </a:r>
            <a:r>
              <a:rPr lang="en-US" sz="4800" dirty="0"/>
              <a:t> </a:t>
            </a:r>
            <a:r>
              <a:rPr lang="en-US" sz="4800" dirty="0" err="1"/>
              <a:t>thuật</a:t>
            </a:r>
            <a:endParaRPr lang="en-US" sz="4800" dirty="0"/>
          </a:p>
        </p:txBody>
      </p:sp>
      <p:sp>
        <p:nvSpPr>
          <p:cNvPr id="2" name="Rectangle 1"/>
          <p:cNvSpPr/>
          <p:nvPr/>
        </p:nvSpPr>
        <p:spPr>
          <a:xfrm>
            <a:off x="1890656" y="3172970"/>
            <a:ext cx="2796540" cy="829945"/>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sɜːdʒən</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Content Placeholder 3" descr="Tailor-Singapore-Cover-Image-Opt"/>
          <p:cNvPicPr>
            <a:picLocks noGrp="1" noChangeAspect="1"/>
          </p:cNvPicPr>
          <p:nvPr>
            <p:ph idx="1"/>
          </p:nvPr>
        </p:nvPicPr>
        <p:blipFill>
          <a:blip r:embed="rId5"/>
          <a:stretch>
            <a:fillRect/>
          </a:stretch>
        </p:blipFill>
        <p:spPr>
          <a:xfrm>
            <a:off x="12872720" y="5176520"/>
            <a:ext cx="1885950" cy="1257300"/>
          </a:xfrm>
          <a:prstGeom prst="rect">
            <a:avLst/>
          </a:prstGeom>
        </p:spPr>
      </p:pic>
      <p:pic>
        <p:nvPicPr>
          <p:cNvPr id="5" name="surgeon">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1063569" y="3163253"/>
            <a:ext cx="827087" cy="827087"/>
          </a:xfrm>
          <a:prstGeom prst="rect">
            <a:avLst/>
          </a:prstGeom>
        </p:spPr>
      </p:pic>
      <p:pic>
        <p:nvPicPr>
          <p:cNvPr id="13" name="Content Placeholder 12" descr="86510637-56a9126d5f9b58b7d0f7db0e"/>
          <p:cNvPicPr>
            <a:picLocks noGrp="1" noChangeAspect="1"/>
          </p:cNvPicPr>
          <p:nvPr>
            <p:ph sz="half" idx="2"/>
          </p:nvPr>
        </p:nvPicPr>
        <p:blipFill>
          <a:blip r:embed="rId7"/>
          <a:stretch>
            <a:fillRect/>
          </a:stretch>
        </p:blipFill>
        <p:spPr>
          <a:xfrm>
            <a:off x="6518275" y="1847850"/>
            <a:ext cx="5028565" cy="3354705"/>
          </a:xfrm>
          <a:prstGeom prst="rect">
            <a:avLst/>
          </a:prstGeom>
        </p:spPr>
      </p:pic>
      <p:pic>
        <p:nvPicPr>
          <p:cNvPr id="16" name="Content Placeholder 9" descr="cindereglizniuygulamasibas9792-1464-3466-1661931542"/>
          <p:cNvPicPr>
            <a:picLocks noChangeAspect="1"/>
          </p:cNvPicPr>
          <p:nvPr/>
        </p:nvPicPr>
        <p:blipFill>
          <a:blip r:embed="rId8"/>
          <a:stretch>
            <a:fillRect/>
          </a:stretch>
        </p:blipFill>
        <p:spPr>
          <a:xfrm>
            <a:off x="-2513965" y="5532120"/>
            <a:ext cx="2209800" cy="13258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816"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8"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4"/>
            <a:ext cx="8124046" cy="67881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AD4F0F"/>
                </a:solidFill>
              </a:rPr>
              <a:t>assembly worker</a:t>
            </a:r>
            <a:r>
              <a:rPr lang="en-US" sz="6000" b="1" dirty="0">
                <a:solidFill>
                  <a:srgbClr val="AD4F0F"/>
                </a:solidFill>
              </a:rPr>
              <a:t> </a:t>
            </a:r>
            <a:r>
              <a:rPr lang="en-US" sz="5400" b="1" dirty="0">
                <a:solidFill>
                  <a:srgbClr val="AD4F0F"/>
                </a:solidFill>
              </a:rPr>
              <a:t>(n)</a:t>
            </a:r>
            <a:r>
              <a:rPr lang="en-US" sz="4400" b="1" dirty="0"/>
              <a:t> </a:t>
            </a:r>
            <a:endParaRPr lang="en-US" sz="4400" b="1" dirty="0">
              <a:solidFill>
                <a:srgbClr val="AD4F0F"/>
              </a:solidFill>
            </a:endParaRPr>
          </a:p>
        </p:txBody>
      </p:sp>
      <p:sp>
        <p:nvSpPr>
          <p:cNvPr id="12" name="Rectangle 11"/>
          <p:cNvSpPr/>
          <p:nvPr/>
        </p:nvSpPr>
        <p:spPr>
          <a:xfrm>
            <a:off x="527652" y="4597191"/>
            <a:ext cx="5903413" cy="830997"/>
          </a:xfrm>
          <a:prstGeom prst="rect">
            <a:avLst/>
          </a:prstGeom>
        </p:spPr>
        <p:txBody>
          <a:bodyPr wrap="square">
            <a:spAutoFit/>
          </a:bodyPr>
          <a:lstStyle/>
          <a:p>
            <a:pPr lvl="0" algn="ctr"/>
            <a:r>
              <a:rPr lang="en-US" sz="4800" dirty="0" err="1"/>
              <a:t>công</a:t>
            </a:r>
            <a:r>
              <a:rPr lang="en-US" sz="4800" dirty="0"/>
              <a:t> </a:t>
            </a:r>
            <a:r>
              <a:rPr lang="en-US" sz="4800" dirty="0" err="1"/>
              <a:t>nhân</a:t>
            </a:r>
            <a:r>
              <a:rPr lang="en-US" sz="4800" dirty="0"/>
              <a:t> </a:t>
            </a:r>
            <a:r>
              <a:rPr lang="en-US" sz="4800" dirty="0" err="1"/>
              <a:t>dây</a:t>
            </a:r>
            <a:r>
              <a:rPr lang="en-US" sz="4800" dirty="0"/>
              <a:t> </a:t>
            </a:r>
            <a:r>
              <a:rPr lang="en-US" sz="4800" dirty="0" err="1"/>
              <a:t>chuyền</a:t>
            </a:r>
            <a:endParaRPr lang="en-US" sz="4800" dirty="0"/>
          </a:p>
        </p:txBody>
      </p:sp>
      <p:sp>
        <p:nvSpPr>
          <p:cNvPr id="2" name="Rectangle 1"/>
          <p:cNvSpPr/>
          <p:nvPr/>
        </p:nvSpPr>
        <p:spPr>
          <a:xfrm>
            <a:off x="932953" y="3277334"/>
            <a:ext cx="4921540"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əˈsembli</a:t>
            </a:r>
            <a:r>
              <a:rPr lang="en-US" sz="4800" b="1" dirty="0">
                <a:solidFill>
                  <a:schemeClr val="accent5">
                    <a:lumMod val="50000"/>
                  </a:schemeClr>
                </a:solidFill>
              </a:rPr>
              <a:t> ˈ</a:t>
            </a:r>
            <a:r>
              <a:rPr lang="en-US" sz="4800" b="1" dirty="0" err="1">
                <a:solidFill>
                  <a:schemeClr val="accent5">
                    <a:lumMod val="50000"/>
                  </a:schemeClr>
                </a:solidFill>
              </a:rPr>
              <a:t>wɜːkər</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3" name="Content Placeholder 12" descr="86510637-56a9126d5f9b58b7d0f7db0e"/>
          <p:cNvPicPr>
            <a:picLocks noGrp="1" noChangeAspect="1"/>
          </p:cNvPicPr>
          <p:nvPr>
            <p:ph sz="half" idx="2"/>
          </p:nvPr>
        </p:nvPicPr>
        <p:blipFill>
          <a:blip r:embed="rId5"/>
          <a:stretch>
            <a:fillRect/>
          </a:stretch>
        </p:blipFill>
        <p:spPr>
          <a:xfrm>
            <a:off x="12585065" y="5012690"/>
            <a:ext cx="2463165" cy="1643380"/>
          </a:xfrm>
          <a:prstGeom prst="rect">
            <a:avLst/>
          </a:prstGeom>
        </p:spPr>
      </p:pic>
      <p:pic>
        <p:nvPicPr>
          <p:cNvPr id="9" name="assembly worker">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487067" y="3400419"/>
            <a:ext cx="678815" cy="678815"/>
          </a:xfrm>
          <a:prstGeom prst="rect">
            <a:avLst/>
          </a:prstGeom>
        </p:spPr>
      </p:pic>
      <p:pic>
        <p:nvPicPr>
          <p:cNvPr id="16" name="Content Placeholder 9" descr="cindereglizniuygulamasibas9792-1464-3466-1661931542"/>
          <p:cNvPicPr>
            <a:picLocks noChangeAspect="1"/>
          </p:cNvPicPr>
          <p:nvPr/>
        </p:nvPicPr>
        <p:blipFill>
          <a:blip r:embed="rId7"/>
          <a:stretch>
            <a:fillRect/>
          </a:stretch>
        </p:blipFill>
        <p:spPr>
          <a:xfrm>
            <a:off x="6773940" y="3180828"/>
            <a:ext cx="4318000" cy="2590800"/>
          </a:xfrm>
          <a:prstGeom prst="rect">
            <a:avLst/>
          </a:prstGeom>
        </p:spPr>
      </p:pic>
      <p:pic>
        <p:nvPicPr>
          <p:cNvPr id="22" name="Content Placeholder 21" descr="cashier-la-gi-cong-viec-chinh-cua-cashier-la-gi-1"/>
          <p:cNvPicPr>
            <a:picLocks noGrp="1" noChangeAspect="1"/>
          </p:cNvPicPr>
          <p:nvPr>
            <p:ph idx="1"/>
          </p:nvPr>
        </p:nvPicPr>
        <p:blipFill>
          <a:blip r:embed="rId8"/>
          <a:stretch>
            <a:fillRect/>
          </a:stretch>
        </p:blipFill>
        <p:spPr>
          <a:xfrm>
            <a:off x="-2519045" y="4831715"/>
            <a:ext cx="2127250" cy="15875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1512"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9"/>
                </p:tgtEl>
              </p:cMediaNode>
            </p:audio>
          </p:childTnLst>
        </p:cTn>
      </p:par>
    </p:tnLst>
    <p:bldLst>
      <p:bldP spid="7" grpId="0"/>
      <p:bldP spid="12"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58420" y="1655445"/>
            <a:ext cx="6459855"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AD4F0F"/>
                </a:solidFill>
              </a:rPr>
              <a:t> </a:t>
            </a:r>
            <a:r>
              <a:rPr lang="en-US" sz="8800" b="1" dirty="0">
                <a:solidFill>
                  <a:srgbClr val="AD4F0F"/>
                </a:solidFill>
              </a:rPr>
              <a:t>cashier</a:t>
            </a:r>
            <a:r>
              <a:rPr lang="en-US" sz="6600" b="1" dirty="0">
                <a:solidFill>
                  <a:srgbClr val="AD4F0F"/>
                </a:solidFill>
              </a:rPr>
              <a:t> (n)</a:t>
            </a:r>
            <a:r>
              <a:rPr lang="en-US" sz="5400" b="1" dirty="0"/>
              <a:t> </a:t>
            </a:r>
            <a:endParaRPr lang="en-US" sz="5400" b="1" dirty="0">
              <a:solidFill>
                <a:srgbClr val="AD4F0F"/>
              </a:solidFill>
            </a:endParaRPr>
          </a:p>
        </p:txBody>
      </p:sp>
      <p:sp>
        <p:nvSpPr>
          <p:cNvPr id="12" name="Rectangle 11"/>
          <p:cNvSpPr/>
          <p:nvPr/>
        </p:nvSpPr>
        <p:spPr>
          <a:xfrm>
            <a:off x="1060766" y="4753927"/>
            <a:ext cx="4050892" cy="829945"/>
          </a:xfrm>
          <a:prstGeom prst="rect">
            <a:avLst/>
          </a:prstGeom>
        </p:spPr>
        <p:txBody>
          <a:bodyPr wrap="square">
            <a:spAutoFit/>
          </a:bodyPr>
          <a:lstStyle/>
          <a:p>
            <a:pPr lvl="0" algn="ctr"/>
            <a:r>
              <a:rPr lang="en-US" sz="4800" dirty="0" err="1"/>
              <a:t>thu</a:t>
            </a:r>
            <a:r>
              <a:rPr lang="en-US" sz="4800" dirty="0"/>
              <a:t> </a:t>
            </a:r>
            <a:r>
              <a:rPr lang="en-US" sz="4800" dirty="0" err="1"/>
              <a:t>ngân</a:t>
            </a:r>
            <a:endParaRPr lang="en-US" sz="4800" dirty="0"/>
          </a:p>
        </p:txBody>
      </p:sp>
      <p:sp>
        <p:nvSpPr>
          <p:cNvPr id="2" name="Rectangle 1"/>
          <p:cNvSpPr/>
          <p:nvPr/>
        </p:nvSpPr>
        <p:spPr>
          <a:xfrm>
            <a:off x="1698258" y="3429000"/>
            <a:ext cx="2921505"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kæˈʃɪə</a:t>
            </a:r>
            <a:r>
              <a:rPr lang="en-US" sz="4800" b="1" dirty="0">
                <a:solidFill>
                  <a:schemeClr val="accent5">
                    <a:lumMod val="50000"/>
                  </a:schemeClr>
                </a:solidFill>
              </a:rPr>
              <a:t>(r)/</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16" name="Content Placeholder 9" descr="cindereglizniuygulamasibas9792-1464-3466-1661931542"/>
          <p:cNvPicPr>
            <a:picLocks noChangeAspect="1"/>
          </p:cNvPicPr>
          <p:nvPr/>
        </p:nvPicPr>
        <p:blipFill>
          <a:blip r:embed="rId5"/>
          <a:stretch>
            <a:fillRect/>
          </a:stretch>
        </p:blipFill>
        <p:spPr>
          <a:xfrm>
            <a:off x="12395835" y="5168900"/>
            <a:ext cx="2223135" cy="1334135"/>
          </a:xfrm>
          <a:prstGeom prst="rect">
            <a:avLst/>
          </a:prstGeom>
        </p:spPr>
      </p:pic>
      <p:pic>
        <p:nvPicPr>
          <p:cNvPr id="13" name="Content Placeholder 12" descr="cashier-la-gi-cong-viec-chinh-cua-cashier-la-gi-1"/>
          <p:cNvPicPr>
            <a:picLocks noGrp="1" noChangeAspect="1"/>
          </p:cNvPicPr>
          <p:nvPr>
            <p:ph idx="1"/>
          </p:nvPr>
        </p:nvPicPr>
        <p:blipFill>
          <a:blip r:embed="rId6"/>
          <a:stretch>
            <a:fillRect/>
          </a:stretch>
        </p:blipFill>
        <p:spPr>
          <a:xfrm>
            <a:off x="6518275" y="1878138"/>
            <a:ext cx="4828412" cy="3175000"/>
          </a:xfrm>
          <a:prstGeom prst="rect">
            <a:avLst/>
          </a:prstGeom>
        </p:spPr>
      </p:pic>
      <p:pic>
        <p:nvPicPr>
          <p:cNvPr id="14" name="cashier">
            <a:hlinkClick r:id="" action="ppaction://media"/>
          </p:cNvPr>
          <p:cNvPicPr/>
          <p:nvPr>
            <a:audioFile r:link="rId2"/>
            <p:extLst>
              <p:ext uri="{DAA4B4D4-6D71-4841-9C94-3DE7FCFB9230}">
                <p14:media xmlns:p14="http://schemas.microsoft.com/office/powerpoint/2010/main" r:embed="rId1"/>
              </p:ext>
            </p:extLst>
          </p:nvPr>
        </p:nvPicPr>
        <p:blipFill>
          <a:blip r:embed="rId7"/>
          <a:stretch>
            <a:fillRect/>
          </a:stretch>
        </p:blipFill>
        <p:spPr>
          <a:xfrm>
            <a:off x="1060766" y="3491360"/>
            <a:ext cx="718810" cy="753490"/>
          </a:xfrm>
          <a:prstGeom prst="rect">
            <a:avLst/>
          </a:prstGeom>
        </p:spPr>
      </p:pic>
      <p:pic>
        <p:nvPicPr>
          <p:cNvPr id="17" name="Content Placeholder 16" descr="shutterstock_2079730714"/>
          <p:cNvPicPr>
            <a:picLocks noGrp="1" noChangeAspect="1"/>
          </p:cNvPicPr>
          <p:nvPr>
            <p:ph sz="half" idx="2"/>
          </p:nvPr>
        </p:nvPicPr>
        <p:blipFill>
          <a:blip r:embed="rId8"/>
          <a:stretch>
            <a:fillRect/>
          </a:stretch>
        </p:blipFill>
        <p:spPr>
          <a:xfrm>
            <a:off x="-3204845" y="4996180"/>
            <a:ext cx="2311400" cy="130048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768" fill="hold"/>
                                        <p:tgtEl>
                                          <p:spTgt spid="14"/>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14"/>
                </p:tgtEl>
              </p:cMediaNode>
            </p:audio>
          </p:childTnLst>
        </p:cTn>
      </p:par>
    </p:tnLst>
    <p:bldLst>
      <p:bldP spid="7" grpId="0"/>
      <p:bldP spid="12"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9623"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p:nvPr/>
        </p:nvSpPr>
        <p:spPr>
          <a:xfrm>
            <a:off x="-134359" y="1503326"/>
            <a:ext cx="8221083" cy="672465"/>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600" b="1" dirty="0">
                <a:solidFill>
                  <a:srgbClr val="AD4F0F"/>
                </a:solidFill>
              </a:rPr>
              <a:t>software engineer </a:t>
            </a:r>
            <a:r>
              <a:rPr lang="en-US" sz="4800" b="1" dirty="0">
                <a:solidFill>
                  <a:srgbClr val="AD4F0F"/>
                </a:solidFill>
              </a:rPr>
              <a:t>(n)</a:t>
            </a:r>
            <a:r>
              <a:rPr lang="en-US" sz="4800" b="1" dirty="0"/>
              <a:t> </a:t>
            </a:r>
            <a:endParaRPr lang="en-US" sz="4800" b="1" dirty="0">
              <a:solidFill>
                <a:srgbClr val="AD4F0F"/>
              </a:solidFill>
            </a:endParaRPr>
          </a:p>
        </p:txBody>
      </p:sp>
      <p:sp>
        <p:nvSpPr>
          <p:cNvPr id="12" name="Rectangle 11"/>
          <p:cNvSpPr/>
          <p:nvPr/>
        </p:nvSpPr>
        <p:spPr>
          <a:xfrm>
            <a:off x="754380" y="4417060"/>
            <a:ext cx="4774565" cy="829945"/>
          </a:xfrm>
          <a:prstGeom prst="rect">
            <a:avLst/>
          </a:prstGeom>
        </p:spPr>
        <p:txBody>
          <a:bodyPr wrap="square">
            <a:spAutoFit/>
          </a:bodyPr>
          <a:lstStyle/>
          <a:p>
            <a:pPr lvl="0" algn="ctr"/>
            <a:r>
              <a:rPr lang="en-US" sz="4800" dirty="0" err="1"/>
              <a:t>kĩ</a:t>
            </a:r>
            <a:r>
              <a:rPr lang="en-US" sz="4800" dirty="0"/>
              <a:t> </a:t>
            </a:r>
            <a:r>
              <a:rPr lang="en-US" sz="4800" dirty="0" err="1"/>
              <a:t>sư</a:t>
            </a:r>
            <a:r>
              <a:rPr lang="en-US" sz="4800" dirty="0"/>
              <a:t> </a:t>
            </a:r>
            <a:r>
              <a:rPr lang="en-US" sz="4800" dirty="0" err="1"/>
              <a:t>phần</a:t>
            </a:r>
            <a:r>
              <a:rPr lang="en-US" sz="4800" dirty="0"/>
              <a:t> </a:t>
            </a:r>
            <a:r>
              <a:rPr lang="en-US" sz="4800" dirty="0" err="1"/>
              <a:t>mềm</a:t>
            </a:r>
            <a:endParaRPr lang="en-US" sz="4800" dirty="0"/>
          </a:p>
        </p:txBody>
      </p:sp>
      <p:sp>
        <p:nvSpPr>
          <p:cNvPr id="2" name="Rectangle 1"/>
          <p:cNvSpPr/>
          <p:nvPr/>
        </p:nvSpPr>
        <p:spPr>
          <a:xfrm>
            <a:off x="546680" y="3275895"/>
            <a:ext cx="5724525" cy="829945"/>
          </a:xfrm>
          <a:prstGeom prst="rect">
            <a:avLst/>
          </a:prstGeom>
        </p:spPr>
        <p:txBody>
          <a:bodyPr wrap="none">
            <a:spAutoFit/>
          </a:bodyPr>
          <a:lstStyle/>
          <a:p>
            <a:pPr algn="ctr"/>
            <a:r>
              <a:rPr lang="en-US" sz="4800" b="1" dirty="0">
                <a:solidFill>
                  <a:schemeClr val="accent5">
                    <a:lumMod val="50000"/>
                  </a:schemeClr>
                </a:solidFill>
              </a:rPr>
              <a:t>/ˈ</a:t>
            </a:r>
            <a:r>
              <a:rPr lang="en-US" sz="4800" b="1" dirty="0" err="1">
                <a:solidFill>
                  <a:schemeClr val="accent5">
                    <a:lumMod val="50000"/>
                  </a:schemeClr>
                </a:solidFill>
              </a:rPr>
              <a:t>sɒftweər</a:t>
            </a:r>
            <a:r>
              <a:rPr lang="en-US" sz="4800" b="1" dirty="0">
                <a:solidFill>
                  <a:schemeClr val="accent5">
                    <a:lumMod val="50000"/>
                  </a:schemeClr>
                </a:solidFill>
              </a:rPr>
              <a:t> </a:t>
            </a:r>
            <a:r>
              <a:rPr lang="en-US" sz="4800" b="1" dirty="0" err="1">
                <a:solidFill>
                  <a:schemeClr val="accent5">
                    <a:lumMod val="50000"/>
                  </a:schemeClr>
                </a:solidFill>
              </a:rPr>
              <a:t>endʒɪˈnɪə</a:t>
            </a:r>
            <a:r>
              <a:rPr lang="en-US" sz="4800" b="1" dirty="0">
                <a:solidFill>
                  <a:schemeClr val="accent5">
                    <a:lumMod val="50000"/>
                  </a:schemeClr>
                </a:solidFill>
              </a:rPr>
              <a:t>/</a:t>
            </a:r>
          </a:p>
        </p:txBody>
      </p:sp>
      <p:sp>
        <p:nvSpPr>
          <p:cNvPr id="15" name="TextBox 14"/>
          <p:cNvSpPr txBox="1"/>
          <p:nvPr/>
        </p:nvSpPr>
        <p:spPr>
          <a:xfrm>
            <a:off x="487067" y="160809"/>
            <a:ext cx="4132696" cy="645160"/>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sym typeface="+mn-ea"/>
              </a:rPr>
              <a:t>VOCABULARY</a:t>
            </a:r>
            <a:endParaRPr lang="en-US" sz="3600" b="1" dirty="0">
              <a:effectLst>
                <a:glow rad="88900">
                  <a:schemeClr val="bg1"/>
                </a:glow>
              </a:effectLst>
              <a:latin typeface="Arial" panose="020B0604020202020204" pitchFamily="34" charset="0"/>
              <a:cs typeface="Arial" panose="020B0604020202020204" pitchFamily="34" charset="0"/>
            </a:endParaRPr>
          </a:p>
        </p:txBody>
      </p:sp>
      <p:pic>
        <p:nvPicPr>
          <p:cNvPr id="4" name="Content Placeholder 3" descr="cashier-la-gi-cong-viec-chinh-cua-cashier-la-gi-1"/>
          <p:cNvPicPr>
            <a:picLocks noGrp="1" noChangeAspect="1"/>
          </p:cNvPicPr>
          <p:nvPr>
            <p:ph idx="1"/>
          </p:nvPr>
        </p:nvPicPr>
        <p:blipFill>
          <a:blip r:embed="rId5"/>
          <a:stretch>
            <a:fillRect/>
          </a:stretch>
        </p:blipFill>
        <p:spPr>
          <a:xfrm>
            <a:off x="12807315" y="5247005"/>
            <a:ext cx="1854200" cy="1383665"/>
          </a:xfrm>
          <a:prstGeom prst="rect">
            <a:avLst/>
          </a:prstGeom>
        </p:spPr>
      </p:pic>
      <p:pic>
        <p:nvPicPr>
          <p:cNvPr id="5" name="software engineer">
            <a:hlinkClick r:id="" action="ppaction://media"/>
          </p:cNvPr>
          <p:cNvPicPr/>
          <p:nvPr>
            <a:audioFile r:link="rId2"/>
            <p:extLst>
              <p:ext uri="{DAA4B4D4-6D71-4841-9C94-3DE7FCFB9230}">
                <p14:media xmlns:p14="http://schemas.microsoft.com/office/powerpoint/2010/main" r:embed="rId1"/>
              </p:ext>
            </p:extLst>
          </p:nvPr>
        </p:nvPicPr>
        <p:blipFill>
          <a:blip r:embed="rId6"/>
          <a:stretch>
            <a:fillRect/>
          </a:stretch>
        </p:blipFill>
        <p:spPr>
          <a:xfrm>
            <a:off x="0" y="3275895"/>
            <a:ext cx="754380" cy="829945"/>
          </a:xfrm>
          <a:prstGeom prst="rect">
            <a:avLst/>
          </a:prstGeom>
        </p:spPr>
      </p:pic>
      <p:pic>
        <p:nvPicPr>
          <p:cNvPr id="10" name="Content Placeholder 9" descr="shutterstock_2079730714"/>
          <p:cNvPicPr>
            <a:picLocks noGrp="1" noChangeAspect="1"/>
          </p:cNvPicPr>
          <p:nvPr>
            <p:ph sz="half" idx="2"/>
          </p:nvPr>
        </p:nvPicPr>
        <p:blipFill>
          <a:blip r:embed="rId7"/>
          <a:stretch>
            <a:fillRect/>
          </a:stretch>
        </p:blipFill>
        <p:spPr>
          <a:xfrm>
            <a:off x="6744244" y="3510915"/>
            <a:ext cx="5067300" cy="28505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additive="base">
                                        <p:cTn id="16" dur="1584" fill="hold"/>
                                        <p:tgtEl>
                                          <p:spTgt spid="5"/>
                                        </p:tgtEl>
                                      </p:cBhvr>
                                    </p:cmd>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up)">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1">
                  <p:stCondLst>
                    <p:cond delay="indefinite"/>
                  </p:stCondLst>
                  <p:endCondLst>
                    <p:cond evt="onStopAudio" delay="0">
                      <p:tgtEl>
                        <p:sldTgt/>
                      </p:tgtEl>
                    </p:cond>
                  </p:endCondLst>
                </p:cTn>
                <p:tgtEl>
                  <p:spTgt spid="5"/>
                </p:tgtEl>
              </p:cMediaNode>
            </p:audio>
          </p:childTnLst>
        </p:cTn>
      </p:par>
    </p:tnLst>
    <p:bldLst>
      <p:bldP spid="7" grpId="0"/>
      <p:bldP spid="12" grpId="0"/>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TotalTime>
  <Words>1741</Words>
  <Application>Microsoft Office PowerPoint</Application>
  <PresentationFormat>Widescreen</PresentationFormat>
  <Paragraphs>299</Paragraphs>
  <Slides>33</Slides>
  <Notes>32</Notes>
  <HiddenSlides>0</HiddenSlides>
  <MMClips>21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Cooper Black</vt:lpstr>
      <vt:lpstr>Myriad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Administrator</cp:lastModifiedBy>
  <cp:revision>344</cp:revision>
  <dcterms:created xsi:type="dcterms:W3CDTF">2020-12-09T02:04:00Z</dcterms:created>
  <dcterms:modified xsi:type="dcterms:W3CDTF">2025-05-26T01:43:01Z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67ECEDA3FDA048D29AA9BFC6749F8295_13</vt:lpwstr>
  </property>
  <property fmtid="{D5CDD505-2E9C-101B-9397-08002B2CF9AE}" pid="3" name="KSOProductBuildVer">
    <vt:lpwstr>1033-12.2.0.13359</vt:lpwstr>
  </property>
</Properties>
</file>