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5138" r:id="rId2"/>
    <p:sldMasterId id="2147485262" r:id="rId3"/>
  </p:sldMasterIdLst>
  <p:notesMasterIdLst>
    <p:notesMasterId r:id="rId26"/>
  </p:notesMasterIdLst>
  <p:sldIdLst>
    <p:sldId id="490" r:id="rId4"/>
    <p:sldId id="624" r:id="rId5"/>
    <p:sldId id="625" r:id="rId6"/>
    <p:sldId id="627" r:id="rId7"/>
    <p:sldId id="644" r:id="rId8"/>
    <p:sldId id="645" r:id="rId9"/>
    <p:sldId id="646" r:id="rId10"/>
    <p:sldId id="628" r:id="rId11"/>
    <p:sldId id="652" r:id="rId12"/>
    <p:sldId id="651" r:id="rId13"/>
    <p:sldId id="647" r:id="rId14"/>
    <p:sldId id="633" r:id="rId15"/>
    <p:sldId id="648" r:id="rId16"/>
    <p:sldId id="649" r:id="rId17"/>
    <p:sldId id="650" r:id="rId18"/>
    <p:sldId id="635" r:id="rId19"/>
    <p:sldId id="637" r:id="rId20"/>
    <p:sldId id="636" r:id="rId21"/>
    <p:sldId id="639" r:id="rId22"/>
    <p:sldId id="642" r:id="rId23"/>
    <p:sldId id="621" r:id="rId24"/>
    <p:sldId id="449" r:id="rId25"/>
  </p:sldIdLst>
  <p:sldSz cx="12801600" cy="6858000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0000"/>
    <a:srgbClr val="FF6600"/>
    <a:srgbClr val="CADFF2"/>
    <a:srgbClr val="FFC000"/>
    <a:srgbClr val="FF4BFF"/>
    <a:srgbClr val="FF00FF"/>
    <a:srgbClr val="FFD7AF"/>
    <a:srgbClr val="339933"/>
    <a:srgbClr val="FFF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85036" autoAdjust="0"/>
  </p:normalViewPr>
  <p:slideViewPr>
    <p:cSldViewPr>
      <p:cViewPr varScale="1">
        <p:scale>
          <a:sx n="56" d="100"/>
          <a:sy n="56" d="100"/>
        </p:scale>
        <p:origin x="932" y="56"/>
      </p:cViewPr>
      <p:guideLst>
        <p:guide orient="horz" pos="2160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198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" y="685800"/>
            <a:ext cx="64008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E8A50C-C469-4B97-960C-8A96AFFE1C7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381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9820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2381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567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4940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753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374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9" name="Google Shape;24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Wordwall game: https://wordwall.net/resource/27225435</a:t>
            </a:r>
            <a:endParaRPr/>
          </a:p>
        </p:txBody>
      </p:sp>
      <p:sp>
        <p:nvSpPr>
          <p:cNvPr id="250" name="Google Shape;250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6902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Wordwall game https://wordwall.net/resource/27224858</a:t>
            </a:r>
            <a:endParaRPr/>
          </a:p>
        </p:txBody>
      </p:sp>
      <p:sp>
        <p:nvSpPr>
          <p:cNvPr id="279" name="Google Shape;279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034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6" name="Google Shape;26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383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3" name="Google Shape;31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9917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3" name="Google Shape;363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05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434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6041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29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7606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2043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683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1705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1143000"/>
            <a:ext cx="57594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025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400050" y="2803525"/>
            <a:ext cx="2223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60120" y="1997076"/>
            <a:ext cx="1088136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86FBD-4BD2-4884-8CE3-15251E30D50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435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60532-8355-4AAE-9C84-8622E216698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721809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92100"/>
            <a:ext cx="288036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92100"/>
            <a:ext cx="842772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E1D1D-1178-4302-96E3-F06EE6FF3BA8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7111457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40080" y="292100"/>
            <a:ext cx="1152144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21DB9-AE21-4F35-B0F5-C8F575038D5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3744915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130426"/>
            <a:ext cx="1088136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3886200"/>
            <a:ext cx="89611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F88F3-3490-455D-AA53-EDF5B386DA5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50740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8FC05-8392-41A7-BB95-EAC44F3FB70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26809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0C777-E574-49EB-83DF-3BE15E18C87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1030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600201"/>
            <a:ext cx="56540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368DE-634E-473B-AD28-4CADC5DBB31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5184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4F177-BB83-436D-AC84-CAB4F18F48E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63324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C21B-B8B1-48D3-A057-9924B01D932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25010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36516-9D40-4AA4-97C3-2FF7E659E20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4703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922D-BA90-4163-898B-5DC8B019C7F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7294665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19498-6759-492F-9A89-40AEF9F8C10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81851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62DE7-D852-4EC5-87B2-8371345C017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80171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D3767-FDDA-41F2-A376-5CF5B47294D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48267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74639"/>
            <a:ext cx="288036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74639"/>
            <a:ext cx="842772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9630A-D2F4-40B6-8438-02BE49C7D5EC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865766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40080" y="274639"/>
            <a:ext cx="1152144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9FEC3-D444-4F58-A3E0-7C945AFB466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8418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>
            <a:spLocks noGrp="1"/>
          </p:cNvSpPr>
          <p:nvPr>
            <p:ph type="ctrTitle"/>
          </p:nvPr>
        </p:nvSpPr>
        <p:spPr>
          <a:xfrm>
            <a:off x="1600200" y="1122363"/>
            <a:ext cx="9601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subTitle" idx="1"/>
          </p:nvPr>
        </p:nvSpPr>
        <p:spPr>
          <a:xfrm>
            <a:off x="1600200" y="3602038"/>
            <a:ext cx="96012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196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880110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880110" y="1825625"/>
            <a:ext cx="110413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7536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title"/>
          </p:nvPr>
        </p:nvSpPr>
        <p:spPr>
          <a:xfrm>
            <a:off x="873443" y="1709739"/>
            <a:ext cx="1104138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1"/>
          </p:nvPr>
        </p:nvSpPr>
        <p:spPr>
          <a:xfrm>
            <a:off x="873443" y="4589464"/>
            <a:ext cx="1104138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9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7"/>
          <p:cNvSpPr txBox="1">
            <a:spLocks noGrp="1"/>
          </p:cNvSpPr>
          <p:nvPr>
            <p:ph type="title"/>
          </p:nvPr>
        </p:nvSpPr>
        <p:spPr>
          <a:xfrm>
            <a:off x="880110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body" idx="1"/>
          </p:nvPr>
        </p:nvSpPr>
        <p:spPr>
          <a:xfrm>
            <a:off x="880110" y="1825625"/>
            <a:ext cx="54406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2"/>
          </p:nvPr>
        </p:nvSpPr>
        <p:spPr>
          <a:xfrm>
            <a:off x="6480810" y="1825625"/>
            <a:ext cx="54406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25358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8"/>
          <p:cNvSpPr txBox="1">
            <a:spLocks noGrp="1"/>
          </p:cNvSpPr>
          <p:nvPr>
            <p:ph type="title"/>
          </p:nvPr>
        </p:nvSpPr>
        <p:spPr>
          <a:xfrm>
            <a:off x="881777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body" idx="1"/>
          </p:nvPr>
        </p:nvSpPr>
        <p:spPr>
          <a:xfrm>
            <a:off x="881778" y="1681163"/>
            <a:ext cx="541567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body" idx="2"/>
          </p:nvPr>
        </p:nvSpPr>
        <p:spPr>
          <a:xfrm>
            <a:off x="881778" y="2505075"/>
            <a:ext cx="541567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body" idx="3"/>
          </p:nvPr>
        </p:nvSpPr>
        <p:spPr>
          <a:xfrm>
            <a:off x="6480810" y="1681163"/>
            <a:ext cx="544234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body" idx="4"/>
          </p:nvPr>
        </p:nvSpPr>
        <p:spPr>
          <a:xfrm>
            <a:off x="6480810" y="2505075"/>
            <a:ext cx="544234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032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406901"/>
            <a:ext cx="1088136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2906713"/>
            <a:ext cx="108813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8C4AF-DD34-4313-B219-241ABABE0F2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8867922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9"/>
          <p:cNvSpPr txBox="1">
            <a:spLocks noGrp="1"/>
          </p:cNvSpPr>
          <p:nvPr>
            <p:ph type="title"/>
          </p:nvPr>
        </p:nvSpPr>
        <p:spPr>
          <a:xfrm>
            <a:off x="880110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5366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881778" y="457200"/>
            <a:ext cx="412884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5442347" y="987426"/>
            <a:ext cx="648081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881778" y="2057400"/>
            <a:ext cx="412884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29008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881778" y="457200"/>
            <a:ext cx="412884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5442347" y="987426"/>
            <a:ext cx="648081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881778" y="2057400"/>
            <a:ext cx="412884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32885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880110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4225131" y="-1519396"/>
            <a:ext cx="4351338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49249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7635399" y="1890872"/>
            <a:ext cx="5811838" cy="2760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2034699" y="-789464"/>
            <a:ext cx="5811838" cy="812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44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905000"/>
            <a:ext cx="565404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905000"/>
            <a:ext cx="565404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3B4E-623C-45F7-A959-920ACB1139C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031019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74638"/>
            <a:ext cx="1152144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535113"/>
            <a:ext cx="56562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174875"/>
            <a:ext cx="56562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535113"/>
            <a:ext cx="56584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174875"/>
            <a:ext cx="56584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42F02-63DA-4281-979B-F2BF8AA44CC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841219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91F8-D0BB-4F36-BC42-535E9F9CECE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5697020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C7689-4073-460D-9B0C-14A648C37B2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612764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73050"/>
            <a:ext cx="4211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73051"/>
            <a:ext cx="71564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435101"/>
            <a:ext cx="4211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D71BC-6331-45A3-91D5-AE33DB18FBF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523842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4800600"/>
            <a:ext cx="76809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12775"/>
            <a:ext cx="768096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367338"/>
            <a:ext cx="768096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B486-9DA0-407D-9DB2-7ED7E368D98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033727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92100"/>
            <a:ext cx="1152144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905000"/>
            <a:ext cx="1152144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E40D0EE-B11E-4B2C-8A4D-212A0E5DEC3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137" r:id="rId1"/>
    <p:sldLayoutId id="2147485115" r:id="rId2"/>
    <p:sldLayoutId id="2147485116" r:id="rId3"/>
    <p:sldLayoutId id="2147485117" r:id="rId4"/>
    <p:sldLayoutId id="2147485118" r:id="rId5"/>
    <p:sldLayoutId id="2147485119" r:id="rId6"/>
    <p:sldLayoutId id="2147485120" r:id="rId7"/>
    <p:sldLayoutId id="2147485121" r:id="rId8"/>
    <p:sldLayoutId id="2147485122" r:id="rId9"/>
    <p:sldLayoutId id="2147485123" r:id="rId10"/>
    <p:sldLayoutId id="2147485124" r:id="rId11"/>
    <p:sldLayoutId id="2147485125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0" y="274638"/>
            <a:ext cx="1152144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0" y="1600201"/>
            <a:ext cx="115214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6245225"/>
            <a:ext cx="40538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6245225"/>
            <a:ext cx="298704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1B3640-90E2-4820-8B18-9F30DFB4938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5678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39" r:id="rId1"/>
    <p:sldLayoutId id="2147485140" r:id="rId2"/>
    <p:sldLayoutId id="2147485141" r:id="rId3"/>
    <p:sldLayoutId id="2147485142" r:id="rId4"/>
    <p:sldLayoutId id="2147485143" r:id="rId5"/>
    <p:sldLayoutId id="2147485144" r:id="rId6"/>
    <p:sldLayoutId id="2147485145" r:id="rId7"/>
    <p:sldLayoutId id="2147485146" r:id="rId8"/>
    <p:sldLayoutId id="2147485147" r:id="rId9"/>
    <p:sldLayoutId id="2147485148" r:id="rId10"/>
    <p:sldLayoutId id="2147485149" r:id="rId11"/>
    <p:sldLayoutId id="21474851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80110" y="365126"/>
            <a:ext cx="110413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80110" y="1825625"/>
            <a:ext cx="110413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8011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eaLnBrk="1" fontAlgn="auto" hangingPunct="1"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240530" y="6356351"/>
            <a:ext cx="43205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eaLnBrk="1" fontAlgn="auto" hangingPunct="1"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9041130" y="6356351"/>
            <a:ext cx="28803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rgbClr val="000000"/>
              </a:buClr>
            </a:pPr>
            <a:fld id="{00000000-1234-1234-1234-123412341234}" type="slidenum">
              <a:rPr lang="en-US" kern="0" smtClean="0"/>
              <a:pPr eaLnBrk="1" fontAlgn="auto" hangingPunct="1">
                <a:spcAft>
                  <a:spcPts val="0"/>
                </a:spcAft>
                <a:buClr>
                  <a:srgbClr val="000000"/>
                </a:buClr>
              </a:pPr>
              <a:t>‹#›</a:t>
            </a:fld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4245318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5264" r:id="rId1"/>
    <p:sldLayoutId id="2147485265" r:id="rId2"/>
    <p:sldLayoutId id="2147485266" r:id="rId3"/>
    <p:sldLayoutId id="2147485267" r:id="rId4"/>
    <p:sldLayoutId id="2147485268" r:id="rId5"/>
    <p:sldLayoutId id="2147485269" r:id="rId6"/>
    <p:sldLayoutId id="2147485270" r:id="rId7"/>
    <p:sldLayoutId id="2147485271" r:id="rId8"/>
    <p:sldLayoutId id="2147485272" r:id="rId9"/>
    <p:sldLayoutId id="21474852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scrapbook.momsbreak.com/School/SchoolHouseFreamRedYellowRoof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khbir Singh Ahluwalia on Twitter: &amp;quot;हर हर महादेव, वन्देमातरम, सत श्री अकाल  डॉक्टर साहिब, खुश रहो स्वस्थ रहो आप का दिन शुभ और मंगलमय हो 🙏🙏🙏…  https://t.co/tL7H4hRG70&amp;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43" y="7257"/>
            <a:ext cx="12819743" cy="685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566F2CEE-5EE2-C0DA-3BC7-E2024C464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85800"/>
            <a:ext cx="10287000" cy="16533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571"/>
              </a:spcBef>
              <a:defRPr/>
            </a:pPr>
            <a:fld id="{F3D60AA9-53E2-439B-9709-291D1F0E5FD8}" type="datetime2">
              <a:rPr lang="en-US" altLang="vi-VN" sz="3048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pPr eaLnBrk="1" hangingPunct="1">
                <a:spcBef>
                  <a:spcPts val="571"/>
                </a:spcBef>
                <a:defRPr/>
              </a:pPr>
              <a:t>Sunday, May 11, 2025</a:t>
            </a:fld>
            <a:endParaRPr lang="en-US" altLang="vi-VN" sz="3048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  <a:sym typeface="Arial"/>
            </a:endParaRPr>
          </a:p>
          <a:p>
            <a:pPr eaLnBrk="1" hangingPunct="1">
              <a:spcBef>
                <a:spcPts val="571"/>
              </a:spcBef>
              <a:defRPr/>
            </a:pPr>
            <a:r>
              <a:rPr lang="en-US" altLang="vi-VN" sz="3048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UNIT 8: FILMS</a:t>
            </a:r>
          </a:p>
          <a:p>
            <a:pPr eaLnBrk="1" hangingPunct="1">
              <a:spcBef>
                <a:spcPts val="571"/>
              </a:spcBef>
              <a:defRPr/>
            </a:pPr>
            <a:r>
              <a:rPr lang="en-US" altLang="vi-VN" sz="3048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Arial"/>
              </a:rPr>
              <a:t>Lesson 3: A CLOSER LOOK 2. P85-86</a:t>
            </a:r>
          </a:p>
        </p:txBody>
      </p:sp>
    </p:spTree>
    <p:extLst>
      <p:ext uri="{BB962C8B-B14F-4D97-AF65-F5344CB8AC3E}">
        <p14:creationId xmlns:p14="http://schemas.microsoft.com/office/powerpoint/2010/main" val="127436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7200" y="2286000"/>
            <a:ext cx="9570720" cy="687003"/>
            <a:chOff x="472440" y="2589597"/>
            <a:chExt cx="9570720" cy="687003"/>
          </a:xfrm>
        </p:grpSpPr>
        <p:sp>
          <p:nvSpPr>
            <p:cNvPr id="14" name="Action Button: Custom 13">
              <a:hlinkClick r:id="" action="ppaction://noaction" highlightClick="1"/>
            </p:cNvPr>
            <p:cNvSpPr/>
            <p:nvPr/>
          </p:nvSpPr>
          <p:spPr>
            <a:xfrm>
              <a:off x="472440" y="2589597"/>
              <a:ext cx="219456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She gets</a:t>
              </a:r>
            </a:p>
          </p:txBody>
        </p:sp>
        <p:sp>
          <p:nvSpPr>
            <p:cNvPr id="15" name="Action Button: Custom 14">
              <a:hlinkClick r:id="" action="ppaction://noaction" highlightClick="1"/>
            </p:cNvPr>
            <p:cNvSpPr/>
            <p:nvPr/>
          </p:nvSpPr>
          <p:spPr>
            <a:xfrm>
              <a:off x="2628900" y="2589597"/>
              <a:ext cx="27432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good grades</a:t>
              </a:r>
            </a:p>
          </p:txBody>
        </p:sp>
        <p:sp>
          <p:nvSpPr>
            <p:cNvPr id="16" name="Action Button: Custom 15">
              <a:hlinkClick r:id="" action="ppaction://noaction" highlightClick="1"/>
            </p:cNvPr>
            <p:cNvSpPr/>
            <p:nvPr/>
          </p:nvSpPr>
          <p:spPr>
            <a:xfrm>
              <a:off x="5334000" y="2589597"/>
              <a:ext cx="219456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though</a:t>
              </a:r>
            </a:p>
          </p:txBody>
        </p:sp>
        <p:sp>
          <p:nvSpPr>
            <p:cNvPr id="17" name="Action Button: Custom 16">
              <a:hlinkClick r:id="" action="ppaction://noaction" highlightClick="1"/>
            </p:cNvPr>
            <p:cNvSpPr/>
            <p:nvPr/>
          </p:nvSpPr>
          <p:spPr>
            <a:xfrm>
              <a:off x="7406640" y="2589597"/>
              <a:ext cx="17526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she is</a:t>
              </a:r>
            </a:p>
          </p:txBody>
        </p:sp>
        <p:sp>
          <p:nvSpPr>
            <p:cNvPr id="18" name="Action Button: Custom 17">
              <a:hlinkClick r:id="" action="ppaction://noaction" highlightClick="1"/>
            </p:cNvPr>
            <p:cNvSpPr/>
            <p:nvPr/>
          </p:nvSpPr>
          <p:spPr>
            <a:xfrm>
              <a:off x="8930640" y="2589597"/>
              <a:ext cx="111252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lazy.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57200" y="3505200"/>
            <a:ext cx="10820400" cy="687003"/>
            <a:chOff x="457200" y="3580197"/>
            <a:chExt cx="10820400" cy="687003"/>
          </a:xfrm>
        </p:grpSpPr>
        <p:sp>
          <p:nvSpPr>
            <p:cNvPr id="19" name="Action Button: Custom 18">
              <a:hlinkClick r:id="" action="ppaction://noaction" highlightClick="1"/>
            </p:cNvPr>
            <p:cNvSpPr/>
            <p:nvPr/>
          </p:nvSpPr>
          <p:spPr>
            <a:xfrm>
              <a:off x="457200" y="3580197"/>
              <a:ext cx="25908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Mai enjoys</a:t>
              </a:r>
            </a:p>
          </p:txBody>
        </p:sp>
        <p:sp>
          <p:nvSpPr>
            <p:cNvPr id="20" name="Action Button: Custom 19">
              <a:hlinkClick r:id="" action="ppaction://noaction" highlightClick="1"/>
            </p:cNvPr>
            <p:cNvSpPr/>
            <p:nvPr/>
          </p:nvSpPr>
          <p:spPr>
            <a:xfrm>
              <a:off x="2960370" y="3580197"/>
              <a:ext cx="210312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i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Mr</a:t>
              </a:r>
              <a:r>
                <a:rPr lang="en-US" sz="3600" i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Bean</a:t>
              </a:r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</p:txBody>
        </p:sp>
        <p:sp>
          <p:nvSpPr>
            <p:cNvPr id="21" name="Action Button: Custom 20">
              <a:hlinkClick r:id="" action="ppaction://noaction" highlightClick="1"/>
            </p:cNvPr>
            <p:cNvSpPr/>
            <p:nvPr/>
          </p:nvSpPr>
          <p:spPr>
            <a:xfrm>
              <a:off x="5029200" y="3580197"/>
              <a:ext cx="219456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However</a:t>
              </a:r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</a:t>
              </a:r>
            </a:p>
          </p:txBody>
        </p:sp>
        <p:sp>
          <p:nvSpPr>
            <p:cNvPr id="22" name="Action Button: Custom 21">
              <a:hlinkClick r:id="" action="ppaction://noaction" highlightClick="1"/>
            </p:cNvPr>
            <p:cNvSpPr/>
            <p:nvPr/>
          </p:nvSpPr>
          <p:spPr>
            <a:xfrm>
              <a:off x="7162800" y="3580197"/>
              <a:ext cx="256032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Lan doesn‘t</a:t>
              </a:r>
            </a:p>
          </p:txBody>
        </p:sp>
        <p:sp>
          <p:nvSpPr>
            <p:cNvPr id="23" name="Action Button: Custom 22">
              <a:hlinkClick r:id="" action="ppaction://noaction" highlightClick="1"/>
            </p:cNvPr>
            <p:cNvSpPr/>
            <p:nvPr/>
          </p:nvSpPr>
          <p:spPr>
            <a:xfrm>
              <a:off x="9677400" y="3580197"/>
              <a:ext cx="16002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like it.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7200" y="4724400"/>
            <a:ext cx="10820400" cy="687003"/>
            <a:chOff x="457200" y="4724400"/>
            <a:chExt cx="10820400" cy="687003"/>
          </a:xfrm>
        </p:grpSpPr>
        <p:sp>
          <p:nvSpPr>
            <p:cNvPr id="24" name="Action Button: Custom 23">
              <a:hlinkClick r:id="" action="ppaction://noaction" highlightClick="1"/>
            </p:cNvPr>
            <p:cNvSpPr/>
            <p:nvPr/>
          </p:nvSpPr>
          <p:spPr>
            <a:xfrm>
              <a:off x="457200" y="4724400"/>
              <a:ext cx="283464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The film was</a:t>
              </a:r>
            </a:p>
          </p:txBody>
        </p:sp>
        <p:sp>
          <p:nvSpPr>
            <p:cNvPr id="25" name="Action Button: Custom 24">
              <a:hlinkClick r:id="" action="ppaction://noaction" highlightClick="1"/>
            </p:cNvPr>
            <p:cNvSpPr/>
            <p:nvPr/>
          </p:nvSpPr>
          <p:spPr>
            <a:xfrm>
              <a:off x="3280410" y="4724400"/>
              <a:ext cx="246888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interesting.</a:t>
              </a:r>
            </a:p>
          </p:txBody>
        </p:sp>
        <p:sp>
          <p:nvSpPr>
            <p:cNvPr id="26" name="Action Button: Custom 25">
              <a:hlinkClick r:id="" action="ppaction://noaction" highlightClick="1"/>
            </p:cNvPr>
            <p:cNvSpPr/>
            <p:nvPr/>
          </p:nvSpPr>
          <p:spPr>
            <a:xfrm>
              <a:off x="5731042" y="4724400"/>
              <a:ext cx="219456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However</a:t>
              </a:r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,</a:t>
              </a:r>
            </a:p>
          </p:txBody>
        </p:sp>
        <p:sp>
          <p:nvSpPr>
            <p:cNvPr id="27" name="Action Button: Custom 26">
              <a:hlinkClick r:id="" action="ppaction://noaction" highlightClick="1"/>
            </p:cNvPr>
            <p:cNvSpPr/>
            <p:nvPr/>
          </p:nvSpPr>
          <p:spPr>
            <a:xfrm>
              <a:off x="7924800" y="4724400"/>
              <a:ext cx="16002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it was</a:t>
              </a:r>
            </a:p>
          </p:txBody>
        </p:sp>
        <p:sp>
          <p:nvSpPr>
            <p:cNvPr id="28" name="Action Button: Custom 27">
              <a:hlinkClick r:id="" action="ppaction://noaction" highlightClick="1"/>
            </p:cNvPr>
            <p:cNvSpPr/>
            <p:nvPr/>
          </p:nvSpPr>
          <p:spPr>
            <a:xfrm>
              <a:off x="9525000" y="4724400"/>
              <a:ext cx="17526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violent.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8482" y="1159042"/>
            <a:ext cx="9905198" cy="687003"/>
            <a:chOff x="-151598" y="1066800"/>
            <a:chExt cx="9905198" cy="687003"/>
          </a:xfrm>
        </p:grpSpPr>
        <p:sp>
          <p:nvSpPr>
            <p:cNvPr id="30" name="Action Button: Custom 29">
              <a:hlinkClick r:id="" action="ppaction://noaction" highlightClick="1"/>
            </p:cNvPr>
            <p:cNvSpPr/>
            <p:nvPr/>
          </p:nvSpPr>
          <p:spPr>
            <a:xfrm>
              <a:off x="1905000" y="1066800"/>
              <a:ext cx="78486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it is raining, he goes out.</a:t>
              </a:r>
            </a:p>
          </p:txBody>
        </p:sp>
        <p:sp>
          <p:nvSpPr>
            <p:cNvPr id="32" name="Action Button: Custom 31">
              <a:hlinkClick r:id="" action="ppaction://noaction" highlightClick="1"/>
            </p:cNvPr>
            <p:cNvSpPr/>
            <p:nvPr/>
          </p:nvSpPr>
          <p:spPr>
            <a:xfrm>
              <a:off x="-151598" y="1066800"/>
              <a:ext cx="207264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Although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6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780490" y="914400"/>
            <a:ext cx="4705910" cy="687003"/>
          </a:xfrm>
          <a:prstGeom prst="actionButtonBlank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 / Though</a:t>
            </a:r>
          </a:p>
        </p:txBody>
      </p:sp>
      <p:pic>
        <p:nvPicPr>
          <p:cNvPr id="29" name="Picture 2" descr="Kiện Tỳ Ăn Ngủ Ngon - Viên Ăn Ngon Ngủ Ng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0" b="24818"/>
          <a:stretch/>
        </p:blipFill>
        <p:spPr bwMode="auto">
          <a:xfrm>
            <a:off x="101176" y="1143000"/>
            <a:ext cx="640772" cy="44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86400" y="9144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dùng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nối</a:t>
            </a:r>
            <a:r>
              <a:rPr lang="en-US" sz="3600" dirty="0"/>
              <a:t> 2 ý </a:t>
            </a:r>
            <a:r>
              <a:rPr lang="en-US" sz="3600" dirty="0" err="1"/>
              <a:t>trái</a:t>
            </a:r>
            <a:r>
              <a:rPr lang="en-US" sz="3600" dirty="0"/>
              <a:t> </a:t>
            </a:r>
            <a:r>
              <a:rPr lang="en-US" sz="3600" dirty="0" err="1"/>
              <a:t>ngược</a:t>
            </a:r>
            <a:r>
              <a:rPr lang="en-US" sz="3600" dirty="0"/>
              <a:t> </a:t>
            </a:r>
            <a:r>
              <a:rPr lang="en-US" sz="3600" dirty="0" err="1"/>
              <a:t>nhau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cùng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0000FF"/>
                </a:solidFill>
              </a:rPr>
              <a:t>1 </a:t>
            </a:r>
            <a:r>
              <a:rPr lang="en-US" sz="3600" dirty="0" err="1">
                <a:solidFill>
                  <a:srgbClr val="0000FF"/>
                </a:solidFill>
              </a:rPr>
              <a:t>câu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0" name="Action Button: Custom 29">
            <a:hlinkClick r:id="" action="ppaction://noaction" highlightClick="1"/>
          </p:cNvPr>
          <p:cNvSpPr/>
          <p:nvPr/>
        </p:nvSpPr>
        <p:spPr>
          <a:xfrm>
            <a:off x="780490" y="3276600"/>
            <a:ext cx="2648510" cy="687003"/>
          </a:xfrm>
          <a:prstGeom prst="actionButtonBlank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</a:t>
            </a:r>
          </a:p>
        </p:txBody>
      </p:sp>
      <p:pic>
        <p:nvPicPr>
          <p:cNvPr id="31" name="Picture 2" descr="Kiện Tỳ Ăn Ngủ Ngon - Viên Ăn Ngon Ngủ Ngon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0" b="24818"/>
          <a:stretch/>
        </p:blipFill>
        <p:spPr bwMode="auto">
          <a:xfrm>
            <a:off x="101176" y="3505200"/>
            <a:ext cx="640772" cy="44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3467542" y="3276600"/>
            <a:ext cx="9334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dùng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nối</a:t>
            </a:r>
            <a:r>
              <a:rPr lang="en-US" sz="3600" dirty="0"/>
              <a:t> 2 ý </a:t>
            </a:r>
            <a:r>
              <a:rPr lang="en-US" sz="3600" dirty="0" err="1"/>
              <a:t>trái</a:t>
            </a:r>
            <a:r>
              <a:rPr lang="en-US" sz="3600" dirty="0"/>
              <a:t> </a:t>
            </a:r>
            <a:r>
              <a:rPr lang="en-US" sz="3600" dirty="0" err="1"/>
              <a:t>ngược</a:t>
            </a:r>
            <a:r>
              <a:rPr lang="en-US" sz="3600" dirty="0"/>
              <a:t> </a:t>
            </a:r>
            <a:r>
              <a:rPr lang="en-US" sz="3600" dirty="0" err="1"/>
              <a:t>nhau</a:t>
            </a:r>
            <a:r>
              <a:rPr lang="en-US" sz="3600" dirty="0"/>
              <a:t> ở </a:t>
            </a:r>
            <a:r>
              <a:rPr lang="en-US" sz="3600" dirty="0">
                <a:solidFill>
                  <a:srgbClr val="0000FF"/>
                </a:solidFill>
              </a:rPr>
              <a:t>2 </a:t>
            </a:r>
            <a:r>
              <a:rPr lang="en-US" sz="3600" dirty="0" err="1">
                <a:solidFill>
                  <a:srgbClr val="0000FF"/>
                </a:solidFill>
              </a:rPr>
              <a:t>câu</a:t>
            </a:r>
            <a:r>
              <a:rPr lang="en-US" sz="3600" dirty="0"/>
              <a:t>, </a:t>
            </a:r>
            <a:r>
              <a:rPr lang="en-US" sz="3600" dirty="0" err="1"/>
              <a:t>thường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dấu</a:t>
            </a:r>
            <a:r>
              <a:rPr lang="en-US" sz="3600" dirty="0"/>
              <a:t> </a:t>
            </a:r>
            <a:r>
              <a:rPr lang="en-US" sz="3600" dirty="0" err="1"/>
              <a:t>phẩy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r>
              <a:rPr lang="en-US" sz="3600" dirty="0"/>
              <a:t> ‘However’.</a:t>
            </a:r>
          </a:p>
        </p:txBody>
      </p:sp>
      <p:sp>
        <p:nvSpPr>
          <p:cNvPr id="33" name="Google Shape;354;p19"/>
          <p:cNvSpPr txBox="1"/>
          <p:nvPr/>
        </p:nvSpPr>
        <p:spPr>
          <a:xfrm>
            <a:off x="768731" y="0"/>
            <a:ext cx="1119466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Connectors of contrast (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từ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nối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chỉ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sự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trái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ngược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kern="0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nhau</a:t>
            </a:r>
            <a:r>
              <a:rPr lang="en-US" sz="3600" b="1" kern="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100" kern="0" dirty="0">
              <a:solidFill>
                <a:srgbClr val="C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556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86" y="1600200"/>
            <a:ext cx="123678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Example:</a:t>
            </a:r>
          </a:p>
          <a:p>
            <a:r>
              <a:rPr lang="en-US" sz="3200" dirty="0"/>
              <a:t>She watched the film twice. She didn’t understand the film</a:t>
            </a:r>
          </a:p>
        </p:txBody>
      </p:sp>
      <p:sp>
        <p:nvSpPr>
          <p:cNvPr id="234" name="Google Shape;234;p11"/>
          <p:cNvSpPr/>
          <p:nvPr/>
        </p:nvSpPr>
        <p:spPr>
          <a:xfrm>
            <a:off x="281386" y="3072865"/>
            <a:ext cx="12367814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</a:t>
            </a: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/ Though 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she watched the film twice, she didn’t understand it.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9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1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1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Combine the two sentences,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</a:t>
              </a:r>
              <a:r>
                <a:rPr lang="en-US" b="1" i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</a:t>
              </a:r>
              <a:endParaRPr lang="en-US"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  <p:sp>
        <p:nvSpPr>
          <p:cNvPr id="14" name="Google Shape;234;p11"/>
          <p:cNvSpPr/>
          <p:nvPr/>
        </p:nvSpPr>
        <p:spPr>
          <a:xfrm>
            <a:off x="281386" y="4537469"/>
            <a:ext cx="12367814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dirty="0">
                <a:solidFill>
                  <a:srgbClr val="0000FF"/>
                </a:solidFill>
              </a:rPr>
              <a:t>She didn’t understand the film </a:t>
            </a:r>
            <a:r>
              <a:rPr lang="en-US" sz="3200" dirty="0">
                <a:solidFill>
                  <a:srgbClr val="FF0000"/>
                </a:solidFill>
              </a:rPr>
              <a:t>although / though</a:t>
            </a:r>
            <a:r>
              <a:rPr lang="en-US" sz="3200" dirty="0">
                <a:solidFill>
                  <a:srgbClr val="0000FF"/>
                </a:solidFill>
              </a:rPr>
              <a:t> she watched it twice.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234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02020"/>
            <a:ext cx="1257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A0000"/>
                </a:solidFill>
              </a:rPr>
              <a:t>1.</a:t>
            </a:r>
            <a:r>
              <a:rPr lang="en-US" sz="3200" b="1" dirty="0"/>
              <a:t> </a:t>
            </a:r>
            <a:r>
              <a:rPr lang="en-US" sz="3200" dirty="0"/>
              <a:t>The questions were very difficult. He solved them easily.</a:t>
            </a:r>
          </a:p>
          <a:p>
            <a:r>
              <a:rPr lang="en-US" sz="3200" dirty="0"/>
              <a:t>→</a:t>
            </a:r>
          </a:p>
          <a:p>
            <a:r>
              <a:rPr lang="en-US" sz="3200" b="1" dirty="0">
                <a:solidFill>
                  <a:srgbClr val="EA0000"/>
                </a:solidFill>
              </a:rPr>
              <a:t>2. </a:t>
            </a:r>
            <a:r>
              <a:rPr lang="en-US" sz="3200" dirty="0"/>
              <a:t>He was a great actor. He never played a leading role in a film.</a:t>
            </a:r>
          </a:p>
          <a:p>
            <a:r>
              <a:rPr lang="en-US" sz="3200" dirty="0"/>
              <a:t>→</a:t>
            </a:r>
          </a:p>
          <a:p>
            <a:pPr marL="512763" indent="-512763"/>
            <a:r>
              <a:rPr lang="en-US" sz="3200" b="1" dirty="0">
                <a:solidFill>
                  <a:srgbClr val="EA0000"/>
                </a:solidFill>
              </a:rPr>
              <a:t>3. </a:t>
            </a:r>
            <a:r>
              <a:rPr lang="en-US" sz="3200" dirty="0"/>
              <a:t>They spent a lot of money on the film. The film wasn’t a big success.</a:t>
            </a:r>
          </a:p>
          <a:p>
            <a:r>
              <a:rPr lang="en-US" sz="3200" dirty="0"/>
              <a:t>→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EA0000"/>
                </a:solidFill>
              </a:rPr>
              <a:t>4.</a:t>
            </a:r>
            <a:r>
              <a:rPr lang="en-US" sz="3200" b="1" dirty="0"/>
              <a:t> </a:t>
            </a:r>
            <a:r>
              <a:rPr lang="en-US" sz="3200" dirty="0"/>
              <a:t>The film was a comedy. I didn’t find it funny at all.</a:t>
            </a:r>
          </a:p>
          <a:p>
            <a:r>
              <a:rPr lang="en-US" sz="3200" dirty="0"/>
              <a:t>→</a:t>
            </a:r>
          </a:p>
          <a:p>
            <a:r>
              <a:rPr lang="en-US" sz="3200" b="1" dirty="0">
                <a:solidFill>
                  <a:srgbClr val="EA0000"/>
                </a:solidFill>
              </a:rPr>
              <a:t>5. </a:t>
            </a:r>
            <a:r>
              <a:rPr lang="en-US" sz="3200" dirty="0"/>
              <a:t>We played well. We couldn’t win the match.</a:t>
            </a:r>
          </a:p>
          <a:p>
            <a:r>
              <a:rPr lang="en-US" sz="3200" dirty="0"/>
              <a:t>→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9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1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1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Combine the two sentences,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</a:t>
              </a:r>
              <a:r>
                <a:rPr lang="en-US" b="1" i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</a:t>
              </a:r>
              <a:endParaRPr lang="en-US"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349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02020"/>
            <a:ext cx="123678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A0000"/>
                </a:solidFill>
              </a:rPr>
              <a:t>1.</a:t>
            </a:r>
            <a:r>
              <a:rPr lang="en-US" sz="3200" b="1" dirty="0"/>
              <a:t> </a:t>
            </a:r>
            <a:r>
              <a:rPr lang="en-US" sz="3200" dirty="0"/>
              <a:t>The questions were very difficult. He solved them easily.</a:t>
            </a:r>
          </a:p>
          <a:p>
            <a:r>
              <a:rPr lang="en-US" sz="3200" dirty="0"/>
              <a:t>→</a:t>
            </a:r>
          </a:p>
          <a:p>
            <a:endParaRPr lang="en-US" sz="3200" b="1" dirty="0">
              <a:solidFill>
                <a:srgbClr val="EA0000"/>
              </a:solidFill>
            </a:endParaRPr>
          </a:p>
          <a:p>
            <a:r>
              <a:rPr lang="en-US" sz="3200" b="1" dirty="0">
                <a:solidFill>
                  <a:srgbClr val="EA0000"/>
                </a:solidFill>
              </a:rPr>
              <a:t>2. </a:t>
            </a:r>
            <a:r>
              <a:rPr lang="en-US" sz="3200" dirty="0"/>
              <a:t>He was a great actor. He never played a leading role in a film.</a:t>
            </a:r>
          </a:p>
          <a:p>
            <a:r>
              <a:rPr lang="en-US" sz="3200" dirty="0"/>
              <a:t>→</a:t>
            </a:r>
          </a:p>
          <a:p>
            <a:endParaRPr lang="en-US" sz="3200" b="1" dirty="0">
              <a:solidFill>
                <a:srgbClr val="EA0000"/>
              </a:solidFill>
            </a:endParaRPr>
          </a:p>
          <a:p>
            <a:r>
              <a:rPr lang="en-US" sz="3200" b="1" dirty="0">
                <a:solidFill>
                  <a:srgbClr val="EA0000"/>
                </a:solidFill>
              </a:rPr>
              <a:t>3. </a:t>
            </a:r>
            <a:r>
              <a:rPr lang="en-US" sz="3200" dirty="0"/>
              <a:t>They spent a lot of money on the film. The film wasn’t a big success.</a:t>
            </a:r>
          </a:p>
          <a:p>
            <a:r>
              <a:rPr lang="en-US" sz="3200" dirty="0"/>
              <a:t>→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234" name="Google Shape;234;p11"/>
          <p:cNvSpPr/>
          <p:nvPr/>
        </p:nvSpPr>
        <p:spPr>
          <a:xfrm>
            <a:off x="703132" y="1219200"/>
            <a:ext cx="123444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/ Though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the questions were very difficult, he solved them easily.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9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1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1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Combine the two sentences,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</a:t>
              </a:r>
              <a:r>
                <a:rPr lang="en-US" b="1" i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</a:t>
              </a:r>
              <a:endParaRPr lang="en-US"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  <p:sp>
        <p:nvSpPr>
          <p:cNvPr id="13" name="Google Shape;234;p11"/>
          <p:cNvSpPr/>
          <p:nvPr/>
        </p:nvSpPr>
        <p:spPr>
          <a:xfrm>
            <a:off x="703132" y="2692968"/>
            <a:ext cx="123444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/ Though 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he was a great actor, he never played a leading role in a film.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12" name="Google Shape;234;p11"/>
          <p:cNvSpPr/>
          <p:nvPr/>
        </p:nvSpPr>
        <p:spPr>
          <a:xfrm>
            <a:off x="703132" y="4639820"/>
            <a:ext cx="123444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/ Though 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they spent a lot of money on the film, it wasn’t a big success.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049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02020"/>
            <a:ext cx="123678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A0000"/>
                </a:solidFill>
              </a:rPr>
              <a:t>4.</a:t>
            </a:r>
            <a:r>
              <a:rPr lang="en-US" sz="3200" b="1" dirty="0"/>
              <a:t> </a:t>
            </a:r>
            <a:r>
              <a:rPr lang="en-US" sz="3200" dirty="0"/>
              <a:t>The film was a comedy. I didn’t find it funny at all.</a:t>
            </a:r>
          </a:p>
          <a:p>
            <a:r>
              <a:rPr lang="en-US" sz="3200" dirty="0"/>
              <a:t>→</a:t>
            </a:r>
          </a:p>
          <a:p>
            <a:endParaRPr lang="en-US" sz="3200" b="1" dirty="0">
              <a:solidFill>
                <a:srgbClr val="EA0000"/>
              </a:solidFill>
            </a:endParaRPr>
          </a:p>
          <a:p>
            <a:r>
              <a:rPr lang="en-US" sz="3200" b="1" dirty="0">
                <a:solidFill>
                  <a:srgbClr val="EA0000"/>
                </a:solidFill>
              </a:rPr>
              <a:t>5. </a:t>
            </a:r>
            <a:r>
              <a:rPr lang="en-US" sz="3200" dirty="0"/>
              <a:t>We played well. We couldn’t win the match.</a:t>
            </a:r>
          </a:p>
          <a:p>
            <a:r>
              <a:rPr lang="en-US" sz="3200" dirty="0"/>
              <a:t>→</a:t>
            </a:r>
          </a:p>
        </p:txBody>
      </p:sp>
      <p:sp>
        <p:nvSpPr>
          <p:cNvPr id="234" name="Google Shape;234;p11"/>
          <p:cNvSpPr/>
          <p:nvPr/>
        </p:nvSpPr>
        <p:spPr>
          <a:xfrm>
            <a:off x="703132" y="1219200"/>
            <a:ext cx="123444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/ Though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the film was a comedy, I didn’t find it funny at all.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9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1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1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Combine the two sentences,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</a:t>
              </a:r>
              <a:r>
                <a:rPr lang="en-US" b="1" i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</a:t>
              </a:r>
              <a:endParaRPr lang="en-US"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  <p:sp>
        <p:nvSpPr>
          <p:cNvPr id="13" name="Google Shape;234;p11"/>
          <p:cNvSpPr/>
          <p:nvPr/>
        </p:nvSpPr>
        <p:spPr>
          <a:xfrm>
            <a:off x="703132" y="2648852"/>
            <a:ext cx="12344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Though </a:t>
            </a: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we played well, we couldn’t win the match.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373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"/>
          <p:cNvSpPr/>
          <p:nvPr/>
        </p:nvSpPr>
        <p:spPr>
          <a:xfrm>
            <a:off x="462303" y="838200"/>
            <a:ext cx="12078325" cy="600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080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1.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_________________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acting in the film was good, I didn’t like its story.</a:t>
            </a:r>
          </a:p>
          <a:p>
            <a:pPr marL="5080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2.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I felt really tired.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, I went to see the film.</a:t>
            </a:r>
          </a:p>
          <a:p>
            <a:pPr marL="5080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3.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I really enjoyed the new film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________________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most of my friends didn’t like it.</a:t>
            </a:r>
          </a:p>
          <a:p>
            <a:pPr marL="5080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4.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He studied hard for the exam.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, he failed it.</a:t>
            </a:r>
          </a:p>
          <a:p>
            <a:pPr marL="508000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5.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Mai speaks English very well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_______________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her native language is Vietnamese.</a:t>
            </a:r>
            <a:r>
              <a:rPr lang="en-US" sz="32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 </a:t>
            </a:r>
            <a:endParaRPr sz="18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1127618" y="973667"/>
            <a:ext cx="536631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Although/ Though</a:t>
            </a:r>
            <a:endParaRPr sz="3200" kern="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6535332" y="3174851"/>
            <a:ext cx="510776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although/ though</a:t>
            </a:r>
            <a:endParaRPr sz="3200" kern="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60" name="Google Shape;260;p13"/>
          <p:cNvSpPr/>
          <p:nvPr/>
        </p:nvSpPr>
        <p:spPr>
          <a:xfrm>
            <a:off x="6386446" y="5367866"/>
            <a:ext cx="510776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although/ though</a:t>
            </a:r>
            <a:endParaRPr sz="3200" kern="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4648200" y="2447348"/>
            <a:ext cx="278688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6951133" y="4629855"/>
            <a:ext cx="2786884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kern="0" dirty="0">
                <a:solidFill>
                  <a:srgbClr val="0000FF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</a:t>
            </a:r>
            <a:endParaRPr sz="3200" kern="0" dirty="0">
              <a:solidFill>
                <a:srgbClr val="0000FF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pic>
        <p:nvPicPr>
          <p:cNvPr id="263" name="Google Shape;26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45428" y="2151084"/>
            <a:ext cx="1601650" cy="16016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roup 13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15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2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7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Complete the sentences,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 </a:t>
              </a: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or </a:t>
              </a:r>
              <a:r>
                <a:rPr lang="en-US" b="1" i="1" kern="0" dirty="0">
                  <a:solidFill>
                    <a:srgbClr val="0000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however</a:t>
              </a: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 </a:t>
              </a:r>
              <a:endParaRPr lang="en-US"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255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6"/>
          <p:cNvSpPr/>
          <p:nvPr/>
        </p:nvSpPr>
        <p:spPr>
          <a:xfrm>
            <a:off x="457200" y="838200"/>
            <a:ext cx="12344400" cy="5632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0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1.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Mary overslept this morning </a:t>
            </a:r>
            <a:r>
              <a:rPr lang="en-US" sz="30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she went to bed early last night.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because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so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2. </a:t>
            </a:r>
            <a:r>
              <a:rPr lang="en-US" sz="30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sun is shining, it isn’t very warm.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Because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Though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3.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I don’t like running, </a:t>
            </a:r>
            <a:r>
              <a:rPr lang="en-US" sz="30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I like swimming.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but 	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so 	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4. </a:t>
            </a:r>
            <a:r>
              <a:rPr lang="en-US" sz="30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film was exciting, Jim fell asleep in the cinema.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Because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5.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story of the film is silly. </a:t>
            </a:r>
            <a:r>
              <a:rPr lang="en-US" sz="30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, many people still enjoyed it.</a:t>
            </a:r>
            <a:b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However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Though 		</a:t>
            </a:r>
            <a:r>
              <a:rPr lang="en-US" sz="3000" kern="0" dirty="0">
                <a:solidFill>
                  <a:srgbClr val="00A9A5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C. </a:t>
            </a:r>
            <a:r>
              <a:rPr lang="en-US" sz="30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But</a:t>
            </a:r>
            <a:r>
              <a:rPr lang="en-US" sz="30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 </a:t>
            </a:r>
            <a:endParaRPr sz="30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pic>
        <p:nvPicPr>
          <p:cNvPr id="292" name="Google Shape;29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48632" y="1444759"/>
            <a:ext cx="1529368" cy="15293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" name="Group 13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15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4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7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Choose the correct answer (A, B, or C) to complete each sentence.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1387642" y="1476843"/>
            <a:ext cx="460241" cy="46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730916" y="2545970"/>
            <a:ext cx="460241" cy="46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02715" y="3670377"/>
            <a:ext cx="460241" cy="46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749999" y="4753862"/>
            <a:ext cx="460241" cy="46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387641" y="5863911"/>
            <a:ext cx="460241" cy="4602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6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/>
          <p:cNvSpPr/>
          <p:nvPr/>
        </p:nvSpPr>
        <p:spPr>
          <a:xfrm>
            <a:off x="685800" y="850682"/>
            <a:ext cx="12009733" cy="501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1.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I don’t really like the film though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</a:t>
            </a:r>
            <a:b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2.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He felt very well. However,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</a:t>
            </a:r>
            <a:b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3.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film was a great success. However,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</a:t>
            </a:r>
            <a:b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4.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 it rained all day,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</a:t>
            </a:r>
            <a:b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200" b="1" kern="0" dirty="0">
                <a:solidFill>
                  <a:srgbClr val="F26548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5. 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The music in the film was terrible. However, </a:t>
            </a:r>
            <a:r>
              <a:rPr lang="en-US" sz="3200" kern="0" dirty="0">
                <a:solidFill>
                  <a:srgbClr val="949599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.</a:t>
            </a:r>
            <a:r>
              <a:rPr lang="en-US" sz="32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 </a:t>
            </a:r>
            <a:endParaRPr sz="18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8600" y="0"/>
            <a:ext cx="12573000" cy="707886"/>
            <a:chOff x="880998" y="1188331"/>
            <a:chExt cx="12573000" cy="707886"/>
          </a:xfrm>
        </p:grpSpPr>
        <p:sp>
          <p:nvSpPr>
            <p:cNvPr id="10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3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2" name="Google Shape;336;p20"/>
            <p:cNvSpPr txBox="1"/>
            <p:nvPr/>
          </p:nvSpPr>
          <p:spPr>
            <a:xfrm>
              <a:off x="1391234" y="1264531"/>
              <a:ext cx="12062764" cy="523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Use your own ideas to complete the following sentences.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9138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7"/>
          <p:cNvSpPr/>
          <p:nvPr/>
        </p:nvSpPr>
        <p:spPr>
          <a:xfrm>
            <a:off x="479903" y="1149767"/>
            <a:ext cx="12321697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3200" i="1" dirty="0"/>
              <a:t>Although it rained yesterday,...</a:t>
            </a:r>
            <a:endParaRPr lang="en-US" sz="3200" dirty="0"/>
          </a:p>
          <a:p>
            <a:r>
              <a:rPr lang="en-US" sz="3200" b="1" dirty="0">
                <a:solidFill>
                  <a:srgbClr val="0000FF"/>
                </a:solidFill>
              </a:rPr>
              <a:t>Example:</a:t>
            </a:r>
            <a:endParaRPr lang="en-US" sz="3200" dirty="0">
              <a:solidFill>
                <a:srgbClr val="0000FF"/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ED7D3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A: </a:t>
            </a:r>
            <a:r>
              <a:rPr lang="en-US" sz="3200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Although/ Though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it rained yesterday, we went shopping.</a:t>
            </a:r>
            <a:b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</a:br>
            <a:r>
              <a:rPr lang="en-US" sz="3200" b="1" kern="0" dirty="0">
                <a:solidFill>
                  <a:srgbClr val="ED7D3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B: </a:t>
            </a:r>
            <a:r>
              <a:rPr lang="en-US" sz="3200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Although/ Though</a:t>
            </a:r>
            <a:r>
              <a:rPr lang="en-US" sz="3200" kern="0" dirty="0">
                <a:solidFill>
                  <a:srgbClr val="24202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we went shopping, we didn’t buy anything.</a:t>
            </a:r>
            <a:r>
              <a:rPr lang="en-US" sz="32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 </a:t>
            </a:r>
            <a:endParaRPr sz="32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 dirty="0">
                <a:solidFill>
                  <a:srgbClr val="ED7D31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C: </a:t>
            </a:r>
            <a:r>
              <a:rPr lang="en-US" sz="32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rPr>
              <a:t>________________</a:t>
            </a:r>
            <a:endParaRPr sz="32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pic>
        <p:nvPicPr>
          <p:cNvPr id="322" name="Google Shape;322;p17" descr="3D Men Connecting Jigsaw Puzzle Stock Illustration - Illustration of  participation, concepts: 43654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77656" y="3572951"/>
            <a:ext cx="4823944" cy="31958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/>
          <p:cNvGrpSpPr/>
          <p:nvPr/>
        </p:nvGrpSpPr>
        <p:grpSpPr>
          <a:xfrm>
            <a:off x="228600" y="0"/>
            <a:ext cx="12573000" cy="1030267"/>
            <a:chOff x="880998" y="1188331"/>
            <a:chExt cx="12573000" cy="1030267"/>
          </a:xfrm>
        </p:grpSpPr>
        <p:sp>
          <p:nvSpPr>
            <p:cNvPr id="10" name="Google Shape;332;p20"/>
            <p:cNvSpPr/>
            <p:nvPr/>
          </p:nvSpPr>
          <p:spPr>
            <a:xfrm>
              <a:off x="880998" y="1290971"/>
              <a:ext cx="502606" cy="502606"/>
            </a:xfrm>
            <a:prstGeom prst="roundRect">
              <a:avLst>
                <a:gd name="adj" fmla="val 16667"/>
              </a:avLst>
            </a:prstGeom>
            <a:solidFill>
              <a:srgbClr val="0FB7B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800" kern="0">
                <a:solidFill>
                  <a:srgbClr val="048DA4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333;p20"/>
            <p:cNvSpPr txBox="1"/>
            <p:nvPr/>
          </p:nvSpPr>
          <p:spPr>
            <a:xfrm>
              <a:off x="933784" y="1188331"/>
              <a:ext cx="397035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4000" b="1" kern="0" dirty="0">
                  <a:solidFill>
                    <a:srgbClr val="FFFFFF"/>
                  </a:solidFill>
                  <a:ea typeface="Tahoma" panose="020B0604030504040204" pitchFamily="34" charset="0"/>
                  <a:cs typeface="Tahoma" panose="020B0604030504040204" pitchFamily="34" charset="0"/>
                  <a:sym typeface="Open Sans"/>
                </a:rPr>
                <a:t>5</a:t>
              </a:r>
              <a:endParaRPr sz="1400" kern="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12" name="Google Shape;336;p20"/>
            <p:cNvSpPr txBox="1"/>
            <p:nvPr/>
          </p:nvSpPr>
          <p:spPr>
            <a:xfrm>
              <a:off x="1391234" y="1264531"/>
              <a:ext cx="12062764" cy="9540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Game – Chain story 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b="1" kern="0" dirty="0">
                  <a:solidFill>
                    <a:srgbClr val="000000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Work in groups. Develop story using </a:t>
              </a:r>
              <a:r>
                <a:rPr lang="en-US" b="1" i="1" kern="0" dirty="0">
                  <a:solidFill>
                    <a:srgbClr val="ED7D31"/>
                  </a:solidFill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although/ though</a:t>
              </a:r>
              <a:r>
                <a:rPr lang="en-US" b="1" i="1" kern="0" dirty="0"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.</a:t>
              </a:r>
              <a:endParaRPr lang="en-US" b="1" kern="0" dirty="0"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960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/>
        </p:nvSpPr>
        <p:spPr>
          <a:xfrm>
            <a:off x="1868299" y="5269729"/>
            <a:ext cx="118258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Unit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4593853" y="5269729"/>
            <a:ext cx="495893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HOBBIES</a:t>
            </a:r>
            <a:endParaRPr sz="4000" b="1" kern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3677367" y="1670264"/>
            <a:ext cx="5020836" cy="635340"/>
          </a:xfrm>
          <a:prstGeom prst="roundRect">
            <a:avLst>
              <a:gd name="adj" fmla="val 42661"/>
            </a:avLst>
          </a:prstGeom>
          <a:solidFill>
            <a:srgbClr val="FF980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85579" y="1303957"/>
            <a:ext cx="1344559" cy="127769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3262479" y="2462424"/>
            <a:ext cx="640934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200" b="1" kern="0">
                <a:solidFill>
                  <a:srgbClr val="0FB7BD"/>
                </a:solidFill>
                <a:latin typeface="Calibri"/>
                <a:ea typeface="Calibri"/>
                <a:cs typeface="Calibri"/>
                <a:sym typeface="Calibri"/>
              </a:rPr>
              <a:t>Grammar: Connectors of contrast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4430138" y="1757477"/>
            <a:ext cx="456361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2400" b="1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LESSON 3: A CLOSER LOOK 2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4799" y="1"/>
            <a:ext cx="12192000" cy="1303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73348" y="172218"/>
            <a:ext cx="855823" cy="84880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1085716" y="237708"/>
            <a:ext cx="118258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Unit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3631950" y="229764"/>
            <a:ext cx="495893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FILMS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2540038" y="190030"/>
            <a:ext cx="72244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8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8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04" name="Google Shape;104;p2"/>
          <p:cNvGrpSpPr/>
          <p:nvPr/>
        </p:nvGrpSpPr>
        <p:grpSpPr>
          <a:xfrm>
            <a:off x="2227000" y="3215339"/>
            <a:ext cx="8097313" cy="3107113"/>
            <a:chOff x="-164765" y="267380"/>
            <a:chExt cx="8097313" cy="3107113"/>
          </a:xfrm>
        </p:grpSpPr>
        <p:sp>
          <p:nvSpPr>
            <p:cNvPr id="105" name="Google Shape;105;p2"/>
            <p:cNvSpPr/>
            <p:nvPr/>
          </p:nvSpPr>
          <p:spPr>
            <a:xfrm>
              <a:off x="164765" y="267380"/>
              <a:ext cx="7767783" cy="310711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50000"/>
                  </a:moveTo>
                  <a:lnTo>
                    <a:pt x="24000" y="0"/>
                  </a:lnTo>
                  <a:lnTo>
                    <a:pt x="24000" y="20000"/>
                  </a:lnTo>
                  <a:lnTo>
                    <a:pt x="60000" y="20000"/>
                  </a:lnTo>
                  <a:cubicBezTo>
                    <a:pt x="62071" y="20000"/>
                    <a:pt x="63750" y="22238"/>
                    <a:pt x="63750" y="25000"/>
                  </a:cubicBezTo>
                  <a:cubicBezTo>
                    <a:pt x="63750" y="27761"/>
                    <a:pt x="62071" y="30000"/>
                    <a:pt x="60000" y="30000"/>
                  </a:cubicBezTo>
                  <a:cubicBezTo>
                    <a:pt x="57929" y="30000"/>
                    <a:pt x="56250" y="32239"/>
                    <a:pt x="56250" y="35000"/>
                  </a:cubicBezTo>
                  <a:cubicBezTo>
                    <a:pt x="56250" y="37762"/>
                    <a:pt x="57929" y="40000"/>
                    <a:pt x="60000" y="40000"/>
                  </a:cubicBezTo>
                  <a:lnTo>
                    <a:pt x="96000" y="40000"/>
                  </a:lnTo>
                  <a:lnTo>
                    <a:pt x="96000" y="20000"/>
                  </a:lnTo>
                  <a:lnTo>
                    <a:pt x="120000" y="70000"/>
                  </a:lnTo>
                  <a:lnTo>
                    <a:pt x="96000" y="120000"/>
                  </a:lnTo>
                  <a:lnTo>
                    <a:pt x="96000" y="100000"/>
                  </a:lnTo>
                  <a:lnTo>
                    <a:pt x="60000" y="100000"/>
                  </a:lnTo>
                  <a:cubicBezTo>
                    <a:pt x="57929" y="100000"/>
                    <a:pt x="56250" y="97762"/>
                    <a:pt x="56250" y="95000"/>
                  </a:cubicBezTo>
                  <a:lnTo>
                    <a:pt x="56250" y="80000"/>
                  </a:lnTo>
                  <a:lnTo>
                    <a:pt x="24000" y="80000"/>
                  </a:lnTo>
                  <a:lnTo>
                    <a:pt x="24000" y="100000"/>
                  </a:lnTo>
                  <a:close/>
                </a:path>
                <a:path w="120000" h="120000" fill="darkenLess" extrusionOk="0">
                  <a:moveTo>
                    <a:pt x="63750" y="25000"/>
                  </a:moveTo>
                  <a:cubicBezTo>
                    <a:pt x="63750" y="27761"/>
                    <a:pt x="62071" y="30000"/>
                    <a:pt x="60000" y="30000"/>
                  </a:cubicBezTo>
                  <a:cubicBezTo>
                    <a:pt x="57929" y="30000"/>
                    <a:pt x="56250" y="32239"/>
                    <a:pt x="56250" y="35000"/>
                  </a:cubicBezTo>
                  <a:cubicBezTo>
                    <a:pt x="56250" y="37762"/>
                    <a:pt x="57929" y="40000"/>
                    <a:pt x="60000" y="40000"/>
                  </a:cubicBezTo>
                  <a:lnTo>
                    <a:pt x="63750" y="40000"/>
                  </a:lnTo>
                  <a:close/>
                </a:path>
                <a:path w="120000" h="120000" fill="none" extrusionOk="0">
                  <a:moveTo>
                    <a:pt x="0" y="50000"/>
                  </a:moveTo>
                  <a:lnTo>
                    <a:pt x="24000" y="0"/>
                  </a:lnTo>
                  <a:lnTo>
                    <a:pt x="24000" y="20000"/>
                  </a:lnTo>
                  <a:lnTo>
                    <a:pt x="60000" y="20000"/>
                  </a:lnTo>
                  <a:cubicBezTo>
                    <a:pt x="62071" y="20000"/>
                    <a:pt x="63750" y="22238"/>
                    <a:pt x="63750" y="25000"/>
                  </a:cubicBezTo>
                  <a:cubicBezTo>
                    <a:pt x="63750" y="27761"/>
                    <a:pt x="62071" y="30000"/>
                    <a:pt x="60000" y="30000"/>
                  </a:cubicBezTo>
                  <a:cubicBezTo>
                    <a:pt x="57929" y="30000"/>
                    <a:pt x="56250" y="32239"/>
                    <a:pt x="56250" y="35000"/>
                  </a:cubicBezTo>
                  <a:cubicBezTo>
                    <a:pt x="56250" y="37762"/>
                    <a:pt x="57929" y="40000"/>
                    <a:pt x="60000" y="40000"/>
                  </a:cubicBezTo>
                  <a:lnTo>
                    <a:pt x="96000" y="40000"/>
                  </a:lnTo>
                  <a:lnTo>
                    <a:pt x="96000" y="20000"/>
                  </a:lnTo>
                  <a:lnTo>
                    <a:pt x="120000" y="70000"/>
                  </a:lnTo>
                  <a:lnTo>
                    <a:pt x="96000" y="120000"/>
                  </a:lnTo>
                  <a:lnTo>
                    <a:pt x="96000" y="100000"/>
                  </a:lnTo>
                  <a:lnTo>
                    <a:pt x="60000" y="100000"/>
                  </a:lnTo>
                  <a:cubicBezTo>
                    <a:pt x="57929" y="100000"/>
                    <a:pt x="56250" y="97762"/>
                    <a:pt x="56250" y="95000"/>
                  </a:cubicBezTo>
                  <a:lnTo>
                    <a:pt x="56250" y="80000"/>
                  </a:lnTo>
                  <a:lnTo>
                    <a:pt x="24000" y="80000"/>
                  </a:lnTo>
                  <a:lnTo>
                    <a:pt x="24000" y="100000"/>
                  </a:lnTo>
                  <a:close/>
                  <a:moveTo>
                    <a:pt x="63750" y="25000"/>
                  </a:moveTo>
                  <a:lnTo>
                    <a:pt x="63750" y="40000"/>
                  </a:lnTo>
                  <a:moveTo>
                    <a:pt x="56250" y="35000"/>
                  </a:moveTo>
                  <a:lnTo>
                    <a:pt x="56250" y="80000"/>
                  </a:lnTo>
                </a:path>
              </a:pathLst>
            </a:custGeom>
            <a:solidFill>
              <a:srgbClr val="599BD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-164765" y="828055"/>
              <a:ext cx="5086696" cy="15224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-164765" y="828055"/>
              <a:ext cx="5086696" cy="15224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28000" rIns="0" bIns="137150" anchor="ctr" anchorCtr="0">
              <a:noAutofit/>
            </a:bodyPr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600" b="1" kern="0">
                  <a:solidFill>
                    <a:srgbClr val="FFFF00"/>
                  </a:solidFill>
                  <a:latin typeface="Calibri"/>
                  <a:ea typeface="Calibri"/>
                  <a:cs typeface="Calibri"/>
                  <a:sym typeface="Calibri"/>
                </a:rPr>
                <a:t>however</a:t>
              </a: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3719659" y="1257702"/>
              <a:ext cx="3984858" cy="15224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3719659" y="1257702"/>
              <a:ext cx="3984858" cy="15224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28000" rIns="0" bIns="137150" anchor="ctr" anchorCtr="0">
              <a:noAutofit/>
            </a:bodyPr>
            <a:lstStyle/>
            <a:p>
              <a:pPr algn="ctr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600" b="1" kern="0">
                  <a:solidFill>
                    <a:srgbClr val="FFFF00"/>
                  </a:solidFill>
                  <a:latin typeface="Calibri"/>
                  <a:ea typeface="Calibri"/>
                  <a:cs typeface="Calibri"/>
                  <a:sym typeface="Calibri"/>
                </a:rPr>
                <a:t>although/ though</a:t>
              </a:r>
              <a:endParaRPr sz="3600" b="1" kern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 descr="The Rules of Connectors in Bangla | BD English School"/>
          <p:cNvSpPr/>
          <p:nvPr/>
        </p:nvSpPr>
        <p:spPr>
          <a:xfrm>
            <a:off x="4603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8748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0"/>
          <p:cNvSpPr txBox="1"/>
          <p:nvPr/>
        </p:nvSpPr>
        <p:spPr>
          <a:xfrm>
            <a:off x="1454745" y="1331913"/>
            <a:ext cx="1081531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b="1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Homework</a:t>
            </a:r>
            <a:endParaRPr b="1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20"/>
          <p:cNvSpPr/>
          <p:nvPr/>
        </p:nvSpPr>
        <p:spPr>
          <a:xfrm>
            <a:off x="880998" y="1290971"/>
            <a:ext cx="502606" cy="502606"/>
          </a:xfrm>
          <a:prstGeom prst="roundRect">
            <a:avLst>
              <a:gd name="adj" fmla="val 16667"/>
            </a:avLst>
          </a:prstGeom>
          <a:solidFill>
            <a:srgbClr val="0FB7B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00" kern="0">
              <a:solidFill>
                <a:srgbClr val="048DA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20"/>
          <p:cNvSpPr txBox="1"/>
          <p:nvPr/>
        </p:nvSpPr>
        <p:spPr>
          <a:xfrm>
            <a:off x="933784" y="1188331"/>
            <a:ext cx="39703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69" name="Google Shape;36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0"/>
            <a:ext cx="12192000" cy="1083306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20"/>
          <p:cNvSpPr txBox="1"/>
          <p:nvPr/>
        </p:nvSpPr>
        <p:spPr>
          <a:xfrm>
            <a:off x="791867" y="207666"/>
            <a:ext cx="413269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600" b="1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CONSOLIDATION</a:t>
            </a:r>
            <a:endParaRPr sz="3600" b="1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0"/>
          <p:cNvSpPr txBox="1"/>
          <p:nvPr/>
        </p:nvSpPr>
        <p:spPr>
          <a:xfrm>
            <a:off x="1548290" y="2081211"/>
            <a:ext cx="10055881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Complete the following exercises in the Workbook.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571500" indent="-5715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 B: Ex.6 &amp; Ex.7 (page 62)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571500" indent="-5715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Noto Sans Symbols"/>
              <a:buChar char="⮚"/>
            </a:pPr>
            <a:r>
              <a:rPr lang="en-US" sz="36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 E: Ex. 1 (page 65)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72" name="Google Shape;372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9820" y="3075396"/>
            <a:ext cx="4314350" cy="3010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094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crapbook.momsbreak.com/School/SchoolHouseFreamRedYellowRoof.jpg"/>
          <p:cNvPicPr>
            <a:picLocks noGrp="1" noChangeAspect="1" noChangeArrowheads="1"/>
          </p:cNvPicPr>
          <p:nvPr>
            <p:ph type="title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"/>
          <a:stretch>
            <a:fillRect/>
          </a:stretch>
        </p:blipFill>
        <p:spPr>
          <a:xfrm>
            <a:off x="304800" y="235858"/>
            <a:ext cx="12192000" cy="653142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54514" y="2772833"/>
            <a:ext cx="770285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685800" lvl="1" indent="-250825" defTabSz="870875"/>
            <a:r>
              <a:rPr lang="en-US" sz="32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Learn new words by heart.</a:t>
            </a:r>
          </a:p>
          <a:p>
            <a:pPr marL="685800" lvl="1" indent="-250825" defTabSz="870875"/>
            <a:r>
              <a:rPr lang="en-US" sz="32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Practice the tasks 4, 5 more.</a:t>
            </a:r>
          </a:p>
          <a:p>
            <a:pPr marL="685800" lvl="1" indent="-250825" defTabSz="870875"/>
            <a:r>
              <a:rPr lang="en-US" sz="32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Prepare Unit 8: COMMUNICATION. P86-87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454400" y="2013860"/>
            <a:ext cx="5283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870875">
              <a:spcBef>
                <a:spcPct val="50000"/>
              </a:spcBef>
            </a:pPr>
            <a:r>
              <a:rPr lang="en-US" sz="4400" b="1" dirty="0">
                <a:solidFill>
                  <a:srgbClr val="000000"/>
                </a:solidFill>
                <a:latin typeface="Rockwell" pitchFamily="18" charset="0"/>
                <a:sym typeface="Wingdings" pitchFamily="2" charset="2"/>
              </a:rPr>
              <a:t>.</a:t>
            </a:r>
            <a:r>
              <a:rPr lang="en-US" sz="3600" b="1" dirty="0">
                <a:solidFill>
                  <a:srgbClr val="000000"/>
                </a:solidFill>
                <a:latin typeface="Rockwell" pitchFamily="18" charset="0"/>
                <a:sym typeface="Wingdings" pitchFamily="2" charset="2"/>
              </a:rPr>
              <a:t> </a:t>
            </a:r>
            <a:r>
              <a:rPr lang="en-US" sz="3600" b="1" u="sng" dirty="0">
                <a:solidFill>
                  <a:srgbClr val="000000"/>
                </a:solidFill>
                <a:latin typeface="Rockwell" pitchFamily="18" charset="0"/>
              </a:rPr>
              <a:t>HOMEWORK:</a:t>
            </a:r>
          </a:p>
        </p:txBody>
      </p:sp>
    </p:spTree>
    <p:extLst>
      <p:ext uri="{BB962C8B-B14F-4D97-AF65-F5344CB8AC3E}">
        <p14:creationId xmlns:p14="http://schemas.microsoft.com/office/powerpoint/2010/main" val="36580600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8" name="Picture 6" descr="Alex Parker - Goodbye (Lyrics)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8016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6256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>
          <a:xfrm>
            <a:off x="3765355" y="773600"/>
            <a:ext cx="4958616" cy="884574"/>
          </a:xfrm>
          <a:prstGeom prst="roundRect">
            <a:avLst>
              <a:gd name="adj" fmla="val 42661"/>
            </a:avLst>
          </a:prstGeom>
          <a:solidFill>
            <a:srgbClr val="FF980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0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5129814" y="892722"/>
            <a:ext cx="33153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sz="3600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OBJECTIVES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17" name="Google Shape;11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30573" y="330910"/>
            <a:ext cx="1515332" cy="158374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 txBox="1"/>
          <p:nvPr/>
        </p:nvSpPr>
        <p:spPr>
          <a:xfrm>
            <a:off x="892233" y="1914652"/>
            <a:ext cx="11388436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the end of the lesson, students will be able to: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457200" indent="-4572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Char char="o"/>
            </a:pP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understand the use of the connectors: </a:t>
            </a:r>
            <a:r>
              <a:rPr lang="en-US" b="1" ker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although/ though</a:t>
            </a: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b="1" ker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however</a:t>
            </a:r>
            <a:endParaRPr b="1" kern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Char char="o"/>
            </a:pP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practise using the connectors: </a:t>
            </a:r>
            <a:r>
              <a:rPr lang="en-US" b="1" ker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although/ though</a:t>
            </a: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b="1" ker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however</a:t>
            </a:r>
            <a:r>
              <a:rPr lang="en-US" kern="0">
                <a:solidFill>
                  <a:srgbClr val="ED7D3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contexts</a:t>
            </a:r>
            <a:endParaRPr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984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5334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raining</a:t>
            </a:r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28956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</a:t>
            </a:r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52578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</a:t>
            </a:r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6200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</a:t>
            </a:r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99822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goes out</a:t>
            </a:r>
          </a:p>
        </p:txBody>
      </p:sp>
      <p:sp>
        <p:nvSpPr>
          <p:cNvPr id="20" name="Action Button: Custom 19">
            <a:hlinkClick r:id="" action="ppaction://noaction" highlightClick="1"/>
          </p:cNvPr>
          <p:cNvSpPr/>
          <p:nvPr/>
        </p:nvSpPr>
        <p:spPr>
          <a:xfrm>
            <a:off x="533400" y="44196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</a:t>
            </a:r>
          </a:p>
        </p:txBody>
      </p:sp>
      <p:sp>
        <p:nvSpPr>
          <p:cNvPr id="21" name="Action Button: Custom 20">
            <a:hlinkClick r:id="" action="ppaction://noaction" highlightClick="1"/>
          </p:cNvPr>
          <p:cNvSpPr/>
          <p:nvPr/>
        </p:nvSpPr>
        <p:spPr>
          <a:xfrm>
            <a:off x="2895600" y="44196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</a:t>
            </a:r>
          </a:p>
        </p:txBody>
      </p:sp>
      <p:sp>
        <p:nvSpPr>
          <p:cNvPr id="22" name="Action Button: Custom 21">
            <a:hlinkClick r:id="" action="ppaction://noaction" highlightClick="1"/>
          </p:cNvPr>
          <p:cNvSpPr/>
          <p:nvPr/>
        </p:nvSpPr>
        <p:spPr>
          <a:xfrm>
            <a:off x="5257800" y="44196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raining,</a:t>
            </a:r>
          </a:p>
        </p:txBody>
      </p:sp>
      <p:sp>
        <p:nvSpPr>
          <p:cNvPr id="23" name="Action Button: Custom 22">
            <a:hlinkClick r:id="" action="ppaction://noaction" highlightClick="1"/>
          </p:cNvPr>
          <p:cNvSpPr/>
          <p:nvPr/>
        </p:nvSpPr>
        <p:spPr>
          <a:xfrm>
            <a:off x="7620000" y="44196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</a:t>
            </a:r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9982200" y="44196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goes out.</a:t>
            </a:r>
          </a:p>
        </p:txBody>
      </p:sp>
      <p:sp>
        <p:nvSpPr>
          <p:cNvPr id="25" name="Action Button: Custom 24">
            <a:hlinkClick r:id="" action="ppaction://noaction" highlightClick="1"/>
          </p:cNvPr>
          <p:cNvSpPr/>
          <p:nvPr/>
        </p:nvSpPr>
        <p:spPr>
          <a:xfrm>
            <a:off x="53340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</a:t>
            </a:r>
          </a:p>
        </p:txBody>
      </p:sp>
      <p:sp>
        <p:nvSpPr>
          <p:cNvPr id="26" name="Action Button: Custom 25">
            <a:hlinkClick r:id="" action="ppaction://noaction" highlightClick="1"/>
          </p:cNvPr>
          <p:cNvSpPr/>
          <p:nvPr/>
        </p:nvSpPr>
        <p:spPr>
          <a:xfrm>
            <a:off x="289560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goes out</a:t>
            </a:r>
          </a:p>
        </p:txBody>
      </p:sp>
      <p:sp>
        <p:nvSpPr>
          <p:cNvPr id="27" name="Action Button: Custom 26">
            <a:hlinkClick r:id="" action="ppaction://noaction" highlightClick="1"/>
          </p:cNvPr>
          <p:cNvSpPr/>
          <p:nvPr/>
        </p:nvSpPr>
        <p:spPr>
          <a:xfrm>
            <a:off x="525780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</a:t>
            </a:r>
          </a:p>
        </p:txBody>
      </p:sp>
      <p:sp>
        <p:nvSpPr>
          <p:cNvPr id="28" name="Action Button: Custom 27">
            <a:hlinkClick r:id="" action="ppaction://noaction" highlightClick="1"/>
          </p:cNvPr>
          <p:cNvSpPr/>
          <p:nvPr/>
        </p:nvSpPr>
        <p:spPr>
          <a:xfrm>
            <a:off x="762000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</a:t>
            </a:r>
          </a:p>
        </p:txBody>
      </p:sp>
      <p:sp>
        <p:nvSpPr>
          <p:cNvPr id="29" name="Action Button: Custom 28">
            <a:hlinkClick r:id="" action="ppaction://noaction" highlightClick="1"/>
          </p:cNvPr>
          <p:cNvSpPr/>
          <p:nvPr/>
        </p:nvSpPr>
        <p:spPr>
          <a:xfrm>
            <a:off x="998220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4015" y="282711"/>
            <a:ext cx="5198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SENTENCE PUZZLING</a:t>
            </a:r>
            <a:endParaRPr lang="en-US" sz="3600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94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228600" y="1637699"/>
            <a:ext cx="274320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grades</a:t>
            </a:r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317754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</a:t>
            </a:r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557784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is</a:t>
            </a:r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97814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gets</a:t>
            </a:r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1037844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lazy</a:t>
            </a:r>
          </a:p>
        </p:txBody>
      </p:sp>
      <p:sp>
        <p:nvSpPr>
          <p:cNvPr id="20" name="Action Button: Custom 19">
            <a:hlinkClick r:id="" action="ppaction://noaction" highlightClick="1"/>
          </p:cNvPr>
          <p:cNvSpPr/>
          <p:nvPr/>
        </p:nvSpPr>
        <p:spPr>
          <a:xfrm>
            <a:off x="228600" y="312299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gets</a:t>
            </a:r>
          </a:p>
        </p:txBody>
      </p:sp>
      <p:sp>
        <p:nvSpPr>
          <p:cNvPr id="21" name="Action Button: Custom 20">
            <a:hlinkClick r:id="" action="ppaction://noaction" highlightClick="1"/>
          </p:cNvPr>
          <p:cNvSpPr/>
          <p:nvPr/>
        </p:nvSpPr>
        <p:spPr>
          <a:xfrm>
            <a:off x="2628900" y="3122997"/>
            <a:ext cx="274320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grades</a:t>
            </a:r>
          </a:p>
        </p:txBody>
      </p:sp>
      <p:sp>
        <p:nvSpPr>
          <p:cNvPr id="22" name="Action Button: Custom 21">
            <a:hlinkClick r:id="" action="ppaction://noaction" highlightClick="1"/>
          </p:cNvPr>
          <p:cNvSpPr/>
          <p:nvPr/>
        </p:nvSpPr>
        <p:spPr>
          <a:xfrm>
            <a:off x="5577840" y="312299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</a:t>
            </a:r>
          </a:p>
        </p:txBody>
      </p:sp>
      <p:sp>
        <p:nvSpPr>
          <p:cNvPr id="23" name="Action Button: Custom 22">
            <a:hlinkClick r:id="" action="ppaction://noaction" highlightClick="1"/>
          </p:cNvPr>
          <p:cNvSpPr/>
          <p:nvPr/>
        </p:nvSpPr>
        <p:spPr>
          <a:xfrm>
            <a:off x="7978140" y="312299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is</a:t>
            </a:r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10378440" y="312299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lazy.</a:t>
            </a:r>
          </a:p>
        </p:txBody>
      </p:sp>
      <p:sp>
        <p:nvSpPr>
          <p:cNvPr id="25" name="Action Button: Custom 24">
            <a:hlinkClick r:id="" action="ppaction://noaction" highlightClick="1"/>
          </p:cNvPr>
          <p:cNvSpPr/>
          <p:nvPr/>
        </p:nvSpPr>
        <p:spPr>
          <a:xfrm>
            <a:off x="228600" y="44958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</a:t>
            </a:r>
          </a:p>
        </p:txBody>
      </p:sp>
      <p:sp>
        <p:nvSpPr>
          <p:cNvPr id="26" name="Action Button: Custom 25">
            <a:hlinkClick r:id="" action="ppaction://noaction" highlightClick="1"/>
          </p:cNvPr>
          <p:cNvSpPr/>
          <p:nvPr/>
        </p:nvSpPr>
        <p:spPr>
          <a:xfrm>
            <a:off x="2606040" y="44958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is</a:t>
            </a:r>
          </a:p>
        </p:txBody>
      </p:sp>
      <p:sp>
        <p:nvSpPr>
          <p:cNvPr id="27" name="Action Button: Custom 26">
            <a:hlinkClick r:id="" action="ppaction://noaction" highlightClick="1"/>
          </p:cNvPr>
          <p:cNvSpPr/>
          <p:nvPr/>
        </p:nvSpPr>
        <p:spPr>
          <a:xfrm>
            <a:off x="4983480" y="44958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lazy,</a:t>
            </a:r>
          </a:p>
        </p:txBody>
      </p:sp>
      <p:sp>
        <p:nvSpPr>
          <p:cNvPr id="28" name="Action Button: Custom 27">
            <a:hlinkClick r:id="" action="ppaction://noaction" highlightClick="1"/>
          </p:cNvPr>
          <p:cNvSpPr/>
          <p:nvPr/>
        </p:nvSpPr>
        <p:spPr>
          <a:xfrm>
            <a:off x="7360920" y="4495800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she gets</a:t>
            </a:r>
          </a:p>
        </p:txBody>
      </p:sp>
      <p:sp>
        <p:nvSpPr>
          <p:cNvPr id="29" name="Action Button: Custom 28">
            <a:hlinkClick r:id="" action="ppaction://noaction" highlightClick="1"/>
          </p:cNvPr>
          <p:cNvSpPr/>
          <p:nvPr/>
        </p:nvSpPr>
        <p:spPr>
          <a:xfrm>
            <a:off x="9738360" y="4495800"/>
            <a:ext cx="283464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 grades.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4015" y="282711"/>
            <a:ext cx="5198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SENTENCE PUZZLING</a:t>
            </a:r>
            <a:endParaRPr lang="en-US" sz="3600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3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3048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</a:t>
            </a:r>
            <a:r>
              <a:rPr lang="en-US" sz="3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Bean</a:t>
            </a:r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264033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</a:t>
            </a:r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497586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 it</a:t>
            </a:r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311390" y="1637699"/>
            <a:ext cx="26517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 enjoys</a:t>
            </a:r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10104120" y="1637699"/>
            <a:ext cx="256032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 doesn‘t</a:t>
            </a:r>
          </a:p>
        </p:txBody>
      </p:sp>
      <p:sp>
        <p:nvSpPr>
          <p:cNvPr id="25" name="Action Button: Custom 24">
            <a:hlinkClick r:id="" action="ppaction://noaction" highlightClick="1"/>
          </p:cNvPr>
          <p:cNvSpPr/>
          <p:nvPr/>
        </p:nvSpPr>
        <p:spPr>
          <a:xfrm>
            <a:off x="304800" y="3256647"/>
            <a:ext cx="246888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 enjoys</a:t>
            </a:r>
          </a:p>
        </p:txBody>
      </p:sp>
      <p:sp>
        <p:nvSpPr>
          <p:cNvPr id="26" name="Action Button: Custom 25">
            <a:hlinkClick r:id="" action="ppaction://noaction" highlightClick="1"/>
          </p:cNvPr>
          <p:cNvSpPr/>
          <p:nvPr/>
        </p:nvSpPr>
        <p:spPr>
          <a:xfrm>
            <a:off x="2960370" y="3256647"/>
            <a:ext cx="210312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</a:t>
            </a:r>
            <a:r>
              <a:rPr lang="en-US" sz="36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Bean</a:t>
            </a:r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7" name="Action Button: Custom 26">
            <a:hlinkClick r:id="" action="ppaction://noaction" highlightClick="1"/>
          </p:cNvPr>
          <p:cNvSpPr/>
          <p:nvPr/>
        </p:nvSpPr>
        <p:spPr>
          <a:xfrm>
            <a:off x="525018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</a:t>
            </a:r>
          </a:p>
        </p:txBody>
      </p:sp>
      <p:sp>
        <p:nvSpPr>
          <p:cNvPr id="28" name="Action Button: Custom 27">
            <a:hlinkClick r:id="" action="ppaction://noaction" highlightClick="1"/>
          </p:cNvPr>
          <p:cNvSpPr/>
          <p:nvPr/>
        </p:nvSpPr>
        <p:spPr>
          <a:xfrm>
            <a:off x="7631430" y="3256647"/>
            <a:ext cx="256032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 doesn‘t</a:t>
            </a:r>
          </a:p>
        </p:txBody>
      </p:sp>
      <p:sp>
        <p:nvSpPr>
          <p:cNvPr id="29" name="Action Button: Custom 28">
            <a:hlinkClick r:id="" action="ppaction://noaction" highlightClick="1"/>
          </p:cNvPr>
          <p:cNvSpPr/>
          <p:nvPr/>
        </p:nvSpPr>
        <p:spPr>
          <a:xfrm>
            <a:off x="1037844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4015" y="282711"/>
            <a:ext cx="5198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SENTENCE PUZZLING</a:t>
            </a:r>
            <a:endParaRPr lang="en-US" sz="3600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Custom 1">
            <a:hlinkClick r:id="" action="ppaction://noaction" highlightClick="1"/>
          </p:cNvPr>
          <p:cNvSpPr/>
          <p:nvPr/>
        </p:nvSpPr>
        <p:spPr>
          <a:xfrm>
            <a:off x="304800" y="1637699"/>
            <a:ext cx="237744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</a:t>
            </a:r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2823210" y="1637699"/>
            <a:ext cx="210312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violent</a:t>
            </a:r>
          </a:p>
        </p:txBody>
      </p:sp>
      <p:sp>
        <p:nvSpPr>
          <p:cNvPr id="12" name="Action Button: Custom 11">
            <a:hlinkClick r:id="" action="ppaction://noaction" highlightClick="1"/>
          </p:cNvPr>
          <p:cNvSpPr/>
          <p:nvPr/>
        </p:nvSpPr>
        <p:spPr>
          <a:xfrm>
            <a:off x="5067300" y="1637699"/>
            <a:ext cx="21945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</a:t>
            </a:r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402830" y="1637699"/>
            <a:ext cx="265176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film was</a:t>
            </a:r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10195560" y="1637699"/>
            <a:ext cx="2377440" cy="687003"/>
          </a:xfrm>
          <a:prstGeom prst="actionButtonBlank">
            <a:avLst/>
          </a:prstGeom>
          <a:solidFill>
            <a:schemeClr val="accent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was</a:t>
            </a:r>
          </a:p>
        </p:txBody>
      </p:sp>
      <p:sp>
        <p:nvSpPr>
          <p:cNvPr id="25" name="Action Button: Custom 24">
            <a:hlinkClick r:id="" action="ppaction://noaction" highlightClick="1"/>
          </p:cNvPr>
          <p:cNvSpPr/>
          <p:nvPr/>
        </p:nvSpPr>
        <p:spPr>
          <a:xfrm>
            <a:off x="304800" y="3256647"/>
            <a:ext cx="283464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film was</a:t>
            </a:r>
          </a:p>
        </p:txBody>
      </p:sp>
      <p:sp>
        <p:nvSpPr>
          <p:cNvPr id="26" name="Action Button: Custom 25">
            <a:hlinkClick r:id="" action="ppaction://noaction" highlightClick="1"/>
          </p:cNvPr>
          <p:cNvSpPr/>
          <p:nvPr/>
        </p:nvSpPr>
        <p:spPr>
          <a:xfrm>
            <a:off x="3280410" y="3256647"/>
            <a:ext cx="246888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interesting.</a:t>
            </a:r>
          </a:p>
        </p:txBody>
      </p:sp>
      <p:sp>
        <p:nvSpPr>
          <p:cNvPr id="27" name="Action Button: Custom 26">
            <a:hlinkClick r:id="" action="ppaction://noaction" highlightClick="1"/>
          </p:cNvPr>
          <p:cNvSpPr/>
          <p:nvPr/>
        </p:nvSpPr>
        <p:spPr>
          <a:xfrm>
            <a:off x="5890260" y="3256647"/>
            <a:ext cx="219456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</a:t>
            </a:r>
          </a:p>
        </p:txBody>
      </p:sp>
      <p:sp>
        <p:nvSpPr>
          <p:cNvPr id="28" name="Action Button: Custom 27">
            <a:hlinkClick r:id="" action="ppaction://noaction" highlightClick="1"/>
          </p:cNvPr>
          <p:cNvSpPr/>
          <p:nvPr/>
        </p:nvSpPr>
        <p:spPr>
          <a:xfrm>
            <a:off x="8225790" y="3256647"/>
            <a:ext cx="210312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was</a:t>
            </a:r>
          </a:p>
        </p:txBody>
      </p:sp>
      <p:sp>
        <p:nvSpPr>
          <p:cNvPr id="29" name="Action Button: Custom 28">
            <a:hlinkClick r:id="" action="ppaction://noaction" highlightClick="1"/>
          </p:cNvPr>
          <p:cNvSpPr/>
          <p:nvPr/>
        </p:nvSpPr>
        <p:spPr>
          <a:xfrm>
            <a:off x="10469880" y="3256647"/>
            <a:ext cx="2103120" cy="687003"/>
          </a:xfrm>
          <a:prstGeom prst="actionButtonBlank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violent.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4015" y="282711"/>
            <a:ext cx="5198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SENTENCE PUZZLING</a:t>
            </a:r>
            <a:endParaRPr lang="en-US" sz="3600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88482" y="2284797"/>
            <a:ext cx="9905198" cy="687003"/>
            <a:chOff x="-151598" y="1066800"/>
            <a:chExt cx="9905198" cy="687003"/>
          </a:xfrm>
        </p:grpSpPr>
        <p:sp>
          <p:nvSpPr>
            <p:cNvPr id="9" name="Action Button: Custom 8">
              <a:hlinkClick r:id="" action="ppaction://noaction" highlightClick="1"/>
            </p:cNvPr>
            <p:cNvSpPr/>
            <p:nvPr/>
          </p:nvSpPr>
          <p:spPr>
            <a:xfrm>
              <a:off x="1905000" y="1066800"/>
              <a:ext cx="78486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it is raining		      he goes out.</a:t>
              </a:r>
            </a:p>
          </p:txBody>
        </p:sp>
        <p:sp>
          <p:nvSpPr>
            <p:cNvPr id="11" name="Action Button: Custom 10">
              <a:hlinkClick r:id="" action="ppaction://noaction" highlightClick="1"/>
            </p:cNvPr>
            <p:cNvSpPr/>
            <p:nvPr/>
          </p:nvSpPr>
          <p:spPr>
            <a:xfrm>
              <a:off x="4343400" y="1066800"/>
              <a:ext cx="207264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</a:t>
              </a:r>
            </a:p>
          </p:txBody>
        </p:sp>
        <p:sp>
          <p:nvSpPr>
            <p:cNvPr id="29" name="Action Button: Custom 28">
              <a:hlinkClick r:id="" action="ppaction://noaction" highlightClick="1"/>
            </p:cNvPr>
            <p:cNvSpPr/>
            <p:nvPr/>
          </p:nvSpPr>
          <p:spPr>
            <a:xfrm>
              <a:off x="-151598" y="1066800"/>
              <a:ext cx="207264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16556" y="3503997"/>
            <a:ext cx="11599244" cy="687003"/>
            <a:chOff x="-1556084" y="2589597"/>
            <a:chExt cx="11599244" cy="687003"/>
          </a:xfrm>
        </p:grpSpPr>
        <p:sp>
          <p:nvSpPr>
            <p:cNvPr id="14" name="Action Button: Custom 13">
              <a:hlinkClick r:id="" action="ppaction://noaction" highlightClick="1"/>
            </p:cNvPr>
            <p:cNvSpPr/>
            <p:nvPr/>
          </p:nvSpPr>
          <p:spPr>
            <a:xfrm>
              <a:off x="472440" y="2589597"/>
              <a:ext cx="219456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she gets</a:t>
              </a:r>
            </a:p>
          </p:txBody>
        </p:sp>
        <p:sp>
          <p:nvSpPr>
            <p:cNvPr id="15" name="Action Button: Custom 14">
              <a:hlinkClick r:id="" action="ppaction://noaction" highlightClick="1"/>
            </p:cNvPr>
            <p:cNvSpPr/>
            <p:nvPr/>
          </p:nvSpPr>
          <p:spPr>
            <a:xfrm>
              <a:off x="2628900" y="2589597"/>
              <a:ext cx="27432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good grades</a:t>
              </a:r>
            </a:p>
          </p:txBody>
        </p:sp>
        <p:sp>
          <p:nvSpPr>
            <p:cNvPr id="16" name="Action Button: Custom 15">
              <a:hlinkClick r:id="" action="ppaction://noaction" highlightClick="1"/>
            </p:cNvPr>
            <p:cNvSpPr/>
            <p:nvPr/>
          </p:nvSpPr>
          <p:spPr>
            <a:xfrm>
              <a:off x="5334000" y="2589597"/>
              <a:ext cx="219456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</a:t>
              </a:r>
            </a:p>
          </p:txBody>
        </p:sp>
        <p:sp>
          <p:nvSpPr>
            <p:cNvPr id="17" name="Action Button: Custom 16">
              <a:hlinkClick r:id="" action="ppaction://noaction" highlightClick="1"/>
            </p:cNvPr>
            <p:cNvSpPr/>
            <p:nvPr/>
          </p:nvSpPr>
          <p:spPr>
            <a:xfrm>
              <a:off x="7406640" y="2589597"/>
              <a:ext cx="14478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she is</a:t>
              </a:r>
            </a:p>
          </p:txBody>
        </p:sp>
        <p:sp>
          <p:nvSpPr>
            <p:cNvPr id="18" name="Action Button: Custom 17">
              <a:hlinkClick r:id="" action="ppaction://noaction" highlightClick="1"/>
            </p:cNvPr>
            <p:cNvSpPr/>
            <p:nvPr/>
          </p:nvSpPr>
          <p:spPr>
            <a:xfrm>
              <a:off x="8854440" y="2589597"/>
              <a:ext cx="118872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lazy.</a:t>
              </a:r>
            </a:p>
          </p:txBody>
        </p:sp>
        <p:sp>
          <p:nvSpPr>
            <p:cNvPr id="31" name="Action Button: Custom 30">
              <a:hlinkClick r:id="" action="ppaction://noaction" highlightClick="1"/>
            </p:cNvPr>
            <p:cNvSpPr/>
            <p:nvPr/>
          </p:nvSpPr>
          <p:spPr>
            <a:xfrm>
              <a:off x="-1556084" y="2589597"/>
              <a:ext cx="219456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</a:t>
              </a:r>
            </a:p>
          </p:txBody>
        </p:sp>
      </p:grpSp>
      <p:sp>
        <p:nvSpPr>
          <p:cNvPr id="30" name="Action Button: Custom 29">
            <a:hlinkClick r:id="" action="ppaction://noaction" highlightClick="1"/>
          </p:cNvPr>
          <p:cNvSpPr/>
          <p:nvPr/>
        </p:nvSpPr>
        <p:spPr>
          <a:xfrm>
            <a:off x="488482" y="2268755"/>
            <a:ext cx="2072640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</a:t>
            </a:r>
          </a:p>
        </p:txBody>
      </p:sp>
      <p:sp>
        <p:nvSpPr>
          <p:cNvPr id="32" name="Action Button: Custom 31">
            <a:hlinkClick r:id="" action="ppaction://noaction" highlightClick="1"/>
          </p:cNvPr>
          <p:cNvSpPr/>
          <p:nvPr/>
        </p:nvSpPr>
        <p:spPr>
          <a:xfrm>
            <a:off x="7467600" y="3503996"/>
            <a:ext cx="2072640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</a:t>
            </a:r>
          </a:p>
        </p:txBody>
      </p:sp>
      <p:sp>
        <p:nvSpPr>
          <p:cNvPr id="33" name="Action Button: Custom 32">
            <a:hlinkClick r:id="" action="ppaction://noaction" highlightClick="1"/>
          </p:cNvPr>
          <p:cNvSpPr/>
          <p:nvPr/>
        </p:nvSpPr>
        <p:spPr>
          <a:xfrm>
            <a:off x="488482" y="381000"/>
            <a:ext cx="7131518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Although / Though</a:t>
            </a:r>
          </a:p>
        </p:txBody>
      </p:sp>
    </p:spTree>
    <p:extLst>
      <p:ext uri="{BB962C8B-B14F-4D97-AF65-F5344CB8AC3E}">
        <p14:creationId xmlns:p14="http://schemas.microsoft.com/office/powerpoint/2010/main" val="162464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44379" y="3505200"/>
            <a:ext cx="12581021" cy="687003"/>
            <a:chOff x="-1684421" y="3580197"/>
            <a:chExt cx="12581021" cy="687003"/>
          </a:xfrm>
        </p:grpSpPr>
        <p:sp>
          <p:nvSpPr>
            <p:cNvPr id="20" name="Action Button: Custom 19">
              <a:hlinkClick r:id="" action="ppaction://noaction" highlightClick="1"/>
            </p:cNvPr>
            <p:cNvSpPr/>
            <p:nvPr/>
          </p:nvSpPr>
          <p:spPr>
            <a:xfrm>
              <a:off x="2651760" y="3580197"/>
              <a:ext cx="241173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i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Mr</a:t>
              </a:r>
              <a:r>
                <a:rPr lang="en-US" sz="3600" i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Bean</a:t>
              </a:r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</p:txBody>
        </p:sp>
        <p:sp>
          <p:nvSpPr>
            <p:cNvPr id="19" name="Action Button: Custom 18">
              <a:hlinkClick r:id="" action="ppaction://noaction" highlightClick="1"/>
            </p:cNvPr>
            <p:cNvSpPr/>
            <p:nvPr/>
          </p:nvSpPr>
          <p:spPr>
            <a:xfrm>
              <a:off x="457200" y="3580197"/>
              <a:ext cx="247269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Mai enjoys</a:t>
              </a:r>
            </a:p>
          </p:txBody>
        </p:sp>
        <p:sp>
          <p:nvSpPr>
            <p:cNvPr id="21" name="Action Button: Custom 20">
              <a:hlinkClick r:id="" action="ppaction://noaction" highlightClick="1"/>
            </p:cNvPr>
            <p:cNvSpPr/>
            <p:nvPr/>
          </p:nvSpPr>
          <p:spPr>
            <a:xfrm>
              <a:off x="4800600" y="3580197"/>
              <a:ext cx="213360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_______,</a:t>
              </a:r>
            </a:p>
          </p:txBody>
        </p:sp>
        <p:sp>
          <p:nvSpPr>
            <p:cNvPr id="22" name="Action Button: Custom 21">
              <a:hlinkClick r:id="" action="ppaction://noaction" highlightClick="1"/>
            </p:cNvPr>
            <p:cNvSpPr/>
            <p:nvPr/>
          </p:nvSpPr>
          <p:spPr>
            <a:xfrm>
              <a:off x="6934200" y="3580197"/>
              <a:ext cx="25146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Lan doesn‘t</a:t>
              </a:r>
            </a:p>
          </p:txBody>
        </p:sp>
        <p:sp>
          <p:nvSpPr>
            <p:cNvPr id="23" name="Action Button: Custom 22">
              <a:hlinkClick r:id="" action="ppaction://noaction" highlightClick="1"/>
            </p:cNvPr>
            <p:cNvSpPr/>
            <p:nvPr/>
          </p:nvSpPr>
          <p:spPr>
            <a:xfrm>
              <a:off x="9448800" y="3580197"/>
              <a:ext cx="14478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like it.</a:t>
              </a:r>
            </a:p>
          </p:txBody>
        </p:sp>
        <p:sp>
          <p:nvSpPr>
            <p:cNvPr id="32" name="Action Button: Custom 31">
              <a:hlinkClick r:id="" action="ppaction://noaction" highlightClick="1"/>
            </p:cNvPr>
            <p:cNvSpPr/>
            <p:nvPr/>
          </p:nvSpPr>
          <p:spPr>
            <a:xfrm>
              <a:off x="-1684421" y="3580197"/>
              <a:ext cx="2133600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_______,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44379" y="4724400"/>
            <a:ext cx="12515048" cy="687003"/>
            <a:chOff x="-1618448" y="4724400"/>
            <a:chExt cx="12515048" cy="687003"/>
          </a:xfrm>
        </p:grpSpPr>
        <p:sp>
          <p:nvSpPr>
            <p:cNvPr id="24" name="Action Button: Custom 23">
              <a:hlinkClick r:id="" action="ppaction://noaction" highlightClick="1"/>
            </p:cNvPr>
            <p:cNvSpPr/>
            <p:nvPr/>
          </p:nvSpPr>
          <p:spPr>
            <a:xfrm>
              <a:off x="457200" y="4724400"/>
              <a:ext cx="283464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The film was</a:t>
              </a:r>
            </a:p>
          </p:txBody>
        </p:sp>
        <p:sp>
          <p:nvSpPr>
            <p:cNvPr id="25" name="Action Button: Custom 24">
              <a:hlinkClick r:id="" action="ppaction://noaction" highlightClick="1"/>
            </p:cNvPr>
            <p:cNvSpPr/>
            <p:nvPr/>
          </p:nvSpPr>
          <p:spPr>
            <a:xfrm>
              <a:off x="3280410" y="4724400"/>
              <a:ext cx="246888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interesting.</a:t>
              </a:r>
            </a:p>
          </p:txBody>
        </p:sp>
        <p:sp>
          <p:nvSpPr>
            <p:cNvPr id="26" name="Action Button: Custom 25">
              <a:hlinkClick r:id="" action="ppaction://noaction" highlightClick="1"/>
            </p:cNvPr>
            <p:cNvSpPr/>
            <p:nvPr/>
          </p:nvSpPr>
          <p:spPr>
            <a:xfrm>
              <a:off x="5731042" y="4724400"/>
              <a:ext cx="2075648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_______,</a:t>
              </a:r>
            </a:p>
          </p:txBody>
        </p:sp>
        <p:sp>
          <p:nvSpPr>
            <p:cNvPr id="27" name="Action Button: Custom 26">
              <a:hlinkClick r:id="" action="ppaction://noaction" highlightClick="1"/>
            </p:cNvPr>
            <p:cNvSpPr/>
            <p:nvPr/>
          </p:nvSpPr>
          <p:spPr>
            <a:xfrm>
              <a:off x="7806690" y="4724400"/>
              <a:ext cx="141351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it was</a:t>
              </a:r>
            </a:p>
          </p:txBody>
        </p:sp>
        <p:sp>
          <p:nvSpPr>
            <p:cNvPr id="28" name="Action Button: Custom 27">
              <a:hlinkClick r:id="" action="ppaction://noaction" highlightClick="1"/>
            </p:cNvPr>
            <p:cNvSpPr/>
            <p:nvPr/>
          </p:nvSpPr>
          <p:spPr>
            <a:xfrm>
              <a:off x="9220200" y="4724400"/>
              <a:ext cx="1676400" cy="687003"/>
            </a:xfrm>
            <a:prstGeom prst="actionButtonBlank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violent.</a:t>
              </a:r>
            </a:p>
          </p:txBody>
        </p:sp>
        <p:sp>
          <p:nvSpPr>
            <p:cNvPr id="33" name="Action Button: Custom 32">
              <a:hlinkClick r:id="" action="ppaction://noaction" highlightClick="1"/>
            </p:cNvPr>
            <p:cNvSpPr/>
            <p:nvPr/>
          </p:nvSpPr>
          <p:spPr>
            <a:xfrm>
              <a:off x="-1618448" y="4724400"/>
              <a:ext cx="2075648" cy="687003"/>
            </a:xfrm>
            <a:prstGeom prst="actionButtonBlank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_______,</a:t>
              </a:r>
            </a:p>
          </p:txBody>
        </p:sp>
      </p:grpSp>
      <p:sp>
        <p:nvSpPr>
          <p:cNvPr id="31" name="Action Button: Custom 30">
            <a:hlinkClick r:id="" action="ppaction://noaction" highlightClick="1"/>
          </p:cNvPr>
          <p:cNvSpPr/>
          <p:nvPr/>
        </p:nvSpPr>
        <p:spPr>
          <a:xfrm>
            <a:off x="488482" y="381000"/>
            <a:ext cx="7131518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</a:t>
            </a:r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3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tuy</a:t>
            </a:r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nhiên</a:t>
            </a:r>
            <a:r>
              <a:rPr lang="en-US" sz="3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4" name="Action Button: Custom 33">
            <a:hlinkClick r:id="" action="ppaction://noaction" highlightClick="1"/>
          </p:cNvPr>
          <p:cNvSpPr/>
          <p:nvPr/>
        </p:nvSpPr>
        <p:spPr>
          <a:xfrm>
            <a:off x="6607944" y="3513221"/>
            <a:ext cx="2072640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</a:t>
            </a:r>
          </a:p>
        </p:txBody>
      </p:sp>
      <p:sp>
        <p:nvSpPr>
          <p:cNvPr id="35" name="Action Button: Custom 34">
            <a:hlinkClick r:id="" action="ppaction://noaction" highlightClick="1"/>
          </p:cNvPr>
          <p:cNvSpPr/>
          <p:nvPr/>
        </p:nvSpPr>
        <p:spPr>
          <a:xfrm>
            <a:off x="7461785" y="4732421"/>
            <a:ext cx="2072640" cy="687003"/>
          </a:xfrm>
          <a:prstGeom prst="actionButtonBlank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</a:t>
            </a:r>
          </a:p>
        </p:txBody>
      </p:sp>
    </p:spTree>
    <p:extLst>
      <p:ext uri="{BB962C8B-B14F-4D97-AF65-F5344CB8AC3E}">
        <p14:creationId xmlns:p14="http://schemas.microsoft.com/office/powerpoint/2010/main" val="171274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68&quot;/&gt;&lt;/object&gt;&lt;object type=&quot;3&quot; unique_id=&quot;10006&quot;&gt;&lt;property id=&quot;20148&quot; value=&quot;5&quot;/&gt;&lt;property id=&quot;20300&quot; value=&quot;Slide 11&quot;/&gt;&lt;property id=&quot;20307&quot; value=&quot;256&quot;/&gt;&lt;/object&gt;&lt;object type=&quot;3&quot; unique_id=&quot;10007&quot;&gt;&lt;property id=&quot;20148&quot; value=&quot;5&quot;/&gt;&lt;property id=&quot;20300&quot; value=&quot;Slide 12&quot;/&gt;&lt;property id=&quot;20307&quot; value=&quot;273&quot;/&gt;&lt;/object&gt;&lt;object type=&quot;3&quot; unique_id=&quot;10014&quot;&gt;&lt;property id=&quot;20148&quot; value=&quot;5&quot;/&gt;&lt;property id=&quot;20300&quot; value=&quot;Slide 14&quot;/&gt;&lt;property id=&quot;20307&quot; value=&quot;269&quot;/&gt;&lt;/object&gt;&lt;object type=&quot;3&quot; unique_id=&quot;10016&quot;&gt;&lt;property id=&quot;20148&quot; value=&quot;5&quot;/&gt;&lt;property id=&quot;20300&quot; value=&quot;Slide 16 - &amp;quot;- Learn new words by heart.&amp;#x0D;&amp;#x0A;- Practice the dialogue more.&amp;#x0D;&amp;#x0A;- Prepare Lesson 3: Read P43 – 44.&amp;#x0D;&amp;#x0A;(to get information, &quot;/&gt;&lt;property id=&quot;20307&quot; value=&quot;261&quot;/&gt;&lt;/object&gt;&lt;object type=&quot;3&quot; unique_id=&quot;10018&quot;&gt;&lt;property id=&quot;20148&quot; value=&quot;5&quot;/&gt;&lt;property id=&quot;20300&quot; value=&quot;Slide 17&quot;/&gt;&lt;property id=&quot;20307&quot; value=&quot;277&quot;/&gt;&lt;/object&gt;&lt;object type=&quot;3&quot; unique_id=&quot;10036&quot;&gt;&lt;property id=&quot;20148&quot; value=&quot;5&quot;/&gt;&lt;property id=&quot;20300&quot; value=&quot;Slide 13&quot;/&gt;&lt;property id=&quot;20307&quot; value=&quot;278&quot;/&gt;&lt;/object&gt;&lt;object type=&quot;3&quot; unique_id=&quot;10180&quot;&gt;&lt;property id=&quot;20148&quot; value=&quot;5&quot;/&gt;&lt;property id=&quot;20300&quot; value=&quot;Slide 3&quot;/&gt;&lt;property id=&quot;20307&quot; value=&quot;279&quot;/&gt;&lt;/object&gt;&lt;object type=&quot;3&quot; unique_id=&quot;10181&quot;&gt;&lt;property id=&quot;20148&quot; value=&quot;5&quot;/&gt;&lt;property id=&quot;20300&quot; value=&quot;Slide 4&quot;/&gt;&lt;property id=&quot;20307&quot; value=&quot;280&quot;/&gt;&lt;/object&gt;&lt;object type=&quot;3&quot; unique_id=&quot;10182&quot;&gt;&lt;property id=&quot;20148&quot; value=&quot;5&quot;/&gt;&lt;property id=&quot;20300&quot; value=&quot;Slide 5&quot;/&gt;&lt;property id=&quot;20307&quot; value=&quot;281&quot;/&gt;&lt;/object&gt;&lt;object type=&quot;3&quot; unique_id=&quot;10183&quot;&gt;&lt;property id=&quot;20148&quot; value=&quot;5&quot;/&gt;&lt;property id=&quot;20300&quot; value=&quot;Slide 6&quot;/&gt;&lt;property id=&quot;20307&quot; value=&quot;282&quot;/&gt;&lt;/object&gt;&lt;object type=&quot;3&quot; unique_id=&quot;10184&quot;&gt;&lt;property id=&quot;20148&quot; value=&quot;5&quot;/&gt;&lt;property id=&quot;20300&quot; value=&quot;Slide 7&quot;/&gt;&lt;property id=&quot;20307&quot; value=&quot;283&quot;/&gt;&lt;/object&gt;&lt;object type=&quot;3&quot; unique_id=&quot;10185&quot;&gt;&lt;property id=&quot;20148&quot; value=&quot;5&quot;/&gt;&lt;property id=&quot;20300&quot; value=&quot;Slide 8&quot;/&gt;&lt;property id=&quot;20307&quot; value=&quot;284&quot;/&gt;&lt;/object&gt;&lt;object type=&quot;3&quot; unique_id=&quot;10186&quot;&gt;&lt;property id=&quot;20148&quot; value=&quot;5&quot;/&gt;&lt;property id=&quot;20300&quot; value=&quot;Slide 9&quot;/&gt;&lt;property id=&quot;20307&quot; value=&quot;285&quot;/&gt;&lt;/object&gt;&lt;object type=&quot;3&quot; unique_id=&quot;10187&quot;&gt;&lt;property id=&quot;20148&quot; value=&quot;5&quot;/&gt;&lt;property id=&quot;20300&quot; value=&quot;Slide 1 - &amp;quot;Trường THCS Khaùnh  An &amp;#x0D;&amp;#x0A;Chaøo möøng quyù thaày coâ veà tham döï buoåi thao giaûng boä moân tieáng Anh&amp;#x0D;&amp;#x0A;Khoái lôùp 9&amp;quot;&quot;/&gt;&lt;property id=&quot;20307&quot; value=&quot;286&quot;/&gt;&lt;/object&gt;&lt;object type=&quot;3&quot; unique_id=&quot;10274&quot;&gt;&lt;property id=&quot;20148&quot; value=&quot;5&quot;/&gt;&lt;property id=&quot;20300&quot; value=&quot;Slide 10&quot;/&gt;&lt;property id=&quot;20307&quot; value=&quot;287&quot;/&gt;&lt;/object&gt;&lt;object type=&quot;3&quot; unique_id=&quot;10956&quot;&gt;&lt;property id=&quot;20148&quot; value=&quot;5&quot;/&gt;&lt;property id=&quot;20300&quot; value=&quot;Slide 15&quot;/&gt;&lt;property id=&quot;20307&quot; value=&quot;288&quot;/&gt;&lt;/object&gt;&lt;/object&gt;&lt;/object&gt;&lt;/database&gt;"/>
  <p:tag name="SECTOMILLISECCONVERTED" val="1"/>
  <p:tag name="ISPRING_UUID" val="{F3FBEBD0-E195-4589-984B-B25F37B17ACA}"/>
  <p:tag name="ISPRING_RESOURCE_FOLDER" val="C:\Users\Administrator\Google Drive\GADT\TAO MATCHING VA MULTIPLE CHOICE\"/>
  <p:tag name="ISPRING_PRESENTATION_PATH" val="C:\Users\Administrator\Google Drive\GADT\TAO MATCHING VA MULTIPLE CHOICE.pptm"/>
  <p:tag name="ISPRING_PROJECT_VERSION" val="9"/>
  <p:tag name="ISPRING_PROJECT_FOLDER_UPDATED" val="1"/>
  <p:tag name="ISPRING_SCREEN_RECS_UPDATED" val="C:\Users\Administrator\Google Drive\GADT\TAO MATCHING VA MULTIPLE CHOICE\"/>
</p:tagLst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42596</TotalTime>
  <Words>1152</Words>
  <Application>Microsoft Office PowerPoint</Application>
  <PresentationFormat>Custom</PresentationFormat>
  <Paragraphs>210</Paragraphs>
  <Slides>22</Slides>
  <Notes>19</Notes>
  <HiddenSlides>6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Courier New</vt:lpstr>
      <vt:lpstr>Noto Sans Symbols</vt:lpstr>
      <vt:lpstr>Open Sans</vt:lpstr>
      <vt:lpstr>Rockwell</vt:lpstr>
      <vt:lpstr>Tahoma</vt:lpstr>
      <vt:lpstr>Wingdings</vt:lpstr>
      <vt:lpstr>Ocean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Email : thanphong07@gmail.com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visit (v) tham quan</dc:title>
  <dc:creator>Lê Quang Vinh - THCS Khánh An</dc:creator>
  <cp:lastModifiedBy>Trịnh Thuỷ THCS Sơn Trung</cp:lastModifiedBy>
  <cp:revision>1597</cp:revision>
  <dcterms:created xsi:type="dcterms:W3CDTF">2010-03-06T13:48:35Z</dcterms:created>
  <dcterms:modified xsi:type="dcterms:W3CDTF">2025-05-11T13:45:28Z</dcterms:modified>
</cp:coreProperties>
</file>