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60" r:id="rId7"/>
    <p:sldId id="278" r:id="rId8"/>
    <p:sldId id="261" r:id="rId9"/>
    <p:sldId id="265" r:id="rId10"/>
    <p:sldId id="268" r:id="rId11"/>
    <p:sldId id="293" r:id="rId12"/>
    <p:sldId id="294" r:id="rId13"/>
    <p:sldId id="269" r:id="rId14"/>
    <p:sldId id="291" r:id="rId15"/>
    <p:sldId id="270" r:id="rId16"/>
    <p:sldId id="271" r:id="rId17"/>
    <p:sldId id="275" r:id="rId18"/>
    <p:sldId id="306" r:id="rId19"/>
    <p:sldId id="311" r:id="rId20"/>
    <p:sldId id="307" r:id="rId21"/>
    <p:sldId id="318" r:id="rId22"/>
    <p:sldId id="315" r:id="rId23"/>
    <p:sldId id="297" r:id="rId24"/>
    <p:sldId id="298" r:id="rId25"/>
    <p:sldId id="273" r:id="rId26"/>
    <p:sldId id="274" r:id="rId27"/>
    <p:sldId id="279" r:id="rId28"/>
    <p:sldId id="280" r:id="rId29"/>
    <p:sldId id="281" r:id="rId30"/>
    <p:sldId id="310" r:id="rId31"/>
    <p:sldId id="308" r:id="rId32"/>
    <p:sldId id="319" r:id="rId33"/>
    <p:sldId id="263" r:id="rId34"/>
    <p:sldId id="264" r:id="rId35"/>
    <p:sldId id="284" r:id="rId36"/>
    <p:sldId id="285" r:id="rId37"/>
    <p:sldId id="286" r:id="rId38"/>
    <p:sldId id="287" r:id="rId39"/>
    <p:sldId id="289" r:id="rId40"/>
    <p:sldId id="312" r:id="rId41"/>
    <p:sldId id="299" r:id="rId42"/>
    <p:sldId id="317" r:id="rId43"/>
    <p:sldId id="313" r:id="rId44"/>
    <p:sldId id="3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46C0A8-681B-4C5F-833B-0818DE3CE595}"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244981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6C0A8-681B-4C5F-833B-0818DE3CE595}"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119537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6C0A8-681B-4C5F-833B-0818DE3CE595}"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381395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6C0A8-681B-4C5F-833B-0818DE3CE595}"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124345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46C0A8-681B-4C5F-833B-0818DE3CE595}"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218367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6C0A8-681B-4C5F-833B-0818DE3CE595}"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2753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46C0A8-681B-4C5F-833B-0818DE3CE595}"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373709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46C0A8-681B-4C5F-833B-0818DE3CE595}"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83647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6C0A8-681B-4C5F-833B-0818DE3CE595}"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95222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46C0A8-681B-4C5F-833B-0818DE3CE595}"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333362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46C0A8-681B-4C5F-833B-0818DE3CE595}"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1ED1-8684-468C-8C79-A63C95217FD0}" type="slidenum">
              <a:rPr lang="en-US" smtClean="0"/>
              <a:t>‹#›</a:t>
            </a:fld>
            <a:endParaRPr lang="en-US"/>
          </a:p>
        </p:txBody>
      </p:sp>
    </p:spTree>
    <p:extLst>
      <p:ext uri="{BB962C8B-B14F-4D97-AF65-F5344CB8AC3E}">
        <p14:creationId xmlns:p14="http://schemas.microsoft.com/office/powerpoint/2010/main" val="235657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6C0A8-681B-4C5F-833B-0818DE3CE595}" type="datetimeFigureOut">
              <a:rPr lang="en-US" smtClean="0"/>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31ED1-8684-468C-8C79-A63C95217FD0}" type="slidenum">
              <a:rPr lang="en-US" smtClean="0"/>
              <a:t>‹#›</a:t>
            </a:fld>
            <a:endParaRPr lang="en-US"/>
          </a:p>
        </p:txBody>
      </p:sp>
    </p:spTree>
    <p:extLst>
      <p:ext uri="{BB962C8B-B14F-4D97-AF65-F5344CB8AC3E}">
        <p14:creationId xmlns:p14="http://schemas.microsoft.com/office/powerpoint/2010/main" val="1197031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J1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 y="1"/>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8768" y="18288"/>
            <a:ext cx="12124944" cy="683971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itle 1"/>
          <p:cNvSpPr txBox="1">
            <a:spLocks/>
          </p:cNvSpPr>
          <p:nvPr/>
        </p:nvSpPr>
        <p:spPr>
          <a:xfrm>
            <a:off x="2048256" y="2523744"/>
            <a:ext cx="7924800" cy="1335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C000"/>
                </a:solidFill>
                <a:effectLst>
                  <a:outerShdw blurRad="38100" dist="38100" dir="2700000" algn="tl">
                    <a:srgbClr val="000000">
                      <a:alpha val="43137"/>
                    </a:srgbClr>
                  </a:outerShdw>
                </a:effectLst>
                <a:latin typeface="Cambria" pitchFamily="18" charset="0"/>
              </a:rPr>
              <a:t>BÀI 1</a:t>
            </a:r>
            <a:r>
              <a:rPr lang="en-US" sz="3600" b="1" dirty="0">
                <a:solidFill>
                  <a:srgbClr val="FFC000"/>
                </a:solidFill>
                <a:effectLst>
                  <a:outerShdw blurRad="38100" dist="38100" dir="2700000" algn="tl">
                    <a:srgbClr val="000000">
                      <a:alpha val="43137"/>
                    </a:srgbClr>
                  </a:outerShdw>
                </a:effectLst>
                <a:latin typeface="Cambria" pitchFamily="18" charset="0"/>
              </a:rPr>
              <a:t>4</a:t>
            </a:r>
            <a:r>
              <a:rPr lang="en-US" sz="3600" b="1" dirty="0" smtClean="0">
                <a:solidFill>
                  <a:srgbClr val="FFC000"/>
                </a:solidFill>
                <a:effectLst>
                  <a:outerShdw blurRad="38100" dist="38100" dir="2700000" algn="tl">
                    <a:srgbClr val="000000">
                      <a:alpha val="43137"/>
                    </a:srgbClr>
                  </a:outerShdw>
                </a:effectLst>
                <a:latin typeface="Cambria" pitchFamily="18" charset="0"/>
              </a:rPr>
              <a:t>: </a:t>
            </a:r>
            <a:r>
              <a:rPr lang="en-US" sz="3600" b="1" dirty="0" smtClean="0">
                <a:solidFill>
                  <a:srgbClr val="FF0000"/>
                </a:solidFill>
                <a:effectLst>
                  <a:outerShdw blurRad="38100" dist="38100" dir="2700000" algn="tl">
                    <a:srgbClr val="000000">
                      <a:alpha val="43137"/>
                    </a:srgbClr>
                  </a:outerShdw>
                </a:effectLst>
                <a:latin typeface="Cambria" pitchFamily="18" charset="0"/>
              </a:rPr>
              <a:t>VỊ TRÍ ĐỊA LÍ BIỂN ĐÔNG</a:t>
            </a:r>
          </a:p>
          <a:p>
            <a:r>
              <a:rPr lang="en-US" sz="3600" b="1" dirty="0" smtClean="0">
                <a:solidFill>
                  <a:srgbClr val="FF0000"/>
                </a:solidFill>
                <a:effectLst>
                  <a:outerShdw blurRad="38100" dist="38100" dir="2700000" algn="tl">
                    <a:srgbClr val="000000">
                      <a:alpha val="43137"/>
                    </a:srgbClr>
                  </a:outerShdw>
                </a:effectLst>
                <a:latin typeface="Cambria" pitchFamily="18" charset="0"/>
              </a:rPr>
              <a:t>CÁC VÙNG BIỂN CỦA VIỆT NAM</a:t>
            </a:r>
            <a:r>
              <a:rPr lang="vi-VN" sz="3600" b="1" dirty="0" smtClean="0">
                <a:solidFill>
                  <a:srgbClr val="FF0000"/>
                </a:solidFill>
                <a:effectLst>
                  <a:outerShdw blurRad="38100" dist="38100" dir="2700000" algn="tl">
                    <a:srgbClr val="000000">
                      <a:alpha val="43137"/>
                    </a:srgbClr>
                  </a:outerShdw>
                </a:effectLst>
                <a:latin typeface="Cambria" pitchFamily="18" charset="0"/>
              </a:rPr>
              <a:t>  </a:t>
            </a:r>
            <a:endParaRPr lang="en-US" sz="3600" b="1" dirty="0" smtClean="0">
              <a:solidFill>
                <a:srgbClr val="FF0000"/>
              </a:solidFill>
              <a:effectLst>
                <a:outerShdw blurRad="38100" dist="38100" dir="2700000" algn="tl">
                  <a:srgbClr val="000000">
                    <a:alpha val="43137"/>
                  </a:srgbClr>
                </a:outerShdw>
              </a:effectLst>
              <a:latin typeface="Cambria" pitchFamily="18" charset="0"/>
            </a:endParaRPr>
          </a:p>
          <a:p>
            <a:endParaRPr lang="vi-VN" sz="2400" b="1" dirty="0">
              <a:solidFill>
                <a:srgbClr val="00B05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8935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BCFEFE21-271B-4FD5-9B5B-D28EF419E148}"/>
              </a:ext>
            </a:extLst>
          </p:cNvPr>
          <p:cNvSpPr txBox="1">
            <a:spLocks/>
          </p:cNvSpPr>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2. Vùng biển V</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i</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ệt </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Nam </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ở Biển </a:t>
            </a:r>
            <a:r>
              <a:rPr kumimoji="0" lang="vi-VN" sz="3000" b="1" i="0" u="none" strike="noStrike" kern="1200" cap="none" spc="0" normalizeH="0" baseline="0" noProof="0" dirty="0" smtClean="0">
                <a:ln>
                  <a:noFill/>
                </a:ln>
                <a:solidFill>
                  <a:srgbClr val="0070C0"/>
                </a:solidFill>
                <a:effectLst/>
                <a:uLnTx/>
                <a:uFillTx/>
                <a:latin typeface="Cambria" pitchFamily="18" charset="0"/>
                <a:ea typeface="+mj-ea"/>
                <a:cs typeface="+mj-cs"/>
              </a:rPr>
              <a:t>Đông</a:t>
            </a:r>
            <a:r>
              <a:rPr kumimoji="0" lang="en-US" sz="3000" b="1" i="0" u="none" strike="noStrike" kern="1200" cap="none" spc="0" normalizeH="0" baseline="0" noProof="0" dirty="0" smtClean="0">
                <a:ln>
                  <a:noFill/>
                </a:ln>
                <a:solidFill>
                  <a:srgbClr val="0070C0"/>
                </a:solidFill>
                <a:effectLst/>
                <a:uLnTx/>
                <a:uFillTx/>
                <a:latin typeface="Cambria" pitchFamily="18" charset="0"/>
                <a:ea typeface="+mj-ea"/>
                <a:cs typeface="+mj-cs"/>
              </a:rPr>
              <a:t> </a:t>
            </a:r>
            <a:endPar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endParaRPr>
          </a:p>
        </p:txBody>
      </p:sp>
      <p:pic>
        <p:nvPicPr>
          <p:cNvPr id="6" name="Picture 5"/>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6402196" y="4064"/>
            <a:ext cx="5744083" cy="6701536"/>
          </a:xfrm>
          <a:prstGeom prst="rect">
            <a:avLst/>
          </a:prstGeom>
          <a:noFill/>
          <a:ln>
            <a:noFill/>
          </a:ln>
        </p:spPr>
      </p:pic>
      <p:sp>
        <p:nvSpPr>
          <p:cNvPr id="8" name="Rectangle 7"/>
          <p:cNvSpPr/>
          <p:nvPr/>
        </p:nvSpPr>
        <p:spPr>
          <a:xfrm>
            <a:off x="91272" y="857845"/>
            <a:ext cx="6310924" cy="6155531"/>
          </a:xfrm>
          <a:prstGeom prst="rect">
            <a:avLst/>
          </a:prstGeom>
          <a:solidFill>
            <a:srgbClr val="FFCCFF"/>
          </a:solidFill>
          <a:ln w="12700">
            <a:solidFill>
              <a:srgbClr val="009900"/>
            </a:solidFill>
          </a:ln>
        </p:spPr>
        <p:txBody>
          <a:bodyPr wrap="square">
            <a:spAutoFit/>
          </a:bodyPr>
          <a:lstStyle/>
          <a:p>
            <a:pPr algn="just"/>
            <a:r>
              <a:rPr lang="nl-NL" sz="2000" dirty="0" smtClean="0">
                <a:latin typeface="Times New Roman" panose="02020603050405020304" pitchFamily="18" charset="0"/>
                <a:cs typeface="Times New Roman" panose="02020603050405020304" pitchFamily="18" charset="0"/>
              </a:rPr>
              <a:t>12/11/1982</a:t>
            </a:r>
            <a:endParaRPr lang="en-US" sz="2200" dirty="0" smtClean="0">
              <a:solidFill>
                <a:prstClr val="black"/>
              </a:solidFill>
              <a:latin typeface="Cambria" panose="02040503050406030204" pitchFamily="18" charset="0"/>
              <a:ea typeface="Cambria" panose="02040503050406030204" pitchFamily="18" charset="0"/>
            </a:endParaRPr>
          </a:p>
          <a:p>
            <a:pPr algn="just"/>
            <a:r>
              <a:rPr lang="vi-VN" sz="2200" dirty="0" smtClean="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0</a:t>
            </a:r>
            <a:r>
              <a:rPr lang="vi-VN" sz="2200" dirty="0">
                <a:solidFill>
                  <a:prstClr val="black"/>
                </a:solidFill>
                <a:latin typeface="Cambria" panose="02040503050406030204" pitchFamily="18" charset="0"/>
                <a:ea typeface="Cambria" panose="02040503050406030204" pitchFamily="18" charset="0"/>
              </a:rPr>
              <a:t> - nằm trên ranh giới phía Tây Nam của vùng nước lịch sử của nước Cộng hòa xã hội chủ nghĩa Việt Nam và Cộng hòa nhân dân Campuchia.</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A1 </a:t>
            </a:r>
            <a:r>
              <a:rPr lang="vi-VN" sz="2200" dirty="0">
                <a:solidFill>
                  <a:prstClr val="black"/>
                </a:solidFill>
                <a:latin typeface="Cambria" panose="02040503050406030204" pitchFamily="18" charset="0"/>
                <a:ea typeface="Cambria" panose="02040503050406030204" pitchFamily="18" charset="0"/>
              </a:rPr>
              <a:t>- tại hòn Nhạn, quần đảo Thổ Chu, tỉnh Kiên Giang.</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A2 </a:t>
            </a:r>
            <a:r>
              <a:rPr lang="vi-VN" sz="2200" dirty="0">
                <a:solidFill>
                  <a:prstClr val="black"/>
                </a:solidFill>
                <a:latin typeface="Cambria" panose="02040503050406030204" pitchFamily="18" charset="0"/>
                <a:ea typeface="Cambria" panose="02040503050406030204" pitchFamily="18" charset="0"/>
              </a:rPr>
              <a:t>- tại hòn Đá Lẻ ở Đông Nam Hòn Khoai, tỉnh Cà Mau.</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A3 </a:t>
            </a:r>
            <a:r>
              <a:rPr lang="vi-VN" sz="2200" dirty="0">
                <a:solidFill>
                  <a:prstClr val="black"/>
                </a:solidFill>
                <a:latin typeface="Cambria" panose="02040503050406030204" pitchFamily="18" charset="0"/>
                <a:ea typeface="Cambria" panose="02040503050406030204" pitchFamily="18" charset="0"/>
              </a:rPr>
              <a:t>- tại hòn Tài Lớn, Côn Đảo.</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A4 </a:t>
            </a:r>
            <a:r>
              <a:rPr lang="vi-VN" sz="2200" dirty="0">
                <a:solidFill>
                  <a:prstClr val="black"/>
                </a:solidFill>
                <a:latin typeface="Cambria" panose="02040503050406030204" pitchFamily="18" charset="0"/>
                <a:ea typeface="Cambria" panose="02040503050406030204" pitchFamily="18" charset="0"/>
              </a:rPr>
              <a:t>- tại hòn Bông Lang, Côn Đảo.</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A5 </a:t>
            </a:r>
            <a:r>
              <a:rPr lang="vi-VN" sz="2200" dirty="0">
                <a:solidFill>
                  <a:prstClr val="black"/>
                </a:solidFill>
                <a:latin typeface="Cambria" panose="02040503050406030204" pitchFamily="18" charset="0"/>
                <a:ea typeface="Cambria" panose="02040503050406030204" pitchFamily="18" charset="0"/>
              </a:rPr>
              <a:t>- tại hòn Bảy Cạnh, Côn Đảo.</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A6 </a:t>
            </a:r>
            <a:r>
              <a:rPr lang="vi-VN" sz="2200" dirty="0">
                <a:solidFill>
                  <a:prstClr val="black"/>
                </a:solidFill>
                <a:latin typeface="Cambria" panose="02040503050406030204" pitchFamily="18" charset="0"/>
                <a:ea typeface="Cambria" panose="02040503050406030204" pitchFamily="18" charset="0"/>
              </a:rPr>
              <a:t>- hòn Hải (nhóm đảo Phú Quý), tỉnh Bình Thuận.</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A7 </a:t>
            </a:r>
            <a:r>
              <a:rPr lang="vi-VN" sz="2200" dirty="0">
                <a:solidFill>
                  <a:prstClr val="black"/>
                </a:solidFill>
                <a:latin typeface="Cambria" panose="02040503050406030204" pitchFamily="18" charset="0"/>
                <a:ea typeface="Cambria" panose="02040503050406030204" pitchFamily="18" charset="0"/>
              </a:rPr>
              <a:t>- hòn Đôi, tỉnh Khánh Hòa.</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A8 </a:t>
            </a:r>
            <a:r>
              <a:rPr lang="vi-VN" sz="2200" dirty="0">
                <a:solidFill>
                  <a:prstClr val="black"/>
                </a:solidFill>
                <a:latin typeface="Cambria" panose="02040503050406030204" pitchFamily="18" charset="0"/>
                <a:ea typeface="Cambria" panose="02040503050406030204" pitchFamily="18" charset="0"/>
              </a:rPr>
              <a:t>- mũi Đại Lãnh, tỉnh Phú Yên.</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A9 </a:t>
            </a:r>
            <a:r>
              <a:rPr lang="vi-VN" sz="2200" dirty="0">
                <a:solidFill>
                  <a:prstClr val="black"/>
                </a:solidFill>
                <a:latin typeface="Cambria" panose="02040503050406030204" pitchFamily="18" charset="0"/>
                <a:ea typeface="Cambria" panose="02040503050406030204" pitchFamily="18" charset="0"/>
              </a:rPr>
              <a:t>- hòn Ông Căn, tỉnh Bình Định.</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A10 </a:t>
            </a:r>
            <a:r>
              <a:rPr lang="vi-VN" sz="2200" dirty="0">
                <a:solidFill>
                  <a:prstClr val="black"/>
                </a:solidFill>
                <a:latin typeface="Cambria" panose="02040503050406030204" pitchFamily="18" charset="0"/>
                <a:ea typeface="Cambria" panose="02040503050406030204" pitchFamily="18" charset="0"/>
              </a:rPr>
              <a:t>- đảo Lý Sơn, tỉnh Quảng Ngãi.</a:t>
            </a: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A11 </a:t>
            </a:r>
            <a:r>
              <a:rPr lang="vi-VN" sz="2200" dirty="0">
                <a:solidFill>
                  <a:prstClr val="black"/>
                </a:solidFill>
                <a:latin typeface="Cambria" panose="02040503050406030204" pitchFamily="18" charset="0"/>
                <a:ea typeface="Cambria" panose="02040503050406030204" pitchFamily="18" charset="0"/>
              </a:rPr>
              <a:t>- đảo Cồn Cỏ, tỉnh Quảng Trị.</a:t>
            </a:r>
          </a:p>
        </p:txBody>
      </p:sp>
    </p:spTree>
    <p:extLst>
      <p:ext uri="{BB962C8B-B14F-4D97-AF65-F5344CB8AC3E}">
        <p14:creationId xmlns:p14="http://schemas.microsoft.com/office/powerpoint/2010/main" val="32369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0" dur="500"/>
                                        <p:tgtEl>
                                          <p:spTgt spid="8">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3" dur="500"/>
                                        <p:tgtEl>
                                          <p:spTgt spid="8">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6" dur="500"/>
                                        <p:tgtEl>
                                          <p:spTgt spid="8">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9" dur="500"/>
                                        <p:tgtEl>
                                          <p:spTgt spid="8">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randombar(horizontal)">
                                      <p:cBhvr>
                                        <p:cTn id="32" dur="500"/>
                                        <p:tgtEl>
                                          <p:spTgt spid="8">
                                            <p:txEl>
                                              <p:pRg st="6" end="6"/>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randombar(horizontal)">
                                      <p:cBhvr>
                                        <p:cTn id="35" dur="500"/>
                                        <p:tgtEl>
                                          <p:spTgt spid="8">
                                            <p:txEl>
                                              <p:pRg st="7" end="7"/>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animEffect transition="in" filter="randombar(horizontal)">
                                      <p:cBhvr>
                                        <p:cTn id="38" dur="500"/>
                                        <p:tgtEl>
                                          <p:spTgt spid="8">
                                            <p:txEl>
                                              <p:pRg st="8" end="8"/>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Effect transition="in" filter="randombar(horizontal)">
                                      <p:cBhvr>
                                        <p:cTn id="41" dur="500"/>
                                        <p:tgtEl>
                                          <p:spTgt spid="8">
                                            <p:txEl>
                                              <p:pRg st="9" end="9"/>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8">
                                            <p:txEl>
                                              <p:pRg st="10" end="10"/>
                                            </p:txEl>
                                          </p:spTgt>
                                        </p:tgtEl>
                                        <p:attrNameLst>
                                          <p:attrName>style.visibility</p:attrName>
                                        </p:attrNameLst>
                                      </p:cBhvr>
                                      <p:to>
                                        <p:strVal val="visible"/>
                                      </p:to>
                                    </p:set>
                                    <p:animEffect transition="in" filter="randombar(horizontal)">
                                      <p:cBhvr>
                                        <p:cTn id="44" dur="500"/>
                                        <p:tgtEl>
                                          <p:spTgt spid="8">
                                            <p:txEl>
                                              <p:pRg st="10" end="10"/>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Effect transition="in" filter="randombar(horizontal)">
                                      <p:cBhvr>
                                        <p:cTn id="47" dur="500"/>
                                        <p:tgtEl>
                                          <p:spTgt spid="8">
                                            <p:txEl>
                                              <p:pRg st="11" end="11"/>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8">
                                            <p:txEl>
                                              <p:pRg st="12" end="12"/>
                                            </p:txEl>
                                          </p:spTgt>
                                        </p:tgtEl>
                                        <p:attrNameLst>
                                          <p:attrName>style.visibility</p:attrName>
                                        </p:attrNameLst>
                                      </p:cBhvr>
                                      <p:to>
                                        <p:strVal val="visible"/>
                                      </p:to>
                                    </p:set>
                                    <p:animEffect transition="in" filter="randombar(horizontal)">
                                      <p:cBhvr>
                                        <p:cTn id="50"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BCFEFE21-271B-4FD5-9B5B-D28EF419E148}"/>
              </a:ext>
            </a:extLst>
          </p:cNvPr>
          <p:cNvSpPr txBox="1">
            <a:spLocks/>
          </p:cNvSpPr>
          <p:nvPr/>
        </p:nvSpPr>
        <p:spPr>
          <a:xfrm>
            <a:off x="82128" y="39480"/>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2. Vùng biển V</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i</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ệt </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Nam </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ở Biển </a:t>
            </a:r>
            <a:r>
              <a:rPr kumimoji="0" lang="vi-VN" sz="3000" b="1" i="0" u="none" strike="noStrike" kern="1200" cap="none" spc="0" normalizeH="0" baseline="0" noProof="0" dirty="0" smtClean="0">
                <a:ln>
                  <a:noFill/>
                </a:ln>
                <a:solidFill>
                  <a:srgbClr val="0070C0"/>
                </a:solidFill>
                <a:effectLst/>
                <a:uLnTx/>
                <a:uFillTx/>
                <a:latin typeface="Cambria" pitchFamily="18" charset="0"/>
                <a:ea typeface="+mj-ea"/>
                <a:cs typeface="+mj-cs"/>
              </a:rPr>
              <a:t>Đông</a:t>
            </a:r>
            <a:r>
              <a:rPr kumimoji="0" lang="en-US" sz="3000" b="1" i="0" u="none" strike="noStrike" kern="1200" cap="none" spc="0" normalizeH="0" baseline="0" noProof="0" dirty="0" smtClean="0">
                <a:ln>
                  <a:noFill/>
                </a:ln>
                <a:solidFill>
                  <a:srgbClr val="0070C0"/>
                </a:solidFill>
                <a:effectLst/>
                <a:uLnTx/>
                <a:uFillTx/>
                <a:latin typeface="Cambria" pitchFamily="18" charset="0"/>
                <a:ea typeface="+mj-ea"/>
                <a:cs typeface="+mj-cs"/>
              </a:rPr>
              <a:t> </a:t>
            </a:r>
            <a:endPar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endParaRPr>
          </a:p>
        </p:txBody>
      </p:sp>
      <p:pic>
        <p:nvPicPr>
          <p:cNvPr id="6" name="Picture 5"/>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6402196" y="4064"/>
            <a:ext cx="5744083" cy="6701536"/>
          </a:xfrm>
          <a:prstGeom prst="rect">
            <a:avLst/>
          </a:prstGeom>
          <a:noFill/>
          <a:ln>
            <a:noFill/>
          </a:ln>
        </p:spPr>
      </p:pic>
      <p:sp>
        <p:nvSpPr>
          <p:cNvPr id="8" name="Rectangle 7"/>
          <p:cNvSpPr/>
          <p:nvPr/>
        </p:nvSpPr>
        <p:spPr>
          <a:xfrm>
            <a:off x="91272" y="582075"/>
            <a:ext cx="6310924" cy="6370975"/>
          </a:xfrm>
          <a:prstGeom prst="rect">
            <a:avLst/>
          </a:prstGeom>
          <a:solidFill>
            <a:srgbClr val="FFCCFF"/>
          </a:solidFill>
          <a:ln w="12700">
            <a:solidFill>
              <a:srgbClr val="009900"/>
            </a:solidFill>
          </a:ln>
        </p:spPr>
        <p:txBody>
          <a:bodyPr wrap="square">
            <a:spAutoFit/>
          </a:bodyPr>
          <a:lstStyle/>
          <a:p>
            <a:r>
              <a:rPr lang="nl-NL" sz="2400" dirty="0">
                <a:latin typeface="Times New Roman" panose="02020603050405020304" pitchFamily="18" charset="0"/>
                <a:cs typeface="Times New Roman" panose="02020603050405020304" pitchFamily="18" charset="0"/>
              </a:rPr>
              <a:t>A11 Đảo Cồn </a:t>
            </a:r>
            <a:r>
              <a:rPr lang="nl-NL" sz="2400" dirty="0" smtClean="0">
                <a:latin typeface="Times New Roman" panose="02020603050405020304" pitchFamily="18" charset="0"/>
                <a:cs typeface="Times New Roman" panose="02020603050405020304" pitchFamily="18" charset="0"/>
              </a:rPr>
              <a:t>Cỏ (công bố )12/11/1982</a:t>
            </a:r>
          </a:p>
          <a:p>
            <a:r>
              <a:rPr lang="nl-NL" sz="2400" dirty="0" smtClean="0">
                <a:latin typeface="Times New Roman" panose="02020603050405020304" pitchFamily="18" charset="0"/>
                <a:cs typeface="Times New Roman" panose="02020603050405020304" pitchFamily="18" charset="0"/>
              </a:rPr>
              <a:t>A12 Hòn Gió Lớn </a:t>
            </a:r>
          </a:p>
          <a:p>
            <a:r>
              <a:rPr lang="nl-NL" sz="2400" dirty="0" smtClean="0">
                <a:latin typeface="Times New Roman" panose="02020603050405020304" pitchFamily="18" charset="0"/>
                <a:cs typeface="Times New Roman" panose="02020603050405020304" pitchFamily="18" charset="0"/>
              </a:rPr>
              <a:t>A13 </a:t>
            </a:r>
            <a:r>
              <a:rPr lang="nl-NL" sz="2400" dirty="0">
                <a:latin typeface="Times New Roman" panose="02020603050405020304" pitchFamily="18" charset="0"/>
                <a:cs typeface="Times New Roman" panose="02020603050405020304" pitchFamily="18" charset="0"/>
              </a:rPr>
              <a:t>Hòn Chim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A14 </a:t>
            </a:r>
            <a:r>
              <a:rPr lang="nl-NL" sz="2400" dirty="0">
                <a:latin typeface="Times New Roman" panose="02020603050405020304" pitchFamily="18" charset="0"/>
                <a:cs typeface="Times New Roman" panose="02020603050405020304" pitchFamily="18" charset="0"/>
              </a:rPr>
              <a:t>Hòn Mắt Con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A15 </a:t>
            </a:r>
            <a:r>
              <a:rPr lang="nl-NL" sz="2400" dirty="0">
                <a:latin typeface="Times New Roman" panose="02020603050405020304" pitchFamily="18" charset="0"/>
                <a:cs typeface="Times New Roman" panose="02020603050405020304" pitchFamily="18" charset="0"/>
              </a:rPr>
              <a:t>Đảo Hòn Mê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A16 </a:t>
            </a:r>
            <a:r>
              <a:rPr lang="nl-NL" sz="2400" dirty="0">
                <a:latin typeface="Times New Roman" panose="02020603050405020304" pitchFamily="18" charset="0"/>
                <a:cs typeface="Times New Roman" panose="02020603050405020304" pitchFamily="18" charset="0"/>
              </a:rPr>
              <a:t>Đảo Long Châu Đông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A17 </a:t>
            </a:r>
            <a:r>
              <a:rPr lang="nl-NL" sz="2400" dirty="0">
                <a:latin typeface="Times New Roman" panose="02020603050405020304" pitchFamily="18" charset="0"/>
                <a:cs typeface="Times New Roman" panose="02020603050405020304" pitchFamily="18" charset="0"/>
              </a:rPr>
              <a:t>Đảo Hạ Mai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A18 </a:t>
            </a:r>
            <a:r>
              <a:rPr lang="nl-NL" sz="2400" dirty="0">
                <a:latin typeface="Times New Roman" panose="02020603050405020304" pitchFamily="18" charset="0"/>
                <a:cs typeface="Times New Roman" panose="02020603050405020304" pitchFamily="18" charset="0"/>
              </a:rPr>
              <a:t>Đảo Hạ Mai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A19 </a:t>
            </a:r>
            <a:r>
              <a:rPr lang="nl-NL" sz="2400" dirty="0">
                <a:latin typeface="Times New Roman" panose="02020603050405020304" pitchFamily="18" charset="0"/>
                <a:cs typeface="Times New Roman" panose="02020603050405020304" pitchFamily="18" charset="0"/>
              </a:rPr>
              <a:t>Đảo Thanh Lam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A20 </a:t>
            </a:r>
            <a:r>
              <a:rPr lang="nl-NL" sz="2400" dirty="0">
                <a:latin typeface="Times New Roman" panose="02020603050405020304" pitchFamily="18" charset="0"/>
                <a:cs typeface="Times New Roman" panose="02020603050405020304" pitchFamily="18" charset="0"/>
              </a:rPr>
              <a:t>Đảo Thanh Lam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A21 </a:t>
            </a:r>
            <a:r>
              <a:rPr lang="nl-NL" sz="2400" dirty="0">
                <a:latin typeface="Times New Roman" panose="02020603050405020304" pitchFamily="18" charset="0"/>
                <a:cs typeface="Times New Roman" panose="02020603050405020304" pitchFamily="18" charset="0"/>
              </a:rPr>
              <a:t>Hòn Bồ Cát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A22 </a:t>
            </a:r>
            <a:r>
              <a:rPr lang="nl-NL" sz="2400" dirty="0">
                <a:latin typeface="Times New Roman" panose="02020603050405020304" pitchFamily="18" charset="0"/>
                <a:cs typeface="Times New Roman" panose="02020603050405020304" pitchFamily="18" charset="0"/>
              </a:rPr>
              <a:t>Hòn Bồ Cát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A23 </a:t>
            </a:r>
            <a:r>
              <a:rPr lang="nl-NL" sz="2400" dirty="0">
                <a:latin typeface="Times New Roman" panose="02020603050405020304" pitchFamily="18" charset="0"/>
                <a:cs typeface="Times New Roman" panose="02020603050405020304" pitchFamily="18" charset="0"/>
              </a:rPr>
              <a:t>Đảo Trà Cổ </a:t>
            </a:r>
            <a:endParaRPr lang="nl-NL" sz="2400" dirty="0" smtClean="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A24 </a:t>
            </a:r>
            <a:r>
              <a:rPr lang="nl-NL" sz="2400" dirty="0">
                <a:latin typeface="Times New Roman" panose="02020603050405020304" pitchFamily="18" charset="0"/>
                <a:cs typeface="Times New Roman" panose="02020603050405020304" pitchFamily="18" charset="0"/>
              </a:rPr>
              <a:t>Điểm số 1 theo Hiệp định phân định lãnh hải, vùng đặc quyền kinh tế và thềm lục địa giữa nước </a:t>
            </a:r>
            <a:r>
              <a:rPr lang="nl-NL" sz="2400" dirty="0" smtClean="0">
                <a:latin typeface="Times New Roman" panose="02020603050405020304" pitchFamily="18" charset="0"/>
                <a:cs typeface="Times New Roman" panose="02020603050405020304" pitchFamily="18" charset="0"/>
              </a:rPr>
              <a:t>CHXNCN Việt </a:t>
            </a:r>
            <a:r>
              <a:rPr lang="nl-NL" sz="2400" dirty="0">
                <a:latin typeface="Times New Roman" panose="02020603050405020304" pitchFamily="18" charset="0"/>
                <a:cs typeface="Times New Roman" panose="02020603050405020304" pitchFamily="18" charset="0"/>
              </a:rPr>
              <a:t>Nam và nước CHND Trung Hoa trong Vịnh Bắc Bộ</a:t>
            </a:r>
            <a:endParaRPr lang="en-US" sz="2400" dirty="0">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7460343" y="712579"/>
            <a:ext cx="2902858" cy="2285954"/>
          </a:xfrm>
          <a:prstGeom prst="rect">
            <a:avLst/>
          </a:prstGeom>
        </p:spPr>
      </p:pic>
    </p:spTree>
    <p:extLst>
      <p:ext uri="{BB962C8B-B14F-4D97-AF65-F5344CB8AC3E}">
        <p14:creationId xmlns:p14="http://schemas.microsoft.com/office/powerpoint/2010/main" val="28298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randombar(horizontal)">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randombar(horizontal)">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randombar(horizontal)">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randombar(horizontal)">
                                      <p:cBhvr>
                                        <p:cTn id="57" dur="500"/>
                                        <p:tgtEl>
                                          <p:spTgt spid="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Effect transition="in" filter="randombar(horizontal)">
                                      <p:cBhvr>
                                        <p:cTn id="62" dur="500"/>
                                        <p:tgtEl>
                                          <p:spTgt spid="8">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8">
                                            <p:txEl>
                                              <p:pRg st="11" end="11"/>
                                            </p:txEl>
                                          </p:spTgt>
                                        </p:tgtEl>
                                        <p:attrNameLst>
                                          <p:attrName>style.visibility</p:attrName>
                                        </p:attrNameLst>
                                      </p:cBhvr>
                                      <p:to>
                                        <p:strVal val="visible"/>
                                      </p:to>
                                    </p:set>
                                    <p:animEffect transition="in" filter="randombar(horizontal)">
                                      <p:cBhvr>
                                        <p:cTn id="67" dur="500"/>
                                        <p:tgtEl>
                                          <p:spTgt spid="8">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8">
                                            <p:txEl>
                                              <p:pRg st="12" end="12"/>
                                            </p:txEl>
                                          </p:spTgt>
                                        </p:tgtEl>
                                        <p:attrNameLst>
                                          <p:attrName>style.visibility</p:attrName>
                                        </p:attrNameLst>
                                      </p:cBhvr>
                                      <p:to>
                                        <p:strVal val="visible"/>
                                      </p:to>
                                    </p:set>
                                    <p:animEffect transition="in" filter="randombar(horizontal)">
                                      <p:cBhvr>
                                        <p:cTn id="72" dur="500"/>
                                        <p:tgtEl>
                                          <p:spTgt spid="8">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8">
                                            <p:txEl>
                                              <p:pRg st="13" end="13"/>
                                            </p:txEl>
                                          </p:spTgt>
                                        </p:tgtEl>
                                        <p:attrNameLst>
                                          <p:attrName>style.visibility</p:attrName>
                                        </p:attrNameLst>
                                      </p:cBhvr>
                                      <p:to>
                                        <p:strVal val="visible"/>
                                      </p:to>
                                    </p:set>
                                    <p:animEffect transition="in" filter="randombar(horizontal)">
                                      <p:cBhvr>
                                        <p:cTn id="77"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BCFEFE21-271B-4FD5-9B5B-D28EF419E148}"/>
              </a:ext>
            </a:extLst>
          </p:cNvPr>
          <p:cNvSpPr txBox="1">
            <a:spLocks/>
          </p:cNvSpPr>
          <p:nvPr/>
        </p:nvSpPr>
        <p:spPr>
          <a:xfrm>
            <a:off x="82128" y="39480"/>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2. Vùng biển V</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i</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ệt </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Nam </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ở Biển </a:t>
            </a:r>
            <a:r>
              <a:rPr kumimoji="0" lang="vi-VN" sz="3000" b="1" i="0" u="none" strike="noStrike" kern="1200" cap="none" spc="0" normalizeH="0" baseline="0" noProof="0" dirty="0" smtClean="0">
                <a:ln>
                  <a:noFill/>
                </a:ln>
                <a:solidFill>
                  <a:srgbClr val="0070C0"/>
                </a:solidFill>
                <a:effectLst/>
                <a:uLnTx/>
                <a:uFillTx/>
                <a:latin typeface="Cambria" pitchFamily="18" charset="0"/>
                <a:ea typeface="+mj-ea"/>
                <a:cs typeface="+mj-cs"/>
              </a:rPr>
              <a:t>Đông</a:t>
            </a:r>
            <a:r>
              <a:rPr kumimoji="0" lang="en-US" sz="3000" b="1" i="0" u="none" strike="noStrike" kern="1200" cap="none" spc="0" normalizeH="0" baseline="0" noProof="0" dirty="0" smtClean="0">
                <a:ln>
                  <a:noFill/>
                </a:ln>
                <a:solidFill>
                  <a:srgbClr val="0070C0"/>
                </a:solidFill>
                <a:effectLst/>
                <a:uLnTx/>
                <a:uFillTx/>
                <a:latin typeface="Cambria" pitchFamily="18" charset="0"/>
                <a:ea typeface="+mj-ea"/>
                <a:cs typeface="+mj-cs"/>
              </a:rPr>
              <a:t> </a:t>
            </a:r>
            <a:endPar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endParaRPr>
          </a:p>
        </p:txBody>
      </p:sp>
      <p:pic>
        <p:nvPicPr>
          <p:cNvPr id="6" name="Picture 5"/>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6402196" y="4064"/>
            <a:ext cx="5744083" cy="6701536"/>
          </a:xfrm>
          <a:prstGeom prst="rect">
            <a:avLst/>
          </a:prstGeom>
          <a:noFill/>
          <a:ln>
            <a:noFill/>
          </a:ln>
        </p:spPr>
      </p:pic>
      <p:pic>
        <p:nvPicPr>
          <p:cNvPr id="7" name="Picture 6"/>
          <p:cNvPicPr>
            <a:picLocks noChangeAspect="1"/>
          </p:cNvPicPr>
          <p:nvPr/>
        </p:nvPicPr>
        <p:blipFill>
          <a:blip r:embed="rId4"/>
          <a:stretch>
            <a:fillRect/>
          </a:stretch>
        </p:blipFill>
        <p:spPr>
          <a:xfrm>
            <a:off x="7460343" y="712579"/>
            <a:ext cx="2902858" cy="2285954"/>
          </a:xfrm>
          <a:prstGeom prst="rect">
            <a:avLst/>
          </a:prstGeom>
        </p:spPr>
      </p:pic>
      <p:sp>
        <p:nvSpPr>
          <p:cNvPr id="9" name="Rectangle 8"/>
          <p:cNvSpPr/>
          <p:nvPr/>
        </p:nvSpPr>
        <p:spPr>
          <a:xfrm>
            <a:off x="117107" y="1180390"/>
            <a:ext cx="6237772" cy="2677656"/>
          </a:xfrm>
          <a:prstGeom prst="rect">
            <a:avLst/>
          </a:prstGeom>
          <a:noFill/>
          <a:ln w="12700">
            <a:solidFill>
              <a:srgbClr val="0070C0"/>
            </a:solidFill>
          </a:ln>
        </p:spPr>
        <p:txBody>
          <a:bodyPr wrap="square">
            <a:spAutoFit/>
          </a:bodyPr>
          <a:lstStyle/>
          <a:p>
            <a:pPr algn="just">
              <a:spcBef>
                <a:spcPts val="600"/>
              </a:spcBef>
            </a:pP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Đường</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cơ</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sở</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là</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đường</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thẳng</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gãy</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khúc</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nối</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liền</a:t>
            </a:r>
            <a:r>
              <a:rPr lang="en-US" sz="2400" dirty="0" smtClean="0">
                <a:latin typeface="Times New Roman" panose="02020603050405020304" pitchFamily="18" charset="0"/>
                <a:ea typeface="Cambria" pitchFamily="18" charset="0"/>
                <a:cs typeface="Times New Roman" panose="02020603050405020304" pitchFamily="18" charset="0"/>
              </a:rPr>
              <a:t> 25 </a:t>
            </a:r>
            <a:r>
              <a:rPr lang="en-US" sz="2400" dirty="0" err="1" smtClean="0">
                <a:latin typeface="Times New Roman" panose="02020603050405020304" pitchFamily="18" charset="0"/>
                <a:ea typeface="Cambria" pitchFamily="18" charset="0"/>
                <a:cs typeface="Times New Roman" panose="02020603050405020304" pitchFamily="18" charset="0"/>
              </a:rPr>
              <a:t>điểm</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từ</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điểm</a:t>
            </a:r>
            <a:r>
              <a:rPr lang="en-US" sz="2400" dirty="0" smtClean="0">
                <a:latin typeface="Times New Roman" panose="02020603050405020304" pitchFamily="18" charset="0"/>
                <a:ea typeface="Cambria" pitchFamily="18" charset="0"/>
                <a:cs typeface="Times New Roman" panose="02020603050405020304" pitchFamily="18" charset="0"/>
              </a:rPr>
              <a:t> 0 </a:t>
            </a:r>
            <a:r>
              <a:rPr lang="en-US" sz="2400" dirty="0" err="1" smtClean="0">
                <a:latin typeface="Times New Roman" panose="02020603050405020304" pitchFamily="18" charset="0"/>
                <a:ea typeface="Cambria" pitchFamily="18" charset="0"/>
                <a:cs typeface="Times New Roman" panose="02020603050405020304" pitchFamily="18" charset="0"/>
              </a:rPr>
              <a:t>đến</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điểm</a:t>
            </a:r>
            <a:r>
              <a:rPr lang="en-US" sz="2400" dirty="0" smtClean="0">
                <a:latin typeface="Times New Roman" panose="02020603050405020304" pitchFamily="18" charset="0"/>
                <a:ea typeface="Cambria" pitchFamily="18" charset="0"/>
                <a:cs typeface="Times New Roman" panose="02020603050405020304" pitchFamily="18" charset="0"/>
              </a:rPr>
              <a:t> A25, </a:t>
            </a:r>
            <a:r>
              <a:rPr lang="en-US" sz="2400" dirty="0" err="1" smtClean="0">
                <a:latin typeface="Times New Roman" panose="02020603050405020304" pitchFamily="18" charset="0"/>
                <a:ea typeface="Cambria" pitchFamily="18" charset="0"/>
                <a:cs typeface="Times New Roman" panose="02020603050405020304" pitchFamily="18" charset="0"/>
              </a:rPr>
              <a:t>dùng</a:t>
            </a:r>
            <a:r>
              <a:rPr lang="en-US" sz="2400" dirty="0" smtClean="0">
                <a:latin typeface="Times New Roman" panose="02020603050405020304" pitchFamily="18" charset="0"/>
                <a:ea typeface="Cambria" pitchFamily="18" charset="0"/>
                <a:cs typeface="Times New Roman" panose="02020603050405020304" pitchFamily="18" charset="0"/>
              </a:rPr>
              <a:t> </a:t>
            </a:r>
            <a:r>
              <a:rPr lang="en-US" sz="2400" dirty="0" err="1">
                <a:latin typeface="Times New Roman" panose="02020603050405020304" pitchFamily="18" charset="0"/>
                <a:ea typeface="Cambria" pitchFamily="18" charset="0"/>
                <a:cs typeface="Times New Roman" panose="02020603050405020304" pitchFamily="18" charset="0"/>
              </a:rPr>
              <a:t>để</a:t>
            </a:r>
            <a:r>
              <a:rPr lang="en-US" sz="2400" dirty="0">
                <a:latin typeface="Times New Roman" panose="02020603050405020304" pitchFamily="18" charset="0"/>
                <a:ea typeface="Cambria" pitchFamily="18" charset="0"/>
                <a:cs typeface="Times New Roman" panose="02020603050405020304" pitchFamily="18" charset="0"/>
              </a:rPr>
              <a:t> </a:t>
            </a:r>
            <a:r>
              <a:rPr lang="en-US" sz="2400" dirty="0" err="1">
                <a:latin typeface="Times New Roman" panose="02020603050405020304" pitchFamily="18" charset="0"/>
                <a:ea typeface="Cambria" pitchFamily="18" charset="0"/>
                <a:cs typeface="Times New Roman" panose="02020603050405020304" pitchFamily="18" charset="0"/>
              </a:rPr>
              <a:t>tính</a:t>
            </a:r>
            <a:r>
              <a:rPr lang="en-US" sz="2400" dirty="0">
                <a:latin typeface="Times New Roman" panose="02020603050405020304" pitchFamily="18" charset="0"/>
                <a:ea typeface="Cambria" pitchFamily="18" charset="0"/>
                <a:cs typeface="Times New Roman" panose="02020603050405020304" pitchFamily="18" charset="0"/>
              </a:rPr>
              <a:t> </a:t>
            </a:r>
            <a:r>
              <a:rPr lang="en-US" sz="2400" dirty="0" err="1">
                <a:latin typeface="Times New Roman" panose="02020603050405020304" pitchFamily="18" charset="0"/>
                <a:ea typeface="Cambria" pitchFamily="18" charset="0"/>
                <a:cs typeface="Times New Roman" panose="02020603050405020304" pitchFamily="18" charset="0"/>
              </a:rPr>
              <a:t>chiều</a:t>
            </a:r>
            <a:r>
              <a:rPr lang="en-US" sz="2400" dirty="0">
                <a:latin typeface="Times New Roman" panose="02020603050405020304" pitchFamily="18" charset="0"/>
                <a:ea typeface="Cambria" pitchFamily="18" charset="0"/>
                <a:cs typeface="Times New Roman" panose="02020603050405020304" pitchFamily="18" charset="0"/>
              </a:rPr>
              <a:t> </a:t>
            </a:r>
            <a:r>
              <a:rPr lang="en-US" sz="2400" dirty="0" err="1">
                <a:latin typeface="Times New Roman" panose="02020603050405020304" pitchFamily="18" charset="0"/>
                <a:ea typeface="Cambria" pitchFamily="18" charset="0"/>
                <a:cs typeface="Times New Roman" panose="02020603050405020304" pitchFamily="18" charset="0"/>
              </a:rPr>
              <a:t>rộng</a:t>
            </a:r>
            <a:r>
              <a:rPr lang="en-US" sz="2400" dirty="0">
                <a:latin typeface="Times New Roman" panose="02020603050405020304" pitchFamily="18" charset="0"/>
                <a:ea typeface="Cambria" pitchFamily="18" charset="0"/>
                <a:cs typeface="Times New Roman" panose="02020603050405020304" pitchFamily="18" charset="0"/>
              </a:rPr>
              <a:t> </a:t>
            </a:r>
            <a:r>
              <a:rPr lang="en-US" sz="2400" dirty="0" err="1">
                <a:latin typeface="Times New Roman" panose="02020603050405020304" pitchFamily="18" charset="0"/>
                <a:ea typeface="Cambria" pitchFamily="18" charset="0"/>
                <a:cs typeface="Times New Roman" panose="02020603050405020304" pitchFamily="18" charset="0"/>
              </a:rPr>
              <a:t>lãnh</a:t>
            </a:r>
            <a:r>
              <a:rPr lang="en-US" sz="2400" dirty="0">
                <a:latin typeface="Times New Roman" panose="02020603050405020304" pitchFamily="18" charset="0"/>
                <a:ea typeface="Cambria" pitchFamily="18" charset="0"/>
                <a:cs typeface="Times New Roman" panose="02020603050405020304" pitchFamily="18" charset="0"/>
              </a:rPr>
              <a:t> </a:t>
            </a:r>
            <a:r>
              <a:rPr lang="en-US" sz="2400" dirty="0" err="1">
                <a:latin typeface="Times New Roman" panose="02020603050405020304" pitchFamily="18" charset="0"/>
                <a:ea typeface="Cambria" pitchFamily="18" charset="0"/>
                <a:cs typeface="Times New Roman" panose="02020603050405020304" pitchFamily="18" charset="0"/>
              </a:rPr>
              <a:t>hải</a:t>
            </a:r>
            <a:r>
              <a:rPr lang="en-US" sz="2400" dirty="0">
                <a:latin typeface="Times New Roman" panose="02020603050405020304" pitchFamily="18" charset="0"/>
                <a:ea typeface="Cambria" pitchFamily="18" charset="0"/>
                <a:cs typeface="Times New Roman" panose="02020603050405020304" pitchFamily="18" charset="0"/>
              </a:rPr>
              <a:t> </a:t>
            </a:r>
            <a:r>
              <a:rPr lang="en-US" sz="2400" dirty="0" err="1" smtClean="0">
                <a:latin typeface="Times New Roman" panose="02020603050405020304" pitchFamily="18" charset="0"/>
                <a:ea typeface="Cambria" pitchFamily="18" charset="0"/>
                <a:cs typeface="Times New Roman" panose="02020603050405020304" pitchFamily="18" charset="0"/>
              </a:rPr>
              <a:t>Việt</a:t>
            </a:r>
            <a:r>
              <a:rPr lang="en-US" sz="2400" dirty="0" smtClean="0">
                <a:latin typeface="Times New Roman" panose="02020603050405020304" pitchFamily="18" charset="0"/>
                <a:ea typeface="Cambria" pitchFamily="18" charset="0"/>
                <a:cs typeface="Times New Roman" panose="02020603050405020304" pitchFamily="18" charset="0"/>
              </a:rPr>
              <a:t> Nam.</a:t>
            </a:r>
          </a:p>
          <a:p>
            <a:r>
              <a:rPr lang="nl-NL" sz="2400" dirty="0" smtClean="0">
                <a:latin typeface="Times New Roman" panose="02020603050405020304" pitchFamily="18" charset="0"/>
                <a:cs typeface="Times New Roman" panose="02020603050405020304" pitchFamily="18" charset="0"/>
              </a:rPr>
              <a:t>   + 12/11/1982</a:t>
            </a:r>
            <a:r>
              <a:rPr lang="nl-NL" sz="2400" dirty="0">
                <a:latin typeface="Times New Roman" panose="02020603050405020304" pitchFamily="18" charset="0"/>
                <a:cs typeface="Times New Roman" panose="02020603050405020304" pitchFamily="18" charset="0"/>
              </a:rPr>
              <a:t>: xác định 12 điểm( A0 đến A11)</a:t>
            </a:r>
            <a:endParaRPr lang="en-US" sz="2400" dirty="0">
              <a:latin typeface="Times New Roman" panose="02020603050405020304" pitchFamily="18" charset="0"/>
              <a:ea typeface="Cambria"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 </a:t>
            </a:r>
            <a:r>
              <a:rPr lang="nl-NL" sz="2400" dirty="0" smtClean="0">
                <a:latin typeface="Times New Roman" panose="02020603050405020304" pitchFamily="18" charset="0"/>
                <a:cs typeface="Times New Roman" panose="02020603050405020304" pitchFamily="18" charset="0"/>
              </a:rPr>
              <a:t>21/02/2025</a:t>
            </a:r>
            <a:r>
              <a:rPr lang="nl-NL" sz="2400" dirty="0">
                <a:latin typeface="Times New Roman" panose="02020603050405020304" pitchFamily="18" charset="0"/>
                <a:cs typeface="Times New Roman" panose="02020603050405020304" pitchFamily="18" charset="0"/>
              </a:rPr>
              <a:t>: xác định 13 điểm trong vịnh Bắc Bộ(A 12 đến A 24)</a:t>
            </a:r>
          </a:p>
          <a:p>
            <a:endParaRPr lang="en-US" sz="2400" dirty="0" smtClean="0">
              <a:latin typeface="Times New Roman" panose="02020603050405020304" pitchFamily="18" charset="0"/>
              <a:ea typeface="Cambria" pitchFamily="18" charset="0"/>
              <a:cs typeface="Times New Roman" panose="02020603050405020304" pitchFamily="18" charset="0"/>
            </a:endParaRPr>
          </a:p>
        </p:txBody>
      </p:sp>
    </p:spTree>
    <p:extLst>
      <p:ext uri="{BB962C8B-B14F-4D97-AF65-F5344CB8AC3E}">
        <p14:creationId xmlns:p14="http://schemas.microsoft.com/office/powerpoint/2010/main" val="401163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4"/>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3329812" y="68072"/>
            <a:ext cx="5744083" cy="6701536"/>
          </a:xfrm>
          <a:prstGeom prst="rect">
            <a:avLst/>
          </a:prstGeom>
          <a:noFill/>
          <a:ln>
            <a:noFill/>
          </a:ln>
        </p:spPr>
      </p:pic>
      <p:sp>
        <p:nvSpPr>
          <p:cNvPr id="6" name="Line 11"/>
          <p:cNvSpPr>
            <a:spLocks noChangeShapeType="1"/>
          </p:cNvSpPr>
          <p:nvPr/>
        </p:nvSpPr>
        <p:spPr bwMode="auto">
          <a:xfrm>
            <a:off x="2926080" y="5747097"/>
            <a:ext cx="728472" cy="36483"/>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dirty="0" smtClean="0">
              <a:solidFill>
                <a:srgbClr val="000000"/>
              </a:solidFill>
              <a:latin typeface="Arial" panose="020B0604020202020204" pitchFamily="34" charset="0"/>
            </a:endParaRPr>
          </a:p>
        </p:txBody>
      </p:sp>
      <p:sp>
        <p:nvSpPr>
          <p:cNvPr id="7" name="Text Box 8"/>
          <p:cNvSpPr txBox="1">
            <a:spLocks noChangeArrowheads="1"/>
          </p:cNvSpPr>
          <p:nvPr/>
        </p:nvSpPr>
        <p:spPr bwMode="auto">
          <a:xfrm>
            <a:off x="1821996" y="5453192"/>
            <a:ext cx="117665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err="1" smtClean="0">
                <a:solidFill>
                  <a:srgbClr val="FF0000"/>
                </a:solidFill>
                <a:latin typeface="Times New Roman" panose="02020603050405020304" pitchFamily="18" charset="0"/>
              </a:rPr>
              <a:t>Điểm</a:t>
            </a:r>
            <a:r>
              <a:rPr lang="en-US" altLang="en-US" sz="2400" b="1" kern="0" noProof="0" dirty="0" smtClean="0">
                <a:solidFill>
                  <a:srgbClr val="FF0000"/>
                </a:solidFill>
                <a:latin typeface="Times New Roman" panose="02020603050405020304" pitchFamily="18" charset="0"/>
              </a:rPr>
              <a:t> 0</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8" name="Line 11"/>
          <p:cNvSpPr>
            <a:spLocks noChangeShapeType="1"/>
          </p:cNvSpPr>
          <p:nvPr/>
        </p:nvSpPr>
        <p:spPr bwMode="auto">
          <a:xfrm flipV="1">
            <a:off x="2711066" y="6139499"/>
            <a:ext cx="1185802" cy="1044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9" name="Text Box 8"/>
          <p:cNvSpPr txBox="1">
            <a:spLocks noChangeArrowheads="1"/>
          </p:cNvSpPr>
          <p:nvPr/>
        </p:nvSpPr>
        <p:spPr bwMode="auto">
          <a:xfrm>
            <a:off x="1359407" y="5890114"/>
            <a:ext cx="1347216"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err="1" smtClean="0">
                <a:solidFill>
                  <a:srgbClr val="0070C0"/>
                </a:solidFill>
                <a:latin typeface="Times New Roman" panose="02020603050405020304" pitchFamily="18" charset="0"/>
              </a:rPr>
              <a:t>Điểm</a:t>
            </a:r>
            <a:r>
              <a:rPr lang="en-US" altLang="en-US" sz="2400" b="1" kern="0" dirty="0" smtClean="0">
                <a:solidFill>
                  <a:srgbClr val="0070C0"/>
                </a:solidFill>
                <a:latin typeface="Times New Roman" panose="02020603050405020304" pitchFamily="18" charset="0"/>
              </a:rPr>
              <a:t> A1</a:t>
            </a:r>
            <a:endParaRPr kumimoji="0" lang="en-US" altLang="en-US" sz="2400" b="1" i="0" u="none" strike="noStrike" kern="0" cap="none" spc="0" normalizeH="0" baseline="0" noProof="0" dirty="0" smtClean="0">
              <a:ln>
                <a:noFill/>
              </a:ln>
              <a:solidFill>
                <a:srgbClr val="0070C0"/>
              </a:solidFill>
              <a:effectLst/>
              <a:uLnTx/>
              <a:uFillTx/>
              <a:latin typeface="Times New Roman" panose="02020603050405020304" pitchFamily="18" charset="0"/>
            </a:endParaRPr>
          </a:p>
        </p:txBody>
      </p:sp>
      <p:sp>
        <p:nvSpPr>
          <p:cNvPr id="10" name="Line 11"/>
          <p:cNvSpPr>
            <a:spLocks noChangeShapeType="1"/>
          </p:cNvSpPr>
          <p:nvPr/>
        </p:nvSpPr>
        <p:spPr bwMode="auto">
          <a:xfrm flipV="1">
            <a:off x="2628772" y="6463632"/>
            <a:ext cx="1905001" cy="11109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1" name="Text Box 8"/>
          <p:cNvSpPr txBox="1">
            <a:spLocks noChangeArrowheads="1"/>
          </p:cNvSpPr>
          <p:nvPr/>
        </p:nvSpPr>
        <p:spPr bwMode="auto">
          <a:xfrm>
            <a:off x="1335024" y="6344819"/>
            <a:ext cx="1399032"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err="1" smtClean="0">
                <a:solidFill>
                  <a:srgbClr val="FF0000"/>
                </a:solidFill>
                <a:latin typeface="Times New Roman" panose="02020603050405020304" pitchFamily="18" charset="0"/>
              </a:rPr>
              <a:t>Điểm</a:t>
            </a:r>
            <a:r>
              <a:rPr lang="en-US" altLang="en-US" sz="2400" b="1" kern="0" noProof="0" dirty="0" smtClean="0">
                <a:solidFill>
                  <a:srgbClr val="FF0000"/>
                </a:solidFill>
                <a:latin typeface="Times New Roman" panose="02020603050405020304" pitchFamily="18" charset="0"/>
              </a:rPr>
              <a:t> A2</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2" name="Line 11"/>
          <p:cNvSpPr>
            <a:spLocks noChangeShapeType="1"/>
          </p:cNvSpPr>
          <p:nvPr/>
        </p:nvSpPr>
        <p:spPr bwMode="auto">
          <a:xfrm flipH="1" flipV="1">
            <a:off x="5741605" y="6463631"/>
            <a:ext cx="3736022" cy="157479"/>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3" name="Text Box 8"/>
          <p:cNvSpPr txBox="1">
            <a:spLocks noChangeArrowheads="1"/>
          </p:cNvSpPr>
          <p:nvPr/>
        </p:nvSpPr>
        <p:spPr bwMode="auto">
          <a:xfrm>
            <a:off x="9244149" y="6268475"/>
            <a:ext cx="141732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err="1" smtClean="0">
                <a:solidFill>
                  <a:srgbClr val="FF0000"/>
                </a:solidFill>
                <a:latin typeface="Times New Roman" panose="02020603050405020304" pitchFamily="18" charset="0"/>
              </a:rPr>
              <a:t>Điểm</a:t>
            </a:r>
            <a:r>
              <a:rPr lang="en-US" altLang="en-US" sz="2400" b="1" kern="0" noProof="0" dirty="0" smtClean="0">
                <a:solidFill>
                  <a:srgbClr val="FF0000"/>
                </a:solidFill>
                <a:latin typeface="Times New Roman" panose="02020603050405020304" pitchFamily="18" charset="0"/>
              </a:rPr>
              <a:t> A3</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4" name="Line 11"/>
          <p:cNvSpPr>
            <a:spLocks noChangeShapeType="1"/>
          </p:cNvSpPr>
          <p:nvPr/>
        </p:nvSpPr>
        <p:spPr bwMode="auto">
          <a:xfrm flipH="1">
            <a:off x="6108191" y="6139499"/>
            <a:ext cx="3135958" cy="222025"/>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5" name="Text Box 8"/>
          <p:cNvSpPr txBox="1">
            <a:spLocks noChangeArrowheads="1"/>
          </p:cNvSpPr>
          <p:nvPr/>
        </p:nvSpPr>
        <p:spPr bwMode="auto">
          <a:xfrm>
            <a:off x="9265776" y="5853221"/>
            <a:ext cx="1344167"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err="1" smtClean="0">
                <a:solidFill>
                  <a:srgbClr val="0070C0"/>
                </a:solidFill>
                <a:latin typeface="Times New Roman" panose="02020603050405020304" pitchFamily="18" charset="0"/>
              </a:rPr>
              <a:t>Điểm</a:t>
            </a:r>
            <a:r>
              <a:rPr lang="en-US" altLang="en-US" sz="2400" b="1" kern="0" dirty="0" smtClean="0">
                <a:solidFill>
                  <a:srgbClr val="0070C0"/>
                </a:solidFill>
                <a:latin typeface="Times New Roman" panose="02020603050405020304" pitchFamily="18" charset="0"/>
              </a:rPr>
              <a:t> A4</a:t>
            </a:r>
            <a:endParaRPr kumimoji="0" lang="en-US" altLang="en-US" sz="2400" b="1" i="0" u="none" strike="noStrike" kern="0" cap="none" spc="0" normalizeH="0" baseline="0" noProof="0" dirty="0" smtClean="0">
              <a:ln>
                <a:noFill/>
              </a:ln>
              <a:solidFill>
                <a:srgbClr val="0070C0"/>
              </a:solidFill>
              <a:effectLst/>
              <a:uLnTx/>
              <a:uFillTx/>
              <a:latin typeface="Times New Roman" panose="02020603050405020304" pitchFamily="18" charset="0"/>
            </a:endParaRPr>
          </a:p>
        </p:txBody>
      </p:sp>
      <p:sp>
        <p:nvSpPr>
          <p:cNvPr id="16" name="Line 11"/>
          <p:cNvSpPr>
            <a:spLocks noChangeShapeType="1"/>
          </p:cNvSpPr>
          <p:nvPr/>
        </p:nvSpPr>
        <p:spPr bwMode="auto">
          <a:xfrm flipH="1">
            <a:off x="6201851" y="5815169"/>
            <a:ext cx="3212552" cy="456175"/>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7" name="Text Box 8"/>
          <p:cNvSpPr txBox="1">
            <a:spLocks noChangeArrowheads="1"/>
          </p:cNvSpPr>
          <p:nvPr/>
        </p:nvSpPr>
        <p:spPr bwMode="auto">
          <a:xfrm>
            <a:off x="9338346" y="5436223"/>
            <a:ext cx="1344168"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err="1" smtClean="0">
                <a:solidFill>
                  <a:srgbClr val="FF0000"/>
                </a:solidFill>
                <a:latin typeface="Times New Roman" panose="02020603050405020304" pitchFamily="18" charset="0"/>
              </a:rPr>
              <a:t>Điểm</a:t>
            </a:r>
            <a:r>
              <a:rPr lang="en-US" altLang="en-US" sz="2400" b="1" kern="0" dirty="0" smtClean="0">
                <a:solidFill>
                  <a:srgbClr val="FF0000"/>
                </a:solidFill>
                <a:latin typeface="Times New Roman" panose="02020603050405020304" pitchFamily="18" charset="0"/>
              </a:rPr>
              <a:t> A5</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8" name="Line 11"/>
          <p:cNvSpPr>
            <a:spLocks noChangeShapeType="1"/>
          </p:cNvSpPr>
          <p:nvPr/>
        </p:nvSpPr>
        <p:spPr bwMode="auto">
          <a:xfrm flipH="1">
            <a:off x="6565518" y="5177295"/>
            <a:ext cx="2772827" cy="56980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9" name="Text Box 8"/>
          <p:cNvSpPr txBox="1">
            <a:spLocks noChangeArrowheads="1"/>
          </p:cNvSpPr>
          <p:nvPr/>
        </p:nvSpPr>
        <p:spPr bwMode="auto">
          <a:xfrm>
            <a:off x="9291611" y="4955950"/>
            <a:ext cx="1362455"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err="1" smtClean="0">
                <a:solidFill>
                  <a:srgbClr val="0000FF"/>
                </a:solidFill>
                <a:latin typeface="Times New Roman" panose="02020603050405020304" pitchFamily="18" charset="0"/>
              </a:rPr>
              <a:t>Điểm</a:t>
            </a:r>
            <a:r>
              <a:rPr lang="en-US" altLang="en-US" sz="2400" b="1" kern="0" dirty="0" smtClean="0">
                <a:solidFill>
                  <a:srgbClr val="0000FF"/>
                </a:solidFill>
                <a:latin typeface="Times New Roman" panose="02020603050405020304" pitchFamily="18" charset="0"/>
              </a:rPr>
              <a:t> A6</a:t>
            </a:r>
            <a:endParaRPr kumimoji="0" lang="en-US" altLang="en-US" sz="2400" b="1" i="0" u="none" strike="noStrike" kern="0" cap="none" spc="0" normalizeH="0" baseline="0" noProof="0" dirty="0" smtClean="0">
              <a:ln>
                <a:noFill/>
              </a:ln>
              <a:solidFill>
                <a:srgbClr val="0000FF"/>
              </a:solidFill>
              <a:effectLst/>
              <a:uLnTx/>
              <a:uFillTx/>
              <a:latin typeface="Times New Roman" panose="02020603050405020304" pitchFamily="18" charset="0"/>
            </a:endParaRPr>
          </a:p>
        </p:txBody>
      </p:sp>
      <p:sp>
        <p:nvSpPr>
          <p:cNvPr id="20" name="Line 11"/>
          <p:cNvSpPr>
            <a:spLocks noChangeShapeType="1"/>
          </p:cNvSpPr>
          <p:nvPr/>
        </p:nvSpPr>
        <p:spPr bwMode="auto">
          <a:xfrm flipH="1">
            <a:off x="6656831" y="4584556"/>
            <a:ext cx="2681514" cy="3995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1" name="Text Box 8"/>
          <p:cNvSpPr txBox="1">
            <a:spLocks noChangeArrowheads="1"/>
          </p:cNvSpPr>
          <p:nvPr/>
        </p:nvSpPr>
        <p:spPr bwMode="auto">
          <a:xfrm>
            <a:off x="9309027" y="4409919"/>
            <a:ext cx="1344168"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err="1" smtClean="0">
                <a:solidFill>
                  <a:srgbClr val="FF0000"/>
                </a:solidFill>
                <a:latin typeface="Times New Roman" panose="02020603050405020304" pitchFamily="18" charset="0"/>
              </a:rPr>
              <a:t>Điểm</a:t>
            </a:r>
            <a:r>
              <a:rPr lang="en-US" altLang="en-US" sz="2400" b="1" kern="0" dirty="0" smtClean="0">
                <a:solidFill>
                  <a:srgbClr val="FF0000"/>
                </a:solidFill>
                <a:latin typeface="Times New Roman" panose="02020603050405020304" pitchFamily="18" charset="0"/>
              </a:rPr>
              <a:t> A7</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22" name="Line 11"/>
          <p:cNvSpPr>
            <a:spLocks noChangeShapeType="1"/>
          </p:cNvSpPr>
          <p:nvPr/>
        </p:nvSpPr>
        <p:spPr bwMode="auto">
          <a:xfrm flipH="1">
            <a:off x="6656829" y="4180413"/>
            <a:ext cx="2748227" cy="309925"/>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3" name="Text Box 8"/>
          <p:cNvSpPr txBox="1">
            <a:spLocks noChangeArrowheads="1"/>
          </p:cNvSpPr>
          <p:nvPr/>
        </p:nvSpPr>
        <p:spPr bwMode="auto">
          <a:xfrm>
            <a:off x="9322526" y="3912107"/>
            <a:ext cx="1347216"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err="1" smtClean="0">
                <a:solidFill>
                  <a:srgbClr val="000099"/>
                </a:solidFill>
                <a:latin typeface="Times New Roman" panose="02020603050405020304" pitchFamily="18" charset="0"/>
              </a:rPr>
              <a:t>Điểm</a:t>
            </a:r>
            <a:r>
              <a:rPr lang="en-US" altLang="en-US" sz="2400" b="1" kern="0" dirty="0" smtClean="0">
                <a:solidFill>
                  <a:srgbClr val="000099"/>
                </a:solidFill>
                <a:latin typeface="Times New Roman" panose="02020603050405020304" pitchFamily="18" charset="0"/>
              </a:rPr>
              <a:t> A8</a:t>
            </a:r>
            <a:endParaRPr kumimoji="0" lang="en-US" altLang="en-US" sz="2400" b="1" i="0" u="none" strike="noStrike" kern="0" cap="none" spc="0" normalizeH="0" baseline="0" noProof="0" dirty="0" smtClean="0">
              <a:ln>
                <a:noFill/>
              </a:ln>
              <a:solidFill>
                <a:srgbClr val="000099"/>
              </a:solidFill>
              <a:effectLst/>
              <a:uLnTx/>
              <a:uFillTx/>
              <a:latin typeface="Times New Roman" panose="02020603050405020304" pitchFamily="18" charset="0"/>
            </a:endParaRPr>
          </a:p>
        </p:txBody>
      </p:sp>
      <p:sp>
        <p:nvSpPr>
          <p:cNvPr id="24" name="Line 11"/>
          <p:cNvSpPr>
            <a:spLocks noChangeShapeType="1"/>
          </p:cNvSpPr>
          <p:nvPr/>
        </p:nvSpPr>
        <p:spPr bwMode="auto">
          <a:xfrm flipH="1">
            <a:off x="6565517" y="3821926"/>
            <a:ext cx="2772827" cy="297017"/>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5" name="Text Box 8"/>
          <p:cNvSpPr txBox="1">
            <a:spLocks noChangeArrowheads="1"/>
          </p:cNvSpPr>
          <p:nvPr/>
        </p:nvSpPr>
        <p:spPr bwMode="auto">
          <a:xfrm>
            <a:off x="9373327" y="3517003"/>
            <a:ext cx="1353311"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err="1" smtClean="0">
                <a:solidFill>
                  <a:srgbClr val="0000FF"/>
                </a:solidFill>
                <a:latin typeface="Times New Roman" panose="02020603050405020304" pitchFamily="18" charset="0"/>
              </a:rPr>
              <a:t>Điểm</a:t>
            </a:r>
            <a:r>
              <a:rPr lang="en-US" altLang="en-US" sz="2400" b="1" kern="0" dirty="0" smtClean="0">
                <a:solidFill>
                  <a:srgbClr val="0000FF"/>
                </a:solidFill>
                <a:latin typeface="Times New Roman" panose="02020603050405020304" pitchFamily="18" charset="0"/>
              </a:rPr>
              <a:t> A9</a:t>
            </a:r>
            <a:endParaRPr kumimoji="0" lang="en-US" altLang="en-US" sz="2400" b="1" i="0" u="none" strike="noStrike" kern="0" cap="none" spc="0" normalizeH="0" baseline="0" noProof="0" dirty="0" smtClean="0">
              <a:ln>
                <a:noFill/>
              </a:ln>
              <a:solidFill>
                <a:srgbClr val="0000FF"/>
              </a:solidFill>
              <a:effectLst/>
              <a:uLnTx/>
              <a:uFillTx/>
              <a:latin typeface="Times New Roman" panose="02020603050405020304" pitchFamily="18" charset="0"/>
            </a:endParaRPr>
          </a:p>
        </p:txBody>
      </p:sp>
      <p:sp>
        <p:nvSpPr>
          <p:cNvPr id="26" name="Line 11"/>
          <p:cNvSpPr>
            <a:spLocks noChangeShapeType="1"/>
          </p:cNvSpPr>
          <p:nvPr/>
        </p:nvSpPr>
        <p:spPr bwMode="auto">
          <a:xfrm flipH="1">
            <a:off x="6660002" y="3324394"/>
            <a:ext cx="2678342" cy="15667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7" name="Text Box 8"/>
          <p:cNvSpPr txBox="1">
            <a:spLocks noChangeArrowheads="1"/>
          </p:cNvSpPr>
          <p:nvPr/>
        </p:nvSpPr>
        <p:spPr bwMode="auto">
          <a:xfrm>
            <a:off x="9335156" y="3031209"/>
            <a:ext cx="150876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err="1" smtClean="0">
                <a:solidFill>
                  <a:srgbClr val="FF0000"/>
                </a:solidFill>
                <a:latin typeface="Times New Roman" panose="02020603050405020304" pitchFamily="18" charset="0"/>
              </a:rPr>
              <a:t>Điểm</a:t>
            </a:r>
            <a:r>
              <a:rPr lang="en-US" altLang="en-US" sz="2400" b="1" kern="0" noProof="0" dirty="0" smtClean="0">
                <a:solidFill>
                  <a:srgbClr val="FF0000"/>
                </a:solidFill>
                <a:latin typeface="Times New Roman" panose="02020603050405020304" pitchFamily="18" charset="0"/>
              </a:rPr>
              <a:t> A10</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28" name="Line 11"/>
          <p:cNvSpPr>
            <a:spLocks noChangeShapeType="1"/>
          </p:cNvSpPr>
          <p:nvPr/>
        </p:nvSpPr>
        <p:spPr bwMode="auto">
          <a:xfrm flipH="1" flipV="1">
            <a:off x="5865937" y="2742215"/>
            <a:ext cx="3456589" cy="116565"/>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9" name="Text Box 8"/>
          <p:cNvSpPr txBox="1">
            <a:spLocks noChangeArrowheads="1"/>
          </p:cNvSpPr>
          <p:nvPr/>
        </p:nvSpPr>
        <p:spPr bwMode="auto">
          <a:xfrm>
            <a:off x="9346474" y="2645999"/>
            <a:ext cx="1591056"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err="1" smtClean="0">
                <a:solidFill>
                  <a:srgbClr val="FF0000"/>
                </a:solidFill>
                <a:latin typeface="Times New Roman" panose="02020603050405020304" pitchFamily="18" charset="0"/>
              </a:rPr>
              <a:t>Điểm</a:t>
            </a:r>
            <a:r>
              <a:rPr lang="en-US" altLang="en-US" sz="2400" b="1" kern="0" dirty="0" smtClean="0">
                <a:solidFill>
                  <a:srgbClr val="FF0000"/>
                </a:solidFill>
                <a:latin typeface="Times New Roman" panose="02020603050405020304" pitchFamily="18" charset="0"/>
              </a:rPr>
              <a:t> A11</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30" name="Line 11"/>
          <p:cNvSpPr>
            <a:spLocks noChangeShapeType="1"/>
          </p:cNvSpPr>
          <p:nvPr/>
        </p:nvSpPr>
        <p:spPr bwMode="auto">
          <a:xfrm flipH="1">
            <a:off x="6125749" y="1857347"/>
            <a:ext cx="3209407" cy="68134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31" name="Text Box 8"/>
          <p:cNvSpPr txBox="1">
            <a:spLocks noChangeArrowheads="1"/>
          </p:cNvSpPr>
          <p:nvPr/>
        </p:nvSpPr>
        <p:spPr bwMode="auto">
          <a:xfrm>
            <a:off x="9265776" y="1056422"/>
            <a:ext cx="2840880" cy="13234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lang="en-US" altLang="en-US" sz="2000" b="1" kern="0" noProof="0" dirty="0" err="1" smtClean="0">
                <a:solidFill>
                  <a:srgbClr val="00B050"/>
                </a:solidFill>
                <a:latin typeface="Times New Roman" panose="02020603050405020304" pitchFamily="18" charset="0"/>
              </a:rPr>
              <a:t>Toạ</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độ</a:t>
            </a:r>
            <a:r>
              <a:rPr lang="en-US" altLang="en-US" sz="2000" b="1" kern="0" noProof="0" dirty="0" smtClean="0">
                <a:solidFill>
                  <a:srgbClr val="00B050"/>
                </a:solidFill>
                <a:latin typeface="Times New Roman" panose="02020603050405020304" pitchFamily="18" charset="0"/>
              </a:rPr>
              <a:t> 21 </a:t>
            </a:r>
            <a:r>
              <a:rPr lang="en-US" altLang="en-US" sz="2000" b="1" kern="0" noProof="0" dirty="0" err="1" smtClean="0">
                <a:solidFill>
                  <a:srgbClr val="00B050"/>
                </a:solidFill>
                <a:latin typeface="Times New Roman" panose="02020603050405020304" pitchFamily="18" charset="0"/>
              </a:rPr>
              <a:t>điểm</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của</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đường</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phân</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định</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lãnh</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hải</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giữa</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Việt</a:t>
            </a:r>
            <a:r>
              <a:rPr lang="en-US" altLang="en-US" sz="2000" b="1" kern="0" noProof="0" dirty="0" smtClean="0">
                <a:solidFill>
                  <a:srgbClr val="00B050"/>
                </a:solidFill>
                <a:latin typeface="Times New Roman" panose="02020603050405020304" pitchFamily="18" charset="0"/>
              </a:rPr>
              <a:t> Nam </a:t>
            </a:r>
            <a:r>
              <a:rPr lang="en-US" altLang="en-US" sz="2000" b="1" kern="0" noProof="0" dirty="0" err="1" smtClean="0">
                <a:solidFill>
                  <a:srgbClr val="00B050"/>
                </a:solidFill>
                <a:latin typeface="Times New Roman" panose="02020603050405020304" pitchFamily="18" charset="0"/>
              </a:rPr>
              <a:t>và</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Trung</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Quốc</a:t>
            </a:r>
            <a:r>
              <a:rPr lang="en-US" altLang="en-US" sz="2000" b="1" kern="0" noProof="0" dirty="0" smtClean="0">
                <a:solidFill>
                  <a:srgbClr val="00B050"/>
                </a:solidFill>
                <a:latin typeface="Times New Roman" panose="02020603050405020304" pitchFamily="18" charset="0"/>
              </a:rPr>
              <a:t>.</a:t>
            </a:r>
            <a:endParaRPr kumimoji="0" lang="en-US" altLang="en-US" sz="2000" b="1" i="0" u="none" strike="noStrike" kern="0" cap="none" spc="0" normalizeH="0" baseline="0" noProof="0" dirty="0" smtClean="0">
              <a:ln>
                <a:noFill/>
              </a:ln>
              <a:solidFill>
                <a:srgbClr val="00B050"/>
              </a:solidFill>
              <a:effectLst/>
              <a:uLnTx/>
              <a:uFillTx/>
              <a:latin typeface="Times New Roman" panose="02020603050405020304" pitchFamily="18" charset="0"/>
            </a:endParaRPr>
          </a:p>
        </p:txBody>
      </p:sp>
    </p:spTree>
    <p:extLst>
      <p:ext uri="{BB962C8B-B14F-4D97-AF65-F5344CB8AC3E}">
        <p14:creationId xmlns:p14="http://schemas.microsoft.com/office/powerpoint/2010/main" val="276131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childTnLst>
                          </p:cTn>
                        </p:par>
                        <p:par>
                          <p:cTn id="52" fill="hold">
                            <p:stCondLst>
                              <p:cond delay="500"/>
                            </p:stCondLst>
                            <p:childTnLst>
                              <p:par>
                                <p:cTn id="53" presetID="47"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par>
                          <p:cTn id="63" fill="hold">
                            <p:stCondLst>
                              <p:cond delay="500"/>
                            </p:stCondLst>
                            <p:childTnLst>
                              <p:par>
                                <p:cTn id="64" presetID="47"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ox(in)">
                                      <p:cBhvr>
                                        <p:cTn id="73" dur="500"/>
                                        <p:tgtEl>
                                          <p:spTgt spid="18"/>
                                        </p:tgtEl>
                                      </p:cBhvr>
                                    </p:animEffect>
                                  </p:childTnLst>
                                </p:cTn>
                              </p:par>
                            </p:childTnLst>
                          </p:cTn>
                        </p:par>
                        <p:par>
                          <p:cTn id="74" fill="hold">
                            <p:stCondLst>
                              <p:cond delay="500"/>
                            </p:stCondLst>
                            <p:childTnLst>
                              <p:par>
                                <p:cTn id="75" presetID="47" presetClass="entr" presetSubtype="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ox(in)">
                                      <p:cBhvr>
                                        <p:cTn id="84" dur="500"/>
                                        <p:tgtEl>
                                          <p:spTgt spid="20"/>
                                        </p:tgtEl>
                                      </p:cBhvr>
                                    </p:animEffect>
                                  </p:childTnLst>
                                </p:cTn>
                              </p:par>
                            </p:childTnLst>
                          </p:cTn>
                        </p:par>
                        <p:par>
                          <p:cTn id="85" fill="hold">
                            <p:stCondLst>
                              <p:cond delay="500"/>
                            </p:stCondLst>
                            <p:childTnLst>
                              <p:par>
                                <p:cTn id="86" presetID="47"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ox(in)">
                                      <p:cBhvr>
                                        <p:cTn id="95" dur="500"/>
                                        <p:tgtEl>
                                          <p:spTgt spid="22"/>
                                        </p:tgtEl>
                                      </p:cBhvr>
                                    </p:animEffect>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1000"/>
                                        <p:tgtEl>
                                          <p:spTgt spid="23"/>
                                        </p:tgtEl>
                                      </p:cBhvr>
                                    </p:animEffect>
                                    <p:anim calcmode="lin" valueType="num">
                                      <p:cBhvr>
                                        <p:cTn id="100" dur="1000" fill="hold"/>
                                        <p:tgtEl>
                                          <p:spTgt spid="23"/>
                                        </p:tgtEl>
                                        <p:attrNameLst>
                                          <p:attrName>ppt_x</p:attrName>
                                        </p:attrNameLst>
                                      </p:cBhvr>
                                      <p:tavLst>
                                        <p:tav tm="0">
                                          <p:val>
                                            <p:strVal val="#ppt_x"/>
                                          </p:val>
                                        </p:tav>
                                        <p:tav tm="100000">
                                          <p:val>
                                            <p:strVal val="#ppt_x"/>
                                          </p:val>
                                        </p:tav>
                                      </p:tavLst>
                                    </p:anim>
                                    <p:anim calcmode="lin" valueType="num">
                                      <p:cBhvr>
                                        <p:cTn id="10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box(in)">
                                      <p:cBhvr>
                                        <p:cTn id="106" dur="500"/>
                                        <p:tgtEl>
                                          <p:spTgt spid="24"/>
                                        </p:tgtEl>
                                      </p:cBhvr>
                                    </p:animEffect>
                                  </p:childTnLst>
                                </p:cTn>
                              </p:par>
                            </p:childTnLst>
                          </p:cTn>
                        </p:par>
                        <p:par>
                          <p:cTn id="107" fill="hold">
                            <p:stCondLst>
                              <p:cond delay="500"/>
                            </p:stCondLst>
                            <p:childTnLst>
                              <p:par>
                                <p:cTn id="108" presetID="47" presetClass="entr"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box(in)">
                                      <p:cBhvr>
                                        <p:cTn id="117" dur="500"/>
                                        <p:tgtEl>
                                          <p:spTgt spid="26"/>
                                        </p:tgtEl>
                                      </p:cBhvr>
                                    </p:animEffect>
                                  </p:childTnLst>
                                </p:cTn>
                              </p:par>
                            </p:childTnLst>
                          </p:cTn>
                        </p:par>
                        <p:par>
                          <p:cTn id="118" fill="hold">
                            <p:stCondLst>
                              <p:cond delay="500"/>
                            </p:stCondLst>
                            <p:childTnLst>
                              <p:par>
                                <p:cTn id="119" presetID="47" presetClass="entr" presetSubtype="0"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1000"/>
                                        <p:tgtEl>
                                          <p:spTgt spid="27"/>
                                        </p:tgtEl>
                                      </p:cBhvr>
                                    </p:animEffect>
                                    <p:anim calcmode="lin" valueType="num">
                                      <p:cBhvr>
                                        <p:cTn id="122" dur="1000" fill="hold"/>
                                        <p:tgtEl>
                                          <p:spTgt spid="27"/>
                                        </p:tgtEl>
                                        <p:attrNameLst>
                                          <p:attrName>ppt_x</p:attrName>
                                        </p:attrNameLst>
                                      </p:cBhvr>
                                      <p:tavLst>
                                        <p:tav tm="0">
                                          <p:val>
                                            <p:strVal val="#ppt_x"/>
                                          </p:val>
                                        </p:tav>
                                        <p:tav tm="100000">
                                          <p:val>
                                            <p:strVal val="#ppt_x"/>
                                          </p:val>
                                        </p:tav>
                                      </p:tavLst>
                                    </p:anim>
                                    <p:anim calcmode="lin" valueType="num">
                                      <p:cBhvr>
                                        <p:cTn id="1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nodeType="click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box(in)">
                                      <p:cBhvr>
                                        <p:cTn id="128" dur="500"/>
                                        <p:tgtEl>
                                          <p:spTgt spid="28"/>
                                        </p:tgtEl>
                                      </p:cBhvr>
                                    </p:animEffect>
                                  </p:childTnLst>
                                </p:cTn>
                              </p:par>
                            </p:childTnLst>
                          </p:cTn>
                        </p:par>
                        <p:par>
                          <p:cTn id="129" fill="hold">
                            <p:stCondLst>
                              <p:cond delay="500"/>
                            </p:stCondLst>
                            <p:childTnLst>
                              <p:par>
                                <p:cTn id="130" presetID="47" presetClass="entr" presetSubtype="0"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nodeType="click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box(in)">
                                      <p:cBhvr>
                                        <p:cTn id="139" dur="500"/>
                                        <p:tgtEl>
                                          <p:spTgt spid="30"/>
                                        </p:tgtEl>
                                      </p:cBhvr>
                                    </p:animEffect>
                                  </p:childTnLst>
                                </p:cTn>
                              </p:par>
                            </p:childTnLst>
                          </p:cTn>
                        </p:par>
                        <p:par>
                          <p:cTn id="140" fill="hold">
                            <p:stCondLst>
                              <p:cond delay="500"/>
                            </p:stCondLst>
                            <p:childTnLst>
                              <p:par>
                                <p:cTn id="141" presetID="47" presetClass="entr" presetSubtype="0" fill="hold" grpId="0" nodeType="after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1000"/>
                                        <p:tgtEl>
                                          <p:spTgt spid="31"/>
                                        </p:tgtEl>
                                      </p:cBhvr>
                                    </p:animEffect>
                                    <p:anim calcmode="lin" valueType="num">
                                      <p:cBhvr>
                                        <p:cTn id="144" dur="1000" fill="hold"/>
                                        <p:tgtEl>
                                          <p:spTgt spid="31"/>
                                        </p:tgtEl>
                                        <p:attrNameLst>
                                          <p:attrName>ppt_x</p:attrName>
                                        </p:attrNameLst>
                                      </p:cBhvr>
                                      <p:tavLst>
                                        <p:tav tm="0">
                                          <p:val>
                                            <p:strVal val="#ppt_x"/>
                                          </p:val>
                                        </p:tav>
                                        <p:tav tm="100000">
                                          <p:val>
                                            <p:strVal val="#ppt_x"/>
                                          </p:val>
                                        </p:tav>
                                      </p:tavLst>
                                    </p:anim>
                                    <p:anim calcmode="lin" valueType="num">
                                      <p:cBhvr>
                                        <p:cTn id="1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9" grpId="0" animBg="1"/>
      <p:bldP spid="21" grpId="0" animBg="1"/>
      <p:bldP spid="23" grpId="0" animBg="1"/>
      <p:bldP spid="25" grpId="0" animBg="1"/>
      <p:bldP spid="27" grpId="0" animBg="1"/>
      <p:bldP spid="29"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4"/>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4752212" y="68072"/>
            <a:ext cx="5744083" cy="6701536"/>
          </a:xfrm>
          <a:prstGeom prst="rect">
            <a:avLst/>
          </a:prstGeom>
          <a:noFill/>
          <a:ln>
            <a:noFill/>
          </a:ln>
        </p:spPr>
      </p:pic>
      <p:sp>
        <p:nvSpPr>
          <p:cNvPr id="6" name="Line 11"/>
          <p:cNvSpPr>
            <a:spLocks noChangeShapeType="1"/>
          </p:cNvSpPr>
          <p:nvPr/>
        </p:nvSpPr>
        <p:spPr bwMode="auto">
          <a:xfrm flipV="1">
            <a:off x="4202176" y="5783580"/>
            <a:ext cx="874776" cy="457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dirty="0" smtClean="0">
              <a:solidFill>
                <a:srgbClr val="000000"/>
              </a:solidFill>
              <a:latin typeface="Arial" panose="020B0604020202020204" pitchFamily="34" charset="0"/>
            </a:endParaRPr>
          </a:p>
        </p:txBody>
      </p:sp>
      <p:sp>
        <p:nvSpPr>
          <p:cNvPr id="7" name="Text Box 8"/>
          <p:cNvSpPr txBox="1">
            <a:spLocks noChangeArrowheads="1"/>
          </p:cNvSpPr>
          <p:nvPr/>
        </p:nvSpPr>
        <p:spPr bwMode="auto">
          <a:xfrm>
            <a:off x="3287938" y="5453189"/>
            <a:ext cx="1176654"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noProof="0" dirty="0" err="1" smtClean="0">
                <a:solidFill>
                  <a:srgbClr val="FF0000"/>
                </a:solidFill>
                <a:latin typeface="Times New Roman" panose="02020603050405020304" pitchFamily="18" charset="0"/>
              </a:rPr>
              <a:t>Điểm</a:t>
            </a:r>
            <a:r>
              <a:rPr lang="en-US" altLang="en-US" sz="2000" b="1" kern="0" noProof="0" dirty="0" smtClean="0">
                <a:solidFill>
                  <a:srgbClr val="FF0000"/>
                </a:solidFill>
                <a:latin typeface="Times New Roman" panose="02020603050405020304" pitchFamily="18" charset="0"/>
              </a:rPr>
              <a:t> 0</a:t>
            </a:r>
            <a:endPar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8" name="Line 11"/>
          <p:cNvSpPr>
            <a:spLocks noChangeShapeType="1"/>
          </p:cNvSpPr>
          <p:nvPr/>
        </p:nvSpPr>
        <p:spPr bwMode="auto">
          <a:xfrm>
            <a:off x="4202176" y="6097593"/>
            <a:ext cx="1117092" cy="41907"/>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9" name="Text Box 8"/>
          <p:cNvSpPr txBox="1">
            <a:spLocks noChangeArrowheads="1"/>
          </p:cNvSpPr>
          <p:nvPr/>
        </p:nvSpPr>
        <p:spPr bwMode="auto">
          <a:xfrm>
            <a:off x="2897922" y="5890114"/>
            <a:ext cx="1347216"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dirty="0" err="1" smtClean="0">
                <a:solidFill>
                  <a:srgbClr val="0070C0"/>
                </a:solidFill>
                <a:latin typeface="Times New Roman" panose="02020603050405020304" pitchFamily="18" charset="0"/>
              </a:rPr>
              <a:t>Điểm</a:t>
            </a:r>
            <a:r>
              <a:rPr lang="en-US" altLang="en-US" sz="2000" b="1" kern="0" dirty="0" smtClean="0">
                <a:solidFill>
                  <a:srgbClr val="0070C0"/>
                </a:solidFill>
                <a:latin typeface="Times New Roman" panose="02020603050405020304" pitchFamily="18" charset="0"/>
              </a:rPr>
              <a:t> A1</a:t>
            </a:r>
            <a:endParaRPr kumimoji="0" lang="en-US" altLang="en-US" sz="2000" b="1" i="0" u="none" strike="noStrike" kern="0" cap="none" spc="0" normalizeH="0" baseline="0" noProof="0" dirty="0" smtClean="0">
              <a:ln>
                <a:noFill/>
              </a:ln>
              <a:solidFill>
                <a:srgbClr val="0070C0"/>
              </a:solidFill>
              <a:effectLst/>
              <a:uLnTx/>
              <a:uFillTx/>
              <a:latin typeface="Times New Roman" panose="02020603050405020304" pitchFamily="18" charset="0"/>
            </a:endParaRPr>
          </a:p>
        </p:txBody>
      </p:sp>
      <p:sp>
        <p:nvSpPr>
          <p:cNvPr id="10" name="Line 11"/>
          <p:cNvSpPr>
            <a:spLocks noChangeShapeType="1"/>
          </p:cNvSpPr>
          <p:nvPr/>
        </p:nvSpPr>
        <p:spPr bwMode="auto">
          <a:xfrm flipV="1">
            <a:off x="4119880" y="6463632"/>
            <a:ext cx="1836293" cy="32484"/>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1" name="Text Box 8"/>
          <p:cNvSpPr txBox="1">
            <a:spLocks noChangeArrowheads="1"/>
          </p:cNvSpPr>
          <p:nvPr/>
        </p:nvSpPr>
        <p:spPr bwMode="auto">
          <a:xfrm>
            <a:off x="2757424" y="6301277"/>
            <a:ext cx="1399032"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noProof="0" dirty="0" err="1" smtClean="0">
                <a:solidFill>
                  <a:srgbClr val="FF0000"/>
                </a:solidFill>
                <a:latin typeface="Times New Roman" panose="02020603050405020304" pitchFamily="18" charset="0"/>
              </a:rPr>
              <a:t>Điểm</a:t>
            </a:r>
            <a:r>
              <a:rPr lang="en-US" altLang="en-US" sz="2000" b="1" kern="0" noProof="0" dirty="0" smtClean="0">
                <a:solidFill>
                  <a:srgbClr val="FF0000"/>
                </a:solidFill>
                <a:latin typeface="Times New Roman" panose="02020603050405020304" pitchFamily="18" charset="0"/>
              </a:rPr>
              <a:t> A2</a:t>
            </a:r>
            <a:endPar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2" name="Line 11"/>
          <p:cNvSpPr>
            <a:spLocks noChangeShapeType="1"/>
          </p:cNvSpPr>
          <p:nvPr/>
        </p:nvSpPr>
        <p:spPr bwMode="auto">
          <a:xfrm flipH="1" flipV="1">
            <a:off x="7164005" y="6463632"/>
            <a:ext cx="3481498" cy="2684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3" name="Text Box 8"/>
          <p:cNvSpPr txBox="1">
            <a:spLocks noChangeArrowheads="1"/>
          </p:cNvSpPr>
          <p:nvPr/>
        </p:nvSpPr>
        <p:spPr bwMode="auto">
          <a:xfrm>
            <a:off x="10666552" y="6370076"/>
            <a:ext cx="1417320"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noProof="0" dirty="0" err="1" smtClean="0">
                <a:solidFill>
                  <a:srgbClr val="FF0000"/>
                </a:solidFill>
                <a:latin typeface="Times New Roman" panose="02020603050405020304" pitchFamily="18" charset="0"/>
              </a:rPr>
              <a:t>Điểm</a:t>
            </a:r>
            <a:r>
              <a:rPr lang="en-US" altLang="en-US" sz="2000" b="1" kern="0" noProof="0" dirty="0" smtClean="0">
                <a:solidFill>
                  <a:srgbClr val="FF0000"/>
                </a:solidFill>
                <a:latin typeface="Times New Roman" panose="02020603050405020304" pitchFamily="18" charset="0"/>
              </a:rPr>
              <a:t> A3</a:t>
            </a:r>
            <a:endPar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4" name="Line 11"/>
          <p:cNvSpPr>
            <a:spLocks noChangeShapeType="1"/>
          </p:cNvSpPr>
          <p:nvPr/>
        </p:nvSpPr>
        <p:spPr bwMode="auto">
          <a:xfrm flipH="1">
            <a:off x="7530591" y="6257735"/>
            <a:ext cx="3107361" cy="10379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5" name="Text Box 8"/>
          <p:cNvSpPr txBox="1">
            <a:spLocks noChangeArrowheads="1"/>
          </p:cNvSpPr>
          <p:nvPr/>
        </p:nvSpPr>
        <p:spPr bwMode="auto">
          <a:xfrm>
            <a:off x="10601090" y="6012875"/>
            <a:ext cx="1344167"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dirty="0" err="1" smtClean="0">
                <a:solidFill>
                  <a:srgbClr val="0070C0"/>
                </a:solidFill>
                <a:latin typeface="Times New Roman" panose="02020603050405020304" pitchFamily="18" charset="0"/>
              </a:rPr>
              <a:t>Điểm</a:t>
            </a:r>
            <a:r>
              <a:rPr lang="en-US" altLang="en-US" sz="2000" b="1" kern="0" dirty="0" smtClean="0">
                <a:solidFill>
                  <a:srgbClr val="0070C0"/>
                </a:solidFill>
                <a:latin typeface="Times New Roman" panose="02020603050405020304" pitchFamily="18" charset="0"/>
              </a:rPr>
              <a:t> A4</a:t>
            </a:r>
            <a:endParaRPr kumimoji="0" lang="en-US" altLang="en-US" sz="2000" b="1" i="0" u="none" strike="noStrike" kern="0" cap="none" spc="0" normalizeH="0" baseline="0" noProof="0" dirty="0" smtClean="0">
              <a:ln>
                <a:noFill/>
              </a:ln>
              <a:solidFill>
                <a:srgbClr val="0070C0"/>
              </a:solidFill>
              <a:effectLst/>
              <a:uLnTx/>
              <a:uFillTx/>
              <a:latin typeface="Times New Roman" panose="02020603050405020304" pitchFamily="18" charset="0"/>
            </a:endParaRPr>
          </a:p>
        </p:txBody>
      </p:sp>
      <p:sp>
        <p:nvSpPr>
          <p:cNvPr id="16" name="Line 11"/>
          <p:cNvSpPr>
            <a:spLocks noChangeShapeType="1"/>
          </p:cNvSpPr>
          <p:nvPr/>
        </p:nvSpPr>
        <p:spPr bwMode="auto">
          <a:xfrm flipH="1">
            <a:off x="7624250" y="5962228"/>
            <a:ext cx="3013701" cy="30911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7" name="Text Box 8"/>
          <p:cNvSpPr txBox="1">
            <a:spLocks noChangeArrowheads="1"/>
          </p:cNvSpPr>
          <p:nvPr/>
        </p:nvSpPr>
        <p:spPr bwMode="auto">
          <a:xfrm>
            <a:off x="10659147" y="5697483"/>
            <a:ext cx="1344168"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dirty="0" err="1" smtClean="0">
                <a:solidFill>
                  <a:srgbClr val="FF0000"/>
                </a:solidFill>
                <a:latin typeface="Times New Roman" panose="02020603050405020304" pitchFamily="18" charset="0"/>
              </a:rPr>
              <a:t>Điểm</a:t>
            </a:r>
            <a:r>
              <a:rPr lang="en-US" altLang="en-US" sz="2000" b="1" kern="0" dirty="0" smtClean="0">
                <a:solidFill>
                  <a:srgbClr val="FF0000"/>
                </a:solidFill>
                <a:latin typeface="Times New Roman" panose="02020603050405020304" pitchFamily="18" charset="0"/>
              </a:rPr>
              <a:t> A5</a:t>
            </a:r>
            <a:endPar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8" name="Line 11"/>
          <p:cNvSpPr>
            <a:spLocks noChangeShapeType="1"/>
          </p:cNvSpPr>
          <p:nvPr/>
        </p:nvSpPr>
        <p:spPr bwMode="auto">
          <a:xfrm flipH="1">
            <a:off x="7987918" y="5563307"/>
            <a:ext cx="2678634" cy="183789"/>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9" name="Text Box 8"/>
          <p:cNvSpPr txBox="1">
            <a:spLocks noChangeArrowheads="1"/>
          </p:cNvSpPr>
          <p:nvPr/>
        </p:nvSpPr>
        <p:spPr bwMode="auto">
          <a:xfrm>
            <a:off x="10641442" y="5362350"/>
            <a:ext cx="1362455"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dirty="0" err="1" smtClean="0">
                <a:solidFill>
                  <a:srgbClr val="0000FF"/>
                </a:solidFill>
                <a:latin typeface="Times New Roman" panose="02020603050405020304" pitchFamily="18" charset="0"/>
              </a:rPr>
              <a:t>Điểm</a:t>
            </a:r>
            <a:r>
              <a:rPr lang="en-US" altLang="en-US" sz="2000" b="1" kern="0" dirty="0" smtClean="0">
                <a:solidFill>
                  <a:srgbClr val="0000FF"/>
                </a:solidFill>
                <a:latin typeface="Times New Roman" panose="02020603050405020304" pitchFamily="18" charset="0"/>
              </a:rPr>
              <a:t> A6</a:t>
            </a:r>
            <a:endParaRPr kumimoji="0" lang="en-US" altLang="en-US" sz="2000" b="1" i="0" u="none" strike="noStrike" kern="0" cap="none" spc="0" normalizeH="0" baseline="0" noProof="0" dirty="0" smtClean="0">
              <a:ln>
                <a:noFill/>
              </a:ln>
              <a:solidFill>
                <a:srgbClr val="0000FF"/>
              </a:solidFill>
              <a:effectLst/>
              <a:uLnTx/>
              <a:uFillTx/>
              <a:latin typeface="Times New Roman" panose="02020603050405020304" pitchFamily="18" charset="0"/>
            </a:endParaRPr>
          </a:p>
        </p:txBody>
      </p:sp>
      <p:sp>
        <p:nvSpPr>
          <p:cNvPr id="20" name="Line 11"/>
          <p:cNvSpPr>
            <a:spLocks noChangeShapeType="1"/>
          </p:cNvSpPr>
          <p:nvPr/>
        </p:nvSpPr>
        <p:spPr bwMode="auto">
          <a:xfrm flipH="1" flipV="1">
            <a:off x="8079231" y="4624513"/>
            <a:ext cx="2587321" cy="6559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1" name="Text Box 8"/>
          <p:cNvSpPr txBox="1">
            <a:spLocks noChangeArrowheads="1"/>
          </p:cNvSpPr>
          <p:nvPr/>
        </p:nvSpPr>
        <p:spPr bwMode="auto">
          <a:xfrm>
            <a:off x="10629828" y="4540550"/>
            <a:ext cx="1344168"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dirty="0" err="1" smtClean="0">
                <a:solidFill>
                  <a:srgbClr val="FF0000"/>
                </a:solidFill>
                <a:latin typeface="Times New Roman" panose="02020603050405020304" pitchFamily="18" charset="0"/>
              </a:rPr>
              <a:t>Điểm</a:t>
            </a:r>
            <a:r>
              <a:rPr lang="en-US" altLang="en-US" sz="2000" b="1" kern="0" dirty="0" smtClean="0">
                <a:solidFill>
                  <a:srgbClr val="FF0000"/>
                </a:solidFill>
                <a:latin typeface="Times New Roman" panose="02020603050405020304" pitchFamily="18" charset="0"/>
              </a:rPr>
              <a:t> A7</a:t>
            </a:r>
            <a:endPar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22" name="Line 11"/>
          <p:cNvSpPr>
            <a:spLocks noChangeShapeType="1"/>
          </p:cNvSpPr>
          <p:nvPr/>
        </p:nvSpPr>
        <p:spPr bwMode="auto">
          <a:xfrm flipH="1">
            <a:off x="8079230" y="4326730"/>
            <a:ext cx="2521860" cy="16360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3" name="Text Box 8"/>
          <p:cNvSpPr txBox="1">
            <a:spLocks noChangeArrowheads="1"/>
          </p:cNvSpPr>
          <p:nvPr/>
        </p:nvSpPr>
        <p:spPr bwMode="auto">
          <a:xfrm>
            <a:off x="10585269" y="4129820"/>
            <a:ext cx="1347216"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dirty="0" err="1" smtClean="0">
                <a:solidFill>
                  <a:srgbClr val="000099"/>
                </a:solidFill>
                <a:latin typeface="Times New Roman" panose="02020603050405020304" pitchFamily="18" charset="0"/>
              </a:rPr>
              <a:t>Điểm</a:t>
            </a:r>
            <a:r>
              <a:rPr lang="en-US" altLang="en-US" sz="2000" b="1" kern="0" dirty="0" smtClean="0">
                <a:solidFill>
                  <a:srgbClr val="000099"/>
                </a:solidFill>
                <a:latin typeface="Times New Roman" panose="02020603050405020304" pitchFamily="18" charset="0"/>
              </a:rPr>
              <a:t> A8</a:t>
            </a:r>
            <a:endParaRPr kumimoji="0" lang="en-US" altLang="en-US" sz="2000" b="1" i="0" u="none" strike="noStrike" kern="0" cap="none" spc="0" normalizeH="0" baseline="0" noProof="0" dirty="0" smtClean="0">
              <a:ln>
                <a:noFill/>
              </a:ln>
              <a:solidFill>
                <a:srgbClr val="000099"/>
              </a:solidFill>
              <a:effectLst/>
              <a:uLnTx/>
              <a:uFillTx/>
              <a:latin typeface="Times New Roman" panose="02020603050405020304" pitchFamily="18" charset="0"/>
            </a:endParaRPr>
          </a:p>
        </p:txBody>
      </p:sp>
      <p:sp>
        <p:nvSpPr>
          <p:cNvPr id="24" name="Line 11"/>
          <p:cNvSpPr>
            <a:spLocks noChangeShapeType="1"/>
          </p:cNvSpPr>
          <p:nvPr/>
        </p:nvSpPr>
        <p:spPr bwMode="auto">
          <a:xfrm flipH="1">
            <a:off x="7987916" y="3864041"/>
            <a:ext cx="2714043" cy="25490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FF0000"/>
              </a:solidFill>
              <a:latin typeface="Arial" panose="020B0604020202020204" pitchFamily="34" charset="0"/>
            </a:endParaRPr>
          </a:p>
        </p:txBody>
      </p:sp>
      <p:sp>
        <p:nvSpPr>
          <p:cNvPr id="25" name="Text Box 8"/>
          <p:cNvSpPr txBox="1">
            <a:spLocks noChangeArrowheads="1"/>
          </p:cNvSpPr>
          <p:nvPr/>
        </p:nvSpPr>
        <p:spPr bwMode="auto">
          <a:xfrm>
            <a:off x="10679613" y="3633110"/>
            <a:ext cx="1353311"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dirty="0" err="1" smtClean="0">
                <a:solidFill>
                  <a:srgbClr val="FF0000"/>
                </a:solidFill>
                <a:latin typeface="Times New Roman" panose="02020603050405020304" pitchFamily="18" charset="0"/>
              </a:rPr>
              <a:t>Điểm</a:t>
            </a:r>
            <a:r>
              <a:rPr lang="en-US" altLang="en-US" sz="2000" b="1" kern="0" dirty="0" smtClean="0">
                <a:solidFill>
                  <a:srgbClr val="FF0000"/>
                </a:solidFill>
                <a:latin typeface="Times New Roman" panose="02020603050405020304" pitchFamily="18" charset="0"/>
              </a:rPr>
              <a:t> A9</a:t>
            </a:r>
            <a:endPar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26" name="Line 11"/>
          <p:cNvSpPr>
            <a:spLocks noChangeShapeType="1"/>
          </p:cNvSpPr>
          <p:nvPr/>
        </p:nvSpPr>
        <p:spPr bwMode="auto">
          <a:xfrm flipH="1">
            <a:off x="8082402" y="3392440"/>
            <a:ext cx="2555549" cy="88629"/>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7" name="Text Box 8"/>
          <p:cNvSpPr txBox="1">
            <a:spLocks noChangeArrowheads="1"/>
          </p:cNvSpPr>
          <p:nvPr/>
        </p:nvSpPr>
        <p:spPr bwMode="auto">
          <a:xfrm>
            <a:off x="10670467" y="3176349"/>
            <a:ext cx="1508760"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noProof="0" dirty="0" err="1" smtClean="0">
                <a:solidFill>
                  <a:srgbClr val="0070C0"/>
                </a:solidFill>
                <a:latin typeface="Times New Roman" panose="02020603050405020304" pitchFamily="18" charset="0"/>
              </a:rPr>
              <a:t>Điểm</a:t>
            </a:r>
            <a:r>
              <a:rPr lang="en-US" altLang="en-US" sz="2000" b="1" kern="0" noProof="0" dirty="0" smtClean="0">
                <a:solidFill>
                  <a:srgbClr val="0070C0"/>
                </a:solidFill>
                <a:latin typeface="Times New Roman" panose="02020603050405020304" pitchFamily="18" charset="0"/>
              </a:rPr>
              <a:t> A10</a:t>
            </a:r>
            <a:endParaRPr kumimoji="0" lang="en-US" altLang="en-US" sz="2000" b="1" i="0" u="none" strike="noStrike" kern="0" cap="none" spc="0" normalizeH="0" baseline="0" noProof="0" dirty="0" smtClean="0">
              <a:ln>
                <a:noFill/>
              </a:ln>
              <a:solidFill>
                <a:srgbClr val="0070C0"/>
              </a:solidFill>
              <a:effectLst/>
              <a:uLnTx/>
              <a:uFillTx/>
              <a:latin typeface="Times New Roman" panose="02020603050405020304" pitchFamily="18" charset="0"/>
            </a:endParaRPr>
          </a:p>
        </p:txBody>
      </p:sp>
      <p:pic>
        <p:nvPicPr>
          <p:cNvPr id="32" name="Picture 31"/>
          <p:cNvPicPr>
            <a:picLocks noChangeAspect="1"/>
          </p:cNvPicPr>
          <p:nvPr/>
        </p:nvPicPr>
        <p:blipFill>
          <a:blip r:embed="rId4"/>
          <a:stretch>
            <a:fillRect/>
          </a:stretch>
        </p:blipFill>
        <p:spPr>
          <a:xfrm>
            <a:off x="5820229" y="698065"/>
            <a:ext cx="2830286" cy="2285954"/>
          </a:xfrm>
          <a:prstGeom prst="rect">
            <a:avLst/>
          </a:prstGeom>
        </p:spPr>
      </p:pic>
      <p:sp>
        <p:nvSpPr>
          <p:cNvPr id="33" name="Line 11"/>
          <p:cNvSpPr>
            <a:spLocks noChangeShapeType="1"/>
          </p:cNvSpPr>
          <p:nvPr/>
        </p:nvSpPr>
        <p:spPr bwMode="auto">
          <a:xfrm flipH="1" flipV="1">
            <a:off x="7286171" y="2787415"/>
            <a:ext cx="3415788" cy="16210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34" name="Text Box 8"/>
          <p:cNvSpPr txBox="1">
            <a:spLocks noChangeArrowheads="1"/>
          </p:cNvSpPr>
          <p:nvPr/>
        </p:nvSpPr>
        <p:spPr bwMode="auto">
          <a:xfrm>
            <a:off x="10652760" y="2791138"/>
            <a:ext cx="1591056"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000" b="1" kern="0" dirty="0" err="1" smtClean="0">
                <a:solidFill>
                  <a:srgbClr val="FF0000"/>
                </a:solidFill>
                <a:latin typeface="Times New Roman" panose="02020603050405020304" pitchFamily="18" charset="0"/>
              </a:rPr>
              <a:t>Điểm</a:t>
            </a:r>
            <a:r>
              <a:rPr lang="en-US" altLang="en-US" sz="2000" b="1" kern="0" dirty="0" smtClean="0">
                <a:solidFill>
                  <a:srgbClr val="FF0000"/>
                </a:solidFill>
                <a:latin typeface="Times New Roman" panose="02020603050405020304" pitchFamily="18" charset="0"/>
              </a:rPr>
              <a:t> A11</a:t>
            </a:r>
            <a:endPar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pic>
        <p:nvPicPr>
          <p:cNvPr id="43" name="Picture 42"/>
          <p:cNvPicPr>
            <a:picLocks noChangeAspect="1"/>
          </p:cNvPicPr>
          <p:nvPr/>
        </p:nvPicPr>
        <p:blipFill>
          <a:blip r:embed="rId4"/>
          <a:stretch>
            <a:fillRect/>
          </a:stretch>
        </p:blipFill>
        <p:spPr>
          <a:xfrm>
            <a:off x="95792" y="73979"/>
            <a:ext cx="4655841" cy="5105718"/>
          </a:xfrm>
          <a:prstGeom prst="rect">
            <a:avLst/>
          </a:prstGeom>
        </p:spPr>
      </p:pic>
      <p:sp>
        <p:nvSpPr>
          <p:cNvPr id="44" name="Line 11"/>
          <p:cNvSpPr>
            <a:spLocks noChangeShapeType="1"/>
          </p:cNvSpPr>
          <p:nvPr/>
        </p:nvSpPr>
        <p:spPr bwMode="auto">
          <a:xfrm flipH="1">
            <a:off x="2409372" y="4690105"/>
            <a:ext cx="701327" cy="2028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45" name="Text Box 8"/>
          <p:cNvSpPr txBox="1">
            <a:spLocks noChangeArrowheads="1"/>
          </p:cNvSpPr>
          <p:nvPr/>
        </p:nvSpPr>
        <p:spPr bwMode="auto">
          <a:xfrm>
            <a:off x="3010989" y="4496564"/>
            <a:ext cx="1591056"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rgbClr val="FF0000"/>
                </a:solidFill>
                <a:latin typeface="Times New Roman" panose="02020603050405020304" pitchFamily="18" charset="0"/>
              </a:rPr>
              <a:t>Điểm</a:t>
            </a:r>
            <a:r>
              <a:rPr lang="en-US" altLang="en-US" sz="1800" b="1" kern="0" dirty="0" smtClean="0">
                <a:solidFill>
                  <a:srgbClr val="FF0000"/>
                </a:solidFill>
                <a:latin typeface="Times New Roman" panose="02020603050405020304" pitchFamily="18" charset="0"/>
              </a:rPr>
              <a:t> A11</a:t>
            </a:r>
            <a:endPar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46" name="Line 11"/>
          <p:cNvSpPr>
            <a:spLocks noChangeShapeType="1"/>
          </p:cNvSpPr>
          <p:nvPr/>
        </p:nvSpPr>
        <p:spPr bwMode="auto">
          <a:xfrm flipH="1" flipV="1">
            <a:off x="1939923" y="4076625"/>
            <a:ext cx="889781" cy="19354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chemeClr val="accent5"/>
              </a:solidFill>
              <a:latin typeface="Arial" panose="020B0604020202020204" pitchFamily="34" charset="0"/>
            </a:endParaRPr>
          </a:p>
        </p:txBody>
      </p:sp>
      <p:sp>
        <p:nvSpPr>
          <p:cNvPr id="47" name="Text Box 8"/>
          <p:cNvSpPr txBox="1">
            <a:spLocks noChangeArrowheads="1"/>
          </p:cNvSpPr>
          <p:nvPr/>
        </p:nvSpPr>
        <p:spPr bwMode="auto">
          <a:xfrm>
            <a:off x="2830285" y="4061137"/>
            <a:ext cx="1397907"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chemeClr val="accent5"/>
                </a:solidFill>
                <a:latin typeface="Times New Roman" panose="02020603050405020304" pitchFamily="18" charset="0"/>
              </a:rPr>
              <a:t>Điểm</a:t>
            </a:r>
            <a:r>
              <a:rPr lang="en-US" altLang="en-US" sz="1800" b="1" kern="0" dirty="0" smtClean="0">
                <a:solidFill>
                  <a:schemeClr val="accent5"/>
                </a:solidFill>
                <a:latin typeface="Times New Roman" panose="02020603050405020304" pitchFamily="18" charset="0"/>
              </a:rPr>
              <a:t> A12</a:t>
            </a:r>
            <a:endParaRPr kumimoji="0" lang="en-US" altLang="en-US" sz="1800" b="1" i="0" u="none" strike="noStrike" kern="0" cap="none" spc="0" normalizeH="0" baseline="0" noProof="0" dirty="0" smtClean="0">
              <a:ln>
                <a:noFill/>
              </a:ln>
              <a:solidFill>
                <a:schemeClr val="accent5"/>
              </a:solidFill>
              <a:effectLst/>
              <a:uLnTx/>
              <a:uFillTx/>
              <a:latin typeface="Times New Roman" panose="02020603050405020304" pitchFamily="18" charset="0"/>
            </a:endParaRPr>
          </a:p>
        </p:txBody>
      </p:sp>
      <p:sp>
        <p:nvSpPr>
          <p:cNvPr id="48" name="Line 11"/>
          <p:cNvSpPr>
            <a:spLocks noChangeShapeType="1"/>
          </p:cNvSpPr>
          <p:nvPr/>
        </p:nvSpPr>
        <p:spPr bwMode="auto">
          <a:xfrm flipH="1" flipV="1">
            <a:off x="1939924" y="3834231"/>
            <a:ext cx="748705" cy="5273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49" name="Text Box 8"/>
          <p:cNvSpPr txBox="1">
            <a:spLocks noChangeArrowheads="1"/>
          </p:cNvSpPr>
          <p:nvPr/>
        </p:nvSpPr>
        <p:spPr bwMode="auto">
          <a:xfrm>
            <a:off x="2648126" y="3749086"/>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rgbClr val="FF0000"/>
                </a:solidFill>
                <a:latin typeface="Times New Roman" panose="02020603050405020304" pitchFamily="18" charset="0"/>
              </a:rPr>
              <a:t>Điểm</a:t>
            </a:r>
            <a:r>
              <a:rPr lang="en-US" altLang="en-US" sz="1800" b="1" kern="0" dirty="0" smtClean="0">
                <a:solidFill>
                  <a:srgbClr val="FF0000"/>
                </a:solidFill>
                <a:latin typeface="Times New Roman" panose="02020603050405020304" pitchFamily="18" charset="0"/>
              </a:rPr>
              <a:t> A13</a:t>
            </a:r>
            <a:endPar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50" name="Line 11"/>
          <p:cNvSpPr>
            <a:spLocks noChangeShapeType="1"/>
          </p:cNvSpPr>
          <p:nvPr/>
        </p:nvSpPr>
        <p:spPr bwMode="auto">
          <a:xfrm flipH="1" flipV="1">
            <a:off x="1613352" y="3202862"/>
            <a:ext cx="770321" cy="303864"/>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51" name="Text Box 8"/>
          <p:cNvSpPr txBox="1">
            <a:spLocks noChangeArrowheads="1"/>
          </p:cNvSpPr>
          <p:nvPr/>
        </p:nvSpPr>
        <p:spPr bwMode="auto">
          <a:xfrm>
            <a:off x="2321555" y="3378969"/>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chemeClr val="accent5"/>
                </a:solidFill>
                <a:latin typeface="Times New Roman" panose="02020603050405020304" pitchFamily="18" charset="0"/>
              </a:rPr>
              <a:t>Điểm</a:t>
            </a:r>
            <a:r>
              <a:rPr lang="en-US" altLang="en-US" sz="1800" b="1" kern="0" dirty="0" smtClean="0">
                <a:solidFill>
                  <a:schemeClr val="accent5"/>
                </a:solidFill>
                <a:latin typeface="Times New Roman" panose="02020603050405020304" pitchFamily="18" charset="0"/>
              </a:rPr>
              <a:t> A14</a:t>
            </a:r>
            <a:endParaRPr kumimoji="0" lang="en-US" altLang="en-US" sz="1800" b="1" i="0" u="none" strike="noStrike" kern="0" cap="none" spc="0" normalizeH="0" baseline="0" noProof="0" dirty="0" smtClean="0">
              <a:ln>
                <a:noFill/>
              </a:ln>
              <a:solidFill>
                <a:schemeClr val="accent5"/>
              </a:solidFill>
              <a:effectLst/>
              <a:uLnTx/>
              <a:uFillTx/>
              <a:latin typeface="Times New Roman" panose="02020603050405020304" pitchFamily="18" charset="0"/>
            </a:endParaRPr>
          </a:p>
        </p:txBody>
      </p:sp>
      <p:sp>
        <p:nvSpPr>
          <p:cNvPr id="52" name="Line 11"/>
          <p:cNvSpPr>
            <a:spLocks noChangeShapeType="1"/>
          </p:cNvSpPr>
          <p:nvPr/>
        </p:nvSpPr>
        <p:spPr bwMode="auto">
          <a:xfrm flipH="1" flipV="1">
            <a:off x="1533523" y="2673089"/>
            <a:ext cx="919390" cy="545575"/>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53" name="Text Box 8"/>
          <p:cNvSpPr txBox="1">
            <a:spLocks noChangeArrowheads="1"/>
          </p:cNvSpPr>
          <p:nvPr/>
        </p:nvSpPr>
        <p:spPr bwMode="auto">
          <a:xfrm>
            <a:off x="2343325" y="3023368"/>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rgbClr val="FF0000"/>
                </a:solidFill>
                <a:latin typeface="Times New Roman" panose="02020603050405020304" pitchFamily="18" charset="0"/>
              </a:rPr>
              <a:t>Điểm</a:t>
            </a:r>
            <a:r>
              <a:rPr lang="en-US" altLang="en-US" sz="1800" b="1" kern="0" dirty="0" smtClean="0">
                <a:solidFill>
                  <a:srgbClr val="FF0000"/>
                </a:solidFill>
                <a:latin typeface="Times New Roman" panose="02020603050405020304" pitchFamily="18" charset="0"/>
              </a:rPr>
              <a:t> A15</a:t>
            </a:r>
            <a:endPar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54" name="Line 11"/>
          <p:cNvSpPr>
            <a:spLocks noChangeShapeType="1"/>
          </p:cNvSpPr>
          <p:nvPr/>
        </p:nvSpPr>
        <p:spPr bwMode="auto">
          <a:xfrm flipH="1" flipV="1">
            <a:off x="2252469" y="1497830"/>
            <a:ext cx="235857" cy="136523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55" name="Text Box 8"/>
          <p:cNvSpPr txBox="1">
            <a:spLocks noChangeArrowheads="1"/>
          </p:cNvSpPr>
          <p:nvPr/>
        </p:nvSpPr>
        <p:spPr bwMode="auto">
          <a:xfrm>
            <a:off x="2394127" y="2696798"/>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chemeClr val="accent5"/>
                </a:solidFill>
                <a:latin typeface="Times New Roman" panose="02020603050405020304" pitchFamily="18" charset="0"/>
              </a:rPr>
              <a:t>Điểm</a:t>
            </a:r>
            <a:r>
              <a:rPr lang="en-US" altLang="en-US" sz="1800" b="1" kern="0" dirty="0" smtClean="0">
                <a:solidFill>
                  <a:schemeClr val="accent5"/>
                </a:solidFill>
                <a:latin typeface="Times New Roman" panose="02020603050405020304" pitchFamily="18" charset="0"/>
              </a:rPr>
              <a:t> A16</a:t>
            </a:r>
            <a:endParaRPr kumimoji="0" lang="en-US" altLang="en-US" sz="1800" b="1" i="0" u="none" strike="noStrike" kern="0" cap="none" spc="0" normalizeH="0" baseline="0" noProof="0" dirty="0" smtClean="0">
              <a:ln>
                <a:noFill/>
              </a:ln>
              <a:solidFill>
                <a:schemeClr val="accent5"/>
              </a:solidFill>
              <a:effectLst/>
              <a:uLnTx/>
              <a:uFillTx/>
              <a:latin typeface="Times New Roman" panose="02020603050405020304" pitchFamily="18" charset="0"/>
            </a:endParaRPr>
          </a:p>
        </p:txBody>
      </p:sp>
      <p:sp>
        <p:nvSpPr>
          <p:cNvPr id="59" name="Line 11"/>
          <p:cNvSpPr>
            <a:spLocks noChangeShapeType="1"/>
          </p:cNvSpPr>
          <p:nvPr/>
        </p:nvSpPr>
        <p:spPr bwMode="auto">
          <a:xfrm flipH="1" flipV="1">
            <a:off x="2383670" y="1411315"/>
            <a:ext cx="257054" cy="1081129"/>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60" name="Text Box 8"/>
          <p:cNvSpPr txBox="1">
            <a:spLocks noChangeArrowheads="1"/>
          </p:cNvSpPr>
          <p:nvPr/>
        </p:nvSpPr>
        <p:spPr bwMode="auto">
          <a:xfrm>
            <a:off x="2532013" y="2384747"/>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rgbClr val="FF0000"/>
                </a:solidFill>
                <a:latin typeface="Times New Roman" panose="02020603050405020304" pitchFamily="18" charset="0"/>
              </a:rPr>
              <a:t>Điểm</a:t>
            </a:r>
            <a:r>
              <a:rPr lang="en-US" altLang="en-US" sz="1800" b="1" kern="0" dirty="0" smtClean="0">
                <a:solidFill>
                  <a:srgbClr val="FF0000"/>
                </a:solidFill>
                <a:latin typeface="Times New Roman" panose="02020603050405020304" pitchFamily="18" charset="0"/>
              </a:rPr>
              <a:t> A17</a:t>
            </a:r>
            <a:endPar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61" name="Line 11"/>
          <p:cNvSpPr>
            <a:spLocks noChangeShapeType="1"/>
          </p:cNvSpPr>
          <p:nvPr/>
        </p:nvSpPr>
        <p:spPr bwMode="auto">
          <a:xfrm flipH="1" flipV="1">
            <a:off x="2452914" y="1309068"/>
            <a:ext cx="307264" cy="800024"/>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62" name="Text Box 8"/>
          <p:cNvSpPr txBox="1">
            <a:spLocks noChangeArrowheads="1"/>
          </p:cNvSpPr>
          <p:nvPr/>
        </p:nvSpPr>
        <p:spPr bwMode="auto">
          <a:xfrm>
            <a:off x="2655385" y="2058181"/>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chemeClr val="accent5"/>
                </a:solidFill>
                <a:latin typeface="Times New Roman" panose="02020603050405020304" pitchFamily="18" charset="0"/>
              </a:rPr>
              <a:t>Điểm</a:t>
            </a:r>
            <a:r>
              <a:rPr lang="en-US" altLang="en-US" sz="1800" b="1" kern="0" dirty="0" smtClean="0">
                <a:solidFill>
                  <a:schemeClr val="accent5"/>
                </a:solidFill>
                <a:latin typeface="Times New Roman" panose="02020603050405020304" pitchFamily="18" charset="0"/>
              </a:rPr>
              <a:t> A18</a:t>
            </a:r>
            <a:endParaRPr kumimoji="0" lang="en-US" altLang="en-US" sz="1800" b="1" i="0" u="none" strike="noStrike" kern="0" cap="none" spc="0" normalizeH="0" baseline="0" noProof="0" dirty="0" smtClean="0">
              <a:ln>
                <a:noFill/>
              </a:ln>
              <a:solidFill>
                <a:schemeClr val="accent5"/>
              </a:solidFill>
              <a:effectLst/>
              <a:uLnTx/>
              <a:uFillTx/>
              <a:latin typeface="Times New Roman" panose="02020603050405020304" pitchFamily="18" charset="0"/>
            </a:endParaRPr>
          </a:p>
        </p:txBody>
      </p:sp>
      <p:sp>
        <p:nvSpPr>
          <p:cNvPr id="63" name="Line 11"/>
          <p:cNvSpPr>
            <a:spLocks noChangeShapeType="1"/>
          </p:cNvSpPr>
          <p:nvPr/>
        </p:nvSpPr>
        <p:spPr bwMode="auto">
          <a:xfrm flipH="1" flipV="1">
            <a:off x="2605313" y="1084100"/>
            <a:ext cx="296671" cy="70316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64" name="Text Box 8"/>
          <p:cNvSpPr txBox="1">
            <a:spLocks noChangeArrowheads="1"/>
          </p:cNvSpPr>
          <p:nvPr/>
        </p:nvSpPr>
        <p:spPr bwMode="auto">
          <a:xfrm>
            <a:off x="2778757" y="1731611"/>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rgbClr val="FF0000"/>
                </a:solidFill>
                <a:latin typeface="Times New Roman" panose="02020603050405020304" pitchFamily="18" charset="0"/>
              </a:rPr>
              <a:t>Điểm</a:t>
            </a:r>
            <a:r>
              <a:rPr lang="en-US" altLang="en-US" sz="1800" b="1" kern="0" dirty="0" smtClean="0">
                <a:solidFill>
                  <a:srgbClr val="FF0000"/>
                </a:solidFill>
                <a:latin typeface="Times New Roman" panose="02020603050405020304" pitchFamily="18" charset="0"/>
              </a:rPr>
              <a:t> A19</a:t>
            </a:r>
            <a:endPar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65" name="Line 11"/>
          <p:cNvSpPr>
            <a:spLocks noChangeShapeType="1"/>
          </p:cNvSpPr>
          <p:nvPr/>
        </p:nvSpPr>
        <p:spPr bwMode="auto">
          <a:xfrm flipH="1" flipV="1">
            <a:off x="2688628" y="1025849"/>
            <a:ext cx="351241" cy="516103"/>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66" name="Text Box 8"/>
          <p:cNvSpPr txBox="1">
            <a:spLocks noChangeArrowheads="1"/>
          </p:cNvSpPr>
          <p:nvPr/>
        </p:nvSpPr>
        <p:spPr bwMode="auto">
          <a:xfrm>
            <a:off x="2916643" y="1419558"/>
            <a:ext cx="1504163"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chemeClr val="accent5"/>
                </a:solidFill>
                <a:latin typeface="Times New Roman" panose="02020603050405020304" pitchFamily="18" charset="0"/>
              </a:rPr>
              <a:t>Điểm</a:t>
            </a:r>
            <a:r>
              <a:rPr lang="en-US" altLang="en-US" sz="1800" b="1" kern="0" dirty="0" smtClean="0">
                <a:solidFill>
                  <a:schemeClr val="accent5"/>
                </a:solidFill>
                <a:latin typeface="Times New Roman" panose="02020603050405020304" pitchFamily="18" charset="0"/>
              </a:rPr>
              <a:t> A20</a:t>
            </a:r>
            <a:endParaRPr kumimoji="0" lang="en-US" altLang="en-US" sz="1800" b="1" i="0" u="none" strike="noStrike" kern="0" cap="none" spc="0" normalizeH="0" baseline="0" noProof="0" dirty="0" smtClean="0">
              <a:ln>
                <a:noFill/>
              </a:ln>
              <a:solidFill>
                <a:schemeClr val="accent5"/>
              </a:solidFill>
              <a:effectLst/>
              <a:uLnTx/>
              <a:uFillTx/>
              <a:latin typeface="Times New Roman" panose="02020603050405020304" pitchFamily="18" charset="0"/>
            </a:endParaRPr>
          </a:p>
        </p:txBody>
      </p:sp>
      <p:sp>
        <p:nvSpPr>
          <p:cNvPr id="67" name="Line 11"/>
          <p:cNvSpPr>
            <a:spLocks noChangeShapeType="1"/>
          </p:cNvSpPr>
          <p:nvPr/>
        </p:nvSpPr>
        <p:spPr bwMode="auto">
          <a:xfrm flipH="1" flipV="1">
            <a:off x="2640724" y="814811"/>
            <a:ext cx="443214" cy="44365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68" name="Text Box 8"/>
          <p:cNvSpPr txBox="1">
            <a:spLocks noChangeArrowheads="1"/>
          </p:cNvSpPr>
          <p:nvPr/>
        </p:nvSpPr>
        <p:spPr bwMode="auto">
          <a:xfrm>
            <a:off x="3025501" y="1122015"/>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rgbClr val="FF0000"/>
                </a:solidFill>
                <a:latin typeface="Times New Roman" panose="02020603050405020304" pitchFamily="18" charset="0"/>
              </a:rPr>
              <a:t>Điểm</a:t>
            </a:r>
            <a:r>
              <a:rPr lang="en-US" altLang="en-US" sz="1800" b="1" kern="0" dirty="0" smtClean="0">
                <a:solidFill>
                  <a:srgbClr val="FF0000"/>
                </a:solidFill>
                <a:latin typeface="Times New Roman" panose="02020603050405020304" pitchFamily="18" charset="0"/>
              </a:rPr>
              <a:t> A21</a:t>
            </a:r>
            <a:endPar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69" name="Line 11"/>
          <p:cNvSpPr>
            <a:spLocks noChangeShapeType="1"/>
          </p:cNvSpPr>
          <p:nvPr/>
        </p:nvSpPr>
        <p:spPr bwMode="auto">
          <a:xfrm flipH="1" flipV="1">
            <a:off x="2688627" y="736601"/>
            <a:ext cx="547709" cy="19529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70" name="Text Box 8"/>
          <p:cNvSpPr txBox="1">
            <a:spLocks noChangeArrowheads="1"/>
          </p:cNvSpPr>
          <p:nvPr/>
        </p:nvSpPr>
        <p:spPr bwMode="auto">
          <a:xfrm>
            <a:off x="3177901" y="795447"/>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chemeClr val="accent5"/>
                </a:solidFill>
                <a:latin typeface="Times New Roman" panose="02020603050405020304" pitchFamily="18" charset="0"/>
              </a:rPr>
              <a:t>Điểm</a:t>
            </a:r>
            <a:r>
              <a:rPr lang="en-US" altLang="en-US" sz="1800" b="1" kern="0" dirty="0" smtClean="0">
                <a:solidFill>
                  <a:schemeClr val="accent5"/>
                </a:solidFill>
                <a:latin typeface="Times New Roman" panose="02020603050405020304" pitchFamily="18" charset="0"/>
              </a:rPr>
              <a:t> A22</a:t>
            </a:r>
            <a:endParaRPr kumimoji="0" lang="en-US" altLang="en-US" sz="1800" b="1" i="0" u="none" strike="noStrike" kern="0" cap="none" spc="0" normalizeH="0" baseline="0" noProof="0" dirty="0" smtClean="0">
              <a:ln>
                <a:noFill/>
              </a:ln>
              <a:solidFill>
                <a:schemeClr val="accent5"/>
              </a:solidFill>
              <a:effectLst/>
              <a:uLnTx/>
              <a:uFillTx/>
              <a:latin typeface="Times New Roman" panose="02020603050405020304" pitchFamily="18" charset="0"/>
            </a:endParaRPr>
          </a:p>
        </p:txBody>
      </p:sp>
      <p:sp>
        <p:nvSpPr>
          <p:cNvPr id="71" name="Line 11"/>
          <p:cNvSpPr>
            <a:spLocks noChangeShapeType="1"/>
          </p:cNvSpPr>
          <p:nvPr/>
        </p:nvSpPr>
        <p:spPr bwMode="auto">
          <a:xfrm flipV="1">
            <a:off x="1939924" y="552694"/>
            <a:ext cx="748124" cy="312057"/>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72" name="Text Box 8"/>
          <p:cNvSpPr txBox="1">
            <a:spLocks noChangeArrowheads="1"/>
          </p:cNvSpPr>
          <p:nvPr/>
        </p:nvSpPr>
        <p:spPr bwMode="auto">
          <a:xfrm>
            <a:off x="867300" y="726633"/>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chemeClr val="accent5"/>
                </a:solidFill>
                <a:latin typeface="Times New Roman" panose="02020603050405020304" pitchFamily="18" charset="0"/>
              </a:rPr>
              <a:t>Điểm</a:t>
            </a:r>
            <a:r>
              <a:rPr lang="en-US" altLang="en-US" sz="1800" b="1" kern="0" dirty="0" smtClean="0">
                <a:solidFill>
                  <a:schemeClr val="accent5"/>
                </a:solidFill>
                <a:latin typeface="Times New Roman" panose="02020603050405020304" pitchFamily="18" charset="0"/>
              </a:rPr>
              <a:t> A23</a:t>
            </a:r>
            <a:endParaRPr kumimoji="0" lang="en-US" altLang="en-US" sz="1800" b="1" i="0" u="none" strike="noStrike" kern="0" cap="none" spc="0" normalizeH="0" baseline="0" noProof="0" dirty="0" smtClean="0">
              <a:ln>
                <a:noFill/>
              </a:ln>
              <a:solidFill>
                <a:schemeClr val="accent5"/>
              </a:solidFill>
              <a:effectLst/>
              <a:uLnTx/>
              <a:uFillTx/>
              <a:latin typeface="Times New Roman" panose="02020603050405020304" pitchFamily="18" charset="0"/>
            </a:endParaRPr>
          </a:p>
        </p:txBody>
      </p:sp>
      <p:sp>
        <p:nvSpPr>
          <p:cNvPr id="73" name="Line 11"/>
          <p:cNvSpPr>
            <a:spLocks noChangeShapeType="1"/>
          </p:cNvSpPr>
          <p:nvPr/>
        </p:nvSpPr>
        <p:spPr bwMode="auto">
          <a:xfrm flipV="1">
            <a:off x="2019754" y="463109"/>
            <a:ext cx="710382" cy="8958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74" name="Text Box 8"/>
          <p:cNvSpPr txBox="1">
            <a:spLocks noChangeArrowheads="1"/>
          </p:cNvSpPr>
          <p:nvPr/>
        </p:nvSpPr>
        <p:spPr bwMode="auto">
          <a:xfrm>
            <a:off x="889074" y="385548"/>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1800" b="1" kern="0" dirty="0" err="1" smtClean="0">
                <a:solidFill>
                  <a:srgbClr val="FF0000"/>
                </a:solidFill>
                <a:latin typeface="Times New Roman" panose="02020603050405020304" pitchFamily="18" charset="0"/>
              </a:rPr>
              <a:t>Điểm</a:t>
            </a:r>
            <a:r>
              <a:rPr lang="en-US" altLang="en-US" sz="1800" b="1" kern="0" dirty="0" smtClean="0">
                <a:solidFill>
                  <a:srgbClr val="FF0000"/>
                </a:solidFill>
                <a:latin typeface="Times New Roman" panose="02020603050405020304" pitchFamily="18" charset="0"/>
              </a:rPr>
              <a:t> A24</a:t>
            </a:r>
            <a:endPar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33724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ox(in)">
                                      <p:cBhvr>
                                        <p:cTn id="7" dur="500"/>
                                        <p:tgtEl>
                                          <p:spTgt spid="4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ox(in)">
                                      <p:cBhvr>
                                        <p:cTn id="18" dur="500"/>
                                        <p:tgtEl>
                                          <p:spTgt spid="46"/>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box(in)">
                                      <p:cBhvr>
                                        <p:cTn id="29" dur="500"/>
                                        <p:tgtEl>
                                          <p:spTgt spid="48"/>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ox(in)">
                                      <p:cBhvr>
                                        <p:cTn id="40" dur="500"/>
                                        <p:tgtEl>
                                          <p:spTgt spid="50"/>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1000"/>
                                        <p:tgtEl>
                                          <p:spTgt spid="51"/>
                                        </p:tgtEl>
                                      </p:cBhvr>
                                    </p:animEffect>
                                    <p:anim calcmode="lin" valueType="num">
                                      <p:cBhvr>
                                        <p:cTn id="45" dur="1000" fill="hold"/>
                                        <p:tgtEl>
                                          <p:spTgt spid="51"/>
                                        </p:tgtEl>
                                        <p:attrNameLst>
                                          <p:attrName>ppt_x</p:attrName>
                                        </p:attrNameLst>
                                      </p:cBhvr>
                                      <p:tavLst>
                                        <p:tav tm="0">
                                          <p:val>
                                            <p:strVal val="#ppt_x"/>
                                          </p:val>
                                        </p:tav>
                                        <p:tav tm="100000">
                                          <p:val>
                                            <p:strVal val="#ppt_x"/>
                                          </p:val>
                                        </p:tav>
                                      </p:tavLst>
                                    </p:anim>
                                    <p:anim calcmode="lin" valueType="num">
                                      <p:cBhvr>
                                        <p:cTn id="4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ox(in)">
                                      <p:cBhvr>
                                        <p:cTn id="51" dur="500"/>
                                        <p:tgtEl>
                                          <p:spTgt spid="52"/>
                                        </p:tgtEl>
                                      </p:cBhvr>
                                    </p:animEffect>
                                  </p:childTnLst>
                                </p:cTn>
                              </p:par>
                            </p:childTnLst>
                          </p:cTn>
                        </p:par>
                        <p:par>
                          <p:cTn id="52" fill="hold">
                            <p:stCondLst>
                              <p:cond delay="500"/>
                            </p:stCondLst>
                            <p:childTnLst>
                              <p:par>
                                <p:cTn id="53" presetID="47" presetClass="entr" presetSubtype="0"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1000"/>
                                        <p:tgtEl>
                                          <p:spTgt spid="53"/>
                                        </p:tgtEl>
                                      </p:cBhvr>
                                    </p:animEffect>
                                    <p:anim calcmode="lin" valueType="num">
                                      <p:cBhvr>
                                        <p:cTn id="56" dur="1000" fill="hold"/>
                                        <p:tgtEl>
                                          <p:spTgt spid="53"/>
                                        </p:tgtEl>
                                        <p:attrNameLst>
                                          <p:attrName>ppt_x</p:attrName>
                                        </p:attrNameLst>
                                      </p:cBhvr>
                                      <p:tavLst>
                                        <p:tav tm="0">
                                          <p:val>
                                            <p:strVal val="#ppt_x"/>
                                          </p:val>
                                        </p:tav>
                                        <p:tav tm="100000">
                                          <p:val>
                                            <p:strVal val="#ppt_x"/>
                                          </p:val>
                                        </p:tav>
                                      </p:tavLst>
                                    </p:anim>
                                    <p:anim calcmode="lin" valueType="num">
                                      <p:cBhvr>
                                        <p:cTn id="5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ox(in)">
                                      <p:cBhvr>
                                        <p:cTn id="62" dur="500"/>
                                        <p:tgtEl>
                                          <p:spTgt spid="54"/>
                                        </p:tgtEl>
                                      </p:cBhvr>
                                    </p:animEffect>
                                  </p:childTnLst>
                                </p:cTn>
                              </p:par>
                            </p:childTnLst>
                          </p:cTn>
                        </p:par>
                        <p:par>
                          <p:cTn id="63" fill="hold">
                            <p:stCondLst>
                              <p:cond delay="500"/>
                            </p:stCondLst>
                            <p:childTnLst>
                              <p:par>
                                <p:cTn id="64" presetID="47" presetClass="entr" presetSubtype="0"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1000"/>
                                        <p:tgtEl>
                                          <p:spTgt spid="55"/>
                                        </p:tgtEl>
                                      </p:cBhvr>
                                    </p:animEffect>
                                    <p:anim calcmode="lin" valueType="num">
                                      <p:cBhvr>
                                        <p:cTn id="67" dur="1000" fill="hold"/>
                                        <p:tgtEl>
                                          <p:spTgt spid="55"/>
                                        </p:tgtEl>
                                        <p:attrNameLst>
                                          <p:attrName>ppt_x</p:attrName>
                                        </p:attrNameLst>
                                      </p:cBhvr>
                                      <p:tavLst>
                                        <p:tav tm="0">
                                          <p:val>
                                            <p:strVal val="#ppt_x"/>
                                          </p:val>
                                        </p:tav>
                                        <p:tav tm="100000">
                                          <p:val>
                                            <p:strVal val="#ppt_x"/>
                                          </p:val>
                                        </p:tav>
                                      </p:tavLst>
                                    </p:anim>
                                    <p:anim calcmode="lin" valueType="num">
                                      <p:cBhvr>
                                        <p:cTn id="6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box(in)">
                                      <p:cBhvr>
                                        <p:cTn id="73" dur="500"/>
                                        <p:tgtEl>
                                          <p:spTgt spid="59"/>
                                        </p:tgtEl>
                                      </p:cBhvr>
                                    </p:animEffect>
                                  </p:childTnLst>
                                </p:cTn>
                              </p:par>
                            </p:childTnLst>
                          </p:cTn>
                        </p:par>
                        <p:par>
                          <p:cTn id="74" fill="hold">
                            <p:stCondLst>
                              <p:cond delay="500"/>
                            </p:stCondLst>
                            <p:childTnLst>
                              <p:par>
                                <p:cTn id="75" presetID="47" presetClass="entr" presetSubtype="0"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1000"/>
                                        <p:tgtEl>
                                          <p:spTgt spid="60"/>
                                        </p:tgtEl>
                                      </p:cBhvr>
                                    </p:animEffect>
                                    <p:anim calcmode="lin" valueType="num">
                                      <p:cBhvr>
                                        <p:cTn id="78" dur="1000" fill="hold"/>
                                        <p:tgtEl>
                                          <p:spTgt spid="60"/>
                                        </p:tgtEl>
                                        <p:attrNameLst>
                                          <p:attrName>ppt_x</p:attrName>
                                        </p:attrNameLst>
                                      </p:cBhvr>
                                      <p:tavLst>
                                        <p:tav tm="0">
                                          <p:val>
                                            <p:strVal val="#ppt_x"/>
                                          </p:val>
                                        </p:tav>
                                        <p:tav tm="100000">
                                          <p:val>
                                            <p:strVal val="#ppt_x"/>
                                          </p:val>
                                        </p:tav>
                                      </p:tavLst>
                                    </p:anim>
                                    <p:anim calcmode="lin" valueType="num">
                                      <p:cBhvr>
                                        <p:cTn id="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box(in)">
                                      <p:cBhvr>
                                        <p:cTn id="84" dur="500"/>
                                        <p:tgtEl>
                                          <p:spTgt spid="61"/>
                                        </p:tgtEl>
                                      </p:cBhvr>
                                    </p:animEffect>
                                  </p:childTnLst>
                                </p:cTn>
                              </p:par>
                            </p:childTnLst>
                          </p:cTn>
                        </p:par>
                        <p:par>
                          <p:cTn id="85" fill="hold">
                            <p:stCondLst>
                              <p:cond delay="500"/>
                            </p:stCondLst>
                            <p:childTnLst>
                              <p:par>
                                <p:cTn id="86" presetID="47" presetClass="entr" presetSubtype="0" fill="hold" grpId="0"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1000"/>
                                        <p:tgtEl>
                                          <p:spTgt spid="62"/>
                                        </p:tgtEl>
                                      </p:cBhvr>
                                    </p:animEffect>
                                    <p:anim calcmode="lin" valueType="num">
                                      <p:cBhvr>
                                        <p:cTn id="89" dur="1000" fill="hold"/>
                                        <p:tgtEl>
                                          <p:spTgt spid="62"/>
                                        </p:tgtEl>
                                        <p:attrNameLst>
                                          <p:attrName>ppt_x</p:attrName>
                                        </p:attrNameLst>
                                      </p:cBhvr>
                                      <p:tavLst>
                                        <p:tav tm="0">
                                          <p:val>
                                            <p:strVal val="#ppt_x"/>
                                          </p:val>
                                        </p:tav>
                                        <p:tav tm="100000">
                                          <p:val>
                                            <p:strVal val="#ppt_x"/>
                                          </p:val>
                                        </p:tav>
                                      </p:tavLst>
                                    </p:anim>
                                    <p:anim calcmode="lin" valueType="num">
                                      <p:cBhvr>
                                        <p:cTn id="9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box(in)">
                                      <p:cBhvr>
                                        <p:cTn id="95" dur="500"/>
                                        <p:tgtEl>
                                          <p:spTgt spid="63"/>
                                        </p:tgtEl>
                                      </p:cBhvr>
                                    </p:animEffect>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1000"/>
                                        <p:tgtEl>
                                          <p:spTgt spid="64"/>
                                        </p:tgtEl>
                                      </p:cBhvr>
                                    </p:animEffect>
                                    <p:anim calcmode="lin" valueType="num">
                                      <p:cBhvr>
                                        <p:cTn id="100" dur="1000" fill="hold"/>
                                        <p:tgtEl>
                                          <p:spTgt spid="64"/>
                                        </p:tgtEl>
                                        <p:attrNameLst>
                                          <p:attrName>ppt_x</p:attrName>
                                        </p:attrNameLst>
                                      </p:cBhvr>
                                      <p:tavLst>
                                        <p:tav tm="0">
                                          <p:val>
                                            <p:strVal val="#ppt_x"/>
                                          </p:val>
                                        </p:tav>
                                        <p:tav tm="100000">
                                          <p:val>
                                            <p:strVal val="#ppt_x"/>
                                          </p:val>
                                        </p:tav>
                                      </p:tavLst>
                                    </p:anim>
                                    <p:anim calcmode="lin" valueType="num">
                                      <p:cBhvr>
                                        <p:cTn id="10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nodeType="click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box(in)">
                                      <p:cBhvr>
                                        <p:cTn id="106" dur="500"/>
                                        <p:tgtEl>
                                          <p:spTgt spid="65"/>
                                        </p:tgtEl>
                                      </p:cBhvr>
                                    </p:animEffect>
                                  </p:childTnLst>
                                </p:cTn>
                              </p:par>
                            </p:childTnLst>
                          </p:cTn>
                        </p:par>
                        <p:par>
                          <p:cTn id="107" fill="hold">
                            <p:stCondLst>
                              <p:cond delay="500"/>
                            </p:stCondLst>
                            <p:childTnLst>
                              <p:par>
                                <p:cTn id="108" presetID="47" presetClass="entr" presetSubtype="0" fill="hold" grpId="0" nodeType="after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1000"/>
                                        <p:tgtEl>
                                          <p:spTgt spid="66"/>
                                        </p:tgtEl>
                                      </p:cBhvr>
                                    </p:animEffect>
                                    <p:anim calcmode="lin" valueType="num">
                                      <p:cBhvr>
                                        <p:cTn id="111" dur="1000" fill="hold"/>
                                        <p:tgtEl>
                                          <p:spTgt spid="66"/>
                                        </p:tgtEl>
                                        <p:attrNameLst>
                                          <p:attrName>ppt_x</p:attrName>
                                        </p:attrNameLst>
                                      </p:cBhvr>
                                      <p:tavLst>
                                        <p:tav tm="0">
                                          <p:val>
                                            <p:strVal val="#ppt_x"/>
                                          </p:val>
                                        </p:tav>
                                        <p:tav tm="100000">
                                          <p:val>
                                            <p:strVal val="#ppt_x"/>
                                          </p:val>
                                        </p:tav>
                                      </p:tavLst>
                                    </p:anim>
                                    <p:anim calcmode="lin" valueType="num">
                                      <p:cBhvr>
                                        <p:cTn id="11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nodeType="click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box(in)">
                                      <p:cBhvr>
                                        <p:cTn id="117" dur="500"/>
                                        <p:tgtEl>
                                          <p:spTgt spid="67"/>
                                        </p:tgtEl>
                                      </p:cBhvr>
                                    </p:animEffect>
                                  </p:childTnLst>
                                </p:cTn>
                              </p:par>
                            </p:childTnLst>
                          </p:cTn>
                        </p:par>
                        <p:par>
                          <p:cTn id="118" fill="hold">
                            <p:stCondLst>
                              <p:cond delay="500"/>
                            </p:stCondLst>
                            <p:childTnLst>
                              <p:par>
                                <p:cTn id="119" presetID="47" presetClass="entr" presetSubtype="0"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1000"/>
                                        <p:tgtEl>
                                          <p:spTgt spid="68"/>
                                        </p:tgtEl>
                                      </p:cBhvr>
                                    </p:animEffect>
                                    <p:anim calcmode="lin" valueType="num">
                                      <p:cBhvr>
                                        <p:cTn id="122" dur="1000" fill="hold"/>
                                        <p:tgtEl>
                                          <p:spTgt spid="68"/>
                                        </p:tgtEl>
                                        <p:attrNameLst>
                                          <p:attrName>ppt_x</p:attrName>
                                        </p:attrNameLst>
                                      </p:cBhvr>
                                      <p:tavLst>
                                        <p:tav tm="0">
                                          <p:val>
                                            <p:strVal val="#ppt_x"/>
                                          </p:val>
                                        </p:tav>
                                        <p:tav tm="100000">
                                          <p:val>
                                            <p:strVal val="#ppt_x"/>
                                          </p:val>
                                        </p:tav>
                                      </p:tavLst>
                                    </p:anim>
                                    <p:anim calcmode="lin" valueType="num">
                                      <p:cBhvr>
                                        <p:cTn id="12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nodeType="clickEffect">
                                  <p:stCondLst>
                                    <p:cond delay="0"/>
                                  </p:stCondLst>
                                  <p:childTnLst>
                                    <p:set>
                                      <p:cBhvr>
                                        <p:cTn id="127" dur="1" fill="hold">
                                          <p:stCondLst>
                                            <p:cond delay="0"/>
                                          </p:stCondLst>
                                        </p:cTn>
                                        <p:tgtEl>
                                          <p:spTgt spid="69"/>
                                        </p:tgtEl>
                                        <p:attrNameLst>
                                          <p:attrName>style.visibility</p:attrName>
                                        </p:attrNameLst>
                                      </p:cBhvr>
                                      <p:to>
                                        <p:strVal val="visible"/>
                                      </p:to>
                                    </p:set>
                                    <p:animEffect transition="in" filter="box(in)">
                                      <p:cBhvr>
                                        <p:cTn id="128" dur="500"/>
                                        <p:tgtEl>
                                          <p:spTgt spid="69"/>
                                        </p:tgtEl>
                                      </p:cBhvr>
                                    </p:animEffect>
                                  </p:childTnLst>
                                </p:cTn>
                              </p:par>
                            </p:childTnLst>
                          </p:cTn>
                        </p:par>
                        <p:par>
                          <p:cTn id="129" fill="hold">
                            <p:stCondLst>
                              <p:cond delay="500"/>
                            </p:stCondLst>
                            <p:childTnLst>
                              <p:par>
                                <p:cTn id="130" presetID="47" presetClass="entr" presetSubtype="0"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fade">
                                      <p:cBhvr>
                                        <p:cTn id="132" dur="1000"/>
                                        <p:tgtEl>
                                          <p:spTgt spid="70"/>
                                        </p:tgtEl>
                                      </p:cBhvr>
                                    </p:animEffect>
                                    <p:anim calcmode="lin" valueType="num">
                                      <p:cBhvr>
                                        <p:cTn id="133" dur="1000" fill="hold"/>
                                        <p:tgtEl>
                                          <p:spTgt spid="70"/>
                                        </p:tgtEl>
                                        <p:attrNameLst>
                                          <p:attrName>ppt_x</p:attrName>
                                        </p:attrNameLst>
                                      </p:cBhvr>
                                      <p:tavLst>
                                        <p:tav tm="0">
                                          <p:val>
                                            <p:strVal val="#ppt_x"/>
                                          </p:val>
                                        </p:tav>
                                        <p:tav tm="100000">
                                          <p:val>
                                            <p:strVal val="#ppt_x"/>
                                          </p:val>
                                        </p:tav>
                                      </p:tavLst>
                                    </p:anim>
                                    <p:anim calcmode="lin" valueType="num">
                                      <p:cBhvr>
                                        <p:cTn id="134"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nodeType="clickEffect">
                                  <p:stCondLst>
                                    <p:cond delay="0"/>
                                  </p:stCondLst>
                                  <p:childTnLst>
                                    <p:set>
                                      <p:cBhvr>
                                        <p:cTn id="138" dur="1" fill="hold">
                                          <p:stCondLst>
                                            <p:cond delay="0"/>
                                          </p:stCondLst>
                                        </p:cTn>
                                        <p:tgtEl>
                                          <p:spTgt spid="71"/>
                                        </p:tgtEl>
                                        <p:attrNameLst>
                                          <p:attrName>style.visibility</p:attrName>
                                        </p:attrNameLst>
                                      </p:cBhvr>
                                      <p:to>
                                        <p:strVal val="visible"/>
                                      </p:to>
                                    </p:set>
                                    <p:animEffect transition="in" filter="box(in)">
                                      <p:cBhvr>
                                        <p:cTn id="139" dur="500"/>
                                        <p:tgtEl>
                                          <p:spTgt spid="71"/>
                                        </p:tgtEl>
                                      </p:cBhvr>
                                    </p:animEffect>
                                  </p:childTnLst>
                                </p:cTn>
                              </p:par>
                            </p:childTnLst>
                          </p:cTn>
                        </p:par>
                        <p:par>
                          <p:cTn id="140" fill="hold">
                            <p:stCondLst>
                              <p:cond delay="500"/>
                            </p:stCondLst>
                            <p:childTnLst>
                              <p:par>
                                <p:cTn id="141" presetID="47" presetClass="entr" presetSubtype="0" fill="hold" grpId="0"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fade">
                                      <p:cBhvr>
                                        <p:cTn id="143" dur="1000"/>
                                        <p:tgtEl>
                                          <p:spTgt spid="72"/>
                                        </p:tgtEl>
                                      </p:cBhvr>
                                    </p:animEffect>
                                    <p:anim calcmode="lin" valueType="num">
                                      <p:cBhvr>
                                        <p:cTn id="144" dur="1000" fill="hold"/>
                                        <p:tgtEl>
                                          <p:spTgt spid="72"/>
                                        </p:tgtEl>
                                        <p:attrNameLst>
                                          <p:attrName>ppt_x</p:attrName>
                                        </p:attrNameLst>
                                      </p:cBhvr>
                                      <p:tavLst>
                                        <p:tav tm="0">
                                          <p:val>
                                            <p:strVal val="#ppt_x"/>
                                          </p:val>
                                        </p:tav>
                                        <p:tav tm="100000">
                                          <p:val>
                                            <p:strVal val="#ppt_x"/>
                                          </p:val>
                                        </p:tav>
                                      </p:tavLst>
                                    </p:anim>
                                    <p:anim calcmode="lin" valueType="num">
                                      <p:cBhvr>
                                        <p:cTn id="145"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 presetClass="entr" presetSubtype="16" fill="hold" nodeType="clickEffect">
                                  <p:stCondLst>
                                    <p:cond delay="0"/>
                                  </p:stCondLst>
                                  <p:childTnLst>
                                    <p:set>
                                      <p:cBhvr>
                                        <p:cTn id="149" dur="1" fill="hold">
                                          <p:stCondLst>
                                            <p:cond delay="0"/>
                                          </p:stCondLst>
                                        </p:cTn>
                                        <p:tgtEl>
                                          <p:spTgt spid="73"/>
                                        </p:tgtEl>
                                        <p:attrNameLst>
                                          <p:attrName>style.visibility</p:attrName>
                                        </p:attrNameLst>
                                      </p:cBhvr>
                                      <p:to>
                                        <p:strVal val="visible"/>
                                      </p:to>
                                    </p:set>
                                    <p:animEffect transition="in" filter="box(in)">
                                      <p:cBhvr>
                                        <p:cTn id="150" dur="500"/>
                                        <p:tgtEl>
                                          <p:spTgt spid="73"/>
                                        </p:tgtEl>
                                      </p:cBhvr>
                                    </p:animEffect>
                                  </p:childTnLst>
                                </p:cTn>
                              </p:par>
                            </p:childTnLst>
                          </p:cTn>
                        </p:par>
                        <p:par>
                          <p:cTn id="151" fill="hold">
                            <p:stCondLst>
                              <p:cond delay="500"/>
                            </p:stCondLst>
                            <p:childTnLst>
                              <p:par>
                                <p:cTn id="152" presetID="47" presetClass="entr" presetSubtype="0" fill="hold" grpId="0" nodeType="afterEffect">
                                  <p:stCondLst>
                                    <p:cond delay="0"/>
                                  </p:stCondLst>
                                  <p:childTnLst>
                                    <p:set>
                                      <p:cBhvr>
                                        <p:cTn id="153" dur="1" fill="hold">
                                          <p:stCondLst>
                                            <p:cond delay="0"/>
                                          </p:stCondLst>
                                        </p:cTn>
                                        <p:tgtEl>
                                          <p:spTgt spid="74"/>
                                        </p:tgtEl>
                                        <p:attrNameLst>
                                          <p:attrName>style.visibility</p:attrName>
                                        </p:attrNameLst>
                                      </p:cBhvr>
                                      <p:to>
                                        <p:strVal val="visible"/>
                                      </p:to>
                                    </p:set>
                                    <p:animEffect transition="in" filter="fade">
                                      <p:cBhvr>
                                        <p:cTn id="154" dur="1000"/>
                                        <p:tgtEl>
                                          <p:spTgt spid="74"/>
                                        </p:tgtEl>
                                      </p:cBhvr>
                                    </p:animEffect>
                                    <p:anim calcmode="lin" valueType="num">
                                      <p:cBhvr>
                                        <p:cTn id="155" dur="1000" fill="hold"/>
                                        <p:tgtEl>
                                          <p:spTgt spid="74"/>
                                        </p:tgtEl>
                                        <p:attrNameLst>
                                          <p:attrName>ppt_x</p:attrName>
                                        </p:attrNameLst>
                                      </p:cBhvr>
                                      <p:tavLst>
                                        <p:tav tm="0">
                                          <p:val>
                                            <p:strVal val="#ppt_x"/>
                                          </p:val>
                                        </p:tav>
                                        <p:tav tm="100000">
                                          <p:val>
                                            <p:strVal val="#ppt_x"/>
                                          </p:val>
                                        </p:tav>
                                      </p:tavLst>
                                    </p:anim>
                                    <p:anim calcmode="lin" valueType="num">
                                      <p:cBhvr>
                                        <p:cTn id="15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9" grpId="0"/>
      <p:bldP spid="51" grpId="0"/>
      <p:bldP spid="53" grpId="0"/>
      <p:bldP spid="55" grpId="0"/>
      <p:bldP spid="60" grpId="0"/>
      <p:bldP spid="62" grpId="0"/>
      <p:bldP spid="64" grpId="0"/>
      <p:bldP spid="66" grpId="0"/>
      <p:bldP spid="68" grpId="0"/>
      <p:bldP spid="70" grpId="0"/>
      <p:bldP spid="72"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BCFEFE21-271B-4FD5-9B5B-D28EF419E148}"/>
              </a:ext>
            </a:extLst>
          </p:cNvPr>
          <p:cNvSpPr txBox="1">
            <a:spLocks/>
          </p:cNvSpPr>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2. Vùng biển V</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i</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ệt </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Nam </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ở Biển </a:t>
            </a:r>
            <a:r>
              <a:rPr kumimoji="0" lang="vi-VN" sz="3000" b="1" i="0" u="none" strike="noStrike" kern="1200" cap="none" spc="0" normalizeH="0" baseline="0" noProof="0" dirty="0" smtClean="0">
                <a:ln>
                  <a:noFill/>
                </a:ln>
                <a:solidFill>
                  <a:srgbClr val="0070C0"/>
                </a:solidFill>
                <a:effectLst/>
                <a:uLnTx/>
                <a:uFillTx/>
                <a:latin typeface="Cambria" pitchFamily="18" charset="0"/>
                <a:ea typeface="+mj-ea"/>
                <a:cs typeface="+mj-cs"/>
              </a:rPr>
              <a:t>Đông</a:t>
            </a:r>
            <a:r>
              <a:rPr kumimoji="0" lang="en-US" sz="3000" b="1" i="0" u="none" strike="noStrike" kern="1200" cap="none" spc="0" normalizeH="0" baseline="0" noProof="0" dirty="0" smtClean="0">
                <a:ln>
                  <a:noFill/>
                </a:ln>
                <a:solidFill>
                  <a:srgbClr val="0070C0"/>
                </a:solidFill>
                <a:effectLst/>
                <a:uLnTx/>
                <a:uFillTx/>
                <a:latin typeface="Cambria" pitchFamily="18" charset="0"/>
                <a:ea typeface="+mj-ea"/>
                <a:cs typeface="+mj-cs"/>
              </a:rPr>
              <a:t> </a:t>
            </a:r>
            <a:endPar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endParaRPr>
          </a:p>
        </p:txBody>
      </p:sp>
      <p:pic>
        <p:nvPicPr>
          <p:cNvPr id="6" name="Picture 5"/>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6408125" y="0"/>
            <a:ext cx="5744083" cy="6701536"/>
          </a:xfrm>
          <a:prstGeom prst="rect">
            <a:avLst/>
          </a:prstGeom>
          <a:noFill/>
          <a:ln>
            <a:noFill/>
          </a:ln>
        </p:spPr>
      </p:pic>
      <p:sp>
        <p:nvSpPr>
          <p:cNvPr id="7" name="Rectangle 6"/>
          <p:cNvSpPr/>
          <p:nvPr/>
        </p:nvSpPr>
        <p:spPr>
          <a:xfrm>
            <a:off x="88393" y="914400"/>
            <a:ext cx="6295514" cy="1938992"/>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3000" b="1" kern="0" dirty="0" err="1" smtClean="0">
                <a:latin typeface="Cambria" panose="02040503050406030204" pitchFamily="18" charset="0"/>
                <a:ea typeface="Cambria" panose="02040503050406030204" pitchFamily="18" charset="0"/>
              </a:rPr>
              <a:t>Dựa</a:t>
            </a:r>
            <a:r>
              <a:rPr lang="en-US" sz="3000" b="1" kern="0" dirty="0" smtClean="0">
                <a:latin typeface="Cambria" panose="02040503050406030204" pitchFamily="18" charset="0"/>
                <a:ea typeface="Cambria" panose="02040503050406030204" pitchFamily="18" charset="0"/>
              </a:rPr>
              <a:t> </a:t>
            </a:r>
            <a:r>
              <a:rPr lang="en-US" sz="3000" b="1" kern="0" dirty="0" err="1" smtClean="0">
                <a:latin typeface="Cambria" panose="02040503050406030204" pitchFamily="18" charset="0"/>
                <a:ea typeface="Cambria" panose="02040503050406030204" pitchFamily="18" charset="0"/>
              </a:rPr>
              <a:t>vào</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hình</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14.2 14.3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và</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thông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tin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trong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bài</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em</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hãy</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a:t>
            </a:r>
          </a:p>
          <a:p>
            <a:pPr marL="119063" marR="0" lvl="0" indent="-119063" algn="just" defTabSz="914400" eaLnBrk="1" fontAlgn="auto" latinLnBrk="0" hangingPunct="1">
              <a:lnSpc>
                <a:spcPct val="100000"/>
              </a:lnSpc>
              <a:spcBef>
                <a:spcPts val="0"/>
              </a:spcBef>
              <a:spcAft>
                <a:spcPts val="0"/>
              </a:spcAft>
              <a:buClrTx/>
              <a:buSzTx/>
              <a:buFontTx/>
              <a:buChar char="-"/>
              <a:tabLst>
                <a:tab pos="119063" algn="l"/>
              </a:tabLst>
              <a:defRPr/>
            </a:pPr>
            <a:r>
              <a:rPr lang="en-US" sz="3000" kern="0" dirty="0">
                <a:solidFill>
                  <a:srgbClr val="FF0000"/>
                </a:solidFill>
                <a:latin typeface="Cambria" panose="02040503050406030204" pitchFamily="18" charset="0"/>
                <a:ea typeface="Cambria" panose="02040503050406030204" pitchFamily="18" charset="0"/>
              </a:rPr>
              <a:t> </a:t>
            </a:r>
            <a:r>
              <a:rPr lang="en-US" sz="3000" kern="0" dirty="0" smtClean="0">
                <a:solidFill>
                  <a:srgbClr val="FF0000"/>
                </a:solidFill>
                <a:latin typeface="Cambria" panose="02040503050406030204" pitchFamily="18" charset="0"/>
                <a:ea typeface="Cambria" panose="02040503050406030204" pitchFamily="18" charset="0"/>
              </a:rPr>
              <a:t>Cho </a:t>
            </a:r>
            <a:r>
              <a:rPr lang="en-US" sz="3000" kern="0" dirty="0" err="1" smtClean="0">
                <a:solidFill>
                  <a:srgbClr val="FF0000"/>
                </a:solidFill>
                <a:latin typeface="Cambria" panose="02040503050406030204" pitchFamily="18" charset="0"/>
                <a:ea typeface="Cambria" panose="02040503050406030204" pitchFamily="18" charset="0"/>
              </a:rPr>
              <a:t>biết</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ngày</a:t>
            </a:r>
            <a:r>
              <a:rPr lang="en-US" sz="3000" kern="0" dirty="0" smtClean="0">
                <a:solidFill>
                  <a:srgbClr val="FF0000"/>
                </a:solidFill>
                <a:latin typeface="Cambria" panose="02040503050406030204" pitchFamily="18" charset="0"/>
                <a:ea typeface="Cambria" panose="02040503050406030204" pitchFamily="18" charset="0"/>
              </a:rPr>
              <a:t> 15/12/2000 </a:t>
            </a:r>
            <a:r>
              <a:rPr lang="en-US" sz="3000" kern="0" dirty="0" err="1" smtClean="0">
                <a:solidFill>
                  <a:srgbClr val="FF0000"/>
                </a:solidFill>
                <a:latin typeface="Cambria" panose="02040503050406030204" pitchFamily="18" charset="0"/>
                <a:ea typeface="Cambria" panose="02040503050406030204" pitchFamily="18" charset="0"/>
              </a:rPr>
              <a:t>Hiệp</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định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gì</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đã</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được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kí</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kết</a:t>
            </a:r>
            <a:r>
              <a:rPr lang="en-US" sz="3000" kern="0" dirty="0">
                <a:solidFill>
                  <a:srgbClr val="FF0000"/>
                </a:solidFill>
                <a:latin typeface="Cambria" panose="02040503050406030204" pitchFamily="18" charset="0"/>
                <a:ea typeface="Cambria" panose="02040503050406030204" pitchFamily="18" charset="0"/>
              </a:rPr>
              <a:t> </a:t>
            </a:r>
            <a:r>
              <a:rPr lang="en-US" sz="3000" kern="0" dirty="0" smtClean="0">
                <a:solidFill>
                  <a:srgbClr val="FF0000"/>
                </a:solidFill>
                <a:latin typeface="Cambria" panose="02040503050406030204" pitchFamily="18" charset="0"/>
                <a:ea typeface="Cambria" panose="02040503050406030204" pitchFamily="18" charset="0"/>
              </a:rPr>
              <a:t>?</a:t>
            </a:r>
            <a:r>
              <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p>
        </p:txBody>
      </p:sp>
      <p:sp>
        <p:nvSpPr>
          <p:cNvPr id="8" name="Rectangle 7"/>
          <p:cNvSpPr/>
          <p:nvPr/>
        </p:nvSpPr>
        <p:spPr>
          <a:xfrm>
            <a:off x="146135" y="3898627"/>
            <a:ext cx="6237771" cy="2062103"/>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latin typeface="Cambria" pitchFamily="18" charset="0"/>
                <a:ea typeface="Cambria" pitchFamily="18" charset="0"/>
              </a:rPr>
              <a:t> </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Ngày</a:t>
            </a:r>
            <a:r>
              <a:rPr lang="en-US" sz="3200" dirty="0" smtClean="0">
                <a:latin typeface="Cambria" pitchFamily="18" charset="0"/>
                <a:ea typeface="Cambria" pitchFamily="18" charset="0"/>
              </a:rPr>
              <a:t> 15/12/2000 </a:t>
            </a:r>
            <a:r>
              <a:rPr lang="en-US" sz="3200" dirty="0" err="1" smtClean="0">
                <a:latin typeface="Cambria" pitchFamily="18" charset="0"/>
                <a:ea typeface="Cambria" pitchFamily="18" charset="0"/>
              </a:rPr>
              <a:t>kí</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kết</a:t>
            </a:r>
            <a:r>
              <a:rPr lang="en-US" sz="2300" dirty="0" smtClean="0">
                <a:latin typeface="Cambria" pitchFamily="18" charset="0"/>
                <a:ea typeface="Cambria" pitchFamily="18" charset="0"/>
              </a:rPr>
              <a:t> </a:t>
            </a:r>
            <a:r>
              <a:rPr lang="en-US" sz="3200" b="1" dirty="0" err="1" smtClean="0">
                <a:latin typeface="Cambria" pitchFamily="18" charset="0"/>
                <a:ea typeface="Cambria" pitchFamily="18" charset="0"/>
              </a:rPr>
              <a:t>Hiệp</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định</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về</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phân</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định</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lãnh</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hải</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vùng</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đặc</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quyền</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kinh</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tế</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và</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thềm</a:t>
            </a:r>
            <a:r>
              <a:rPr lang="en-US" sz="3200" b="1" dirty="0" smtClean="0">
                <a:latin typeface="Cambria" pitchFamily="18" charset="0"/>
                <a:ea typeface="Cambria" pitchFamily="18" charset="0"/>
              </a:rPr>
              <a:t> </a:t>
            </a:r>
            <a:r>
              <a:rPr lang="en-US" sz="3200" b="1" dirty="0" err="1" smtClean="0">
                <a:latin typeface="Cambria" pitchFamily="18" charset="0"/>
                <a:ea typeface="Cambria" pitchFamily="18" charset="0"/>
              </a:rPr>
              <a:t>lục</a:t>
            </a:r>
            <a:r>
              <a:rPr lang="en-US" sz="3200" b="1" dirty="0" smtClean="0">
                <a:latin typeface="Cambria" pitchFamily="18" charset="0"/>
                <a:ea typeface="Cambria" pitchFamily="18" charset="0"/>
              </a:rPr>
              <a:t> </a:t>
            </a:r>
            <a:r>
              <a:rPr lang="en-US" sz="3200" b="1" u="sng" dirty="0" err="1" smtClean="0">
                <a:latin typeface="Cambria" pitchFamily="18" charset="0"/>
                <a:ea typeface="Cambria" pitchFamily="18" charset="0"/>
              </a:rPr>
              <a:t>địa</a:t>
            </a:r>
            <a:r>
              <a:rPr lang="en-US" sz="3200" b="1" u="sng" dirty="0" smtClean="0">
                <a:latin typeface="Cambria" pitchFamily="18" charset="0"/>
                <a:ea typeface="Cambria" pitchFamily="18" charset="0"/>
              </a:rPr>
              <a:t> </a:t>
            </a:r>
            <a:r>
              <a:rPr lang="en-US" sz="3200" dirty="0" err="1" smtClean="0">
                <a:latin typeface="Cambria" pitchFamily="18" charset="0"/>
                <a:ea typeface="Cambria" pitchFamily="18" charset="0"/>
              </a:rPr>
              <a:t>Việt</a:t>
            </a:r>
            <a:r>
              <a:rPr lang="en-US" sz="3200" dirty="0" smtClean="0">
                <a:latin typeface="Cambria" pitchFamily="18" charset="0"/>
                <a:ea typeface="Cambria" pitchFamily="18" charset="0"/>
              </a:rPr>
              <a:t> Nam </a:t>
            </a:r>
            <a:r>
              <a:rPr lang="en-US" sz="3200" dirty="0" err="1" smtClean="0">
                <a:latin typeface="Cambria" pitchFamily="18" charset="0"/>
                <a:ea typeface="Cambria" pitchFamily="18" charset="0"/>
              </a:rPr>
              <a:t>với</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Trung</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Quốc</a:t>
            </a:r>
            <a:r>
              <a:rPr lang="vi-VN" sz="3200" dirty="0" smtClean="0">
                <a:latin typeface="Cambria" pitchFamily="18" charset="0"/>
                <a:ea typeface="Cambria" pitchFamily="18" charset="0"/>
              </a:rPr>
              <a:t>.</a:t>
            </a:r>
            <a:endParaRPr lang="vi-VN" sz="3200" dirty="0">
              <a:latin typeface="Cambria" pitchFamily="18" charset="0"/>
              <a:ea typeface="Cambria" pitchFamily="18" charset="0"/>
            </a:endParaRPr>
          </a:p>
        </p:txBody>
      </p:sp>
      <p:pic>
        <p:nvPicPr>
          <p:cNvPr id="9" name="Picture 8" descr="book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3586" y="2993136"/>
            <a:ext cx="1291750" cy="66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9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BCFEFE21-271B-4FD5-9B5B-D28EF419E148}"/>
              </a:ext>
            </a:extLst>
          </p:cNvPr>
          <p:cNvSpPr txBox="1">
            <a:spLocks/>
          </p:cNvSpPr>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2. Vùng biển V</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i</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ệt </a:t>
            </a:r>
            <a:r>
              <a:rPr kumimoji="0" lang="en-US" sz="3000" b="1" i="0" u="none" strike="noStrike" kern="1200" cap="none" spc="0" normalizeH="0" baseline="0" noProof="0" dirty="0">
                <a:ln>
                  <a:noFill/>
                </a:ln>
                <a:solidFill>
                  <a:srgbClr val="0070C0"/>
                </a:solidFill>
                <a:effectLst/>
                <a:uLnTx/>
                <a:uFillTx/>
                <a:latin typeface="Cambria" pitchFamily="18" charset="0"/>
                <a:ea typeface="+mj-ea"/>
                <a:cs typeface="+mj-cs"/>
              </a:rPr>
              <a:t>Nam </a:t>
            </a:r>
            <a:r>
              <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rPr>
              <a:t>ở Biển </a:t>
            </a:r>
            <a:r>
              <a:rPr kumimoji="0" lang="vi-VN" sz="3000" b="1" i="0" u="none" strike="noStrike" kern="1200" cap="none" spc="0" normalizeH="0" baseline="0" noProof="0" dirty="0" smtClean="0">
                <a:ln>
                  <a:noFill/>
                </a:ln>
                <a:solidFill>
                  <a:srgbClr val="0070C0"/>
                </a:solidFill>
                <a:effectLst/>
                <a:uLnTx/>
                <a:uFillTx/>
                <a:latin typeface="Cambria" pitchFamily="18" charset="0"/>
                <a:ea typeface="+mj-ea"/>
                <a:cs typeface="+mj-cs"/>
              </a:rPr>
              <a:t>Đông</a:t>
            </a:r>
            <a:r>
              <a:rPr kumimoji="0" lang="en-US" sz="3000" b="1" i="0" u="none" strike="noStrike" kern="1200" cap="none" spc="0" normalizeH="0" baseline="0" noProof="0" dirty="0" smtClean="0">
                <a:ln>
                  <a:noFill/>
                </a:ln>
                <a:solidFill>
                  <a:srgbClr val="0070C0"/>
                </a:solidFill>
                <a:effectLst/>
                <a:uLnTx/>
                <a:uFillTx/>
                <a:latin typeface="Cambria" pitchFamily="18" charset="0"/>
                <a:ea typeface="+mj-ea"/>
                <a:cs typeface="+mj-cs"/>
              </a:rPr>
              <a:t> </a:t>
            </a:r>
            <a:endParaRPr kumimoji="0" lang="vi-VN" sz="3000" b="1" i="0" u="none" strike="noStrike" kern="1200" cap="none" spc="0" normalizeH="0" baseline="0" noProof="0" dirty="0">
              <a:ln>
                <a:noFill/>
              </a:ln>
              <a:solidFill>
                <a:srgbClr val="0070C0"/>
              </a:solidFill>
              <a:effectLst/>
              <a:uLnTx/>
              <a:uFillTx/>
              <a:latin typeface="Cambria" pitchFamily="18" charset="0"/>
              <a:ea typeface="+mj-ea"/>
              <a:cs typeface="+mj-cs"/>
            </a:endParaRPr>
          </a:p>
        </p:txBody>
      </p:sp>
      <p:pic>
        <p:nvPicPr>
          <p:cNvPr id="6" name="Picture 5"/>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6398981" y="64008"/>
            <a:ext cx="5744083" cy="6701536"/>
          </a:xfrm>
          <a:prstGeom prst="rect">
            <a:avLst/>
          </a:prstGeom>
          <a:noFill/>
          <a:ln>
            <a:noFill/>
          </a:ln>
        </p:spPr>
      </p:pic>
      <p:sp>
        <p:nvSpPr>
          <p:cNvPr id="7" name="Rectangle 6"/>
          <p:cNvSpPr/>
          <p:nvPr/>
        </p:nvSpPr>
        <p:spPr>
          <a:xfrm>
            <a:off x="88393" y="914400"/>
            <a:ext cx="6295514" cy="1938992"/>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3000" b="1" kern="0" dirty="0" err="1" smtClean="0">
                <a:latin typeface="Cambria" panose="02040503050406030204" pitchFamily="18" charset="0"/>
                <a:ea typeface="Cambria" panose="02040503050406030204" pitchFamily="18" charset="0"/>
              </a:rPr>
              <a:t>Dựa</a:t>
            </a:r>
            <a:r>
              <a:rPr lang="en-US" sz="3000" b="1" kern="0" dirty="0" smtClean="0">
                <a:latin typeface="Cambria" panose="02040503050406030204" pitchFamily="18" charset="0"/>
                <a:ea typeface="Cambria" panose="02040503050406030204" pitchFamily="18" charset="0"/>
              </a:rPr>
              <a:t> </a:t>
            </a:r>
            <a:r>
              <a:rPr lang="en-US" sz="3000" b="1" kern="0" dirty="0" err="1" smtClean="0">
                <a:latin typeface="Cambria" panose="02040503050406030204" pitchFamily="18" charset="0"/>
                <a:ea typeface="Cambria" panose="02040503050406030204" pitchFamily="18" charset="0"/>
              </a:rPr>
              <a:t>vào</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hình</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14.2 14.3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và</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thông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tin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trong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bài</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em</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hãy</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a:t>
            </a:r>
          </a:p>
          <a:p>
            <a:pPr marL="119063" marR="0" lvl="0" indent="-119063" algn="just" defTabSz="914400" eaLnBrk="1" fontAlgn="auto" latinLnBrk="0" hangingPunct="1">
              <a:lnSpc>
                <a:spcPct val="100000"/>
              </a:lnSpc>
              <a:spcBef>
                <a:spcPts val="0"/>
              </a:spcBef>
              <a:spcAft>
                <a:spcPts val="0"/>
              </a:spcAft>
              <a:buClrTx/>
              <a:buSzTx/>
              <a:buFontTx/>
              <a:buChar char="-"/>
              <a:tabLst>
                <a:tab pos="119063" algn="l"/>
              </a:tabLst>
              <a:defRPr/>
            </a:pPr>
            <a:r>
              <a:rPr lang="en-US" sz="3000" kern="0" dirty="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Xác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định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đường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phân</a:t>
            </a:r>
            <a:r>
              <a:rPr lang="en-US" sz="3000" kern="0" dirty="0" smtClean="0">
                <a:solidFill>
                  <a:srgbClr val="FF0000"/>
                </a:solidFill>
                <a:latin typeface="Cambria" panose="02040503050406030204" pitchFamily="18" charset="0"/>
                <a:ea typeface="Cambria" panose="02040503050406030204" pitchFamily="18" charset="0"/>
              </a:rPr>
              <a:t> chia </a:t>
            </a:r>
            <a:r>
              <a:rPr lang="en-US" sz="3000" kern="0" dirty="0" err="1" smtClean="0">
                <a:solidFill>
                  <a:srgbClr val="FF0000"/>
                </a:solidFill>
                <a:latin typeface="Cambria" panose="02040503050406030204" pitchFamily="18" charset="0"/>
                <a:ea typeface="Cambria" panose="02040503050406030204" pitchFamily="18" charset="0"/>
              </a:rPr>
              <a:t>vịnh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Bắc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Bộ</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giữa</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Việt</a:t>
            </a:r>
            <a:r>
              <a:rPr lang="en-US" sz="3000" kern="0" dirty="0" smtClean="0">
                <a:solidFill>
                  <a:srgbClr val="FF0000"/>
                </a:solidFill>
                <a:latin typeface="Cambria" panose="02040503050406030204" pitchFamily="18" charset="0"/>
                <a:ea typeface="Cambria" panose="02040503050406030204" pitchFamily="18" charset="0"/>
              </a:rPr>
              <a:t> Nam </a:t>
            </a:r>
            <a:r>
              <a:rPr lang="en-US" sz="3000" kern="0" dirty="0" err="1" smtClean="0">
                <a:solidFill>
                  <a:srgbClr val="FF0000"/>
                </a:solidFill>
                <a:latin typeface="Cambria" panose="02040503050406030204" pitchFamily="18" charset="0"/>
                <a:ea typeface="Cambria" panose="02040503050406030204" pitchFamily="18" charset="0"/>
              </a:rPr>
              <a:t>và</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Trung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Quốc</a:t>
            </a:r>
            <a:r>
              <a:rPr lang="en-US" sz="3000" kern="0" dirty="0" smtClean="0">
                <a:solidFill>
                  <a:srgbClr val="FF0000"/>
                </a:solidFill>
                <a:latin typeface="Cambria" panose="02040503050406030204" pitchFamily="18" charset="0"/>
                <a:ea typeface="Cambria" panose="02040503050406030204" pitchFamily="18" charset="0"/>
              </a:rPr>
              <a:t>.</a:t>
            </a:r>
            <a:r>
              <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p>
        </p:txBody>
      </p:sp>
      <p:sp>
        <p:nvSpPr>
          <p:cNvPr id="8" name="Line 11"/>
          <p:cNvSpPr>
            <a:spLocks noChangeShapeType="1"/>
          </p:cNvSpPr>
          <p:nvPr/>
        </p:nvSpPr>
        <p:spPr bwMode="auto">
          <a:xfrm flipV="1">
            <a:off x="6377477" y="1069848"/>
            <a:ext cx="2629363" cy="61264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9" name="Line 11"/>
          <p:cNvSpPr>
            <a:spLocks noChangeShapeType="1"/>
          </p:cNvSpPr>
          <p:nvPr/>
        </p:nvSpPr>
        <p:spPr bwMode="auto">
          <a:xfrm>
            <a:off x="6377477" y="1746504"/>
            <a:ext cx="2574163" cy="81381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0" name="Rectangle 9"/>
          <p:cNvSpPr/>
          <p:nvPr/>
        </p:nvSpPr>
        <p:spPr>
          <a:xfrm>
            <a:off x="100583" y="3956304"/>
            <a:ext cx="6298397" cy="2554545"/>
          </a:xfrm>
          <a:prstGeom prst="rect">
            <a:avLst/>
          </a:prstGeom>
          <a:solidFill>
            <a:srgbClr val="FFCCFF"/>
          </a:solidFill>
          <a:ln w="12700">
            <a:solidFill>
              <a:srgbClr val="0070C0"/>
            </a:solidFill>
          </a:ln>
        </p:spPr>
        <p:txBody>
          <a:bodyPr wrap="square">
            <a:spAutoFit/>
          </a:bodyPr>
          <a:lstStyle/>
          <a:p>
            <a:pPr algn="just">
              <a:spcBef>
                <a:spcPts val="600"/>
              </a:spcBef>
            </a:pPr>
            <a:r>
              <a:rPr lang="vi-VN" sz="3200" dirty="0" smtClean="0">
                <a:solidFill>
                  <a:srgbClr val="7030A0"/>
                </a:solidFill>
                <a:latin typeface="Cambria" pitchFamily="18" charset="0"/>
                <a:ea typeface="Cambria" pitchFamily="18" charset="0"/>
              </a:rPr>
              <a:t>- </a:t>
            </a:r>
            <a:r>
              <a:rPr lang="vi-VN" sz="3200" dirty="0">
                <a:solidFill>
                  <a:srgbClr val="7030A0"/>
                </a:solidFill>
                <a:latin typeface="Cambria" pitchFamily="18" charset="0"/>
                <a:ea typeface="Cambria" pitchFamily="18" charset="0"/>
              </a:rPr>
              <a:t>Đường phân định vịnh Bắc Bộ giữa Việt Nam và Trung Quốc được xác định bằng </a:t>
            </a:r>
            <a:r>
              <a:rPr lang="vi-VN" sz="3200" b="1" u="sng" dirty="0">
                <a:solidFill>
                  <a:srgbClr val="7030A0"/>
                </a:solidFill>
                <a:latin typeface="Cambria" pitchFamily="18" charset="0"/>
                <a:ea typeface="Cambria" pitchFamily="18" charset="0"/>
              </a:rPr>
              <a:t>21 điểm</a:t>
            </a:r>
            <a:r>
              <a:rPr lang="vi-VN" sz="3200" b="1" dirty="0">
                <a:solidFill>
                  <a:srgbClr val="7030A0"/>
                </a:solidFill>
                <a:latin typeface="Cambria" pitchFamily="18" charset="0"/>
                <a:ea typeface="Cambria" pitchFamily="18" charset="0"/>
              </a:rPr>
              <a:t> </a:t>
            </a:r>
            <a:r>
              <a:rPr lang="vi-VN" sz="3200" dirty="0">
                <a:solidFill>
                  <a:srgbClr val="7030A0"/>
                </a:solidFill>
                <a:latin typeface="Cambria" pitchFamily="18" charset="0"/>
                <a:ea typeface="Cambria" pitchFamily="18" charset="0"/>
              </a:rPr>
              <a:t>có tọa độ xác định, nối tuần tự với nhau bằng các</a:t>
            </a:r>
            <a:r>
              <a:rPr lang="en-US" sz="3200" dirty="0">
                <a:solidFill>
                  <a:srgbClr val="7030A0"/>
                </a:solidFill>
                <a:latin typeface="Cambria" pitchFamily="18" charset="0"/>
                <a:ea typeface="Cambria" pitchFamily="18" charset="0"/>
              </a:rPr>
              <a:t> </a:t>
            </a:r>
            <a:r>
              <a:rPr lang="vi-VN" sz="3200" dirty="0">
                <a:solidFill>
                  <a:srgbClr val="7030A0"/>
                </a:solidFill>
                <a:latin typeface="Cambria" pitchFamily="18" charset="0"/>
                <a:ea typeface="Cambria" pitchFamily="18" charset="0"/>
              </a:rPr>
              <a:t>đoạn thẳng.</a:t>
            </a:r>
          </a:p>
        </p:txBody>
      </p:sp>
    </p:spTree>
    <p:extLst>
      <p:ext uri="{BB962C8B-B14F-4D97-AF65-F5344CB8AC3E}">
        <p14:creationId xmlns:p14="http://schemas.microsoft.com/office/powerpoint/2010/main" val="45343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6FD6642-13C2-4E3E-A1B5-DE813C1581F4}"/>
              </a:ext>
            </a:extLst>
          </p:cNvPr>
          <p:cNvPicPr>
            <a:picLocks noChangeAspect="1"/>
          </p:cNvPicPr>
          <p:nvPr/>
        </p:nvPicPr>
        <p:blipFill>
          <a:blip r:embed="rId2"/>
          <a:stretch>
            <a:fillRect/>
          </a:stretch>
        </p:blipFill>
        <p:spPr>
          <a:xfrm>
            <a:off x="89661" y="0"/>
            <a:ext cx="7503541" cy="5925312"/>
          </a:xfrm>
          <a:prstGeom prst="rect">
            <a:avLst/>
          </a:prstGeom>
        </p:spPr>
      </p:pic>
      <p:sp>
        <p:nvSpPr>
          <p:cNvPr id="7" name="Rounded Rectangle 6"/>
          <p:cNvSpPr/>
          <p:nvPr/>
        </p:nvSpPr>
        <p:spPr>
          <a:xfrm>
            <a:off x="43942" y="5993200"/>
            <a:ext cx="12074906" cy="809936"/>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err="1" smtClean="0">
                <a:solidFill>
                  <a:srgbClr val="002060"/>
                </a:solidFill>
                <a:latin typeface="Cambria" panose="02040503050406030204" pitchFamily="18" charset="0"/>
                <a:ea typeface="Cambria" panose="02040503050406030204" pitchFamily="18" charset="0"/>
                <a:sym typeface="+mn-ea"/>
              </a:rPr>
              <a:t>Toạ</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độ</a:t>
            </a:r>
            <a:r>
              <a:rPr lang="en-US" sz="3200" b="1" kern="0" dirty="0" smtClean="0">
                <a:solidFill>
                  <a:srgbClr val="002060"/>
                </a:solidFill>
                <a:latin typeface="Cambria" panose="02040503050406030204" pitchFamily="18" charset="0"/>
                <a:ea typeface="Cambria" panose="02040503050406030204" pitchFamily="18" charset="0"/>
                <a:sym typeface="+mn-ea"/>
              </a:rPr>
              <a:t> 21 </a:t>
            </a:r>
            <a:r>
              <a:rPr lang="en-US" sz="3200" b="1" kern="0" dirty="0" err="1" smtClean="0">
                <a:solidFill>
                  <a:srgbClr val="002060"/>
                </a:solidFill>
                <a:latin typeface="Cambria" panose="02040503050406030204" pitchFamily="18" charset="0"/>
                <a:ea typeface="Cambria" panose="02040503050406030204" pitchFamily="18" charset="0"/>
                <a:sym typeface="+mn-ea"/>
              </a:rPr>
              <a:t>điểm</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của</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đường</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phân</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định</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lãnh</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hải</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vùng</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đặc</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quyền</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kinh</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tế</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và</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thềm</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lục</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địa</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giữa</a:t>
            </a:r>
            <a:r>
              <a:rPr lang="en-US" sz="3200" b="1" kern="0" dirty="0" smtClean="0">
                <a:solidFill>
                  <a:srgbClr val="002060"/>
                </a:solidFill>
                <a:latin typeface="Cambria" panose="02040503050406030204" pitchFamily="18" charset="0"/>
                <a:ea typeface="Cambria" panose="02040503050406030204" pitchFamily="18" charset="0"/>
                <a:sym typeface="+mn-ea"/>
              </a:rPr>
              <a:t> VIỆT NAM &amp; TRUNG QUỐC</a:t>
            </a:r>
            <a:endParaRPr kumimoji="0" lang="en-US" sz="32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Line 11"/>
          <p:cNvSpPr>
            <a:spLocks noChangeShapeType="1"/>
          </p:cNvSpPr>
          <p:nvPr/>
        </p:nvSpPr>
        <p:spPr bwMode="auto">
          <a:xfrm flipH="1">
            <a:off x="3663059" y="1699127"/>
            <a:ext cx="4309873" cy="661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9" name="Text Box 6"/>
          <p:cNvSpPr txBox="1">
            <a:spLocks noChangeArrowheads="1"/>
          </p:cNvSpPr>
          <p:nvPr/>
        </p:nvSpPr>
        <p:spPr bwMode="auto">
          <a:xfrm>
            <a:off x="8028433" y="1491032"/>
            <a:ext cx="4005072"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base">
              <a:spcBef>
                <a:spcPct val="50000"/>
              </a:spcBef>
              <a:spcAft>
                <a:spcPct val="0"/>
              </a:spcAft>
              <a:buNone/>
              <a:defRPr/>
            </a:pPr>
            <a:r>
              <a:rPr lang="vi-VN" sz="1800" b="1" dirty="0" smtClean="0">
                <a:solidFill>
                  <a:srgbClr val="FF0000"/>
                </a:solidFill>
                <a:latin typeface="Cambria" pitchFamily="18" charset="0"/>
                <a:ea typeface="Cambria" pitchFamily="18" charset="0"/>
              </a:rPr>
              <a:t>2</a:t>
            </a:r>
            <a:r>
              <a:rPr lang="en-US" sz="1800" b="1" dirty="0" smtClean="0">
                <a:solidFill>
                  <a:srgbClr val="FF0000"/>
                </a:solidFill>
                <a:latin typeface="Cambria" pitchFamily="18" charset="0"/>
                <a:ea typeface="Cambria" pitchFamily="18" charset="0"/>
              </a:rPr>
              <a:t>1</a:t>
            </a:r>
            <a:r>
              <a:rPr lang="vi-VN" sz="1800" b="1" baseline="30000" dirty="0" smtClean="0">
                <a:solidFill>
                  <a:srgbClr val="FF0000"/>
                </a:solidFill>
                <a:latin typeface="Cambria" pitchFamily="18" charset="0"/>
                <a:ea typeface="Cambria" pitchFamily="18" charset="0"/>
              </a:rPr>
              <a:t>0</a:t>
            </a:r>
            <a:r>
              <a:rPr lang="en-US" sz="1800" b="1" dirty="0" smtClean="0">
                <a:solidFill>
                  <a:srgbClr val="FF0000"/>
                </a:solidFill>
                <a:latin typeface="Cambria" pitchFamily="18" charset="0"/>
                <a:ea typeface="Cambria" pitchFamily="18" charset="0"/>
              </a:rPr>
              <a:t>28.12”.5 </a:t>
            </a:r>
            <a:r>
              <a:rPr lang="en-US" sz="1800" b="1" dirty="0" smtClean="0">
                <a:solidFill>
                  <a:srgbClr val="002060"/>
                </a:solidFill>
                <a:latin typeface="Cambria" pitchFamily="18" charset="0"/>
                <a:ea typeface="Cambria" pitchFamily="18" charset="0"/>
              </a:rPr>
              <a:t>VĐB.</a:t>
            </a:r>
            <a:r>
              <a:rPr lang="en-US" sz="1800" b="1" dirty="0" smtClean="0">
                <a:solidFill>
                  <a:srgbClr val="FF0000"/>
                </a:solidFill>
                <a:latin typeface="Cambria" pitchFamily="18" charset="0"/>
                <a:ea typeface="Cambria" pitchFamily="18" charset="0"/>
              </a:rPr>
              <a:t> 108</a:t>
            </a:r>
            <a:r>
              <a:rPr lang="vi-VN" sz="1800" b="1" baseline="30000" dirty="0" smtClean="0">
                <a:solidFill>
                  <a:srgbClr val="FF0000"/>
                </a:solidFill>
                <a:latin typeface="Cambria" pitchFamily="18" charset="0"/>
                <a:ea typeface="Cambria" pitchFamily="18" charset="0"/>
              </a:rPr>
              <a:t>0</a:t>
            </a:r>
            <a:r>
              <a:rPr lang="en-US" sz="1800" b="1" dirty="0" smtClean="0">
                <a:solidFill>
                  <a:srgbClr val="FF0000"/>
                </a:solidFill>
                <a:latin typeface="Cambria" pitchFamily="18" charset="0"/>
                <a:ea typeface="Cambria" pitchFamily="18" charset="0"/>
              </a:rPr>
              <a:t>06.04”.3 </a:t>
            </a:r>
            <a:r>
              <a:rPr lang="en-US" sz="1800" b="1" dirty="0" smtClean="0">
                <a:solidFill>
                  <a:srgbClr val="002060"/>
                </a:solidFill>
                <a:latin typeface="Cambria" pitchFamily="18" charset="0"/>
                <a:ea typeface="Cambria" pitchFamily="18" charset="0"/>
              </a:rPr>
              <a:t>KĐĐ</a:t>
            </a:r>
            <a:r>
              <a:rPr lang="en-US" sz="1800" b="1" dirty="0" smtClean="0">
                <a:solidFill>
                  <a:srgbClr val="FF0000"/>
                </a:solidFill>
                <a:latin typeface="Cambria" pitchFamily="18" charset="0"/>
                <a:ea typeface="Cambria" pitchFamily="18" charset="0"/>
              </a:rPr>
              <a:t> </a:t>
            </a:r>
            <a:endPar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0" name="Line 11"/>
          <p:cNvSpPr>
            <a:spLocks noChangeShapeType="1"/>
          </p:cNvSpPr>
          <p:nvPr/>
        </p:nvSpPr>
        <p:spPr bwMode="auto">
          <a:xfrm flipH="1" flipV="1">
            <a:off x="3867910" y="2551175"/>
            <a:ext cx="4151378" cy="10225"/>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1" name="Text Box 8"/>
          <p:cNvSpPr txBox="1">
            <a:spLocks noChangeArrowheads="1"/>
          </p:cNvSpPr>
          <p:nvPr/>
        </p:nvSpPr>
        <p:spPr bwMode="auto">
          <a:xfrm>
            <a:off x="8010144" y="2298383"/>
            <a:ext cx="406908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base">
              <a:spcBef>
                <a:spcPct val="50000"/>
              </a:spcBef>
              <a:spcAft>
                <a:spcPct val="0"/>
              </a:spcAft>
              <a:buNone/>
              <a:defRPr/>
            </a:pPr>
            <a:r>
              <a:rPr lang="vi-VN" sz="1800" b="1" dirty="0" smtClean="0">
                <a:solidFill>
                  <a:srgbClr val="FF0000"/>
                </a:solidFill>
                <a:latin typeface="Cambria" pitchFamily="18" charset="0"/>
                <a:ea typeface="Cambria" pitchFamily="18" charset="0"/>
              </a:rPr>
              <a:t>2</a:t>
            </a:r>
            <a:r>
              <a:rPr lang="en-US" sz="1800" b="1" dirty="0" smtClean="0">
                <a:solidFill>
                  <a:srgbClr val="FF0000"/>
                </a:solidFill>
                <a:latin typeface="Cambria" pitchFamily="18" charset="0"/>
                <a:ea typeface="Cambria" pitchFamily="18" charset="0"/>
              </a:rPr>
              <a:t>0</a:t>
            </a:r>
            <a:r>
              <a:rPr lang="vi-VN" sz="1800" b="1" baseline="30000" dirty="0" smtClean="0">
                <a:solidFill>
                  <a:srgbClr val="FF0000"/>
                </a:solidFill>
                <a:latin typeface="Cambria" pitchFamily="18" charset="0"/>
                <a:ea typeface="Cambria" pitchFamily="18" charset="0"/>
              </a:rPr>
              <a:t>0</a:t>
            </a:r>
            <a:r>
              <a:rPr lang="en-US" sz="1800" b="1" dirty="0" smtClean="0">
                <a:solidFill>
                  <a:srgbClr val="FF0000"/>
                </a:solidFill>
                <a:latin typeface="Cambria" pitchFamily="18" charset="0"/>
                <a:ea typeface="Cambria" pitchFamily="18" charset="0"/>
              </a:rPr>
              <a:t>24.05” </a:t>
            </a:r>
            <a:r>
              <a:rPr lang="en-US" sz="1800" b="1" dirty="0">
                <a:solidFill>
                  <a:srgbClr val="002060"/>
                </a:solidFill>
                <a:latin typeface="Cambria" pitchFamily="18" charset="0"/>
                <a:ea typeface="Cambria" pitchFamily="18" charset="0"/>
              </a:rPr>
              <a:t>VĐB.</a:t>
            </a:r>
            <a:r>
              <a:rPr lang="en-US" sz="1800" b="1" dirty="0">
                <a:solidFill>
                  <a:srgbClr val="FF0000"/>
                </a:solidFill>
                <a:latin typeface="Cambria" pitchFamily="18" charset="0"/>
                <a:ea typeface="Cambria" pitchFamily="18" charset="0"/>
              </a:rPr>
              <a:t> 108</a:t>
            </a:r>
            <a:r>
              <a:rPr lang="vi-VN" sz="1800" b="1" baseline="30000" dirty="0" smtClean="0">
                <a:solidFill>
                  <a:srgbClr val="FF0000"/>
                </a:solidFill>
                <a:latin typeface="Cambria" pitchFamily="18" charset="0"/>
                <a:ea typeface="Cambria" pitchFamily="18" charset="0"/>
              </a:rPr>
              <a:t>0</a:t>
            </a:r>
            <a:r>
              <a:rPr lang="en-US" sz="1800" b="1" dirty="0" smtClean="0">
                <a:solidFill>
                  <a:srgbClr val="FF0000"/>
                </a:solidFill>
                <a:latin typeface="Cambria" pitchFamily="18" charset="0"/>
                <a:ea typeface="Cambria" pitchFamily="18" charset="0"/>
              </a:rPr>
              <a:t>22.45” </a:t>
            </a:r>
            <a:r>
              <a:rPr lang="en-US" sz="1800" b="1" dirty="0">
                <a:solidFill>
                  <a:srgbClr val="002060"/>
                </a:solidFill>
                <a:latin typeface="Cambria" pitchFamily="18" charset="0"/>
                <a:ea typeface="Cambria" pitchFamily="18" charset="0"/>
              </a:rPr>
              <a:t>KĐĐ </a:t>
            </a:r>
            <a:endParaRPr lang="en-US" altLang="en-US" sz="1800" b="1" kern="0" dirty="0">
              <a:solidFill>
                <a:srgbClr val="002060"/>
              </a:solidFill>
              <a:latin typeface="Times New Roman" panose="02020603050405020304" pitchFamily="18" charset="0"/>
            </a:endParaRPr>
          </a:p>
        </p:txBody>
      </p:sp>
      <p:sp>
        <p:nvSpPr>
          <p:cNvPr id="12" name="Line 11"/>
          <p:cNvSpPr>
            <a:spLocks noChangeShapeType="1"/>
          </p:cNvSpPr>
          <p:nvPr/>
        </p:nvSpPr>
        <p:spPr bwMode="auto">
          <a:xfrm flipH="1" flipV="1">
            <a:off x="3191254" y="3529582"/>
            <a:ext cx="4846322" cy="914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3" name="Text Box 6"/>
          <p:cNvSpPr txBox="1">
            <a:spLocks noChangeArrowheads="1"/>
          </p:cNvSpPr>
          <p:nvPr/>
        </p:nvSpPr>
        <p:spPr bwMode="auto">
          <a:xfrm>
            <a:off x="7972932" y="3331464"/>
            <a:ext cx="3987420"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base">
              <a:spcBef>
                <a:spcPct val="50000"/>
              </a:spcBef>
              <a:spcAft>
                <a:spcPct val="0"/>
              </a:spcAft>
              <a:buNone/>
              <a:defRPr/>
            </a:pPr>
            <a:r>
              <a:rPr lang="en-US" sz="1800" b="1" dirty="0" smtClean="0">
                <a:solidFill>
                  <a:srgbClr val="FF0000"/>
                </a:solidFill>
                <a:latin typeface="Cambria" pitchFamily="18" charset="0"/>
                <a:ea typeface="Cambria" pitchFamily="18" charset="0"/>
              </a:rPr>
              <a:t>19</a:t>
            </a:r>
            <a:r>
              <a:rPr lang="vi-VN" sz="1800" b="1" baseline="30000" dirty="0" smtClean="0">
                <a:solidFill>
                  <a:srgbClr val="FF0000"/>
                </a:solidFill>
                <a:latin typeface="Cambria" pitchFamily="18" charset="0"/>
                <a:ea typeface="Cambria" pitchFamily="18" charset="0"/>
              </a:rPr>
              <a:t>0</a:t>
            </a:r>
            <a:r>
              <a:rPr lang="en-US" sz="1800" b="1" dirty="0" smtClean="0">
                <a:solidFill>
                  <a:srgbClr val="FF0000"/>
                </a:solidFill>
                <a:latin typeface="Cambria" pitchFamily="18" charset="0"/>
                <a:ea typeface="Cambria" pitchFamily="18" charset="0"/>
              </a:rPr>
              <a:t>12.55” </a:t>
            </a:r>
            <a:r>
              <a:rPr lang="en-US" sz="1800" b="1" dirty="0">
                <a:solidFill>
                  <a:srgbClr val="002060"/>
                </a:solidFill>
                <a:latin typeface="Cambria" pitchFamily="18" charset="0"/>
                <a:ea typeface="Cambria" pitchFamily="18" charset="0"/>
              </a:rPr>
              <a:t>VĐB.</a:t>
            </a:r>
            <a:r>
              <a:rPr lang="en-US" sz="1800" b="1" dirty="0">
                <a:solidFill>
                  <a:srgbClr val="FF0000"/>
                </a:solidFill>
                <a:latin typeface="Cambria" pitchFamily="18" charset="0"/>
                <a:ea typeface="Cambria" pitchFamily="18" charset="0"/>
              </a:rPr>
              <a:t> </a:t>
            </a:r>
            <a:r>
              <a:rPr lang="en-US" sz="1800" b="1" dirty="0" smtClean="0">
                <a:solidFill>
                  <a:srgbClr val="FF0000"/>
                </a:solidFill>
                <a:latin typeface="Cambria" pitchFamily="18" charset="0"/>
                <a:ea typeface="Cambria" pitchFamily="18" charset="0"/>
              </a:rPr>
              <a:t>107</a:t>
            </a:r>
            <a:r>
              <a:rPr lang="vi-VN" sz="1800" b="1" baseline="30000" dirty="0" smtClean="0">
                <a:solidFill>
                  <a:srgbClr val="FF0000"/>
                </a:solidFill>
                <a:latin typeface="Cambria" pitchFamily="18" charset="0"/>
                <a:ea typeface="Cambria" pitchFamily="18" charset="0"/>
              </a:rPr>
              <a:t>0</a:t>
            </a:r>
            <a:r>
              <a:rPr lang="en-US" sz="1800" b="1" dirty="0" smtClean="0">
                <a:solidFill>
                  <a:srgbClr val="FF0000"/>
                </a:solidFill>
                <a:latin typeface="Cambria" pitchFamily="18" charset="0"/>
                <a:ea typeface="Cambria" pitchFamily="18" charset="0"/>
              </a:rPr>
              <a:t>09.34” </a:t>
            </a:r>
            <a:r>
              <a:rPr lang="en-US" sz="1800" b="1" dirty="0">
                <a:solidFill>
                  <a:srgbClr val="002060"/>
                </a:solidFill>
                <a:latin typeface="Cambria" pitchFamily="18" charset="0"/>
                <a:ea typeface="Cambria" pitchFamily="18" charset="0"/>
              </a:rPr>
              <a:t>KĐĐ </a:t>
            </a:r>
            <a:endParaRPr lang="en-US" altLang="en-US" sz="1800" b="1" kern="0" dirty="0">
              <a:solidFill>
                <a:srgbClr val="002060"/>
              </a:solidFill>
              <a:latin typeface="Times New Roman" panose="02020603050405020304" pitchFamily="18" charset="0"/>
            </a:endParaRPr>
          </a:p>
        </p:txBody>
      </p:sp>
      <p:sp>
        <p:nvSpPr>
          <p:cNvPr id="14" name="Line 11"/>
          <p:cNvSpPr>
            <a:spLocks noChangeShapeType="1"/>
          </p:cNvSpPr>
          <p:nvPr/>
        </p:nvSpPr>
        <p:spPr bwMode="auto">
          <a:xfrm flipH="1">
            <a:off x="3666743" y="4471416"/>
            <a:ext cx="4370833" cy="2743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5" name="Text Box 6"/>
          <p:cNvSpPr txBox="1">
            <a:spLocks noChangeArrowheads="1"/>
          </p:cNvSpPr>
          <p:nvPr/>
        </p:nvSpPr>
        <p:spPr bwMode="auto">
          <a:xfrm>
            <a:off x="8010143" y="4309872"/>
            <a:ext cx="3794760"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base">
              <a:spcBef>
                <a:spcPct val="50000"/>
              </a:spcBef>
              <a:spcAft>
                <a:spcPct val="0"/>
              </a:spcAft>
              <a:buNone/>
              <a:defRPr/>
            </a:pPr>
            <a:r>
              <a:rPr lang="en-US" sz="1800" b="1" dirty="0" smtClean="0">
                <a:solidFill>
                  <a:srgbClr val="FF0000"/>
                </a:solidFill>
                <a:latin typeface="Cambria" pitchFamily="18" charset="0"/>
                <a:ea typeface="Cambria" pitchFamily="18" charset="0"/>
              </a:rPr>
              <a:t>17</a:t>
            </a:r>
            <a:r>
              <a:rPr lang="vi-VN" sz="1800" b="1" baseline="30000" dirty="0" smtClean="0">
                <a:solidFill>
                  <a:srgbClr val="FF0000"/>
                </a:solidFill>
                <a:latin typeface="Cambria" pitchFamily="18" charset="0"/>
                <a:ea typeface="Cambria" pitchFamily="18" charset="0"/>
              </a:rPr>
              <a:t>0</a:t>
            </a:r>
            <a:r>
              <a:rPr lang="en-US" sz="1800" b="1" dirty="0" smtClean="0">
                <a:solidFill>
                  <a:srgbClr val="FF0000"/>
                </a:solidFill>
                <a:latin typeface="Cambria" pitchFamily="18" charset="0"/>
                <a:ea typeface="Cambria" pitchFamily="18" charset="0"/>
              </a:rPr>
              <a:t>47.00” </a:t>
            </a:r>
            <a:r>
              <a:rPr lang="en-US" sz="1800" b="1" dirty="0">
                <a:solidFill>
                  <a:srgbClr val="002060"/>
                </a:solidFill>
                <a:latin typeface="Cambria" pitchFamily="18" charset="0"/>
                <a:ea typeface="Cambria" pitchFamily="18" charset="0"/>
              </a:rPr>
              <a:t>VĐB.</a:t>
            </a:r>
            <a:r>
              <a:rPr lang="en-US" sz="1800" b="1" dirty="0">
                <a:solidFill>
                  <a:srgbClr val="FF0000"/>
                </a:solidFill>
                <a:latin typeface="Cambria" pitchFamily="18" charset="0"/>
                <a:ea typeface="Cambria" pitchFamily="18" charset="0"/>
              </a:rPr>
              <a:t> 107</a:t>
            </a:r>
            <a:r>
              <a:rPr lang="vi-VN" sz="1800" b="1" baseline="30000" dirty="0" smtClean="0">
                <a:solidFill>
                  <a:srgbClr val="FF0000"/>
                </a:solidFill>
                <a:latin typeface="Cambria" pitchFamily="18" charset="0"/>
                <a:ea typeface="Cambria" pitchFamily="18" charset="0"/>
              </a:rPr>
              <a:t>0</a:t>
            </a:r>
            <a:r>
              <a:rPr lang="en-US" sz="1800" b="1" dirty="0" smtClean="0">
                <a:solidFill>
                  <a:srgbClr val="FF0000"/>
                </a:solidFill>
                <a:latin typeface="Cambria" pitchFamily="18" charset="0"/>
                <a:ea typeface="Cambria" pitchFamily="18" charset="0"/>
              </a:rPr>
              <a:t>58.00” </a:t>
            </a:r>
            <a:r>
              <a:rPr lang="en-US" sz="1800" b="1" dirty="0">
                <a:solidFill>
                  <a:srgbClr val="002060"/>
                </a:solidFill>
                <a:latin typeface="Cambria" pitchFamily="18" charset="0"/>
                <a:ea typeface="Cambria" pitchFamily="18" charset="0"/>
              </a:rPr>
              <a:t>KĐĐ </a:t>
            </a:r>
            <a:endParaRPr lang="en-US" altLang="en-US" sz="1800" b="1" kern="0" dirty="0">
              <a:solidFill>
                <a:srgbClr val="002060"/>
              </a:solidFill>
              <a:latin typeface="Times New Roman" panose="02020603050405020304" pitchFamily="18" charset="0"/>
            </a:endParaRPr>
          </a:p>
        </p:txBody>
      </p:sp>
      <p:sp>
        <p:nvSpPr>
          <p:cNvPr id="16" name="Oval 15"/>
          <p:cNvSpPr/>
          <p:nvPr/>
        </p:nvSpPr>
        <p:spPr>
          <a:xfrm>
            <a:off x="3283329" y="1591056"/>
            <a:ext cx="248667" cy="226949"/>
          </a:xfrm>
          <a:prstGeom prst="ellipse">
            <a:avLst/>
          </a:prstGeom>
          <a:solidFill>
            <a:srgbClr val="F0A22E"/>
          </a:solidFill>
          <a:ln w="25400" cap="flat" cmpd="sng" algn="ctr">
            <a:solidFill>
              <a:srgbClr val="F0A22E">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17" name="Oval 16"/>
          <p:cNvSpPr/>
          <p:nvPr/>
        </p:nvSpPr>
        <p:spPr>
          <a:xfrm>
            <a:off x="3099816" y="4309873"/>
            <a:ext cx="283464" cy="271271"/>
          </a:xfrm>
          <a:prstGeom prst="ellipse">
            <a:avLst/>
          </a:prstGeom>
          <a:solidFill>
            <a:srgbClr val="F0A22E"/>
          </a:solidFill>
          <a:ln w="25400" cap="flat" cmpd="sng" algn="ctr">
            <a:solidFill>
              <a:srgbClr val="F0A22E">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21189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par>
                          <p:cTn id="35" fill="hold">
                            <p:stCondLst>
                              <p:cond delay="500"/>
                            </p:stCondLst>
                            <p:childTnLst>
                              <p:par>
                                <p:cTn id="36" presetID="47"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ox(in)">
                                      <p:cBhvr>
                                        <p:cTn id="45" dur="500"/>
                                        <p:tgtEl>
                                          <p:spTgt spid="14"/>
                                        </p:tgtEl>
                                      </p:cBhvr>
                                    </p:animEffect>
                                  </p:childTnLst>
                                </p:cTn>
                              </p:par>
                            </p:childTnLst>
                          </p:cTn>
                        </p:par>
                        <p:par>
                          <p:cTn id="46" fill="hold">
                            <p:stCondLst>
                              <p:cond delay="500"/>
                            </p:stCondLst>
                            <p:childTnLst>
                              <p:par>
                                <p:cTn id="47" presetID="47"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500" fill="hold"/>
                                        <p:tgtEl>
                                          <p:spTgt spid="16"/>
                                        </p:tgtEl>
                                        <p:attrNameLst>
                                          <p:attrName>style.color</p:attrName>
                                        </p:attrNameLst>
                                      </p:cBhvr>
                                      <p:to>
                                        <a:schemeClr val="accent2"/>
                                      </p:to>
                                    </p:animClr>
                                    <p:animClr clrSpc="rgb" dir="cw">
                                      <p:cBhvr>
                                        <p:cTn id="56" dur="500" fill="hold"/>
                                        <p:tgtEl>
                                          <p:spTgt spid="16"/>
                                        </p:tgtEl>
                                        <p:attrNameLst>
                                          <p:attrName>fillcolor</p:attrName>
                                        </p:attrNameLst>
                                      </p:cBhvr>
                                      <p:to>
                                        <a:schemeClr val="accent2"/>
                                      </p:to>
                                    </p:animClr>
                                    <p:set>
                                      <p:cBhvr>
                                        <p:cTn id="57" dur="500" fill="hold"/>
                                        <p:tgtEl>
                                          <p:spTgt spid="16"/>
                                        </p:tgtEl>
                                        <p:attrNameLst>
                                          <p:attrName>fill.type</p:attrName>
                                        </p:attrNameLst>
                                      </p:cBhvr>
                                      <p:to>
                                        <p:strVal val="solid"/>
                                      </p:to>
                                    </p:set>
                                    <p:set>
                                      <p:cBhvr>
                                        <p:cTn id="58" dur="500" fill="hold"/>
                                        <p:tgtEl>
                                          <p:spTgt spid="16"/>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1" presetClass="emph" presetSubtype="0" fill="hold" grpId="0" nodeType="clickEffect">
                                  <p:stCondLst>
                                    <p:cond delay="0"/>
                                  </p:stCondLst>
                                  <p:childTnLst>
                                    <p:animClr clrSpc="hsl" dir="cw">
                                      <p:cBhvr override="childStyle">
                                        <p:cTn id="62" dur="500" fill="hold"/>
                                        <p:tgtEl>
                                          <p:spTgt spid="17"/>
                                        </p:tgtEl>
                                        <p:attrNameLst>
                                          <p:attrName>style.color</p:attrName>
                                        </p:attrNameLst>
                                      </p:cBhvr>
                                      <p:by>
                                        <p:hsl h="7200000" s="0" l="0"/>
                                      </p:by>
                                    </p:animClr>
                                    <p:animClr clrSpc="hsl" dir="cw">
                                      <p:cBhvr>
                                        <p:cTn id="63" dur="500" fill="hold"/>
                                        <p:tgtEl>
                                          <p:spTgt spid="17"/>
                                        </p:tgtEl>
                                        <p:attrNameLst>
                                          <p:attrName>fillcolor</p:attrName>
                                        </p:attrNameLst>
                                      </p:cBhvr>
                                      <p:by>
                                        <p:hsl h="7200000" s="0" l="0"/>
                                      </p:by>
                                    </p:animClr>
                                    <p:animClr clrSpc="hsl" dir="cw">
                                      <p:cBhvr>
                                        <p:cTn id="64" dur="500" fill="hold"/>
                                        <p:tgtEl>
                                          <p:spTgt spid="17"/>
                                        </p:tgtEl>
                                        <p:attrNameLst>
                                          <p:attrName>stroke.color</p:attrName>
                                        </p:attrNameLst>
                                      </p:cBhvr>
                                      <p:by>
                                        <p:hsl h="7200000" s="0" l="0"/>
                                      </p:by>
                                    </p:animClr>
                                    <p:set>
                                      <p:cBhvr>
                                        <p:cTn id="65"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9" grpId="0" animBg="1"/>
      <p:bldP spid="11" grpId="0" animBg="1"/>
      <p:bldP spid="13"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4"/>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4752212" y="68072"/>
            <a:ext cx="5744083" cy="6701536"/>
          </a:xfrm>
          <a:prstGeom prst="rect">
            <a:avLst/>
          </a:prstGeom>
          <a:noFill/>
          <a:ln>
            <a:noFill/>
          </a:ln>
        </p:spPr>
      </p:pic>
      <p:sp>
        <p:nvSpPr>
          <p:cNvPr id="6" name="Line 11"/>
          <p:cNvSpPr>
            <a:spLocks noChangeShapeType="1"/>
          </p:cNvSpPr>
          <p:nvPr/>
        </p:nvSpPr>
        <p:spPr bwMode="auto">
          <a:xfrm flipV="1">
            <a:off x="4202176" y="5783580"/>
            <a:ext cx="874776" cy="457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7" name="Text Box 8"/>
          <p:cNvSpPr txBox="1">
            <a:spLocks noChangeArrowheads="1"/>
          </p:cNvSpPr>
          <p:nvPr/>
        </p:nvSpPr>
        <p:spPr bwMode="auto">
          <a:xfrm>
            <a:off x="3287938" y="5453189"/>
            <a:ext cx="1176654"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0</a:t>
            </a:r>
          </a:p>
        </p:txBody>
      </p:sp>
      <p:sp>
        <p:nvSpPr>
          <p:cNvPr id="8" name="Line 11"/>
          <p:cNvSpPr>
            <a:spLocks noChangeShapeType="1"/>
          </p:cNvSpPr>
          <p:nvPr/>
        </p:nvSpPr>
        <p:spPr bwMode="auto">
          <a:xfrm>
            <a:off x="4202176" y="6097593"/>
            <a:ext cx="1117092" cy="41907"/>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Text Box 8"/>
          <p:cNvSpPr txBox="1">
            <a:spLocks noChangeArrowheads="1"/>
          </p:cNvSpPr>
          <p:nvPr/>
        </p:nvSpPr>
        <p:spPr bwMode="auto">
          <a:xfrm>
            <a:off x="2897922" y="5890114"/>
            <a:ext cx="1347216"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mn-ea"/>
                <a:cs typeface="+mn-cs"/>
              </a:rPr>
              <a:t> A1</a:t>
            </a:r>
          </a:p>
        </p:txBody>
      </p:sp>
      <p:sp>
        <p:nvSpPr>
          <p:cNvPr id="10" name="Line 11"/>
          <p:cNvSpPr>
            <a:spLocks noChangeShapeType="1"/>
          </p:cNvSpPr>
          <p:nvPr/>
        </p:nvSpPr>
        <p:spPr bwMode="auto">
          <a:xfrm flipV="1">
            <a:off x="4119880" y="6463632"/>
            <a:ext cx="1836293" cy="32484"/>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Text Box 8"/>
          <p:cNvSpPr txBox="1">
            <a:spLocks noChangeArrowheads="1"/>
          </p:cNvSpPr>
          <p:nvPr/>
        </p:nvSpPr>
        <p:spPr bwMode="auto">
          <a:xfrm>
            <a:off x="2757424" y="6301277"/>
            <a:ext cx="1399032"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A2</a:t>
            </a:r>
          </a:p>
        </p:txBody>
      </p:sp>
      <p:sp>
        <p:nvSpPr>
          <p:cNvPr id="12" name="Line 11"/>
          <p:cNvSpPr>
            <a:spLocks noChangeShapeType="1"/>
          </p:cNvSpPr>
          <p:nvPr/>
        </p:nvSpPr>
        <p:spPr bwMode="auto">
          <a:xfrm flipH="1" flipV="1">
            <a:off x="7164005" y="6463632"/>
            <a:ext cx="3481498" cy="2684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Text Box 8"/>
          <p:cNvSpPr txBox="1">
            <a:spLocks noChangeArrowheads="1"/>
          </p:cNvSpPr>
          <p:nvPr/>
        </p:nvSpPr>
        <p:spPr bwMode="auto">
          <a:xfrm>
            <a:off x="10666552" y="6370076"/>
            <a:ext cx="1417320"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A3</a:t>
            </a:r>
          </a:p>
        </p:txBody>
      </p:sp>
      <p:sp>
        <p:nvSpPr>
          <p:cNvPr id="14" name="Line 11"/>
          <p:cNvSpPr>
            <a:spLocks noChangeShapeType="1"/>
          </p:cNvSpPr>
          <p:nvPr/>
        </p:nvSpPr>
        <p:spPr bwMode="auto">
          <a:xfrm flipH="1">
            <a:off x="7530591" y="6257735"/>
            <a:ext cx="3107361" cy="10379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Text Box 8"/>
          <p:cNvSpPr txBox="1">
            <a:spLocks noChangeArrowheads="1"/>
          </p:cNvSpPr>
          <p:nvPr/>
        </p:nvSpPr>
        <p:spPr bwMode="auto">
          <a:xfrm>
            <a:off x="10601090" y="6012875"/>
            <a:ext cx="1344167"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mn-ea"/>
                <a:cs typeface="+mn-cs"/>
              </a:rPr>
              <a:t> A4</a:t>
            </a:r>
          </a:p>
        </p:txBody>
      </p:sp>
      <p:sp>
        <p:nvSpPr>
          <p:cNvPr id="16" name="Line 11"/>
          <p:cNvSpPr>
            <a:spLocks noChangeShapeType="1"/>
          </p:cNvSpPr>
          <p:nvPr/>
        </p:nvSpPr>
        <p:spPr bwMode="auto">
          <a:xfrm flipH="1">
            <a:off x="7624250" y="5962228"/>
            <a:ext cx="3013701" cy="30911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Text Box 8"/>
          <p:cNvSpPr txBox="1">
            <a:spLocks noChangeArrowheads="1"/>
          </p:cNvSpPr>
          <p:nvPr/>
        </p:nvSpPr>
        <p:spPr bwMode="auto">
          <a:xfrm>
            <a:off x="10659147" y="5697483"/>
            <a:ext cx="1344168"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A5</a:t>
            </a:r>
          </a:p>
        </p:txBody>
      </p:sp>
      <p:sp>
        <p:nvSpPr>
          <p:cNvPr id="18" name="Line 11"/>
          <p:cNvSpPr>
            <a:spLocks noChangeShapeType="1"/>
          </p:cNvSpPr>
          <p:nvPr/>
        </p:nvSpPr>
        <p:spPr bwMode="auto">
          <a:xfrm flipH="1">
            <a:off x="7987918" y="5563307"/>
            <a:ext cx="2678634" cy="183789"/>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Text Box 8"/>
          <p:cNvSpPr txBox="1">
            <a:spLocks noChangeArrowheads="1"/>
          </p:cNvSpPr>
          <p:nvPr/>
        </p:nvSpPr>
        <p:spPr bwMode="auto">
          <a:xfrm>
            <a:off x="10641442" y="5362350"/>
            <a:ext cx="1362455"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0000FF"/>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mn-cs"/>
              </a:rPr>
              <a:t> A6</a:t>
            </a:r>
          </a:p>
        </p:txBody>
      </p:sp>
      <p:sp>
        <p:nvSpPr>
          <p:cNvPr id="20" name="Line 11"/>
          <p:cNvSpPr>
            <a:spLocks noChangeShapeType="1"/>
          </p:cNvSpPr>
          <p:nvPr/>
        </p:nvSpPr>
        <p:spPr bwMode="auto">
          <a:xfrm flipH="1" flipV="1">
            <a:off x="8079231" y="4624513"/>
            <a:ext cx="2587321" cy="6559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Text Box 8"/>
          <p:cNvSpPr txBox="1">
            <a:spLocks noChangeArrowheads="1"/>
          </p:cNvSpPr>
          <p:nvPr/>
        </p:nvSpPr>
        <p:spPr bwMode="auto">
          <a:xfrm>
            <a:off x="10629828" y="4540550"/>
            <a:ext cx="1344168"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A7</a:t>
            </a:r>
          </a:p>
        </p:txBody>
      </p:sp>
      <p:sp>
        <p:nvSpPr>
          <p:cNvPr id="22" name="Line 11"/>
          <p:cNvSpPr>
            <a:spLocks noChangeShapeType="1"/>
          </p:cNvSpPr>
          <p:nvPr/>
        </p:nvSpPr>
        <p:spPr bwMode="auto">
          <a:xfrm flipH="1">
            <a:off x="8079230" y="4326730"/>
            <a:ext cx="2521860" cy="16360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Text Box 8"/>
          <p:cNvSpPr txBox="1">
            <a:spLocks noChangeArrowheads="1"/>
          </p:cNvSpPr>
          <p:nvPr/>
        </p:nvSpPr>
        <p:spPr bwMode="auto">
          <a:xfrm>
            <a:off x="10585269" y="4129820"/>
            <a:ext cx="1347216"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000099"/>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000099"/>
                </a:solidFill>
                <a:effectLst/>
                <a:uLnTx/>
                <a:uFillTx/>
                <a:latin typeface="Times New Roman" panose="02020603050405020304" pitchFamily="18" charset="0"/>
                <a:ea typeface="+mn-ea"/>
                <a:cs typeface="+mn-cs"/>
              </a:rPr>
              <a:t> A8</a:t>
            </a:r>
          </a:p>
        </p:txBody>
      </p:sp>
      <p:sp>
        <p:nvSpPr>
          <p:cNvPr id="24" name="Line 11"/>
          <p:cNvSpPr>
            <a:spLocks noChangeShapeType="1"/>
          </p:cNvSpPr>
          <p:nvPr/>
        </p:nvSpPr>
        <p:spPr bwMode="auto">
          <a:xfrm flipH="1">
            <a:off x="7987916" y="3864041"/>
            <a:ext cx="2714043" cy="25490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FF0000"/>
              </a:solidFill>
              <a:effectLst/>
              <a:uLnTx/>
              <a:uFillTx/>
              <a:latin typeface="Arial" panose="020B0604020202020204" pitchFamily="34" charset="0"/>
              <a:ea typeface="+mn-ea"/>
              <a:cs typeface="+mn-cs"/>
            </a:endParaRPr>
          </a:p>
        </p:txBody>
      </p:sp>
      <p:sp>
        <p:nvSpPr>
          <p:cNvPr id="25" name="Text Box 8"/>
          <p:cNvSpPr txBox="1">
            <a:spLocks noChangeArrowheads="1"/>
          </p:cNvSpPr>
          <p:nvPr/>
        </p:nvSpPr>
        <p:spPr bwMode="auto">
          <a:xfrm>
            <a:off x="10679613" y="3633110"/>
            <a:ext cx="1353311"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A9</a:t>
            </a:r>
          </a:p>
        </p:txBody>
      </p:sp>
      <p:sp>
        <p:nvSpPr>
          <p:cNvPr id="26" name="Line 11"/>
          <p:cNvSpPr>
            <a:spLocks noChangeShapeType="1"/>
          </p:cNvSpPr>
          <p:nvPr/>
        </p:nvSpPr>
        <p:spPr bwMode="auto">
          <a:xfrm flipH="1">
            <a:off x="8082402" y="3392440"/>
            <a:ext cx="2555549" cy="88629"/>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Text Box 8"/>
          <p:cNvSpPr txBox="1">
            <a:spLocks noChangeArrowheads="1"/>
          </p:cNvSpPr>
          <p:nvPr/>
        </p:nvSpPr>
        <p:spPr bwMode="auto">
          <a:xfrm>
            <a:off x="10670467" y="3176349"/>
            <a:ext cx="1413405"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mn-ea"/>
                <a:cs typeface="+mn-cs"/>
              </a:rPr>
              <a:t> A10</a:t>
            </a:r>
          </a:p>
        </p:txBody>
      </p:sp>
      <p:pic>
        <p:nvPicPr>
          <p:cNvPr id="32" name="Picture 31"/>
          <p:cNvPicPr>
            <a:picLocks noChangeAspect="1"/>
          </p:cNvPicPr>
          <p:nvPr/>
        </p:nvPicPr>
        <p:blipFill>
          <a:blip r:embed="rId4"/>
          <a:stretch>
            <a:fillRect/>
          </a:stretch>
        </p:blipFill>
        <p:spPr>
          <a:xfrm>
            <a:off x="5755781" y="698065"/>
            <a:ext cx="2880220" cy="2285954"/>
          </a:xfrm>
          <a:prstGeom prst="rect">
            <a:avLst/>
          </a:prstGeom>
        </p:spPr>
      </p:pic>
      <p:sp>
        <p:nvSpPr>
          <p:cNvPr id="33" name="Line 11"/>
          <p:cNvSpPr>
            <a:spLocks noChangeShapeType="1"/>
          </p:cNvSpPr>
          <p:nvPr/>
        </p:nvSpPr>
        <p:spPr bwMode="auto">
          <a:xfrm flipH="1" flipV="1">
            <a:off x="7286171" y="2787415"/>
            <a:ext cx="3415788" cy="16210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Text Box 8"/>
          <p:cNvSpPr txBox="1">
            <a:spLocks noChangeArrowheads="1"/>
          </p:cNvSpPr>
          <p:nvPr/>
        </p:nvSpPr>
        <p:spPr bwMode="auto">
          <a:xfrm>
            <a:off x="10652760" y="2791138"/>
            <a:ext cx="1431112"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20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A11</a:t>
            </a:r>
          </a:p>
        </p:txBody>
      </p:sp>
      <p:pic>
        <p:nvPicPr>
          <p:cNvPr id="43" name="Picture 42"/>
          <p:cNvPicPr>
            <a:picLocks noChangeAspect="1"/>
          </p:cNvPicPr>
          <p:nvPr/>
        </p:nvPicPr>
        <p:blipFill>
          <a:blip r:embed="rId4"/>
          <a:stretch>
            <a:fillRect/>
          </a:stretch>
        </p:blipFill>
        <p:spPr>
          <a:xfrm>
            <a:off x="95792" y="73979"/>
            <a:ext cx="4655841" cy="5105718"/>
          </a:xfrm>
          <a:prstGeom prst="rect">
            <a:avLst/>
          </a:prstGeom>
        </p:spPr>
      </p:pic>
      <p:sp>
        <p:nvSpPr>
          <p:cNvPr id="44" name="Line 11"/>
          <p:cNvSpPr>
            <a:spLocks noChangeShapeType="1"/>
          </p:cNvSpPr>
          <p:nvPr/>
        </p:nvSpPr>
        <p:spPr bwMode="auto">
          <a:xfrm flipH="1">
            <a:off x="2409372" y="4690105"/>
            <a:ext cx="701327" cy="2028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Text Box 8"/>
          <p:cNvSpPr txBox="1">
            <a:spLocks noChangeArrowheads="1"/>
          </p:cNvSpPr>
          <p:nvPr/>
        </p:nvSpPr>
        <p:spPr bwMode="auto">
          <a:xfrm>
            <a:off x="3010989" y="4496564"/>
            <a:ext cx="1591056"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A11</a:t>
            </a:r>
          </a:p>
        </p:txBody>
      </p:sp>
      <p:sp>
        <p:nvSpPr>
          <p:cNvPr id="46" name="Line 11"/>
          <p:cNvSpPr>
            <a:spLocks noChangeShapeType="1"/>
          </p:cNvSpPr>
          <p:nvPr/>
        </p:nvSpPr>
        <p:spPr bwMode="auto">
          <a:xfrm flipH="1" flipV="1">
            <a:off x="1939923" y="4076625"/>
            <a:ext cx="889781" cy="19354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4472C4"/>
              </a:solidFill>
              <a:effectLst/>
              <a:uLnTx/>
              <a:uFillTx/>
              <a:latin typeface="Arial" panose="020B0604020202020204" pitchFamily="34" charset="0"/>
              <a:ea typeface="+mn-ea"/>
              <a:cs typeface="+mn-cs"/>
            </a:endParaRPr>
          </a:p>
        </p:txBody>
      </p:sp>
      <p:sp>
        <p:nvSpPr>
          <p:cNvPr id="47" name="Text Box 8"/>
          <p:cNvSpPr txBox="1">
            <a:spLocks noChangeArrowheads="1"/>
          </p:cNvSpPr>
          <p:nvPr/>
        </p:nvSpPr>
        <p:spPr bwMode="auto">
          <a:xfrm>
            <a:off x="2830285" y="4061137"/>
            <a:ext cx="1397907"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4472C4"/>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4472C4"/>
                </a:solidFill>
                <a:effectLst/>
                <a:uLnTx/>
                <a:uFillTx/>
                <a:latin typeface="Times New Roman" panose="02020603050405020304" pitchFamily="18" charset="0"/>
                <a:ea typeface="+mn-ea"/>
                <a:cs typeface="+mn-cs"/>
              </a:rPr>
              <a:t> A12</a:t>
            </a:r>
          </a:p>
        </p:txBody>
      </p:sp>
      <p:sp>
        <p:nvSpPr>
          <p:cNvPr id="48" name="Line 11"/>
          <p:cNvSpPr>
            <a:spLocks noChangeShapeType="1"/>
          </p:cNvSpPr>
          <p:nvPr/>
        </p:nvSpPr>
        <p:spPr bwMode="auto">
          <a:xfrm flipH="1" flipV="1">
            <a:off x="1939924" y="3834231"/>
            <a:ext cx="748705" cy="5273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Text Box 8"/>
          <p:cNvSpPr txBox="1">
            <a:spLocks noChangeArrowheads="1"/>
          </p:cNvSpPr>
          <p:nvPr/>
        </p:nvSpPr>
        <p:spPr bwMode="auto">
          <a:xfrm>
            <a:off x="2648126" y="3749086"/>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A13</a:t>
            </a:r>
          </a:p>
        </p:txBody>
      </p:sp>
      <p:sp>
        <p:nvSpPr>
          <p:cNvPr id="50" name="Line 11"/>
          <p:cNvSpPr>
            <a:spLocks noChangeShapeType="1"/>
          </p:cNvSpPr>
          <p:nvPr/>
        </p:nvSpPr>
        <p:spPr bwMode="auto">
          <a:xfrm flipH="1" flipV="1">
            <a:off x="1613352" y="3202862"/>
            <a:ext cx="770321" cy="303864"/>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Text Box 8"/>
          <p:cNvSpPr txBox="1">
            <a:spLocks noChangeArrowheads="1"/>
          </p:cNvSpPr>
          <p:nvPr/>
        </p:nvSpPr>
        <p:spPr bwMode="auto">
          <a:xfrm>
            <a:off x="2321555" y="3378969"/>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4472C4"/>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4472C4"/>
                </a:solidFill>
                <a:effectLst/>
                <a:uLnTx/>
                <a:uFillTx/>
                <a:latin typeface="Times New Roman" panose="02020603050405020304" pitchFamily="18" charset="0"/>
                <a:ea typeface="+mn-ea"/>
                <a:cs typeface="+mn-cs"/>
              </a:rPr>
              <a:t> A14</a:t>
            </a:r>
          </a:p>
        </p:txBody>
      </p:sp>
      <p:sp>
        <p:nvSpPr>
          <p:cNvPr id="52" name="Line 11"/>
          <p:cNvSpPr>
            <a:spLocks noChangeShapeType="1"/>
          </p:cNvSpPr>
          <p:nvPr/>
        </p:nvSpPr>
        <p:spPr bwMode="auto">
          <a:xfrm flipH="1" flipV="1">
            <a:off x="1533523" y="2673089"/>
            <a:ext cx="919390" cy="545575"/>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Text Box 8"/>
          <p:cNvSpPr txBox="1">
            <a:spLocks noChangeArrowheads="1"/>
          </p:cNvSpPr>
          <p:nvPr/>
        </p:nvSpPr>
        <p:spPr bwMode="auto">
          <a:xfrm>
            <a:off x="2343325" y="3023368"/>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A15</a:t>
            </a:r>
          </a:p>
        </p:txBody>
      </p:sp>
      <p:sp>
        <p:nvSpPr>
          <p:cNvPr id="54" name="Line 11"/>
          <p:cNvSpPr>
            <a:spLocks noChangeShapeType="1"/>
          </p:cNvSpPr>
          <p:nvPr/>
        </p:nvSpPr>
        <p:spPr bwMode="auto">
          <a:xfrm flipH="1" flipV="1">
            <a:off x="2252469" y="1497830"/>
            <a:ext cx="235857" cy="1365232"/>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Text Box 8"/>
          <p:cNvSpPr txBox="1">
            <a:spLocks noChangeArrowheads="1"/>
          </p:cNvSpPr>
          <p:nvPr/>
        </p:nvSpPr>
        <p:spPr bwMode="auto">
          <a:xfrm>
            <a:off x="2394127" y="2696798"/>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4472C4"/>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4472C4"/>
                </a:solidFill>
                <a:effectLst/>
                <a:uLnTx/>
                <a:uFillTx/>
                <a:latin typeface="Times New Roman" panose="02020603050405020304" pitchFamily="18" charset="0"/>
                <a:ea typeface="+mn-ea"/>
                <a:cs typeface="+mn-cs"/>
              </a:rPr>
              <a:t> A16</a:t>
            </a:r>
          </a:p>
        </p:txBody>
      </p:sp>
      <p:sp>
        <p:nvSpPr>
          <p:cNvPr id="59" name="Line 11"/>
          <p:cNvSpPr>
            <a:spLocks noChangeShapeType="1"/>
          </p:cNvSpPr>
          <p:nvPr/>
        </p:nvSpPr>
        <p:spPr bwMode="auto">
          <a:xfrm flipH="1" flipV="1">
            <a:off x="2383670" y="1411315"/>
            <a:ext cx="257054" cy="1081129"/>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0" name="Text Box 8"/>
          <p:cNvSpPr txBox="1">
            <a:spLocks noChangeArrowheads="1"/>
          </p:cNvSpPr>
          <p:nvPr/>
        </p:nvSpPr>
        <p:spPr bwMode="auto">
          <a:xfrm>
            <a:off x="2532013" y="2384747"/>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A17</a:t>
            </a:r>
          </a:p>
        </p:txBody>
      </p:sp>
      <p:sp>
        <p:nvSpPr>
          <p:cNvPr id="61" name="Line 11"/>
          <p:cNvSpPr>
            <a:spLocks noChangeShapeType="1"/>
          </p:cNvSpPr>
          <p:nvPr/>
        </p:nvSpPr>
        <p:spPr bwMode="auto">
          <a:xfrm flipH="1" flipV="1">
            <a:off x="2452914" y="1309068"/>
            <a:ext cx="307264" cy="800024"/>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2" name="Text Box 8"/>
          <p:cNvSpPr txBox="1">
            <a:spLocks noChangeArrowheads="1"/>
          </p:cNvSpPr>
          <p:nvPr/>
        </p:nvSpPr>
        <p:spPr bwMode="auto">
          <a:xfrm>
            <a:off x="2655385" y="2058181"/>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4472C4"/>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4472C4"/>
                </a:solidFill>
                <a:effectLst/>
                <a:uLnTx/>
                <a:uFillTx/>
                <a:latin typeface="Times New Roman" panose="02020603050405020304" pitchFamily="18" charset="0"/>
                <a:ea typeface="+mn-ea"/>
                <a:cs typeface="+mn-cs"/>
              </a:rPr>
              <a:t> A18</a:t>
            </a:r>
          </a:p>
        </p:txBody>
      </p:sp>
      <p:sp>
        <p:nvSpPr>
          <p:cNvPr id="63" name="Line 11"/>
          <p:cNvSpPr>
            <a:spLocks noChangeShapeType="1"/>
          </p:cNvSpPr>
          <p:nvPr/>
        </p:nvSpPr>
        <p:spPr bwMode="auto">
          <a:xfrm flipH="1" flipV="1">
            <a:off x="2605313" y="1084100"/>
            <a:ext cx="296671" cy="70316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4" name="Text Box 8"/>
          <p:cNvSpPr txBox="1">
            <a:spLocks noChangeArrowheads="1"/>
          </p:cNvSpPr>
          <p:nvPr/>
        </p:nvSpPr>
        <p:spPr bwMode="auto">
          <a:xfrm>
            <a:off x="2778757" y="1731611"/>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A19</a:t>
            </a:r>
          </a:p>
        </p:txBody>
      </p:sp>
      <p:sp>
        <p:nvSpPr>
          <p:cNvPr id="65" name="Line 11"/>
          <p:cNvSpPr>
            <a:spLocks noChangeShapeType="1"/>
          </p:cNvSpPr>
          <p:nvPr/>
        </p:nvSpPr>
        <p:spPr bwMode="auto">
          <a:xfrm flipH="1" flipV="1">
            <a:off x="2688628" y="1025849"/>
            <a:ext cx="351241" cy="516103"/>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6" name="Text Box 8"/>
          <p:cNvSpPr txBox="1">
            <a:spLocks noChangeArrowheads="1"/>
          </p:cNvSpPr>
          <p:nvPr/>
        </p:nvSpPr>
        <p:spPr bwMode="auto">
          <a:xfrm>
            <a:off x="2916643" y="1419558"/>
            <a:ext cx="1504163"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4472C4"/>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4472C4"/>
                </a:solidFill>
                <a:effectLst/>
                <a:uLnTx/>
                <a:uFillTx/>
                <a:latin typeface="Times New Roman" panose="02020603050405020304" pitchFamily="18" charset="0"/>
                <a:ea typeface="+mn-ea"/>
                <a:cs typeface="+mn-cs"/>
              </a:rPr>
              <a:t> A20</a:t>
            </a:r>
          </a:p>
        </p:txBody>
      </p:sp>
      <p:sp>
        <p:nvSpPr>
          <p:cNvPr id="67" name="Line 11"/>
          <p:cNvSpPr>
            <a:spLocks noChangeShapeType="1"/>
          </p:cNvSpPr>
          <p:nvPr/>
        </p:nvSpPr>
        <p:spPr bwMode="auto">
          <a:xfrm flipH="1" flipV="1">
            <a:off x="2640724" y="814811"/>
            <a:ext cx="443214" cy="44365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Text Box 8"/>
          <p:cNvSpPr txBox="1">
            <a:spLocks noChangeArrowheads="1"/>
          </p:cNvSpPr>
          <p:nvPr/>
        </p:nvSpPr>
        <p:spPr bwMode="auto">
          <a:xfrm>
            <a:off x="3025501" y="1122015"/>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A21</a:t>
            </a:r>
          </a:p>
        </p:txBody>
      </p:sp>
      <p:sp>
        <p:nvSpPr>
          <p:cNvPr id="69" name="Line 11"/>
          <p:cNvSpPr>
            <a:spLocks noChangeShapeType="1"/>
          </p:cNvSpPr>
          <p:nvPr/>
        </p:nvSpPr>
        <p:spPr bwMode="auto">
          <a:xfrm flipH="1" flipV="1">
            <a:off x="2688627" y="736601"/>
            <a:ext cx="547709" cy="195291"/>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Text Box 8"/>
          <p:cNvSpPr txBox="1">
            <a:spLocks noChangeArrowheads="1"/>
          </p:cNvSpPr>
          <p:nvPr/>
        </p:nvSpPr>
        <p:spPr bwMode="auto">
          <a:xfrm>
            <a:off x="3177901" y="795447"/>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4472C4"/>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4472C4"/>
                </a:solidFill>
                <a:effectLst/>
                <a:uLnTx/>
                <a:uFillTx/>
                <a:latin typeface="Times New Roman" panose="02020603050405020304" pitchFamily="18" charset="0"/>
                <a:ea typeface="+mn-ea"/>
                <a:cs typeface="+mn-cs"/>
              </a:rPr>
              <a:t> A22</a:t>
            </a:r>
          </a:p>
        </p:txBody>
      </p:sp>
      <p:sp>
        <p:nvSpPr>
          <p:cNvPr id="71" name="Line 11"/>
          <p:cNvSpPr>
            <a:spLocks noChangeShapeType="1"/>
          </p:cNvSpPr>
          <p:nvPr/>
        </p:nvSpPr>
        <p:spPr bwMode="auto">
          <a:xfrm flipV="1">
            <a:off x="1939924" y="552694"/>
            <a:ext cx="748124" cy="312057"/>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2" name="Text Box 8"/>
          <p:cNvSpPr txBox="1">
            <a:spLocks noChangeArrowheads="1"/>
          </p:cNvSpPr>
          <p:nvPr/>
        </p:nvSpPr>
        <p:spPr bwMode="auto">
          <a:xfrm>
            <a:off x="867300" y="726633"/>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4472C4"/>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4472C4"/>
                </a:solidFill>
                <a:effectLst/>
                <a:uLnTx/>
                <a:uFillTx/>
                <a:latin typeface="Times New Roman" panose="02020603050405020304" pitchFamily="18" charset="0"/>
                <a:ea typeface="+mn-ea"/>
                <a:cs typeface="+mn-cs"/>
              </a:rPr>
              <a:t> A23</a:t>
            </a:r>
          </a:p>
        </p:txBody>
      </p:sp>
      <p:sp>
        <p:nvSpPr>
          <p:cNvPr id="73" name="Line 11"/>
          <p:cNvSpPr>
            <a:spLocks noChangeShapeType="1"/>
          </p:cNvSpPr>
          <p:nvPr/>
        </p:nvSpPr>
        <p:spPr bwMode="auto">
          <a:xfrm flipV="1">
            <a:off x="2019754" y="463109"/>
            <a:ext cx="710382" cy="89586"/>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4" name="Text Box 8"/>
          <p:cNvSpPr txBox="1">
            <a:spLocks noChangeArrowheads="1"/>
          </p:cNvSpPr>
          <p:nvPr/>
        </p:nvSpPr>
        <p:spPr bwMode="auto">
          <a:xfrm>
            <a:off x="889074" y="385548"/>
            <a:ext cx="1395305" cy="369332"/>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mn-cs"/>
              </a:rPr>
              <a:t>Điểm</a:t>
            </a:r>
            <a:r>
              <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 A24</a:t>
            </a:r>
          </a:p>
        </p:txBody>
      </p:sp>
    </p:spTree>
    <p:extLst>
      <p:ext uri="{BB962C8B-B14F-4D97-AF65-F5344CB8AC3E}">
        <p14:creationId xmlns:p14="http://schemas.microsoft.com/office/powerpoint/2010/main" val="49460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childTnLst>
                          </p:cTn>
                        </p:par>
                        <p:par>
                          <p:cTn id="52" fill="hold">
                            <p:stCondLst>
                              <p:cond delay="500"/>
                            </p:stCondLst>
                            <p:childTnLst>
                              <p:par>
                                <p:cTn id="53" presetID="47"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par>
                          <p:cTn id="63" fill="hold">
                            <p:stCondLst>
                              <p:cond delay="500"/>
                            </p:stCondLst>
                            <p:childTnLst>
                              <p:par>
                                <p:cTn id="64" presetID="47"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ox(in)">
                                      <p:cBhvr>
                                        <p:cTn id="73" dur="500"/>
                                        <p:tgtEl>
                                          <p:spTgt spid="18"/>
                                        </p:tgtEl>
                                      </p:cBhvr>
                                    </p:animEffect>
                                  </p:childTnLst>
                                </p:cTn>
                              </p:par>
                            </p:childTnLst>
                          </p:cTn>
                        </p:par>
                        <p:par>
                          <p:cTn id="74" fill="hold">
                            <p:stCondLst>
                              <p:cond delay="500"/>
                            </p:stCondLst>
                            <p:childTnLst>
                              <p:par>
                                <p:cTn id="75" presetID="47" presetClass="entr" presetSubtype="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ox(in)">
                                      <p:cBhvr>
                                        <p:cTn id="84" dur="500"/>
                                        <p:tgtEl>
                                          <p:spTgt spid="20"/>
                                        </p:tgtEl>
                                      </p:cBhvr>
                                    </p:animEffect>
                                  </p:childTnLst>
                                </p:cTn>
                              </p:par>
                            </p:childTnLst>
                          </p:cTn>
                        </p:par>
                        <p:par>
                          <p:cTn id="85" fill="hold">
                            <p:stCondLst>
                              <p:cond delay="500"/>
                            </p:stCondLst>
                            <p:childTnLst>
                              <p:par>
                                <p:cTn id="86" presetID="47"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ox(in)">
                                      <p:cBhvr>
                                        <p:cTn id="95" dur="500"/>
                                        <p:tgtEl>
                                          <p:spTgt spid="22"/>
                                        </p:tgtEl>
                                      </p:cBhvr>
                                    </p:animEffect>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1000"/>
                                        <p:tgtEl>
                                          <p:spTgt spid="23"/>
                                        </p:tgtEl>
                                      </p:cBhvr>
                                    </p:animEffect>
                                    <p:anim calcmode="lin" valueType="num">
                                      <p:cBhvr>
                                        <p:cTn id="100" dur="1000" fill="hold"/>
                                        <p:tgtEl>
                                          <p:spTgt spid="23"/>
                                        </p:tgtEl>
                                        <p:attrNameLst>
                                          <p:attrName>ppt_x</p:attrName>
                                        </p:attrNameLst>
                                      </p:cBhvr>
                                      <p:tavLst>
                                        <p:tav tm="0">
                                          <p:val>
                                            <p:strVal val="#ppt_x"/>
                                          </p:val>
                                        </p:tav>
                                        <p:tav tm="100000">
                                          <p:val>
                                            <p:strVal val="#ppt_x"/>
                                          </p:val>
                                        </p:tav>
                                      </p:tavLst>
                                    </p:anim>
                                    <p:anim calcmode="lin" valueType="num">
                                      <p:cBhvr>
                                        <p:cTn id="10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box(in)">
                                      <p:cBhvr>
                                        <p:cTn id="106" dur="500"/>
                                        <p:tgtEl>
                                          <p:spTgt spid="24"/>
                                        </p:tgtEl>
                                      </p:cBhvr>
                                    </p:animEffect>
                                  </p:childTnLst>
                                </p:cTn>
                              </p:par>
                            </p:childTnLst>
                          </p:cTn>
                        </p:par>
                        <p:par>
                          <p:cTn id="107" fill="hold">
                            <p:stCondLst>
                              <p:cond delay="500"/>
                            </p:stCondLst>
                            <p:childTnLst>
                              <p:par>
                                <p:cTn id="108" presetID="47" presetClass="entr"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box(in)">
                                      <p:cBhvr>
                                        <p:cTn id="117" dur="500"/>
                                        <p:tgtEl>
                                          <p:spTgt spid="26"/>
                                        </p:tgtEl>
                                      </p:cBhvr>
                                    </p:animEffect>
                                  </p:childTnLst>
                                </p:cTn>
                              </p:par>
                            </p:childTnLst>
                          </p:cTn>
                        </p:par>
                        <p:par>
                          <p:cTn id="118" fill="hold">
                            <p:stCondLst>
                              <p:cond delay="500"/>
                            </p:stCondLst>
                            <p:childTnLst>
                              <p:par>
                                <p:cTn id="119" presetID="47" presetClass="entr" presetSubtype="0"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1000"/>
                                        <p:tgtEl>
                                          <p:spTgt spid="27"/>
                                        </p:tgtEl>
                                      </p:cBhvr>
                                    </p:animEffect>
                                    <p:anim calcmode="lin" valueType="num">
                                      <p:cBhvr>
                                        <p:cTn id="122" dur="1000" fill="hold"/>
                                        <p:tgtEl>
                                          <p:spTgt spid="27"/>
                                        </p:tgtEl>
                                        <p:attrNameLst>
                                          <p:attrName>ppt_x</p:attrName>
                                        </p:attrNameLst>
                                      </p:cBhvr>
                                      <p:tavLst>
                                        <p:tav tm="0">
                                          <p:val>
                                            <p:strVal val="#ppt_x"/>
                                          </p:val>
                                        </p:tav>
                                        <p:tav tm="100000">
                                          <p:val>
                                            <p:strVal val="#ppt_x"/>
                                          </p:val>
                                        </p:tav>
                                      </p:tavLst>
                                    </p:anim>
                                    <p:anim calcmode="lin" valueType="num">
                                      <p:cBhvr>
                                        <p:cTn id="1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nodeType="click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barn(inVertical)">
                                      <p:cBhvr>
                                        <p:cTn id="128" dur="500"/>
                                        <p:tgtEl>
                                          <p:spTgt spid="32"/>
                                        </p:tgtEl>
                                      </p:cBhvr>
                                    </p:animEffect>
                                  </p:childTnLst>
                                </p:cTn>
                              </p:par>
                            </p:childTnLst>
                          </p:cTn>
                        </p:par>
                      </p:childTnLst>
                    </p:cTn>
                  </p:par>
                  <p:par>
                    <p:cTn id="129" fill="hold">
                      <p:stCondLst>
                        <p:cond delay="indefinite"/>
                      </p:stCondLst>
                      <p:childTnLst>
                        <p:par>
                          <p:cTn id="130" fill="hold">
                            <p:stCondLst>
                              <p:cond delay="0"/>
                            </p:stCondLst>
                            <p:childTnLst>
                              <p:par>
                                <p:cTn id="131" presetID="4" presetClass="entr" presetSubtype="16" fill="hold" nodeType="click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box(in)">
                                      <p:cBhvr>
                                        <p:cTn id="133" dur="500"/>
                                        <p:tgtEl>
                                          <p:spTgt spid="33"/>
                                        </p:tgtEl>
                                      </p:cBhvr>
                                    </p:animEffect>
                                  </p:childTnLst>
                                </p:cTn>
                              </p:par>
                            </p:childTnLst>
                          </p:cTn>
                        </p:par>
                        <p:par>
                          <p:cTn id="134" fill="hold">
                            <p:stCondLst>
                              <p:cond delay="500"/>
                            </p:stCondLst>
                            <p:childTnLst>
                              <p:par>
                                <p:cTn id="135" presetID="47" presetClass="entr" presetSubtype="0" fill="hold" grpId="0" nodeType="after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 presetClass="entr" presetSubtype="16" fill="hold" nodeType="click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box(in)">
                                      <p:cBhvr>
                                        <p:cTn id="144" dur="500"/>
                                        <p:tgtEl>
                                          <p:spTgt spid="44"/>
                                        </p:tgtEl>
                                      </p:cBhvr>
                                    </p:animEffect>
                                  </p:childTnLst>
                                </p:cTn>
                              </p:par>
                            </p:childTnLst>
                          </p:cTn>
                        </p:par>
                        <p:par>
                          <p:cTn id="145" fill="hold">
                            <p:stCondLst>
                              <p:cond delay="500"/>
                            </p:stCondLst>
                            <p:childTnLst>
                              <p:par>
                                <p:cTn id="146" presetID="47" presetClass="entr" presetSubtype="0" fill="hold" grpId="0" nodeType="afterEffect">
                                  <p:stCondLst>
                                    <p:cond delay="0"/>
                                  </p:stCondLst>
                                  <p:childTnLst>
                                    <p:set>
                                      <p:cBhvr>
                                        <p:cTn id="147" dur="1" fill="hold">
                                          <p:stCondLst>
                                            <p:cond delay="0"/>
                                          </p:stCondLst>
                                        </p:cTn>
                                        <p:tgtEl>
                                          <p:spTgt spid="45"/>
                                        </p:tgtEl>
                                        <p:attrNameLst>
                                          <p:attrName>style.visibility</p:attrName>
                                        </p:attrNameLst>
                                      </p:cBhvr>
                                      <p:to>
                                        <p:strVal val="visible"/>
                                      </p:to>
                                    </p:set>
                                    <p:animEffect transition="in" filter="fade">
                                      <p:cBhvr>
                                        <p:cTn id="148" dur="1000"/>
                                        <p:tgtEl>
                                          <p:spTgt spid="45"/>
                                        </p:tgtEl>
                                      </p:cBhvr>
                                    </p:animEffect>
                                    <p:anim calcmode="lin" valueType="num">
                                      <p:cBhvr>
                                        <p:cTn id="149" dur="1000" fill="hold"/>
                                        <p:tgtEl>
                                          <p:spTgt spid="45"/>
                                        </p:tgtEl>
                                        <p:attrNameLst>
                                          <p:attrName>ppt_x</p:attrName>
                                        </p:attrNameLst>
                                      </p:cBhvr>
                                      <p:tavLst>
                                        <p:tav tm="0">
                                          <p:val>
                                            <p:strVal val="#ppt_x"/>
                                          </p:val>
                                        </p:tav>
                                        <p:tav tm="100000">
                                          <p:val>
                                            <p:strVal val="#ppt_x"/>
                                          </p:val>
                                        </p:tav>
                                      </p:tavLst>
                                    </p:anim>
                                    <p:anim calcmode="lin" valueType="num">
                                      <p:cBhvr>
                                        <p:cTn id="15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 presetClass="entr" presetSubtype="16" fill="hold" nodeType="click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box(in)">
                                      <p:cBhvr>
                                        <p:cTn id="155" dur="500"/>
                                        <p:tgtEl>
                                          <p:spTgt spid="46"/>
                                        </p:tgtEl>
                                      </p:cBhvr>
                                    </p:animEffect>
                                  </p:childTnLst>
                                </p:cTn>
                              </p:par>
                            </p:childTnLst>
                          </p:cTn>
                        </p:par>
                        <p:par>
                          <p:cTn id="156" fill="hold">
                            <p:stCondLst>
                              <p:cond delay="500"/>
                            </p:stCondLst>
                            <p:childTnLst>
                              <p:par>
                                <p:cTn id="157" presetID="47" presetClass="entr" presetSubtype="0" fill="hold" grpId="0" nodeType="after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1000"/>
                                        <p:tgtEl>
                                          <p:spTgt spid="47"/>
                                        </p:tgtEl>
                                      </p:cBhvr>
                                    </p:animEffect>
                                    <p:anim calcmode="lin" valueType="num">
                                      <p:cBhvr>
                                        <p:cTn id="160" dur="1000" fill="hold"/>
                                        <p:tgtEl>
                                          <p:spTgt spid="47"/>
                                        </p:tgtEl>
                                        <p:attrNameLst>
                                          <p:attrName>ppt_x</p:attrName>
                                        </p:attrNameLst>
                                      </p:cBhvr>
                                      <p:tavLst>
                                        <p:tav tm="0">
                                          <p:val>
                                            <p:strVal val="#ppt_x"/>
                                          </p:val>
                                        </p:tav>
                                        <p:tav tm="100000">
                                          <p:val>
                                            <p:strVal val="#ppt_x"/>
                                          </p:val>
                                        </p:tav>
                                      </p:tavLst>
                                    </p:anim>
                                    <p:anim calcmode="lin" valueType="num">
                                      <p:cBhvr>
                                        <p:cTn id="16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 presetClass="entr" presetSubtype="16" fill="hold" nodeType="clickEffect">
                                  <p:stCondLst>
                                    <p:cond delay="0"/>
                                  </p:stCondLst>
                                  <p:childTnLst>
                                    <p:set>
                                      <p:cBhvr>
                                        <p:cTn id="165" dur="1" fill="hold">
                                          <p:stCondLst>
                                            <p:cond delay="0"/>
                                          </p:stCondLst>
                                        </p:cTn>
                                        <p:tgtEl>
                                          <p:spTgt spid="48"/>
                                        </p:tgtEl>
                                        <p:attrNameLst>
                                          <p:attrName>style.visibility</p:attrName>
                                        </p:attrNameLst>
                                      </p:cBhvr>
                                      <p:to>
                                        <p:strVal val="visible"/>
                                      </p:to>
                                    </p:set>
                                    <p:animEffect transition="in" filter="box(in)">
                                      <p:cBhvr>
                                        <p:cTn id="166" dur="500"/>
                                        <p:tgtEl>
                                          <p:spTgt spid="48"/>
                                        </p:tgtEl>
                                      </p:cBhvr>
                                    </p:animEffect>
                                  </p:childTnLst>
                                </p:cTn>
                              </p:par>
                            </p:childTnLst>
                          </p:cTn>
                        </p:par>
                        <p:par>
                          <p:cTn id="167" fill="hold">
                            <p:stCondLst>
                              <p:cond delay="500"/>
                            </p:stCondLst>
                            <p:childTnLst>
                              <p:par>
                                <p:cTn id="168" presetID="47" presetClass="entr" presetSubtype="0" fill="hold" grpId="0" nodeType="afterEffect">
                                  <p:stCondLst>
                                    <p:cond delay="0"/>
                                  </p:stCondLst>
                                  <p:childTnLst>
                                    <p:set>
                                      <p:cBhvr>
                                        <p:cTn id="169" dur="1" fill="hold">
                                          <p:stCondLst>
                                            <p:cond delay="0"/>
                                          </p:stCondLst>
                                        </p:cTn>
                                        <p:tgtEl>
                                          <p:spTgt spid="49"/>
                                        </p:tgtEl>
                                        <p:attrNameLst>
                                          <p:attrName>style.visibility</p:attrName>
                                        </p:attrNameLst>
                                      </p:cBhvr>
                                      <p:to>
                                        <p:strVal val="visible"/>
                                      </p:to>
                                    </p:set>
                                    <p:animEffect transition="in" filter="fade">
                                      <p:cBhvr>
                                        <p:cTn id="170" dur="1000"/>
                                        <p:tgtEl>
                                          <p:spTgt spid="49"/>
                                        </p:tgtEl>
                                      </p:cBhvr>
                                    </p:animEffect>
                                    <p:anim calcmode="lin" valueType="num">
                                      <p:cBhvr>
                                        <p:cTn id="171" dur="1000" fill="hold"/>
                                        <p:tgtEl>
                                          <p:spTgt spid="49"/>
                                        </p:tgtEl>
                                        <p:attrNameLst>
                                          <p:attrName>ppt_x</p:attrName>
                                        </p:attrNameLst>
                                      </p:cBhvr>
                                      <p:tavLst>
                                        <p:tav tm="0">
                                          <p:val>
                                            <p:strVal val="#ppt_x"/>
                                          </p:val>
                                        </p:tav>
                                        <p:tav tm="100000">
                                          <p:val>
                                            <p:strVal val="#ppt_x"/>
                                          </p:val>
                                        </p:tav>
                                      </p:tavLst>
                                    </p:anim>
                                    <p:anim calcmode="lin" valueType="num">
                                      <p:cBhvr>
                                        <p:cTn id="1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4" presetClass="entr" presetSubtype="16" fill="hold"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box(in)">
                                      <p:cBhvr>
                                        <p:cTn id="177" dur="500"/>
                                        <p:tgtEl>
                                          <p:spTgt spid="50"/>
                                        </p:tgtEl>
                                      </p:cBhvr>
                                    </p:animEffect>
                                  </p:childTnLst>
                                </p:cTn>
                              </p:par>
                            </p:childTnLst>
                          </p:cTn>
                        </p:par>
                        <p:par>
                          <p:cTn id="178" fill="hold">
                            <p:stCondLst>
                              <p:cond delay="500"/>
                            </p:stCondLst>
                            <p:childTnLst>
                              <p:par>
                                <p:cTn id="179" presetID="47" presetClass="entr" presetSubtype="0" fill="hold" grpId="0" nodeType="afterEffect">
                                  <p:stCondLst>
                                    <p:cond delay="0"/>
                                  </p:stCondLst>
                                  <p:childTnLst>
                                    <p:set>
                                      <p:cBhvr>
                                        <p:cTn id="180" dur="1" fill="hold">
                                          <p:stCondLst>
                                            <p:cond delay="0"/>
                                          </p:stCondLst>
                                        </p:cTn>
                                        <p:tgtEl>
                                          <p:spTgt spid="51"/>
                                        </p:tgtEl>
                                        <p:attrNameLst>
                                          <p:attrName>style.visibility</p:attrName>
                                        </p:attrNameLst>
                                      </p:cBhvr>
                                      <p:to>
                                        <p:strVal val="visible"/>
                                      </p:to>
                                    </p:set>
                                    <p:animEffect transition="in" filter="fade">
                                      <p:cBhvr>
                                        <p:cTn id="181" dur="1000"/>
                                        <p:tgtEl>
                                          <p:spTgt spid="51"/>
                                        </p:tgtEl>
                                      </p:cBhvr>
                                    </p:animEffect>
                                    <p:anim calcmode="lin" valueType="num">
                                      <p:cBhvr>
                                        <p:cTn id="182" dur="1000" fill="hold"/>
                                        <p:tgtEl>
                                          <p:spTgt spid="51"/>
                                        </p:tgtEl>
                                        <p:attrNameLst>
                                          <p:attrName>ppt_x</p:attrName>
                                        </p:attrNameLst>
                                      </p:cBhvr>
                                      <p:tavLst>
                                        <p:tav tm="0">
                                          <p:val>
                                            <p:strVal val="#ppt_x"/>
                                          </p:val>
                                        </p:tav>
                                        <p:tav tm="100000">
                                          <p:val>
                                            <p:strVal val="#ppt_x"/>
                                          </p:val>
                                        </p:tav>
                                      </p:tavLst>
                                    </p:anim>
                                    <p:anim calcmode="lin" valueType="num">
                                      <p:cBhvr>
                                        <p:cTn id="18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 presetClass="entr" presetSubtype="16" fill="hold" nodeType="clickEffect">
                                  <p:stCondLst>
                                    <p:cond delay="0"/>
                                  </p:stCondLst>
                                  <p:childTnLst>
                                    <p:set>
                                      <p:cBhvr>
                                        <p:cTn id="187" dur="1" fill="hold">
                                          <p:stCondLst>
                                            <p:cond delay="0"/>
                                          </p:stCondLst>
                                        </p:cTn>
                                        <p:tgtEl>
                                          <p:spTgt spid="52"/>
                                        </p:tgtEl>
                                        <p:attrNameLst>
                                          <p:attrName>style.visibility</p:attrName>
                                        </p:attrNameLst>
                                      </p:cBhvr>
                                      <p:to>
                                        <p:strVal val="visible"/>
                                      </p:to>
                                    </p:set>
                                    <p:animEffect transition="in" filter="box(in)">
                                      <p:cBhvr>
                                        <p:cTn id="188" dur="500"/>
                                        <p:tgtEl>
                                          <p:spTgt spid="52"/>
                                        </p:tgtEl>
                                      </p:cBhvr>
                                    </p:animEffect>
                                  </p:childTnLst>
                                </p:cTn>
                              </p:par>
                            </p:childTnLst>
                          </p:cTn>
                        </p:par>
                        <p:par>
                          <p:cTn id="189" fill="hold">
                            <p:stCondLst>
                              <p:cond delay="500"/>
                            </p:stCondLst>
                            <p:childTnLst>
                              <p:par>
                                <p:cTn id="190" presetID="47" presetClass="entr" presetSubtype="0" fill="hold" grpId="0" nodeType="afterEffect">
                                  <p:stCondLst>
                                    <p:cond delay="0"/>
                                  </p:stCondLst>
                                  <p:childTnLst>
                                    <p:set>
                                      <p:cBhvr>
                                        <p:cTn id="191" dur="1" fill="hold">
                                          <p:stCondLst>
                                            <p:cond delay="0"/>
                                          </p:stCondLst>
                                        </p:cTn>
                                        <p:tgtEl>
                                          <p:spTgt spid="53"/>
                                        </p:tgtEl>
                                        <p:attrNameLst>
                                          <p:attrName>style.visibility</p:attrName>
                                        </p:attrNameLst>
                                      </p:cBhvr>
                                      <p:to>
                                        <p:strVal val="visible"/>
                                      </p:to>
                                    </p:set>
                                    <p:animEffect transition="in" filter="fade">
                                      <p:cBhvr>
                                        <p:cTn id="192" dur="1000"/>
                                        <p:tgtEl>
                                          <p:spTgt spid="53"/>
                                        </p:tgtEl>
                                      </p:cBhvr>
                                    </p:animEffect>
                                    <p:anim calcmode="lin" valueType="num">
                                      <p:cBhvr>
                                        <p:cTn id="193" dur="1000" fill="hold"/>
                                        <p:tgtEl>
                                          <p:spTgt spid="53"/>
                                        </p:tgtEl>
                                        <p:attrNameLst>
                                          <p:attrName>ppt_x</p:attrName>
                                        </p:attrNameLst>
                                      </p:cBhvr>
                                      <p:tavLst>
                                        <p:tav tm="0">
                                          <p:val>
                                            <p:strVal val="#ppt_x"/>
                                          </p:val>
                                        </p:tav>
                                        <p:tav tm="100000">
                                          <p:val>
                                            <p:strVal val="#ppt_x"/>
                                          </p:val>
                                        </p:tav>
                                      </p:tavLst>
                                    </p:anim>
                                    <p:anim calcmode="lin" valueType="num">
                                      <p:cBhvr>
                                        <p:cTn id="19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 presetClass="entr" presetSubtype="16" fill="hold" nodeType="clickEffect">
                                  <p:stCondLst>
                                    <p:cond delay="0"/>
                                  </p:stCondLst>
                                  <p:childTnLst>
                                    <p:set>
                                      <p:cBhvr>
                                        <p:cTn id="198" dur="1" fill="hold">
                                          <p:stCondLst>
                                            <p:cond delay="0"/>
                                          </p:stCondLst>
                                        </p:cTn>
                                        <p:tgtEl>
                                          <p:spTgt spid="54"/>
                                        </p:tgtEl>
                                        <p:attrNameLst>
                                          <p:attrName>style.visibility</p:attrName>
                                        </p:attrNameLst>
                                      </p:cBhvr>
                                      <p:to>
                                        <p:strVal val="visible"/>
                                      </p:to>
                                    </p:set>
                                    <p:animEffect transition="in" filter="box(in)">
                                      <p:cBhvr>
                                        <p:cTn id="199" dur="500"/>
                                        <p:tgtEl>
                                          <p:spTgt spid="54"/>
                                        </p:tgtEl>
                                      </p:cBhvr>
                                    </p:animEffect>
                                  </p:childTnLst>
                                </p:cTn>
                              </p:par>
                            </p:childTnLst>
                          </p:cTn>
                        </p:par>
                        <p:par>
                          <p:cTn id="200" fill="hold">
                            <p:stCondLst>
                              <p:cond delay="500"/>
                            </p:stCondLst>
                            <p:childTnLst>
                              <p:par>
                                <p:cTn id="201" presetID="47" presetClass="entr" presetSubtype="0" fill="hold" grpId="0" nodeType="afterEffect">
                                  <p:stCondLst>
                                    <p:cond delay="0"/>
                                  </p:stCondLst>
                                  <p:childTnLst>
                                    <p:set>
                                      <p:cBhvr>
                                        <p:cTn id="202" dur="1" fill="hold">
                                          <p:stCondLst>
                                            <p:cond delay="0"/>
                                          </p:stCondLst>
                                        </p:cTn>
                                        <p:tgtEl>
                                          <p:spTgt spid="55"/>
                                        </p:tgtEl>
                                        <p:attrNameLst>
                                          <p:attrName>style.visibility</p:attrName>
                                        </p:attrNameLst>
                                      </p:cBhvr>
                                      <p:to>
                                        <p:strVal val="visible"/>
                                      </p:to>
                                    </p:set>
                                    <p:animEffect transition="in" filter="fade">
                                      <p:cBhvr>
                                        <p:cTn id="203" dur="1000"/>
                                        <p:tgtEl>
                                          <p:spTgt spid="55"/>
                                        </p:tgtEl>
                                      </p:cBhvr>
                                    </p:animEffect>
                                    <p:anim calcmode="lin" valueType="num">
                                      <p:cBhvr>
                                        <p:cTn id="204" dur="1000" fill="hold"/>
                                        <p:tgtEl>
                                          <p:spTgt spid="55"/>
                                        </p:tgtEl>
                                        <p:attrNameLst>
                                          <p:attrName>ppt_x</p:attrName>
                                        </p:attrNameLst>
                                      </p:cBhvr>
                                      <p:tavLst>
                                        <p:tav tm="0">
                                          <p:val>
                                            <p:strVal val="#ppt_x"/>
                                          </p:val>
                                        </p:tav>
                                        <p:tav tm="100000">
                                          <p:val>
                                            <p:strVal val="#ppt_x"/>
                                          </p:val>
                                        </p:tav>
                                      </p:tavLst>
                                    </p:anim>
                                    <p:anim calcmode="lin" valueType="num">
                                      <p:cBhvr>
                                        <p:cTn id="20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 presetClass="entr" presetSubtype="16" fill="hold" nodeType="clickEffect">
                                  <p:stCondLst>
                                    <p:cond delay="0"/>
                                  </p:stCondLst>
                                  <p:childTnLst>
                                    <p:set>
                                      <p:cBhvr>
                                        <p:cTn id="209" dur="1" fill="hold">
                                          <p:stCondLst>
                                            <p:cond delay="0"/>
                                          </p:stCondLst>
                                        </p:cTn>
                                        <p:tgtEl>
                                          <p:spTgt spid="59"/>
                                        </p:tgtEl>
                                        <p:attrNameLst>
                                          <p:attrName>style.visibility</p:attrName>
                                        </p:attrNameLst>
                                      </p:cBhvr>
                                      <p:to>
                                        <p:strVal val="visible"/>
                                      </p:to>
                                    </p:set>
                                    <p:animEffect transition="in" filter="box(in)">
                                      <p:cBhvr>
                                        <p:cTn id="210" dur="500"/>
                                        <p:tgtEl>
                                          <p:spTgt spid="59"/>
                                        </p:tgtEl>
                                      </p:cBhvr>
                                    </p:animEffect>
                                  </p:childTnLst>
                                </p:cTn>
                              </p:par>
                            </p:childTnLst>
                          </p:cTn>
                        </p:par>
                        <p:par>
                          <p:cTn id="211" fill="hold">
                            <p:stCondLst>
                              <p:cond delay="500"/>
                            </p:stCondLst>
                            <p:childTnLst>
                              <p:par>
                                <p:cTn id="212" presetID="47" presetClass="entr" presetSubtype="0" fill="hold" grpId="0" nodeType="afterEffect">
                                  <p:stCondLst>
                                    <p:cond delay="0"/>
                                  </p:stCondLst>
                                  <p:childTnLst>
                                    <p:set>
                                      <p:cBhvr>
                                        <p:cTn id="213" dur="1" fill="hold">
                                          <p:stCondLst>
                                            <p:cond delay="0"/>
                                          </p:stCondLst>
                                        </p:cTn>
                                        <p:tgtEl>
                                          <p:spTgt spid="60"/>
                                        </p:tgtEl>
                                        <p:attrNameLst>
                                          <p:attrName>style.visibility</p:attrName>
                                        </p:attrNameLst>
                                      </p:cBhvr>
                                      <p:to>
                                        <p:strVal val="visible"/>
                                      </p:to>
                                    </p:set>
                                    <p:animEffect transition="in" filter="fade">
                                      <p:cBhvr>
                                        <p:cTn id="214" dur="1000"/>
                                        <p:tgtEl>
                                          <p:spTgt spid="60"/>
                                        </p:tgtEl>
                                      </p:cBhvr>
                                    </p:animEffect>
                                    <p:anim calcmode="lin" valueType="num">
                                      <p:cBhvr>
                                        <p:cTn id="215" dur="1000" fill="hold"/>
                                        <p:tgtEl>
                                          <p:spTgt spid="60"/>
                                        </p:tgtEl>
                                        <p:attrNameLst>
                                          <p:attrName>ppt_x</p:attrName>
                                        </p:attrNameLst>
                                      </p:cBhvr>
                                      <p:tavLst>
                                        <p:tav tm="0">
                                          <p:val>
                                            <p:strVal val="#ppt_x"/>
                                          </p:val>
                                        </p:tav>
                                        <p:tav tm="100000">
                                          <p:val>
                                            <p:strVal val="#ppt_x"/>
                                          </p:val>
                                        </p:tav>
                                      </p:tavLst>
                                    </p:anim>
                                    <p:anim calcmode="lin" valueType="num">
                                      <p:cBhvr>
                                        <p:cTn id="2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 presetClass="entr" presetSubtype="16" fill="hold" nodeType="clickEffect">
                                  <p:stCondLst>
                                    <p:cond delay="0"/>
                                  </p:stCondLst>
                                  <p:childTnLst>
                                    <p:set>
                                      <p:cBhvr>
                                        <p:cTn id="220" dur="1" fill="hold">
                                          <p:stCondLst>
                                            <p:cond delay="0"/>
                                          </p:stCondLst>
                                        </p:cTn>
                                        <p:tgtEl>
                                          <p:spTgt spid="61"/>
                                        </p:tgtEl>
                                        <p:attrNameLst>
                                          <p:attrName>style.visibility</p:attrName>
                                        </p:attrNameLst>
                                      </p:cBhvr>
                                      <p:to>
                                        <p:strVal val="visible"/>
                                      </p:to>
                                    </p:set>
                                    <p:animEffect transition="in" filter="box(in)">
                                      <p:cBhvr>
                                        <p:cTn id="221" dur="500"/>
                                        <p:tgtEl>
                                          <p:spTgt spid="61"/>
                                        </p:tgtEl>
                                      </p:cBhvr>
                                    </p:animEffect>
                                  </p:childTnLst>
                                </p:cTn>
                              </p:par>
                            </p:childTnLst>
                          </p:cTn>
                        </p:par>
                        <p:par>
                          <p:cTn id="222" fill="hold">
                            <p:stCondLst>
                              <p:cond delay="500"/>
                            </p:stCondLst>
                            <p:childTnLst>
                              <p:par>
                                <p:cTn id="223" presetID="47" presetClass="entr" presetSubtype="0" fill="hold" grpId="0" nodeType="afterEffect">
                                  <p:stCondLst>
                                    <p:cond delay="0"/>
                                  </p:stCondLst>
                                  <p:childTnLst>
                                    <p:set>
                                      <p:cBhvr>
                                        <p:cTn id="224" dur="1" fill="hold">
                                          <p:stCondLst>
                                            <p:cond delay="0"/>
                                          </p:stCondLst>
                                        </p:cTn>
                                        <p:tgtEl>
                                          <p:spTgt spid="62"/>
                                        </p:tgtEl>
                                        <p:attrNameLst>
                                          <p:attrName>style.visibility</p:attrName>
                                        </p:attrNameLst>
                                      </p:cBhvr>
                                      <p:to>
                                        <p:strVal val="visible"/>
                                      </p:to>
                                    </p:set>
                                    <p:animEffect transition="in" filter="fade">
                                      <p:cBhvr>
                                        <p:cTn id="225" dur="1000"/>
                                        <p:tgtEl>
                                          <p:spTgt spid="62"/>
                                        </p:tgtEl>
                                      </p:cBhvr>
                                    </p:animEffect>
                                    <p:anim calcmode="lin" valueType="num">
                                      <p:cBhvr>
                                        <p:cTn id="226" dur="1000" fill="hold"/>
                                        <p:tgtEl>
                                          <p:spTgt spid="62"/>
                                        </p:tgtEl>
                                        <p:attrNameLst>
                                          <p:attrName>ppt_x</p:attrName>
                                        </p:attrNameLst>
                                      </p:cBhvr>
                                      <p:tavLst>
                                        <p:tav tm="0">
                                          <p:val>
                                            <p:strVal val="#ppt_x"/>
                                          </p:val>
                                        </p:tav>
                                        <p:tav tm="100000">
                                          <p:val>
                                            <p:strVal val="#ppt_x"/>
                                          </p:val>
                                        </p:tav>
                                      </p:tavLst>
                                    </p:anim>
                                    <p:anim calcmode="lin" valueType="num">
                                      <p:cBhvr>
                                        <p:cTn id="2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4" presetClass="entr" presetSubtype="16" fill="hold" nodeType="clickEffect">
                                  <p:stCondLst>
                                    <p:cond delay="0"/>
                                  </p:stCondLst>
                                  <p:childTnLst>
                                    <p:set>
                                      <p:cBhvr>
                                        <p:cTn id="231" dur="1" fill="hold">
                                          <p:stCondLst>
                                            <p:cond delay="0"/>
                                          </p:stCondLst>
                                        </p:cTn>
                                        <p:tgtEl>
                                          <p:spTgt spid="63"/>
                                        </p:tgtEl>
                                        <p:attrNameLst>
                                          <p:attrName>style.visibility</p:attrName>
                                        </p:attrNameLst>
                                      </p:cBhvr>
                                      <p:to>
                                        <p:strVal val="visible"/>
                                      </p:to>
                                    </p:set>
                                    <p:animEffect transition="in" filter="box(in)">
                                      <p:cBhvr>
                                        <p:cTn id="232" dur="500"/>
                                        <p:tgtEl>
                                          <p:spTgt spid="63"/>
                                        </p:tgtEl>
                                      </p:cBhvr>
                                    </p:animEffect>
                                  </p:childTnLst>
                                </p:cTn>
                              </p:par>
                            </p:childTnLst>
                          </p:cTn>
                        </p:par>
                        <p:par>
                          <p:cTn id="233" fill="hold">
                            <p:stCondLst>
                              <p:cond delay="500"/>
                            </p:stCondLst>
                            <p:childTnLst>
                              <p:par>
                                <p:cTn id="234" presetID="47" presetClass="entr" presetSubtype="0" fill="hold" grpId="0" nodeType="afterEffect">
                                  <p:stCondLst>
                                    <p:cond delay="0"/>
                                  </p:stCondLst>
                                  <p:childTnLst>
                                    <p:set>
                                      <p:cBhvr>
                                        <p:cTn id="235" dur="1" fill="hold">
                                          <p:stCondLst>
                                            <p:cond delay="0"/>
                                          </p:stCondLst>
                                        </p:cTn>
                                        <p:tgtEl>
                                          <p:spTgt spid="64"/>
                                        </p:tgtEl>
                                        <p:attrNameLst>
                                          <p:attrName>style.visibility</p:attrName>
                                        </p:attrNameLst>
                                      </p:cBhvr>
                                      <p:to>
                                        <p:strVal val="visible"/>
                                      </p:to>
                                    </p:set>
                                    <p:animEffect transition="in" filter="fade">
                                      <p:cBhvr>
                                        <p:cTn id="236" dur="1000"/>
                                        <p:tgtEl>
                                          <p:spTgt spid="64"/>
                                        </p:tgtEl>
                                      </p:cBhvr>
                                    </p:animEffect>
                                    <p:anim calcmode="lin" valueType="num">
                                      <p:cBhvr>
                                        <p:cTn id="237" dur="1000" fill="hold"/>
                                        <p:tgtEl>
                                          <p:spTgt spid="64"/>
                                        </p:tgtEl>
                                        <p:attrNameLst>
                                          <p:attrName>ppt_x</p:attrName>
                                        </p:attrNameLst>
                                      </p:cBhvr>
                                      <p:tavLst>
                                        <p:tav tm="0">
                                          <p:val>
                                            <p:strVal val="#ppt_x"/>
                                          </p:val>
                                        </p:tav>
                                        <p:tav tm="100000">
                                          <p:val>
                                            <p:strVal val="#ppt_x"/>
                                          </p:val>
                                        </p:tav>
                                      </p:tavLst>
                                    </p:anim>
                                    <p:anim calcmode="lin" valueType="num">
                                      <p:cBhvr>
                                        <p:cTn id="23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4" presetClass="entr" presetSubtype="16" fill="hold" nodeType="clickEffect">
                                  <p:stCondLst>
                                    <p:cond delay="0"/>
                                  </p:stCondLst>
                                  <p:childTnLst>
                                    <p:set>
                                      <p:cBhvr>
                                        <p:cTn id="242" dur="1" fill="hold">
                                          <p:stCondLst>
                                            <p:cond delay="0"/>
                                          </p:stCondLst>
                                        </p:cTn>
                                        <p:tgtEl>
                                          <p:spTgt spid="65"/>
                                        </p:tgtEl>
                                        <p:attrNameLst>
                                          <p:attrName>style.visibility</p:attrName>
                                        </p:attrNameLst>
                                      </p:cBhvr>
                                      <p:to>
                                        <p:strVal val="visible"/>
                                      </p:to>
                                    </p:set>
                                    <p:animEffect transition="in" filter="box(in)">
                                      <p:cBhvr>
                                        <p:cTn id="243" dur="500"/>
                                        <p:tgtEl>
                                          <p:spTgt spid="65"/>
                                        </p:tgtEl>
                                      </p:cBhvr>
                                    </p:animEffect>
                                  </p:childTnLst>
                                </p:cTn>
                              </p:par>
                            </p:childTnLst>
                          </p:cTn>
                        </p:par>
                        <p:par>
                          <p:cTn id="244" fill="hold">
                            <p:stCondLst>
                              <p:cond delay="500"/>
                            </p:stCondLst>
                            <p:childTnLst>
                              <p:par>
                                <p:cTn id="245" presetID="47" presetClass="entr" presetSubtype="0" fill="hold" grpId="0" nodeType="afterEffect">
                                  <p:stCondLst>
                                    <p:cond delay="0"/>
                                  </p:stCondLst>
                                  <p:childTnLst>
                                    <p:set>
                                      <p:cBhvr>
                                        <p:cTn id="246" dur="1" fill="hold">
                                          <p:stCondLst>
                                            <p:cond delay="0"/>
                                          </p:stCondLst>
                                        </p:cTn>
                                        <p:tgtEl>
                                          <p:spTgt spid="66"/>
                                        </p:tgtEl>
                                        <p:attrNameLst>
                                          <p:attrName>style.visibility</p:attrName>
                                        </p:attrNameLst>
                                      </p:cBhvr>
                                      <p:to>
                                        <p:strVal val="visible"/>
                                      </p:to>
                                    </p:set>
                                    <p:animEffect transition="in" filter="fade">
                                      <p:cBhvr>
                                        <p:cTn id="247" dur="1000"/>
                                        <p:tgtEl>
                                          <p:spTgt spid="66"/>
                                        </p:tgtEl>
                                      </p:cBhvr>
                                    </p:animEffect>
                                    <p:anim calcmode="lin" valueType="num">
                                      <p:cBhvr>
                                        <p:cTn id="248" dur="1000" fill="hold"/>
                                        <p:tgtEl>
                                          <p:spTgt spid="66"/>
                                        </p:tgtEl>
                                        <p:attrNameLst>
                                          <p:attrName>ppt_x</p:attrName>
                                        </p:attrNameLst>
                                      </p:cBhvr>
                                      <p:tavLst>
                                        <p:tav tm="0">
                                          <p:val>
                                            <p:strVal val="#ppt_x"/>
                                          </p:val>
                                        </p:tav>
                                        <p:tav tm="100000">
                                          <p:val>
                                            <p:strVal val="#ppt_x"/>
                                          </p:val>
                                        </p:tav>
                                      </p:tavLst>
                                    </p:anim>
                                    <p:anim calcmode="lin" valueType="num">
                                      <p:cBhvr>
                                        <p:cTn id="24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4" presetClass="entr" presetSubtype="16" fill="hold" nodeType="clickEffect">
                                  <p:stCondLst>
                                    <p:cond delay="0"/>
                                  </p:stCondLst>
                                  <p:childTnLst>
                                    <p:set>
                                      <p:cBhvr>
                                        <p:cTn id="253" dur="1" fill="hold">
                                          <p:stCondLst>
                                            <p:cond delay="0"/>
                                          </p:stCondLst>
                                        </p:cTn>
                                        <p:tgtEl>
                                          <p:spTgt spid="67"/>
                                        </p:tgtEl>
                                        <p:attrNameLst>
                                          <p:attrName>style.visibility</p:attrName>
                                        </p:attrNameLst>
                                      </p:cBhvr>
                                      <p:to>
                                        <p:strVal val="visible"/>
                                      </p:to>
                                    </p:set>
                                    <p:animEffect transition="in" filter="box(in)">
                                      <p:cBhvr>
                                        <p:cTn id="254" dur="500"/>
                                        <p:tgtEl>
                                          <p:spTgt spid="67"/>
                                        </p:tgtEl>
                                      </p:cBhvr>
                                    </p:animEffect>
                                  </p:childTnLst>
                                </p:cTn>
                              </p:par>
                            </p:childTnLst>
                          </p:cTn>
                        </p:par>
                        <p:par>
                          <p:cTn id="255" fill="hold">
                            <p:stCondLst>
                              <p:cond delay="500"/>
                            </p:stCondLst>
                            <p:childTnLst>
                              <p:par>
                                <p:cTn id="256" presetID="47" presetClass="entr" presetSubtype="0" fill="hold" grpId="0" nodeType="afterEffect">
                                  <p:stCondLst>
                                    <p:cond delay="0"/>
                                  </p:stCondLst>
                                  <p:childTnLst>
                                    <p:set>
                                      <p:cBhvr>
                                        <p:cTn id="257" dur="1" fill="hold">
                                          <p:stCondLst>
                                            <p:cond delay="0"/>
                                          </p:stCondLst>
                                        </p:cTn>
                                        <p:tgtEl>
                                          <p:spTgt spid="68"/>
                                        </p:tgtEl>
                                        <p:attrNameLst>
                                          <p:attrName>style.visibility</p:attrName>
                                        </p:attrNameLst>
                                      </p:cBhvr>
                                      <p:to>
                                        <p:strVal val="visible"/>
                                      </p:to>
                                    </p:set>
                                    <p:animEffect transition="in" filter="fade">
                                      <p:cBhvr>
                                        <p:cTn id="258" dur="1000"/>
                                        <p:tgtEl>
                                          <p:spTgt spid="68"/>
                                        </p:tgtEl>
                                      </p:cBhvr>
                                    </p:animEffect>
                                    <p:anim calcmode="lin" valueType="num">
                                      <p:cBhvr>
                                        <p:cTn id="259" dur="1000" fill="hold"/>
                                        <p:tgtEl>
                                          <p:spTgt spid="68"/>
                                        </p:tgtEl>
                                        <p:attrNameLst>
                                          <p:attrName>ppt_x</p:attrName>
                                        </p:attrNameLst>
                                      </p:cBhvr>
                                      <p:tavLst>
                                        <p:tav tm="0">
                                          <p:val>
                                            <p:strVal val="#ppt_x"/>
                                          </p:val>
                                        </p:tav>
                                        <p:tav tm="100000">
                                          <p:val>
                                            <p:strVal val="#ppt_x"/>
                                          </p:val>
                                        </p:tav>
                                      </p:tavLst>
                                    </p:anim>
                                    <p:anim calcmode="lin" valueType="num">
                                      <p:cBhvr>
                                        <p:cTn id="26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4" presetClass="entr" presetSubtype="16" fill="hold" nodeType="clickEffect">
                                  <p:stCondLst>
                                    <p:cond delay="0"/>
                                  </p:stCondLst>
                                  <p:childTnLst>
                                    <p:set>
                                      <p:cBhvr>
                                        <p:cTn id="264" dur="1" fill="hold">
                                          <p:stCondLst>
                                            <p:cond delay="0"/>
                                          </p:stCondLst>
                                        </p:cTn>
                                        <p:tgtEl>
                                          <p:spTgt spid="69"/>
                                        </p:tgtEl>
                                        <p:attrNameLst>
                                          <p:attrName>style.visibility</p:attrName>
                                        </p:attrNameLst>
                                      </p:cBhvr>
                                      <p:to>
                                        <p:strVal val="visible"/>
                                      </p:to>
                                    </p:set>
                                    <p:animEffect transition="in" filter="box(in)">
                                      <p:cBhvr>
                                        <p:cTn id="265" dur="500"/>
                                        <p:tgtEl>
                                          <p:spTgt spid="69"/>
                                        </p:tgtEl>
                                      </p:cBhvr>
                                    </p:animEffect>
                                  </p:childTnLst>
                                </p:cTn>
                              </p:par>
                            </p:childTnLst>
                          </p:cTn>
                        </p:par>
                        <p:par>
                          <p:cTn id="266" fill="hold">
                            <p:stCondLst>
                              <p:cond delay="500"/>
                            </p:stCondLst>
                            <p:childTnLst>
                              <p:par>
                                <p:cTn id="267" presetID="47" presetClass="entr" presetSubtype="0" fill="hold" grpId="0" nodeType="afterEffect">
                                  <p:stCondLst>
                                    <p:cond delay="0"/>
                                  </p:stCondLst>
                                  <p:childTnLst>
                                    <p:set>
                                      <p:cBhvr>
                                        <p:cTn id="268" dur="1" fill="hold">
                                          <p:stCondLst>
                                            <p:cond delay="0"/>
                                          </p:stCondLst>
                                        </p:cTn>
                                        <p:tgtEl>
                                          <p:spTgt spid="70"/>
                                        </p:tgtEl>
                                        <p:attrNameLst>
                                          <p:attrName>style.visibility</p:attrName>
                                        </p:attrNameLst>
                                      </p:cBhvr>
                                      <p:to>
                                        <p:strVal val="visible"/>
                                      </p:to>
                                    </p:set>
                                    <p:animEffect transition="in" filter="fade">
                                      <p:cBhvr>
                                        <p:cTn id="269" dur="1000"/>
                                        <p:tgtEl>
                                          <p:spTgt spid="70"/>
                                        </p:tgtEl>
                                      </p:cBhvr>
                                    </p:animEffect>
                                    <p:anim calcmode="lin" valueType="num">
                                      <p:cBhvr>
                                        <p:cTn id="270" dur="1000" fill="hold"/>
                                        <p:tgtEl>
                                          <p:spTgt spid="70"/>
                                        </p:tgtEl>
                                        <p:attrNameLst>
                                          <p:attrName>ppt_x</p:attrName>
                                        </p:attrNameLst>
                                      </p:cBhvr>
                                      <p:tavLst>
                                        <p:tav tm="0">
                                          <p:val>
                                            <p:strVal val="#ppt_x"/>
                                          </p:val>
                                        </p:tav>
                                        <p:tav tm="100000">
                                          <p:val>
                                            <p:strVal val="#ppt_x"/>
                                          </p:val>
                                        </p:tav>
                                      </p:tavLst>
                                    </p:anim>
                                    <p:anim calcmode="lin" valueType="num">
                                      <p:cBhvr>
                                        <p:cTn id="27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4" presetClass="entr" presetSubtype="16" fill="hold" nodeType="clickEffect">
                                  <p:stCondLst>
                                    <p:cond delay="0"/>
                                  </p:stCondLst>
                                  <p:childTnLst>
                                    <p:set>
                                      <p:cBhvr>
                                        <p:cTn id="275" dur="1" fill="hold">
                                          <p:stCondLst>
                                            <p:cond delay="0"/>
                                          </p:stCondLst>
                                        </p:cTn>
                                        <p:tgtEl>
                                          <p:spTgt spid="71"/>
                                        </p:tgtEl>
                                        <p:attrNameLst>
                                          <p:attrName>style.visibility</p:attrName>
                                        </p:attrNameLst>
                                      </p:cBhvr>
                                      <p:to>
                                        <p:strVal val="visible"/>
                                      </p:to>
                                    </p:set>
                                    <p:animEffect transition="in" filter="box(in)">
                                      <p:cBhvr>
                                        <p:cTn id="276" dur="500"/>
                                        <p:tgtEl>
                                          <p:spTgt spid="71"/>
                                        </p:tgtEl>
                                      </p:cBhvr>
                                    </p:animEffect>
                                  </p:childTnLst>
                                </p:cTn>
                              </p:par>
                            </p:childTnLst>
                          </p:cTn>
                        </p:par>
                        <p:par>
                          <p:cTn id="277" fill="hold">
                            <p:stCondLst>
                              <p:cond delay="500"/>
                            </p:stCondLst>
                            <p:childTnLst>
                              <p:par>
                                <p:cTn id="278" presetID="47" presetClass="entr" presetSubtype="0" fill="hold" grpId="0" nodeType="afterEffect">
                                  <p:stCondLst>
                                    <p:cond delay="0"/>
                                  </p:stCondLst>
                                  <p:childTnLst>
                                    <p:set>
                                      <p:cBhvr>
                                        <p:cTn id="279" dur="1" fill="hold">
                                          <p:stCondLst>
                                            <p:cond delay="0"/>
                                          </p:stCondLst>
                                        </p:cTn>
                                        <p:tgtEl>
                                          <p:spTgt spid="72"/>
                                        </p:tgtEl>
                                        <p:attrNameLst>
                                          <p:attrName>style.visibility</p:attrName>
                                        </p:attrNameLst>
                                      </p:cBhvr>
                                      <p:to>
                                        <p:strVal val="visible"/>
                                      </p:to>
                                    </p:set>
                                    <p:animEffect transition="in" filter="fade">
                                      <p:cBhvr>
                                        <p:cTn id="280" dur="1000"/>
                                        <p:tgtEl>
                                          <p:spTgt spid="72"/>
                                        </p:tgtEl>
                                      </p:cBhvr>
                                    </p:animEffect>
                                    <p:anim calcmode="lin" valueType="num">
                                      <p:cBhvr>
                                        <p:cTn id="281" dur="1000" fill="hold"/>
                                        <p:tgtEl>
                                          <p:spTgt spid="72"/>
                                        </p:tgtEl>
                                        <p:attrNameLst>
                                          <p:attrName>ppt_x</p:attrName>
                                        </p:attrNameLst>
                                      </p:cBhvr>
                                      <p:tavLst>
                                        <p:tav tm="0">
                                          <p:val>
                                            <p:strVal val="#ppt_x"/>
                                          </p:val>
                                        </p:tav>
                                        <p:tav tm="100000">
                                          <p:val>
                                            <p:strVal val="#ppt_x"/>
                                          </p:val>
                                        </p:tav>
                                      </p:tavLst>
                                    </p:anim>
                                    <p:anim calcmode="lin" valueType="num">
                                      <p:cBhvr>
                                        <p:cTn id="282"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4" presetClass="entr" presetSubtype="16" fill="hold" nodeType="clickEffect">
                                  <p:stCondLst>
                                    <p:cond delay="0"/>
                                  </p:stCondLst>
                                  <p:childTnLst>
                                    <p:set>
                                      <p:cBhvr>
                                        <p:cTn id="286" dur="1" fill="hold">
                                          <p:stCondLst>
                                            <p:cond delay="0"/>
                                          </p:stCondLst>
                                        </p:cTn>
                                        <p:tgtEl>
                                          <p:spTgt spid="73"/>
                                        </p:tgtEl>
                                        <p:attrNameLst>
                                          <p:attrName>style.visibility</p:attrName>
                                        </p:attrNameLst>
                                      </p:cBhvr>
                                      <p:to>
                                        <p:strVal val="visible"/>
                                      </p:to>
                                    </p:set>
                                    <p:animEffect transition="in" filter="box(in)">
                                      <p:cBhvr>
                                        <p:cTn id="287" dur="500"/>
                                        <p:tgtEl>
                                          <p:spTgt spid="73"/>
                                        </p:tgtEl>
                                      </p:cBhvr>
                                    </p:animEffect>
                                  </p:childTnLst>
                                </p:cTn>
                              </p:par>
                            </p:childTnLst>
                          </p:cTn>
                        </p:par>
                        <p:par>
                          <p:cTn id="288" fill="hold">
                            <p:stCondLst>
                              <p:cond delay="500"/>
                            </p:stCondLst>
                            <p:childTnLst>
                              <p:par>
                                <p:cTn id="289" presetID="47" presetClass="entr" presetSubtype="0" fill="hold" grpId="0" nodeType="afterEffect">
                                  <p:stCondLst>
                                    <p:cond delay="0"/>
                                  </p:stCondLst>
                                  <p:childTnLst>
                                    <p:set>
                                      <p:cBhvr>
                                        <p:cTn id="290" dur="1" fill="hold">
                                          <p:stCondLst>
                                            <p:cond delay="0"/>
                                          </p:stCondLst>
                                        </p:cTn>
                                        <p:tgtEl>
                                          <p:spTgt spid="74"/>
                                        </p:tgtEl>
                                        <p:attrNameLst>
                                          <p:attrName>style.visibility</p:attrName>
                                        </p:attrNameLst>
                                      </p:cBhvr>
                                      <p:to>
                                        <p:strVal val="visible"/>
                                      </p:to>
                                    </p:set>
                                    <p:animEffect transition="in" filter="fade">
                                      <p:cBhvr>
                                        <p:cTn id="291" dur="1000"/>
                                        <p:tgtEl>
                                          <p:spTgt spid="74"/>
                                        </p:tgtEl>
                                      </p:cBhvr>
                                    </p:animEffect>
                                    <p:anim calcmode="lin" valueType="num">
                                      <p:cBhvr>
                                        <p:cTn id="292" dur="1000" fill="hold"/>
                                        <p:tgtEl>
                                          <p:spTgt spid="74"/>
                                        </p:tgtEl>
                                        <p:attrNameLst>
                                          <p:attrName>ppt_x</p:attrName>
                                        </p:attrNameLst>
                                      </p:cBhvr>
                                      <p:tavLst>
                                        <p:tav tm="0">
                                          <p:val>
                                            <p:strVal val="#ppt_x"/>
                                          </p:val>
                                        </p:tav>
                                        <p:tav tm="100000">
                                          <p:val>
                                            <p:strVal val="#ppt_x"/>
                                          </p:val>
                                        </p:tav>
                                      </p:tavLst>
                                    </p:anim>
                                    <p:anim calcmode="lin" valueType="num">
                                      <p:cBhvr>
                                        <p:cTn id="29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9" grpId="0" animBg="1"/>
      <p:bldP spid="21" grpId="0" animBg="1"/>
      <p:bldP spid="23" grpId="0" animBg="1"/>
      <p:bldP spid="25" grpId="0" animBg="1"/>
      <p:bldP spid="27" grpId="0" animBg="1"/>
      <p:bldP spid="34" grpId="0" animBg="1"/>
      <p:bldP spid="45" grpId="0"/>
      <p:bldP spid="47" grpId="0"/>
      <p:bldP spid="49" grpId="0"/>
      <p:bldP spid="51" grpId="0"/>
      <p:bldP spid="53" grpId="0"/>
      <p:bldP spid="55" grpId="0"/>
      <p:bldP spid="60" grpId="0"/>
      <p:bldP spid="62" grpId="0"/>
      <p:bldP spid="64" grpId="0"/>
      <p:bldP spid="66" grpId="0"/>
      <p:bldP spid="68" grpId="0"/>
      <p:bldP spid="70" grpId="0"/>
      <p:bldP spid="72"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ounded Rectangle 5"/>
          <p:cNvSpPr/>
          <p:nvPr/>
        </p:nvSpPr>
        <p:spPr>
          <a:xfrm>
            <a:off x="1219200" y="2016350"/>
            <a:ext cx="9982200" cy="3978049"/>
          </a:xfrm>
          <a:prstGeom prst="roundRect">
            <a:avLst>
              <a:gd name="adj" fmla="val 8948"/>
            </a:avLst>
          </a:prstGeom>
          <a:noFill/>
          <a:ln w="381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Round Same Side Corner Rectangle 7"/>
          <p:cNvSpPr/>
          <p:nvPr/>
        </p:nvSpPr>
        <p:spPr>
          <a:xfrm rot="5400000">
            <a:off x="1068147" y="2439703"/>
            <a:ext cx="647954" cy="938739"/>
          </a:xfrm>
          <a:prstGeom prst="round2SameRect">
            <a:avLst>
              <a:gd name="adj1" fmla="val 29047"/>
              <a:gd name="adj2" fmla="val 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itle 1"/>
          <p:cNvSpPr txBox="1">
            <a:spLocks/>
          </p:cNvSpPr>
          <p:nvPr/>
        </p:nvSpPr>
        <p:spPr>
          <a:xfrm>
            <a:off x="716551" y="2674143"/>
            <a:ext cx="1386012" cy="4852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Cambria" pitchFamily="18" charset="0"/>
              </a:rPr>
              <a:t>1</a:t>
            </a:r>
          </a:p>
        </p:txBody>
      </p:sp>
      <p:sp>
        <p:nvSpPr>
          <p:cNvPr id="10" name="Title 1"/>
          <p:cNvSpPr txBox="1">
            <a:spLocks/>
          </p:cNvSpPr>
          <p:nvPr/>
        </p:nvSpPr>
        <p:spPr>
          <a:xfrm>
            <a:off x="2075234" y="2536792"/>
            <a:ext cx="7690558"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02060"/>
                </a:solidFill>
                <a:effectLst>
                  <a:outerShdw blurRad="38100" dist="38100" dir="2700000" algn="tl">
                    <a:srgbClr val="000000">
                      <a:alpha val="43137"/>
                    </a:srgbClr>
                  </a:outerShdw>
                </a:effectLst>
                <a:latin typeface="Cambria" pitchFamily="18" charset="0"/>
              </a:rPr>
              <a:t>VỊ TRÍ ĐỊA LÍ </a:t>
            </a:r>
            <a:r>
              <a:rPr lang="en-US" sz="2800" b="1" dirty="0">
                <a:solidFill>
                  <a:srgbClr val="002060"/>
                </a:solidFill>
                <a:effectLst>
                  <a:outerShdw blurRad="38100" dist="38100" dir="2700000" algn="tl">
                    <a:srgbClr val="000000">
                      <a:alpha val="43137"/>
                    </a:srgbClr>
                  </a:outerShdw>
                </a:effectLst>
                <a:latin typeface="Cambria" pitchFamily="18" charset="0"/>
              </a:rPr>
              <a:t>VÀ PHẠM VI </a:t>
            </a:r>
            <a:r>
              <a:rPr lang="vi-VN" sz="2800" b="1" dirty="0">
                <a:solidFill>
                  <a:srgbClr val="002060"/>
                </a:solidFill>
                <a:effectLst>
                  <a:outerShdw blurRad="38100" dist="38100" dir="2700000" algn="tl">
                    <a:srgbClr val="000000">
                      <a:alpha val="43137"/>
                    </a:srgbClr>
                  </a:outerShdw>
                </a:effectLst>
                <a:latin typeface="Cambria" pitchFamily="18" charset="0"/>
              </a:rPr>
              <a:t>BIỂN ĐÔNG</a:t>
            </a:r>
            <a:endParaRPr lang="en-US" sz="2800" b="1" dirty="0">
              <a:solidFill>
                <a:srgbClr val="002060"/>
              </a:solidFill>
              <a:effectLst>
                <a:outerShdw blurRad="38100" dist="38100" dir="2700000" algn="tl">
                  <a:srgbClr val="000000">
                    <a:alpha val="43137"/>
                  </a:srgbClr>
                </a:outerShdw>
              </a:effectLst>
              <a:latin typeface="Cambria" pitchFamily="18" charset="0"/>
            </a:endParaRPr>
          </a:p>
        </p:txBody>
      </p:sp>
      <p:sp>
        <p:nvSpPr>
          <p:cNvPr id="12" name="Round Same Side Corner Rectangle 11"/>
          <p:cNvSpPr/>
          <p:nvPr/>
        </p:nvSpPr>
        <p:spPr>
          <a:xfrm rot="5400000">
            <a:off x="1041448" y="3727801"/>
            <a:ext cx="647954" cy="775817"/>
          </a:xfrm>
          <a:prstGeom prst="round2SameRect">
            <a:avLst>
              <a:gd name="adj1" fmla="val 29047"/>
              <a:gd name="adj2" fmla="val 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itle 1"/>
          <p:cNvSpPr txBox="1">
            <a:spLocks/>
          </p:cNvSpPr>
          <p:nvPr/>
        </p:nvSpPr>
        <p:spPr>
          <a:xfrm>
            <a:off x="716551" y="3816591"/>
            <a:ext cx="1386012"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Cambria" pitchFamily="18" charset="0"/>
              </a:rPr>
              <a:t>2</a:t>
            </a:r>
          </a:p>
        </p:txBody>
      </p:sp>
      <p:sp>
        <p:nvSpPr>
          <p:cNvPr id="14" name="Title 1"/>
          <p:cNvSpPr txBox="1">
            <a:spLocks/>
          </p:cNvSpPr>
          <p:nvPr/>
        </p:nvSpPr>
        <p:spPr>
          <a:xfrm>
            <a:off x="2084379" y="3850592"/>
            <a:ext cx="6968182" cy="4852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D30DD"/>
                </a:solidFill>
                <a:effectLst>
                  <a:outerShdw blurRad="38100" dist="38100" dir="2700000" algn="tl">
                    <a:srgbClr val="000000">
                      <a:alpha val="43137"/>
                    </a:srgbClr>
                  </a:outerShdw>
                </a:effectLst>
                <a:latin typeface="Cambria" pitchFamily="18" charset="0"/>
              </a:rPr>
              <a:t>VÙNG BIỂN CỦA VIỆT NAM Ở BIỂN ĐÔNG</a:t>
            </a:r>
          </a:p>
        </p:txBody>
      </p:sp>
      <p:sp>
        <p:nvSpPr>
          <p:cNvPr id="15" name="Round Same Side Corner Rectangle 14"/>
          <p:cNvSpPr/>
          <p:nvPr/>
        </p:nvSpPr>
        <p:spPr>
          <a:xfrm rot="5400000">
            <a:off x="1023513" y="4602330"/>
            <a:ext cx="647954" cy="938739"/>
          </a:xfrm>
          <a:prstGeom prst="round2SameRect">
            <a:avLst>
              <a:gd name="adj1" fmla="val 29047"/>
              <a:gd name="adj2" fmla="val 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Title 1"/>
          <p:cNvSpPr txBox="1">
            <a:spLocks/>
          </p:cNvSpPr>
          <p:nvPr/>
        </p:nvSpPr>
        <p:spPr>
          <a:xfrm>
            <a:off x="698616" y="4823531"/>
            <a:ext cx="1386012" cy="4852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Cambria" pitchFamily="18" charset="0"/>
              </a:rPr>
              <a:t>3</a:t>
            </a:r>
          </a:p>
        </p:txBody>
      </p:sp>
      <p:sp>
        <p:nvSpPr>
          <p:cNvPr id="17" name="Title 1"/>
          <p:cNvSpPr txBox="1">
            <a:spLocks/>
          </p:cNvSpPr>
          <p:nvPr/>
        </p:nvSpPr>
        <p:spPr>
          <a:xfrm>
            <a:off x="2090095" y="4823530"/>
            <a:ext cx="7904298" cy="4852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0B0F0"/>
                </a:solidFill>
                <a:effectLst>
                  <a:outerShdw blurRad="38100" dist="38100" dir="2700000" algn="tl">
                    <a:srgbClr val="000000">
                      <a:alpha val="43137"/>
                    </a:srgbClr>
                  </a:outerShdw>
                </a:effectLst>
                <a:latin typeface="Cambria" pitchFamily="18" charset="0"/>
              </a:rPr>
              <a:t>CÁC VÙNG BIỂN CỦA VIỆT NAM Ở BIỂN ĐÔNG</a:t>
            </a:r>
          </a:p>
        </p:txBody>
      </p:sp>
      <p:sp>
        <p:nvSpPr>
          <p:cNvPr id="18" name="Title 1"/>
          <p:cNvSpPr txBox="1">
            <a:spLocks/>
          </p:cNvSpPr>
          <p:nvPr/>
        </p:nvSpPr>
        <p:spPr>
          <a:xfrm>
            <a:off x="1119341" y="535288"/>
            <a:ext cx="9897001" cy="1335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C000"/>
                </a:solidFill>
                <a:effectLst>
                  <a:outerShdw blurRad="38100" dist="38100" dir="2700000" algn="tl">
                    <a:srgbClr val="000000">
                      <a:alpha val="43137"/>
                    </a:srgbClr>
                  </a:outerShdw>
                </a:effectLst>
                <a:latin typeface="Cambria" pitchFamily="18" charset="0"/>
              </a:rPr>
              <a:t>TIẾT 39, 40 - BÀI 1</a:t>
            </a:r>
            <a:r>
              <a:rPr lang="en-US" sz="3600" b="1" dirty="0">
                <a:solidFill>
                  <a:srgbClr val="FFC000"/>
                </a:solidFill>
                <a:effectLst>
                  <a:outerShdw blurRad="38100" dist="38100" dir="2700000" algn="tl">
                    <a:srgbClr val="000000">
                      <a:alpha val="43137"/>
                    </a:srgbClr>
                  </a:outerShdw>
                </a:effectLst>
                <a:latin typeface="Cambria" pitchFamily="18" charset="0"/>
              </a:rPr>
              <a:t>4</a:t>
            </a:r>
            <a:r>
              <a:rPr lang="en-US" sz="3600" b="1" dirty="0" smtClean="0">
                <a:solidFill>
                  <a:srgbClr val="FFC000"/>
                </a:solidFill>
                <a:effectLst>
                  <a:outerShdw blurRad="38100" dist="38100" dir="2700000" algn="tl">
                    <a:srgbClr val="000000">
                      <a:alpha val="43137"/>
                    </a:srgbClr>
                  </a:outerShdw>
                </a:effectLst>
                <a:latin typeface="Cambria" pitchFamily="18" charset="0"/>
              </a:rPr>
              <a:t>: </a:t>
            </a:r>
            <a:r>
              <a:rPr lang="en-US" sz="3600" b="1" dirty="0" smtClean="0">
                <a:solidFill>
                  <a:srgbClr val="FF0000"/>
                </a:solidFill>
                <a:effectLst>
                  <a:outerShdw blurRad="38100" dist="38100" dir="2700000" algn="tl">
                    <a:srgbClr val="000000">
                      <a:alpha val="43137"/>
                    </a:srgbClr>
                  </a:outerShdw>
                </a:effectLst>
                <a:latin typeface="Cambria" pitchFamily="18" charset="0"/>
              </a:rPr>
              <a:t>VỊ TRÍ ĐỊA LÍ BIỂN ĐÔNG</a:t>
            </a:r>
          </a:p>
          <a:p>
            <a:r>
              <a:rPr lang="en-US" sz="3600" b="1" dirty="0" smtClean="0">
                <a:solidFill>
                  <a:srgbClr val="FF0000"/>
                </a:solidFill>
                <a:effectLst>
                  <a:outerShdw blurRad="38100" dist="38100" dir="2700000" algn="tl">
                    <a:srgbClr val="000000">
                      <a:alpha val="43137"/>
                    </a:srgbClr>
                  </a:outerShdw>
                </a:effectLst>
                <a:latin typeface="Cambria" pitchFamily="18" charset="0"/>
              </a:rPr>
              <a:t>CÁC VÙNG BIỂN CỦA VIỆT NAM</a:t>
            </a:r>
            <a:r>
              <a:rPr lang="vi-VN" sz="3600" b="1" dirty="0" smtClean="0">
                <a:solidFill>
                  <a:srgbClr val="FF0000"/>
                </a:solidFill>
                <a:effectLst>
                  <a:outerShdw blurRad="38100" dist="38100" dir="2700000" algn="tl">
                    <a:srgbClr val="000000">
                      <a:alpha val="43137"/>
                    </a:srgbClr>
                  </a:outerShdw>
                </a:effectLst>
                <a:latin typeface="Cambria" pitchFamily="18" charset="0"/>
              </a:rPr>
              <a:t>  </a:t>
            </a:r>
            <a:endParaRPr lang="en-US" sz="3600" b="1" dirty="0" smtClean="0">
              <a:solidFill>
                <a:srgbClr val="FF0000"/>
              </a:solidFill>
              <a:effectLst>
                <a:outerShdw blurRad="38100" dist="38100" dir="2700000" algn="tl">
                  <a:srgbClr val="000000">
                    <a:alpha val="43137"/>
                  </a:srgbClr>
                </a:outerShdw>
              </a:effectLst>
              <a:latin typeface="Cambria" pitchFamily="18" charset="0"/>
            </a:endParaRPr>
          </a:p>
          <a:p>
            <a:endParaRPr lang="vi-VN" sz="2400" b="1" dirty="0">
              <a:solidFill>
                <a:srgbClr val="00B05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7011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250"/>
                                        <p:tgtEl>
                                          <p:spTgt spid="16"/>
                                        </p:tgtEl>
                                      </p:cBhvr>
                                    </p:animEffect>
                                  </p:childTnLst>
                                </p:cTn>
                              </p:par>
                            </p:childTnLst>
                          </p:cTn>
                        </p:par>
                        <p:par>
                          <p:cTn id="11" fill="hold">
                            <p:stCondLst>
                              <p:cond delay="250"/>
                            </p:stCondLst>
                            <p:childTnLst>
                              <p:par>
                                <p:cTn id="12" presetID="2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Title 1"/>
          <p:cNvSpPr txBox="1">
            <a:spLocks/>
          </p:cNvSpPr>
          <p:nvPr/>
        </p:nvSpPr>
        <p:spPr>
          <a:xfrm>
            <a:off x="2120785" y="270463"/>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50"/>
                </a:solidFill>
                <a:effectLst>
                  <a:outerShdw blurRad="38100" dist="38100" dir="2700000" algn="tl">
                    <a:srgbClr val="000000">
                      <a:alpha val="43137"/>
                    </a:srgbClr>
                  </a:outerShdw>
                </a:effectLst>
                <a:latin typeface="Cambria" pitchFamily="18" charset="0"/>
              </a:rPr>
              <a:t>NỘI DUNG BÀI HỌC</a:t>
            </a:r>
            <a:endParaRPr lang="vi-VN" sz="3600" b="1" dirty="0">
              <a:solidFill>
                <a:srgbClr val="00B050"/>
              </a:solidFill>
              <a:effectLst>
                <a:outerShdw blurRad="38100" dist="38100" dir="2700000" algn="tl">
                  <a:srgbClr val="000000">
                    <a:alpha val="43137"/>
                  </a:srgbClr>
                </a:outerShdw>
              </a:effectLst>
              <a:latin typeface="Cambria" pitchFamily="18" charset="0"/>
            </a:endParaRPr>
          </a:p>
        </p:txBody>
      </p:sp>
      <p:sp>
        <p:nvSpPr>
          <p:cNvPr id="6" name="Rounded Rectangle 5"/>
          <p:cNvSpPr/>
          <p:nvPr/>
        </p:nvSpPr>
        <p:spPr>
          <a:xfrm>
            <a:off x="1219200" y="1261609"/>
            <a:ext cx="9982200" cy="3691392"/>
          </a:xfrm>
          <a:prstGeom prst="roundRect">
            <a:avLst>
              <a:gd name="adj" fmla="val 8948"/>
            </a:avLst>
          </a:prstGeom>
          <a:noFill/>
          <a:ln w="381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Round Same Side Corner Rectangle 7"/>
          <p:cNvSpPr/>
          <p:nvPr/>
        </p:nvSpPr>
        <p:spPr>
          <a:xfrm rot="5400000">
            <a:off x="1068147" y="1597875"/>
            <a:ext cx="647954" cy="938739"/>
          </a:xfrm>
          <a:prstGeom prst="round2SameRect">
            <a:avLst>
              <a:gd name="adj1" fmla="val 29047"/>
              <a:gd name="adj2" fmla="val 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itle 1"/>
          <p:cNvSpPr txBox="1">
            <a:spLocks/>
          </p:cNvSpPr>
          <p:nvPr/>
        </p:nvSpPr>
        <p:spPr>
          <a:xfrm>
            <a:off x="716551" y="1781365"/>
            <a:ext cx="1386012"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Cambria" pitchFamily="18" charset="0"/>
              </a:rPr>
              <a:t>1</a:t>
            </a:r>
          </a:p>
        </p:txBody>
      </p:sp>
      <p:sp>
        <p:nvSpPr>
          <p:cNvPr id="10" name="Title 1"/>
          <p:cNvSpPr txBox="1">
            <a:spLocks/>
          </p:cNvSpPr>
          <p:nvPr/>
        </p:nvSpPr>
        <p:spPr>
          <a:xfrm>
            <a:off x="2075234" y="1709480"/>
            <a:ext cx="7690558"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02060"/>
                </a:solidFill>
                <a:effectLst>
                  <a:outerShdw blurRad="38100" dist="38100" dir="2700000" algn="tl">
                    <a:srgbClr val="000000">
                      <a:alpha val="43137"/>
                    </a:srgbClr>
                  </a:outerShdw>
                </a:effectLst>
                <a:latin typeface="Cambria" pitchFamily="18" charset="0"/>
              </a:rPr>
              <a:t>VỊ TRÍ ĐỊA LÍ </a:t>
            </a:r>
            <a:r>
              <a:rPr lang="en-US" sz="2800" b="1" dirty="0">
                <a:solidFill>
                  <a:srgbClr val="002060"/>
                </a:solidFill>
                <a:effectLst>
                  <a:outerShdw blurRad="38100" dist="38100" dir="2700000" algn="tl">
                    <a:srgbClr val="000000">
                      <a:alpha val="43137"/>
                    </a:srgbClr>
                  </a:outerShdw>
                </a:effectLst>
                <a:latin typeface="Cambria" pitchFamily="18" charset="0"/>
              </a:rPr>
              <a:t>VÀ PHẠM VI </a:t>
            </a:r>
            <a:r>
              <a:rPr lang="vi-VN" sz="2800" b="1" dirty="0">
                <a:solidFill>
                  <a:srgbClr val="002060"/>
                </a:solidFill>
                <a:effectLst>
                  <a:outerShdw blurRad="38100" dist="38100" dir="2700000" algn="tl">
                    <a:srgbClr val="000000">
                      <a:alpha val="43137"/>
                    </a:srgbClr>
                  </a:outerShdw>
                </a:effectLst>
                <a:latin typeface="Cambria" pitchFamily="18" charset="0"/>
              </a:rPr>
              <a:t>BIỂN ĐÔNG</a:t>
            </a:r>
            <a:endParaRPr lang="en-US" sz="2800" b="1" dirty="0">
              <a:solidFill>
                <a:srgbClr val="002060"/>
              </a:solidFill>
              <a:effectLst>
                <a:outerShdw blurRad="38100" dist="38100" dir="2700000" algn="tl">
                  <a:srgbClr val="000000">
                    <a:alpha val="43137"/>
                  </a:srgbClr>
                </a:outerShdw>
              </a:effectLst>
              <a:latin typeface="Cambria" pitchFamily="18" charset="0"/>
            </a:endParaRPr>
          </a:p>
        </p:txBody>
      </p:sp>
      <p:sp>
        <p:nvSpPr>
          <p:cNvPr id="12" name="Round Same Side Corner Rectangle 11"/>
          <p:cNvSpPr/>
          <p:nvPr/>
        </p:nvSpPr>
        <p:spPr>
          <a:xfrm rot="5400000">
            <a:off x="1041448" y="2630338"/>
            <a:ext cx="647954" cy="938739"/>
          </a:xfrm>
          <a:prstGeom prst="round2SameRect">
            <a:avLst>
              <a:gd name="adj1" fmla="val 29047"/>
              <a:gd name="adj2" fmla="val 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itle 1"/>
          <p:cNvSpPr txBox="1">
            <a:spLocks/>
          </p:cNvSpPr>
          <p:nvPr/>
        </p:nvSpPr>
        <p:spPr>
          <a:xfrm>
            <a:off x="716551" y="2800589"/>
            <a:ext cx="1386012"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Cambria" pitchFamily="18" charset="0"/>
              </a:rPr>
              <a:t>2</a:t>
            </a:r>
          </a:p>
        </p:txBody>
      </p:sp>
      <p:sp>
        <p:nvSpPr>
          <p:cNvPr id="14" name="Title 1"/>
          <p:cNvSpPr txBox="1">
            <a:spLocks/>
          </p:cNvSpPr>
          <p:nvPr/>
        </p:nvSpPr>
        <p:spPr>
          <a:xfrm>
            <a:off x="2084379" y="2783640"/>
            <a:ext cx="6968182"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D30DD"/>
                </a:solidFill>
                <a:effectLst>
                  <a:outerShdw blurRad="38100" dist="38100" dir="2700000" algn="tl">
                    <a:srgbClr val="000000">
                      <a:alpha val="43137"/>
                    </a:srgbClr>
                  </a:outerShdw>
                </a:effectLst>
                <a:latin typeface="Cambria" pitchFamily="18" charset="0"/>
              </a:rPr>
              <a:t>VÙNG BIỂN CỦA VIỆT NAM Ở BIỂN ĐÔNG</a:t>
            </a:r>
          </a:p>
        </p:txBody>
      </p:sp>
      <p:sp>
        <p:nvSpPr>
          <p:cNvPr id="15" name="Round Same Side Corner Rectangle 14"/>
          <p:cNvSpPr/>
          <p:nvPr/>
        </p:nvSpPr>
        <p:spPr>
          <a:xfrm rot="5400000">
            <a:off x="1023513" y="3731475"/>
            <a:ext cx="647954" cy="938739"/>
          </a:xfrm>
          <a:prstGeom prst="round2SameRect">
            <a:avLst>
              <a:gd name="adj1" fmla="val 29047"/>
              <a:gd name="adj2" fmla="val 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Title 1"/>
          <p:cNvSpPr txBox="1">
            <a:spLocks/>
          </p:cNvSpPr>
          <p:nvPr/>
        </p:nvSpPr>
        <p:spPr>
          <a:xfrm>
            <a:off x="698616" y="3901726"/>
            <a:ext cx="1386012"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Cambria" pitchFamily="18" charset="0"/>
              </a:rPr>
              <a:t>3</a:t>
            </a:r>
          </a:p>
        </p:txBody>
      </p:sp>
      <p:sp>
        <p:nvSpPr>
          <p:cNvPr id="17" name="Title 1"/>
          <p:cNvSpPr txBox="1">
            <a:spLocks/>
          </p:cNvSpPr>
          <p:nvPr/>
        </p:nvSpPr>
        <p:spPr>
          <a:xfrm>
            <a:off x="2090095" y="3901725"/>
            <a:ext cx="7904298"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0B0F0"/>
                </a:solidFill>
                <a:effectLst>
                  <a:outerShdw blurRad="38100" dist="38100" dir="2700000" algn="tl">
                    <a:srgbClr val="000000">
                      <a:alpha val="43137"/>
                    </a:srgbClr>
                  </a:outerShdw>
                </a:effectLst>
                <a:latin typeface="Cambria" pitchFamily="18" charset="0"/>
              </a:rPr>
              <a:t>CÁC VÙNG BIỂN CỦA VIỆT NAM Ở BIỂN ĐÔNG</a:t>
            </a:r>
          </a:p>
        </p:txBody>
      </p:sp>
    </p:spTree>
    <p:extLst>
      <p:ext uri="{BB962C8B-B14F-4D97-AF65-F5344CB8AC3E}">
        <p14:creationId xmlns:p14="http://schemas.microsoft.com/office/powerpoint/2010/main" val="295859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25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5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250"/>
                                        <p:tgtEl>
                                          <p:spTgt spid="13"/>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25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250"/>
                                        <p:tgtEl>
                                          <p:spTgt spid="16"/>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2" grpId="0" animBg="1"/>
      <p:bldP spid="13" grpId="0"/>
      <p:bldP spid="14" grpId="0"/>
      <p:bldP spid="15"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3852790"/>
            <a:ext cx="11872686" cy="3005210"/>
          </a:xfrm>
          <a:prstGeom prst="rect">
            <a:avLst/>
          </a:prstGeom>
        </p:spPr>
      </p:pic>
      <p:sp>
        <p:nvSpPr>
          <p:cNvPr id="5" name="Title 1">
            <a:extLst>
              <a:ext uri="{FF2B5EF4-FFF2-40B4-BE49-F238E27FC236}">
                <a16:creationId xmlns:a16="http://schemas.microsoft.com/office/drawing/2014/main" id="{6895F2E2-3820-42E5-B44C-18E5FC63F9D2}"/>
              </a:ext>
            </a:extLst>
          </p:cNvPr>
          <p:cNvSpPr txBox="1">
            <a:spLocks/>
          </p:cNvSpPr>
          <p:nvPr/>
        </p:nvSpPr>
        <p:spPr>
          <a:xfrm>
            <a:off x="152400" y="21774"/>
            <a:ext cx="6711864" cy="5715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D30DD"/>
                </a:solidFill>
                <a:latin typeface="Cambria" pitchFamily="18" charset="0"/>
              </a:rPr>
              <a:t>3. Các vùng biển V</a:t>
            </a:r>
            <a:r>
              <a:rPr lang="en-US" sz="2800" b="1" dirty="0">
                <a:solidFill>
                  <a:srgbClr val="0D30DD"/>
                </a:solidFill>
                <a:latin typeface="Cambria" pitchFamily="18" charset="0"/>
              </a:rPr>
              <a:t>i</a:t>
            </a:r>
            <a:r>
              <a:rPr lang="vi-VN" sz="2800" b="1" dirty="0">
                <a:solidFill>
                  <a:srgbClr val="0D30DD"/>
                </a:solidFill>
                <a:latin typeface="Cambria" pitchFamily="18" charset="0"/>
              </a:rPr>
              <a:t>ệt </a:t>
            </a:r>
            <a:r>
              <a:rPr lang="en-US" sz="2800" b="1" dirty="0">
                <a:solidFill>
                  <a:srgbClr val="0D30DD"/>
                </a:solidFill>
                <a:latin typeface="Cambria" pitchFamily="18" charset="0"/>
              </a:rPr>
              <a:t>Nam </a:t>
            </a:r>
            <a:r>
              <a:rPr lang="vi-VN" sz="2800" b="1" dirty="0">
                <a:solidFill>
                  <a:srgbClr val="0D30DD"/>
                </a:solidFill>
                <a:latin typeface="Cambria" pitchFamily="18" charset="0"/>
              </a:rPr>
              <a:t>ở Biển Đông</a:t>
            </a:r>
          </a:p>
        </p:txBody>
      </p:sp>
      <p:sp>
        <p:nvSpPr>
          <p:cNvPr id="6" name="Text Box 8"/>
          <p:cNvSpPr txBox="1">
            <a:spLocks noChangeArrowheads="1"/>
          </p:cNvSpPr>
          <p:nvPr/>
        </p:nvSpPr>
        <p:spPr bwMode="auto">
          <a:xfrm>
            <a:off x="3086244" y="3986211"/>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a:solidFill>
                  <a:srgbClr val="FF0000"/>
                </a:solidFill>
                <a:latin typeface="Times New Roman" panose="02020603050405020304" pitchFamily="18" charset="0"/>
              </a:rPr>
              <a:t>1</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7" name="Text Box 8"/>
          <p:cNvSpPr txBox="1">
            <a:spLocks noChangeArrowheads="1"/>
          </p:cNvSpPr>
          <p:nvPr/>
        </p:nvSpPr>
        <p:spPr bwMode="auto">
          <a:xfrm>
            <a:off x="4356029" y="3998145"/>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smtClean="0">
                <a:solidFill>
                  <a:srgbClr val="FF0000"/>
                </a:solidFill>
                <a:latin typeface="Times New Roman" panose="02020603050405020304" pitchFamily="18" charset="0"/>
              </a:rPr>
              <a:t>2</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8" name="Text Box 8"/>
          <p:cNvSpPr txBox="1">
            <a:spLocks noChangeArrowheads="1"/>
          </p:cNvSpPr>
          <p:nvPr/>
        </p:nvSpPr>
        <p:spPr bwMode="auto">
          <a:xfrm>
            <a:off x="5126446" y="3997280"/>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a:solidFill>
                  <a:srgbClr val="FF0000"/>
                </a:solidFill>
                <a:latin typeface="Times New Roman" panose="02020603050405020304" pitchFamily="18" charset="0"/>
              </a:rPr>
              <a:t>3</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9" name="Text Box 8"/>
          <p:cNvSpPr txBox="1">
            <a:spLocks noChangeArrowheads="1"/>
          </p:cNvSpPr>
          <p:nvPr/>
        </p:nvSpPr>
        <p:spPr bwMode="auto">
          <a:xfrm>
            <a:off x="8433523" y="4915593"/>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smtClean="0">
                <a:solidFill>
                  <a:srgbClr val="FF0000"/>
                </a:solidFill>
                <a:latin typeface="Times New Roman" panose="02020603050405020304" pitchFamily="18" charset="0"/>
              </a:rPr>
              <a:t>4</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0" name="Text Box 8"/>
          <p:cNvSpPr txBox="1">
            <a:spLocks noChangeArrowheads="1"/>
          </p:cNvSpPr>
          <p:nvPr/>
        </p:nvSpPr>
        <p:spPr bwMode="auto">
          <a:xfrm>
            <a:off x="1383645" y="6041033"/>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a:solidFill>
                  <a:srgbClr val="FF0000"/>
                </a:solidFill>
                <a:latin typeface="Times New Roman" panose="02020603050405020304" pitchFamily="18" charset="0"/>
              </a:rPr>
              <a:t>5</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2" name="Rectangle 1"/>
          <p:cNvSpPr/>
          <p:nvPr/>
        </p:nvSpPr>
        <p:spPr>
          <a:xfrm>
            <a:off x="101598" y="543833"/>
            <a:ext cx="12046855" cy="3293209"/>
          </a:xfrm>
          <a:prstGeom prst="rect">
            <a:avLst/>
          </a:prstGeom>
        </p:spPr>
        <p:txBody>
          <a:bodyPr wrap="square">
            <a:spAutoFit/>
          </a:bodyPr>
          <a:lstStyle/>
          <a:p>
            <a:pPr algn="just">
              <a:spcAft>
                <a:spcPts val="0"/>
              </a:spcAft>
            </a:pP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mục</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3 SGK,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14.4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khảo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nguồn</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73, 74)</a:t>
            </a:r>
          </a:p>
          <a:p>
            <a:pPr algn="just">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7, 8, 9)</a:t>
            </a:r>
          </a:p>
          <a:p>
            <a:pPr algn="just">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Nam.(</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67-77)</a:t>
            </a:r>
          </a:p>
          <a:p>
            <a:pPr algn="just">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52 – 58)</a:t>
            </a:r>
          </a:p>
          <a:p>
            <a:pPr algn="just">
              <a:spcAft>
                <a:spcPts val="0"/>
              </a:spcAft>
            </a:pP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hảo</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spcAft>
                <a:spcPts val="0"/>
              </a:spcAft>
            </a:pP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6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FF0000"/>
              </a:solidFill>
              <a:latin typeface="Times New Roman" panose="02020603050405020304" pitchFamily="18" charset="0"/>
              <a:cs typeface="Times New Roman" panose="02020603050405020304" pitchFamily="18" charset="0"/>
            </a:endParaRPr>
          </a:p>
          <a:p>
            <a:pPr algn="just">
              <a:spcAft>
                <a:spcPts val="0"/>
              </a:spcAft>
            </a:pP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89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3408216"/>
              </p:ext>
            </p:extLst>
          </p:nvPr>
        </p:nvGraphicFramePr>
        <p:xfrm>
          <a:off x="899887" y="896711"/>
          <a:ext cx="10551884" cy="4450080"/>
        </p:xfrm>
        <a:graphic>
          <a:graphicData uri="http://schemas.openxmlformats.org/drawingml/2006/table">
            <a:tbl>
              <a:tblPr firstRow="1" bandRow="1">
                <a:tableStyleId>{5C22544A-7EE6-4342-B048-85BDC9FD1C3A}</a:tableStyleId>
              </a:tblPr>
              <a:tblGrid>
                <a:gridCol w="1340530">
                  <a:extLst>
                    <a:ext uri="{9D8B030D-6E8A-4147-A177-3AD203B41FA5}">
                      <a16:colId xmlns:a16="http://schemas.microsoft.com/office/drawing/2014/main" val="2354327843"/>
                    </a:ext>
                  </a:extLst>
                </a:gridCol>
                <a:gridCol w="6894351">
                  <a:extLst>
                    <a:ext uri="{9D8B030D-6E8A-4147-A177-3AD203B41FA5}">
                      <a16:colId xmlns:a16="http://schemas.microsoft.com/office/drawing/2014/main" val="3913616495"/>
                    </a:ext>
                  </a:extLst>
                </a:gridCol>
                <a:gridCol w="2317003">
                  <a:extLst>
                    <a:ext uri="{9D8B030D-6E8A-4147-A177-3AD203B41FA5}">
                      <a16:colId xmlns:a16="http://schemas.microsoft.com/office/drawing/2014/main" val="3230252677"/>
                    </a:ext>
                  </a:extLst>
                </a:gridCol>
              </a:tblGrid>
              <a:tr h="370840">
                <a:tc>
                  <a:txBody>
                    <a:bodyPr/>
                    <a:lstStyle/>
                    <a:p>
                      <a:r>
                        <a:rPr lang="en-US" sz="3200" dirty="0" smtClean="0"/>
                        <a:t>STT</a:t>
                      </a:r>
                      <a:endParaRPr lang="en-US" sz="3200" dirty="0"/>
                    </a:p>
                  </a:txBody>
                  <a:tcPr/>
                </a:tc>
                <a:tc>
                  <a:txBody>
                    <a:bodyPr/>
                    <a:lstStyle/>
                    <a:p>
                      <a:r>
                        <a:rPr lang="en-US" sz="3200" dirty="0" err="1" smtClean="0"/>
                        <a:t>Tiêu</a:t>
                      </a:r>
                      <a:r>
                        <a:rPr lang="en-US" sz="3200" baseline="0" dirty="0" smtClean="0"/>
                        <a:t> </a:t>
                      </a:r>
                      <a:r>
                        <a:rPr lang="en-US" sz="3200" baseline="0" dirty="0" err="1" smtClean="0"/>
                        <a:t>chí</a:t>
                      </a:r>
                      <a:endParaRPr lang="en-US" sz="3200" dirty="0"/>
                    </a:p>
                  </a:txBody>
                  <a:tcPr/>
                </a:tc>
                <a:tc>
                  <a:txBody>
                    <a:bodyPr/>
                    <a:lstStyle/>
                    <a:p>
                      <a:r>
                        <a:rPr lang="en-US" sz="3200" dirty="0" smtClean="0"/>
                        <a:t>Thang </a:t>
                      </a:r>
                      <a:r>
                        <a:rPr lang="en-US" sz="3200" dirty="0" err="1" smtClean="0"/>
                        <a:t>điểm</a:t>
                      </a:r>
                      <a:r>
                        <a:rPr lang="en-US" sz="3200" dirty="0" smtClean="0"/>
                        <a:t> </a:t>
                      </a:r>
                    </a:p>
                  </a:txBody>
                  <a:tcPr/>
                </a:tc>
                <a:extLst>
                  <a:ext uri="{0D108BD9-81ED-4DB2-BD59-A6C34878D82A}">
                    <a16:rowId xmlns:a16="http://schemas.microsoft.com/office/drawing/2014/main" val="2289981005"/>
                  </a:ext>
                </a:extLst>
              </a:tr>
              <a:tr h="370840">
                <a:tc>
                  <a:txBody>
                    <a:bodyPr/>
                    <a:lstStyle/>
                    <a:p>
                      <a:endParaRPr lang="en-US" sz="3200"/>
                    </a:p>
                  </a:txBody>
                  <a:tcPr/>
                </a:tc>
                <a:tc>
                  <a:txBody>
                    <a:bodyPr/>
                    <a:lstStyle/>
                    <a:p>
                      <a:r>
                        <a:rPr lang="en-US" sz="3200" dirty="0" err="1" smtClean="0"/>
                        <a:t>Xác</a:t>
                      </a:r>
                      <a:r>
                        <a:rPr lang="en-US" sz="3200" baseline="0" dirty="0" smtClean="0"/>
                        <a:t> </a:t>
                      </a:r>
                      <a:r>
                        <a:rPr lang="en-US" sz="3200" baseline="0" dirty="0" err="1" smtClean="0"/>
                        <a:t>định</a:t>
                      </a:r>
                      <a:r>
                        <a:rPr lang="en-US" sz="3200" baseline="0" dirty="0" smtClean="0"/>
                        <a:t> </a:t>
                      </a:r>
                      <a:r>
                        <a:rPr lang="en-US" sz="3200" baseline="0" dirty="0" err="1" smtClean="0"/>
                        <a:t>chính</a:t>
                      </a:r>
                      <a:r>
                        <a:rPr lang="en-US" sz="3200" baseline="0" dirty="0" smtClean="0"/>
                        <a:t> </a:t>
                      </a:r>
                      <a:r>
                        <a:rPr lang="en-US" sz="3200" baseline="0" dirty="0" err="1" smtClean="0"/>
                        <a:t>xác</a:t>
                      </a:r>
                      <a:r>
                        <a:rPr lang="en-US" sz="3200" baseline="0" dirty="0" smtClean="0"/>
                        <a:t> </a:t>
                      </a:r>
                      <a:r>
                        <a:rPr lang="en-US" sz="3200" baseline="0" dirty="0" err="1" smtClean="0"/>
                        <a:t>các</a:t>
                      </a:r>
                      <a:r>
                        <a:rPr lang="en-US" sz="3200" baseline="0" dirty="0" smtClean="0"/>
                        <a:t> </a:t>
                      </a:r>
                      <a:r>
                        <a:rPr lang="en-US" sz="3200" baseline="0" dirty="0" err="1" smtClean="0"/>
                        <a:t>vùng</a:t>
                      </a:r>
                      <a:r>
                        <a:rPr lang="en-US" sz="3200" baseline="0" dirty="0" smtClean="0"/>
                        <a:t> </a:t>
                      </a:r>
                      <a:r>
                        <a:rPr lang="en-US" sz="3200" baseline="0" dirty="0" err="1" smtClean="0"/>
                        <a:t>biển</a:t>
                      </a:r>
                      <a:endParaRPr lang="en-US" sz="3200" dirty="0"/>
                    </a:p>
                  </a:txBody>
                  <a:tcPr/>
                </a:tc>
                <a:tc>
                  <a:txBody>
                    <a:bodyPr/>
                    <a:lstStyle/>
                    <a:p>
                      <a:r>
                        <a:rPr lang="en-US" sz="3200" dirty="0" smtClean="0"/>
                        <a:t>2</a:t>
                      </a:r>
                      <a:endParaRPr lang="en-US" sz="3200" dirty="0"/>
                    </a:p>
                  </a:txBody>
                  <a:tcPr/>
                </a:tc>
                <a:extLst>
                  <a:ext uri="{0D108BD9-81ED-4DB2-BD59-A6C34878D82A}">
                    <a16:rowId xmlns:a16="http://schemas.microsoft.com/office/drawing/2014/main" val="3062771379"/>
                  </a:ext>
                </a:extLst>
              </a:tr>
              <a:tr h="370840">
                <a:tc>
                  <a:txBody>
                    <a:bodyPr/>
                    <a:lstStyle/>
                    <a:p>
                      <a:endParaRPr lang="en-US" sz="3200"/>
                    </a:p>
                  </a:txBody>
                  <a:tcPr/>
                </a:tc>
                <a:tc>
                  <a:txBody>
                    <a:bodyPr/>
                    <a:lstStyle/>
                    <a:p>
                      <a:r>
                        <a:rPr lang="en-US" sz="3200" dirty="0" err="1" smtClean="0"/>
                        <a:t>Nội</a:t>
                      </a:r>
                      <a:r>
                        <a:rPr lang="en-US" sz="3200" baseline="0" dirty="0" smtClean="0"/>
                        <a:t> dung </a:t>
                      </a:r>
                      <a:r>
                        <a:rPr lang="en-US" sz="3200" baseline="0" dirty="0" err="1" smtClean="0"/>
                        <a:t>đúng</a:t>
                      </a:r>
                      <a:r>
                        <a:rPr lang="en-US" sz="3200" baseline="0" dirty="0" smtClean="0"/>
                        <a:t>, </a:t>
                      </a:r>
                      <a:r>
                        <a:rPr lang="en-US" sz="3200" baseline="0" dirty="0" err="1" smtClean="0"/>
                        <a:t>đảm</a:t>
                      </a:r>
                      <a:r>
                        <a:rPr lang="en-US" sz="3200" baseline="0" dirty="0" smtClean="0"/>
                        <a:t> </a:t>
                      </a:r>
                      <a:r>
                        <a:rPr lang="en-US" sz="3200" baseline="0" dirty="0" err="1" smtClean="0"/>
                        <a:t>bảo</a:t>
                      </a:r>
                      <a:endParaRPr lang="en-US" sz="3200" dirty="0"/>
                    </a:p>
                  </a:txBody>
                  <a:tcPr/>
                </a:tc>
                <a:tc>
                  <a:txBody>
                    <a:bodyPr/>
                    <a:lstStyle/>
                    <a:p>
                      <a:r>
                        <a:rPr lang="en-US" sz="3200" dirty="0" smtClean="0"/>
                        <a:t>3</a:t>
                      </a:r>
                      <a:endParaRPr lang="en-US" sz="3200" dirty="0"/>
                    </a:p>
                  </a:txBody>
                  <a:tcPr/>
                </a:tc>
                <a:extLst>
                  <a:ext uri="{0D108BD9-81ED-4DB2-BD59-A6C34878D82A}">
                    <a16:rowId xmlns:a16="http://schemas.microsoft.com/office/drawing/2014/main" val="1690486188"/>
                  </a:ext>
                </a:extLst>
              </a:tr>
              <a:tr h="370840">
                <a:tc>
                  <a:txBody>
                    <a:bodyPr/>
                    <a:lstStyle/>
                    <a:p>
                      <a:endParaRPr lang="en-US" sz="3200"/>
                    </a:p>
                  </a:txBody>
                  <a:tcPr/>
                </a:tc>
                <a:tc>
                  <a:txBody>
                    <a:bodyPr/>
                    <a:lstStyle/>
                    <a:p>
                      <a:r>
                        <a:rPr lang="en-US" sz="3200" dirty="0" err="1" smtClean="0"/>
                        <a:t>Báo</a:t>
                      </a:r>
                      <a:r>
                        <a:rPr lang="en-US" sz="3200" baseline="0" dirty="0" smtClean="0"/>
                        <a:t> </a:t>
                      </a:r>
                      <a:r>
                        <a:rPr lang="en-US" sz="3200" baseline="0" dirty="0" err="1" smtClean="0"/>
                        <a:t>cáo</a:t>
                      </a:r>
                      <a:r>
                        <a:rPr lang="en-US" sz="3200" baseline="0" dirty="0" smtClean="0"/>
                        <a:t> to </a:t>
                      </a:r>
                      <a:r>
                        <a:rPr lang="en-US" sz="3200" baseline="0" dirty="0" err="1" smtClean="0"/>
                        <a:t>rõ</a:t>
                      </a:r>
                      <a:r>
                        <a:rPr lang="en-US" sz="3200" baseline="0" dirty="0" smtClean="0"/>
                        <a:t>, </a:t>
                      </a:r>
                      <a:r>
                        <a:rPr lang="en-US" sz="3200" baseline="0" dirty="0" err="1" smtClean="0"/>
                        <a:t>tự</a:t>
                      </a:r>
                      <a:r>
                        <a:rPr lang="en-US" sz="3200" baseline="0" dirty="0" smtClean="0"/>
                        <a:t> tin</a:t>
                      </a:r>
                    </a:p>
                    <a:p>
                      <a:r>
                        <a:rPr lang="en-US" sz="3200" baseline="0" dirty="0" err="1" smtClean="0"/>
                        <a:t>Trả</a:t>
                      </a:r>
                      <a:r>
                        <a:rPr lang="en-US" sz="3200" baseline="0" dirty="0" smtClean="0"/>
                        <a:t> </a:t>
                      </a:r>
                      <a:r>
                        <a:rPr lang="en-US" sz="3200" baseline="0" dirty="0" err="1" smtClean="0"/>
                        <a:t>lời</a:t>
                      </a:r>
                      <a:r>
                        <a:rPr lang="en-US" sz="3200" baseline="0" dirty="0" smtClean="0"/>
                        <a:t> </a:t>
                      </a:r>
                      <a:r>
                        <a:rPr lang="en-US" sz="3200" baseline="0" dirty="0" err="1" smtClean="0"/>
                        <a:t>được</a:t>
                      </a:r>
                      <a:r>
                        <a:rPr lang="en-US" sz="3200" baseline="0" dirty="0" smtClean="0"/>
                        <a:t> </a:t>
                      </a:r>
                      <a:r>
                        <a:rPr lang="en-US" sz="3200" baseline="0" dirty="0" err="1" smtClean="0"/>
                        <a:t>thắc</a:t>
                      </a:r>
                      <a:r>
                        <a:rPr lang="en-US" sz="3200" baseline="0" dirty="0" smtClean="0"/>
                        <a:t> </a:t>
                      </a:r>
                      <a:r>
                        <a:rPr lang="en-US" sz="3200" baseline="0" dirty="0" err="1" smtClean="0"/>
                        <a:t>mắc</a:t>
                      </a:r>
                      <a:r>
                        <a:rPr lang="en-US" sz="3200" baseline="0" dirty="0" smtClean="0"/>
                        <a:t> </a:t>
                      </a:r>
                      <a:r>
                        <a:rPr lang="en-US" sz="3200" baseline="0" dirty="0" err="1" smtClean="0"/>
                        <a:t>của</a:t>
                      </a:r>
                      <a:r>
                        <a:rPr lang="en-US" sz="3200" baseline="0" dirty="0" smtClean="0"/>
                        <a:t> </a:t>
                      </a:r>
                      <a:r>
                        <a:rPr lang="en-US" sz="3200" baseline="0" dirty="0" err="1" smtClean="0"/>
                        <a:t>nhóm</a:t>
                      </a:r>
                      <a:r>
                        <a:rPr lang="en-US" sz="3200" baseline="0" dirty="0" smtClean="0"/>
                        <a:t> </a:t>
                      </a:r>
                      <a:r>
                        <a:rPr lang="en-US" sz="3200" baseline="0" dirty="0" err="1" smtClean="0"/>
                        <a:t>bạn</a:t>
                      </a:r>
                      <a:r>
                        <a:rPr lang="en-US" sz="3200" baseline="0" dirty="0" smtClean="0"/>
                        <a:t> (</a:t>
                      </a:r>
                      <a:r>
                        <a:rPr lang="en-US" sz="3200" baseline="0" dirty="0" err="1" smtClean="0"/>
                        <a:t>nếu</a:t>
                      </a:r>
                      <a:r>
                        <a:rPr lang="en-US" sz="3200" baseline="0" dirty="0" smtClean="0"/>
                        <a:t> </a:t>
                      </a:r>
                      <a:r>
                        <a:rPr lang="en-US" sz="3200" baseline="0" dirty="0" err="1" smtClean="0"/>
                        <a:t>có</a:t>
                      </a:r>
                      <a:r>
                        <a:rPr lang="en-US" sz="3200" baseline="0" dirty="0" smtClean="0"/>
                        <a:t>)</a:t>
                      </a:r>
                      <a:endParaRPr lang="en-US" sz="3200" dirty="0"/>
                    </a:p>
                  </a:txBody>
                  <a:tcPr/>
                </a:tc>
                <a:tc>
                  <a:txBody>
                    <a:bodyPr/>
                    <a:lstStyle/>
                    <a:p>
                      <a:r>
                        <a:rPr lang="en-US" sz="3200" dirty="0" smtClean="0"/>
                        <a:t>2</a:t>
                      </a:r>
                    </a:p>
                    <a:p>
                      <a:r>
                        <a:rPr lang="en-US" sz="3200" dirty="0" smtClean="0"/>
                        <a:t>1</a:t>
                      </a:r>
                      <a:endParaRPr lang="en-US" sz="3200" dirty="0"/>
                    </a:p>
                  </a:txBody>
                  <a:tcPr/>
                </a:tc>
                <a:extLst>
                  <a:ext uri="{0D108BD9-81ED-4DB2-BD59-A6C34878D82A}">
                    <a16:rowId xmlns:a16="http://schemas.microsoft.com/office/drawing/2014/main" val="2073433009"/>
                  </a:ext>
                </a:extLst>
              </a:tr>
              <a:tr h="370840">
                <a:tc>
                  <a:txBody>
                    <a:bodyPr/>
                    <a:lstStyle/>
                    <a:p>
                      <a:endParaRPr lang="en-US" sz="3200"/>
                    </a:p>
                  </a:txBody>
                  <a:tcPr/>
                </a:tc>
                <a:tc>
                  <a:txBody>
                    <a:bodyPr/>
                    <a:lstStyle/>
                    <a:p>
                      <a:r>
                        <a:rPr lang="en-US" sz="3200" dirty="0" err="1" smtClean="0"/>
                        <a:t>Thái</a:t>
                      </a:r>
                      <a:r>
                        <a:rPr lang="en-US" sz="3200" baseline="0" dirty="0" smtClean="0"/>
                        <a:t> </a:t>
                      </a:r>
                      <a:r>
                        <a:rPr lang="en-US" sz="3200" baseline="0" dirty="0" err="1" smtClean="0"/>
                        <a:t>độ</a:t>
                      </a:r>
                      <a:r>
                        <a:rPr lang="en-US" sz="3200" baseline="0" dirty="0" smtClean="0"/>
                        <a:t> </a:t>
                      </a:r>
                      <a:r>
                        <a:rPr lang="en-US" sz="3200" baseline="0" dirty="0" err="1" smtClean="0"/>
                        <a:t>làm</a:t>
                      </a:r>
                      <a:r>
                        <a:rPr lang="en-US" sz="3200" baseline="0" dirty="0" smtClean="0"/>
                        <a:t> </a:t>
                      </a:r>
                      <a:r>
                        <a:rPr lang="en-US" sz="3200" baseline="0" dirty="0" err="1" smtClean="0"/>
                        <a:t>việc</a:t>
                      </a:r>
                      <a:r>
                        <a:rPr lang="en-US" sz="3200" baseline="0" dirty="0" smtClean="0"/>
                        <a:t> </a:t>
                      </a:r>
                      <a:r>
                        <a:rPr lang="en-US" sz="3200" baseline="0" dirty="0" err="1" smtClean="0"/>
                        <a:t>nhóm</a:t>
                      </a:r>
                      <a:endParaRPr lang="en-US" sz="3200" dirty="0"/>
                    </a:p>
                  </a:txBody>
                  <a:tcPr/>
                </a:tc>
                <a:tc>
                  <a:txBody>
                    <a:bodyPr/>
                    <a:lstStyle/>
                    <a:p>
                      <a:r>
                        <a:rPr lang="en-US" sz="3200" dirty="0" smtClean="0"/>
                        <a:t>2</a:t>
                      </a:r>
                      <a:endParaRPr lang="en-US" sz="3200" dirty="0"/>
                    </a:p>
                  </a:txBody>
                  <a:tcPr/>
                </a:tc>
                <a:extLst>
                  <a:ext uri="{0D108BD9-81ED-4DB2-BD59-A6C34878D82A}">
                    <a16:rowId xmlns:a16="http://schemas.microsoft.com/office/drawing/2014/main" val="713354049"/>
                  </a:ext>
                </a:extLst>
              </a:tr>
              <a:tr h="370840">
                <a:tc>
                  <a:txBody>
                    <a:bodyPr/>
                    <a:lstStyle/>
                    <a:p>
                      <a:endParaRPr lang="en-US" sz="3200"/>
                    </a:p>
                  </a:txBody>
                  <a:tcPr/>
                </a:tc>
                <a:tc>
                  <a:txBody>
                    <a:bodyPr/>
                    <a:lstStyle/>
                    <a:p>
                      <a:r>
                        <a:rPr lang="en-US" sz="3200" dirty="0" err="1" smtClean="0"/>
                        <a:t>Tổng</a:t>
                      </a:r>
                      <a:endParaRPr lang="en-US" sz="3200" dirty="0"/>
                    </a:p>
                  </a:txBody>
                  <a:tcPr/>
                </a:tc>
                <a:tc>
                  <a:txBody>
                    <a:bodyPr/>
                    <a:lstStyle/>
                    <a:p>
                      <a:r>
                        <a:rPr lang="en-US" sz="3200" dirty="0" smtClean="0"/>
                        <a:t>10</a:t>
                      </a:r>
                      <a:endParaRPr lang="en-US" sz="3200" dirty="0"/>
                    </a:p>
                  </a:txBody>
                  <a:tcPr/>
                </a:tc>
                <a:extLst>
                  <a:ext uri="{0D108BD9-81ED-4DB2-BD59-A6C34878D82A}">
                    <a16:rowId xmlns:a16="http://schemas.microsoft.com/office/drawing/2014/main" val="658148847"/>
                  </a:ext>
                </a:extLst>
              </a:tr>
            </a:tbl>
          </a:graphicData>
        </a:graphic>
      </p:graphicFrame>
    </p:spTree>
    <p:extLst>
      <p:ext uri="{BB962C8B-B14F-4D97-AF65-F5344CB8AC3E}">
        <p14:creationId xmlns:p14="http://schemas.microsoft.com/office/powerpoint/2010/main" val="2682431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3852790"/>
            <a:ext cx="11872686" cy="3005210"/>
          </a:xfrm>
          <a:prstGeom prst="rect">
            <a:avLst/>
          </a:prstGeom>
        </p:spPr>
      </p:pic>
      <p:sp>
        <p:nvSpPr>
          <p:cNvPr id="5" name="Title 1">
            <a:extLst>
              <a:ext uri="{FF2B5EF4-FFF2-40B4-BE49-F238E27FC236}">
                <a16:creationId xmlns:a16="http://schemas.microsoft.com/office/drawing/2014/main" id="{6895F2E2-3820-42E5-B44C-18E5FC63F9D2}"/>
              </a:ext>
            </a:extLst>
          </p:cNvPr>
          <p:cNvSpPr txBox="1">
            <a:spLocks/>
          </p:cNvSpPr>
          <p:nvPr/>
        </p:nvSpPr>
        <p:spPr>
          <a:xfrm>
            <a:off x="152400" y="21774"/>
            <a:ext cx="6711864" cy="5715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D30DD"/>
                </a:solidFill>
                <a:latin typeface="Cambria" pitchFamily="18" charset="0"/>
              </a:rPr>
              <a:t>3. Các vùng biển V</a:t>
            </a:r>
            <a:r>
              <a:rPr lang="en-US" sz="2800" b="1" dirty="0">
                <a:solidFill>
                  <a:srgbClr val="0D30DD"/>
                </a:solidFill>
                <a:latin typeface="Cambria" pitchFamily="18" charset="0"/>
              </a:rPr>
              <a:t>i</a:t>
            </a:r>
            <a:r>
              <a:rPr lang="vi-VN" sz="2800" b="1" dirty="0">
                <a:solidFill>
                  <a:srgbClr val="0D30DD"/>
                </a:solidFill>
                <a:latin typeface="Cambria" pitchFamily="18" charset="0"/>
              </a:rPr>
              <a:t>ệt </a:t>
            </a:r>
            <a:r>
              <a:rPr lang="en-US" sz="2800" b="1" dirty="0">
                <a:solidFill>
                  <a:srgbClr val="0D30DD"/>
                </a:solidFill>
                <a:latin typeface="Cambria" pitchFamily="18" charset="0"/>
              </a:rPr>
              <a:t>Nam </a:t>
            </a:r>
            <a:r>
              <a:rPr lang="vi-VN" sz="2800" b="1" dirty="0">
                <a:solidFill>
                  <a:srgbClr val="0D30DD"/>
                </a:solidFill>
                <a:latin typeface="Cambria" pitchFamily="18" charset="0"/>
              </a:rPr>
              <a:t>ở Biển Đông</a:t>
            </a:r>
          </a:p>
        </p:txBody>
      </p:sp>
      <p:sp>
        <p:nvSpPr>
          <p:cNvPr id="6" name="Text Box 8"/>
          <p:cNvSpPr txBox="1">
            <a:spLocks noChangeArrowheads="1"/>
          </p:cNvSpPr>
          <p:nvPr/>
        </p:nvSpPr>
        <p:spPr bwMode="auto">
          <a:xfrm>
            <a:off x="3086244" y="3986211"/>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a:solidFill>
                  <a:srgbClr val="FF0000"/>
                </a:solidFill>
                <a:latin typeface="Times New Roman" panose="02020603050405020304" pitchFamily="18" charset="0"/>
              </a:rPr>
              <a:t>1</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7" name="Text Box 8"/>
          <p:cNvSpPr txBox="1">
            <a:spLocks noChangeArrowheads="1"/>
          </p:cNvSpPr>
          <p:nvPr/>
        </p:nvSpPr>
        <p:spPr bwMode="auto">
          <a:xfrm>
            <a:off x="4356029" y="3998145"/>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smtClean="0">
                <a:solidFill>
                  <a:srgbClr val="FF0000"/>
                </a:solidFill>
                <a:latin typeface="Times New Roman" panose="02020603050405020304" pitchFamily="18" charset="0"/>
              </a:rPr>
              <a:t>2</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8" name="Text Box 8"/>
          <p:cNvSpPr txBox="1">
            <a:spLocks noChangeArrowheads="1"/>
          </p:cNvSpPr>
          <p:nvPr/>
        </p:nvSpPr>
        <p:spPr bwMode="auto">
          <a:xfrm>
            <a:off x="5126446" y="3997280"/>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a:solidFill>
                  <a:srgbClr val="FF0000"/>
                </a:solidFill>
                <a:latin typeface="Times New Roman" panose="02020603050405020304" pitchFamily="18" charset="0"/>
              </a:rPr>
              <a:t>3</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9" name="Text Box 8"/>
          <p:cNvSpPr txBox="1">
            <a:spLocks noChangeArrowheads="1"/>
          </p:cNvSpPr>
          <p:nvPr/>
        </p:nvSpPr>
        <p:spPr bwMode="auto">
          <a:xfrm>
            <a:off x="8433523" y="4915593"/>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smtClean="0">
                <a:solidFill>
                  <a:srgbClr val="FF0000"/>
                </a:solidFill>
                <a:latin typeface="Times New Roman" panose="02020603050405020304" pitchFamily="18" charset="0"/>
              </a:rPr>
              <a:t>4</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0" name="Text Box 8"/>
          <p:cNvSpPr txBox="1">
            <a:spLocks noChangeArrowheads="1"/>
          </p:cNvSpPr>
          <p:nvPr/>
        </p:nvSpPr>
        <p:spPr bwMode="auto">
          <a:xfrm>
            <a:off x="1383645" y="6041033"/>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noProof="0" dirty="0">
                <a:solidFill>
                  <a:srgbClr val="FF0000"/>
                </a:solidFill>
                <a:latin typeface="Times New Roman" panose="02020603050405020304" pitchFamily="18" charset="0"/>
              </a:rPr>
              <a:t>5</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2" name="Rectangle 1"/>
          <p:cNvSpPr/>
          <p:nvPr/>
        </p:nvSpPr>
        <p:spPr>
          <a:xfrm>
            <a:off x="101598" y="543833"/>
            <a:ext cx="12046855" cy="3293209"/>
          </a:xfrm>
          <a:prstGeom prst="rect">
            <a:avLst/>
          </a:prstGeom>
        </p:spPr>
        <p:txBody>
          <a:bodyPr wrap="square">
            <a:spAutoFit/>
          </a:bodyPr>
          <a:lstStyle/>
          <a:p>
            <a:pPr algn="just">
              <a:spcAft>
                <a:spcPts val="0"/>
              </a:spcAft>
            </a:pP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mục</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3 SGK,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14.4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khảo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nguồn</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73, 74)</a:t>
            </a:r>
          </a:p>
          <a:p>
            <a:pPr algn="just">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7, 8, 9)</a:t>
            </a:r>
          </a:p>
          <a:p>
            <a:pPr algn="just">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Biên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Nam.(</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67-77)</a:t>
            </a:r>
          </a:p>
          <a:p>
            <a:pPr algn="just">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52 – 58)</a:t>
            </a:r>
          </a:p>
          <a:p>
            <a:pPr algn="just">
              <a:spcAft>
                <a:spcPts val="0"/>
              </a:spcAft>
            </a:pP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600" dirty="0" err="1" smtClean="0">
                <a:latin typeface="Times New Roman" panose="02020603050405020304" pitchFamily="18" charset="0"/>
                <a:ea typeface="Times New Roman" panose="02020603050405020304" pitchFamily="18" charset="0"/>
                <a:cs typeface="Times New Roman" panose="02020603050405020304" pitchFamily="18" charset="0"/>
              </a:rPr>
              <a:t>hảo</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spcAft>
                <a:spcPts val="0"/>
              </a:spcAft>
            </a:pP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26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FF0000"/>
              </a:solidFill>
              <a:latin typeface="Times New Roman" panose="02020603050405020304" pitchFamily="18" charset="0"/>
              <a:cs typeface="Times New Roman" panose="02020603050405020304" pitchFamily="18" charset="0"/>
            </a:endParaRPr>
          </a:p>
          <a:p>
            <a:pPr algn="just">
              <a:spcAft>
                <a:spcPts val="0"/>
              </a:spcAft>
            </a:pP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903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0914" y="2173115"/>
            <a:ext cx="11379200" cy="4358314"/>
          </a:xfrm>
          <a:prstGeom prst="rect">
            <a:avLst/>
          </a:prstGeom>
        </p:spPr>
      </p:pic>
      <p:sp>
        <p:nvSpPr>
          <p:cNvPr id="5" name="Rectangle 4"/>
          <p:cNvSpPr/>
          <p:nvPr/>
        </p:nvSpPr>
        <p:spPr>
          <a:xfrm>
            <a:off x="2757714" y="2611934"/>
            <a:ext cx="1146629" cy="673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4238172" y="2772229"/>
            <a:ext cx="689972" cy="513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5000714" y="2611934"/>
            <a:ext cx="788127" cy="82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7581900" y="3617412"/>
            <a:ext cx="2128157" cy="46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3410857" y="5675085"/>
            <a:ext cx="1770108" cy="356232"/>
          </a:xfrm>
          <a:prstGeom prst="rect">
            <a:avLst/>
          </a:prstGeom>
          <a:solidFill>
            <a:srgbClr val="E0CE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itle 1">
            <a:extLst>
              <a:ext uri="{FF2B5EF4-FFF2-40B4-BE49-F238E27FC236}">
                <a16:creationId xmlns:a16="http://schemas.microsoft.com/office/drawing/2014/main" id="{6895F2E2-3820-42E5-B44C-18E5FC63F9D2}"/>
              </a:ext>
            </a:extLst>
          </p:cNvPr>
          <p:cNvSpPr txBox="1">
            <a:spLocks/>
          </p:cNvSpPr>
          <p:nvPr/>
        </p:nvSpPr>
        <p:spPr>
          <a:xfrm>
            <a:off x="152400" y="152400"/>
            <a:ext cx="6711864" cy="5715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D30DD"/>
                </a:solidFill>
                <a:latin typeface="Cambria" pitchFamily="18" charset="0"/>
              </a:rPr>
              <a:t>3</a:t>
            </a:r>
            <a:r>
              <a:rPr lang="vi-VN" sz="2800" b="1">
                <a:solidFill>
                  <a:srgbClr val="0D30DD"/>
                </a:solidFill>
                <a:latin typeface="Cambria" pitchFamily="18" charset="0"/>
              </a:rPr>
              <a:t>. </a:t>
            </a:r>
            <a:r>
              <a:rPr lang="vi-VN" sz="2800" b="1" dirty="0">
                <a:solidFill>
                  <a:srgbClr val="0D30DD"/>
                </a:solidFill>
                <a:latin typeface="Cambria" pitchFamily="18" charset="0"/>
              </a:rPr>
              <a:t>Các vùng biển V</a:t>
            </a:r>
            <a:r>
              <a:rPr lang="en-US" sz="2800" b="1" dirty="0">
                <a:solidFill>
                  <a:srgbClr val="0D30DD"/>
                </a:solidFill>
                <a:latin typeface="Cambria" pitchFamily="18" charset="0"/>
              </a:rPr>
              <a:t>i</a:t>
            </a:r>
            <a:r>
              <a:rPr lang="vi-VN" sz="2800" b="1" dirty="0">
                <a:solidFill>
                  <a:srgbClr val="0D30DD"/>
                </a:solidFill>
                <a:latin typeface="Cambria" pitchFamily="18" charset="0"/>
              </a:rPr>
              <a:t>ệt </a:t>
            </a:r>
            <a:r>
              <a:rPr lang="en-US" sz="2800" b="1" dirty="0">
                <a:solidFill>
                  <a:srgbClr val="0D30DD"/>
                </a:solidFill>
                <a:latin typeface="Cambria" pitchFamily="18" charset="0"/>
              </a:rPr>
              <a:t>Nam </a:t>
            </a:r>
            <a:r>
              <a:rPr lang="vi-VN" sz="2800" b="1" dirty="0">
                <a:solidFill>
                  <a:srgbClr val="0D30DD"/>
                </a:solidFill>
                <a:latin typeface="Cambria" pitchFamily="18" charset="0"/>
              </a:rPr>
              <a:t>ở Biển Đông</a:t>
            </a:r>
          </a:p>
        </p:txBody>
      </p:sp>
    </p:spTree>
    <p:extLst>
      <p:ext uri="{BB962C8B-B14F-4D97-AF65-F5344CB8AC3E}">
        <p14:creationId xmlns:p14="http://schemas.microsoft.com/office/powerpoint/2010/main" val="2377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8637" y="1103086"/>
            <a:ext cx="11134725" cy="3947885"/>
          </a:xfrm>
          <a:prstGeom prst="rect">
            <a:avLst/>
          </a:prstGeom>
        </p:spPr>
      </p:pic>
      <p:sp>
        <p:nvSpPr>
          <p:cNvPr id="4" name="Title 1">
            <a:extLst>
              <a:ext uri="{FF2B5EF4-FFF2-40B4-BE49-F238E27FC236}">
                <a16:creationId xmlns:a16="http://schemas.microsoft.com/office/drawing/2014/main" id="{6895F2E2-3820-42E5-B44C-18E5FC63F9D2}"/>
              </a:ext>
            </a:extLst>
          </p:cNvPr>
          <p:cNvSpPr txBox="1">
            <a:spLocks/>
          </p:cNvSpPr>
          <p:nvPr/>
        </p:nvSpPr>
        <p:spPr>
          <a:xfrm>
            <a:off x="152400" y="152400"/>
            <a:ext cx="6711864" cy="5715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D30DD"/>
                </a:solidFill>
                <a:latin typeface="Cambria" pitchFamily="18" charset="0"/>
              </a:rPr>
              <a:t>3</a:t>
            </a:r>
            <a:r>
              <a:rPr lang="vi-VN" sz="2800" b="1">
                <a:solidFill>
                  <a:srgbClr val="0D30DD"/>
                </a:solidFill>
                <a:latin typeface="Cambria" pitchFamily="18" charset="0"/>
              </a:rPr>
              <a:t>. </a:t>
            </a:r>
            <a:r>
              <a:rPr lang="vi-VN" sz="2800" b="1" dirty="0">
                <a:solidFill>
                  <a:srgbClr val="0D30DD"/>
                </a:solidFill>
                <a:latin typeface="Cambria" pitchFamily="18" charset="0"/>
              </a:rPr>
              <a:t>Các vùng biển V</a:t>
            </a:r>
            <a:r>
              <a:rPr lang="en-US" sz="2800" b="1" dirty="0">
                <a:solidFill>
                  <a:srgbClr val="0D30DD"/>
                </a:solidFill>
                <a:latin typeface="Cambria" pitchFamily="18" charset="0"/>
              </a:rPr>
              <a:t>i</a:t>
            </a:r>
            <a:r>
              <a:rPr lang="vi-VN" sz="2800" b="1" dirty="0">
                <a:solidFill>
                  <a:srgbClr val="0D30DD"/>
                </a:solidFill>
                <a:latin typeface="Cambria" pitchFamily="18" charset="0"/>
              </a:rPr>
              <a:t>ệt </a:t>
            </a:r>
            <a:r>
              <a:rPr lang="en-US" sz="2800" b="1" dirty="0">
                <a:solidFill>
                  <a:srgbClr val="0D30DD"/>
                </a:solidFill>
                <a:latin typeface="Cambria" pitchFamily="18" charset="0"/>
              </a:rPr>
              <a:t>Nam </a:t>
            </a:r>
            <a:r>
              <a:rPr lang="vi-VN" sz="2800" b="1" dirty="0">
                <a:solidFill>
                  <a:srgbClr val="0D30DD"/>
                </a:solidFill>
                <a:latin typeface="Cambria" pitchFamily="18" charset="0"/>
              </a:rPr>
              <a:t>ở Biển Đông</a:t>
            </a:r>
          </a:p>
        </p:txBody>
      </p:sp>
    </p:spTree>
    <p:extLst>
      <p:ext uri="{BB962C8B-B14F-4D97-AF65-F5344CB8AC3E}">
        <p14:creationId xmlns:p14="http://schemas.microsoft.com/office/powerpoint/2010/main" val="3880618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4" descr="Đường cơ sở là gì? Các loại đường cơ sở và cách xác đ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776598"/>
            <a:ext cx="11934444" cy="456828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2418588" y="2145947"/>
            <a:ext cx="374904" cy="58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b="1" kern="0" noProof="0" dirty="0">
                <a:solidFill>
                  <a:srgbClr val="002060"/>
                </a:solidFill>
                <a:latin typeface="Times New Roman" panose="02020603050405020304" pitchFamily="18" charset="0"/>
              </a:rPr>
              <a:t>1</a:t>
            </a:r>
            <a:endParaRPr kumimoji="0" lang="en-US" altLang="en-US" b="1" i="0" u="none" strike="noStrike" kern="0" cap="none" spc="0" normalizeH="0" baseline="0" noProof="0" dirty="0" smtClean="0">
              <a:ln>
                <a:noFill/>
              </a:ln>
              <a:solidFill>
                <a:srgbClr val="002060"/>
              </a:solidFill>
              <a:effectLst/>
              <a:uLnTx/>
              <a:uFillTx/>
              <a:latin typeface="Times New Roman" panose="02020603050405020304" pitchFamily="18" charset="0"/>
            </a:endParaRPr>
          </a:p>
        </p:txBody>
      </p:sp>
      <p:sp>
        <p:nvSpPr>
          <p:cNvPr id="13" name="Rectangle 12"/>
          <p:cNvSpPr/>
          <p:nvPr/>
        </p:nvSpPr>
        <p:spPr>
          <a:xfrm>
            <a:off x="329015" y="5562835"/>
            <a:ext cx="11704489" cy="1077218"/>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itchFamily="18" charset="0"/>
                <a:ea typeface="Cambria" pitchFamily="18" charset="0"/>
              </a:rPr>
              <a:t>        </a:t>
            </a:r>
            <a:r>
              <a:rPr lang="en-US" sz="2300" b="1" dirty="0" smtClean="0">
                <a:solidFill>
                  <a:prstClr val="black"/>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Nội</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thuỷ</a:t>
            </a:r>
            <a:r>
              <a:rPr lang="en-US" sz="3200" b="1"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là</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vùng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nước</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tiếp</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giáp</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với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bờ</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biển</a:t>
            </a:r>
            <a:r>
              <a:rPr lang="en-US" sz="3200" dirty="0" smtClean="0">
                <a:solidFill>
                  <a:srgbClr val="7030A0"/>
                </a:solidFill>
                <a:latin typeface="Cambria" pitchFamily="18" charset="0"/>
                <a:ea typeface="Cambria" pitchFamily="18" charset="0"/>
              </a:rPr>
              <a:t>, ở </a:t>
            </a:r>
            <a:r>
              <a:rPr lang="en-US" sz="3200" dirty="0" err="1" smtClean="0">
                <a:solidFill>
                  <a:srgbClr val="7030A0"/>
                </a:solidFill>
                <a:latin typeface="Cambria" pitchFamily="18" charset="0"/>
                <a:ea typeface="Cambria" pitchFamily="18" charset="0"/>
              </a:rPr>
              <a:t>phía</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trong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đường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cơ</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sở</a:t>
            </a:r>
            <a:r>
              <a:rPr lang="en-US" sz="3200" dirty="0" smtClean="0">
                <a:solidFill>
                  <a:srgbClr val="7030A0"/>
                </a:solidFill>
                <a:latin typeface="Cambria" pitchFamily="18" charset="0"/>
                <a:ea typeface="Cambria" pitchFamily="18" charset="0"/>
              </a:rPr>
              <a:t> </a:t>
            </a:r>
            <a:r>
              <a:rPr lang="vi-VN" sz="3200" dirty="0" smtClean="0">
                <a:solidFill>
                  <a:srgbClr val="7030A0"/>
                </a:solidFill>
                <a:latin typeface="Cambria" pitchFamily="18" charset="0"/>
                <a:ea typeface="Cambria" pitchFamily="18" charset="0"/>
              </a:rPr>
              <a:t>.</a:t>
            </a:r>
            <a:endParaRPr lang="vi-VN" sz="3200" dirty="0">
              <a:solidFill>
                <a:srgbClr val="7030A0"/>
              </a:solidFill>
              <a:latin typeface="Cambria" pitchFamily="18" charset="0"/>
              <a:ea typeface="Cambria" pitchFamily="18" charset="0"/>
            </a:endParaRPr>
          </a:p>
        </p:txBody>
      </p:sp>
      <p:sp>
        <p:nvSpPr>
          <p:cNvPr id="7" name="Rectangle 6"/>
          <p:cNvSpPr/>
          <p:nvPr/>
        </p:nvSpPr>
        <p:spPr>
          <a:xfrm>
            <a:off x="99059" y="54658"/>
            <a:ext cx="12086845" cy="461665"/>
          </a:xfrm>
          <a:prstGeom prst="rect">
            <a:avLst/>
          </a:prstGeom>
          <a:noFill/>
          <a:ln w="12700">
            <a:noFill/>
          </a:ln>
        </p:spPr>
        <p:txBody>
          <a:bodyPr wrap="square">
            <a:spAutoFit/>
          </a:bodyPr>
          <a:lstStyle/>
          <a:p>
            <a:pPr algn="just">
              <a:spcBef>
                <a:spcPts val="600"/>
              </a:spcBef>
            </a:pPr>
            <a:r>
              <a:rPr lang="en-US" sz="2400"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chủ</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quyền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hoàn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toàn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tuyệt</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đối</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như</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lãnh</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thổ</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đất</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liền</a:t>
            </a:r>
            <a:r>
              <a:rPr lang="vi-VN" sz="2400" dirty="0" smtClean="0">
                <a:solidFill>
                  <a:srgbClr val="FF0000"/>
                </a:solidFill>
                <a:latin typeface="Times New Roman" panose="02020603050405020304" pitchFamily="18" charset="0"/>
                <a:ea typeface="Cambria" pitchFamily="18" charset="0"/>
                <a:cs typeface="Times New Roman" panose="02020603050405020304" pitchFamily="18" charset="0"/>
              </a:rPr>
              <a:t>.</a:t>
            </a:r>
            <a:endParaRPr lang="vi-VN" sz="2400" dirty="0">
              <a:solidFill>
                <a:srgbClr val="FF0000"/>
              </a:solidFill>
              <a:latin typeface="Times New Roman" panose="02020603050405020304" pitchFamily="18" charset="0"/>
              <a:ea typeface="Cambria" pitchFamily="18" charset="0"/>
              <a:cs typeface="Times New Roman" panose="02020603050405020304" pitchFamily="18" charset="0"/>
            </a:endParaRPr>
          </a:p>
        </p:txBody>
      </p:sp>
    </p:spTree>
    <p:extLst>
      <p:ext uri="{BB962C8B-B14F-4D97-AF65-F5344CB8AC3E}">
        <p14:creationId xmlns:p14="http://schemas.microsoft.com/office/powerpoint/2010/main" val="412889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4" descr="Đường cơ sở là gì? Các loại đường cơ sở và cách xác đ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 y="832928"/>
            <a:ext cx="11963400" cy="4568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4768596" y="2776883"/>
            <a:ext cx="374904" cy="58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b="1" kern="0" dirty="0" smtClean="0">
                <a:solidFill>
                  <a:srgbClr val="002060"/>
                </a:solidFill>
                <a:latin typeface="Times New Roman" panose="02020603050405020304" pitchFamily="18" charset="0"/>
              </a:rPr>
              <a:t>2</a:t>
            </a:r>
            <a:endParaRPr kumimoji="0" lang="en-US" altLang="en-US" b="1" i="0" u="none" strike="noStrike" kern="0" cap="none" spc="0" normalizeH="0" baseline="0" noProof="0" dirty="0" smtClean="0">
              <a:ln>
                <a:noFill/>
              </a:ln>
              <a:solidFill>
                <a:srgbClr val="002060"/>
              </a:solidFill>
              <a:effectLst/>
              <a:uLnTx/>
              <a:uFillTx/>
              <a:latin typeface="Times New Roman" panose="02020603050405020304" pitchFamily="18" charset="0"/>
            </a:endParaRPr>
          </a:p>
        </p:txBody>
      </p:sp>
      <p:sp>
        <p:nvSpPr>
          <p:cNvPr id="8" name="Rectangle 7"/>
          <p:cNvSpPr/>
          <p:nvPr/>
        </p:nvSpPr>
        <p:spPr>
          <a:xfrm>
            <a:off x="99061" y="5562835"/>
            <a:ext cx="11934444" cy="1077218"/>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itchFamily="18" charset="0"/>
                <a:ea typeface="Cambria" pitchFamily="18" charset="0"/>
              </a:rPr>
              <a:t> </a:t>
            </a:r>
            <a:r>
              <a:rPr lang="en-US" sz="2300" b="1" dirty="0" smtClean="0">
                <a:solidFill>
                  <a:prstClr val="black"/>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Lãnh</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hải</a:t>
            </a:r>
            <a:r>
              <a:rPr lang="en-US" sz="3200" b="1"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là</a:t>
            </a:r>
            <a:r>
              <a:rPr lang="en-US" sz="3200" dirty="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vùng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biển</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có</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chiều</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rộng</a:t>
            </a:r>
            <a:r>
              <a:rPr lang="en-US" sz="3200" dirty="0" smtClean="0">
                <a:solidFill>
                  <a:srgbClr val="7030A0"/>
                </a:solidFill>
                <a:latin typeface="Cambria" pitchFamily="18" charset="0"/>
                <a:ea typeface="Cambria" pitchFamily="18" charset="0"/>
              </a:rPr>
              <a:t> 12 </a:t>
            </a:r>
            <a:r>
              <a:rPr lang="en-US" sz="3200" dirty="0" err="1" smtClean="0">
                <a:solidFill>
                  <a:srgbClr val="7030A0"/>
                </a:solidFill>
                <a:latin typeface="Cambria" pitchFamily="18" charset="0"/>
                <a:ea typeface="Cambria" pitchFamily="18" charset="0"/>
              </a:rPr>
              <a:t>hải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lí</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tính</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từ</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đường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cơ</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sở</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ra</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phía</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biển</a:t>
            </a:r>
            <a:r>
              <a:rPr lang="en-US" sz="3200" dirty="0" smtClean="0">
                <a:solidFill>
                  <a:srgbClr val="7030A0"/>
                </a:solidFill>
                <a:latin typeface="Cambria" pitchFamily="18" charset="0"/>
                <a:ea typeface="Cambria" pitchFamily="18" charset="0"/>
              </a:rPr>
              <a:t> </a:t>
            </a:r>
            <a:r>
              <a:rPr lang="vi-VN" sz="3200" dirty="0" smtClean="0">
                <a:solidFill>
                  <a:srgbClr val="7030A0"/>
                </a:solidFill>
                <a:latin typeface="Cambria" pitchFamily="18" charset="0"/>
                <a:ea typeface="Cambria" pitchFamily="18" charset="0"/>
              </a:rPr>
              <a:t>.</a:t>
            </a:r>
            <a:endParaRPr lang="vi-VN" sz="3200" dirty="0">
              <a:solidFill>
                <a:srgbClr val="7030A0"/>
              </a:solidFill>
              <a:latin typeface="Cambria" pitchFamily="18" charset="0"/>
              <a:ea typeface="Cambria" pitchFamily="18" charset="0"/>
            </a:endParaRPr>
          </a:p>
        </p:txBody>
      </p:sp>
      <p:sp>
        <p:nvSpPr>
          <p:cNvPr id="9" name="Rectangle 8"/>
          <p:cNvSpPr/>
          <p:nvPr/>
        </p:nvSpPr>
        <p:spPr>
          <a:xfrm>
            <a:off x="99059" y="54658"/>
            <a:ext cx="12086845" cy="830997"/>
          </a:xfrm>
          <a:prstGeom prst="rect">
            <a:avLst/>
          </a:prstGeom>
          <a:noFill/>
          <a:ln w="12700">
            <a:noFill/>
          </a:ln>
        </p:spPr>
        <p:txBody>
          <a:bodyPr wrap="square">
            <a:spAutoFit/>
          </a:bodyPr>
          <a:lstStyle/>
          <a:p>
            <a:pPr algn="just">
              <a:spcBef>
                <a:spcPts val="600"/>
              </a:spcBef>
            </a:pPr>
            <a:r>
              <a:rPr lang="en-US" sz="2400"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Ranh</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giới</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ngoài</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của</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lãnh</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hải</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là</a:t>
            </a:r>
            <a:r>
              <a:rPr lang="en-US" sz="2400" b="1" dirty="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biên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giới</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quốc</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gia</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trên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biển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trên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trời</a:t>
            </a:r>
            <a:r>
              <a:rPr lang="vi-VN" sz="2400" dirty="0" smtClean="0">
                <a:solidFill>
                  <a:srgbClr val="FF0000"/>
                </a:solidFill>
                <a:latin typeface="Times New Roman" panose="02020603050405020304" pitchFamily="18" charset="0"/>
                <a:ea typeface="Cambria" pitchFamily="18" charset="0"/>
                <a:cs typeface="Times New Roman" panose="02020603050405020304" pitchFamily="18" charset="0"/>
              </a:rPr>
              <a:t>.</a:t>
            </a:r>
            <a:r>
              <a:rPr lang="en-US" sz="2400"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Vùng</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này</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ta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chủ</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quyền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hoàn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toàn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trừ</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quyền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qua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lại</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không</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gây</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hại</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của</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tàu</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nước</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ngoài</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a:t>
            </a:r>
            <a:endParaRPr lang="vi-VN" sz="2400" b="1" dirty="0">
              <a:solidFill>
                <a:srgbClr val="FF0000"/>
              </a:solidFill>
              <a:latin typeface="Times New Roman" panose="02020603050405020304" pitchFamily="18" charset="0"/>
              <a:ea typeface="Cambria" pitchFamily="18" charset="0"/>
              <a:cs typeface="Times New Roman" panose="02020603050405020304" pitchFamily="18" charset="0"/>
            </a:endParaRPr>
          </a:p>
        </p:txBody>
      </p:sp>
    </p:spTree>
    <p:extLst>
      <p:ext uri="{BB962C8B-B14F-4D97-AF65-F5344CB8AC3E}">
        <p14:creationId xmlns:p14="http://schemas.microsoft.com/office/powerpoint/2010/main" val="200730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4" descr="Đường cơ sở là gì? Các loại đường cơ sở và cách xác đ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785125"/>
            <a:ext cx="11934444" cy="456828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5824728" y="2993327"/>
            <a:ext cx="420624"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3600" b="1" kern="0" dirty="0">
                <a:solidFill>
                  <a:srgbClr val="7030A0"/>
                </a:solidFill>
                <a:latin typeface="Times New Roman" panose="02020603050405020304" pitchFamily="18" charset="0"/>
              </a:rPr>
              <a:t>3</a:t>
            </a:r>
            <a:endParaRPr kumimoji="0" lang="en-US" altLang="en-US" sz="3600" b="1" i="0" u="none" strike="noStrike" kern="0" cap="none" spc="0" normalizeH="0" baseline="0" noProof="0" dirty="0" smtClean="0">
              <a:ln>
                <a:noFill/>
              </a:ln>
              <a:solidFill>
                <a:srgbClr val="7030A0"/>
              </a:solidFill>
              <a:effectLst/>
              <a:uLnTx/>
              <a:uFillTx/>
              <a:latin typeface="Times New Roman" panose="02020603050405020304" pitchFamily="18" charset="0"/>
            </a:endParaRPr>
          </a:p>
        </p:txBody>
      </p:sp>
      <p:sp>
        <p:nvSpPr>
          <p:cNvPr id="9" name="Rectangle 8"/>
          <p:cNvSpPr/>
          <p:nvPr/>
        </p:nvSpPr>
        <p:spPr>
          <a:xfrm>
            <a:off x="99061" y="5562835"/>
            <a:ext cx="11934444" cy="1077218"/>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itchFamily="18" charset="0"/>
                <a:ea typeface="Cambria" pitchFamily="18" charset="0"/>
              </a:rPr>
              <a:t> </a:t>
            </a:r>
            <a:r>
              <a:rPr lang="en-US" sz="2300" b="1" dirty="0" smtClean="0">
                <a:solidFill>
                  <a:prstClr val="black"/>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Vùng</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tiếp</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giáp</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lãnh</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hải</a:t>
            </a:r>
            <a:r>
              <a:rPr lang="en-US" sz="3200" b="1"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là</a:t>
            </a:r>
            <a:r>
              <a:rPr lang="en-US" sz="3200" dirty="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vùng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biển</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tiếp</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liền</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và</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nằm</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ngoài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lãnh</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hải</a:t>
            </a:r>
            <a:r>
              <a:rPr lang="en-US" sz="3200" dirty="0" smtClean="0">
                <a:solidFill>
                  <a:srgbClr val="7030A0"/>
                </a:solidFill>
                <a:latin typeface="Cambria" pitchFamily="18" charset="0"/>
                <a:ea typeface="Cambria" pitchFamily="18" charset="0"/>
              </a:rPr>
              <a:t> </a:t>
            </a:r>
            <a:r>
              <a:rPr lang="en-US" sz="3200" b="1" dirty="0" smtClean="0">
                <a:solidFill>
                  <a:srgbClr val="7030A0"/>
                </a:solidFill>
                <a:latin typeface="Cambria" pitchFamily="18" charset="0"/>
                <a:ea typeface="Cambria" pitchFamily="18" charset="0"/>
              </a:rPr>
              <a:t>VN</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có</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chiều</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rộng</a:t>
            </a:r>
            <a:r>
              <a:rPr lang="en-US" sz="3200" dirty="0" smtClean="0">
                <a:solidFill>
                  <a:srgbClr val="7030A0"/>
                </a:solidFill>
                <a:latin typeface="Cambria" pitchFamily="18" charset="0"/>
                <a:ea typeface="Cambria" pitchFamily="18" charset="0"/>
              </a:rPr>
              <a:t> 12 </a:t>
            </a:r>
            <a:r>
              <a:rPr lang="en-US" sz="3200" dirty="0" err="1" smtClean="0">
                <a:solidFill>
                  <a:srgbClr val="7030A0"/>
                </a:solidFill>
                <a:latin typeface="Cambria" pitchFamily="18" charset="0"/>
                <a:ea typeface="Cambria" pitchFamily="18" charset="0"/>
              </a:rPr>
              <a:t>hải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lí</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tính</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từ</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ranh</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giới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ngoài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của</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lãnh</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hải</a:t>
            </a:r>
            <a:r>
              <a:rPr lang="en-US" sz="3200" dirty="0" smtClean="0">
                <a:solidFill>
                  <a:srgbClr val="7030A0"/>
                </a:solidFill>
                <a:latin typeface="Cambria" pitchFamily="18" charset="0"/>
                <a:ea typeface="Cambria" pitchFamily="18" charset="0"/>
              </a:rPr>
              <a:t> </a:t>
            </a:r>
            <a:r>
              <a:rPr lang="vi-VN" sz="3200" dirty="0" smtClean="0">
                <a:solidFill>
                  <a:srgbClr val="7030A0"/>
                </a:solidFill>
                <a:latin typeface="Cambria" pitchFamily="18" charset="0"/>
                <a:ea typeface="Cambria" pitchFamily="18" charset="0"/>
              </a:rPr>
              <a:t>.</a:t>
            </a:r>
            <a:endParaRPr lang="vi-VN" sz="3200" dirty="0">
              <a:solidFill>
                <a:srgbClr val="7030A0"/>
              </a:solidFill>
              <a:latin typeface="Cambria" pitchFamily="18" charset="0"/>
              <a:ea typeface="Cambria" pitchFamily="18" charset="0"/>
            </a:endParaRPr>
          </a:p>
        </p:txBody>
      </p:sp>
      <p:sp>
        <p:nvSpPr>
          <p:cNvPr id="7" name="Rectangle 6"/>
          <p:cNvSpPr/>
          <p:nvPr/>
        </p:nvSpPr>
        <p:spPr>
          <a:xfrm>
            <a:off x="99059" y="54658"/>
            <a:ext cx="12086845" cy="461665"/>
          </a:xfrm>
          <a:prstGeom prst="rect">
            <a:avLst/>
          </a:prstGeom>
          <a:noFill/>
          <a:ln w="12700">
            <a:noFill/>
          </a:ln>
        </p:spPr>
        <p:txBody>
          <a:bodyPr wrap="square">
            <a:spAutoFit/>
          </a:bodyPr>
          <a:lstStyle/>
          <a:p>
            <a:pPr algn="just">
              <a:spcBef>
                <a:spcPts val="600"/>
              </a:spcBef>
            </a:pPr>
            <a:r>
              <a:rPr lang="en-US" sz="2400"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Có</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quyền</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kiểm</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tra</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kiểm</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soát</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về</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nhập</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cư</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thuế</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vệ</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sinh</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dịch</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mbria" pitchFamily="18" charset="0"/>
                <a:cs typeface="Times New Roman" panose="02020603050405020304" pitchFamily="18" charset="0"/>
              </a:rPr>
              <a:t>tễ</a:t>
            </a:r>
            <a:r>
              <a:rPr lang="en-US" sz="2400" b="1" dirty="0" smtClean="0">
                <a:solidFill>
                  <a:srgbClr val="FF0000"/>
                </a:solidFill>
                <a:latin typeface="Times New Roman" panose="02020603050405020304" pitchFamily="18" charset="0"/>
                <a:ea typeface="Cambria" pitchFamily="18" charset="0"/>
                <a:cs typeface="Times New Roman" panose="02020603050405020304" pitchFamily="18" charset="0"/>
              </a:rPr>
              <a:t>.</a:t>
            </a:r>
            <a:endParaRPr lang="vi-VN" sz="2400" b="1" dirty="0">
              <a:solidFill>
                <a:srgbClr val="FF0000"/>
              </a:solidFill>
              <a:latin typeface="Times New Roman" panose="02020603050405020304" pitchFamily="18" charset="0"/>
              <a:ea typeface="Cambria" pitchFamily="18" charset="0"/>
              <a:cs typeface="Times New Roman" panose="02020603050405020304" pitchFamily="18" charset="0"/>
            </a:endParaRPr>
          </a:p>
        </p:txBody>
      </p:sp>
    </p:spTree>
    <p:extLst>
      <p:ext uri="{BB962C8B-B14F-4D97-AF65-F5344CB8AC3E}">
        <p14:creationId xmlns:p14="http://schemas.microsoft.com/office/powerpoint/2010/main" val="14026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4" descr="Đường cơ sở là gì? Các loại đường cơ sở và cách xác đ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629677"/>
            <a:ext cx="11934444" cy="4568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7548372" y="1961033"/>
            <a:ext cx="434340"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3600" b="1" kern="0" noProof="0" dirty="0">
                <a:solidFill>
                  <a:srgbClr val="002060"/>
                </a:solidFill>
                <a:latin typeface="Times New Roman" panose="02020603050405020304" pitchFamily="18" charset="0"/>
              </a:rPr>
              <a:t>4</a:t>
            </a:r>
            <a:endParaRPr kumimoji="0" lang="en-US" altLang="en-US" sz="3600" b="1" i="0" u="none" strike="noStrike" kern="0" cap="none" spc="0" normalizeH="0" baseline="0" noProof="0" dirty="0" smtClean="0">
              <a:ln>
                <a:noFill/>
              </a:ln>
              <a:solidFill>
                <a:srgbClr val="002060"/>
              </a:solidFill>
              <a:effectLst/>
              <a:uLnTx/>
              <a:uFillTx/>
              <a:latin typeface="Times New Roman" panose="02020603050405020304" pitchFamily="18" charset="0"/>
            </a:endParaRPr>
          </a:p>
        </p:txBody>
      </p:sp>
      <p:sp>
        <p:nvSpPr>
          <p:cNvPr id="8" name="Rectangle 7"/>
          <p:cNvSpPr/>
          <p:nvPr/>
        </p:nvSpPr>
        <p:spPr>
          <a:xfrm>
            <a:off x="99061" y="5233651"/>
            <a:ext cx="11934444" cy="1569660"/>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itchFamily="18" charset="0"/>
                <a:ea typeface="Cambria" pitchFamily="18" charset="0"/>
              </a:rPr>
              <a:t> </a:t>
            </a:r>
            <a:r>
              <a:rPr lang="en-US" sz="2300" b="1" dirty="0" smtClean="0">
                <a:solidFill>
                  <a:prstClr val="black"/>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Vùng</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đặc</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quyền</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kinh</a:t>
            </a:r>
            <a:r>
              <a:rPr lang="en-US" sz="3200" b="1" dirty="0" smtClean="0">
                <a:solidFill>
                  <a:srgbClr val="7030A0"/>
                </a:solidFill>
                <a:latin typeface="Cambria" pitchFamily="18" charset="0"/>
                <a:ea typeface="Cambria" pitchFamily="18" charset="0"/>
              </a:rPr>
              <a:t> </a:t>
            </a:r>
            <a:r>
              <a:rPr lang="en-US" sz="3200" b="1" dirty="0" err="1" smtClean="0">
                <a:solidFill>
                  <a:srgbClr val="7030A0"/>
                </a:solidFill>
                <a:latin typeface="Cambria" pitchFamily="18" charset="0"/>
                <a:ea typeface="Cambria" pitchFamily="18" charset="0"/>
              </a:rPr>
              <a:t>tế</a:t>
            </a:r>
            <a:r>
              <a:rPr lang="en-US" sz="3200" b="1"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là</a:t>
            </a:r>
            <a:r>
              <a:rPr lang="en-US" sz="3200" dirty="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vùng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biển</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tiếp</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liền</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và</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nằm</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ngoài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lãnh</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hải</a:t>
            </a:r>
            <a:r>
              <a:rPr lang="en-US" sz="3200" dirty="0" smtClean="0">
                <a:solidFill>
                  <a:srgbClr val="7030A0"/>
                </a:solidFill>
                <a:latin typeface="Cambria" pitchFamily="18" charset="0"/>
                <a:ea typeface="Cambria" pitchFamily="18" charset="0"/>
              </a:rPr>
              <a:t> </a:t>
            </a:r>
            <a:r>
              <a:rPr lang="en-US" sz="3200" b="1" dirty="0" smtClean="0">
                <a:solidFill>
                  <a:srgbClr val="7030A0"/>
                </a:solidFill>
                <a:latin typeface="Cambria" pitchFamily="18" charset="0"/>
                <a:ea typeface="Cambria" pitchFamily="18" charset="0"/>
              </a:rPr>
              <a:t>VN, </a:t>
            </a:r>
            <a:r>
              <a:rPr lang="en-US" sz="3200" dirty="0" err="1" smtClean="0">
                <a:solidFill>
                  <a:srgbClr val="7030A0"/>
                </a:solidFill>
                <a:latin typeface="Cambria" pitchFamily="18" charset="0"/>
                <a:ea typeface="Cambria" pitchFamily="18" charset="0"/>
              </a:rPr>
              <a:t>hợp</a:t>
            </a:r>
            <a:r>
              <a:rPr lang="en-US" sz="3200" b="1"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với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lãnh</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hải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thành</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một</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vùng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biển</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có</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chiều</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rộng</a:t>
            </a:r>
            <a:r>
              <a:rPr lang="en-US" sz="3200" dirty="0" smtClean="0">
                <a:solidFill>
                  <a:srgbClr val="7030A0"/>
                </a:solidFill>
                <a:latin typeface="Cambria" pitchFamily="18" charset="0"/>
                <a:ea typeface="Cambria" pitchFamily="18" charset="0"/>
              </a:rPr>
              <a:t> 200 </a:t>
            </a:r>
            <a:r>
              <a:rPr lang="en-US" sz="3200" dirty="0" err="1" smtClean="0">
                <a:solidFill>
                  <a:srgbClr val="7030A0"/>
                </a:solidFill>
                <a:latin typeface="Cambria" pitchFamily="18" charset="0"/>
                <a:ea typeface="Cambria" pitchFamily="18" charset="0"/>
              </a:rPr>
              <a:t>hải</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lí</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tính</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từ</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đường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cơ</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sở</a:t>
            </a:r>
            <a:r>
              <a:rPr lang="en-US" sz="3200" dirty="0" smtClean="0">
                <a:solidFill>
                  <a:srgbClr val="7030A0"/>
                </a:solidFill>
                <a:latin typeface="Cambria" pitchFamily="18" charset="0"/>
                <a:ea typeface="Cambria" pitchFamily="18" charset="0"/>
              </a:rPr>
              <a:t>. </a:t>
            </a:r>
            <a:endParaRPr lang="vi-VN" sz="3200" dirty="0">
              <a:solidFill>
                <a:srgbClr val="7030A0"/>
              </a:solidFill>
              <a:latin typeface="Cambria" pitchFamily="18" charset="0"/>
              <a:ea typeface="Cambria" pitchFamily="18" charset="0"/>
            </a:endParaRPr>
          </a:p>
        </p:txBody>
      </p:sp>
    </p:spTree>
    <p:extLst>
      <p:ext uri="{BB962C8B-B14F-4D97-AF65-F5344CB8AC3E}">
        <p14:creationId xmlns:p14="http://schemas.microsoft.com/office/powerpoint/2010/main" val="25027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descr="Đường cơ sở là gì? Các loại đường cơ sở và cách xác đ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484534"/>
            <a:ext cx="11934444" cy="4568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5395465" y="4235568"/>
            <a:ext cx="434340"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800" b="1" kern="0" dirty="0" smtClean="0">
                <a:solidFill>
                  <a:srgbClr val="002060"/>
                </a:solidFill>
                <a:latin typeface="Times New Roman" panose="02020603050405020304" pitchFamily="18" charset="0"/>
              </a:rPr>
              <a:t>5</a:t>
            </a:r>
            <a:endParaRPr kumimoji="0" lang="en-US" altLang="en-US" sz="2800" b="1" i="0" u="none" strike="noStrike" kern="0" cap="none" spc="0" normalizeH="0" baseline="0" noProof="0" dirty="0" smtClean="0">
              <a:ln>
                <a:noFill/>
              </a:ln>
              <a:solidFill>
                <a:srgbClr val="002060"/>
              </a:solidFill>
              <a:effectLst/>
              <a:uLnTx/>
              <a:uFillTx/>
              <a:latin typeface="Times New Roman" panose="02020603050405020304" pitchFamily="18" charset="0"/>
            </a:endParaRPr>
          </a:p>
        </p:txBody>
      </p:sp>
      <p:sp>
        <p:nvSpPr>
          <p:cNvPr id="8" name="Rectangle 7"/>
          <p:cNvSpPr/>
          <p:nvPr/>
        </p:nvSpPr>
        <p:spPr>
          <a:xfrm>
            <a:off x="99061" y="5233651"/>
            <a:ext cx="11934444" cy="1384995"/>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itchFamily="18" charset="0"/>
                <a:ea typeface="Cambria" pitchFamily="18" charset="0"/>
              </a:rPr>
              <a:t> </a:t>
            </a:r>
            <a:r>
              <a:rPr lang="en-US" sz="2800" b="1" dirty="0" smtClean="0">
                <a:solidFill>
                  <a:prstClr val="black"/>
                </a:solidFill>
                <a:latin typeface="Cambria" pitchFamily="18" charset="0"/>
                <a:ea typeface="Cambria" pitchFamily="18" charset="0"/>
              </a:rPr>
              <a:t>- </a:t>
            </a:r>
            <a:r>
              <a:rPr lang="en-US" sz="2800" b="1" dirty="0" err="1" smtClean="0">
                <a:solidFill>
                  <a:srgbClr val="7030A0"/>
                </a:solidFill>
                <a:latin typeface="Cambria" pitchFamily="18" charset="0"/>
                <a:ea typeface="Cambria" pitchFamily="18" charset="0"/>
              </a:rPr>
              <a:t>Thềm</a:t>
            </a:r>
            <a:r>
              <a:rPr lang="en-US" sz="2800" b="1" dirty="0" smtClean="0">
                <a:solidFill>
                  <a:srgbClr val="7030A0"/>
                </a:solidFill>
                <a:latin typeface="Cambria" pitchFamily="18" charset="0"/>
                <a:ea typeface="Cambria" pitchFamily="18" charset="0"/>
              </a:rPr>
              <a:t> </a:t>
            </a:r>
            <a:r>
              <a:rPr lang="en-US" sz="2800" b="1" dirty="0" err="1" smtClean="0">
                <a:solidFill>
                  <a:srgbClr val="7030A0"/>
                </a:solidFill>
                <a:latin typeface="Cambria" pitchFamily="18" charset="0"/>
                <a:ea typeface="Cambria" pitchFamily="18" charset="0"/>
              </a:rPr>
              <a:t>lục</a:t>
            </a:r>
            <a:r>
              <a:rPr lang="en-US" sz="2800" b="1" dirty="0" smtClean="0">
                <a:solidFill>
                  <a:srgbClr val="7030A0"/>
                </a:solidFill>
                <a:latin typeface="Cambria" pitchFamily="18" charset="0"/>
                <a:ea typeface="Cambria" pitchFamily="18" charset="0"/>
              </a:rPr>
              <a:t> </a:t>
            </a:r>
            <a:r>
              <a:rPr lang="en-US" sz="2800" b="1" dirty="0" err="1" smtClean="0">
                <a:solidFill>
                  <a:srgbClr val="7030A0"/>
                </a:solidFill>
                <a:latin typeface="Cambria" pitchFamily="18" charset="0"/>
                <a:ea typeface="Cambria" pitchFamily="18" charset="0"/>
              </a:rPr>
              <a:t>địa</a:t>
            </a:r>
            <a:r>
              <a:rPr lang="en-US" sz="2800" b="1"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là</a:t>
            </a:r>
            <a:r>
              <a:rPr lang="en-US" sz="2800" dirty="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vùng</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đáy</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biển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và</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lòng</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đất</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dưới</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đáy</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biển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tiếp</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liền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và</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nằm</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ngoài</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lãnh</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hải</a:t>
            </a:r>
            <a:r>
              <a:rPr lang="en-US" sz="2800" dirty="0" smtClean="0">
                <a:solidFill>
                  <a:srgbClr val="7030A0"/>
                </a:solidFill>
                <a:latin typeface="Cambria" pitchFamily="18" charset="0"/>
                <a:ea typeface="Cambria" pitchFamily="18" charset="0"/>
              </a:rPr>
              <a:t> </a:t>
            </a:r>
            <a:r>
              <a:rPr lang="en-US" sz="2800" b="1" dirty="0" smtClean="0">
                <a:solidFill>
                  <a:srgbClr val="7030A0"/>
                </a:solidFill>
                <a:latin typeface="Cambria" pitchFamily="18" charset="0"/>
                <a:ea typeface="Cambria" pitchFamily="18" charset="0"/>
              </a:rPr>
              <a:t>VN, </a:t>
            </a:r>
            <a:r>
              <a:rPr lang="en-US" sz="2800" dirty="0" err="1" smtClean="0">
                <a:solidFill>
                  <a:srgbClr val="7030A0"/>
                </a:solidFill>
                <a:latin typeface="Cambria" pitchFamily="18" charset="0"/>
                <a:ea typeface="Cambria" pitchFamily="18" charset="0"/>
              </a:rPr>
              <a:t>trên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toàn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bộ</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phần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kéo</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dài</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tự</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nhiên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của</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lãnh</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thổ</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đất</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liền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các</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đảo</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và</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quần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đảo</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của</a:t>
            </a:r>
            <a:r>
              <a:rPr lang="en-US" sz="2800" dirty="0" smtClean="0">
                <a:solidFill>
                  <a:srgbClr val="7030A0"/>
                </a:solidFill>
                <a:latin typeface="Cambria" pitchFamily="18" charset="0"/>
                <a:ea typeface="Cambria" pitchFamily="18" charset="0"/>
              </a:rPr>
              <a:t> </a:t>
            </a:r>
            <a:r>
              <a:rPr lang="en-US" sz="2800" b="1" dirty="0" smtClean="0">
                <a:solidFill>
                  <a:srgbClr val="7030A0"/>
                </a:solidFill>
                <a:latin typeface="Cambria" pitchFamily="18" charset="0"/>
                <a:ea typeface="Cambria" pitchFamily="18" charset="0"/>
              </a:rPr>
              <a:t>VN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cho</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đến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mép</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ngoài</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của</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lục</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địa</a:t>
            </a:r>
            <a:r>
              <a:rPr lang="en-US" sz="2800" dirty="0" smtClean="0">
                <a:solidFill>
                  <a:srgbClr val="7030A0"/>
                </a:solidFill>
                <a:latin typeface="Cambria" pitchFamily="18" charset="0"/>
                <a:ea typeface="Cambria" pitchFamily="18" charset="0"/>
              </a:rPr>
              <a:t>. </a:t>
            </a:r>
            <a:endParaRPr lang="vi-VN" sz="2800" dirty="0">
              <a:solidFill>
                <a:srgbClr val="7030A0"/>
              </a:solidFill>
              <a:latin typeface="Cambria" pitchFamily="18" charset="0"/>
              <a:ea typeface="Cambria" pitchFamily="18" charset="0"/>
            </a:endParaRPr>
          </a:p>
        </p:txBody>
      </p:sp>
    </p:spTree>
    <p:extLst>
      <p:ext uri="{BB962C8B-B14F-4D97-AF65-F5344CB8AC3E}">
        <p14:creationId xmlns:p14="http://schemas.microsoft.com/office/powerpoint/2010/main" val="239600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Title 1"/>
          <p:cNvSpPr txBox="1">
            <a:spLocks/>
          </p:cNvSpPr>
          <p:nvPr/>
        </p:nvSpPr>
        <p:spPr>
          <a:xfrm>
            <a:off x="146136" y="152400"/>
            <a:ext cx="612200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itchFamily="18" charset="0"/>
                <a:ea typeface="+mj-ea"/>
                <a:cs typeface="+mj-cs"/>
              </a:rPr>
              <a:t>1. Vị trí địa lí và phạm vi Biển Đông</a:t>
            </a:r>
          </a:p>
        </p:txBody>
      </p:sp>
      <p:pic>
        <p:nvPicPr>
          <p:cNvPr id="6" name="Picture 5">
            <a:extLst>
              <a:ext uri="{FF2B5EF4-FFF2-40B4-BE49-F238E27FC236}">
                <a16:creationId xmlns:a16="http://schemas.microsoft.com/office/drawing/2014/main" id="{358D3EE7-DBFB-4D5C-A7FA-A8D309560ECB}"/>
              </a:ext>
            </a:extLst>
          </p:cNvPr>
          <p:cNvPicPr>
            <a:picLocks noChangeAspect="1"/>
          </p:cNvPicPr>
          <p:nvPr/>
        </p:nvPicPr>
        <p:blipFill>
          <a:blip r:embed="rId2"/>
          <a:stretch>
            <a:fillRect/>
          </a:stretch>
        </p:blipFill>
        <p:spPr>
          <a:xfrm>
            <a:off x="6272942" y="82295"/>
            <a:ext cx="5878140" cy="6574537"/>
          </a:xfrm>
          <a:prstGeom prst="rect">
            <a:avLst/>
          </a:prstGeom>
        </p:spPr>
      </p:pic>
      <p:sp>
        <p:nvSpPr>
          <p:cNvPr id="7" name="Rectangle 6"/>
          <p:cNvSpPr/>
          <p:nvPr/>
        </p:nvSpPr>
        <p:spPr>
          <a:xfrm>
            <a:off x="146136" y="914400"/>
            <a:ext cx="6122004" cy="2431435"/>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Quan sát hình 14.1 và kênh chữ SGK:</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r>
              <a:rPr kumimoji="0" lang="en-US" sz="2800" b="0" i="0" u="none" strike="noStrike" kern="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rPr>
              <a:t>Xác</a:t>
            </a: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định vị trí của Biển Đông?</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a:t>
            </a:r>
            <a:r>
              <a:rPr lang="en-US" sz="2800" kern="0" dirty="0">
                <a:solidFill>
                  <a:srgbClr val="FF0000"/>
                </a:solidFill>
                <a:latin typeface="Cambria" panose="02040503050406030204" pitchFamily="18" charset="0"/>
                <a:ea typeface="Cambria" panose="02040503050406030204" pitchFamily="18" charset="0"/>
              </a:rPr>
              <a:t> </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Biển Đông nằm ở đại dương nào</a:t>
            </a:r>
            <a:r>
              <a:rPr kumimoji="0" lang="en-US" sz="2800" b="0"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rPr>
              <a:t> </a:t>
            </a:r>
            <a:r>
              <a:rPr kumimoji="0" lang="en-US" sz="2800" b="0"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rPr>
              <a:t>và</a:t>
            </a:r>
            <a:r>
              <a:rPr kumimoji="0" lang="en-US" sz="2800" b="0"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rPr>
              <a:t> t</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rải dài </a:t>
            </a:r>
            <a:r>
              <a:rPr lang="en-US" sz="2800" kern="0" noProof="0" dirty="0" smtClean="0">
                <a:solidFill>
                  <a:srgbClr val="FF0000"/>
                </a:solidFill>
                <a:latin typeface="Cambria" panose="02040503050406030204" pitchFamily="18" charset="0"/>
                <a:ea typeface="Cambria" panose="02040503050406030204" pitchFamily="18" charset="0"/>
              </a:rPr>
              <a:t>ở</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những </a:t>
            </a:r>
            <a:r>
              <a:rPr kumimoji="0" lang="en-US" sz="2800" b="0" i="0" u="none" strike="noStrike" kern="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rPr>
              <a:t>kinh</a:t>
            </a:r>
            <a:r>
              <a:rPr lang="en-US" sz="2800" kern="0" noProof="0" dirty="0" smtClean="0">
                <a:solidFill>
                  <a:srgbClr val="FF0000"/>
                </a:solidFill>
                <a:latin typeface="Cambria" panose="02040503050406030204" pitchFamily="18" charset="0"/>
                <a:ea typeface="Cambria" panose="02040503050406030204" pitchFamily="18" charset="0"/>
              </a:rPr>
              <a:t>-</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vĩ độ </a:t>
            </a:r>
            <a:r>
              <a:rPr kumimoji="0" lang="vi-VN" sz="32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nào?</a:t>
            </a:r>
          </a:p>
        </p:txBody>
      </p:sp>
      <p:grpSp>
        <p:nvGrpSpPr>
          <p:cNvPr id="8" name="Group 7">
            <a:extLst>
              <a:ext uri="{FF2B5EF4-FFF2-40B4-BE49-F238E27FC236}">
                <a16:creationId xmlns:a16="http://schemas.microsoft.com/office/drawing/2014/main" id="{77838FB6-0BFF-477F-BC08-068C6188D2E7}"/>
              </a:ext>
            </a:extLst>
          </p:cNvPr>
          <p:cNvGrpSpPr/>
          <p:nvPr/>
        </p:nvGrpSpPr>
        <p:grpSpPr>
          <a:xfrm>
            <a:off x="7242048" y="246888"/>
            <a:ext cx="3337560" cy="4142232"/>
            <a:chOff x="1264920" y="1409416"/>
            <a:chExt cx="2185511" cy="3326053"/>
          </a:xfrm>
        </p:grpSpPr>
        <p:sp>
          <p:nvSpPr>
            <p:cNvPr id="9" name="Freeform 35">
              <a:extLst>
                <a:ext uri="{FF2B5EF4-FFF2-40B4-BE49-F238E27FC236}">
                  <a16:creationId xmlns:a16="http://schemas.microsoft.com/office/drawing/2014/main" id="{2C41CB0F-8A68-49A1-8D23-DD19E2CEDF3E}"/>
                </a:ext>
              </a:extLst>
            </p:cNvPr>
            <p:cNvSpPr/>
            <p:nvPr/>
          </p:nvSpPr>
          <p:spPr>
            <a:xfrm>
              <a:off x="1428833" y="1409416"/>
              <a:ext cx="1966959" cy="1953778"/>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 name="Freeform 36">
              <a:extLst>
                <a:ext uri="{FF2B5EF4-FFF2-40B4-BE49-F238E27FC236}">
                  <a16:creationId xmlns:a16="http://schemas.microsoft.com/office/drawing/2014/main" id="{BBAB1094-712F-42E8-9474-680F3D3E86D8}"/>
                </a:ext>
              </a:extLst>
            </p:cNvPr>
            <p:cNvSpPr/>
            <p:nvPr/>
          </p:nvSpPr>
          <p:spPr>
            <a:xfrm>
              <a:off x="2209800" y="1409416"/>
              <a:ext cx="1240631" cy="2898752"/>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1" name="Freeform 37">
              <a:extLst>
                <a:ext uri="{FF2B5EF4-FFF2-40B4-BE49-F238E27FC236}">
                  <a16:creationId xmlns:a16="http://schemas.microsoft.com/office/drawing/2014/main" id="{1B7A08E5-90D9-40DC-8099-382044950FB3}"/>
                </a:ext>
              </a:extLst>
            </p:cNvPr>
            <p:cNvSpPr/>
            <p:nvPr/>
          </p:nvSpPr>
          <p:spPr>
            <a:xfrm>
              <a:off x="1264920" y="272474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12" name="Rectangle 11"/>
          <p:cNvSpPr/>
          <p:nvPr/>
        </p:nvSpPr>
        <p:spPr>
          <a:xfrm>
            <a:off x="179467" y="4018605"/>
            <a:ext cx="6088673" cy="2631490"/>
          </a:xfrm>
          <a:prstGeom prst="rect">
            <a:avLst/>
          </a:prstGeom>
          <a:solidFill>
            <a:srgbClr val="FFCCFF"/>
          </a:solidFill>
          <a:ln w="12700">
            <a:solidFill>
              <a:srgbClr val="0070C0"/>
            </a:solidFill>
          </a:ln>
        </p:spPr>
        <p:txBody>
          <a:bodyPr wrap="square">
            <a:spAutoFit/>
          </a:bodyPr>
          <a:lstStyle/>
          <a:p>
            <a:pPr algn="just">
              <a:spcBef>
                <a:spcPts val="600"/>
              </a:spcBef>
            </a:pP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Nằm</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phía</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đông</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của</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Đông</a:t>
            </a:r>
            <a:r>
              <a:rPr lang="en-US" sz="3200" dirty="0" smtClean="0">
                <a:solidFill>
                  <a:srgbClr val="7030A0"/>
                </a:solidFill>
                <a:latin typeface="Cambria" pitchFamily="18" charset="0"/>
                <a:ea typeface="Cambria" pitchFamily="18" charset="0"/>
              </a:rPr>
              <a:t> Nam Á </a:t>
            </a:r>
            <a:r>
              <a:rPr lang="en-US" sz="3200" dirty="0" err="1" smtClean="0">
                <a:solidFill>
                  <a:srgbClr val="7030A0"/>
                </a:solidFill>
                <a:latin typeface="Cambria" pitchFamily="18" charset="0"/>
                <a:ea typeface="Cambria" pitchFamily="18" charset="0"/>
              </a:rPr>
              <a:t>đất</a:t>
            </a:r>
            <a:r>
              <a:rPr lang="en-US" sz="3200" dirty="0" smtClean="0">
                <a:solidFill>
                  <a:srgbClr val="7030A0"/>
                </a:solidFill>
                <a:latin typeface="Cambria" pitchFamily="18" charset="0"/>
                <a:ea typeface="Cambria" pitchFamily="18" charset="0"/>
              </a:rPr>
              <a:t> </a:t>
            </a:r>
            <a:r>
              <a:rPr lang="en-US" sz="3200" dirty="0" err="1" smtClean="0">
                <a:solidFill>
                  <a:srgbClr val="7030A0"/>
                </a:solidFill>
                <a:latin typeface="Cambria" pitchFamily="18" charset="0"/>
                <a:ea typeface="Cambria" pitchFamily="18" charset="0"/>
              </a:rPr>
              <a:t>liền</a:t>
            </a:r>
            <a:r>
              <a:rPr lang="en-US" sz="3200" dirty="0" smtClean="0">
                <a:solidFill>
                  <a:srgbClr val="7030A0"/>
                </a:solidFill>
                <a:latin typeface="Cambria" pitchFamily="18" charset="0"/>
                <a:ea typeface="Cambria" pitchFamily="18" charset="0"/>
              </a:rPr>
              <a:t>, t</a:t>
            </a:r>
            <a:r>
              <a:rPr lang="vi-VN" sz="3200" dirty="0" smtClean="0">
                <a:solidFill>
                  <a:srgbClr val="7030A0"/>
                </a:solidFill>
                <a:latin typeface="Cambria" pitchFamily="18" charset="0"/>
                <a:ea typeface="Cambria" pitchFamily="18" charset="0"/>
              </a:rPr>
              <a:t>huộc </a:t>
            </a:r>
            <a:r>
              <a:rPr lang="vi-VN" sz="3200" dirty="0">
                <a:solidFill>
                  <a:srgbClr val="7030A0"/>
                </a:solidFill>
                <a:latin typeface="Cambria" pitchFamily="18" charset="0"/>
                <a:ea typeface="Cambria" pitchFamily="18" charset="0"/>
              </a:rPr>
              <a:t>Thái Bình Dương.</a:t>
            </a:r>
          </a:p>
          <a:p>
            <a:pPr algn="just">
              <a:spcBef>
                <a:spcPts val="600"/>
              </a:spcBef>
            </a:pPr>
            <a:r>
              <a:rPr lang="en-US" sz="3200" dirty="0" smtClean="0">
                <a:solidFill>
                  <a:srgbClr val="7030A0"/>
                </a:solidFill>
                <a:latin typeface="Cambria" pitchFamily="18" charset="0"/>
                <a:ea typeface="Cambria" pitchFamily="18" charset="0"/>
              </a:rPr>
              <a:t>- </a:t>
            </a:r>
            <a:r>
              <a:rPr lang="vi-VN" sz="3200" dirty="0" smtClean="0">
                <a:solidFill>
                  <a:srgbClr val="7030A0"/>
                </a:solidFill>
                <a:latin typeface="Cambria" pitchFamily="18" charset="0"/>
                <a:ea typeface="Cambria" pitchFamily="18" charset="0"/>
              </a:rPr>
              <a:t>Trải </a:t>
            </a:r>
            <a:r>
              <a:rPr lang="vi-VN" sz="3200" dirty="0">
                <a:solidFill>
                  <a:srgbClr val="7030A0"/>
                </a:solidFill>
                <a:latin typeface="Cambria" pitchFamily="18" charset="0"/>
                <a:ea typeface="Cambria" pitchFamily="18" charset="0"/>
              </a:rPr>
              <a:t>rộng từ vĩ độ 3</a:t>
            </a:r>
            <a:r>
              <a:rPr lang="vi-VN" sz="3200" baseline="30000" dirty="0">
                <a:solidFill>
                  <a:srgbClr val="7030A0"/>
                </a:solidFill>
                <a:latin typeface="Cambria" pitchFamily="18" charset="0"/>
                <a:ea typeface="Cambria" pitchFamily="18" charset="0"/>
              </a:rPr>
              <a:t>0</a:t>
            </a:r>
            <a:r>
              <a:rPr lang="vi-VN" sz="3200" dirty="0">
                <a:solidFill>
                  <a:srgbClr val="7030A0"/>
                </a:solidFill>
                <a:latin typeface="Cambria" pitchFamily="18" charset="0"/>
                <a:ea typeface="Cambria" pitchFamily="18" charset="0"/>
              </a:rPr>
              <a:t>N đến vĩ độ 26</a:t>
            </a:r>
            <a:r>
              <a:rPr lang="vi-VN" sz="3200" baseline="30000" dirty="0">
                <a:solidFill>
                  <a:srgbClr val="7030A0"/>
                </a:solidFill>
                <a:latin typeface="Cambria" pitchFamily="18" charset="0"/>
                <a:ea typeface="Cambria" pitchFamily="18" charset="0"/>
              </a:rPr>
              <a:t>0</a:t>
            </a:r>
            <a:r>
              <a:rPr lang="vi-VN" sz="3200" dirty="0">
                <a:solidFill>
                  <a:srgbClr val="7030A0"/>
                </a:solidFill>
                <a:latin typeface="Cambria" pitchFamily="18" charset="0"/>
                <a:ea typeface="Cambria" pitchFamily="18" charset="0"/>
              </a:rPr>
              <a:t>B và từ kinh độ </a:t>
            </a:r>
            <a:r>
              <a:rPr lang="vi-VN" sz="3200" dirty="0" smtClean="0">
                <a:solidFill>
                  <a:srgbClr val="7030A0"/>
                </a:solidFill>
                <a:latin typeface="Cambria" pitchFamily="18" charset="0"/>
                <a:ea typeface="Cambria" pitchFamily="18" charset="0"/>
              </a:rPr>
              <a:t>100</a:t>
            </a:r>
            <a:r>
              <a:rPr lang="vi-VN" sz="3200" baseline="30000" dirty="0" smtClean="0">
                <a:solidFill>
                  <a:srgbClr val="7030A0"/>
                </a:solidFill>
                <a:latin typeface="Cambria" pitchFamily="18" charset="0"/>
                <a:ea typeface="Cambria" pitchFamily="18" charset="0"/>
              </a:rPr>
              <a:t>0</a:t>
            </a:r>
            <a:r>
              <a:rPr lang="en-US" sz="3200" dirty="0" smtClean="0">
                <a:solidFill>
                  <a:srgbClr val="7030A0"/>
                </a:solidFill>
                <a:latin typeface="Cambria" pitchFamily="18" charset="0"/>
                <a:ea typeface="Cambria" pitchFamily="18" charset="0"/>
              </a:rPr>
              <a:t>Đ </a:t>
            </a:r>
            <a:r>
              <a:rPr lang="vi-VN" sz="3200" dirty="0" smtClean="0">
                <a:solidFill>
                  <a:srgbClr val="7030A0"/>
                </a:solidFill>
                <a:latin typeface="Cambria" pitchFamily="18" charset="0"/>
                <a:ea typeface="Cambria" pitchFamily="18" charset="0"/>
              </a:rPr>
              <a:t>đến </a:t>
            </a:r>
            <a:r>
              <a:rPr lang="vi-VN" sz="3200" dirty="0">
                <a:solidFill>
                  <a:srgbClr val="7030A0"/>
                </a:solidFill>
                <a:latin typeface="Cambria" pitchFamily="18" charset="0"/>
                <a:ea typeface="Cambria" pitchFamily="18" charset="0"/>
              </a:rPr>
              <a:t>121</a:t>
            </a:r>
            <a:r>
              <a:rPr lang="vi-VN" sz="3200" baseline="30000" dirty="0">
                <a:solidFill>
                  <a:srgbClr val="7030A0"/>
                </a:solidFill>
                <a:latin typeface="Cambria" pitchFamily="18" charset="0"/>
                <a:ea typeface="Cambria" pitchFamily="18" charset="0"/>
              </a:rPr>
              <a:t>0</a:t>
            </a:r>
            <a:r>
              <a:rPr lang="vi-VN" sz="3200" dirty="0">
                <a:solidFill>
                  <a:srgbClr val="7030A0"/>
                </a:solidFill>
                <a:latin typeface="Cambria" pitchFamily="18" charset="0"/>
                <a:ea typeface="Cambria" pitchFamily="18" charset="0"/>
              </a:rPr>
              <a:t>Đ.</a:t>
            </a:r>
          </a:p>
        </p:txBody>
      </p:sp>
      <p:pic>
        <p:nvPicPr>
          <p:cNvPr id="13" name="Picture 12"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442" y="3468945"/>
            <a:ext cx="935133" cy="4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2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descr="Đường cơ sở là gì? Các loại đường cơ sở và cách xác đ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5564"/>
            <a:ext cx="11934444" cy="4568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5395465" y="3771110"/>
            <a:ext cx="43434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400" b="1" kern="0" dirty="0" smtClean="0">
                <a:solidFill>
                  <a:srgbClr val="002060"/>
                </a:solidFill>
                <a:latin typeface="Times New Roman" panose="02020603050405020304" pitchFamily="18" charset="0"/>
              </a:rPr>
              <a:t>5</a:t>
            </a:r>
            <a:endParaRPr kumimoji="0" lang="en-US" altLang="en-US" sz="2400" b="1" i="0" u="none" strike="noStrike" kern="0" cap="none" spc="0" normalizeH="0" baseline="0" noProof="0" dirty="0" smtClean="0">
              <a:ln>
                <a:noFill/>
              </a:ln>
              <a:solidFill>
                <a:srgbClr val="002060"/>
              </a:solidFill>
              <a:effectLst/>
              <a:uLnTx/>
              <a:uFillTx/>
              <a:latin typeface="Times New Roman" panose="02020603050405020304" pitchFamily="18" charset="0"/>
            </a:endParaRPr>
          </a:p>
        </p:txBody>
      </p:sp>
      <p:sp>
        <p:nvSpPr>
          <p:cNvPr id="9" name="Rectangle 8"/>
          <p:cNvSpPr/>
          <p:nvPr/>
        </p:nvSpPr>
        <p:spPr>
          <a:xfrm>
            <a:off x="142603" y="4552789"/>
            <a:ext cx="11934444" cy="2323713"/>
          </a:xfrm>
          <a:prstGeom prst="rect">
            <a:avLst/>
          </a:prstGeom>
          <a:noFill/>
          <a:ln w="12700">
            <a:solidFill>
              <a:srgbClr val="0070C0"/>
            </a:solidFill>
          </a:ln>
        </p:spPr>
        <p:txBody>
          <a:bodyPr wrap="square">
            <a:spAutoFit/>
          </a:bodyPr>
          <a:lstStyle/>
          <a:p>
            <a:pPr algn="just">
              <a:spcBef>
                <a:spcPts val="600"/>
              </a:spcBef>
            </a:pP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b="1"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Trường</a:t>
            </a:r>
            <a:r>
              <a:rPr lang="en-US" sz="2800" b="1"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b="1"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hợp</a:t>
            </a:r>
            <a:r>
              <a:rPr lang="en-US" sz="2800" b="1"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1: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mép</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ngoài</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của</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rìa</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lục</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địa</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này</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cách</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đường</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cơ</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sở</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chưa</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đủ</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200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hải</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lí</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thì</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thềm</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lục</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địa</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nơi</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đó</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kéo</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dài</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đến</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200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hải</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lí</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tính</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từ</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đường</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cơ</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sở</a:t>
            </a:r>
            <a:r>
              <a:rPr lang="en-US" sz="2800" dirty="0" smtClean="0">
                <a:solidFill>
                  <a:schemeClr val="accent1">
                    <a:lumMod val="75000"/>
                  </a:schemeClr>
                </a:solidFill>
                <a:latin typeface="Times New Roman" panose="02020603050405020304" pitchFamily="18" charset="0"/>
                <a:ea typeface="Cambria" pitchFamily="18" charset="0"/>
                <a:cs typeface="Times New Roman" panose="02020603050405020304" pitchFamily="18" charset="0"/>
              </a:rPr>
              <a:t>. </a:t>
            </a:r>
          </a:p>
          <a:p>
            <a:pPr algn="just">
              <a:spcBef>
                <a:spcPts val="600"/>
              </a:spcBef>
            </a:pPr>
            <a:r>
              <a:rPr lang="en-US" sz="2800" b="1" dirty="0" smtClean="0">
                <a:solidFill>
                  <a:schemeClr val="accent1">
                    <a:lumMod val="75000"/>
                  </a:schemeClr>
                </a:solidFill>
                <a:latin typeface="Cambria" pitchFamily="18" charset="0"/>
                <a:ea typeface="Cambria" pitchFamily="18" charset="0"/>
              </a:rPr>
              <a:t>- </a:t>
            </a:r>
            <a:r>
              <a:rPr lang="en-US" sz="2800" b="1" dirty="0" err="1" smtClean="0">
                <a:solidFill>
                  <a:schemeClr val="accent1">
                    <a:lumMod val="75000"/>
                  </a:schemeClr>
                </a:solidFill>
                <a:latin typeface="Cambria" pitchFamily="18" charset="0"/>
                <a:ea typeface="Cambria" pitchFamily="18" charset="0"/>
              </a:rPr>
              <a:t>Trường</a:t>
            </a:r>
            <a:r>
              <a:rPr lang="en-US" sz="2800" b="1" dirty="0" smtClean="0">
                <a:solidFill>
                  <a:schemeClr val="accent1">
                    <a:lumMod val="75000"/>
                  </a:schemeClr>
                </a:solidFill>
                <a:latin typeface="Cambria" pitchFamily="18" charset="0"/>
                <a:ea typeface="Cambria" pitchFamily="18" charset="0"/>
              </a:rPr>
              <a:t> </a:t>
            </a:r>
            <a:r>
              <a:rPr lang="en-US" sz="2800" b="1" dirty="0" err="1">
                <a:solidFill>
                  <a:schemeClr val="accent1">
                    <a:lumMod val="75000"/>
                  </a:schemeClr>
                </a:solidFill>
                <a:latin typeface="Cambria" pitchFamily="18" charset="0"/>
                <a:ea typeface="Cambria" pitchFamily="18" charset="0"/>
              </a:rPr>
              <a:t>hợp</a:t>
            </a:r>
            <a:r>
              <a:rPr lang="en-US" sz="2800" b="1" dirty="0">
                <a:solidFill>
                  <a:schemeClr val="accent1">
                    <a:lumMod val="75000"/>
                  </a:schemeClr>
                </a:solidFill>
                <a:latin typeface="Cambria" pitchFamily="18" charset="0"/>
                <a:ea typeface="Cambria" pitchFamily="18" charset="0"/>
              </a:rPr>
              <a:t> 2: </a:t>
            </a:r>
            <a:r>
              <a:rPr lang="en-US" sz="2800" dirty="0" err="1">
                <a:solidFill>
                  <a:schemeClr val="accent1">
                    <a:lumMod val="75000"/>
                  </a:schemeClr>
                </a:solidFill>
                <a:latin typeface="Cambria" pitchFamily="18" charset="0"/>
                <a:ea typeface="Cambria" pitchFamily="18" charset="0"/>
              </a:rPr>
              <a:t>mép</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ngoài</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của</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rìa</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lục</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địa</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này</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vượt</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quá</a:t>
            </a:r>
            <a:r>
              <a:rPr lang="en-US" sz="2800" dirty="0">
                <a:solidFill>
                  <a:schemeClr val="accent1">
                    <a:lumMod val="75000"/>
                  </a:schemeClr>
                </a:solidFill>
                <a:latin typeface="Cambria" pitchFamily="18" charset="0"/>
                <a:ea typeface="Cambria" pitchFamily="18" charset="0"/>
              </a:rPr>
              <a:t> 200 </a:t>
            </a:r>
            <a:r>
              <a:rPr lang="en-US" sz="2800" dirty="0" err="1">
                <a:solidFill>
                  <a:schemeClr val="accent1">
                    <a:lumMod val="75000"/>
                  </a:schemeClr>
                </a:solidFill>
                <a:latin typeface="Cambria" pitchFamily="18" charset="0"/>
                <a:ea typeface="Cambria" pitchFamily="18" charset="0"/>
              </a:rPr>
              <a:t>hải</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lí</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tính</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từ</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đường</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cơ</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sở</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thì</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thềm</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lục</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địa</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nơi</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đó</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được</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kéo</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dài</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không</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quá</a:t>
            </a:r>
            <a:r>
              <a:rPr lang="en-US" sz="2800" dirty="0">
                <a:solidFill>
                  <a:schemeClr val="accent1">
                    <a:lumMod val="75000"/>
                  </a:schemeClr>
                </a:solidFill>
                <a:latin typeface="Cambria" pitchFamily="18" charset="0"/>
                <a:ea typeface="Cambria" pitchFamily="18" charset="0"/>
              </a:rPr>
              <a:t> 350 </a:t>
            </a:r>
            <a:r>
              <a:rPr lang="en-US" sz="2800" dirty="0" err="1">
                <a:solidFill>
                  <a:schemeClr val="accent1">
                    <a:lumMod val="75000"/>
                  </a:schemeClr>
                </a:solidFill>
                <a:latin typeface="Cambria" pitchFamily="18" charset="0"/>
                <a:ea typeface="Cambria" pitchFamily="18" charset="0"/>
              </a:rPr>
              <a:t>hải</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lí</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tính</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từ</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đường</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cơ</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sở</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hoặc</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không</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quá</a:t>
            </a:r>
            <a:r>
              <a:rPr lang="en-US" sz="2800" dirty="0">
                <a:solidFill>
                  <a:schemeClr val="accent1">
                    <a:lumMod val="75000"/>
                  </a:schemeClr>
                </a:solidFill>
                <a:latin typeface="Cambria" pitchFamily="18" charset="0"/>
                <a:ea typeface="Cambria" pitchFamily="18" charset="0"/>
              </a:rPr>
              <a:t> 100 </a:t>
            </a:r>
            <a:r>
              <a:rPr lang="en-US" sz="2800" dirty="0" err="1">
                <a:solidFill>
                  <a:schemeClr val="accent1">
                    <a:lumMod val="75000"/>
                  </a:schemeClr>
                </a:solidFill>
                <a:latin typeface="Cambria" pitchFamily="18" charset="0"/>
                <a:ea typeface="Cambria" pitchFamily="18" charset="0"/>
              </a:rPr>
              <a:t>hải</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lí</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tính</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từ</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đường</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đẳng</a:t>
            </a:r>
            <a:r>
              <a:rPr lang="en-US" sz="2800" dirty="0">
                <a:solidFill>
                  <a:schemeClr val="accent1">
                    <a:lumMod val="75000"/>
                  </a:schemeClr>
                </a:solidFill>
                <a:latin typeface="Cambria" pitchFamily="18" charset="0"/>
                <a:ea typeface="Cambria" pitchFamily="18" charset="0"/>
              </a:rPr>
              <a:t> </a:t>
            </a:r>
            <a:r>
              <a:rPr lang="en-US" sz="2800" dirty="0" err="1">
                <a:solidFill>
                  <a:schemeClr val="accent1">
                    <a:lumMod val="75000"/>
                  </a:schemeClr>
                </a:solidFill>
                <a:latin typeface="Cambria" pitchFamily="18" charset="0"/>
                <a:ea typeface="Cambria" pitchFamily="18" charset="0"/>
              </a:rPr>
              <a:t>sâu</a:t>
            </a:r>
            <a:r>
              <a:rPr lang="en-US" sz="2800" dirty="0">
                <a:solidFill>
                  <a:schemeClr val="accent1">
                    <a:lumMod val="75000"/>
                  </a:schemeClr>
                </a:solidFill>
                <a:latin typeface="Cambria" pitchFamily="18" charset="0"/>
                <a:ea typeface="Cambria" pitchFamily="18" charset="0"/>
              </a:rPr>
              <a:t> 2.500m. </a:t>
            </a:r>
            <a:endParaRPr lang="vi-VN" sz="2800" dirty="0">
              <a:solidFill>
                <a:schemeClr val="accent1">
                  <a:lumMod val="75000"/>
                </a:schemeClr>
              </a:solidFill>
              <a:latin typeface="Cambria" pitchFamily="18" charset="0"/>
              <a:ea typeface="Cambria" pitchFamily="18" charset="0"/>
            </a:endParaRPr>
          </a:p>
        </p:txBody>
      </p:sp>
    </p:spTree>
    <p:extLst>
      <p:ext uri="{BB962C8B-B14F-4D97-AF65-F5344CB8AC3E}">
        <p14:creationId xmlns:p14="http://schemas.microsoft.com/office/powerpoint/2010/main" val="18065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5144"/>
            <a:ext cx="12192000" cy="5486399"/>
          </a:xfrm>
          <a:prstGeom prst="rect">
            <a:avLst/>
          </a:prstGeom>
        </p:spPr>
      </p:pic>
      <p:sp>
        <p:nvSpPr>
          <p:cNvPr id="2" name="Rectangle 1"/>
          <p:cNvSpPr/>
          <p:nvPr/>
        </p:nvSpPr>
        <p:spPr>
          <a:xfrm>
            <a:off x="130629" y="5617027"/>
            <a:ext cx="12061371" cy="1200329"/>
          </a:xfrm>
          <a:prstGeom prst="rect">
            <a:avLst/>
          </a:prstGeom>
        </p:spPr>
        <p:txBody>
          <a:bodyPr wrap="square">
            <a:spAutoFit/>
          </a:bodyPr>
          <a:lstStyle/>
          <a:p>
            <a:r>
              <a:rPr lang="en-US" sz="2400" dirty="0" err="1">
                <a:solidFill>
                  <a:srgbClr val="222222"/>
                </a:solidFill>
                <a:latin typeface="Times New Roman" panose="02020603050405020304" pitchFamily="18" charset="0"/>
                <a:cs typeface="Times New Roman" panose="02020603050405020304" pitchFamily="18" charset="0"/>
              </a:rPr>
              <a:t>Việt</a:t>
            </a:r>
            <a:r>
              <a:rPr lang="en-US" sz="2400" dirty="0">
                <a:solidFill>
                  <a:srgbClr val="222222"/>
                </a:solidFill>
                <a:latin typeface="Times New Roman" panose="02020603050405020304" pitchFamily="18" charset="0"/>
                <a:cs typeface="Times New Roman" panose="02020603050405020304" pitchFamily="18" charset="0"/>
              </a:rPr>
              <a:t> Nam </a:t>
            </a:r>
            <a:r>
              <a:rPr lang="en-US" sz="2400" dirty="0" err="1">
                <a:solidFill>
                  <a:srgbClr val="222222"/>
                </a:solidFill>
                <a:latin typeface="Times New Roman" panose="02020603050405020304" pitchFamily="18" charset="0"/>
                <a:cs typeface="Times New Roman" panose="02020603050405020304" pitchFamily="18" charset="0"/>
              </a:rPr>
              <a:t>có</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quyền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chủ</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quyền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và</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quyền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tài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phán</a:t>
            </a:r>
            <a:r>
              <a:rPr lang="en-US" sz="2400" dirty="0">
                <a:solidFill>
                  <a:srgbClr val="222222"/>
                </a:solidFill>
                <a:latin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cs typeface="Times New Roman" panose="02020603050405020304" pitchFamily="18" charset="0"/>
              </a:rPr>
              <a:t>vùng</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đặc</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quyền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kinh</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tế</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và</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thềm</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lục</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địa</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Đặc</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biệt</a:t>
            </a:r>
            <a:r>
              <a:rPr lang="en-US" sz="2400" dirty="0" smtClean="0">
                <a:solidFill>
                  <a:srgbClr val="222222"/>
                </a:solidFill>
                <a:latin typeface="Times New Roman" panose="02020603050405020304" pitchFamily="18" charset="0"/>
                <a:cs typeface="Times New Roman" panose="02020603050405020304" pitchFamily="18" charset="0"/>
              </a:rPr>
              <a:t> </a:t>
            </a:r>
            <a:r>
              <a:rPr lang="en-US" sz="2400" dirty="0" err="1" smtClean="0">
                <a:solidFill>
                  <a:srgbClr val="222222"/>
                </a:solidFill>
                <a:latin typeface="Times New Roman" panose="02020603050405020304" pitchFamily="18" charset="0"/>
                <a:cs typeface="Times New Roman" panose="02020603050405020304" pitchFamily="18" charset="0"/>
              </a:rPr>
              <a:t>là</a:t>
            </a:r>
            <a:r>
              <a:rPr lang="en-US" sz="2400" dirty="0" smtClean="0">
                <a:solidFill>
                  <a:srgbClr val="222222"/>
                </a:solidFill>
                <a:latin typeface="Times New Roman" panose="02020603050405020304" pitchFamily="18" charset="0"/>
                <a:cs typeface="Times New Roman" panose="02020603050405020304" pitchFamily="18" charset="0"/>
              </a:rPr>
              <a:t> </a:t>
            </a:r>
            <a:r>
              <a:rPr lang="vi-VN" sz="2400" dirty="0" smtClean="0">
                <a:solidFill>
                  <a:srgbClr val="222222"/>
                </a:solidFill>
                <a:latin typeface="Times New Roman" panose="02020603050405020304" pitchFamily="18" charset="0"/>
                <a:cs typeface="Times New Roman" panose="02020603050405020304" pitchFamily="18" charset="0"/>
              </a:rPr>
              <a:t>quyền </a:t>
            </a:r>
            <a:r>
              <a:rPr lang="vi-VN" sz="2400" dirty="0">
                <a:solidFill>
                  <a:srgbClr val="222222"/>
                </a:solidFill>
                <a:latin typeface="Times New Roman" panose="02020603050405020304" pitchFamily="18" charset="0"/>
                <a:cs typeface="Times New Roman" panose="02020603050405020304" pitchFamily="18" charset="0"/>
              </a:rPr>
              <a:t>chủ quyền với việc thăm dò và khai thác tài nguyên thiên nhiên như khoáng sản, dầu khí, tôm cá... của mình.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723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4893500"/>
              </p:ext>
            </p:extLst>
          </p:nvPr>
        </p:nvGraphicFramePr>
        <p:xfrm>
          <a:off x="899887" y="896711"/>
          <a:ext cx="10551884" cy="4450080"/>
        </p:xfrm>
        <a:graphic>
          <a:graphicData uri="http://schemas.openxmlformats.org/drawingml/2006/table">
            <a:tbl>
              <a:tblPr firstRow="1" bandRow="1">
                <a:tableStyleId>{5C22544A-7EE6-4342-B048-85BDC9FD1C3A}</a:tableStyleId>
              </a:tblPr>
              <a:tblGrid>
                <a:gridCol w="1340530">
                  <a:extLst>
                    <a:ext uri="{9D8B030D-6E8A-4147-A177-3AD203B41FA5}">
                      <a16:colId xmlns:a16="http://schemas.microsoft.com/office/drawing/2014/main" val="2354327843"/>
                    </a:ext>
                  </a:extLst>
                </a:gridCol>
                <a:gridCol w="6894351">
                  <a:extLst>
                    <a:ext uri="{9D8B030D-6E8A-4147-A177-3AD203B41FA5}">
                      <a16:colId xmlns:a16="http://schemas.microsoft.com/office/drawing/2014/main" val="3913616495"/>
                    </a:ext>
                  </a:extLst>
                </a:gridCol>
                <a:gridCol w="2317003">
                  <a:extLst>
                    <a:ext uri="{9D8B030D-6E8A-4147-A177-3AD203B41FA5}">
                      <a16:colId xmlns:a16="http://schemas.microsoft.com/office/drawing/2014/main" val="3230252677"/>
                    </a:ext>
                  </a:extLst>
                </a:gridCol>
              </a:tblGrid>
              <a:tr h="370840">
                <a:tc>
                  <a:txBody>
                    <a:bodyPr/>
                    <a:lstStyle/>
                    <a:p>
                      <a:r>
                        <a:rPr lang="en-US" sz="3200" dirty="0" smtClean="0"/>
                        <a:t>STT</a:t>
                      </a:r>
                      <a:endParaRPr lang="en-US" sz="3200" dirty="0"/>
                    </a:p>
                  </a:txBody>
                  <a:tcPr/>
                </a:tc>
                <a:tc>
                  <a:txBody>
                    <a:bodyPr/>
                    <a:lstStyle/>
                    <a:p>
                      <a:r>
                        <a:rPr lang="en-US" sz="3200" dirty="0" err="1" smtClean="0"/>
                        <a:t>Tiêu</a:t>
                      </a:r>
                      <a:r>
                        <a:rPr lang="en-US" sz="3200" baseline="0" dirty="0" smtClean="0"/>
                        <a:t> </a:t>
                      </a:r>
                      <a:r>
                        <a:rPr lang="en-US" sz="3200" baseline="0" dirty="0" err="1" smtClean="0"/>
                        <a:t>chí</a:t>
                      </a:r>
                      <a:endParaRPr lang="en-US" sz="3200" dirty="0"/>
                    </a:p>
                  </a:txBody>
                  <a:tcPr/>
                </a:tc>
                <a:tc>
                  <a:txBody>
                    <a:bodyPr/>
                    <a:lstStyle/>
                    <a:p>
                      <a:r>
                        <a:rPr lang="en-US" sz="3200" dirty="0" smtClean="0"/>
                        <a:t>Thang </a:t>
                      </a:r>
                      <a:r>
                        <a:rPr lang="en-US" sz="3200" dirty="0" err="1" smtClean="0"/>
                        <a:t>điểm</a:t>
                      </a:r>
                      <a:r>
                        <a:rPr lang="en-US" sz="3200" dirty="0" smtClean="0"/>
                        <a:t> </a:t>
                      </a:r>
                    </a:p>
                  </a:txBody>
                  <a:tcPr/>
                </a:tc>
                <a:extLst>
                  <a:ext uri="{0D108BD9-81ED-4DB2-BD59-A6C34878D82A}">
                    <a16:rowId xmlns:a16="http://schemas.microsoft.com/office/drawing/2014/main" val="2289981005"/>
                  </a:ext>
                </a:extLst>
              </a:tr>
              <a:tr h="370840">
                <a:tc>
                  <a:txBody>
                    <a:bodyPr/>
                    <a:lstStyle/>
                    <a:p>
                      <a:r>
                        <a:rPr lang="en-US" sz="3200" dirty="0" smtClean="0"/>
                        <a:t>1</a:t>
                      </a:r>
                      <a:endParaRPr lang="en-US" sz="3200" dirty="0"/>
                    </a:p>
                  </a:txBody>
                  <a:tcPr/>
                </a:tc>
                <a:tc>
                  <a:txBody>
                    <a:bodyPr/>
                    <a:lstStyle/>
                    <a:p>
                      <a:r>
                        <a:rPr lang="en-US" sz="3200" dirty="0" err="1" smtClean="0"/>
                        <a:t>Xác</a:t>
                      </a:r>
                      <a:r>
                        <a:rPr lang="en-US" sz="3200" baseline="0" dirty="0" smtClean="0"/>
                        <a:t> </a:t>
                      </a:r>
                      <a:r>
                        <a:rPr lang="en-US" sz="3200" baseline="0" dirty="0" err="1" smtClean="0"/>
                        <a:t>định</a:t>
                      </a:r>
                      <a:r>
                        <a:rPr lang="en-US" sz="3200" baseline="0" dirty="0" smtClean="0"/>
                        <a:t> </a:t>
                      </a:r>
                      <a:r>
                        <a:rPr lang="en-US" sz="3200" baseline="0" dirty="0" err="1" smtClean="0"/>
                        <a:t>chính</a:t>
                      </a:r>
                      <a:r>
                        <a:rPr lang="en-US" sz="3200" baseline="0" dirty="0" smtClean="0"/>
                        <a:t> </a:t>
                      </a:r>
                      <a:r>
                        <a:rPr lang="en-US" sz="3200" baseline="0" dirty="0" err="1" smtClean="0"/>
                        <a:t>xác</a:t>
                      </a:r>
                      <a:r>
                        <a:rPr lang="en-US" sz="3200" baseline="0" dirty="0" smtClean="0"/>
                        <a:t> </a:t>
                      </a:r>
                      <a:r>
                        <a:rPr lang="en-US" sz="3200" baseline="0" dirty="0" err="1" smtClean="0"/>
                        <a:t>các</a:t>
                      </a:r>
                      <a:r>
                        <a:rPr lang="en-US" sz="3200" baseline="0" dirty="0" smtClean="0"/>
                        <a:t> </a:t>
                      </a:r>
                      <a:r>
                        <a:rPr lang="en-US" sz="3200" baseline="0" dirty="0" err="1" smtClean="0"/>
                        <a:t>vùng</a:t>
                      </a:r>
                      <a:r>
                        <a:rPr lang="en-US" sz="3200" baseline="0" dirty="0" smtClean="0"/>
                        <a:t> </a:t>
                      </a:r>
                      <a:r>
                        <a:rPr lang="en-US" sz="3200" baseline="0" dirty="0" err="1" smtClean="0"/>
                        <a:t>biển</a:t>
                      </a:r>
                      <a:endParaRPr lang="en-US" sz="3200" dirty="0"/>
                    </a:p>
                  </a:txBody>
                  <a:tcPr/>
                </a:tc>
                <a:tc>
                  <a:txBody>
                    <a:bodyPr/>
                    <a:lstStyle/>
                    <a:p>
                      <a:r>
                        <a:rPr lang="en-US" sz="3200" dirty="0" smtClean="0"/>
                        <a:t>2</a:t>
                      </a:r>
                      <a:endParaRPr lang="en-US" sz="3200" dirty="0"/>
                    </a:p>
                  </a:txBody>
                  <a:tcPr/>
                </a:tc>
                <a:extLst>
                  <a:ext uri="{0D108BD9-81ED-4DB2-BD59-A6C34878D82A}">
                    <a16:rowId xmlns:a16="http://schemas.microsoft.com/office/drawing/2014/main" val="3062771379"/>
                  </a:ext>
                </a:extLst>
              </a:tr>
              <a:tr h="370840">
                <a:tc>
                  <a:txBody>
                    <a:bodyPr/>
                    <a:lstStyle/>
                    <a:p>
                      <a:r>
                        <a:rPr lang="en-US" sz="3200" dirty="0" smtClean="0"/>
                        <a:t>2</a:t>
                      </a:r>
                      <a:endParaRPr lang="en-US" sz="3200" dirty="0"/>
                    </a:p>
                  </a:txBody>
                  <a:tcPr/>
                </a:tc>
                <a:tc>
                  <a:txBody>
                    <a:bodyPr/>
                    <a:lstStyle/>
                    <a:p>
                      <a:r>
                        <a:rPr lang="en-US" sz="3200" dirty="0" err="1" smtClean="0"/>
                        <a:t>Nội</a:t>
                      </a:r>
                      <a:r>
                        <a:rPr lang="en-US" sz="3200" baseline="0" dirty="0" smtClean="0"/>
                        <a:t> dung </a:t>
                      </a:r>
                      <a:r>
                        <a:rPr lang="en-US" sz="3200" baseline="0" dirty="0" err="1" smtClean="0"/>
                        <a:t>đúng</a:t>
                      </a:r>
                      <a:r>
                        <a:rPr lang="en-US" sz="3200" baseline="0" dirty="0" smtClean="0"/>
                        <a:t>, </a:t>
                      </a:r>
                      <a:r>
                        <a:rPr lang="en-US" sz="3200" baseline="0" dirty="0" err="1" smtClean="0"/>
                        <a:t>đảm</a:t>
                      </a:r>
                      <a:r>
                        <a:rPr lang="en-US" sz="3200" baseline="0" dirty="0" smtClean="0"/>
                        <a:t> </a:t>
                      </a:r>
                      <a:r>
                        <a:rPr lang="en-US" sz="3200" baseline="0" dirty="0" err="1" smtClean="0"/>
                        <a:t>bảo</a:t>
                      </a:r>
                      <a:endParaRPr lang="en-US" sz="3200" dirty="0"/>
                    </a:p>
                  </a:txBody>
                  <a:tcPr/>
                </a:tc>
                <a:tc>
                  <a:txBody>
                    <a:bodyPr/>
                    <a:lstStyle/>
                    <a:p>
                      <a:r>
                        <a:rPr lang="en-US" sz="3200" dirty="0" smtClean="0"/>
                        <a:t>3</a:t>
                      </a:r>
                      <a:endParaRPr lang="en-US" sz="3200" dirty="0"/>
                    </a:p>
                  </a:txBody>
                  <a:tcPr/>
                </a:tc>
                <a:extLst>
                  <a:ext uri="{0D108BD9-81ED-4DB2-BD59-A6C34878D82A}">
                    <a16:rowId xmlns:a16="http://schemas.microsoft.com/office/drawing/2014/main" val="1690486188"/>
                  </a:ext>
                </a:extLst>
              </a:tr>
              <a:tr h="370840">
                <a:tc>
                  <a:txBody>
                    <a:bodyPr/>
                    <a:lstStyle/>
                    <a:p>
                      <a:r>
                        <a:rPr lang="en-US" sz="3200" dirty="0" smtClean="0"/>
                        <a:t>3</a:t>
                      </a:r>
                      <a:endParaRPr lang="en-US" sz="3200" dirty="0"/>
                    </a:p>
                  </a:txBody>
                  <a:tcPr/>
                </a:tc>
                <a:tc>
                  <a:txBody>
                    <a:bodyPr/>
                    <a:lstStyle/>
                    <a:p>
                      <a:r>
                        <a:rPr lang="en-US" sz="3200" dirty="0" err="1" smtClean="0"/>
                        <a:t>Báo</a:t>
                      </a:r>
                      <a:r>
                        <a:rPr lang="en-US" sz="3200" baseline="0" dirty="0" smtClean="0"/>
                        <a:t> </a:t>
                      </a:r>
                      <a:r>
                        <a:rPr lang="en-US" sz="3200" baseline="0" dirty="0" err="1" smtClean="0"/>
                        <a:t>cáo</a:t>
                      </a:r>
                      <a:r>
                        <a:rPr lang="en-US" sz="3200" baseline="0" dirty="0" smtClean="0"/>
                        <a:t> to </a:t>
                      </a:r>
                      <a:r>
                        <a:rPr lang="en-US" sz="3200" baseline="0" dirty="0" err="1" smtClean="0"/>
                        <a:t>rõ</a:t>
                      </a:r>
                      <a:r>
                        <a:rPr lang="en-US" sz="3200" baseline="0" dirty="0" smtClean="0"/>
                        <a:t>, </a:t>
                      </a:r>
                      <a:r>
                        <a:rPr lang="en-US" sz="3200" baseline="0" dirty="0" err="1" smtClean="0"/>
                        <a:t>tự</a:t>
                      </a:r>
                      <a:r>
                        <a:rPr lang="en-US" sz="3200" baseline="0" dirty="0" smtClean="0"/>
                        <a:t> tin</a:t>
                      </a:r>
                    </a:p>
                    <a:p>
                      <a:r>
                        <a:rPr lang="en-US" sz="3200" baseline="0" dirty="0" err="1" smtClean="0"/>
                        <a:t>Trả</a:t>
                      </a:r>
                      <a:r>
                        <a:rPr lang="en-US" sz="3200" baseline="0" dirty="0" smtClean="0"/>
                        <a:t> </a:t>
                      </a:r>
                      <a:r>
                        <a:rPr lang="en-US" sz="3200" baseline="0" dirty="0" err="1" smtClean="0"/>
                        <a:t>lời</a:t>
                      </a:r>
                      <a:r>
                        <a:rPr lang="en-US" sz="3200" baseline="0" dirty="0" smtClean="0"/>
                        <a:t> </a:t>
                      </a:r>
                      <a:r>
                        <a:rPr lang="en-US" sz="3200" baseline="0" dirty="0" err="1" smtClean="0"/>
                        <a:t>được</a:t>
                      </a:r>
                      <a:r>
                        <a:rPr lang="en-US" sz="3200" baseline="0" dirty="0" smtClean="0"/>
                        <a:t> </a:t>
                      </a:r>
                      <a:r>
                        <a:rPr lang="en-US" sz="3200" baseline="0" dirty="0" err="1" smtClean="0"/>
                        <a:t>thắc</a:t>
                      </a:r>
                      <a:r>
                        <a:rPr lang="en-US" sz="3200" baseline="0" dirty="0" smtClean="0"/>
                        <a:t> </a:t>
                      </a:r>
                      <a:r>
                        <a:rPr lang="en-US" sz="3200" baseline="0" dirty="0" err="1" smtClean="0"/>
                        <a:t>mắc</a:t>
                      </a:r>
                      <a:r>
                        <a:rPr lang="en-US" sz="3200" baseline="0" dirty="0" smtClean="0"/>
                        <a:t> </a:t>
                      </a:r>
                      <a:r>
                        <a:rPr lang="en-US" sz="3200" baseline="0" dirty="0" err="1" smtClean="0"/>
                        <a:t>của</a:t>
                      </a:r>
                      <a:r>
                        <a:rPr lang="en-US" sz="3200" baseline="0" dirty="0" smtClean="0"/>
                        <a:t> </a:t>
                      </a:r>
                      <a:r>
                        <a:rPr lang="en-US" sz="3200" baseline="0" dirty="0" err="1" smtClean="0"/>
                        <a:t>nhóm</a:t>
                      </a:r>
                      <a:r>
                        <a:rPr lang="en-US" sz="3200" baseline="0" dirty="0" smtClean="0"/>
                        <a:t> </a:t>
                      </a:r>
                      <a:r>
                        <a:rPr lang="en-US" sz="3200" baseline="0" dirty="0" err="1" smtClean="0"/>
                        <a:t>bạn</a:t>
                      </a:r>
                      <a:r>
                        <a:rPr lang="en-US" sz="3200" baseline="0" dirty="0" smtClean="0"/>
                        <a:t> (</a:t>
                      </a:r>
                      <a:r>
                        <a:rPr lang="en-US" sz="3200" baseline="0" dirty="0" err="1" smtClean="0"/>
                        <a:t>nếu</a:t>
                      </a:r>
                      <a:r>
                        <a:rPr lang="en-US" sz="3200" baseline="0" dirty="0" smtClean="0"/>
                        <a:t> </a:t>
                      </a:r>
                      <a:r>
                        <a:rPr lang="en-US" sz="3200" baseline="0" dirty="0" err="1" smtClean="0"/>
                        <a:t>có</a:t>
                      </a:r>
                      <a:r>
                        <a:rPr lang="en-US" sz="3200" baseline="0" dirty="0" smtClean="0"/>
                        <a:t>)</a:t>
                      </a:r>
                      <a:endParaRPr lang="en-US" sz="3200" dirty="0"/>
                    </a:p>
                  </a:txBody>
                  <a:tcPr/>
                </a:tc>
                <a:tc>
                  <a:txBody>
                    <a:bodyPr/>
                    <a:lstStyle/>
                    <a:p>
                      <a:r>
                        <a:rPr lang="en-US" sz="3200" dirty="0" smtClean="0"/>
                        <a:t>2</a:t>
                      </a:r>
                    </a:p>
                    <a:p>
                      <a:r>
                        <a:rPr lang="en-US" sz="3200" dirty="0" smtClean="0"/>
                        <a:t>1</a:t>
                      </a:r>
                      <a:endParaRPr lang="en-US" sz="3200" dirty="0"/>
                    </a:p>
                  </a:txBody>
                  <a:tcPr/>
                </a:tc>
                <a:extLst>
                  <a:ext uri="{0D108BD9-81ED-4DB2-BD59-A6C34878D82A}">
                    <a16:rowId xmlns:a16="http://schemas.microsoft.com/office/drawing/2014/main" val="2073433009"/>
                  </a:ext>
                </a:extLst>
              </a:tr>
              <a:tr h="370840">
                <a:tc>
                  <a:txBody>
                    <a:bodyPr/>
                    <a:lstStyle/>
                    <a:p>
                      <a:r>
                        <a:rPr lang="en-US" sz="3200" dirty="0" smtClean="0"/>
                        <a:t>4</a:t>
                      </a:r>
                      <a:endParaRPr lang="en-US" sz="3200" dirty="0"/>
                    </a:p>
                  </a:txBody>
                  <a:tcPr/>
                </a:tc>
                <a:tc>
                  <a:txBody>
                    <a:bodyPr/>
                    <a:lstStyle/>
                    <a:p>
                      <a:r>
                        <a:rPr lang="en-US" sz="3200" dirty="0" err="1" smtClean="0"/>
                        <a:t>Thái</a:t>
                      </a:r>
                      <a:r>
                        <a:rPr lang="en-US" sz="3200" baseline="0" dirty="0" smtClean="0"/>
                        <a:t> </a:t>
                      </a:r>
                      <a:r>
                        <a:rPr lang="en-US" sz="3200" baseline="0" dirty="0" err="1" smtClean="0"/>
                        <a:t>độ</a:t>
                      </a:r>
                      <a:r>
                        <a:rPr lang="en-US" sz="3200" baseline="0" dirty="0" smtClean="0"/>
                        <a:t> </a:t>
                      </a:r>
                      <a:r>
                        <a:rPr lang="en-US" sz="3200" baseline="0" dirty="0" err="1" smtClean="0"/>
                        <a:t>làm</a:t>
                      </a:r>
                      <a:r>
                        <a:rPr lang="en-US" sz="3200" baseline="0" dirty="0" smtClean="0"/>
                        <a:t> </a:t>
                      </a:r>
                      <a:r>
                        <a:rPr lang="en-US" sz="3200" baseline="0" dirty="0" err="1" smtClean="0"/>
                        <a:t>việc</a:t>
                      </a:r>
                      <a:r>
                        <a:rPr lang="en-US" sz="3200" baseline="0" dirty="0" smtClean="0"/>
                        <a:t> </a:t>
                      </a:r>
                      <a:r>
                        <a:rPr lang="en-US" sz="3200" baseline="0" dirty="0" err="1" smtClean="0"/>
                        <a:t>nhóm</a:t>
                      </a:r>
                      <a:endParaRPr lang="en-US" sz="3200" dirty="0"/>
                    </a:p>
                  </a:txBody>
                  <a:tcPr/>
                </a:tc>
                <a:tc>
                  <a:txBody>
                    <a:bodyPr/>
                    <a:lstStyle/>
                    <a:p>
                      <a:r>
                        <a:rPr lang="en-US" sz="3200" dirty="0" smtClean="0"/>
                        <a:t>2</a:t>
                      </a:r>
                      <a:endParaRPr lang="en-US" sz="3200" dirty="0"/>
                    </a:p>
                  </a:txBody>
                  <a:tcPr/>
                </a:tc>
                <a:extLst>
                  <a:ext uri="{0D108BD9-81ED-4DB2-BD59-A6C34878D82A}">
                    <a16:rowId xmlns:a16="http://schemas.microsoft.com/office/drawing/2014/main" val="713354049"/>
                  </a:ext>
                </a:extLst>
              </a:tr>
              <a:tr h="370840">
                <a:tc>
                  <a:txBody>
                    <a:bodyPr/>
                    <a:lstStyle/>
                    <a:p>
                      <a:r>
                        <a:rPr lang="en-US" sz="3200" dirty="0" smtClean="0"/>
                        <a:t>5</a:t>
                      </a:r>
                      <a:endParaRPr lang="en-US" sz="3200" dirty="0"/>
                    </a:p>
                  </a:txBody>
                  <a:tcPr/>
                </a:tc>
                <a:tc>
                  <a:txBody>
                    <a:bodyPr/>
                    <a:lstStyle/>
                    <a:p>
                      <a:r>
                        <a:rPr lang="en-US" sz="3200" dirty="0" err="1" smtClean="0"/>
                        <a:t>Tổng</a:t>
                      </a:r>
                      <a:endParaRPr lang="en-US" sz="3200" dirty="0"/>
                    </a:p>
                  </a:txBody>
                  <a:tcPr/>
                </a:tc>
                <a:tc>
                  <a:txBody>
                    <a:bodyPr/>
                    <a:lstStyle/>
                    <a:p>
                      <a:r>
                        <a:rPr lang="en-US" sz="3200" dirty="0" smtClean="0"/>
                        <a:t>10</a:t>
                      </a:r>
                      <a:endParaRPr lang="en-US" sz="3200" dirty="0"/>
                    </a:p>
                  </a:txBody>
                  <a:tcPr/>
                </a:tc>
                <a:extLst>
                  <a:ext uri="{0D108BD9-81ED-4DB2-BD59-A6C34878D82A}">
                    <a16:rowId xmlns:a16="http://schemas.microsoft.com/office/drawing/2014/main" val="658148847"/>
                  </a:ext>
                </a:extLst>
              </a:tr>
            </a:tbl>
          </a:graphicData>
        </a:graphic>
      </p:graphicFrame>
    </p:spTree>
    <p:extLst>
      <p:ext uri="{BB962C8B-B14F-4D97-AF65-F5344CB8AC3E}">
        <p14:creationId xmlns:p14="http://schemas.microsoft.com/office/powerpoint/2010/main" val="3609219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 name="Group 15"/>
          <p:cNvGrpSpPr>
            <a:grpSpLocks/>
          </p:cNvGrpSpPr>
          <p:nvPr/>
        </p:nvGrpSpPr>
        <p:grpSpPr bwMode="auto">
          <a:xfrm rot="5400000">
            <a:off x="330200" y="4584702"/>
            <a:ext cx="1905000" cy="2336800"/>
            <a:chOff x="4464" y="3072"/>
            <a:chExt cx="1200" cy="1104"/>
          </a:xfrm>
        </p:grpSpPr>
        <p:sp>
          <p:nvSpPr>
            <p:cNvPr id="6"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2400">
                <a:solidFill>
                  <a:prstClr val="black"/>
                </a:solidFill>
                <a:cs typeface="Arial" pitchFamily="34" charset="0"/>
              </a:endParaRPr>
            </a:p>
          </p:txBody>
        </p:sp>
        <p:sp>
          <p:nvSpPr>
            <p:cNvPr id="7"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2400">
                <a:solidFill>
                  <a:prstClr val="black"/>
                </a:solidFill>
                <a:cs typeface="Arial" pitchFamily="34" charset="0"/>
              </a:endParaRPr>
            </a:p>
          </p:txBody>
        </p:sp>
        <p:sp>
          <p:nvSpPr>
            <p:cNvPr id="8"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2400">
                <a:solidFill>
                  <a:prstClr val="black"/>
                </a:solidFill>
                <a:cs typeface="Arial" pitchFamily="34" charset="0"/>
              </a:endParaRPr>
            </a:p>
          </p:txBody>
        </p:sp>
        <p:sp>
          <p:nvSpPr>
            <p:cNvPr id="9"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2400">
                <a:solidFill>
                  <a:prstClr val="black"/>
                </a:solidFill>
                <a:cs typeface="Arial" pitchFamily="34" charset="0"/>
              </a:endParaRPr>
            </a:p>
          </p:txBody>
        </p:sp>
      </p:grpSp>
      <p:grpSp>
        <p:nvGrpSpPr>
          <p:cNvPr id="10" name="Group 9"/>
          <p:cNvGrpSpPr>
            <a:grpSpLocks/>
          </p:cNvGrpSpPr>
          <p:nvPr/>
        </p:nvGrpSpPr>
        <p:grpSpPr bwMode="auto">
          <a:xfrm>
            <a:off x="9448800" y="4876800"/>
            <a:ext cx="2540000" cy="1752600"/>
            <a:chOff x="4464" y="3072"/>
            <a:chExt cx="1200" cy="1104"/>
          </a:xfrm>
        </p:grpSpPr>
        <p:sp>
          <p:nvSpPr>
            <p:cNvPr id="11"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2400">
                <a:solidFill>
                  <a:prstClr val="black"/>
                </a:solidFill>
                <a:cs typeface="Arial" pitchFamily="34" charset="0"/>
              </a:endParaRPr>
            </a:p>
          </p:txBody>
        </p:sp>
        <p:sp>
          <p:nvSpPr>
            <p:cNvPr id="12"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2400">
                <a:solidFill>
                  <a:prstClr val="black"/>
                </a:solidFill>
                <a:cs typeface="Arial" pitchFamily="34" charset="0"/>
              </a:endParaRPr>
            </a:p>
          </p:txBody>
        </p:sp>
        <p:sp>
          <p:nvSpPr>
            <p:cNvPr id="13"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2400">
                <a:solidFill>
                  <a:prstClr val="black"/>
                </a:solidFill>
                <a:cs typeface="Arial" pitchFamily="34" charset="0"/>
              </a:endParaRPr>
            </a:p>
          </p:txBody>
        </p:sp>
        <p:sp>
          <p:nvSpPr>
            <p:cNvPr id="14"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fontAlgn="base">
                <a:spcBef>
                  <a:spcPct val="0"/>
                </a:spcBef>
                <a:spcAft>
                  <a:spcPct val="0"/>
                </a:spcAft>
              </a:pPr>
              <a:endParaRPr lang="en-US" sz="2400">
                <a:solidFill>
                  <a:prstClr val="black"/>
                </a:solidFill>
                <a:cs typeface="Arial" pitchFamily="34" charset="0"/>
              </a:endParaRPr>
            </a:p>
          </p:txBody>
        </p:sp>
      </p:grpSp>
      <p:sp>
        <p:nvSpPr>
          <p:cNvPr id="15" name="WordArt 6"/>
          <p:cNvSpPr>
            <a:spLocks noChangeArrowheads="1" noChangeShapeType="1" noTextEdit="1"/>
          </p:cNvSpPr>
          <p:nvPr/>
        </p:nvSpPr>
        <p:spPr bwMode="auto">
          <a:xfrm>
            <a:off x="2103120" y="2258568"/>
            <a:ext cx="7891272" cy="147523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ln w="12700">
                  <a:solidFill>
                    <a:srgbClr val="99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 TẬP - KIỂM TRA KIẾN THỨC</a:t>
            </a:r>
          </a:p>
        </p:txBody>
      </p:sp>
    </p:spTree>
    <p:extLst>
      <p:ext uri="{BB962C8B-B14F-4D97-AF65-F5344CB8AC3E}">
        <p14:creationId xmlns:p14="http://schemas.microsoft.com/office/powerpoint/2010/main" val="25746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AutoShape 3"/>
          <p:cNvSpPr>
            <a:spLocks noChangeArrowheads="1"/>
          </p:cNvSpPr>
          <p:nvPr/>
        </p:nvSpPr>
        <p:spPr bwMode="auto">
          <a:xfrm>
            <a:off x="74676" y="54864"/>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28800" y="957403"/>
            <a:ext cx="8805672" cy="4633641"/>
          </a:xfrm>
          <a:prstGeom prst="rect">
            <a:avLst/>
          </a:prstGeom>
        </p:spPr>
        <p:txBody>
          <a:bodyPr wrap="square">
            <a:spAutoFit/>
          </a:bodyPr>
          <a:lstStyle/>
          <a:p>
            <a:pPr>
              <a:lnSpc>
                <a:spcPct val="107000"/>
              </a:lnSpc>
              <a:spcBef>
                <a:spcPts val="1200"/>
              </a:spcBef>
              <a:spcAft>
                <a:spcPts val="800"/>
              </a:spcAft>
            </a:pPr>
            <a:r>
              <a:rPr lang="en-US" sz="36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nhiêu</a:t>
            </a:r>
            <a:endPar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indent="-742950">
              <a:lnSpc>
                <a:spcPct val="107000"/>
              </a:lnSpc>
              <a:spcBef>
                <a:spcPts val="1200"/>
              </a:spcBef>
              <a:spcAft>
                <a:spcPts val="800"/>
              </a:spcAft>
              <a:buAutoNum type="alphaUcPeriod"/>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3 447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2060"/>
                </a:solidFill>
                <a:latin typeface="Cambria" pitchFamily="18" charset="0"/>
                <a:ea typeface="Cambria" pitchFamily="18" charset="0"/>
              </a:rPr>
              <a:t>km</a:t>
            </a:r>
            <a:r>
              <a:rPr lang="vi-VN" sz="3600" baseline="30000" dirty="0">
                <a:solidFill>
                  <a:srgbClr val="002060"/>
                </a:solidFill>
                <a:latin typeface="Cambria" pitchFamily="18" charset="0"/>
                <a:ea typeface="Cambria" pitchFamily="18" charset="0"/>
              </a:rPr>
              <a:t>2</a:t>
            </a:r>
            <a:r>
              <a:rPr lang="vi-VN" sz="3600" dirty="0" smtClean="0">
                <a:solidFill>
                  <a:srgbClr val="002060"/>
                </a:solidFill>
                <a:latin typeface="Cambria" pitchFamily="18" charset="0"/>
                <a:ea typeface="Cambria" pitchFamily="18" charset="0"/>
              </a:rPr>
              <a:t>.</a:t>
            </a:r>
            <a:endParaRPr lang="en-US" sz="3600" dirty="0" smtClean="0">
              <a:solidFill>
                <a:srgbClr val="002060"/>
              </a:solidFill>
              <a:latin typeface="Cambria" pitchFamily="18" charset="0"/>
              <a:ea typeface="Cambria" pitchFamily="18" charset="0"/>
            </a:endParaRPr>
          </a:p>
          <a:p>
            <a:pPr marL="742950" lvl="0" indent="-742950">
              <a:lnSpc>
                <a:spcPct val="107000"/>
              </a:lnSpc>
              <a:spcBef>
                <a:spcPts val="1200"/>
              </a:spcBef>
              <a:spcAft>
                <a:spcPts val="800"/>
              </a:spcAft>
              <a:buFontTx/>
              <a:buAutoNum type="alphaUcPeriod"/>
            </a:pPr>
            <a:r>
              <a:rPr lang="en-US" sz="3600" dirty="0" smtClean="0">
                <a:solidFill>
                  <a:srgbClr val="002060"/>
                </a:solidFill>
                <a:latin typeface="Cambria" pitchFamily="18" charset="0"/>
                <a:ea typeface="Cambria" pitchFamily="18" charset="0"/>
                <a:cs typeface="Times New Roman" panose="02020603050405020304" pitchFamily="18" charset="0"/>
              </a:rPr>
              <a:t>3 474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2060"/>
                </a:solidFill>
                <a:latin typeface="Cambria" pitchFamily="18" charset="0"/>
                <a:ea typeface="Cambria" pitchFamily="18" charset="0"/>
              </a:rPr>
              <a:t>km</a:t>
            </a:r>
            <a:r>
              <a:rPr lang="vi-VN" sz="3600" baseline="30000" dirty="0">
                <a:solidFill>
                  <a:srgbClr val="002060"/>
                </a:solidFill>
                <a:latin typeface="Cambria" pitchFamily="18" charset="0"/>
                <a:ea typeface="Cambria" pitchFamily="18" charset="0"/>
              </a:rPr>
              <a:t>2</a:t>
            </a:r>
            <a:r>
              <a:rPr lang="vi-VN" sz="3600" dirty="0">
                <a:solidFill>
                  <a:srgbClr val="002060"/>
                </a:solidFill>
                <a:latin typeface="Cambria" pitchFamily="18" charset="0"/>
                <a:ea typeface="Cambria" pitchFamily="18" charset="0"/>
              </a:rPr>
              <a:t>.</a:t>
            </a:r>
            <a:endParaRPr lang="en-US" sz="3600" dirty="0">
              <a:solidFill>
                <a:srgbClr val="002060"/>
              </a:solidFill>
              <a:latin typeface="Cambria" pitchFamily="18" charset="0"/>
              <a:ea typeface="Cambria" pitchFamily="18" charset="0"/>
            </a:endParaRPr>
          </a:p>
          <a:p>
            <a:pPr marL="742950" lvl="0" indent="-742950">
              <a:lnSpc>
                <a:spcPct val="107000"/>
              </a:lnSpc>
              <a:spcBef>
                <a:spcPts val="1200"/>
              </a:spcBef>
              <a:spcAft>
                <a:spcPts val="800"/>
              </a:spcAft>
              <a:buFontTx/>
              <a:buAutoNum type="alphaUcPeriod"/>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3 744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2060"/>
                </a:solidFill>
                <a:latin typeface="Cambria" pitchFamily="18" charset="0"/>
                <a:ea typeface="Cambria" pitchFamily="18" charset="0"/>
              </a:rPr>
              <a:t>km</a:t>
            </a:r>
            <a:r>
              <a:rPr lang="vi-VN" sz="3600" baseline="30000" dirty="0">
                <a:solidFill>
                  <a:srgbClr val="002060"/>
                </a:solidFill>
                <a:latin typeface="Cambria" pitchFamily="18" charset="0"/>
                <a:ea typeface="Cambria" pitchFamily="18" charset="0"/>
              </a:rPr>
              <a:t>2</a:t>
            </a:r>
            <a:r>
              <a:rPr lang="vi-VN" sz="3600" dirty="0">
                <a:solidFill>
                  <a:srgbClr val="002060"/>
                </a:solidFill>
                <a:latin typeface="Cambria" pitchFamily="18" charset="0"/>
                <a:ea typeface="Cambria" pitchFamily="18" charset="0"/>
              </a:rPr>
              <a:t>.</a:t>
            </a:r>
            <a:endParaRPr lang="en-US" sz="3600" dirty="0">
              <a:solidFill>
                <a:srgbClr val="002060"/>
              </a:solidFill>
              <a:latin typeface="Cambria" pitchFamily="18" charset="0"/>
              <a:ea typeface="Cambria" pitchFamily="18" charset="0"/>
            </a:endParaRPr>
          </a:p>
          <a:p>
            <a:pPr marL="742950" lvl="0" indent="-742950">
              <a:lnSpc>
                <a:spcPct val="107000"/>
              </a:lnSpc>
              <a:spcBef>
                <a:spcPts val="1200"/>
              </a:spcBef>
              <a:spcAft>
                <a:spcPts val="800"/>
              </a:spcAft>
              <a:buFontTx/>
              <a:buAutoNum type="alphaUcPeriod"/>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4 374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2060"/>
                </a:solidFill>
                <a:latin typeface="Cambria" pitchFamily="18" charset="0"/>
                <a:ea typeface="Cambria" pitchFamily="18" charset="0"/>
              </a:rPr>
              <a:t>km</a:t>
            </a:r>
            <a:r>
              <a:rPr lang="vi-VN" sz="3600" baseline="30000" dirty="0">
                <a:solidFill>
                  <a:srgbClr val="002060"/>
                </a:solidFill>
                <a:latin typeface="Cambria" pitchFamily="18" charset="0"/>
                <a:ea typeface="Cambria" pitchFamily="18" charset="0"/>
              </a:rPr>
              <a:t>2</a:t>
            </a:r>
            <a:r>
              <a:rPr lang="vi-VN" sz="3600" dirty="0" smtClean="0">
                <a:solidFill>
                  <a:srgbClr val="002060"/>
                </a:solidFill>
                <a:latin typeface="Cambria" pitchFamily="18" charset="0"/>
                <a:ea typeface="Cambria" pitchFamily="18" charset="0"/>
              </a:rPr>
              <a:t>.</a:t>
            </a:r>
            <a:endPar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ts val="2250"/>
              </a:lnSpc>
              <a:spcBef>
                <a:spcPts val="1200"/>
              </a:spcBef>
              <a:spcAft>
                <a:spcPts val="0"/>
              </a:spcAft>
              <a:buSzPts val="1000"/>
              <a:tabLst>
                <a:tab pos="457200" algn="l"/>
              </a:tabLst>
            </a:pPr>
            <a:r>
              <a:rPr lang="en-US" sz="36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p:cNvSpPr/>
          <p:nvPr/>
        </p:nvSpPr>
        <p:spPr>
          <a:xfrm>
            <a:off x="1770745" y="1814286"/>
            <a:ext cx="711200" cy="6966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AutoShape 3"/>
          <p:cNvSpPr>
            <a:spLocks noChangeArrowheads="1"/>
          </p:cNvSpPr>
          <p:nvPr/>
        </p:nvSpPr>
        <p:spPr bwMode="auto">
          <a:xfrm>
            <a:off x="73152" y="36576"/>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89304" y="819295"/>
            <a:ext cx="9674352" cy="4674998"/>
          </a:xfrm>
          <a:prstGeom prst="rect">
            <a:avLst/>
          </a:prstGeom>
        </p:spPr>
        <p:txBody>
          <a:bodyPr wrap="square">
            <a:spAutoFit/>
          </a:bodyPr>
          <a:lstStyle/>
          <a:p>
            <a:pPr>
              <a:lnSpc>
                <a:spcPct val="107000"/>
              </a:lnSpc>
              <a:spcBef>
                <a:spcPts val="1200"/>
              </a:spcBef>
              <a:spcAft>
                <a:spcPts val="800"/>
              </a:spcAft>
            </a:pPr>
            <a:r>
              <a:rPr lang="en-US" sz="36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36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lnSpc>
                <a:spcPct val="107000"/>
              </a:lnSpc>
              <a:spcBef>
                <a:spcPts val="1200"/>
              </a:spcBef>
              <a:spcAft>
                <a:spcPts val="800"/>
              </a:spcAft>
              <a:buAutoNum type="alphaUcPeriod"/>
            </a:pP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Nội</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thuỷ</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p>
          <a:p>
            <a:pPr marL="742950" indent="-742950">
              <a:lnSpc>
                <a:spcPct val="107000"/>
              </a:lnSpc>
              <a:spcBef>
                <a:spcPts val="1200"/>
              </a:spcBef>
              <a:spcAft>
                <a:spcPts val="800"/>
              </a:spcAft>
              <a:buAutoNum type="alphaUcPeriod"/>
            </a:pP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Lãnh</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hải</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p>
          <a:p>
            <a:pPr marL="742950" indent="-742950">
              <a:lnSpc>
                <a:spcPct val="107000"/>
              </a:lnSpc>
              <a:spcBef>
                <a:spcPts val="1200"/>
              </a:spcBef>
              <a:spcAft>
                <a:spcPts val="800"/>
              </a:spcAft>
              <a:buAutoNum type="alphaUcPeriod"/>
            </a:pP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giáp</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lãnh</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hải</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p>
          <a:p>
            <a:pPr marL="742950" indent="-742950">
              <a:lnSpc>
                <a:spcPct val="107000"/>
              </a:lnSpc>
              <a:spcBef>
                <a:spcPts val="1200"/>
              </a:spcBef>
              <a:spcAft>
                <a:spcPts val="800"/>
              </a:spcAft>
              <a:buAutoNum type="alphaUcPeriod"/>
            </a:pP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Đặc</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kinh</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r>
              <a:rPr lang="en-US" sz="3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1190173" y="4760687"/>
            <a:ext cx="711200" cy="6966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92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AutoShape 3"/>
          <p:cNvSpPr>
            <a:spLocks noChangeArrowheads="1"/>
          </p:cNvSpPr>
          <p:nvPr/>
        </p:nvSpPr>
        <p:spPr bwMode="auto">
          <a:xfrm>
            <a:off x="74676" y="54864"/>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14984" y="635939"/>
            <a:ext cx="10506456" cy="4674998"/>
          </a:xfrm>
          <a:prstGeom prst="rect">
            <a:avLst/>
          </a:prstGeom>
        </p:spPr>
        <p:txBody>
          <a:bodyPr wrap="square">
            <a:spAutoFit/>
          </a:bodyPr>
          <a:lstStyle/>
          <a:p>
            <a:pPr algn="just">
              <a:lnSpc>
                <a:spcPct val="107000"/>
              </a:lnSpc>
              <a:spcBef>
                <a:spcPts val="1200"/>
              </a:spcBef>
              <a:spcAft>
                <a:spcPts val="800"/>
              </a:spcAft>
            </a:pPr>
            <a:r>
              <a:rPr lang="en-US" sz="36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36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ranh</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ùng</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lgn="just">
              <a:lnSpc>
                <a:spcPct val="107000"/>
              </a:lnSpc>
              <a:spcBef>
                <a:spcPts val="1200"/>
              </a:spcBef>
              <a:spcAft>
                <a:spcPts val="800"/>
              </a:spcAft>
              <a:buAutoNum type="alphaUcPeriod"/>
            </a:pP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742950" indent="-742950" algn="just">
              <a:lnSpc>
                <a:spcPct val="107000"/>
              </a:lnSpc>
              <a:spcBef>
                <a:spcPts val="1200"/>
              </a:spcBef>
              <a:spcAft>
                <a:spcPts val="800"/>
              </a:spcAft>
              <a:buAutoNum type="alphaUcPeriod"/>
            </a:pP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Lãnh</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hải</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742950" indent="-742950" algn="just">
              <a:lnSpc>
                <a:spcPct val="107000"/>
              </a:lnSpc>
              <a:spcBef>
                <a:spcPts val="1200"/>
              </a:spcBef>
              <a:spcAft>
                <a:spcPts val="800"/>
              </a:spcAft>
              <a:buAutoNum type="alphaUcPeriod"/>
            </a:pP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Vùng</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giáp</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lãnh</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hải</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marL="742950" indent="-742950" algn="just">
              <a:lnSpc>
                <a:spcPct val="107000"/>
              </a:lnSpc>
              <a:spcBef>
                <a:spcPts val="1200"/>
              </a:spcBef>
              <a:spcAft>
                <a:spcPts val="800"/>
              </a:spcAft>
              <a:buAutoNum type="alphaUcPeriod"/>
            </a:pP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Vùng</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endParaRPr lang="en-US"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p:cNvSpPr/>
          <p:nvPr/>
        </p:nvSpPr>
        <p:spPr>
          <a:xfrm>
            <a:off x="885372" y="2917373"/>
            <a:ext cx="711200" cy="6966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AutoShape 3"/>
          <p:cNvSpPr>
            <a:spLocks noChangeArrowheads="1"/>
          </p:cNvSpPr>
          <p:nvPr/>
        </p:nvSpPr>
        <p:spPr bwMode="auto">
          <a:xfrm>
            <a:off x="73152" y="36576"/>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9768" y="458215"/>
            <a:ext cx="11173968" cy="5769400"/>
          </a:xfrm>
          <a:prstGeom prst="rect">
            <a:avLst/>
          </a:prstGeom>
        </p:spPr>
        <p:txBody>
          <a:bodyPr wrap="square">
            <a:spAutoFit/>
          </a:bodyPr>
          <a:lstStyle/>
          <a:p>
            <a:pPr>
              <a:lnSpc>
                <a:spcPct val="107000"/>
              </a:lnSpc>
              <a:spcBef>
                <a:spcPts val="1200"/>
              </a:spcBef>
              <a:spcAft>
                <a:spcPts val="800"/>
              </a:spcAft>
            </a:pPr>
            <a:r>
              <a:rPr lang="en-US" sz="32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200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bờ</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thổ</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841829" y="3396342"/>
            <a:ext cx="711200" cy="6966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AutoShape 3"/>
          <p:cNvSpPr>
            <a:spLocks noChangeArrowheads="1"/>
          </p:cNvSpPr>
          <p:nvPr/>
        </p:nvSpPr>
        <p:spPr bwMode="auto">
          <a:xfrm>
            <a:off x="73152" y="36576"/>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4000" b="1" kern="0" noProof="0" dirty="0" smtClean="0">
                <a:solidFill>
                  <a:srgbClr val="C00000"/>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512064" y="275335"/>
            <a:ext cx="11064240" cy="5769400"/>
          </a:xfrm>
          <a:prstGeom prst="rect">
            <a:avLst/>
          </a:prstGeom>
        </p:spPr>
        <p:txBody>
          <a:bodyPr wrap="square">
            <a:spAutoFit/>
          </a:bodyPr>
          <a:lstStyle/>
          <a:p>
            <a:pPr>
              <a:lnSpc>
                <a:spcPct val="107000"/>
              </a:lnSpc>
              <a:spcBef>
                <a:spcPts val="1200"/>
              </a:spcBef>
              <a:spcAft>
                <a:spcPts val="800"/>
              </a:spcAft>
            </a:pPr>
            <a:r>
              <a:rPr lang="en-US" sz="32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32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200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bờ</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thổ</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p:cNvSpPr/>
          <p:nvPr/>
        </p:nvSpPr>
        <p:spPr>
          <a:xfrm>
            <a:off x="1175660" y="4804225"/>
            <a:ext cx="711200" cy="6966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04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Picture 2"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 y="36576"/>
            <a:ext cx="12082272" cy="678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p:cNvSpPr>
            <a:spLocks noChangeArrowheads="1"/>
          </p:cNvSpPr>
          <p:nvPr/>
        </p:nvSpPr>
        <p:spPr bwMode="auto">
          <a:xfrm>
            <a:off x="1690256" y="1856509"/>
            <a:ext cx="9213272" cy="3255818"/>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7" name="WordArt 6"/>
          <p:cNvSpPr>
            <a:spLocks noChangeArrowheads="1" noChangeShapeType="1" noTextEdit="1"/>
          </p:cNvSpPr>
          <p:nvPr/>
        </p:nvSpPr>
        <p:spPr bwMode="auto">
          <a:xfrm>
            <a:off x="2304288" y="2679192"/>
            <a:ext cx="7891272" cy="147523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ln w="12700">
                  <a:solidFill>
                    <a:srgbClr val="99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56653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par>
                          <p:cTn id="11" fill="hold">
                            <p:stCondLst>
                              <p:cond delay="20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p:cNvSpPr txBox="1">
            <a:spLocks/>
          </p:cNvSpPr>
          <p:nvPr/>
        </p:nvSpPr>
        <p:spPr>
          <a:xfrm>
            <a:off x="146136" y="152400"/>
            <a:ext cx="620894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itchFamily="18" charset="0"/>
                <a:ea typeface="+mj-ea"/>
                <a:cs typeface="+mj-cs"/>
              </a:rPr>
              <a:t>1. Vị trí địa lí và phạm vi Biển Đông</a:t>
            </a:r>
          </a:p>
        </p:txBody>
      </p:sp>
      <p:pic>
        <p:nvPicPr>
          <p:cNvPr id="6" name="Picture 5">
            <a:extLst>
              <a:ext uri="{FF2B5EF4-FFF2-40B4-BE49-F238E27FC236}">
                <a16:creationId xmlns:a16="http://schemas.microsoft.com/office/drawing/2014/main" id="{358D3EE7-DBFB-4D5C-A7FA-A8D309560ECB}"/>
              </a:ext>
            </a:extLst>
          </p:cNvPr>
          <p:cNvPicPr>
            <a:picLocks noChangeAspect="1"/>
          </p:cNvPicPr>
          <p:nvPr/>
        </p:nvPicPr>
        <p:blipFill>
          <a:blip r:embed="rId2"/>
          <a:stretch>
            <a:fillRect/>
          </a:stretch>
        </p:blipFill>
        <p:spPr>
          <a:xfrm>
            <a:off x="6272942" y="91041"/>
            <a:ext cx="5878140" cy="6657231"/>
          </a:xfrm>
          <a:prstGeom prst="rect">
            <a:avLst/>
          </a:prstGeom>
        </p:spPr>
      </p:pic>
      <p:grpSp>
        <p:nvGrpSpPr>
          <p:cNvPr id="7" name="Group 6">
            <a:extLst>
              <a:ext uri="{FF2B5EF4-FFF2-40B4-BE49-F238E27FC236}">
                <a16:creationId xmlns:a16="http://schemas.microsoft.com/office/drawing/2014/main" id="{77838FB6-0BFF-477F-BC08-068C6188D2E7}"/>
              </a:ext>
            </a:extLst>
          </p:cNvPr>
          <p:cNvGrpSpPr/>
          <p:nvPr/>
        </p:nvGrpSpPr>
        <p:grpSpPr>
          <a:xfrm>
            <a:off x="7187184" y="152400"/>
            <a:ext cx="3444240" cy="4288534"/>
            <a:chOff x="1264920" y="1409416"/>
            <a:chExt cx="2185511" cy="3326053"/>
          </a:xfrm>
        </p:grpSpPr>
        <p:sp>
          <p:nvSpPr>
            <p:cNvPr id="8" name="Freeform 35">
              <a:extLst>
                <a:ext uri="{FF2B5EF4-FFF2-40B4-BE49-F238E27FC236}">
                  <a16:creationId xmlns:a16="http://schemas.microsoft.com/office/drawing/2014/main" id="{2C41CB0F-8A68-49A1-8D23-DD19E2CEDF3E}"/>
                </a:ext>
              </a:extLst>
            </p:cNvPr>
            <p:cNvSpPr/>
            <p:nvPr/>
          </p:nvSpPr>
          <p:spPr>
            <a:xfrm>
              <a:off x="1428833" y="1409416"/>
              <a:ext cx="1966959" cy="1953778"/>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9" name="Freeform 36">
              <a:extLst>
                <a:ext uri="{FF2B5EF4-FFF2-40B4-BE49-F238E27FC236}">
                  <a16:creationId xmlns:a16="http://schemas.microsoft.com/office/drawing/2014/main" id="{BBAB1094-712F-42E8-9474-680F3D3E86D8}"/>
                </a:ext>
              </a:extLst>
            </p:cNvPr>
            <p:cNvSpPr/>
            <p:nvPr/>
          </p:nvSpPr>
          <p:spPr>
            <a:xfrm>
              <a:off x="2209800" y="1409416"/>
              <a:ext cx="1240631" cy="2898752"/>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0" name="Freeform 37">
              <a:extLst>
                <a:ext uri="{FF2B5EF4-FFF2-40B4-BE49-F238E27FC236}">
                  <a16:creationId xmlns:a16="http://schemas.microsoft.com/office/drawing/2014/main" id="{1B7A08E5-90D9-40DC-8099-382044950FB3}"/>
                </a:ext>
              </a:extLst>
            </p:cNvPr>
            <p:cNvSpPr/>
            <p:nvPr/>
          </p:nvSpPr>
          <p:spPr>
            <a:xfrm>
              <a:off x="1264920" y="272474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11" name="Rectangle 10"/>
          <p:cNvSpPr/>
          <p:nvPr/>
        </p:nvSpPr>
        <p:spPr>
          <a:xfrm>
            <a:off x="146136" y="914400"/>
            <a:ext cx="6208944" cy="2246769"/>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Quan sát hình 14.1 và kênh chữ SGK:</a:t>
            </a:r>
          </a:p>
          <a:p>
            <a:pPr marL="119063" marR="0" lvl="0" indent="-119063" algn="just" defTabSz="914400" eaLnBrk="1" fontAlgn="auto" latinLnBrk="0" hangingPunct="1">
              <a:lnSpc>
                <a:spcPct val="100000"/>
              </a:lnSpc>
              <a:spcBef>
                <a:spcPts val="0"/>
              </a:spcBef>
              <a:spcAft>
                <a:spcPts val="0"/>
              </a:spcAft>
              <a:buClrTx/>
              <a:buSzTx/>
              <a:buFontTx/>
              <a:buChar char="-"/>
              <a:tabLst>
                <a:tab pos="119063" algn="l"/>
              </a:tabLst>
              <a:defRPr/>
            </a:pP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Biển Đông có diện tích bao nhiêu? Lớn thứ mấy trên thế giới? </a:t>
            </a:r>
          </a:p>
          <a:p>
            <a:pPr marL="119063" marR="0" lvl="0" indent="-119063" algn="just" defTabSz="914400" eaLnBrk="1" fontAlgn="auto" latinLnBrk="0" hangingPunct="1">
              <a:lnSpc>
                <a:spcPct val="100000"/>
              </a:lnSpc>
              <a:spcBef>
                <a:spcPts val="0"/>
              </a:spcBef>
              <a:spcAft>
                <a:spcPts val="0"/>
              </a:spcAft>
              <a:buClrTx/>
              <a:buSzTx/>
              <a:buFontTx/>
              <a:buChar char="-"/>
              <a:tabLst>
                <a:tab pos="119063" algn="l"/>
              </a:tabLst>
              <a:defRPr/>
            </a:pP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a:t>
            </a:r>
            <a:r>
              <a:rPr lang="en-US" sz="2800" kern="0" dirty="0" smtClean="0">
                <a:solidFill>
                  <a:srgbClr val="FF0000"/>
                </a:solidFill>
                <a:latin typeface="Cambria" panose="02040503050406030204" pitchFamily="18" charset="0"/>
                <a:ea typeface="Cambria" panose="02040503050406030204" pitchFamily="18" charset="0"/>
              </a:rPr>
              <a:t>Cho </a:t>
            </a:r>
            <a:r>
              <a:rPr lang="en-US" sz="2800" kern="0" dirty="0" err="1" smtClean="0">
                <a:solidFill>
                  <a:srgbClr val="FF0000"/>
                </a:solidFill>
                <a:latin typeface="Cambria" panose="02040503050406030204" pitchFamily="18" charset="0"/>
                <a:ea typeface="Cambria" panose="02040503050406030204" pitchFamily="18" charset="0"/>
              </a:rPr>
              <a:t>biết</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các quốc gia và vùng lãnh thổ có chung Biển Đông với nước ta.</a:t>
            </a:r>
          </a:p>
        </p:txBody>
      </p:sp>
      <p:sp>
        <p:nvSpPr>
          <p:cNvPr id="12" name="Rectangle 11">
            <a:extLst>
              <a:ext uri="{FF2B5EF4-FFF2-40B4-BE49-F238E27FC236}">
                <a16:creationId xmlns:a16="http://schemas.microsoft.com/office/drawing/2014/main" id="{85953A68-1C06-419E-BB5F-7B0C0D26EBAD}"/>
              </a:ext>
            </a:extLst>
          </p:cNvPr>
          <p:cNvSpPr/>
          <p:nvPr/>
        </p:nvSpPr>
        <p:spPr>
          <a:xfrm>
            <a:off x="150792" y="3775534"/>
            <a:ext cx="6204288" cy="2754600"/>
          </a:xfrm>
          <a:prstGeom prst="rect">
            <a:avLst/>
          </a:prstGeom>
          <a:solidFill>
            <a:srgbClr val="FFCCFF"/>
          </a:solidFill>
          <a:ln w="12700">
            <a:solidFill>
              <a:srgbClr val="0070C0"/>
            </a:solidFill>
          </a:ln>
        </p:spPr>
        <p:txBody>
          <a:bodyPr wrap="square">
            <a:spAutoFit/>
          </a:bodyPr>
          <a:lstStyle/>
          <a:p>
            <a:pPr algn="just">
              <a:spcBef>
                <a:spcPts val="600"/>
              </a:spcBef>
            </a:pPr>
            <a:r>
              <a:rPr lang="vi-VN"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Diện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tích</a:t>
            </a:r>
            <a:r>
              <a:rPr lang="en-US" sz="2800" dirty="0" smtClean="0">
                <a:solidFill>
                  <a:srgbClr val="7030A0"/>
                </a:solidFill>
                <a:latin typeface="Cambria" pitchFamily="18" charset="0"/>
                <a:ea typeface="Cambria" pitchFamily="18" charset="0"/>
              </a:rPr>
              <a:t> 3.447.000km2. </a:t>
            </a:r>
            <a:r>
              <a:rPr lang="en-US" sz="2800" dirty="0" err="1" smtClean="0">
                <a:solidFill>
                  <a:srgbClr val="7030A0"/>
                </a:solidFill>
                <a:latin typeface="Cambria" pitchFamily="18" charset="0"/>
                <a:ea typeface="Cambria" pitchFamily="18" charset="0"/>
              </a:rPr>
              <a:t>Lớn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thứ</a:t>
            </a:r>
            <a:r>
              <a:rPr lang="en-US" sz="2800" dirty="0" smtClean="0">
                <a:solidFill>
                  <a:srgbClr val="7030A0"/>
                </a:solidFill>
                <a:latin typeface="Cambria" pitchFamily="18" charset="0"/>
                <a:ea typeface="Cambria" pitchFamily="18" charset="0"/>
              </a:rPr>
              <a:t> 3 </a:t>
            </a:r>
            <a:r>
              <a:rPr lang="en-US" sz="2800" dirty="0" err="1" smtClean="0">
                <a:solidFill>
                  <a:srgbClr val="7030A0"/>
                </a:solidFill>
                <a:latin typeface="Cambria" pitchFamily="18" charset="0"/>
                <a:ea typeface="Cambria" pitchFamily="18" charset="0"/>
              </a:rPr>
              <a:t>trên</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thế</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giới</a:t>
            </a:r>
            <a:r>
              <a:rPr lang="en-US" sz="2800" dirty="0" smtClean="0">
                <a:solidFill>
                  <a:srgbClr val="7030A0"/>
                </a:solidFill>
                <a:latin typeface="Cambria" pitchFamily="18" charset="0"/>
                <a:ea typeface="Cambria" pitchFamily="18" charset="0"/>
              </a:rPr>
              <a:t>. </a:t>
            </a:r>
          </a:p>
          <a:p>
            <a:pPr algn="just">
              <a:spcBef>
                <a:spcPts val="600"/>
              </a:spcBef>
            </a:pPr>
            <a:r>
              <a:rPr lang="en-US" sz="2800" dirty="0" smtClean="0">
                <a:solidFill>
                  <a:srgbClr val="7030A0"/>
                </a:solidFill>
                <a:latin typeface="Cambria" pitchFamily="18" charset="0"/>
                <a:ea typeface="Cambria" pitchFamily="18" charset="0"/>
              </a:rPr>
              <a:t>- </a:t>
            </a:r>
            <a:r>
              <a:rPr lang="vi-VN" sz="2800" dirty="0" smtClean="0">
                <a:solidFill>
                  <a:srgbClr val="7030A0"/>
                </a:solidFill>
                <a:latin typeface="Cambria" pitchFamily="18" charset="0"/>
                <a:ea typeface="Cambria" pitchFamily="18" charset="0"/>
              </a:rPr>
              <a:t>Các </a:t>
            </a:r>
            <a:r>
              <a:rPr lang="vi-VN" sz="2800" dirty="0">
                <a:solidFill>
                  <a:srgbClr val="7030A0"/>
                </a:solidFill>
                <a:latin typeface="Cambria" pitchFamily="18" charset="0"/>
                <a:ea typeface="Cambria" pitchFamily="18" charset="0"/>
              </a:rPr>
              <a:t>nước có chung Biển Đông </a:t>
            </a:r>
            <a:r>
              <a:rPr lang="en-US" sz="2800" dirty="0" err="1" smtClean="0">
                <a:solidFill>
                  <a:srgbClr val="7030A0"/>
                </a:solidFill>
                <a:latin typeface="Cambria" pitchFamily="18" charset="0"/>
                <a:ea typeface="Cambria" pitchFamily="18" charset="0"/>
              </a:rPr>
              <a:t>bao</a:t>
            </a:r>
            <a:r>
              <a:rPr lang="en-US" sz="2800" dirty="0" smtClean="0">
                <a:solidFill>
                  <a:srgbClr val="7030A0"/>
                </a:solidFill>
                <a:latin typeface="Cambria" pitchFamily="18" charset="0"/>
                <a:ea typeface="Cambria" pitchFamily="18" charset="0"/>
              </a:rPr>
              <a:t> </a:t>
            </a:r>
            <a:r>
              <a:rPr lang="en-US" sz="2800" dirty="0" err="1" smtClean="0">
                <a:solidFill>
                  <a:srgbClr val="7030A0"/>
                </a:solidFill>
                <a:latin typeface="Cambria" pitchFamily="18" charset="0"/>
                <a:ea typeface="Cambria" pitchFamily="18" charset="0"/>
              </a:rPr>
              <a:t>gôm</a:t>
            </a:r>
            <a:r>
              <a:rPr lang="en-US" sz="2800" dirty="0">
                <a:solidFill>
                  <a:srgbClr val="7030A0"/>
                </a:solidFill>
                <a:latin typeface="Cambria" pitchFamily="18" charset="0"/>
                <a:ea typeface="Cambria" pitchFamily="18" charset="0"/>
              </a:rPr>
              <a:t>:</a:t>
            </a:r>
            <a:r>
              <a:rPr lang="vi-VN" sz="2800" dirty="0" smtClean="0">
                <a:solidFill>
                  <a:srgbClr val="7030A0"/>
                </a:solidFill>
                <a:latin typeface="Cambria" pitchFamily="18" charset="0"/>
                <a:ea typeface="Cambria" pitchFamily="18" charset="0"/>
              </a:rPr>
              <a:t> </a:t>
            </a:r>
            <a:r>
              <a:rPr lang="vi-VN" sz="2800" dirty="0">
                <a:solidFill>
                  <a:srgbClr val="7030A0"/>
                </a:solidFill>
                <a:latin typeface="Cambria" pitchFamily="18" charset="0"/>
                <a:ea typeface="Cambria" pitchFamily="18" charset="0"/>
              </a:rPr>
              <a:t>Việt </a:t>
            </a:r>
            <a:r>
              <a:rPr lang="vi-VN" sz="2800" dirty="0" smtClean="0">
                <a:solidFill>
                  <a:srgbClr val="7030A0"/>
                </a:solidFill>
                <a:latin typeface="Cambria" pitchFamily="18" charset="0"/>
                <a:ea typeface="Cambria" pitchFamily="18" charset="0"/>
              </a:rPr>
              <a:t>Na</a:t>
            </a:r>
            <a:r>
              <a:rPr lang="en-US" sz="2800" dirty="0" smtClean="0">
                <a:solidFill>
                  <a:srgbClr val="7030A0"/>
                </a:solidFill>
                <a:latin typeface="Cambria" pitchFamily="18" charset="0"/>
                <a:ea typeface="Cambria" pitchFamily="18" charset="0"/>
              </a:rPr>
              <a:t>m,</a:t>
            </a:r>
            <a:r>
              <a:rPr lang="vi-VN" sz="2800" dirty="0" smtClean="0">
                <a:solidFill>
                  <a:srgbClr val="7030A0"/>
                </a:solidFill>
                <a:latin typeface="Cambria" pitchFamily="18" charset="0"/>
                <a:ea typeface="Cambria" pitchFamily="18" charset="0"/>
              </a:rPr>
              <a:t> </a:t>
            </a:r>
            <a:r>
              <a:rPr lang="vi-VN" sz="2800" dirty="0">
                <a:solidFill>
                  <a:srgbClr val="7030A0"/>
                </a:solidFill>
                <a:latin typeface="Cambria" pitchFamily="18" charset="0"/>
                <a:ea typeface="Cambria" pitchFamily="18" charset="0"/>
              </a:rPr>
              <a:t>Trung Quốc, Cam-pu-chia, Thái Lan, Ma-lai-xi-a, Xin-ga-po, In-đô-nê-xia, Bru-nây, Phi-lip-pin</a:t>
            </a:r>
            <a:r>
              <a:rPr lang="vi-VN" sz="2800" dirty="0" smtClean="0">
                <a:solidFill>
                  <a:srgbClr val="7030A0"/>
                </a:solidFill>
                <a:latin typeface="Cambria" pitchFamily="18" charset="0"/>
                <a:ea typeface="Cambria" pitchFamily="18" charset="0"/>
              </a:rPr>
              <a:t>.</a:t>
            </a:r>
            <a:endParaRPr lang="vi-VN" sz="2800" dirty="0">
              <a:solidFill>
                <a:srgbClr val="7030A0"/>
              </a:solidFill>
              <a:latin typeface="Cambria" pitchFamily="18" charset="0"/>
              <a:ea typeface="Cambria" pitchFamily="18" charset="0"/>
            </a:endParaRPr>
          </a:p>
        </p:txBody>
      </p:sp>
      <p:pic>
        <p:nvPicPr>
          <p:cNvPr id="13" name="Picture 12"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3586" y="3212592"/>
            <a:ext cx="916845" cy="49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60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5427" y="275770"/>
            <a:ext cx="11451770" cy="6048375"/>
          </a:xfrm>
          <a:prstGeom prst="rect">
            <a:avLst/>
          </a:prstGeom>
        </p:spPr>
      </p:pic>
      <p:sp>
        <p:nvSpPr>
          <p:cNvPr id="5" name="Rectangle 4"/>
          <p:cNvSpPr/>
          <p:nvPr/>
        </p:nvSpPr>
        <p:spPr>
          <a:xfrm>
            <a:off x="1814285" y="6429607"/>
            <a:ext cx="8810171" cy="369332"/>
          </a:xfrm>
          <a:prstGeom prst="rect">
            <a:avLst/>
          </a:prstGeom>
        </p:spPr>
        <p:txBody>
          <a:bodyPr wrap="square">
            <a:spAutoFit/>
          </a:bodyPr>
          <a:lstStyle/>
          <a:p>
            <a:r>
              <a:rPr lang="vi-VN" dirty="0">
                <a:solidFill>
                  <a:srgbClr val="333333"/>
                </a:solidFill>
                <a:latin typeface="NotoSerif"/>
              </a:rPr>
              <a:t>Sơ đồ vị trí giàn khoan Hải Dương 981 của Trung Quốc hạ đặt trái </a:t>
            </a:r>
            <a:r>
              <a:rPr lang="vi-VN" dirty="0" smtClean="0">
                <a:solidFill>
                  <a:srgbClr val="333333"/>
                </a:solidFill>
                <a:latin typeface="NotoSerif"/>
              </a:rPr>
              <a:t>phép </a:t>
            </a:r>
            <a:r>
              <a:rPr lang="en-US" dirty="0" err="1" smtClean="0">
                <a:solidFill>
                  <a:srgbClr val="333333"/>
                </a:solidFill>
                <a:latin typeface="NotoSerif"/>
              </a:rPr>
              <a:t>năm</a:t>
            </a:r>
            <a:r>
              <a:rPr lang="en-US" dirty="0" smtClean="0">
                <a:solidFill>
                  <a:srgbClr val="333333"/>
                </a:solidFill>
                <a:latin typeface="NotoSerif"/>
              </a:rPr>
              <a:t> 2014</a:t>
            </a:r>
            <a:endParaRPr lang="en-US" dirty="0"/>
          </a:p>
        </p:txBody>
      </p:sp>
    </p:spTree>
    <p:extLst>
      <p:ext uri="{BB962C8B-B14F-4D97-AF65-F5344CB8AC3E}">
        <p14:creationId xmlns:p14="http://schemas.microsoft.com/office/powerpoint/2010/main" val="2973975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ao_phu_lam_ku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1304825"/>
            <a:ext cx="7620000" cy="5648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7371" y="280962"/>
            <a:ext cx="11509828" cy="923330"/>
          </a:xfrm>
          <a:prstGeom prst="rect">
            <a:avLst/>
          </a:prstGeom>
        </p:spPr>
        <p:txBody>
          <a:bodyPr wrap="square">
            <a:spAutoFit/>
          </a:bodyPr>
          <a:lstStyle/>
          <a:p>
            <a:r>
              <a:rPr lang="vi-VN" dirty="0">
                <a:solidFill>
                  <a:srgbClr val="212529"/>
                </a:solidFill>
              </a:rPr>
              <a:t>Theo thông tin trên Mạng lưới truyền hình toàn cầu Trung Quốc (CGTN), Bộ Dân chính Trung Quốc ngày 18/4 ra thông cáo, Quốc vụ viện nước này mới đây đã phê chuẩn quyết định thành lập cái gọi là "huyện Tây Sa" và "huyện Nam Sa" trực thuộc "thành phố Tam Sa", tỉnh Hải Nam.</a:t>
            </a:r>
            <a:endParaRPr lang="en-US" dirty="0"/>
          </a:p>
        </p:txBody>
      </p:sp>
      <p:pic>
        <p:nvPicPr>
          <p:cNvPr id="7" name="Picture 6"/>
          <p:cNvPicPr>
            <a:picLocks noChangeAspect="1"/>
          </p:cNvPicPr>
          <p:nvPr/>
        </p:nvPicPr>
        <p:blipFill>
          <a:blip r:embed="rId3"/>
          <a:stretch>
            <a:fillRect/>
          </a:stretch>
        </p:blipFill>
        <p:spPr>
          <a:xfrm>
            <a:off x="2082800" y="1204292"/>
            <a:ext cx="6204857" cy="3861194"/>
          </a:xfrm>
          <a:prstGeom prst="rect">
            <a:avLst/>
          </a:prstGeom>
        </p:spPr>
      </p:pic>
      <p:sp>
        <p:nvSpPr>
          <p:cNvPr id="8" name="Rectangle 7"/>
          <p:cNvSpPr/>
          <p:nvPr/>
        </p:nvSpPr>
        <p:spPr>
          <a:xfrm>
            <a:off x="155575" y="5212142"/>
            <a:ext cx="12036425" cy="1477328"/>
          </a:xfrm>
          <a:prstGeom prst="rect">
            <a:avLst/>
          </a:prstGeom>
        </p:spPr>
        <p:txBody>
          <a:bodyPr wrap="square">
            <a:spAutoFit/>
          </a:bodyPr>
          <a:lstStyle/>
          <a:p>
            <a:pPr algn="just"/>
            <a:r>
              <a:rPr lang="vi-VN" dirty="0"/>
              <a:t>Đảo Phú Lâm thuộc quần đảo Hoàng Sa của Việt Nam bị Trung Quốc chiếm đóng bất hợp pháp. </a:t>
            </a:r>
            <a:endParaRPr lang="en-US" dirty="0" smtClean="0"/>
          </a:p>
          <a:p>
            <a:pPr algn="just"/>
            <a:r>
              <a:rPr lang="en-US" dirty="0" err="1" smtClean="0">
                <a:solidFill>
                  <a:srgbClr val="212529"/>
                </a:solidFill>
              </a:rPr>
              <a:t>Đây</a:t>
            </a:r>
            <a:r>
              <a:rPr lang="en-US" dirty="0" smtClean="0">
                <a:solidFill>
                  <a:srgbClr val="212529"/>
                </a:solidFill>
              </a:rPr>
              <a:t> </a:t>
            </a:r>
            <a:r>
              <a:rPr lang="vi-VN" dirty="0" smtClean="0">
                <a:solidFill>
                  <a:srgbClr val="212529"/>
                </a:solidFill>
              </a:rPr>
              <a:t>là </a:t>
            </a:r>
            <a:r>
              <a:rPr lang="vi-VN" dirty="0">
                <a:solidFill>
                  <a:srgbClr val="212529"/>
                </a:solidFill>
              </a:rPr>
              <a:t>hành vi nghiêm trọng vi phạm luật pháp quốc tế, đặc biệt vi phạm chủ quyền, quyền chủ quyền không tranh cãi của Việt Nam với hai quần đảo Hoàng Sa và Trường Sa. Bộ Dân chính Trung Quốc còn ngang ngược qui định trụ sở cái gọi là "huyện đảo Tây Sa" sẽ đặt tại đảo Phú Lâm thuộc quần đảo Hoàng Sa của Việt Nam. Trụ sở của cái gọi là "huyện đảo Nam Sa" sẽ đặt tại đá Chữ Thập thuộc quần đảo Trường Sa của Việt Nam. </a:t>
            </a:r>
          </a:p>
        </p:txBody>
      </p:sp>
    </p:spTree>
    <p:extLst>
      <p:ext uri="{BB962C8B-B14F-4D97-AF65-F5344CB8AC3E}">
        <p14:creationId xmlns:p14="http://schemas.microsoft.com/office/powerpoint/2010/main" val="910252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8571" y="2191657"/>
            <a:ext cx="10058400" cy="1384995"/>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Trước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những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hành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lấn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chiếm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xâm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phạm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phép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cần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góp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phần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vệ</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chủ</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quyền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đối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vùng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nước</a:t>
            </a:r>
            <a:r>
              <a:rPr lang="en-US" sz="2800" dirty="0" smtClean="0">
                <a:solidFill>
                  <a:srgbClr val="FF0000"/>
                </a:solidFill>
                <a:latin typeface="Times New Roman" panose="02020603050405020304" pitchFamily="18" charset="0"/>
                <a:cs typeface="Times New Roman" panose="02020603050405020304" pitchFamily="18" charset="0"/>
              </a:rPr>
              <a:t> ta?</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003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0514" y="681948"/>
            <a:ext cx="10508343" cy="3970318"/>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đoạn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ngắn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khoảng</a:t>
            </a:r>
            <a:r>
              <a:rPr lang="en-US" sz="2800" dirty="0" smtClean="0">
                <a:solidFill>
                  <a:srgbClr val="FF0000"/>
                </a:solidFill>
                <a:latin typeface="Times New Roman" panose="02020603050405020304" pitchFamily="18" charset="0"/>
                <a:cs typeface="Times New Roman" panose="02020603050405020304" pitchFamily="18" charset="0"/>
              </a:rPr>
              <a:t> 10 </a:t>
            </a:r>
            <a:r>
              <a:rPr lang="en-US" sz="2800" dirty="0" err="1" smtClean="0">
                <a:solidFill>
                  <a:srgbClr val="FF0000"/>
                </a:solidFill>
                <a:latin typeface="Times New Roman" panose="02020603050405020304" pitchFamily="18" charset="0"/>
                <a:cs typeface="Times New Roman" panose="02020603050405020304" pitchFamily="18" charset="0"/>
              </a:rPr>
              <a:t>đến</a:t>
            </a:r>
            <a:r>
              <a:rPr lang="en-US" sz="2800" dirty="0" smtClean="0">
                <a:solidFill>
                  <a:srgbClr val="FF0000"/>
                </a:solidFill>
                <a:latin typeface="Times New Roman" panose="02020603050405020304" pitchFamily="18" charset="0"/>
                <a:cs typeface="Times New Roman" panose="02020603050405020304" pitchFamily="18" charset="0"/>
              </a:rPr>
              <a:t> 15 </a:t>
            </a:r>
            <a:r>
              <a:rPr lang="en-US" sz="2800" dirty="0" err="1" smtClean="0">
                <a:solidFill>
                  <a:srgbClr val="FF0000"/>
                </a:solidFill>
                <a:latin typeface="Times New Roman" panose="02020603050405020304" pitchFamily="18" charset="0"/>
                <a:cs typeface="Times New Roman" panose="02020603050405020304" pitchFamily="18" charset="0"/>
              </a:rPr>
              <a:t>dòng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sự</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hiểu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bản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đối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về</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chủ</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quyền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vùng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Việt</a:t>
            </a:r>
            <a:r>
              <a:rPr lang="en-US" sz="2800" dirty="0" smtClean="0">
                <a:solidFill>
                  <a:srgbClr val="FF0000"/>
                </a:solidFill>
                <a:latin typeface="Times New Roman" panose="02020603050405020304" pitchFamily="18" charset="0"/>
                <a:cs typeface="Times New Roman" panose="02020603050405020304" pitchFamily="18" charset="0"/>
              </a:rPr>
              <a:t> Nam.</a:t>
            </a:r>
          </a:p>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thêm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r>
              <a:rPr lang="en-US" sz="2800" dirty="0" smtClean="0">
                <a:latin typeface="Times New Roman" panose="02020603050405020304" pitchFamily="18" charset="0"/>
                <a:cs typeface="Times New Roman" panose="02020603050405020304" pitchFamily="18" charset="0"/>
              </a:rPr>
              <a:t>)</a:t>
            </a:r>
          </a:p>
          <a:p>
            <a:pPr algn="just">
              <a:spcAft>
                <a:spcPts val="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73, 74)</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7, 8, 9)</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67-77)</a:t>
            </a: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52 – 58</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9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arn(inVertical)">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barn(inVertical)">
                                      <p:cBhvr>
                                        <p:cTn id="3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0457" y="1074510"/>
            <a:ext cx="7663543" cy="3194721"/>
          </a:xfrm>
          <a:prstGeom prst="rect">
            <a:avLst/>
          </a:prstGeom>
        </p:spPr>
        <p:txBody>
          <a:bodyPr wrap="square">
            <a:spAutoFit/>
          </a:bodyPr>
          <a:lstStyle/>
          <a:p>
            <a:pPr marR="0" lvl="0" algn="ctr" defTabSz="914400" eaLnBrk="1" fontAlgn="auto" latinLnBrk="0" hangingPunct="1">
              <a:lnSpc>
                <a:spcPct val="120000"/>
              </a:lnSpc>
              <a:spcBef>
                <a:spcPts val="0"/>
              </a:spcBef>
              <a:spcAft>
                <a:spcPts val="0"/>
              </a:spcAft>
              <a:buClrTx/>
              <a:buSzTx/>
              <a:tabLst/>
              <a:defRPr/>
            </a:pPr>
            <a:r>
              <a:rPr lang="en-US" sz="2800" kern="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 DẪN TỰ HỌC</a:t>
            </a:r>
          </a:p>
          <a:p>
            <a:pPr marR="0" lvl="0" defTabSz="914400" eaLnBrk="1" fontAlgn="auto" latinLnBrk="0" hangingPunct="1">
              <a:lnSpc>
                <a:spcPct val="120000"/>
              </a:lnSpc>
              <a:spcBef>
                <a:spcPts val="0"/>
              </a:spcBef>
              <a:spcAft>
                <a:spcPts val="0"/>
              </a:spcAft>
              <a:buClrTx/>
              <a:buSzTx/>
              <a:tabLst/>
              <a:defRPr/>
            </a:pP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Học</a:t>
            </a:r>
            <a:r>
              <a:rPr kumimoji="0" lang="en-US" sz="2800" i="0" u="none" strike="noStrike" kern="0" cap="none" spc="0" normalizeH="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a:t>
            </a:r>
            <a:r>
              <a:rPr kumimoji="0" lang="en-US" sz="2800" i="0" u="none" strike="noStrike" kern="0" cap="none" spc="0" normalizeH="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cũ</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Đặc</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vùng</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biển</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endParaRPr lang="en-US" sz="2800"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R="0" lvl="0" defTabSz="914400" eaLnBrk="1" fontAlgn="auto" latinLnBrk="0" hangingPunct="1">
              <a:lnSpc>
                <a:spcPct val="120000"/>
              </a:lnSpc>
              <a:spcBef>
                <a:spcPts val="0"/>
              </a:spcBef>
              <a:spcAft>
                <a:spcPts val="0"/>
              </a:spcAft>
              <a:buClrTx/>
              <a:buSzTx/>
              <a:tabLst/>
              <a:defRPr/>
            </a:pP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Chuẩn</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15.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Đặc</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điểm</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tự</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nhiên</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a:p>
            <a:pPr marL="0" marR="0" lvl="0" indent="0" defTabSz="914400" eaLnBrk="1" fontAlgn="auto" latinLnBrk="0" hangingPunct="1">
              <a:lnSpc>
                <a:spcPct val="120000"/>
              </a:lnSpc>
              <a:spcBef>
                <a:spcPts val="0"/>
              </a:spcBef>
              <a:spcAft>
                <a:spcPts val="0"/>
              </a:spcAft>
              <a:buClrTx/>
              <a:buSzTx/>
              <a:buFontTx/>
              <a:buNone/>
              <a:tabLst/>
              <a:defRPr/>
            </a:pP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môi</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trường</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và</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tài</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nguyên</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biển</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đảo</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Việt</a:t>
            </a:r>
            <a:r>
              <a:rPr kumimoji="0" lang="en-US" sz="2800" i="0" u="none" strike="noStrike" kern="0" cap="none" spc="0" normalizeH="0" baseline="0" noProof="0" dirty="0" smtClean="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Nam</a:t>
            </a:r>
          </a:p>
          <a:p>
            <a:pPr marL="0" marR="0" lvl="0" indent="0" defTabSz="914400" eaLnBrk="1" fontAlgn="auto" latinLnBrk="0" hangingPunct="1">
              <a:lnSpc>
                <a:spcPct val="120000"/>
              </a:lnSpc>
              <a:spcBef>
                <a:spcPts val="0"/>
              </a:spcBef>
              <a:spcAft>
                <a:spcPts val="0"/>
              </a:spcAft>
              <a:buClrTx/>
              <a:buSzTx/>
              <a:buFontTx/>
              <a:buNone/>
              <a:tabLst/>
              <a:defRPr/>
            </a:pP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đặc</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nhiên</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môi</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biển</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đảo</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Địa</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khí</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hậu</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hải</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dòng</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kern="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biển</a:t>
            </a:r>
            <a:r>
              <a:rPr lang="en-US" sz="2800" kern="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2800"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90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6" y="36576"/>
            <a:ext cx="12124944" cy="6737413"/>
          </a:xfrm>
          <a:prstGeom prst="rect">
            <a:avLst/>
          </a:prstGeom>
        </p:spPr>
      </p:pic>
      <p:sp>
        <p:nvSpPr>
          <p:cNvPr id="5" name="Rounded Rectangle 4"/>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304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10ACED47-C06B-42D4-95F0-1FF82DB47A96}"/>
              </a:ext>
            </a:extLst>
          </p:cNvPr>
          <p:cNvSpPr txBox="1">
            <a:spLocks/>
          </p:cNvSpPr>
          <p:nvPr/>
        </p:nvSpPr>
        <p:spPr>
          <a:xfrm>
            <a:off x="146136" y="152400"/>
            <a:ext cx="594986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itchFamily="18" charset="0"/>
                <a:ea typeface="+mj-ea"/>
                <a:cs typeface="+mj-cs"/>
              </a:rPr>
              <a:t>1. Vị trí địa lí và phạm vi Biển Đông</a:t>
            </a:r>
          </a:p>
        </p:txBody>
      </p:sp>
      <p:pic>
        <p:nvPicPr>
          <p:cNvPr id="6" name="Picture 5">
            <a:extLst>
              <a:ext uri="{FF2B5EF4-FFF2-40B4-BE49-F238E27FC236}">
                <a16:creationId xmlns:a16="http://schemas.microsoft.com/office/drawing/2014/main" id="{D65363E9-4E00-4FD7-8A06-EA9D4B1A0FCE}"/>
              </a:ext>
            </a:extLst>
          </p:cNvPr>
          <p:cNvPicPr>
            <a:picLocks noChangeAspect="1"/>
          </p:cNvPicPr>
          <p:nvPr/>
        </p:nvPicPr>
        <p:blipFill>
          <a:blip r:embed="rId2"/>
          <a:stretch>
            <a:fillRect/>
          </a:stretch>
        </p:blipFill>
        <p:spPr>
          <a:xfrm>
            <a:off x="6248400" y="53207"/>
            <a:ext cx="5878140" cy="6667633"/>
          </a:xfrm>
          <a:prstGeom prst="rect">
            <a:avLst/>
          </a:prstGeom>
        </p:spPr>
      </p:pic>
      <p:sp>
        <p:nvSpPr>
          <p:cNvPr id="7" name="Rectangle 6"/>
          <p:cNvSpPr/>
          <p:nvPr/>
        </p:nvSpPr>
        <p:spPr>
          <a:xfrm>
            <a:off x="146136" y="1200912"/>
            <a:ext cx="5949864" cy="1569660"/>
          </a:xfrm>
          <a:prstGeom prst="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Quan sát hình 14.1:</a:t>
            </a:r>
          </a:p>
          <a:p>
            <a:pPr marL="60325" marR="0" lvl="0" indent="-60325" algn="just" defTabSz="914400" eaLnBrk="1" fontAlgn="auto" latinLnBrk="0" hangingPunct="1">
              <a:lnSpc>
                <a:spcPct val="100000"/>
              </a:lnSpc>
              <a:spcBef>
                <a:spcPts val="0"/>
              </a:spcBef>
              <a:spcAft>
                <a:spcPts val="0"/>
              </a:spcAft>
              <a:buClrTx/>
              <a:buSzTx/>
              <a:buFontTx/>
              <a:buChar char="-"/>
              <a:tabLst/>
              <a:defRPr/>
            </a:pPr>
            <a:r>
              <a:rPr lang="en-US" sz="3200" kern="0" dirty="0">
                <a:solidFill>
                  <a:srgbClr val="FF0000"/>
                </a:solidFill>
                <a:latin typeface="Cambria" panose="02040503050406030204" pitchFamily="18" charset="0"/>
                <a:ea typeface="Cambria" panose="02040503050406030204" pitchFamily="18" charset="0"/>
              </a:rPr>
              <a:t> C</a:t>
            </a:r>
            <a:r>
              <a:rPr lang="en-US" sz="3200" kern="0" dirty="0" smtClean="0">
                <a:solidFill>
                  <a:srgbClr val="FF0000"/>
                </a:solidFill>
                <a:latin typeface="Cambria" panose="02040503050406030204" pitchFamily="18" charset="0"/>
                <a:ea typeface="Cambria" panose="02040503050406030204" pitchFamily="18" charset="0"/>
              </a:rPr>
              <a:t>ho </a:t>
            </a:r>
            <a:r>
              <a:rPr lang="en-US" sz="3200" kern="0" dirty="0" err="1" smtClean="0">
                <a:solidFill>
                  <a:srgbClr val="FF0000"/>
                </a:solidFill>
                <a:latin typeface="Cambria" panose="02040503050406030204" pitchFamily="18" charset="0"/>
                <a:ea typeface="Cambria" panose="02040503050406030204" pitchFamily="18" charset="0"/>
              </a:rPr>
              <a:t>biết</a:t>
            </a:r>
            <a:r>
              <a:rPr kumimoji="0" lang="vi-VN" sz="32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2 vịnh biển lớn trong Biển Đông. </a:t>
            </a:r>
          </a:p>
        </p:txBody>
      </p:sp>
      <p:sp>
        <p:nvSpPr>
          <p:cNvPr id="8" name="Rectangle 7"/>
          <p:cNvSpPr/>
          <p:nvPr/>
        </p:nvSpPr>
        <p:spPr>
          <a:xfrm>
            <a:off x="146136" y="3679171"/>
            <a:ext cx="5949864" cy="1723549"/>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a:solidFill>
                  <a:prstClr val="black"/>
                </a:solidFill>
                <a:latin typeface="Cambria" pitchFamily="18" charset="0"/>
                <a:ea typeface="Cambria" pitchFamily="18" charset="0"/>
              </a:rPr>
              <a:t> </a:t>
            </a:r>
            <a:r>
              <a:rPr lang="en-US" sz="3200" dirty="0">
                <a:solidFill>
                  <a:srgbClr val="002060"/>
                </a:solidFill>
                <a:latin typeface="Cambria" pitchFamily="18" charset="0"/>
                <a:ea typeface="Cambria" pitchFamily="18" charset="0"/>
              </a:rPr>
              <a:t>- H</a:t>
            </a:r>
            <a:r>
              <a:rPr lang="vi-VN" sz="3200" dirty="0">
                <a:solidFill>
                  <a:srgbClr val="002060"/>
                </a:solidFill>
                <a:latin typeface="Cambria" pitchFamily="18" charset="0"/>
                <a:ea typeface="Cambria" pitchFamily="18" charset="0"/>
              </a:rPr>
              <a:t>ai vịnh lớn </a:t>
            </a:r>
            <a:r>
              <a:rPr lang="vi-VN" sz="3200" dirty="0" smtClean="0">
                <a:solidFill>
                  <a:srgbClr val="002060"/>
                </a:solidFill>
                <a:latin typeface="Cambria" pitchFamily="18" charset="0"/>
                <a:ea typeface="Cambria" pitchFamily="18" charset="0"/>
              </a:rPr>
              <a:t>là</a:t>
            </a:r>
            <a:r>
              <a:rPr lang="en-US" sz="3200" dirty="0" smtClean="0">
                <a:solidFill>
                  <a:srgbClr val="002060"/>
                </a:solidFill>
                <a:latin typeface="Cambria" pitchFamily="18" charset="0"/>
                <a:ea typeface="Cambria" pitchFamily="18" charset="0"/>
              </a:rPr>
              <a:t>:</a:t>
            </a:r>
            <a:endParaRPr lang="vi-VN" sz="3200" dirty="0">
              <a:solidFill>
                <a:srgbClr val="002060"/>
              </a:solidFill>
              <a:latin typeface="Cambria" pitchFamily="18" charset="0"/>
              <a:ea typeface="Cambria" pitchFamily="18" charset="0"/>
            </a:endParaRPr>
          </a:p>
          <a:p>
            <a:pPr algn="just">
              <a:spcBef>
                <a:spcPts val="600"/>
              </a:spcBef>
            </a:pPr>
            <a:r>
              <a:rPr lang="en-US" sz="3200" dirty="0">
                <a:solidFill>
                  <a:srgbClr val="002060"/>
                </a:solidFill>
                <a:latin typeface="Cambria" pitchFamily="18" charset="0"/>
                <a:ea typeface="Cambria" pitchFamily="18" charset="0"/>
              </a:rPr>
              <a:t> </a:t>
            </a:r>
            <a:r>
              <a:rPr lang="en-US" sz="3200" dirty="0" smtClean="0">
                <a:solidFill>
                  <a:srgbClr val="002060"/>
                </a:solidFill>
                <a:latin typeface="Cambria" pitchFamily="18" charset="0"/>
                <a:ea typeface="Cambria" pitchFamily="18" charset="0"/>
              </a:rPr>
              <a:t> + </a:t>
            </a:r>
            <a:r>
              <a:rPr lang="en-US" sz="3200" dirty="0" err="1" smtClean="0">
                <a:solidFill>
                  <a:srgbClr val="002060"/>
                </a:solidFill>
                <a:latin typeface="Cambria" pitchFamily="18" charset="0"/>
                <a:ea typeface="Cambria" pitchFamily="18" charset="0"/>
              </a:rPr>
              <a:t>Vịnh</a:t>
            </a:r>
            <a:r>
              <a:rPr lang="en-US" sz="3200" dirty="0" smtClean="0">
                <a:solidFill>
                  <a:srgbClr val="002060"/>
                </a:solidFill>
                <a:latin typeface="Cambria" pitchFamily="18" charset="0"/>
                <a:ea typeface="Cambria" pitchFamily="18" charset="0"/>
              </a:rPr>
              <a:t> </a:t>
            </a:r>
            <a:r>
              <a:rPr lang="en-US" sz="3200" dirty="0" err="1" smtClean="0">
                <a:solidFill>
                  <a:srgbClr val="002060"/>
                </a:solidFill>
                <a:latin typeface="Cambria" pitchFamily="18" charset="0"/>
                <a:ea typeface="Cambria" pitchFamily="18" charset="0"/>
              </a:rPr>
              <a:t>Bắc</a:t>
            </a:r>
            <a:r>
              <a:rPr lang="en-US" sz="3200" dirty="0" smtClean="0">
                <a:solidFill>
                  <a:srgbClr val="002060"/>
                </a:solidFill>
                <a:latin typeface="Cambria" pitchFamily="18" charset="0"/>
                <a:ea typeface="Cambria" pitchFamily="18" charset="0"/>
              </a:rPr>
              <a:t> </a:t>
            </a:r>
            <a:r>
              <a:rPr lang="en-US" sz="3200" dirty="0" err="1" smtClean="0">
                <a:solidFill>
                  <a:srgbClr val="002060"/>
                </a:solidFill>
                <a:latin typeface="Cambria" pitchFamily="18" charset="0"/>
                <a:ea typeface="Cambria" pitchFamily="18" charset="0"/>
              </a:rPr>
              <a:t>Bộ</a:t>
            </a:r>
            <a:r>
              <a:rPr lang="en-US" sz="3200" dirty="0" smtClean="0">
                <a:solidFill>
                  <a:srgbClr val="002060"/>
                </a:solidFill>
                <a:latin typeface="Cambria" pitchFamily="18" charset="0"/>
                <a:ea typeface="Cambria" pitchFamily="18" charset="0"/>
              </a:rPr>
              <a:t>.</a:t>
            </a:r>
          </a:p>
          <a:p>
            <a:pPr algn="just">
              <a:spcBef>
                <a:spcPts val="600"/>
              </a:spcBef>
            </a:pPr>
            <a:r>
              <a:rPr lang="en-US" sz="3200" dirty="0">
                <a:solidFill>
                  <a:srgbClr val="002060"/>
                </a:solidFill>
                <a:latin typeface="Cambria" pitchFamily="18" charset="0"/>
                <a:ea typeface="Cambria" pitchFamily="18" charset="0"/>
              </a:rPr>
              <a:t> </a:t>
            </a:r>
            <a:r>
              <a:rPr lang="en-US" sz="3200" dirty="0" smtClean="0">
                <a:solidFill>
                  <a:srgbClr val="002060"/>
                </a:solidFill>
                <a:latin typeface="Cambria" pitchFamily="18" charset="0"/>
                <a:ea typeface="Cambria" pitchFamily="18" charset="0"/>
              </a:rPr>
              <a:t> + </a:t>
            </a:r>
            <a:r>
              <a:rPr lang="en-US" sz="3200" dirty="0" err="1" smtClean="0">
                <a:solidFill>
                  <a:srgbClr val="002060"/>
                </a:solidFill>
                <a:latin typeface="Cambria" pitchFamily="18" charset="0"/>
                <a:ea typeface="Cambria" pitchFamily="18" charset="0"/>
              </a:rPr>
              <a:t>Vịnh</a:t>
            </a:r>
            <a:r>
              <a:rPr lang="en-US" sz="3200" dirty="0" smtClean="0">
                <a:solidFill>
                  <a:srgbClr val="002060"/>
                </a:solidFill>
                <a:latin typeface="Cambria" pitchFamily="18" charset="0"/>
                <a:ea typeface="Cambria" pitchFamily="18" charset="0"/>
              </a:rPr>
              <a:t> </a:t>
            </a:r>
            <a:r>
              <a:rPr lang="en-US" sz="3200" dirty="0" err="1" smtClean="0">
                <a:solidFill>
                  <a:srgbClr val="002060"/>
                </a:solidFill>
                <a:latin typeface="Cambria" pitchFamily="18" charset="0"/>
                <a:ea typeface="Cambria" pitchFamily="18" charset="0"/>
              </a:rPr>
              <a:t>Thái</a:t>
            </a:r>
            <a:r>
              <a:rPr lang="en-US" sz="3200" dirty="0" smtClean="0">
                <a:solidFill>
                  <a:srgbClr val="002060"/>
                </a:solidFill>
                <a:latin typeface="Cambria" pitchFamily="18" charset="0"/>
                <a:ea typeface="Cambria" pitchFamily="18" charset="0"/>
              </a:rPr>
              <a:t> Lan.</a:t>
            </a:r>
            <a:endParaRPr lang="vi-VN" sz="3200" dirty="0">
              <a:solidFill>
                <a:srgbClr val="002060"/>
              </a:solidFill>
              <a:latin typeface="Cambria" pitchFamily="18" charset="0"/>
              <a:ea typeface="Cambria" pitchFamily="18" charset="0"/>
            </a:endParaRPr>
          </a:p>
        </p:txBody>
      </p:sp>
      <p:sp>
        <p:nvSpPr>
          <p:cNvPr id="9" name="Oval 8">
            <a:extLst>
              <a:ext uri="{FF2B5EF4-FFF2-40B4-BE49-F238E27FC236}">
                <a16:creationId xmlns:a16="http://schemas.microsoft.com/office/drawing/2014/main" id="{084699A9-9B3F-4460-A4F3-E2DC4BF35C89}"/>
              </a:ext>
            </a:extLst>
          </p:cNvPr>
          <p:cNvSpPr/>
          <p:nvPr/>
        </p:nvSpPr>
        <p:spPr>
          <a:xfrm>
            <a:off x="8305800" y="666750"/>
            <a:ext cx="685800" cy="55245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10" name="Oval 9">
            <a:extLst>
              <a:ext uri="{FF2B5EF4-FFF2-40B4-BE49-F238E27FC236}">
                <a16:creationId xmlns:a16="http://schemas.microsoft.com/office/drawing/2014/main" id="{286033AF-9CD8-483B-94C9-3C7846051722}"/>
              </a:ext>
            </a:extLst>
          </p:cNvPr>
          <p:cNvSpPr/>
          <p:nvPr/>
        </p:nvSpPr>
        <p:spPr>
          <a:xfrm>
            <a:off x="7162800" y="1991139"/>
            <a:ext cx="762000" cy="76200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prstClr val="white"/>
              </a:solidFill>
              <a:effectLst/>
              <a:uLnTx/>
              <a:uFillTx/>
              <a:latin typeface="Arial" panose="020B0604020202020204" pitchFamily="34" charset="0"/>
              <a:ea typeface="+mn-ea"/>
              <a:cs typeface="+mn-cs"/>
            </a:endParaRPr>
          </a:p>
        </p:txBody>
      </p:sp>
      <p:pic>
        <p:nvPicPr>
          <p:cNvPr id="11" name="Picture 10" descr="boo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3586" y="2819400"/>
            <a:ext cx="1108869" cy="67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44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5" dur="500"/>
                                        <p:tgtEl>
                                          <p:spTgt spid="8">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8" dur="500"/>
                                        <p:tgtEl>
                                          <p:spTgt spid="8">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1" dur="500"/>
                                        <p:tgtEl>
                                          <p:spTgt spid="8">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026" name="Picture 2" descr="Biển Đảo Vịnh Bắc B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 y="1217992"/>
            <a:ext cx="6214872" cy="5493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ỊNH THÁI LAN NHƯNG ĐẢO LỚN NHẤT CỦA VIỆT NAM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648" y="1217992"/>
            <a:ext cx="5818632" cy="549370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0ACED47-C06B-42D4-95F0-1FF82DB47A96}"/>
              </a:ext>
            </a:extLst>
          </p:cNvPr>
          <p:cNvSpPr txBox="1">
            <a:spLocks/>
          </p:cNvSpPr>
          <p:nvPr/>
        </p:nvSpPr>
        <p:spPr>
          <a:xfrm>
            <a:off x="1005672" y="335280"/>
            <a:ext cx="4224696"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FF0000"/>
                </a:solidFill>
                <a:latin typeface="Cambria" pitchFamily="18" charset="0"/>
              </a:rPr>
              <a:t>BIỂN ĐẢO VỊNH BẮC BỘ</a:t>
            </a:r>
            <a:endParaRPr kumimoji="0" lang="vi-VN" sz="2800" b="1" i="0" u="none" strike="noStrike" kern="1200" cap="none" spc="0" normalizeH="0" baseline="0" noProof="0" dirty="0">
              <a:ln>
                <a:noFill/>
              </a:ln>
              <a:solidFill>
                <a:srgbClr val="FF0000"/>
              </a:solidFill>
              <a:effectLst/>
              <a:uLnTx/>
              <a:uFillTx/>
              <a:latin typeface="Cambria" pitchFamily="18" charset="0"/>
            </a:endParaRPr>
          </a:p>
        </p:txBody>
      </p:sp>
      <p:sp>
        <p:nvSpPr>
          <p:cNvPr id="8" name="Title 1">
            <a:extLst>
              <a:ext uri="{FF2B5EF4-FFF2-40B4-BE49-F238E27FC236}">
                <a16:creationId xmlns:a16="http://schemas.microsoft.com/office/drawing/2014/main" id="{10ACED47-C06B-42D4-95F0-1FF82DB47A96}"/>
              </a:ext>
            </a:extLst>
          </p:cNvPr>
          <p:cNvSpPr txBox="1">
            <a:spLocks/>
          </p:cNvSpPr>
          <p:nvPr/>
        </p:nvSpPr>
        <p:spPr>
          <a:xfrm>
            <a:off x="6620256" y="326136"/>
            <a:ext cx="503834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FF0000"/>
                </a:solidFill>
                <a:latin typeface="Cambria" pitchFamily="18" charset="0"/>
              </a:rPr>
              <a:t>VỊNH THÁI LAN – ĐIỂM A1 VN</a:t>
            </a:r>
            <a:endParaRPr kumimoji="0" lang="vi-VN" sz="2800" b="1" i="0" u="none" strike="noStrike" kern="1200" cap="none" spc="0" normalizeH="0" baseline="0" noProof="0" dirty="0">
              <a:ln>
                <a:noFill/>
              </a:ln>
              <a:solidFill>
                <a:srgbClr val="FF0000"/>
              </a:solidFill>
              <a:effectLst/>
              <a:uLnTx/>
              <a:uFillTx/>
              <a:latin typeface="Cambria" pitchFamily="18" charset="0"/>
            </a:endParaRPr>
          </a:p>
        </p:txBody>
      </p:sp>
    </p:spTree>
    <p:extLst>
      <p:ext uri="{BB962C8B-B14F-4D97-AF65-F5344CB8AC3E}">
        <p14:creationId xmlns:p14="http://schemas.microsoft.com/office/powerpoint/2010/main" val="252752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912" y="-5861"/>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10ACED47-C06B-42D4-95F0-1FF82DB47A96}"/>
              </a:ext>
            </a:extLst>
          </p:cNvPr>
          <p:cNvSpPr txBox="1">
            <a:spLocks/>
          </p:cNvSpPr>
          <p:nvPr/>
        </p:nvSpPr>
        <p:spPr>
          <a:xfrm>
            <a:off x="146136" y="152400"/>
            <a:ext cx="6135792"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itchFamily="18" charset="0"/>
                <a:ea typeface="+mj-ea"/>
                <a:cs typeface="+mj-cs"/>
              </a:rPr>
              <a:t>1. Vị trí địa lí và phạm vi Biển Đông</a:t>
            </a:r>
          </a:p>
        </p:txBody>
      </p:sp>
      <p:pic>
        <p:nvPicPr>
          <p:cNvPr id="6" name="Picture 5"/>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6402196" y="65024"/>
            <a:ext cx="5744083" cy="6701536"/>
          </a:xfrm>
          <a:prstGeom prst="rect">
            <a:avLst/>
          </a:prstGeom>
          <a:noFill/>
          <a:ln>
            <a:noFill/>
          </a:ln>
        </p:spPr>
      </p:pic>
      <p:sp>
        <p:nvSpPr>
          <p:cNvPr id="7" name="Rectangle 6"/>
          <p:cNvSpPr/>
          <p:nvPr/>
        </p:nvSpPr>
        <p:spPr>
          <a:xfrm>
            <a:off x="146136" y="990600"/>
            <a:ext cx="6135792" cy="2000548"/>
          </a:xfrm>
          <a:prstGeom prst="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Quan sát </a:t>
            </a:r>
            <a:r>
              <a:rPr kumimoji="0" lang="en-US" sz="2800" b="1" i="0" u="none" strike="noStrike" kern="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14.2 </a:t>
            </a:r>
            <a:r>
              <a:rPr kumimoji="0" lang="en-US" sz="2800" b="1" i="0" u="none" strike="noStrike" kern="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thông</a:t>
            </a:r>
            <a:r>
              <a:rPr kumimoji="0" lang="en-US" sz="2800" b="1" i="0" u="none" strike="noStrike" kern="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cs typeface="+mn-cs"/>
              </a:rPr>
              <a:t> tin </a:t>
            </a:r>
            <a:r>
              <a:rPr kumimoji="0" lang="en-US" sz="2800" b="1" i="0" u="none" strike="noStrike" kern="0" cap="none" spc="0" normalizeH="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sgk</a:t>
            </a:r>
            <a:r>
              <a:rPr kumimoji="0" lang="en-US"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p>
          <a:p>
            <a:pPr marR="0" lvl="0" algn="just" defTabSz="914400" eaLnBrk="1" fontAlgn="auto" latinLnBrk="0" hangingPunct="1">
              <a:lnSpc>
                <a:spcPct val="100000"/>
              </a:lnSpc>
              <a:spcBef>
                <a:spcPts val="0"/>
              </a:spcBef>
              <a:spcAft>
                <a:spcPts val="0"/>
              </a:spcAft>
              <a:buClrTx/>
              <a:buSzTx/>
              <a:tabLst/>
              <a:defRPr/>
            </a:pPr>
            <a:r>
              <a:rPr kumimoji="0" lang="en-US" sz="3200" b="0"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Cho biết diện tích của phần biển Việt Nam trong biển Đông là bao nhiêu?</a:t>
            </a:r>
          </a:p>
        </p:txBody>
      </p:sp>
      <p:sp>
        <p:nvSpPr>
          <p:cNvPr id="8" name="Rectangle 7"/>
          <p:cNvSpPr/>
          <p:nvPr/>
        </p:nvSpPr>
        <p:spPr>
          <a:xfrm>
            <a:off x="146136" y="3825475"/>
            <a:ext cx="6135792" cy="1569660"/>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itchFamily="18" charset="0"/>
                <a:ea typeface="Cambria" pitchFamily="18" charset="0"/>
              </a:rPr>
              <a:t>      </a:t>
            </a:r>
            <a:r>
              <a:rPr lang="vi-VN" sz="3200" dirty="0" smtClean="0">
                <a:solidFill>
                  <a:srgbClr val="7030A0"/>
                </a:solidFill>
                <a:latin typeface="Cambria" pitchFamily="18" charset="0"/>
                <a:ea typeface="Cambria" pitchFamily="18" charset="0"/>
              </a:rPr>
              <a:t>Vùng </a:t>
            </a:r>
            <a:r>
              <a:rPr lang="vi-VN" sz="3200" dirty="0">
                <a:solidFill>
                  <a:srgbClr val="7030A0"/>
                </a:solidFill>
                <a:latin typeface="Cambria" pitchFamily="18" charset="0"/>
                <a:ea typeface="Cambria" pitchFamily="18" charset="0"/>
              </a:rPr>
              <a:t>biển </a:t>
            </a:r>
            <a:r>
              <a:rPr lang="vi-VN" sz="3200" dirty="0" smtClean="0">
                <a:solidFill>
                  <a:srgbClr val="7030A0"/>
                </a:solidFill>
                <a:latin typeface="Cambria" pitchFamily="18" charset="0"/>
                <a:ea typeface="Cambria" pitchFamily="18" charset="0"/>
              </a:rPr>
              <a:t>V</a:t>
            </a:r>
            <a:r>
              <a:rPr lang="en-US" sz="3200" dirty="0" err="1" smtClean="0">
                <a:solidFill>
                  <a:srgbClr val="7030A0"/>
                </a:solidFill>
                <a:latin typeface="Cambria" pitchFamily="18" charset="0"/>
                <a:ea typeface="Cambria" pitchFamily="18" charset="0"/>
              </a:rPr>
              <a:t>iệt</a:t>
            </a:r>
            <a:r>
              <a:rPr lang="en-US" sz="3200" dirty="0" smtClean="0">
                <a:solidFill>
                  <a:srgbClr val="7030A0"/>
                </a:solidFill>
                <a:latin typeface="Cambria" pitchFamily="18" charset="0"/>
                <a:ea typeface="Cambria" pitchFamily="18" charset="0"/>
              </a:rPr>
              <a:t> Nam </a:t>
            </a:r>
            <a:r>
              <a:rPr lang="vi-VN" sz="3200" dirty="0" smtClean="0">
                <a:solidFill>
                  <a:srgbClr val="7030A0"/>
                </a:solidFill>
                <a:latin typeface="Cambria" pitchFamily="18" charset="0"/>
                <a:ea typeface="Cambria" pitchFamily="18" charset="0"/>
              </a:rPr>
              <a:t>là </a:t>
            </a:r>
            <a:r>
              <a:rPr lang="vi-VN" sz="3200" dirty="0">
                <a:solidFill>
                  <a:srgbClr val="7030A0"/>
                </a:solidFill>
                <a:latin typeface="Cambria" pitchFamily="18" charset="0"/>
                <a:ea typeface="Cambria" pitchFamily="18" charset="0"/>
              </a:rPr>
              <a:t>một phần của Biển Đông, có diện tích kho</a:t>
            </a:r>
            <a:r>
              <a:rPr lang="en-US" sz="3200" dirty="0">
                <a:solidFill>
                  <a:srgbClr val="7030A0"/>
                </a:solidFill>
                <a:latin typeface="Cambria" pitchFamily="18" charset="0"/>
                <a:ea typeface="Cambria" pitchFamily="18" charset="0"/>
              </a:rPr>
              <a:t>ả</a:t>
            </a:r>
            <a:r>
              <a:rPr lang="vi-VN" sz="3200" dirty="0">
                <a:solidFill>
                  <a:srgbClr val="7030A0"/>
                </a:solidFill>
                <a:latin typeface="Cambria" pitchFamily="18" charset="0"/>
                <a:ea typeface="Cambria" pitchFamily="18" charset="0"/>
              </a:rPr>
              <a:t>ng 1 triệu km</a:t>
            </a:r>
            <a:r>
              <a:rPr lang="vi-VN" sz="3200" baseline="30000" dirty="0">
                <a:solidFill>
                  <a:srgbClr val="7030A0"/>
                </a:solidFill>
                <a:latin typeface="Cambria" pitchFamily="18" charset="0"/>
                <a:ea typeface="Cambria" pitchFamily="18" charset="0"/>
              </a:rPr>
              <a:t>2</a:t>
            </a:r>
            <a:r>
              <a:rPr lang="vi-VN" sz="3200" dirty="0">
                <a:solidFill>
                  <a:srgbClr val="7030A0"/>
                </a:solidFill>
                <a:latin typeface="Cambria" pitchFamily="18" charset="0"/>
                <a:ea typeface="Cambria" pitchFamily="18" charset="0"/>
              </a:rPr>
              <a:t>.</a:t>
            </a:r>
          </a:p>
        </p:txBody>
      </p:sp>
      <p:pic>
        <p:nvPicPr>
          <p:cNvPr id="9" name="Picture 8" descr="book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3586" y="3075432"/>
            <a:ext cx="999141" cy="6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8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BCFEFE21-271B-4FD5-9B5B-D28EF419E148}"/>
              </a:ext>
            </a:extLst>
          </p:cNvPr>
          <p:cNvSpPr txBox="1">
            <a:spLocks/>
          </p:cNvSpPr>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000" b="1" i="0" u="none" strike="noStrike" kern="1200" cap="none" spc="0" normalizeH="0" baseline="0" noProof="0" dirty="0">
                <a:ln>
                  <a:noFill/>
                </a:ln>
                <a:solidFill>
                  <a:srgbClr val="00B0F0"/>
                </a:solidFill>
                <a:effectLst/>
                <a:uLnTx/>
                <a:uFillTx/>
                <a:latin typeface="Cambria" pitchFamily="18" charset="0"/>
                <a:ea typeface="+mj-ea"/>
                <a:cs typeface="+mj-cs"/>
              </a:rPr>
              <a:t>2. Vùng biển V</a:t>
            </a:r>
            <a:r>
              <a:rPr kumimoji="0" lang="en-US" sz="3000" b="1" i="0" u="none" strike="noStrike" kern="1200" cap="none" spc="0" normalizeH="0" baseline="0" noProof="0" dirty="0">
                <a:ln>
                  <a:noFill/>
                </a:ln>
                <a:solidFill>
                  <a:srgbClr val="00B0F0"/>
                </a:solidFill>
                <a:effectLst/>
                <a:uLnTx/>
                <a:uFillTx/>
                <a:latin typeface="Cambria" pitchFamily="18" charset="0"/>
                <a:ea typeface="+mj-ea"/>
                <a:cs typeface="+mj-cs"/>
              </a:rPr>
              <a:t>i</a:t>
            </a:r>
            <a:r>
              <a:rPr kumimoji="0" lang="vi-VN" sz="3000" b="1" i="0" u="none" strike="noStrike" kern="1200" cap="none" spc="0" normalizeH="0" baseline="0" noProof="0" dirty="0">
                <a:ln>
                  <a:noFill/>
                </a:ln>
                <a:solidFill>
                  <a:srgbClr val="00B0F0"/>
                </a:solidFill>
                <a:effectLst/>
                <a:uLnTx/>
                <a:uFillTx/>
                <a:latin typeface="Cambria" pitchFamily="18" charset="0"/>
                <a:ea typeface="+mj-ea"/>
                <a:cs typeface="+mj-cs"/>
              </a:rPr>
              <a:t>ệt </a:t>
            </a:r>
            <a:r>
              <a:rPr kumimoji="0" lang="en-US" sz="3000" b="1" i="0" u="none" strike="noStrike" kern="1200" cap="none" spc="0" normalizeH="0" baseline="0" noProof="0" dirty="0">
                <a:ln>
                  <a:noFill/>
                </a:ln>
                <a:solidFill>
                  <a:srgbClr val="00B0F0"/>
                </a:solidFill>
                <a:effectLst/>
                <a:uLnTx/>
                <a:uFillTx/>
                <a:latin typeface="Cambria" pitchFamily="18" charset="0"/>
                <a:ea typeface="+mj-ea"/>
                <a:cs typeface="+mj-cs"/>
              </a:rPr>
              <a:t>Nam </a:t>
            </a:r>
            <a:r>
              <a:rPr kumimoji="0" lang="vi-VN" sz="3000" b="1" i="0" u="none" strike="noStrike" kern="1200" cap="none" spc="0" normalizeH="0" baseline="0" noProof="0" dirty="0">
                <a:ln>
                  <a:noFill/>
                </a:ln>
                <a:solidFill>
                  <a:srgbClr val="00B0F0"/>
                </a:solidFill>
                <a:effectLst/>
                <a:uLnTx/>
                <a:uFillTx/>
                <a:latin typeface="Cambria" pitchFamily="18" charset="0"/>
                <a:ea typeface="+mj-ea"/>
                <a:cs typeface="+mj-cs"/>
              </a:rPr>
              <a:t>ở Biển </a:t>
            </a:r>
            <a:r>
              <a:rPr kumimoji="0" lang="vi-VN" sz="3000" b="1" i="0" u="none" strike="noStrike" kern="1200" cap="none" spc="0" normalizeH="0" baseline="0" noProof="0" dirty="0" smtClean="0">
                <a:ln>
                  <a:noFill/>
                </a:ln>
                <a:solidFill>
                  <a:srgbClr val="00B0F0"/>
                </a:solidFill>
                <a:effectLst/>
                <a:uLnTx/>
                <a:uFillTx/>
                <a:latin typeface="Cambria" pitchFamily="18" charset="0"/>
                <a:ea typeface="+mj-ea"/>
                <a:cs typeface="+mj-cs"/>
              </a:rPr>
              <a:t>Đông</a:t>
            </a:r>
            <a:r>
              <a:rPr kumimoji="0" lang="en-US" sz="3000" b="1" i="0" u="none" strike="noStrike" kern="1200" cap="none" spc="0" normalizeH="0" baseline="0" noProof="0" dirty="0" smtClean="0">
                <a:ln>
                  <a:noFill/>
                </a:ln>
                <a:solidFill>
                  <a:srgbClr val="00B0F0"/>
                </a:solidFill>
                <a:effectLst/>
                <a:uLnTx/>
                <a:uFillTx/>
                <a:latin typeface="Cambria" pitchFamily="18" charset="0"/>
                <a:ea typeface="+mj-ea"/>
                <a:cs typeface="+mj-cs"/>
              </a:rPr>
              <a:t> </a:t>
            </a:r>
            <a:endParaRPr kumimoji="0" lang="vi-VN" sz="3000" b="1" i="0" u="none" strike="noStrike" kern="1200" cap="none" spc="0" normalizeH="0" baseline="0" noProof="0" dirty="0">
              <a:ln>
                <a:noFill/>
              </a:ln>
              <a:solidFill>
                <a:srgbClr val="00B0F0"/>
              </a:solidFill>
              <a:effectLst/>
              <a:uLnTx/>
              <a:uFillTx/>
              <a:latin typeface="Cambria" pitchFamily="18" charset="0"/>
              <a:ea typeface="+mj-ea"/>
              <a:cs typeface="+mj-cs"/>
            </a:endParaRPr>
          </a:p>
        </p:txBody>
      </p:sp>
      <p:pic>
        <p:nvPicPr>
          <p:cNvPr id="6" name="Picture 5"/>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6402196" y="65024"/>
            <a:ext cx="5744083" cy="6701536"/>
          </a:xfrm>
          <a:prstGeom prst="rect">
            <a:avLst/>
          </a:prstGeom>
          <a:noFill/>
          <a:ln>
            <a:noFill/>
          </a:ln>
        </p:spPr>
      </p:pic>
      <p:sp>
        <p:nvSpPr>
          <p:cNvPr id="7" name="Rectangle 6"/>
          <p:cNvSpPr/>
          <p:nvPr/>
        </p:nvSpPr>
        <p:spPr>
          <a:xfrm>
            <a:off x="1" y="3561808"/>
            <a:ext cx="6402196" cy="1200329"/>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400" b="1" kern="0" dirty="0" err="1" smtClean="0">
                <a:latin typeface="Times New Roman" panose="02020603050405020304" pitchFamily="18" charset="0"/>
                <a:ea typeface="Cambria" panose="02040503050406030204" pitchFamily="18" charset="0"/>
                <a:cs typeface="Times New Roman" panose="02020603050405020304" pitchFamily="18" charset="0"/>
              </a:rPr>
              <a:t>Dựa</a:t>
            </a:r>
            <a:r>
              <a:rPr lang="en-US" sz="2400" b="1" kern="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kern="0" dirty="0" err="1" smtClean="0">
                <a:latin typeface="Times New Roman" panose="02020603050405020304" pitchFamily="18" charset="0"/>
                <a:ea typeface="Cambria" panose="02040503050406030204" pitchFamily="18" charset="0"/>
                <a:cs typeface="Times New Roman" panose="02020603050405020304" pitchFamily="18" charset="0"/>
              </a:rPr>
              <a:t>bản</a:t>
            </a:r>
            <a:r>
              <a:rPr lang="en-US" sz="2400" b="1" kern="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kern="0" dirty="0" err="1" smtClean="0">
                <a:latin typeface="Times New Roman" panose="02020603050405020304" pitchFamily="18" charset="0"/>
                <a:ea typeface="Cambria" panose="02040503050406030204" pitchFamily="18" charset="0"/>
                <a:cs typeface="Times New Roman" panose="02020603050405020304" pitchFamily="18" charset="0"/>
              </a:rPr>
              <a:t>đồ</a:t>
            </a:r>
            <a:r>
              <a:rPr kumimoji="0" lang="en-US" sz="2400" b="1" i="0" u="none" strike="noStrike" kern="0" cap="none" spc="0" normalizeH="0" baseline="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0" u="none" strike="noStrike" kern="0" cap="none" spc="0" normalizeH="0" baseline="0" noProof="0" dirty="0" err="1"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và</a:t>
            </a:r>
            <a:r>
              <a:rPr kumimoji="0" lang="en-US" sz="2400" b="1" i="0" u="none" strike="noStrike" kern="0" cap="none" spc="0" normalizeH="0" baseline="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0" u="none" strike="noStrike" kern="0" cap="none" spc="0" normalizeH="0" baseline="0" noProof="0" dirty="0" err="1"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2400" b="1" i="0" u="none" strike="noStrike" kern="0" cap="none" spc="0" normalizeH="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2400" b="1" i="0" u="none" strike="noStrike" kern="0" cap="none" spc="0" normalizeH="0" noProof="0" dirty="0" err="1"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trong</a:t>
            </a:r>
            <a:r>
              <a:rPr kumimoji="0" lang="en-US" sz="2400" b="1" i="0" u="none" strike="noStrike" kern="0" cap="none" spc="0" normalizeH="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0" u="none" strike="noStrike" kern="0" cap="none" spc="0" normalizeH="0" noProof="0" dirty="0" err="1"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sz="2400" b="1" i="0" u="none" strike="noStrike" kern="0" cap="none" spc="0" normalizeH="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0" u="none" strike="noStrike" kern="0" cap="none" spc="0" normalizeH="0" noProof="0" dirty="0" err="1"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em</a:t>
            </a:r>
            <a:r>
              <a:rPr kumimoji="0" lang="en-US" sz="2400" b="1" i="0" u="none" strike="noStrike" kern="0" cap="none" spc="0" normalizeH="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0" u="none" strike="noStrike" kern="0" cap="none" spc="0" normalizeH="0" noProof="0" dirty="0" err="1"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hãy</a:t>
            </a:r>
            <a:r>
              <a:rPr kumimoji="0" lang="en-US" sz="2400" b="1" i="0" u="none" strike="noStrike" kern="0" cap="none" spc="0" normalizeH="0" baseline="0" noProof="0" dirty="0" smtClean="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marL="119063" marR="0" lvl="0" indent="-119063" algn="just" defTabSz="914400" eaLnBrk="1" fontAlgn="auto" latinLnBrk="0" hangingPunct="1">
              <a:lnSpc>
                <a:spcPct val="100000"/>
              </a:lnSpc>
              <a:spcBef>
                <a:spcPts val="0"/>
              </a:spcBef>
              <a:spcAft>
                <a:spcPts val="0"/>
              </a:spcAft>
              <a:buClrTx/>
              <a:buSzTx/>
              <a:buFontTx/>
              <a:buChar char="-"/>
              <a:tabLst>
                <a:tab pos="119063" algn="l"/>
              </a:tabLst>
              <a:defRPr/>
            </a:pPr>
            <a:r>
              <a:rPr lang="en-US" sz="2400"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Cho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đường</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cơ</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sở</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gì</a:t>
            </a:r>
            <a:r>
              <a:rPr kumimoji="0" lang="vi-VN" sz="2400" b="0" i="0" u="none" strike="noStrike" kern="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0" i="0" u="none" strike="noStrike" kern="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119063" marR="0" lvl="0" indent="-119063" algn="just" defTabSz="914400" eaLnBrk="1" fontAlgn="auto" latinLnBrk="0" hangingPunct="1">
              <a:lnSpc>
                <a:spcPct val="100000"/>
              </a:lnSpc>
              <a:spcBef>
                <a:spcPts val="0"/>
              </a:spcBef>
              <a:spcAft>
                <a:spcPts val="0"/>
              </a:spcAft>
              <a:buClrTx/>
              <a:buSzTx/>
              <a:buFontTx/>
              <a:buChar char="-"/>
              <a:tabLst>
                <a:tab pos="119063" algn="l"/>
              </a:tabLst>
              <a:defRPr/>
            </a:pPr>
            <a:r>
              <a:rPr lang="en-US" sz="2400"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Đường</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cơ</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sở</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dùng</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2400"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kumimoji="0" lang="vi-VN" sz="2400" b="0" i="0" u="none" strike="noStrike" kern="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423886" y="730520"/>
            <a:ext cx="3978310" cy="2738394"/>
          </a:xfrm>
          <a:prstGeom prst="rect">
            <a:avLst/>
          </a:prstGeom>
        </p:spPr>
      </p:pic>
      <p:sp>
        <p:nvSpPr>
          <p:cNvPr id="3" name="Rectangle 2"/>
          <p:cNvSpPr/>
          <p:nvPr/>
        </p:nvSpPr>
        <p:spPr>
          <a:xfrm>
            <a:off x="87084" y="1220971"/>
            <a:ext cx="2452916" cy="1494768"/>
          </a:xfrm>
          <a:prstGeom prst="rect">
            <a:avLst/>
          </a:prstGeom>
        </p:spPr>
        <p:txBody>
          <a:bodyPr wrap="square">
            <a:spAutoFit/>
          </a:bodyPr>
          <a:lstStyle/>
          <a:p>
            <a:pPr>
              <a:lnSpc>
                <a:spcPct val="115000"/>
              </a:lnSpc>
              <a:spcAft>
                <a:spcPts val="0"/>
              </a:spcAft>
            </a:pP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Tuyên</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phủ</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Nam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lãnh</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hải</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Vịnh</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Bắc</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12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12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21 </a:t>
            </a:r>
            <a:r>
              <a:rPr lang="en-US" sz="1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02 </a:t>
            </a:r>
            <a:r>
              <a:rPr lang="en-US" sz="1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năm</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2025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2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2490</Words>
  <Application>Microsoft Office PowerPoint</Application>
  <PresentationFormat>Widescreen</PresentationFormat>
  <Paragraphs>286</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Cambria</vt:lpstr>
      <vt:lpstr>Franklin Gothic Book</vt:lpstr>
      <vt:lpstr>NotoSerif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156</cp:revision>
  <dcterms:created xsi:type="dcterms:W3CDTF">2024-03-16T08:22:17Z</dcterms:created>
  <dcterms:modified xsi:type="dcterms:W3CDTF">2025-04-24T08:54:23Z</dcterms:modified>
</cp:coreProperties>
</file>