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90" r:id="rId5"/>
    <p:sldId id="283" r:id="rId6"/>
    <p:sldId id="288" r:id="rId7"/>
    <p:sldId id="289" r:id="rId8"/>
    <p:sldId id="287" r:id="rId9"/>
    <p:sldId id="284" r:id="rId10"/>
    <p:sldId id="257" r:id="rId11"/>
    <p:sldId id="264" r:id="rId12"/>
    <p:sldId id="291" r:id="rId13"/>
    <p:sldId id="265" r:id="rId14"/>
    <p:sldId id="266" r:id="rId15"/>
    <p:sldId id="293" r:id="rId16"/>
    <p:sldId id="295" r:id="rId17"/>
    <p:sldId id="267" r:id="rId18"/>
    <p:sldId id="296" r:id="rId19"/>
    <p:sldId id="297" r:id="rId20"/>
    <p:sldId id="298" r:id="rId21"/>
    <p:sldId id="299" r:id="rId22"/>
    <p:sldId id="300" r:id="rId23"/>
    <p:sldId id="301" r:id="rId24"/>
    <p:sldId id="262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8" r:id="rId34"/>
    <p:sldId id="302" r:id="rId35"/>
    <p:sldId id="280" r:id="rId36"/>
    <p:sldId id="281" r:id="rId37"/>
    <p:sldId id="282" r:id="rId38"/>
  </p:sldIdLst>
  <p:sldSz cx="12192000" cy="6858000"/>
  <p:notesSz cx="6858000" cy="9144000"/>
  <p:embeddedFontLst>
    <p:embeddedFont>
      <p:font typeface="Calibri" panose="020F0502020204030204"/>
      <p:regular r:id="rId42"/>
      <p:bold r:id="rId43"/>
      <p:italic r:id="rId44"/>
      <p:boldItalic r:id="rId45"/>
    </p:embeddedFont>
    <p:embeddedFont>
      <p:font typeface="Arial Black" panose="020B0A04020102020204" charset="0"/>
      <p:bold r:id="rId46"/>
    </p:embeddedFont>
    <p:embeddedFont>
      <p:font typeface="Open Sans"/>
      <p:regular r:id="rId47"/>
      <p:bold r:id="rId48"/>
      <p:italic r:id="rId49"/>
      <p:boldItalic r:id="rId50"/>
    </p:embeddedFont>
    <p:embeddedFont>
      <p:font typeface="Comic Sans MS" panose="030F07020303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2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BBACE4C-0F27-4020-BDA4-7AD3370B0804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22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7.fntdata"/><Relationship Id="rId57" Type="http://schemas.openxmlformats.org/officeDocument/2006/relationships/font" Target="fonts/font16.fntdata"/><Relationship Id="rId56" Type="http://schemas.openxmlformats.org/officeDocument/2006/relationships/font" Target="fonts/font15.fntdata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2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3" name="Google Shape;28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7" name="Google Shape;29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8" name="Google Shape;4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8" name="Google Shape;44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4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17.pn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19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0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.png"/><Relationship Id="rId7" Type="http://schemas.openxmlformats.org/officeDocument/2006/relationships/tags" Target="../tags/tag5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13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.png"/><Relationship Id="rId7" Type="http://schemas.openxmlformats.org/officeDocument/2006/relationships/tags" Target="../tags/tag7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media" Target="../media/media11.mp3"/><Relationship Id="rId3" Type="http://schemas.openxmlformats.org/officeDocument/2006/relationships/audio" Target="../media/media11.mp3"/><Relationship Id="rId2" Type="http://schemas.openxmlformats.org/officeDocument/2006/relationships/tags" Target="../tags/tag9.xml"/><Relationship Id="rId1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11.xml"/><Relationship Id="rId4" Type="http://schemas.microsoft.com/office/2007/relationships/media" Target="../media/media12.mp4"/><Relationship Id="rId3" Type="http://schemas.openxmlformats.org/officeDocument/2006/relationships/video" Target="../media/media12.mp4"/><Relationship Id="rId2" Type="http://schemas.openxmlformats.org/officeDocument/2006/relationships/tags" Target="../tags/tag10.xml"/><Relationship Id="rId1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6" Type="http://schemas.openxmlformats.org/officeDocument/2006/relationships/notesSlide" Target="../notesSlides/notesSlide33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30.png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58240" y="1761490"/>
            <a:ext cx="60960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4400" b="1">
                <a:solidFill>
                  <a:schemeClr val="accent2"/>
                </a:solidFill>
              </a:rPr>
              <a:t>classmate</a:t>
            </a:r>
            <a:r>
              <a:rPr lang="vi-VN" altLang="en-US" sz="4400" b="1">
                <a:solidFill>
                  <a:schemeClr val="accent2"/>
                </a:solidFill>
              </a:rPr>
              <a:t> (n)</a:t>
            </a:r>
            <a:r>
              <a:rPr lang="en-US" altLang="en-US" sz="4400"/>
              <a:t> </a:t>
            </a:r>
            <a:endParaRPr lang="en-US" altLang="en-US" sz="4400"/>
          </a:p>
          <a:p>
            <a:r>
              <a:rPr lang="en-US" altLang="en-US" sz="4400">
                <a:solidFill>
                  <a:schemeClr val="accent1"/>
                </a:solidFill>
              </a:rPr>
              <a:t>/ˈklɑːsme</a:t>
            </a:r>
            <a:r>
              <a:rPr lang="en-US" altLang="en-US" sz="4400">
                <a:solidFill>
                  <a:schemeClr val="accent1"/>
                </a:solidFill>
              </a:rPr>
              <a:t>ɪ</a:t>
            </a:r>
            <a:r>
              <a:rPr lang="en-US" altLang="en-US" sz="4400">
                <a:solidFill>
                  <a:schemeClr val="accent1"/>
                </a:solidFill>
              </a:rPr>
              <a:t>t/</a:t>
            </a:r>
            <a:endParaRPr lang="en-US" altLang="en-US" sz="440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56690" y="38163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800"/>
              <a:t>bạn cùng lớp</a:t>
            </a:r>
            <a:endParaRPr lang="vi-VN" altLang="en-US" sz="480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75960" y="1979295"/>
            <a:ext cx="5497830" cy="3625850"/>
          </a:xfrm>
          <a:prstGeom prst="rect">
            <a:avLst/>
          </a:prstGeom>
        </p:spPr>
      </p:pic>
      <p:pic>
        <p:nvPicPr>
          <p:cNvPr id="5" name="classmate-g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8735" y="5165090"/>
            <a:ext cx="978535" cy="978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/>
        </p:nvSpPr>
        <p:spPr>
          <a:xfrm>
            <a:off x="572814" y="1710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member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8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914577" y="46070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thành viên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716771" y="3252091"/>
            <a:ext cx="24465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/ˈmembər/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z7322816451141_3c9b978b4809771547a26ae51294a5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5" y="1620520"/>
            <a:ext cx="4572000" cy="3429000"/>
          </a:xfrm>
          <a:prstGeom prst="rect">
            <a:avLst/>
          </a:prstGeom>
        </p:spPr>
      </p:pic>
      <p:pic>
        <p:nvPicPr>
          <p:cNvPr id="3" name="Picture 2" descr="gen-h-z7093626006041_74a53dccbeae21f3a13542a7fb601b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985" y="2071370"/>
            <a:ext cx="1096010" cy="12915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256020" y="5596890"/>
            <a:ext cx="5455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>
                <a:latin typeface="Comic Sans MS" panose="030F0702030302020204" charset="0"/>
                <a:cs typeface="Comic Sans MS" panose="030F0702030302020204" charset="0"/>
              </a:rPr>
              <a:t>Minh Tien is a member of class 7A2.</a:t>
            </a:r>
            <a:endParaRPr lang="vi-VN" altLang="en-US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ukmelod00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0" y="5213985"/>
            <a:ext cx="1064895" cy="106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remind </a:t>
            </a:r>
            <a:r>
              <a:rPr lang="en-US" sz="3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29" y="4207475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gợi nhớ, nhắc nhở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5" y="2903702"/>
            <a:ext cx="23839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/rɪˈmaɪnd/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121140" y="1304290"/>
            <a:ext cx="2339340" cy="233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mind-g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630" y="5380990"/>
            <a:ext cx="891540" cy="89154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7642860" y="3643630"/>
            <a:ext cx="2907030" cy="246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alt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science lab </a:t>
            </a:r>
            <a:endParaRPr lang="en-US" alt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/ˈsa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ɪə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ns l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æ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b/</a:t>
            </a:r>
            <a:endParaRPr lang="en-US" alt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endParaRPr lang="en-US" alt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alt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science laboratory</a:t>
            </a:r>
            <a:endParaRPr lang="en-US" alt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655955" y="4190365"/>
            <a:ext cx="550291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phòng thí nghiệm khoa học</a:t>
            </a:r>
            <a:endParaRPr lang="en-US" altLang="en-US"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58865" y="2146935"/>
            <a:ext cx="5611495" cy="3155315"/>
          </a:xfrm>
          <a:prstGeom prst="rect">
            <a:avLst/>
          </a:prstGeom>
        </p:spPr>
      </p:pic>
      <p:pic>
        <p:nvPicPr>
          <p:cNvPr id="5" name="science-lab165337215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950" y="4792980"/>
            <a:ext cx="1395095" cy="139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alt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magazine</a:t>
            </a:r>
            <a:r>
              <a:rPr lang="vi-VN" alt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(n)</a:t>
            </a:r>
            <a:r>
              <a:rPr lang="en-US" alt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alt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/ˌm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æ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ɡ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ə</a:t>
            </a:r>
            <a:r>
              <a:rPr lang="en-US" altLang="en-US" sz="40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ˈziːn/</a:t>
            </a:r>
            <a:endParaRPr lang="en-US" altLang="en-US" sz="4000" b="1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endParaRPr lang="en-US" altLang="en-US" sz="4000" b="1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0" y="3595370"/>
            <a:ext cx="550291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tạp </a:t>
            </a:r>
            <a:r>
              <a:rPr lang="vi-VN" alt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chí</a:t>
            </a:r>
            <a:endParaRPr lang="vi-VN" altLang="en-US"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552440" y="1753235"/>
            <a:ext cx="5700395" cy="3653155"/>
          </a:xfrm>
          <a:prstGeom prst="rect">
            <a:avLst/>
          </a:prstGeom>
        </p:spPr>
      </p:pic>
      <p:pic>
        <p:nvPicPr>
          <p:cNvPr id="3" name="magazine-g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3805" y="4592320"/>
            <a:ext cx="814070" cy="81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Google Shape;221;p12"/>
          <p:cNvGraphicFramePr/>
          <p:nvPr>
            <p:custDataLst>
              <p:tags r:id="rId1"/>
            </p:custDataLst>
          </p:nvPr>
        </p:nvGraphicFramePr>
        <p:xfrm>
          <a:off x="1988185" y="1155700"/>
          <a:ext cx="8580120" cy="6438265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2760345"/>
                <a:gridCol w="2555240"/>
                <a:gridCol w="3264535"/>
              </a:tblGrid>
              <a:tr h="4724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lang="en-US" sz="25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lang="en-US" sz="25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 lang="en-US" sz="25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8534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lower secondary school</a:t>
                      </a:r>
                      <a:endParaRPr lang="en-US" sz="25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/ˈləʊər ˈsekəndrɪ skuːl/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trường trung học cơ sở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  <a:tr h="853440"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vi-VN" alt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classmate</a:t>
                      </a:r>
                      <a:endParaRPr lang="vi-VN" altLang="en-US" sz="25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altLang="en-US" sz="2500">
                          <a:solidFill>
                            <a:schemeClr val="tx1"/>
                          </a:solidFill>
                          <a:sym typeface="+mn-ea"/>
                        </a:rPr>
                        <a:t>/ˈklɑːsmeɪt/</a:t>
                      </a:r>
                      <a:endParaRPr lang="en-US" altLang="en-US" sz="25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endParaRPr lang="en-US" altLang="en-US" sz="2500" b="0" u="none" strike="noStrike" cap="none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alt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bạn cùng </a:t>
                      </a:r>
                      <a:r>
                        <a:rPr lang="vi-VN" alt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lớp</a:t>
                      </a:r>
                      <a:endParaRPr lang="vi-VN" altLang="en-US"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  <a:tr h="7835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member</a:t>
                      </a:r>
                      <a:endParaRPr lang="en-US" sz="25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</a:t>
                      </a: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ˈmembər/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thành viên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  <a:tr h="86868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remind</a:t>
                      </a:r>
                      <a:endParaRPr lang="en-US" sz="25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</a:t>
                      </a: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rɪˈmaɪnd/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gợi nhớ/ nhắc nhở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  <a:tr h="869315"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vi-VN" alt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science </a:t>
                      </a:r>
                      <a:r>
                        <a:rPr lang="vi-VN" altLang="en-US" sz="2500" b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lab</a:t>
                      </a:r>
                      <a:endParaRPr lang="vi-VN" altLang="en-US" sz="25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altLang="en-US" sz="2500" b="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/ˈsaɪəns læb/</a:t>
                      </a:r>
                      <a:endParaRPr lang="en-US" altLang="en-US" sz="2500" b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endParaRPr lang="en-US" altLang="en-US" sz="2500" b="0" u="none" strike="noStrike" cap="none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250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phòng thí nghiệm khoa học</a:t>
                      </a:r>
                      <a:endParaRPr lang="en-US"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  <a:tr h="868045"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altLang="en-US" sz="2500" b="1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magazine</a:t>
                      </a:r>
                      <a:r>
                        <a:rPr lang="vi-VN" altLang="en-US" sz="2500" b="1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(n)</a:t>
                      </a:r>
                      <a:r>
                        <a:rPr lang="en-US" altLang="en-US" sz="2500" b="1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</a:t>
                      </a:r>
                      <a:endParaRPr lang="en-US" altLang="en-US" sz="2500" b="1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endParaRPr lang="en-US" altLang="en-US" sz="2500" b="1" u="none" strike="noStrike" cap="none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en-US" altLang="en-US" sz="2500" b="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/ˌmæɡəˈziːn/</a:t>
                      </a:r>
                      <a:endParaRPr lang="en-US" altLang="en-US" sz="2500" b="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endParaRPr lang="en-US" altLang="en-US" sz="2500" b="0" u="none" strike="noStrike" cap="none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 panose="020F0502020204030204"/>
                        <a:buNone/>
                      </a:pPr>
                      <a:r>
                        <a:rPr lang="vi-VN" alt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tạp </a:t>
                      </a:r>
                      <a:r>
                        <a:rPr lang="vi-VN" altLang="en-US" sz="2500" b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chí</a:t>
                      </a:r>
                      <a:endParaRPr lang="vi-VN" altLang="en-US" sz="2500" b="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222" name="Google Shape;222;p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399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A. T</a:t>
            </a:r>
            <a:r>
              <a:rPr lang="vi-VN" altLang="en-US" sz="3600">
                <a:solidFill>
                  <a:schemeClr val="tx1"/>
                </a:solidFill>
              </a:rPr>
              <a:t>hư viện</a:t>
            </a:r>
            <a:endParaRPr lang="vi-VN" altLang="en-US" sz="3600">
              <a:solidFill>
                <a:schemeClr val="tx1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226560" y="1179195"/>
            <a:ext cx="3496945" cy="12801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/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lower secondary school</a:t>
            </a:r>
            <a:endParaRPr lang="en-US" sz="3600" b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/>
            <a:endParaRPr lang="en-US" sz="3600" b="1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7399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C. Dự án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8674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D. </a:t>
            </a:r>
            <a:r>
              <a:rPr lang="en-US" sz="320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trường trung học cơ sở</a:t>
            </a:r>
            <a:endParaRPr lang="en-US" sz="320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674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B. Bạn cùng lớp. 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62650" y="4921250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399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A. </a:t>
            </a:r>
            <a:r>
              <a:rPr lang="vi-VN" altLang="en-US" sz="3600">
                <a:solidFill>
                  <a:schemeClr val="tx1"/>
                </a:solidFill>
              </a:rPr>
              <a:t>Project</a:t>
            </a:r>
            <a:endParaRPr lang="vi-VN" altLang="en-US" sz="3600">
              <a:solidFill>
                <a:schemeClr val="tx1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226560" y="1179195"/>
            <a:ext cx="3496945" cy="12801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Bạn cùng </a:t>
            </a:r>
            <a:r>
              <a:rPr lang="vi-VN" alt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lớp</a:t>
            </a:r>
            <a:endParaRPr lang="vi-VN" altLang="en-US" sz="36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7399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C. </a:t>
            </a:r>
            <a:r>
              <a:rPr lang="vi-VN" altLang="en-US" sz="3200">
                <a:solidFill>
                  <a:schemeClr val="tx1"/>
                </a:solidFill>
              </a:rPr>
              <a:t>Biology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8674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D.</a:t>
            </a:r>
            <a:r>
              <a:rPr lang="vi-VN" altLang="en-US" sz="3200">
                <a:solidFill>
                  <a:schemeClr val="tx1"/>
                </a:solidFill>
              </a:rPr>
              <a:t>Classmate.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674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B. </a:t>
            </a:r>
            <a:r>
              <a:rPr lang="vi-VN" altLang="en-US" sz="3200">
                <a:solidFill>
                  <a:schemeClr val="tx1"/>
                </a:solidFill>
              </a:rPr>
              <a:t>Classroom. 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30950" y="5130800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714240" y="354330"/>
            <a:ext cx="3090545" cy="9512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Science </a:t>
            </a:r>
            <a:r>
              <a:rPr lang="vi-VN" alt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Lab</a:t>
            </a:r>
            <a:endParaRPr lang="vi-VN" altLang="en-US" sz="36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457950" y="4314825"/>
            <a:ext cx="3388360" cy="233616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016760" y="4314825"/>
            <a:ext cx="3181985" cy="23863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432550" y="1722120"/>
            <a:ext cx="3413760" cy="2274570"/>
          </a:xfrm>
          <a:prstGeom prst="rect">
            <a:avLst/>
          </a:prstGeom>
        </p:spPr>
      </p:pic>
      <p:sp>
        <p:nvSpPr>
          <p:cNvPr id="12" name="Notched Right Arrow 11"/>
          <p:cNvSpPr/>
          <p:nvPr/>
        </p:nvSpPr>
        <p:spPr>
          <a:xfrm>
            <a:off x="5678170" y="5173980"/>
            <a:ext cx="688975" cy="384175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040890" y="1722120"/>
            <a:ext cx="3157855" cy="227520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575435" y="18332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1.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6022975" y="172212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2.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1575435" y="606742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3.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6022975" y="599503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4.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399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A. </a:t>
            </a:r>
            <a:r>
              <a:rPr lang="vi-VN" altLang="en-US" sz="3600">
                <a:solidFill>
                  <a:schemeClr val="tx1"/>
                </a:solidFill>
              </a:rPr>
              <a:t>Thành </a:t>
            </a:r>
            <a:r>
              <a:rPr lang="vi-VN" altLang="en-US" sz="3600">
                <a:solidFill>
                  <a:schemeClr val="tx1"/>
                </a:solidFill>
              </a:rPr>
              <a:t>viên</a:t>
            </a:r>
            <a:endParaRPr lang="vi-VN" altLang="en-US" sz="3600">
              <a:solidFill>
                <a:schemeClr val="tx1"/>
              </a:solidFill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7399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C. Tin </a:t>
            </a:r>
            <a:r>
              <a:rPr lang="vi-VN" altLang="en-US" sz="3200">
                <a:solidFill>
                  <a:schemeClr val="tx1"/>
                </a:solidFill>
              </a:rPr>
              <a:t>học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8674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D.</a:t>
            </a:r>
            <a:r>
              <a:rPr lang="vi-VN" altLang="en-US" sz="3200">
                <a:solidFill>
                  <a:schemeClr val="tx1"/>
                </a:solidFill>
              </a:rPr>
              <a:t> Dự </a:t>
            </a:r>
            <a:r>
              <a:rPr lang="vi-VN" altLang="en-US" sz="3200">
                <a:solidFill>
                  <a:schemeClr val="tx1"/>
                </a:solidFill>
              </a:rPr>
              <a:t>án.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674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B. Tạp </a:t>
            </a:r>
            <a:r>
              <a:rPr lang="vi-VN" altLang="en-US" sz="3200">
                <a:solidFill>
                  <a:schemeClr val="tx1"/>
                </a:solidFill>
              </a:rPr>
              <a:t>chí. 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21535" y="3086100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ukmelod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9225" y="1228725"/>
            <a:ext cx="1064895" cy="106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445260" y="2308860"/>
            <a:ext cx="848677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 sz="4000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757035" y="1076325"/>
            <a:ext cx="5434965" cy="51092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96900" y="147320"/>
            <a:ext cx="10240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 b="1"/>
              <a:t>GAME: record your </a:t>
            </a:r>
            <a:r>
              <a:rPr lang="vi-VN" altLang="en-US" sz="6000" b="1"/>
              <a:t>voice</a:t>
            </a:r>
            <a:endParaRPr lang="vi-VN" altLang="en-US" sz="6000" b="1"/>
          </a:p>
        </p:txBody>
      </p:sp>
      <p:sp>
        <p:nvSpPr>
          <p:cNvPr id="6" name="Text Box 5"/>
          <p:cNvSpPr txBox="1"/>
          <p:nvPr/>
        </p:nvSpPr>
        <p:spPr>
          <a:xfrm>
            <a:off x="368935" y="1659255"/>
            <a:ext cx="5457190" cy="889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/>
          </a:p>
        </p:txBody>
      </p:sp>
      <p:sp>
        <p:nvSpPr>
          <p:cNvPr id="2" name="Rounded Rectangle 1"/>
          <p:cNvSpPr/>
          <p:nvPr/>
        </p:nvSpPr>
        <p:spPr>
          <a:xfrm>
            <a:off x="495935" y="1781175"/>
            <a:ext cx="5828030" cy="35217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vi-VN" altLang="en-US" sz="32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GAME: </a:t>
            </a:r>
            <a:r>
              <a:rPr lang="vi-VN" altLang="en-US" sz="32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Watch video and list all the s</a:t>
            </a:r>
            <a:r>
              <a:rPr lang="en-US" altLang="vi-VN" sz="32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</a:t>
            </a:r>
            <a:r>
              <a:rPr lang="vi-VN" altLang="en-US" sz="32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hool words in this video. (individual)</a:t>
            </a:r>
            <a:r>
              <a:rPr lang="vi-VN" altLang="en-US" sz="32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vi-VN" altLang="en-US" sz="32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45" y="365760"/>
            <a:ext cx="3420745" cy="49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lang="en-US" sz="32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399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A. </a:t>
            </a:r>
            <a:r>
              <a:rPr lang="vi-VN" altLang="en-US" sz="3600">
                <a:solidFill>
                  <a:schemeClr val="tx1"/>
                </a:solidFill>
              </a:rPr>
              <a:t>His</a:t>
            </a:r>
            <a:r>
              <a:rPr lang="vi-VN" altLang="en-US" sz="3600">
                <a:solidFill>
                  <a:schemeClr val="tx1"/>
                </a:solidFill>
              </a:rPr>
              <a:t>tory</a:t>
            </a:r>
            <a:endParaRPr lang="vi-VN" altLang="en-US" sz="3600">
              <a:solidFill>
                <a:schemeClr val="tx1"/>
              </a:solidFill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7399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C. </a:t>
            </a:r>
            <a:r>
              <a:rPr lang="vi-VN" altLang="en-US" sz="3200">
                <a:solidFill>
                  <a:schemeClr val="tx1"/>
                </a:solidFill>
              </a:rPr>
              <a:t>Magazine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8674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D.</a:t>
            </a:r>
            <a:r>
              <a:rPr lang="vi-VN" altLang="en-US" sz="3200">
                <a:solidFill>
                  <a:schemeClr val="tx1"/>
                </a:solidFill>
              </a:rPr>
              <a:t>Classmate.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674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B. </a:t>
            </a:r>
            <a:r>
              <a:rPr lang="vi-VN" altLang="en-US" sz="3200">
                <a:solidFill>
                  <a:schemeClr val="tx1"/>
                </a:solidFill>
              </a:rPr>
              <a:t>Newspaper. 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2995" y="5130800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239895" y="77470"/>
            <a:ext cx="3432175" cy="2288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399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A. </a:t>
            </a:r>
            <a:r>
              <a:rPr lang="vi-VN" altLang="en-US" sz="3600">
                <a:solidFill>
                  <a:schemeClr val="tx1"/>
                </a:solidFill>
              </a:rPr>
              <a:t>Thư </a:t>
            </a:r>
            <a:r>
              <a:rPr lang="vi-VN" altLang="en-US" sz="3600">
                <a:solidFill>
                  <a:schemeClr val="tx1"/>
                </a:solidFill>
              </a:rPr>
              <a:t>viện</a:t>
            </a:r>
            <a:endParaRPr lang="vi-VN" altLang="en-US" sz="3600">
              <a:solidFill>
                <a:schemeClr val="tx1"/>
              </a:solidFill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7399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C. Sinh </a:t>
            </a:r>
            <a:r>
              <a:rPr lang="vi-VN" altLang="en-US" sz="3200">
                <a:solidFill>
                  <a:schemeClr val="tx1"/>
                </a:solidFill>
              </a:rPr>
              <a:t>học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867400" y="46659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D.</a:t>
            </a:r>
            <a:r>
              <a:rPr lang="vi-VN" altLang="en-US" sz="3200">
                <a:solidFill>
                  <a:schemeClr val="tx1"/>
                </a:solidFill>
              </a:rPr>
              <a:t>Vườn </a:t>
            </a:r>
            <a:r>
              <a:rPr lang="vi-VN" altLang="en-US" sz="3200">
                <a:solidFill>
                  <a:schemeClr val="tx1"/>
                </a:solidFill>
              </a:rPr>
              <a:t>trường.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67400" y="2621280"/>
            <a:ext cx="3873500" cy="1472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200">
                <a:solidFill>
                  <a:schemeClr val="tx1"/>
                </a:solidFill>
              </a:rPr>
              <a:t>B. Nhắc </a:t>
            </a:r>
            <a:r>
              <a:rPr lang="vi-VN" altLang="en-US" sz="3200">
                <a:solidFill>
                  <a:schemeClr val="tx1"/>
                </a:solidFill>
              </a:rPr>
              <a:t>nhở. </a:t>
            </a:r>
            <a:endParaRPr lang="vi-VN" altLang="en-US" sz="320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59855" y="3086100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8" name="remind-g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7945" y="1260475"/>
            <a:ext cx="1183005" cy="1183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663575" y="201930"/>
            <a:ext cx="463105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PRE-READING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5185417" y="3824593"/>
            <a:ext cx="6542124" cy="15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i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is the girl doing?</a:t>
            </a:r>
            <a:endParaRPr lang="en-US" sz="3200" i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i="1" u="none" strike="noStrik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they talking about?</a:t>
            </a:r>
            <a:endParaRPr lang="en-US" sz="3200" i="1" u="none" strike="noStrik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2" y="1285545"/>
            <a:ext cx="4378364" cy="558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378362" y="1275434"/>
            <a:ext cx="3716143" cy="186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989672" y="1250621"/>
            <a:ext cx="35258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read.</a:t>
            </a:r>
            <a:endParaRPr sz="26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487067" y="124469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539852" y="115334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160020" y="1766570"/>
            <a:ext cx="6812915" cy="46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Mi?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Binh Minh Lower Secondary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teacher and my classmates. We’re going in the afternoon.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see. What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That’s interesting. What else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We’ll meet the members of their Go Green Club and take photos of the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Fantastic! so don’t forget to take your camera.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almost forgot. Thanks for reminding me. 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0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03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850" y="982980"/>
            <a:ext cx="1182370" cy="11823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91960" y="2282825"/>
            <a:ext cx="5304155" cy="2083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u="sng">
                <a:solidFill>
                  <a:schemeClr val="tx1"/>
                </a:solidFill>
              </a:rPr>
              <a:t>Work in pairs:</a:t>
            </a:r>
            <a:endParaRPr lang="en-US" sz="2800" u="sng">
              <a:solidFill>
                <a:schemeClr val="tx1"/>
              </a:solidFill>
            </a:endParaRPr>
          </a:p>
          <a:p>
            <a:pPr algn="l"/>
            <a:r>
              <a:rPr lang="en-US" sz="2800">
                <a:solidFill>
                  <a:schemeClr val="tx1"/>
                </a:solidFill>
              </a:rPr>
              <a:t>1. What are they talking about? </a:t>
            </a:r>
            <a:endParaRPr lang="en-US" sz="2800">
              <a:solidFill>
                <a:schemeClr val="tx1"/>
              </a:solidFill>
            </a:endParaRPr>
          </a:p>
          <a:p>
            <a:pPr algn="l"/>
            <a:r>
              <a:rPr lang="en-US" sz="2800">
                <a:solidFill>
                  <a:schemeClr val="tx1"/>
                </a:solidFill>
              </a:rPr>
              <a:t>2. What will they do there? </a:t>
            </a: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278" name="Google Shape;278;p16"/>
          <p:cNvCxnSpPr/>
          <p:nvPr/>
        </p:nvCxnSpPr>
        <p:spPr>
          <a:xfrm>
            <a:off x="2323067" y="2406279"/>
            <a:ext cx="4191000" cy="1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278;p16"/>
          <p:cNvCxnSpPr/>
          <p:nvPr/>
        </p:nvCxnSpPr>
        <p:spPr>
          <a:xfrm>
            <a:off x="2247502" y="4216029"/>
            <a:ext cx="4191000" cy="1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278;p16"/>
          <p:cNvCxnSpPr/>
          <p:nvPr/>
        </p:nvCxnSpPr>
        <p:spPr>
          <a:xfrm>
            <a:off x="160257" y="4536704"/>
            <a:ext cx="6634480" cy="88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278;p16"/>
          <p:cNvCxnSpPr/>
          <p:nvPr/>
        </p:nvCxnSpPr>
        <p:spPr>
          <a:xfrm>
            <a:off x="160257" y="4845314"/>
            <a:ext cx="308483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278;p16"/>
          <p:cNvCxnSpPr/>
          <p:nvPr/>
        </p:nvCxnSpPr>
        <p:spPr>
          <a:xfrm flipV="1">
            <a:off x="1080372" y="5484124"/>
            <a:ext cx="5453380" cy="1079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278;p16"/>
          <p:cNvCxnSpPr/>
          <p:nvPr/>
        </p:nvCxnSpPr>
        <p:spPr>
          <a:xfrm flipV="1">
            <a:off x="201532" y="5755269"/>
            <a:ext cx="2211705" cy="127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videoplayback (10)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52460" y="5597525"/>
            <a:ext cx="2110105" cy="1070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0">
              <p:cMediaNode>
                <p:cTn id="41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0" grpId="0"/>
      <p:bldP spid="25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731521" y="2056648"/>
            <a:ext cx="6096000" cy="243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they talking about?</a:t>
            </a:r>
            <a:endParaRPr lang="en-US" sz="26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computer room.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school.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a school library.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662850" y="3411707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1081800" y="1312510"/>
            <a:ext cx="10338245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 Read the conversation again and answer the questions by circling A, B, or C.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videoplayback (10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60205" y="5328285"/>
            <a:ext cx="2475865" cy="135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/>
        </p:nvSpPr>
        <p:spPr>
          <a:xfrm>
            <a:off x="5288915" y="1793875"/>
            <a:ext cx="6812915" cy="46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Mi?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Binh Minh Lower Secondary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teacher and my classmates. We’re going in the afternoon.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see. What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That’s interesting. What else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We’ll meet the members of their Go Green Club and take photos of the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Fantastic! so don’t forget to take your camera.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almost forgot. Thanks for reminding me. 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0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351790" y="1942465"/>
            <a:ext cx="5240020" cy="230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Who is going to visit the school?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 and her teacher.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 and her classmates.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Mi, her teacher and her classmates.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230897" y="3752166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78" name="Google Shape;278;p16"/>
          <p:cNvCxnSpPr/>
          <p:nvPr/>
        </p:nvCxnSpPr>
        <p:spPr>
          <a:xfrm>
            <a:off x="5833982" y="3353064"/>
            <a:ext cx="3079115" cy="31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16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 the conversation again and answer the questions by circling A, B, or C.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03980" y="485140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25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/>
        </p:nvSpPr>
        <p:spPr>
          <a:xfrm>
            <a:off x="5513705" y="1896110"/>
            <a:ext cx="6812915" cy="46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Mi?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Binh Minh Lower Secondary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teacher and my classmates. We’re going in the afternoon.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see. What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That’s interesting. What else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We’ll meet the members of their Go Green Club and take photos of the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Fantastic! so don’t forget to take your camera.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almost forgot. Thanks for reminding me. 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0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277495" y="2056765"/>
            <a:ext cx="4244340" cy="230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 is the school?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city.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countryside.</a:t>
            </a:r>
            <a:b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Phong’s neighbourhood.</a:t>
            </a:r>
            <a:endParaRPr lang="en-US" sz="24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213693" y="3866291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 the conversation again and answer the questions by circling A, B, or C.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93" name="Google Shape;293;p17"/>
          <p:cNvCxnSpPr/>
          <p:nvPr/>
        </p:nvCxnSpPr>
        <p:spPr>
          <a:xfrm flipV="1">
            <a:off x="5477385" y="3165009"/>
            <a:ext cx="2039620" cy="1333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293;p17"/>
          <p:cNvCxnSpPr/>
          <p:nvPr/>
        </p:nvCxnSpPr>
        <p:spPr>
          <a:xfrm flipV="1">
            <a:off x="8693025" y="2860844"/>
            <a:ext cx="3093720" cy="762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25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/>
        </p:nvSpPr>
        <p:spPr>
          <a:xfrm>
            <a:off x="5513705" y="1896110"/>
            <a:ext cx="6812915" cy="467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are you doing, Mi?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I’m preparing to visit Binh Minh Lower Secondary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Sounds great! I think that’s one of the best schools in my neighbourhood. Who is going with you and when?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teacher and my classmates. We’re going in the afternoon.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see. What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That’s interesting. What else will you do there?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We’ll meet the members of their Go Green Club and take photos of the school.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Phong: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Fantastic! so don’t forget to take your camera.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0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Mi: </a:t>
            </a:r>
            <a: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almost forgot. Thanks for reminding me. </a:t>
            </a:r>
            <a:br>
              <a:rPr lang="en-US" sz="20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0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719401" y="2076903"/>
            <a:ext cx="60960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are they going?</a:t>
            </a:r>
            <a:endParaRPr lang="en-US" sz="26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morning.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the afternoon.</a:t>
            </a:r>
            <a:b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00">
                <a:solidFill>
                  <a:srgbClr val="00AA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noon.</a:t>
            </a:r>
            <a:endParaRPr sz="2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619115" y="3403972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5" name="Google Shape;305;p18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 the conversation again and answer the questions by circling A, B, or C.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07" name="Google Shape;307;p18"/>
          <p:cNvCxnSpPr/>
          <p:nvPr/>
        </p:nvCxnSpPr>
        <p:spPr>
          <a:xfrm>
            <a:off x="9359115" y="3503604"/>
            <a:ext cx="1882140" cy="381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307;p18"/>
          <p:cNvCxnSpPr/>
          <p:nvPr/>
        </p:nvCxnSpPr>
        <p:spPr>
          <a:xfrm flipV="1">
            <a:off x="5573245" y="3762684"/>
            <a:ext cx="1075690" cy="158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25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/>
          <p:nvPr/>
        </p:nvSpPr>
        <p:spPr>
          <a:xfrm>
            <a:off x="8332011" y="5213191"/>
            <a:ext cx="3266205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5" name="Google Shape;315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 txBox="1"/>
          <p:nvPr/>
        </p:nvSpPr>
        <p:spPr>
          <a:xfrm>
            <a:off x="487045" y="207645"/>
            <a:ext cx="11844655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	    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985546" y="5262286"/>
            <a:ext cx="2363581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1754997" y="5167788"/>
            <a:ext cx="15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  <a:endParaRPr lang="en-US" sz="28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0" name="Google Shape;320;p19"/>
          <p:cNvSpPr txBox="1"/>
          <p:nvPr/>
        </p:nvSpPr>
        <p:spPr>
          <a:xfrm>
            <a:off x="1086434" y="1320623"/>
            <a:ext cx="8147878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individually. Name these places, using the words and phrases from the box.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21" name="Google Shape;321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5659" y="2439253"/>
            <a:ext cx="3578113" cy="25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66492" y="2439253"/>
            <a:ext cx="3619476" cy="25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58688" y="2439253"/>
            <a:ext cx="3612853" cy="259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9"/>
          <p:cNvSpPr/>
          <p:nvPr/>
        </p:nvSpPr>
        <p:spPr>
          <a:xfrm>
            <a:off x="4585895" y="5262286"/>
            <a:ext cx="3266205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5" name="Google Shape;325;p19"/>
          <p:cNvSpPr txBox="1"/>
          <p:nvPr/>
        </p:nvSpPr>
        <p:spPr>
          <a:xfrm>
            <a:off x="4963859" y="5167791"/>
            <a:ext cx="251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computer room</a:t>
            </a:r>
            <a:endParaRPr sz="28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8858059" y="5167787"/>
            <a:ext cx="23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garden</a:t>
            </a:r>
            <a:endParaRPr lang="en-US" sz="28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videoplayback (11)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23450" y="1316355"/>
            <a:ext cx="1643380" cy="92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3" name="Google Shape;333;p2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4" name="Google Shape;334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1086434" y="1320623"/>
            <a:ext cx="8147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Name these places, using the words and phrases from the box.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2"/>
          <a:srcRect t="544"/>
          <a:stretch>
            <a:fillRect/>
          </a:stretch>
        </p:blipFill>
        <p:spPr>
          <a:xfrm>
            <a:off x="827500" y="2246488"/>
            <a:ext cx="4907256" cy="312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0"/>
          <p:cNvPicPr preferRelativeResize="0"/>
          <p:nvPr/>
        </p:nvPicPr>
        <p:blipFill rotWithShape="1">
          <a:blip r:embed="rId3"/>
          <a:srcRect l="-1" t="544" r="640"/>
          <a:stretch>
            <a:fillRect/>
          </a:stretch>
        </p:blipFill>
        <p:spPr>
          <a:xfrm>
            <a:off x="6646509" y="2246488"/>
            <a:ext cx="4693943" cy="312851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/>
          <p:nvPr/>
        </p:nvSpPr>
        <p:spPr>
          <a:xfrm>
            <a:off x="1927792" y="5544671"/>
            <a:ext cx="2363581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0" name="Google Shape;340;p20"/>
          <p:cNvSpPr txBox="1"/>
          <p:nvPr/>
        </p:nvSpPr>
        <p:spPr>
          <a:xfrm>
            <a:off x="2302540" y="5450148"/>
            <a:ext cx="203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playground</a:t>
            </a:r>
            <a:endParaRPr lang="en-US" sz="28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7916118" y="5601930"/>
            <a:ext cx="2663165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2" name="Google Shape;342;p20"/>
          <p:cNvSpPr txBox="1"/>
          <p:nvPr/>
        </p:nvSpPr>
        <p:spPr>
          <a:xfrm>
            <a:off x="8266848" y="5544682"/>
            <a:ext cx="226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library</a:t>
            </a:r>
            <a:endParaRPr lang="en-US" sz="28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 (online-video-cutter.com)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/>
        </p:nvSpPr>
        <p:spPr>
          <a:xfrm>
            <a:off x="1097722" y="1320623"/>
            <a:ext cx="78769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Complete the following sentences with the words in the box.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3" name="Google Shape;353;p21"/>
          <p:cNvGrpSpPr/>
          <p:nvPr/>
        </p:nvGrpSpPr>
        <p:grpSpPr>
          <a:xfrm>
            <a:off x="1619885" y="1957705"/>
            <a:ext cx="9260840" cy="986148"/>
            <a:chOff x="447468" y="457"/>
            <a:chExt cx="8869745" cy="986155"/>
          </a:xfrm>
        </p:grpSpPr>
        <p:sp>
          <p:nvSpPr>
            <p:cNvPr id="354" name="Google Shape;354;p21"/>
            <p:cNvSpPr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computer room</a:t>
              </a:r>
              <a:endParaRPr lang="en-US" sz="25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21"/>
            <p:cNvSpPr txBox="1"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library</a:t>
              </a:r>
              <a:endParaRPr lang="en-US" sz="25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9;p21"/>
            <p:cNvSpPr txBox="1"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garden</a:t>
              </a:r>
              <a:endParaRPr lang="en-US" sz="25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8678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21"/>
            <p:cNvSpPr txBox="1"/>
            <p:nvPr/>
          </p:nvSpPr>
          <p:spPr>
            <a:xfrm>
              <a:off x="5642801" y="1092"/>
              <a:ext cx="1988185" cy="98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playground</a:t>
              </a:r>
              <a:endParaRPr lang="en-US" sz="25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gym</a:t>
              </a:r>
              <a:endParaRPr lang="en-US" sz="25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64" name="Google Shape;364;p21"/>
          <p:cNvSpPr/>
          <p:nvPr/>
        </p:nvSpPr>
        <p:spPr>
          <a:xfrm>
            <a:off x="628983" y="3273941"/>
            <a:ext cx="1149196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school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is very small, so not many children can play in it.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 learn how to use the Internet in the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twice a week.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 have school meetings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it rains.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There are a lot of books, magazines, and newspapers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_______________.</a:t>
            </a:r>
            <a:endParaRPr lang="en-US" sz="2400">
              <a:solidFill>
                <a:srgbClr val="93959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64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class usually waters the vegetables in the </a:t>
            </a:r>
            <a:r>
              <a:rPr lang="en-US" sz="2400">
                <a:solidFill>
                  <a:srgbClr val="93959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 Friday afternoons.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2801074" y="3316519"/>
            <a:ext cx="16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playground</a:t>
            </a:r>
            <a:endParaRPr lang="en-US"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6" name="Google Shape;366;p21"/>
          <p:cNvSpPr/>
          <p:nvPr/>
        </p:nvSpPr>
        <p:spPr>
          <a:xfrm>
            <a:off x="6015520" y="3919109"/>
            <a:ext cx="217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computer room</a:t>
            </a:r>
            <a:endParaRPr lang="en-US"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5886736" y="4482137"/>
            <a:ext cx="7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  <a:endParaRPr lang="en-US"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8" name="Google Shape;368;p21"/>
          <p:cNvSpPr/>
          <p:nvPr/>
        </p:nvSpPr>
        <p:spPr>
          <a:xfrm>
            <a:off x="8677717" y="5010510"/>
            <a:ext cx="19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library</a:t>
            </a:r>
            <a:endParaRPr lang="en-US"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9" name="Google Shape;369;p21"/>
          <p:cNvSpPr/>
          <p:nvPr/>
        </p:nvSpPr>
        <p:spPr>
          <a:xfrm>
            <a:off x="6875880" y="5570174"/>
            <a:ext cx="19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garden</a:t>
            </a:r>
            <a:endParaRPr lang="en-US"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" name="Google Shape;307;p18"/>
          <p:cNvCxnSpPr/>
          <p:nvPr/>
        </p:nvCxnSpPr>
        <p:spPr>
          <a:xfrm>
            <a:off x="6875630" y="3818564"/>
            <a:ext cx="3846195" cy="1143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307;p18"/>
          <p:cNvCxnSpPr/>
          <p:nvPr/>
        </p:nvCxnSpPr>
        <p:spPr>
          <a:xfrm>
            <a:off x="1505435" y="4381174"/>
            <a:ext cx="3596005" cy="63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307;p18"/>
          <p:cNvCxnSpPr/>
          <p:nvPr/>
        </p:nvCxnSpPr>
        <p:spPr>
          <a:xfrm>
            <a:off x="2262990" y="4932989"/>
            <a:ext cx="2084070" cy="9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307;p18"/>
          <p:cNvCxnSpPr/>
          <p:nvPr/>
        </p:nvCxnSpPr>
        <p:spPr>
          <a:xfrm>
            <a:off x="7623025" y="4971089"/>
            <a:ext cx="1502410" cy="63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307;p18"/>
          <p:cNvCxnSpPr/>
          <p:nvPr/>
        </p:nvCxnSpPr>
        <p:spPr>
          <a:xfrm flipV="1">
            <a:off x="2490955" y="5484169"/>
            <a:ext cx="5067300" cy="9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307;p18"/>
          <p:cNvCxnSpPr/>
          <p:nvPr/>
        </p:nvCxnSpPr>
        <p:spPr>
          <a:xfrm>
            <a:off x="3127860" y="6044874"/>
            <a:ext cx="2708910" cy="1016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videoplayback (10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90785" y="-3175"/>
            <a:ext cx="1931670" cy="1086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65" grpId="0"/>
      <p:bldP spid="365" grpId="1"/>
      <p:bldP spid="366" grpId="0"/>
      <p:bldP spid="366" grpId="1"/>
      <p:bldP spid="367" grpId="0"/>
      <p:bldP spid="367" grpId="1"/>
      <p:bldP spid="368" grpId="0"/>
      <p:bldP spid="368" grpId="1"/>
      <p:bldP spid="369" grpId="0"/>
      <p:bldP spid="36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487067" y="-188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1092674" y="4762775"/>
            <a:ext cx="6096000" cy="22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Example:</a:t>
            </a:r>
            <a:br>
              <a:rPr lang="en-US" sz="2800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</a:t>
            </a: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does Nick have Biology?</a:t>
            </a:r>
            <a:b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</a:t>
            </a:r>
            <a:r>
              <a:rPr lang="en-US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</a:t>
            </a: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9 a.m. </a:t>
            </a:r>
            <a:r>
              <a:rPr lang="en-US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</a:t>
            </a: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Thursday.</a:t>
            </a:r>
            <a:b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And </a:t>
            </a:r>
            <a:r>
              <a:rPr lang="en-US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</a:t>
            </a: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does he have it?</a:t>
            </a:r>
            <a:b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</a:t>
            </a:r>
            <a:r>
              <a:rPr lang="en-US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</a:t>
            </a:r>
            <a:r>
              <a:rPr lang="en-US" sz="2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his science lab.</a:t>
            </a: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401" name="Google Shape;401;p23"/>
          <p:cNvGraphicFramePr/>
          <p:nvPr>
            <p:custDataLst>
              <p:tags r:id="rId2"/>
            </p:custDataLst>
          </p:nvPr>
        </p:nvGraphicFramePr>
        <p:xfrm>
          <a:off x="1471295" y="1436370"/>
          <a:ext cx="10249535" cy="347472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032760"/>
                <a:gridCol w="4235450"/>
                <a:gridCol w="29813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Subject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Time (at + time) (on + day)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Place (in + place)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Maths</a:t>
                      </a:r>
                      <a:endParaRPr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8 a.m. Monday, Tuesday, Friday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Classroom (room 302)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Biology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 a.m. Thursday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Science lab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Information Technology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 p.m. Wednesday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Computer room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Physical Education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 p.m. Monday, Thursday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gym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History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3:30 p.m. Tuesday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library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sp>
        <p:nvSpPr>
          <p:cNvPr id="395" name="Google Shape;395;p23"/>
          <p:cNvSpPr txBox="1"/>
          <p:nvPr/>
        </p:nvSpPr>
        <p:spPr>
          <a:xfrm>
            <a:off x="1092835" y="701040"/>
            <a:ext cx="1109980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 Ask and answer questions about Nick’s timetable, using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where.</a:t>
            </a:r>
            <a:endParaRPr lang="en-US" sz="2400" b="1" i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90168" y="93346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628983" y="83590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when-does-nick-have-biology1657687687_tPtCAZcL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3650" y="570293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487067" y="-188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1025999" y="3998235"/>
            <a:ext cx="6096000" cy="28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Example:</a:t>
            </a:r>
            <a:br>
              <a:rPr lang="en-US" sz="3600">
                <a:solidFill>
                  <a:srgbClr val="4594D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</a:t>
            </a: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 you have?</a:t>
            </a:r>
            <a:b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</a:t>
            </a:r>
            <a:r>
              <a:rPr lang="en-US" sz="36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</a:t>
            </a: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............ </a:t>
            </a:r>
            <a:r>
              <a:rPr lang="en-US" sz="36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</a:t>
            </a: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......................</a:t>
            </a:r>
            <a:b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A: And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</a:t>
            </a: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 you have it?</a:t>
            </a:r>
            <a:b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B: </a:t>
            </a:r>
            <a:r>
              <a:rPr lang="en-US" sz="36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</a:t>
            </a: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..........................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401" name="Google Shape;401;p23"/>
          <p:cNvGraphicFramePr/>
          <p:nvPr>
            <p:custDataLst>
              <p:tags r:id="rId2"/>
            </p:custDataLst>
          </p:nvPr>
        </p:nvGraphicFramePr>
        <p:xfrm>
          <a:off x="1471295" y="1436370"/>
          <a:ext cx="10249535" cy="347472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032760"/>
                <a:gridCol w="4235450"/>
                <a:gridCol w="29813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Subject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Time (at + time) (on + day)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Place (in + place)</a:t>
                      </a:r>
                      <a:endParaRPr lang="en-US" sz="2400" u="none" strike="noStrike" cap="none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English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P.E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Information Technology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sp>
        <p:nvSpPr>
          <p:cNvPr id="395" name="Google Shape;395;p23"/>
          <p:cNvSpPr txBox="1"/>
          <p:nvPr/>
        </p:nvSpPr>
        <p:spPr>
          <a:xfrm>
            <a:off x="1092835" y="701040"/>
            <a:ext cx="1109980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 Ask and answer questions about Nick’s timetable, using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</a:t>
            </a:r>
            <a:r>
              <a:rPr lang="en-US" sz="2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where.</a:t>
            </a:r>
            <a:endParaRPr lang="en-US" sz="2400" b="1" i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90168" y="93346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628983" y="83590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videoplayback (10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72120" y="5393055"/>
            <a:ext cx="2247900" cy="1264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WRAP-UP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" name="Google Shape;431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5" name="Google Shape;435;p25"/>
          <p:cNvGrpSpPr/>
          <p:nvPr>
            <p:custDataLst>
              <p:tags r:id="rId2"/>
            </p:custDataLst>
          </p:nvPr>
        </p:nvGrpSpPr>
        <p:grpSpPr>
          <a:xfrm>
            <a:off x="1022464" y="2074373"/>
            <a:ext cx="6826192" cy="3912594"/>
            <a:chOff x="0" y="2986"/>
            <a:chExt cx="7073207" cy="4054177"/>
          </a:xfrm>
        </p:grpSpPr>
        <p:sp>
          <p:nvSpPr>
            <p:cNvPr id="436" name="Google Shape;436;p25"/>
            <p:cNvSpPr/>
            <p:nvPr>
              <p:custDataLst>
                <p:tags r:id="rId3"/>
              </p:custDataLst>
            </p:nvPr>
          </p:nvSpPr>
          <p:spPr>
            <a:xfrm>
              <a:off x="0" y="2188865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25"/>
            <p:cNvSpPr txBox="1"/>
            <p:nvPr>
              <p:custDataLst>
                <p:tags r:id="rId4"/>
              </p:custDataLst>
            </p:nvPr>
          </p:nvSpPr>
          <p:spPr>
            <a:xfrm>
              <a:off x="0" y="2188790"/>
              <a:ext cx="2649679" cy="186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lang="en-US" sz="29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438;p25"/>
            <p:cNvSpPr/>
            <p:nvPr>
              <p:custDataLst>
                <p:tags r:id="rId5"/>
              </p:custDataLst>
            </p:nvPr>
          </p:nvSpPr>
          <p:spPr>
            <a:xfrm>
              <a:off x="0" y="2986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25"/>
            <p:cNvSpPr txBox="1"/>
            <p:nvPr>
              <p:custDataLst>
                <p:tags r:id="rId6"/>
              </p:custDataLst>
            </p:nvPr>
          </p:nvSpPr>
          <p:spPr>
            <a:xfrm>
              <a:off x="0" y="2986"/>
              <a:ext cx="2649679" cy="186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Topic of the unit</a:t>
              </a:r>
              <a:endParaRPr lang="en-US" sz="29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0" name="Google Shape;440;p25"/>
            <p:cNvSpPr/>
            <p:nvPr>
              <p:custDataLst>
                <p:tags r:id="rId7"/>
              </p:custDataLst>
            </p:nvPr>
          </p:nvSpPr>
          <p:spPr>
            <a:xfrm>
              <a:off x="3335924" y="161776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25"/>
            <p:cNvSpPr txBox="1"/>
            <p:nvPr>
              <p:custDataLst>
                <p:tags r:id="rId8"/>
              </p:custDataLst>
            </p:nvPr>
          </p:nvSpPr>
          <p:spPr>
            <a:xfrm>
              <a:off x="3382432" y="208284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 visit to a school</a:t>
              </a:r>
              <a:endParaRPr lang="en-US" sz="4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2" name="Google Shape;442;p25"/>
            <p:cNvSpPr/>
            <p:nvPr>
              <p:custDataLst>
                <p:tags r:id="rId9"/>
              </p:custDataLst>
            </p:nvPr>
          </p:nvSpPr>
          <p:spPr>
            <a:xfrm>
              <a:off x="4481132" y="174968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43" name="Google Shape;443;p25"/>
            <p:cNvSpPr/>
            <p:nvPr>
              <p:custDataLst>
                <p:tags r:id="rId10"/>
              </p:custDataLst>
            </p:nvPr>
          </p:nvSpPr>
          <p:spPr>
            <a:xfrm>
              <a:off x="3335924" y="2384841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25"/>
            <p:cNvSpPr txBox="1"/>
            <p:nvPr>
              <p:custDataLst>
                <p:tags r:id="rId11"/>
              </p:custDataLst>
            </p:nvPr>
          </p:nvSpPr>
          <p:spPr>
            <a:xfrm>
              <a:off x="3382432" y="2431349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School facilities</a:t>
              </a:r>
              <a:endParaRPr lang="en-US" sz="4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2" name="Straight Connector 1"/>
          <p:cNvCxnSpPr>
            <a:stCxn id="441" idx="3"/>
          </p:cNvCxnSpPr>
          <p:nvPr>
            <p:custDataLst>
              <p:tags r:id="rId12"/>
            </p:custDataLst>
          </p:nvPr>
        </p:nvCxnSpPr>
        <p:spPr>
          <a:xfrm>
            <a:off x="6496121" y="2994071"/>
            <a:ext cx="1309370" cy="3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7849235" y="2514600"/>
            <a:ext cx="411670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2800">
                <a:solidFill>
                  <a:schemeClr val="tx1"/>
                </a:solidFill>
              </a:rPr>
              <a:t>Binh Minh Lower Secondary School</a:t>
            </a:r>
            <a:endParaRPr lang="vi-VN" altLang="en-US" sz="280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>
            <p:custDataLst>
              <p:tags r:id="rId13"/>
            </p:custDataLst>
          </p:nvPr>
        </p:nvCxnSpPr>
        <p:spPr>
          <a:xfrm>
            <a:off x="6540571" y="5162596"/>
            <a:ext cx="1309370" cy="3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14"/>
          <a:stretch>
            <a:fillRect/>
          </a:stretch>
        </p:blipFill>
        <p:spPr>
          <a:xfrm>
            <a:off x="7894638" y="4185285"/>
            <a:ext cx="4105274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HOMEWORK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" name="Google Shape;451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2" name="Google Shape;452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3" name="Google Shape;453;p2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26"/>
          <p:cNvSpPr txBox="1"/>
          <p:nvPr/>
        </p:nvSpPr>
        <p:spPr>
          <a:xfrm>
            <a:off x="1451956" y="2272146"/>
            <a:ext cx="7747462" cy="202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Exercises in Workbook</a:t>
            </a:r>
            <a:r>
              <a:rPr lang="vi-VN" alt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</a:t>
            </a:r>
            <a:endParaRPr lang="vi-VN" alt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vi-VN" alt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6/ page 45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lang="vi-VN" alt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56" name="Google Shape;456;p2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0099" y="3025422"/>
            <a:ext cx="3078637" cy="307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58624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800" b="1" err="1">
                <a:latin typeface="Calibri" panose="020F0502020204030204" pitchFamily="34" charset="0"/>
              </a:rPr>
              <a:t>Website</a:t>
            </a:r>
            <a:r>
              <a:rPr lang="en-GB" sz="1800" b="1" smtClean="0">
                <a:latin typeface="Calibri" panose="020F0502020204030204" pitchFamily="34" charset="0"/>
              </a:rPr>
              <a:t>: </a:t>
            </a:r>
            <a:r>
              <a:rPr lang="en-GB" sz="1800" b="1" i="1" smtClean="0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dirty="0" err="1">
                <a:latin typeface="Calibri" panose="020F0502020204030204" pitchFamily="34" charset="0"/>
              </a:rPr>
              <a:t>facebook.com</a:t>
            </a:r>
            <a:r>
              <a:rPr lang="en-GB" sz="1800" b="1" i="1" dirty="0">
                <a:latin typeface="Calibri" panose="020F0502020204030204" pitchFamily="34" charset="0"/>
              </a:rPr>
              <a:t>/</a:t>
            </a:r>
            <a:r>
              <a:rPr lang="en-GB" sz="18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dirty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445260" y="4588510"/>
            <a:ext cx="848677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 sz="4000"/>
          </a:p>
        </p:txBody>
      </p:sp>
      <p:sp>
        <p:nvSpPr>
          <p:cNvPr id="5" name="Rounded Rectangle 4"/>
          <p:cNvSpPr/>
          <p:nvPr/>
        </p:nvSpPr>
        <p:spPr>
          <a:xfrm>
            <a:off x="544195" y="276860"/>
            <a:ext cx="11197590" cy="63658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Work in group of </a:t>
            </a:r>
            <a:r>
              <a:rPr lang="en-US" altLang="vi-VN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6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, share your answers. (1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min)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videoplayback (1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76320" y="4300855"/>
            <a:ext cx="4095750" cy="224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445260" y="4588510"/>
            <a:ext cx="848677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 sz="4000"/>
          </a:p>
        </p:txBody>
      </p:sp>
      <p:sp>
        <p:nvSpPr>
          <p:cNvPr id="4" name="Rounded Rectangle 3"/>
          <p:cNvSpPr/>
          <p:nvPr/>
        </p:nvSpPr>
        <p:spPr>
          <a:xfrm>
            <a:off x="311150" y="338455"/>
            <a:ext cx="11563985" cy="624459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vi-VN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2 teams g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o to the board and </a:t>
            </a:r>
            <a:r>
              <a:rPr lang="en-US" altLang="vi-VN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record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all your</a:t>
            </a:r>
            <a:r>
              <a:rPr lang="en-US" altLang="vi-VN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answers. (2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mins).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videoplayback (10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57295" y="4226560"/>
            <a:ext cx="4125595" cy="194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730" y="328295"/>
            <a:ext cx="7936865" cy="6529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0" indent="0" algn="l">
              <a:buNone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Answer: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gym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art room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music room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science room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nurse’s office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cafeteria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classroom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blackboard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chalk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desk</a:t>
            </a:r>
            <a:endParaRPr lang="en-US" altLang="vi-VN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chair</a:t>
            </a:r>
            <a:endParaRPr lang="en-US" altLang="vi-VN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bulletin board</a:t>
            </a:r>
            <a:endParaRPr lang="en-US" altLang="vi-VN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teacher</a:t>
            </a:r>
            <a:endParaRPr lang="en-US" altLang="vi-VN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student</a:t>
            </a:r>
            <a:endParaRPr lang="en-US" altLang="vi-VN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en-US" altLang="vi-VN" sz="24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classmate</a:t>
            </a: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endParaRPr lang="vi-VN" altLang="en-US" sz="24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45260" y="2308860"/>
            <a:ext cx="848677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 sz="4000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268720" y="1158240"/>
            <a:ext cx="5434965" cy="5109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86660" y="936625"/>
            <a:ext cx="7221855" cy="448945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Guess the topic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today: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My favourite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book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A visit to a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school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742950" indent="-742950" algn="l">
              <a:buAutoNum type="arabicPeriod"/>
            </a:pP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My </a:t>
            </a:r>
            <a:r>
              <a:rPr lang="vi-VN" altLang="en-US" sz="3600" b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classroom </a:t>
            </a:r>
            <a:endParaRPr lang="vi-VN" altLang="en-US" sz="3600" b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45260" y="2308860"/>
            <a:ext cx="8486775" cy="1370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vi-VN" altLang="en-US" sz="4000"/>
          </a:p>
        </p:txBody>
      </p:sp>
      <p:sp>
        <p:nvSpPr>
          <p:cNvPr id="4" name="Oval 3"/>
          <p:cNvSpPr/>
          <p:nvPr/>
        </p:nvSpPr>
        <p:spPr>
          <a:xfrm>
            <a:off x="2683510" y="3189605"/>
            <a:ext cx="629920" cy="54292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lang="en-US"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065900" y="2502025"/>
            <a:ext cx="703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visit to Binh Minh Lower Secondary School</a:t>
            </a:r>
            <a:endParaRPr lang="en-US" sz="2800" b="1">
              <a:solidFill>
                <a:srgbClr val="0FB7B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549050" y="237700"/>
            <a:ext cx="1414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3327149" y="229764"/>
            <a:ext cx="68869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lang="en-US" sz="4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338949" y="2916371"/>
            <a:ext cx="3088072" cy="394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4023" y="2931734"/>
            <a:ext cx="2510552" cy="125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/>
          <p:nvPr/>
        </p:nvSpPr>
        <p:spPr>
          <a:xfrm>
            <a:off x="523325" y="1691255"/>
            <a:ext cx="6145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lower secondary school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1882" y="4465558"/>
            <a:ext cx="52426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trường trung học cơ sở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60075" y="3190115"/>
            <a:ext cx="61401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/ˈləʊər ˈsekəndrɪ skuːl/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39037" y="2492977"/>
            <a:ext cx="4906207" cy="368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ower-secondary-school-165337177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5710" y="5232400"/>
            <a:ext cx="1071245" cy="86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10.xml><?xml version="1.0" encoding="utf-8"?>
<p:tagLst xmlns:p="http://schemas.openxmlformats.org/presentationml/2006/main">
  <p:tag name="TABLE_ENDDRAG_ORIGIN_RECT" val="807*266"/>
  <p:tag name="TABLE_ENDDRAG_RECT" val="115*120*807*266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</p:tagLst>
</file>

<file path=ppt/tags/tag12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3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4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5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6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7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8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19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20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21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22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23.xml><?xml version="1.0" encoding="utf-8"?>
<p:tagLst xmlns:p="http://schemas.openxmlformats.org/presentationml/2006/main">
  <p:tag name="KSO_WM_DIAGRAM_VIRTUALLY_FRAME" val="{&quot;height&quot;:319.2265354330709,&quot;left&quot;:80.50897637795279,&quot;top&quot;:157.7623622047244,&quot;width&quot;:640.6966361044757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TABLE_ENDDRAG_ORIGIN_RECT" val="747*522"/>
  <p:tag name="TABLE_ENDDRAG_RECT" val="139*227*747*523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TABLE_ENDDRAG_ORIGIN_RECT" val="807*266"/>
  <p:tag name="TABLE_ENDDRAG_RECT" val="115*120*807*266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7206</Words>
  <Application>WPS Presentation</Application>
  <PresentationFormat>Widescreen</PresentationFormat>
  <Paragraphs>434</Paragraphs>
  <Slides>35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SimSun</vt:lpstr>
      <vt:lpstr>Wingdings</vt:lpstr>
      <vt:lpstr>Arial</vt:lpstr>
      <vt:lpstr>Calibri</vt:lpstr>
      <vt:lpstr>Arial Black</vt:lpstr>
      <vt:lpstr>Open Sans</vt:lpstr>
      <vt:lpstr>Microsoft YaHei</vt:lpstr>
      <vt:lpstr>Arial Unicode MS</vt:lpstr>
      <vt:lpstr>Comic Sans MS</vt:lpstr>
      <vt:lpstr>Noto Sans Symbols</vt:lpstr>
      <vt:lpstr>Segoe Print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Kim Thanh</cp:lastModifiedBy>
  <cp:revision>36</cp:revision>
  <dcterms:created xsi:type="dcterms:W3CDTF">2020-12-09T02:04:00Z</dcterms:created>
  <dcterms:modified xsi:type="dcterms:W3CDTF">2025-12-17T21:50:05Z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619A9B2E4F6D496C845CFC9921B32544_12</vt:lpwstr>
  </property>
  <property fmtid="{D5CDD505-2E9C-101B-9397-08002B2CF9AE}" pid="3" name="KSOProductBuildVer">
    <vt:lpwstr>1033-12.2.0.23155</vt:lpwstr>
  </property>
</Properties>
</file>