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ags/tag4.xml" ContentType="application/vnd.openxmlformats-officedocument.presentationml.tags+xml"/>
  <Override PartName="/ppt/tags/tag5.xml" ContentType="application/vnd.openxmlformats-officedocument.presentationml.tags+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 id="2147483690" r:id="rId6"/>
    <p:sldMasterId id="2147483708" r:id="rId7"/>
    <p:sldMasterId id="2147483714" r:id="rId8"/>
    <p:sldMasterId id="2147483728" r:id="rId9"/>
  </p:sldMasterIdLst>
  <p:notesMasterIdLst>
    <p:notesMasterId r:id="rId83"/>
  </p:notesMasterIdLst>
  <p:sldIdLst>
    <p:sldId id="489" r:id="rId10"/>
    <p:sldId id="372" r:id="rId11"/>
    <p:sldId id="424" r:id="rId12"/>
    <p:sldId id="314" r:id="rId13"/>
    <p:sldId id="313" r:id="rId14"/>
    <p:sldId id="296" r:id="rId15"/>
    <p:sldId id="467" r:id="rId16"/>
    <p:sldId id="322" r:id="rId17"/>
    <p:sldId id="320" r:id="rId18"/>
    <p:sldId id="323" r:id="rId19"/>
    <p:sldId id="325" r:id="rId20"/>
    <p:sldId id="328" r:id="rId21"/>
    <p:sldId id="327" r:id="rId22"/>
    <p:sldId id="317" r:id="rId23"/>
    <p:sldId id="461" r:id="rId24"/>
    <p:sldId id="340" r:id="rId25"/>
    <p:sldId id="336" r:id="rId26"/>
    <p:sldId id="280" r:id="rId27"/>
    <p:sldId id="311" r:id="rId28"/>
    <p:sldId id="351" r:id="rId29"/>
    <p:sldId id="357" r:id="rId30"/>
    <p:sldId id="279" r:id="rId31"/>
    <p:sldId id="490" r:id="rId32"/>
    <p:sldId id="312" r:id="rId33"/>
    <p:sldId id="335" r:id="rId34"/>
    <p:sldId id="483" r:id="rId35"/>
    <p:sldId id="304" r:id="rId36"/>
    <p:sldId id="321" r:id="rId37"/>
    <p:sldId id="355" r:id="rId38"/>
    <p:sldId id="361" r:id="rId39"/>
    <p:sldId id="362" r:id="rId40"/>
    <p:sldId id="360" r:id="rId41"/>
    <p:sldId id="470" r:id="rId42"/>
    <p:sldId id="471" r:id="rId43"/>
    <p:sldId id="472" r:id="rId44"/>
    <p:sldId id="473" r:id="rId45"/>
    <p:sldId id="474" r:id="rId46"/>
    <p:sldId id="475" r:id="rId47"/>
    <p:sldId id="476" r:id="rId48"/>
    <p:sldId id="477" r:id="rId49"/>
    <p:sldId id="478" r:id="rId50"/>
    <p:sldId id="468" r:id="rId51"/>
    <p:sldId id="479" r:id="rId52"/>
    <p:sldId id="469" r:id="rId53"/>
    <p:sldId id="337" r:id="rId54"/>
    <p:sldId id="465" r:id="rId55"/>
    <p:sldId id="373" r:id="rId56"/>
    <p:sldId id="466" r:id="rId57"/>
    <p:sldId id="356" r:id="rId58"/>
    <p:sldId id="363" r:id="rId59"/>
    <p:sldId id="364" r:id="rId60"/>
    <p:sldId id="480" r:id="rId61"/>
    <p:sldId id="354" r:id="rId62"/>
    <p:sldId id="352" r:id="rId63"/>
    <p:sldId id="481" r:id="rId64"/>
    <p:sldId id="365" r:id="rId65"/>
    <p:sldId id="366" r:id="rId66"/>
    <p:sldId id="367" r:id="rId67"/>
    <p:sldId id="368" r:id="rId68"/>
    <p:sldId id="370" r:id="rId69"/>
    <p:sldId id="377" r:id="rId70"/>
    <p:sldId id="462" r:id="rId71"/>
    <p:sldId id="463" r:id="rId72"/>
    <p:sldId id="464" r:id="rId73"/>
    <p:sldId id="376" r:id="rId74"/>
    <p:sldId id="378" r:id="rId75"/>
    <p:sldId id="379" r:id="rId76"/>
    <p:sldId id="488" r:id="rId77"/>
    <p:sldId id="381" r:id="rId78"/>
    <p:sldId id="380" r:id="rId79"/>
    <p:sldId id="369" r:id="rId80"/>
    <p:sldId id="348" r:id="rId81"/>
    <p:sldId id="344"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8D8"/>
    <a:srgbClr val="EEC3EB"/>
    <a:srgbClr val="002B7F"/>
    <a:srgbClr val="AF15B7"/>
    <a:srgbClr val="FFFFFF"/>
    <a:srgbClr val="F7F7F7"/>
    <a:srgbClr val="FCEFDC"/>
    <a:srgbClr val="0C4F72"/>
    <a:srgbClr val="D0E7F7"/>
    <a:srgbClr val="1D17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19" autoAdjust="0"/>
  </p:normalViewPr>
  <p:slideViewPr>
    <p:cSldViewPr snapToGrid="0">
      <p:cViewPr varScale="1">
        <p:scale>
          <a:sx n="97" d="100"/>
          <a:sy n="97" d="100"/>
        </p:scale>
        <p:origin x="96" y="1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presProps" Target="pres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1E201-DE01-4CD1-A0C5-5C022ECD739C}"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F1063F-8B4C-46E3-B9E9-A862350B9372}" type="slidenum">
              <a:rPr lang="en-US" smtClean="0"/>
              <a:t>‹#›</a:t>
            </a:fld>
            <a:endParaRPr lang="en-US"/>
          </a:p>
        </p:txBody>
      </p:sp>
    </p:spTree>
    <p:extLst>
      <p:ext uri="{BB962C8B-B14F-4D97-AF65-F5344CB8AC3E}">
        <p14:creationId xmlns:p14="http://schemas.microsoft.com/office/powerpoint/2010/main" val="4053463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8FBFE2FF-2801-817C-99A7-9866133AC7F7}"/>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029F55B9-2C39-0ECA-E215-53B297ACCD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084" name="Slide Number Placeholder 3">
            <a:extLst>
              <a:ext uri="{FF2B5EF4-FFF2-40B4-BE49-F238E27FC236}">
                <a16:creationId xmlns:a16="http://schemas.microsoft.com/office/drawing/2014/main" id="{943F7B08-13B6-B4ED-9EF4-1DB5CFD55A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VNI-Times" pitchFamily="2" charset="0"/>
              </a:defRPr>
            </a:lvl1pPr>
            <a:lvl2pPr marL="742950" indent="-285750">
              <a:spcBef>
                <a:spcPct val="30000"/>
              </a:spcBef>
              <a:defRPr sz="1200">
                <a:solidFill>
                  <a:schemeClr val="tx1"/>
                </a:solidFill>
                <a:latin typeface="VNI-Times" pitchFamily="2" charset="0"/>
              </a:defRPr>
            </a:lvl2pPr>
            <a:lvl3pPr marL="1143000" indent="-228600">
              <a:spcBef>
                <a:spcPct val="30000"/>
              </a:spcBef>
              <a:defRPr sz="1200">
                <a:solidFill>
                  <a:schemeClr val="tx1"/>
                </a:solidFill>
                <a:latin typeface="VNI-Times" pitchFamily="2" charset="0"/>
              </a:defRPr>
            </a:lvl3pPr>
            <a:lvl4pPr marL="1600200" indent="-228600">
              <a:spcBef>
                <a:spcPct val="30000"/>
              </a:spcBef>
              <a:defRPr sz="1200">
                <a:solidFill>
                  <a:schemeClr val="tx1"/>
                </a:solidFill>
                <a:latin typeface="VNI-Times" pitchFamily="2" charset="0"/>
              </a:defRPr>
            </a:lvl4pPr>
            <a:lvl5pPr marL="2057400" indent="-228600">
              <a:spcBef>
                <a:spcPct val="30000"/>
              </a:spcBef>
              <a:defRPr sz="1200">
                <a:solidFill>
                  <a:schemeClr val="tx1"/>
                </a:solidFill>
                <a:latin typeface="VNI-Times" pitchFamily="2" charset="0"/>
              </a:defRPr>
            </a:lvl5pPr>
            <a:lvl6pPr marL="2514600" indent="-228600" eaLnBrk="0" fontAlgn="base" hangingPunct="0">
              <a:spcBef>
                <a:spcPct val="30000"/>
              </a:spcBef>
              <a:spcAft>
                <a:spcPct val="0"/>
              </a:spcAft>
              <a:defRPr sz="1200">
                <a:solidFill>
                  <a:schemeClr val="tx1"/>
                </a:solidFill>
                <a:latin typeface="VNI-Times" pitchFamily="2" charset="0"/>
              </a:defRPr>
            </a:lvl6pPr>
            <a:lvl7pPr marL="2971800" indent="-228600" eaLnBrk="0" fontAlgn="base" hangingPunct="0">
              <a:spcBef>
                <a:spcPct val="30000"/>
              </a:spcBef>
              <a:spcAft>
                <a:spcPct val="0"/>
              </a:spcAft>
              <a:defRPr sz="1200">
                <a:solidFill>
                  <a:schemeClr val="tx1"/>
                </a:solidFill>
                <a:latin typeface="VNI-Times" pitchFamily="2" charset="0"/>
              </a:defRPr>
            </a:lvl7pPr>
            <a:lvl8pPr marL="3429000" indent="-228600" eaLnBrk="0" fontAlgn="base" hangingPunct="0">
              <a:spcBef>
                <a:spcPct val="30000"/>
              </a:spcBef>
              <a:spcAft>
                <a:spcPct val="0"/>
              </a:spcAft>
              <a:defRPr sz="1200">
                <a:solidFill>
                  <a:schemeClr val="tx1"/>
                </a:solidFill>
                <a:latin typeface="VNI-Times" pitchFamily="2" charset="0"/>
              </a:defRPr>
            </a:lvl8pPr>
            <a:lvl9pPr marL="3886200" indent="-228600" eaLnBrk="0" fontAlgn="base" hangingPunct="0">
              <a:spcBef>
                <a:spcPct val="30000"/>
              </a:spcBef>
              <a:spcAft>
                <a:spcPct val="0"/>
              </a:spcAft>
              <a:defRPr sz="1200">
                <a:solidFill>
                  <a:schemeClr val="tx1"/>
                </a:solidFill>
                <a:latin typeface="VNI-Times" pitchFamily="2" charset="0"/>
              </a:defRPr>
            </a:lvl9pPr>
          </a:lstStyle>
          <a:p>
            <a:pPr>
              <a:spcBef>
                <a:spcPct val="0"/>
              </a:spcBef>
            </a:pPr>
            <a:fld id="{5AADFC0D-7E77-4765-AB65-2663FCDA1E8E}" type="slidenum">
              <a:rPr lang="en-US" altLang="en-US">
                <a:solidFill>
                  <a:srgbClr val="000000"/>
                </a:solidFill>
                <a:latin typeface="Arial" panose="020B0604020202020204" pitchFamily="34" charset="0"/>
              </a:rPr>
              <a:pPr>
                <a:spcBef>
                  <a:spcPct val="0"/>
                </a:spcBef>
              </a:pPr>
              <a:t>3</a:t>
            </a:fld>
            <a:endParaRPr lang="en-US" altLang="en-US">
              <a:solidFill>
                <a:srgbClr val="000000"/>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97D8-BCFC-18AA-046A-2E9EA047E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E349FA-89EC-51BD-8159-18D7A8AD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073C8-B73E-CB8A-E7A4-08CBE2D104AC}"/>
              </a:ext>
            </a:extLst>
          </p:cNvPr>
          <p:cNvSpPr>
            <a:spLocks noGrp="1"/>
          </p:cNvSpPr>
          <p:nvPr>
            <p:ph type="dt" sz="half" idx="10"/>
          </p:nvPr>
        </p:nvSpPr>
        <p:spPr/>
        <p:txBody>
          <a:bodyPr/>
          <a:lstStyle/>
          <a:p>
            <a:fld id="{8087BEB4-0F5F-4C84-88B0-47572DBCBDED}" type="datetimeFigureOut">
              <a:rPr lang="en-US" smtClean="0"/>
              <a:t>11/12/2025</a:t>
            </a:fld>
            <a:endParaRPr lang="en-US"/>
          </a:p>
        </p:txBody>
      </p:sp>
      <p:sp>
        <p:nvSpPr>
          <p:cNvPr id="5" name="Footer Placeholder 4">
            <a:extLst>
              <a:ext uri="{FF2B5EF4-FFF2-40B4-BE49-F238E27FC236}">
                <a16:creationId xmlns:a16="http://schemas.microsoft.com/office/drawing/2014/main" id="{41FCBF96-5119-6AF5-9C3E-F40E9AE49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8BB8-D9B2-0E67-4AD3-28A55B76E91F}"/>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400535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C763-8E97-8DB5-9C7B-CD6908E50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3CABB-3170-BE8E-DB03-D0CCBADD5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152CF-7B14-BD68-FAF9-678CA562C0F6}"/>
              </a:ext>
            </a:extLst>
          </p:cNvPr>
          <p:cNvSpPr>
            <a:spLocks noGrp="1"/>
          </p:cNvSpPr>
          <p:nvPr>
            <p:ph type="dt" sz="half" idx="10"/>
          </p:nvPr>
        </p:nvSpPr>
        <p:spPr/>
        <p:txBody>
          <a:bodyPr/>
          <a:lstStyle/>
          <a:p>
            <a:fld id="{8087BEB4-0F5F-4C84-88B0-47572DBCBDED}" type="datetimeFigureOut">
              <a:rPr lang="en-US" smtClean="0"/>
              <a:t>11/12/2025</a:t>
            </a:fld>
            <a:endParaRPr lang="en-US"/>
          </a:p>
        </p:txBody>
      </p:sp>
      <p:sp>
        <p:nvSpPr>
          <p:cNvPr id="5" name="Footer Placeholder 4">
            <a:extLst>
              <a:ext uri="{FF2B5EF4-FFF2-40B4-BE49-F238E27FC236}">
                <a16:creationId xmlns:a16="http://schemas.microsoft.com/office/drawing/2014/main" id="{FE1FE2DF-1379-C38A-075D-B2BCA571B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2085E-E011-44F4-AF01-D3BC40880C6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17165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BF2E-A90B-4711-F390-EBBFA805BD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E120EC-D28E-FAD4-6EFC-F2BF149F22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B75EEC-407E-FAD2-0F29-2B5354F2CC30}"/>
              </a:ext>
            </a:extLst>
          </p:cNvPr>
          <p:cNvSpPr>
            <a:spLocks noGrp="1"/>
          </p:cNvSpPr>
          <p:nvPr>
            <p:ph type="dt" sz="half" idx="10"/>
          </p:nvPr>
        </p:nvSpPr>
        <p:spPr/>
        <p:txBody>
          <a:bodyPr/>
          <a:lstStyle/>
          <a:p>
            <a:fld id="{8087BEB4-0F5F-4C84-88B0-47572DBCBDED}" type="datetimeFigureOut">
              <a:rPr lang="en-US" smtClean="0"/>
              <a:t>11/12/2025</a:t>
            </a:fld>
            <a:endParaRPr lang="en-US"/>
          </a:p>
        </p:txBody>
      </p:sp>
      <p:sp>
        <p:nvSpPr>
          <p:cNvPr id="5" name="Footer Placeholder 4">
            <a:extLst>
              <a:ext uri="{FF2B5EF4-FFF2-40B4-BE49-F238E27FC236}">
                <a16:creationId xmlns:a16="http://schemas.microsoft.com/office/drawing/2014/main" id="{2507E2A1-1E7A-B76D-BF19-6220249FA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9B5C6-D922-9C86-781B-999CDF5AF1E2}"/>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66616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243A-E92D-E762-B585-1127D740F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70C1AB-8788-2AC0-26E8-134BDB357F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0833F3-9D7B-87B2-F1F5-A32DF36A9E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FEEA3D-5616-E11A-977E-995A285E7425}"/>
              </a:ext>
            </a:extLst>
          </p:cNvPr>
          <p:cNvSpPr>
            <a:spLocks noGrp="1"/>
          </p:cNvSpPr>
          <p:nvPr>
            <p:ph type="dt" sz="half" idx="10"/>
          </p:nvPr>
        </p:nvSpPr>
        <p:spPr/>
        <p:txBody>
          <a:bodyPr/>
          <a:lstStyle/>
          <a:p>
            <a:fld id="{8087BEB4-0F5F-4C84-88B0-47572DBCBDED}" type="datetimeFigureOut">
              <a:rPr lang="en-US" smtClean="0"/>
              <a:t>11/12/2025</a:t>
            </a:fld>
            <a:endParaRPr lang="en-US"/>
          </a:p>
        </p:txBody>
      </p:sp>
      <p:sp>
        <p:nvSpPr>
          <p:cNvPr id="6" name="Footer Placeholder 5">
            <a:extLst>
              <a:ext uri="{FF2B5EF4-FFF2-40B4-BE49-F238E27FC236}">
                <a16:creationId xmlns:a16="http://schemas.microsoft.com/office/drawing/2014/main" id="{260CBC62-C899-9FD6-D8BA-852B9C7C85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C0CA8-459E-DEA3-081D-E6E9C768E81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131353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F802-9B5D-9B31-BA30-3A17BD6760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2895-20ED-511C-E333-E81B74061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7982C7-BA94-7DE6-7581-49A2168CD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1C78AD-411B-E486-AD6B-C68A618D2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4D2A3E-EC84-59FA-3F99-BF73547CB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A90E90-B2F8-87B9-133E-7535706BD011}"/>
              </a:ext>
            </a:extLst>
          </p:cNvPr>
          <p:cNvSpPr>
            <a:spLocks noGrp="1"/>
          </p:cNvSpPr>
          <p:nvPr>
            <p:ph type="dt" sz="half" idx="10"/>
          </p:nvPr>
        </p:nvSpPr>
        <p:spPr/>
        <p:txBody>
          <a:bodyPr/>
          <a:lstStyle/>
          <a:p>
            <a:fld id="{8087BEB4-0F5F-4C84-88B0-47572DBCBDED}" type="datetimeFigureOut">
              <a:rPr lang="en-US" smtClean="0"/>
              <a:t>11/12/2025</a:t>
            </a:fld>
            <a:endParaRPr lang="en-US"/>
          </a:p>
        </p:txBody>
      </p:sp>
      <p:sp>
        <p:nvSpPr>
          <p:cNvPr id="8" name="Footer Placeholder 7">
            <a:extLst>
              <a:ext uri="{FF2B5EF4-FFF2-40B4-BE49-F238E27FC236}">
                <a16:creationId xmlns:a16="http://schemas.microsoft.com/office/drawing/2014/main" id="{31C88B10-5530-56F8-6864-0644417D9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1F6BC5-1336-501E-A0AD-FBCAA1F2C18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83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BF84E-EC78-FAF3-B033-E167462F73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58A8AB-352C-7009-FD04-6BC9A11F674A}"/>
              </a:ext>
            </a:extLst>
          </p:cNvPr>
          <p:cNvSpPr>
            <a:spLocks noGrp="1"/>
          </p:cNvSpPr>
          <p:nvPr>
            <p:ph type="dt" sz="half" idx="10"/>
          </p:nvPr>
        </p:nvSpPr>
        <p:spPr/>
        <p:txBody>
          <a:bodyPr/>
          <a:lstStyle/>
          <a:p>
            <a:fld id="{8087BEB4-0F5F-4C84-88B0-47572DBCBDED}" type="datetimeFigureOut">
              <a:rPr lang="en-US" smtClean="0"/>
              <a:t>11/12/2025</a:t>
            </a:fld>
            <a:endParaRPr lang="en-US"/>
          </a:p>
        </p:txBody>
      </p:sp>
      <p:sp>
        <p:nvSpPr>
          <p:cNvPr id="4" name="Footer Placeholder 3">
            <a:extLst>
              <a:ext uri="{FF2B5EF4-FFF2-40B4-BE49-F238E27FC236}">
                <a16:creationId xmlns:a16="http://schemas.microsoft.com/office/drawing/2014/main" id="{4EE22F93-EC81-EC45-AEE9-7229988A41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91E2D-5832-4275-9B20-BF3B40D3FA5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276912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77EF4-2441-391D-C680-6CFDBE2B614C}"/>
              </a:ext>
            </a:extLst>
          </p:cNvPr>
          <p:cNvSpPr>
            <a:spLocks noGrp="1"/>
          </p:cNvSpPr>
          <p:nvPr>
            <p:ph type="dt" sz="half" idx="10"/>
          </p:nvPr>
        </p:nvSpPr>
        <p:spPr/>
        <p:txBody>
          <a:bodyPr/>
          <a:lstStyle/>
          <a:p>
            <a:fld id="{8087BEB4-0F5F-4C84-88B0-47572DBCBDED}" type="datetimeFigureOut">
              <a:rPr lang="en-US" smtClean="0"/>
              <a:t>11/12/2025</a:t>
            </a:fld>
            <a:endParaRPr lang="en-US"/>
          </a:p>
        </p:txBody>
      </p:sp>
      <p:sp>
        <p:nvSpPr>
          <p:cNvPr id="3" name="Footer Placeholder 2">
            <a:extLst>
              <a:ext uri="{FF2B5EF4-FFF2-40B4-BE49-F238E27FC236}">
                <a16:creationId xmlns:a16="http://schemas.microsoft.com/office/drawing/2014/main" id="{5B36582A-A5C5-CDF5-13A9-6945532BD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A3C98-EA6F-4374-2734-3A267E711F7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4442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32E0-DF91-C54A-58DC-6623962A5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42966B-188E-E2C2-35FB-A3A8120150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CA24F1-CDB6-8A39-5195-D30F62738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F7713-6C57-8019-1438-9A2346AFACA0}"/>
              </a:ext>
            </a:extLst>
          </p:cNvPr>
          <p:cNvSpPr>
            <a:spLocks noGrp="1"/>
          </p:cNvSpPr>
          <p:nvPr>
            <p:ph type="dt" sz="half" idx="10"/>
          </p:nvPr>
        </p:nvSpPr>
        <p:spPr/>
        <p:txBody>
          <a:bodyPr/>
          <a:lstStyle/>
          <a:p>
            <a:fld id="{8087BEB4-0F5F-4C84-88B0-47572DBCBDED}" type="datetimeFigureOut">
              <a:rPr lang="en-US" smtClean="0"/>
              <a:t>11/12/2025</a:t>
            </a:fld>
            <a:endParaRPr lang="en-US"/>
          </a:p>
        </p:txBody>
      </p:sp>
      <p:sp>
        <p:nvSpPr>
          <p:cNvPr id="6" name="Footer Placeholder 5">
            <a:extLst>
              <a:ext uri="{FF2B5EF4-FFF2-40B4-BE49-F238E27FC236}">
                <a16:creationId xmlns:a16="http://schemas.microsoft.com/office/drawing/2014/main" id="{5760BBD7-C7CC-A767-9AD9-1DD8703F00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BD40D7-69A7-87C5-D375-79DD7E4C2AE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241863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87F6-4A2C-5905-B1EC-B5CD4A273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110F9-D03B-9692-AA38-B1131AAFD7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55A252-4428-604B-88F9-DBDDD2287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76414-B601-8FA6-7355-9A5DDAE30526}"/>
              </a:ext>
            </a:extLst>
          </p:cNvPr>
          <p:cNvSpPr>
            <a:spLocks noGrp="1"/>
          </p:cNvSpPr>
          <p:nvPr>
            <p:ph type="dt" sz="half" idx="10"/>
          </p:nvPr>
        </p:nvSpPr>
        <p:spPr/>
        <p:txBody>
          <a:bodyPr/>
          <a:lstStyle/>
          <a:p>
            <a:fld id="{8087BEB4-0F5F-4C84-88B0-47572DBCBDED}" type="datetimeFigureOut">
              <a:rPr lang="en-US" smtClean="0"/>
              <a:t>11/12/2025</a:t>
            </a:fld>
            <a:endParaRPr lang="en-US"/>
          </a:p>
        </p:txBody>
      </p:sp>
      <p:sp>
        <p:nvSpPr>
          <p:cNvPr id="6" name="Footer Placeholder 5">
            <a:extLst>
              <a:ext uri="{FF2B5EF4-FFF2-40B4-BE49-F238E27FC236}">
                <a16:creationId xmlns:a16="http://schemas.microsoft.com/office/drawing/2014/main" id="{1A19E5F7-1CDE-D9EE-3130-6B2DF69BB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3B6CD-CDAE-6870-8C78-313FF872447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676483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C30F-3BD4-5763-DA5C-DB620F87FA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6089F2-C3C7-C655-9003-A5452103DD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B2B8E-72B1-2F70-E101-23F6D80754A4}"/>
              </a:ext>
            </a:extLst>
          </p:cNvPr>
          <p:cNvSpPr>
            <a:spLocks noGrp="1"/>
          </p:cNvSpPr>
          <p:nvPr>
            <p:ph type="dt" sz="half" idx="10"/>
          </p:nvPr>
        </p:nvSpPr>
        <p:spPr/>
        <p:txBody>
          <a:bodyPr/>
          <a:lstStyle/>
          <a:p>
            <a:fld id="{8087BEB4-0F5F-4C84-88B0-47572DBCBDED}" type="datetimeFigureOut">
              <a:rPr lang="en-US" smtClean="0"/>
              <a:t>11/12/2025</a:t>
            </a:fld>
            <a:endParaRPr lang="en-US"/>
          </a:p>
        </p:txBody>
      </p:sp>
      <p:sp>
        <p:nvSpPr>
          <p:cNvPr id="5" name="Footer Placeholder 4">
            <a:extLst>
              <a:ext uri="{FF2B5EF4-FFF2-40B4-BE49-F238E27FC236}">
                <a16:creationId xmlns:a16="http://schemas.microsoft.com/office/drawing/2014/main" id="{349CB0DE-E9A2-794A-8C43-E8417F86B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5A55C-B2EC-DB9F-9BD1-FE4DD3A80F0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333167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AFCD07-C9CD-FE26-C7F3-19EBFD3D65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ADC26-574C-3525-AC63-4AE84B7BD1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70FE2-5D9B-3116-DDAB-ECE56D413979}"/>
              </a:ext>
            </a:extLst>
          </p:cNvPr>
          <p:cNvSpPr>
            <a:spLocks noGrp="1"/>
          </p:cNvSpPr>
          <p:nvPr>
            <p:ph type="dt" sz="half" idx="10"/>
          </p:nvPr>
        </p:nvSpPr>
        <p:spPr/>
        <p:txBody>
          <a:bodyPr/>
          <a:lstStyle/>
          <a:p>
            <a:fld id="{8087BEB4-0F5F-4C84-88B0-47572DBCBDED}" type="datetimeFigureOut">
              <a:rPr lang="en-US" smtClean="0"/>
              <a:t>11/12/2025</a:t>
            </a:fld>
            <a:endParaRPr lang="en-US"/>
          </a:p>
        </p:txBody>
      </p:sp>
      <p:sp>
        <p:nvSpPr>
          <p:cNvPr id="5" name="Footer Placeholder 4">
            <a:extLst>
              <a:ext uri="{FF2B5EF4-FFF2-40B4-BE49-F238E27FC236}">
                <a16:creationId xmlns:a16="http://schemas.microsoft.com/office/drawing/2014/main" id="{B1909192-78F5-E54A-5959-45985EF40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57726-4A1D-632F-B39D-BFA4F237E31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2531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8535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06250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01371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9766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11/12/2025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3559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60222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11/12/2025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4125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569410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11/12/2025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3874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5241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5783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60369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2567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4061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22903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4376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3377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11/12/2025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936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11/12/2025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0283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11/12/2025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6379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11/12/2025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5621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11/12/2025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11/12/2025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16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6C41E27-2F14-055D-552C-83ADC30A70BA}"/>
              </a:ext>
            </a:extLst>
          </p:cNvPr>
          <p:cNvGrpSpPr>
            <a:grpSpLocks/>
          </p:cNvGrpSpPr>
          <p:nvPr/>
        </p:nvGrpSpPr>
        <p:grpSpPr bwMode="auto">
          <a:xfrm>
            <a:off x="1" y="0"/>
            <a:ext cx="11741151" cy="6858000"/>
            <a:chOff x="0" y="0"/>
            <a:chExt cx="5547" cy="4320"/>
          </a:xfrm>
        </p:grpSpPr>
        <p:grpSp>
          <p:nvGrpSpPr>
            <p:cNvPr id="3" name="Group 3">
              <a:extLst>
                <a:ext uri="{FF2B5EF4-FFF2-40B4-BE49-F238E27FC236}">
                  <a16:creationId xmlns:a16="http://schemas.microsoft.com/office/drawing/2014/main" id="{A9FA8EC8-06BF-F7C7-6D06-C9EBE72DDFE9}"/>
                </a:ext>
              </a:extLst>
            </p:cNvPr>
            <p:cNvGrpSpPr>
              <a:grpSpLocks/>
            </p:cNvGrpSpPr>
            <p:nvPr userDrawn="1"/>
          </p:nvGrpSpPr>
          <p:grpSpPr bwMode="auto">
            <a:xfrm rot="-215207">
              <a:off x="3690" y="234"/>
              <a:ext cx="1857" cy="3625"/>
              <a:chOff x="3010" y="778"/>
              <a:chExt cx="1857" cy="3625"/>
            </a:xfrm>
          </p:grpSpPr>
          <p:sp>
            <p:nvSpPr>
              <p:cNvPr id="37" name="Freeform 4">
                <a:extLst>
                  <a:ext uri="{FF2B5EF4-FFF2-40B4-BE49-F238E27FC236}">
                    <a16:creationId xmlns:a16="http://schemas.microsoft.com/office/drawing/2014/main" id="{D927BEBD-CF81-B98C-ADCF-F02A68C27B5B}"/>
                  </a:ext>
                </a:extLst>
              </p:cNvPr>
              <p:cNvSpPr>
                <a:spLocks/>
              </p:cNvSpPr>
              <p:nvPr userDrawn="1"/>
            </p:nvSpPr>
            <p:spPr bwMode="ltGray">
              <a:xfrm rot="12185230" flipV="1">
                <a:off x="3534" y="778"/>
                <a:ext cx="1333" cy="1485"/>
              </a:xfrm>
              <a:custGeom>
                <a:avLst/>
                <a:gdLst>
                  <a:gd name="T0" fmla="*/ 906 w 596"/>
                  <a:gd name="T1" fmla="*/ 20400 h 666"/>
                  <a:gd name="T2" fmla="*/ 324 w 596"/>
                  <a:gd name="T3" fmla="*/ 18788 h 666"/>
                  <a:gd name="T4" fmla="*/ 0 w 596"/>
                  <a:gd name="T5" fmla="*/ 15920 h 666"/>
                  <a:gd name="T6" fmla="*/ 226 w 596"/>
                  <a:gd name="T7" fmla="*/ 12241 h 666"/>
                  <a:gd name="T8" fmla="*/ 1400 w 596"/>
                  <a:gd name="T9" fmla="*/ 8328 h 666"/>
                  <a:gd name="T10" fmla="*/ 3847 w 596"/>
                  <a:gd name="T11" fmla="*/ 4624 h 666"/>
                  <a:gd name="T12" fmla="*/ 7953 w 596"/>
                  <a:gd name="T13" fmla="*/ 1706 h 666"/>
                  <a:gd name="T14" fmla="*/ 13815 w 596"/>
                  <a:gd name="T15" fmla="*/ 100 h 666"/>
                  <a:gd name="T16" fmla="*/ 21270 w 596"/>
                  <a:gd name="T17" fmla="*/ 497 h 666"/>
                  <a:gd name="T18" fmla="*/ 27098 w 596"/>
                  <a:gd name="T19" fmla="*/ 3759 h 666"/>
                  <a:gd name="T20" fmla="*/ 31003 w 596"/>
                  <a:gd name="T21" fmla="*/ 9104 h 666"/>
                  <a:gd name="T22" fmla="*/ 33086 w 596"/>
                  <a:gd name="T23" fmla="*/ 15642 h 666"/>
                  <a:gd name="T24" fmla="*/ 33305 w 596"/>
                  <a:gd name="T25" fmla="*/ 22547 h 666"/>
                  <a:gd name="T26" fmla="*/ 31683 w 596"/>
                  <a:gd name="T27" fmla="*/ 28944 h 666"/>
                  <a:gd name="T28" fmla="*/ 28373 w 596"/>
                  <a:gd name="T29" fmla="*/ 33887 h 666"/>
                  <a:gd name="T30" fmla="*/ 23350 w 596"/>
                  <a:gd name="T31" fmla="*/ 36536 h 666"/>
                  <a:gd name="T32" fmla="*/ 21771 w 596"/>
                  <a:gd name="T33" fmla="*/ 36302 h 666"/>
                  <a:gd name="T34" fmla="*/ 24672 w 596"/>
                  <a:gd name="T35" fmla="*/ 34012 h 666"/>
                  <a:gd name="T36" fmla="*/ 26973 w 596"/>
                  <a:gd name="T37" fmla="*/ 29985 h 666"/>
                  <a:gd name="T38" fmla="*/ 28474 w 596"/>
                  <a:gd name="T39" fmla="*/ 25009 h 666"/>
                  <a:gd name="T40" fmla="*/ 29098 w 596"/>
                  <a:gd name="T41" fmla="*/ 19579 h 666"/>
                  <a:gd name="T42" fmla="*/ 28774 w 596"/>
                  <a:gd name="T43" fmla="*/ 14215 h 666"/>
                  <a:gd name="T44" fmla="*/ 27152 w 596"/>
                  <a:gd name="T45" fmla="*/ 9590 h 666"/>
                  <a:gd name="T46" fmla="*/ 24222 w 596"/>
                  <a:gd name="T47" fmla="*/ 6174 h 666"/>
                  <a:gd name="T48" fmla="*/ 19098 w 596"/>
                  <a:gd name="T49" fmla="*/ 4121 h 666"/>
                  <a:gd name="T50" fmla="*/ 13762 w 596"/>
                  <a:gd name="T51" fmla="*/ 3360 h 666"/>
                  <a:gd name="T52" fmla="*/ 9734 w 596"/>
                  <a:gd name="T53" fmla="*/ 3902 h 666"/>
                  <a:gd name="T54" fmla="*/ 6779 w 596"/>
                  <a:gd name="T55" fmla="*/ 5563 h 666"/>
                  <a:gd name="T56" fmla="*/ 4697 w 596"/>
                  <a:gd name="T57" fmla="*/ 8203 h 666"/>
                  <a:gd name="T58" fmla="*/ 3176 w 596"/>
                  <a:gd name="T59" fmla="*/ 11340 h 666"/>
                  <a:gd name="T60" fmla="*/ 2225 w 596"/>
                  <a:gd name="T61" fmla="*/ 14975 h 666"/>
                  <a:gd name="T62" fmla="*/ 1577 w 596"/>
                  <a:gd name="T63" fmla="*/ 18690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 name="Freeform 5">
                <a:extLst>
                  <a:ext uri="{FF2B5EF4-FFF2-40B4-BE49-F238E27FC236}">
                    <a16:creationId xmlns:a16="http://schemas.microsoft.com/office/drawing/2014/main" id="{72E8DFB8-9CD5-96A6-5ADA-F7579163BE08}"/>
                  </a:ext>
                </a:extLst>
              </p:cNvPr>
              <p:cNvSpPr>
                <a:spLocks/>
              </p:cNvSpPr>
              <p:nvPr userDrawn="1"/>
            </p:nvSpPr>
            <p:spPr bwMode="ltGray">
              <a:xfrm rot="12185230" flipV="1">
                <a:off x="4029" y="1802"/>
                <a:ext cx="571" cy="531"/>
              </a:xfrm>
              <a:custGeom>
                <a:avLst/>
                <a:gdLst>
                  <a:gd name="T0" fmla="*/ 0 w 257"/>
                  <a:gd name="T1" fmla="*/ 0 h 237"/>
                  <a:gd name="T2" fmla="*/ 0 w 257"/>
                  <a:gd name="T3" fmla="*/ 1405 h 237"/>
                  <a:gd name="T4" fmla="*/ 178 w 257"/>
                  <a:gd name="T5" fmla="*/ 2821 h 237"/>
                  <a:gd name="T6" fmla="*/ 315 w 257"/>
                  <a:gd name="T7" fmla="*/ 4228 h 237"/>
                  <a:gd name="T8" fmla="*/ 582 w 257"/>
                  <a:gd name="T9" fmla="*/ 5547 h 237"/>
                  <a:gd name="T10" fmla="*/ 978 w 257"/>
                  <a:gd name="T11" fmla="*/ 6726 h 237"/>
                  <a:gd name="T12" fmla="*/ 1455 w 257"/>
                  <a:gd name="T13" fmla="*/ 7961 h 237"/>
                  <a:gd name="T14" fmla="*/ 2048 w 257"/>
                  <a:gd name="T15" fmla="*/ 9101 h 237"/>
                  <a:gd name="T16" fmla="*/ 2755 w 257"/>
                  <a:gd name="T17" fmla="*/ 10055 h 237"/>
                  <a:gd name="T18" fmla="*/ 3628 w 257"/>
                  <a:gd name="T19" fmla="*/ 10963 h 237"/>
                  <a:gd name="T20" fmla="*/ 4650 w 257"/>
                  <a:gd name="T21" fmla="*/ 11742 h 237"/>
                  <a:gd name="T22" fmla="*/ 5746 w 257"/>
                  <a:gd name="T23" fmla="*/ 12374 h 237"/>
                  <a:gd name="T24" fmla="*/ 7094 w 257"/>
                  <a:gd name="T25" fmla="*/ 12876 h 237"/>
                  <a:gd name="T26" fmla="*/ 8554 w 257"/>
                  <a:gd name="T27" fmla="*/ 13203 h 237"/>
                  <a:gd name="T28" fmla="*/ 10189 w 257"/>
                  <a:gd name="T29" fmla="*/ 13383 h 237"/>
                  <a:gd name="T30" fmla="*/ 11911 w 257"/>
                  <a:gd name="T31" fmla="*/ 13329 h 237"/>
                  <a:gd name="T32" fmla="*/ 13915 w 257"/>
                  <a:gd name="T33" fmla="*/ 13102 h 237"/>
                  <a:gd name="T34" fmla="*/ 12129 w 257"/>
                  <a:gd name="T35" fmla="*/ 12820 h 237"/>
                  <a:gd name="T36" fmla="*/ 10549 w 257"/>
                  <a:gd name="T37" fmla="*/ 12428 h 237"/>
                  <a:gd name="T38" fmla="*/ 9212 w 257"/>
                  <a:gd name="T39" fmla="*/ 11967 h 237"/>
                  <a:gd name="T40" fmla="*/ 8016 w 257"/>
                  <a:gd name="T41" fmla="*/ 11516 h 237"/>
                  <a:gd name="T42" fmla="*/ 6921 w 257"/>
                  <a:gd name="T43" fmla="*/ 10889 h 237"/>
                  <a:gd name="T44" fmla="*/ 6068 w 257"/>
                  <a:gd name="T45" fmla="*/ 10282 h 237"/>
                  <a:gd name="T46" fmla="*/ 5261 w 257"/>
                  <a:gd name="T47" fmla="*/ 9547 h 237"/>
                  <a:gd name="T48" fmla="*/ 4550 w 257"/>
                  <a:gd name="T49" fmla="*/ 8740 h 237"/>
                  <a:gd name="T50" fmla="*/ 3895 w 257"/>
                  <a:gd name="T51" fmla="*/ 7961 h 237"/>
                  <a:gd name="T52" fmla="*/ 3313 w 257"/>
                  <a:gd name="T53" fmla="*/ 7053 h 237"/>
                  <a:gd name="T54" fmla="*/ 2828 w 257"/>
                  <a:gd name="T55" fmla="*/ 6049 h 237"/>
                  <a:gd name="T56" fmla="*/ 2335 w 257"/>
                  <a:gd name="T57" fmla="*/ 4960 h 237"/>
                  <a:gd name="T58" fmla="*/ 1777 w 257"/>
                  <a:gd name="T59" fmla="*/ 3901 h 237"/>
                  <a:gd name="T60" fmla="*/ 1240 w 257"/>
                  <a:gd name="T61" fmla="*/ 2646 h 237"/>
                  <a:gd name="T62" fmla="*/ 655 w 257"/>
                  <a:gd name="T63" fmla="*/ 1360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 name="Freeform 6">
                <a:extLst>
                  <a:ext uri="{FF2B5EF4-FFF2-40B4-BE49-F238E27FC236}">
                    <a16:creationId xmlns:a16="http://schemas.microsoft.com/office/drawing/2014/main" id="{6B9FC246-6D93-AEBB-CEC1-BB2BB2BD5243}"/>
                  </a:ext>
                </a:extLst>
              </p:cNvPr>
              <p:cNvSpPr>
                <a:spLocks/>
              </p:cNvSpPr>
              <p:nvPr userDrawn="1"/>
            </p:nvSpPr>
            <p:spPr bwMode="ltGray">
              <a:xfrm rot="12185230" flipV="1">
                <a:off x="3639" y="2167"/>
                <a:ext cx="277" cy="249"/>
              </a:xfrm>
              <a:custGeom>
                <a:avLst/>
                <a:gdLst>
                  <a:gd name="T0" fmla="*/ 4282 w 124"/>
                  <a:gd name="T1" fmla="*/ 0 h 110"/>
                  <a:gd name="T2" fmla="*/ 6900 w 124"/>
                  <a:gd name="T3" fmla="*/ 6406 h 110"/>
                  <a:gd name="T4" fmla="*/ 6677 w 124"/>
                  <a:gd name="T5" fmla="*/ 6354 h 110"/>
                  <a:gd name="T6" fmla="*/ 5953 w 124"/>
                  <a:gd name="T7" fmla="*/ 6252 h 110"/>
                  <a:gd name="T8" fmla="*/ 4959 w 124"/>
                  <a:gd name="T9" fmla="*/ 6010 h 110"/>
                  <a:gd name="T10" fmla="*/ 3793 w 124"/>
                  <a:gd name="T11" fmla="*/ 5883 h 110"/>
                  <a:gd name="T12" fmla="*/ 2520 w 124"/>
                  <a:gd name="T13" fmla="*/ 5775 h 110"/>
                  <a:gd name="T14" fmla="*/ 1392 w 124"/>
                  <a:gd name="T15" fmla="*/ 5836 h 110"/>
                  <a:gd name="T16" fmla="*/ 505 w 124"/>
                  <a:gd name="T17" fmla="*/ 6067 h 110"/>
                  <a:gd name="T18" fmla="*/ 0 w 124"/>
                  <a:gd name="T19" fmla="*/ 6544 h 110"/>
                  <a:gd name="T20" fmla="*/ 226 w 124"/>
                  <a:gd name="T21" fmla="*/ 5836 h 110"/>
                  <a:gd name="T22" fmla="*/ 445 w 124"/>
                  <a:gd name="T23" fmla="*/ 5279 h 110"/>
                  <a:gd name="T24" fmla="*/ 894 w 124"/>
                  <a:gd name="T25" fmla="*/ 4883 h 110"/>
                  <a:gd name="T26" fmla="*/ 1392 w 124"/>
                  <a:gd name="T27" fmla="*/ 4514 h 110"/>
                  <a:gd name="T28" fmla="*/ 1997 w 124"/>
                  <a:gd name="T29" fmla="*/ 4278 h 110"/>
                  <a:gd name="T30" fmla="*/ 2620 w 124"/>
                  <a:gd name="T31" fmla="*/ 4222 h 110"/>
                  <a:gd name="T32" fmla="*/ 3288 w 124"/>
                  <a:gd name="T33" fmla="*/ 4222 h 110"/>
                  <a:gd name="T34" fmla="*/ 4012 w 124"/>
                  <a:gd name="T35" fmla="*/ 4407 h 110"/>
                  <a:gd name="T36" fmla="*/ 4057 w 124"/>
                  <a:gd name="T37" fmla="*/ 4222 h 110"/>
                  <a:gd name="T38" fmla="*/ 3878 w 124"/>
                  <a:gd name="T39" fmla="*/ 3330 h 110"/>
                  <a:gd name="T40" fmla="*/ 3733 w 124"/>
                  <a:gd name="T41" fmla="*/ 2259 h 110"/>
                  <a:gd name="T42" fmla="*/ 3612 w 124"/>
                  <a:gd name="T43" fmla="*/ 1788 h 110"/>
                  <a:gd name="T44" fmla="*/ 3514 w 124"/>
                  <a:gd name="T45" fmla="*/ 1788 h 110"/>
                  <a:gd name="T46" fmla="*/ 3389 w 124"/>
                  <a:gd name="T47" fmla="*/ 1727 h 110"/>
                  <a:gd name="T48" fmla="*/ 3288 w 124"/>
                  <a:gd name="T49" fmla="*/ 1553 h 110"/>
                  <a:gd name="T50" fmla="*/ 3163 w 124"/>
                  <a:gd name="T51" fmla="*/ 1367 h 110"/>
                  <a:gd name="T52" fmla="*/ 3163 w 124"/>
                  <a:gd name="T53" fmla="*/ 1127 h 110"/>
                  <a:gd name="T54" fmla="*/ 3288 w 124"/>
                  <a:gd name="T55" fmla="*/ 835 h 110"/>
                  <a:gd name="T56" fmla="*/ 3657 w 124"/>
                  <a:gd name="T57" fmla="*/ 478 h 110"/>
                  <a:gd name="T58" fmla="*/ 4282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 name="Freeform 7">
                <a:extLst>
                  <a:ext uri="{FF2B5EF4-FFF2-40B4-BE49-F238E27FC236}">
                    <a16:creationId xmlns:a16="http://schemas.microsoft.com/office/drawing/2014/main" id="{9A5B3F8F-8D38-0314-E70A-BEE4883884A0}"/>
                  </a:ext>
                </a:extLst>
              </p:cNvPr>
              <p:cNvSpPr>
                <a:spLocks/>
              </p:cNvSpPr>
              <p:nvPr userDrawn="1"/>
            </p:nvSpPr>
            <p:spPr bwMode="ltGray">
              <a:xfrm rot="12185230" flipV="1">
                <a:off x="3979" y="977"/>
                <a:ext cx="245" cy="347"/>
              </a:xfrm>
              <a:custGeom>
                <a:avLst/>
                <a:gdLst>
                  <a:gd name="T0" fmla="*/ 0 w 109"/>
                  <a:gd name="T1" fmla="*/ 0 h 156"/>
                  <a:gd name="T2" fmla="*/ 283 w 109"/>
                  <a:gd name="T3" fmla="*/ 44 h 156"/>
                  <a:gd name="T4" fmla="*/ 1020 w 109"/>
                  <a:gd name="T5" fmla="*/ 262 h 156"/>
                  <a:gd name="T6" fmla="*/ 2122 w 109"/>
                  <a:gd name="T7" fmla="*/ 658 h 156"/>
                  <a:gd name="T8" fmla="*/ 3313 w 109"/>
                  <a:gd name="T9" fmla="*/ 1297 h 156"/>
                  <a:gd name="T10" fmla="*/ 4462 w 109"/>
                  <a:gd name="T11" fmla="*/ 2400 h 156"/>
                  <a:gd name="T12" fmla="*/ 5516 w 109"/>
                  <a:gd name="T13" fmla="*/ 3864 h 156"/>
                  <a:gd name="T14" fmla="*/ 6154 w 109"/>
                  <a:gd name="T15" fmla="*/ 5879 h 156"/>
                  <a:gd name="T16" fmla="*/ 6255 w 109"/>
                  <a:gd name="T17" fmla="*/ 8495 h 156"/>
                  <a:gd name="T18" fmla="*/ 6017 w 109"/>
                  <a:gd name="T19" fmla="*/ 8495 h 156"/>
                  <a:gd name="T20" fmla="*/ 5689 w 109"/>
                  <a:gd name="T21" fmla="*/ 8495 h 156"/>
                  <a:gd name="T22" fmla="*/ 5336 w 109"/>
                  <a:gd name="T23" fmla="*/ 8495 h 156"/>
                  <a:gd name="T24" fmla="*/ 5006 w 109"/>
                  <a:gd name="T25" fmla="*/ 8397 h 156"/>
                  <a:gd name="T26" fmla="*/ 4644 w 109"/>
                  <a:gd name="T27" fmla="*/ 8321 h 156"/>
                  <a:gd name="T28" fmla="*/ 4235 w 109"/>
                  <a:gd name="T29" fmla="*/ 8179 h 156"/>
                  <a:gd name="T30" fmla="*/ 3778 w 109"/>
                  <a:gd name="T31" fmla="*/ 7901 h 156"/>
                  <a:gd name="T32" fmla="*/ 3313 w 109"/>
                  <a:gd name="T33" fmla="*/ 7561 h 156"/>
                  <a:gd name="T34" fmla="*/ 3032 w 109"/>
                  <a:gd name="T35" fmla="*/ 6858 h 156"/>
                  <a:gd name="T36" fmla="*/ 3032 w 109"/>
                  <a:gd name="T37" fmla="*/ 6041 h 156"/>
                  <a:gd name="T38" fmla="*/ 3214 w 109"/>
                  <a:gd name="T39" fmla="*/ 5241 h 156"/>
                  <a:gd name="T40" fmla="*/ 3394 w 109"/>
                  <a:gd name="T41" fmla="*/ 4360 h 156"/>
                  <a:gd name="T42" fmla="*/ 3214 w 109"/>
                  <a:gd name="T43" fmla="*/ 3379 h 156"/>
                  <a:gd name="T44" fmla="*/ 2758 w 109"/>
                  <a:gd name="T45" fmla="*/ 2356 h 156"/>
                  <a:gd name="T46" fmla="*/ 1782 w 109"/>
                  <a:gd name="T47" fmla="*/ 1241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 name="Freeform 8">
                <a:extLst>
                  <a:ext uri="{FF2B5EF4-FFF2-40B4-BE49-F238E27FC236}">
                    <a16:creationId xmlns:a16="http://schemas.microsoft.com/office/drawing/2014/main" id="{603D3C72-80EC-BF03-FADC-3D1F96A20DA5}"/>
                  </a:ext>
                </a:extLst>
              </p:cNvPr>
              <p:cNvSpPr>
                <a:spLocks/>
              </p:cNvSpPr>
              <p:nvPr userDrawn="1"/>
            </p:nvSpPr>
            <p:spPr bwMode="ltGray">
              <a:xfrm rot="12185230" flipV="1">
                <a:off x="3845" y="2207"/>
                <a:ext cx="103" cy="209"/>
              </a:xfrm>
              <a:custGeom>
                <a:avLst/>
                <a:gdLst>
                  <a:gd name="T0" fmla="*/ 1740 w 46"/>
                  <a:gd name="T1" fmla="*/ 0 h 94"/>
                  <a:gd name="T2" fmla="*/ 1133 w 46"/>
                  <a:gd name="T3" fmla="*/ 2057 h 94"/>
                  <a:gd name="T4" fmla="*/ 853 w 46"/>
                  <a:gd name="T5" fmla="*/ 3377 h 94"/>
                  <a:gd name="T6" fmla="*/ 627 w 46"/>
                  <a:gd name="T7" fmla="*/ 4296 h 94"/>
                  <a:gd name="T8" fmla="*/ 0 w 46"/>
                  <a:gd name="T9" fmla="*/ 5112 h 94"/>
                  <a:gd name="T10" fmla="*/ 672 w 46"/>
                  <a:gd name="T11" fmla="*/ 4789 h 94"/>
                  <a:gd name="T12" fmla="*/ 1303 w 46"/>
                  <a:gd name="T13" fmla="*/ 4351 h 94"/>
                  <a:gd name="T14" fmla="*/ 1809 w 46"/>
                  <a:gd name="T15" fmla="*/ 3738 h 94"/>
                  <a:gd name="T16" fmla="*/ 2266 w 46"/>
                  <a:gd name="T17" fmla="*/ 3099 h 94"/>
                  <a:gd name="T18" fmla="*/ 2537 w 46"/>
                  <a:gd name="T19" fmla="*/ 2397 h 94"/>
                  <a:gd name="T20" fmla="*/ 2593 w 46"/>
                  <a:gd name="T21" fmla="*/ 1636 h 94"/>
                  <a:gd name="T22" fmla="*/ 2356 w 46"/>
                  <a:gd name="T23" fmla="*/ 800 h 94"/>
                  <a:gd name="T24" fmla="*/ 1740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 name="Freeform 9">
                <a:extLst>
                  <a:ext uri="{FF2B5EF4-FFF2-40B4-BE49-F238E27FC236}">
                    <a16:creationId xmlns:a16="http://schemas.microsoft.com/office/drawing/2014/main" id="{3EEB8C31-A2FC-99A9-597E-3318A63F2ACE}"/>
                  </a:ext>
                </a:extLst>
              </p:cNvPr>
              <p:cNvSpPr>
                <a:spLocks/>
              </p:cNvSpPr>
              <p:nvPr userDrawn="1"/>
            </p:nvSpPr>
            <p:spPr bwMode="ltGray">
              <a:xfrm rot="12185230" flipV="1">
                <a:off x="3895" y="1325"/>
                <a:ext cx="120" cy="90"/>
              </a:xfrm>
              <a:custGeom>
                <a:avLst/>
                <a:gdLst>
                  <a:gd name="T0" fmla="*/ 0 w 54"/>
                  <a:gd name="T1" fmla="*/ 0 h 40"/>
                  <a:gd name="T2" fmla="*/ 44 w 54"/>
                  <a:gd name="T3" fmla="*/ 56 h 40"/>
                  <a:gd name="T4" fmla="*/ 316 w 54"/>
                  <a:gd name="T5" fmla="*/ 182 h 40"/>
                  <a:gd name="T6" fmla="*/ 702 w 54"/>
                  <a:gd name="T7" fmla="*/ 466 h 40"/>
                  <a:gd name="T8" fmla="*/ 1140 w 54"/>
                  <a:gd name="T9" fmla="*/ 693 h 40"/>
                  <a:gd name="T10" fmla="*/ 1560 w 54"/>
                  <a:gd name="T11" fmla="*/ 875 h 40"/>
                  <a:gd name="T12" fmla="*/ 2053 w 54"/>
                  <a:gd name="T13" fmla="*/ 983 h 40"/>
                  <a:gd name="T14" fmla="*/ 2489 w 54"/>
                  <a:gd name="T15" fmla="*/ 1049 h 40"/>
                  <a:gd name="T16" fmla="*/ 2929 w 54"/>
                  <a:gd name="T17" fmla="*/ 923 h 40"/>
                  <a:gd name="T18" fmla="*/ 2873 w 54"/>
                  <a:gd name="T19" fmla="*/ 1438 h 40"/>
                  <a:gd name="T20" fmla="*/ 2711 w 54"/>
                  <a:gd name="T21" fmla="*/ 1904 h 40"/>
                  <a:gd name="T22" fmla="*/ 2391 w 54"/>
                  <a:gd name="T23" fmla="*/ 2212 h 40"/>
                  <a:gd name="T24" fmla="*/ 1996 w 54"/>
                  <a:gd name="T25" fmla="*/ 2313 h 40"/>
                  <a:gd name="T26" fmla="*/ 1516 w 54"/>
                  <a:gd name="T27" fmla="*/ 2259 h 40"/>
                  <a:gd name="T28" fmla="*/ 1022 w 54"/>
                  <a:gd name="T29" fmla="*/ 1847 h 40"/>
                  <a:gd name="T30" fmla="*/ 538 w 54"/>
                  <a:gd name="T31" fmla="*/ 1150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3" name="Freeform 10">
                <a:extLst>
                  <a:ext uri="{FF2B5EF4-FFF2-40B4-BE49-F238E27FC236}">
                    <a16:creationId xmlns:a16="http://schemas.microsoft.com/office/drawing/2014/main" id="{15137F36-E62F-FFBE-64F9-E5C46DFE263D}"/>
                  </a:ext>
                </a:extLst>
              </p:cNvPr>
              <p:cNvSpPr>
                <a:spLocks/>
              </p:cNvSpPr>
              <p:nvPr userDrawn="1"/>
            </p:nvSpPr>
            <p:spPr bwMode="ltGray">
              <a:xfrm rot="12185230" flipV="1">
                <a:off x="3010" y="2344"/>
                <a:ext cx="330" cy="2059"/>
              </a:xfrm>
              <a:custGeom>
                <a:avLst/>
                <a:gdLst>
                  <a:gd name="T0" fmla="*/ 0 w 149"/>
                  <a:gd name="T1" fmla="*/ 0 h 704"/>
                  <a:gd name="T2" fmla="*/ 314 w 149"/>
                  <a:gd name="T3" fmla="*/ 1325 h 704"/>
                  <a:gd name="T4" fmla="*/ 848 w 149"/>
                  <a:gd name="T5" fmla="*/ 3004 h 704"/>
                  <a:gd name="T6" fmla="*/ 1486 w 149"/>
                  <a:gd name="T7" fmla="*/ 5133 h 704"/>
                  <a:gd name="T8" fmla="*/ 2193 w 149"/>
                  <a:gd name="T9" fmla="*/ 7903 h 704"/>
                  <a:gd name="T10" fmla="*/ 3076 w 149"/>
                  <a:gd name="T11" fmla="*/ 11333 h 704"/>
                  <a:gd name="T12" fmla="*/ 3900 w 149"/>
                  <a:gd name="T13" fmla="*/ 15013 h 704"/>
                  <a:gd name="T14" fmla="*/ 4695 w 149"/>
                  <a:gd name="T15" fmla="*/ 19239 h 704"/>
                  <a:gd name="T16" fmla="*/ 5313 w 149"/>
                  <a:gd name="T17" fmla="*/ 24141 h 704"/>
                  <a:gd name="T18" fmla="*/ 5964 w 149"/>
                  <a:gd name="T19" fmla="*/ 29350 h 704"/>
                  <a:gd name="T20" fmla="*/ 6396 w 149"/>
                  <a:gd name="T21" fmla="*/ 35354 h 704"/>
                  <a:gd name="T22" fmla="*/ 6618 w 149"/>
                  <a:gd name="T23" fmla="*/ 41932 h 704"/>
                  <a:gd name="T24" fmla="*/ 6715 w 149"/>
                  <a:gd name="T25" fmla="*/ 48808 h 704"/>
                  <a:gd name="T26" fmla="*/ 6396 w 149"/>
                  <a:gd name="T27" fmla="*/ 56491 h 704"/>
                  <a:gd name="T28" fmla="*/ 5803 w 149"/>
                  <a:gd name="T29" fmla="*/ 64625 h 704"/>
                  <a:gd name="T30" fmla="*/ 4910 w 149"/>
                  <a:gd name="T31" fmla="*/ 73179 h 704"/>
                  <a:gd name="T32" fmla="*/ 3561 w 149"/>
                  <a:gd name="T33" fmla="*/ 82606 h 704"/>
                  <a:gd name="T34" fmla="*/ 2064 w 149"/>
                  <a:gd name="T35" fmla="*/ 93290 h 704"/>
                  <a:gd name="T36" fmla="*/ 1127 w 149"/>
                  <a:gd name="T37" fmla="*/ 103178 h 704"/>
                  <a:gd name="T38" fmla="*/ 534 w 149"/>
                  <a:gd name="T39" fmla="*/ 112306 h 704"/>
                  <a:gd name="T40" fmla="*/ 314 w 149"/>
                  <a:gd name="T41" fmla="*/ 121089 h 704"/>
                  <a:gd name="T42" fmla="*/ 314 w 149"/>
                  <a:gd name="T43" fmla="*/ 129439 h 704"/>
                  <a:gd name="T44" fmla="*/ 436 w 149"/>
                  <a:gd name="T45" fmla="*/ 137198 h 704"/>
                  <a:gd name="T46" fmla="*/ 653 w 149"/>
                  <a:gd name="T47" fmla="*/ 144007 h 704"/>
                  <a:gd name="T48" fmla="*/ 751 w 149"/>
                  <a:gd name="T49" fmla="*/ 150661 h 704"/>
                  <a:gd name="T50" fmla="*/ 2193 w 149"/>
                  <a:gd name="T51" fmla="*/ 147230 h 704"/>
                  <a:gd name="T52" fmla="*/ 2064 w 149"/>
                  <a:gd name="T53" fmla="*/ 145528 h 704"/>
                  <a:gd name="T54" fmla="*/ 1922 w 149"/>
                  <a:gd name="T55" fmla="*/ 140626 h 704"/>
                  <a:gd name="T56" fmla="*/ 1761 w 149"/>
                  <a:gd name="T57" fmla="*/ 133092 h 704"/>
                  <a:gd name="T58" fmla="*/ 1878 w 149"/>
                  <a:gd name="T59" fmla="*/ 123066 h 704"/>
                  <a:gd name="T60" fmla="*/ 2193 w 149"/>
                  <a:gd name="T61" fmla="*/ 111081 h 704"/>
                  <a:gd name="T62" fmla="*/ 3076 w 149"/>
                  <a:gd name="T63" fmla="*/ 97396 h 704"/>
                  <a:gd name="T64" fmla="*/ 4571 w 149"/>
                  <a:gd name="T65" fmla="*/ 82606 h 704"/>
                  <a:gd name="T66" fmla="*/ 6877 w 149"/>
                  <a:gd name="T67" fmla="*/ 66953 h 704"/>
                  <a:gd name="T68" fmla="*/ 7628 w 149"/>
                  <a:gd name="T69" fmla="*/ 59714 h 704"/>
                  <a:gd name="T70" fmla="*/ 7942 w 149"/>
                  <a:gd name="T71" fmla="*/ 50264 h 704"/>
                  <a:gd name="T72" fmla="*/ 7681 w 149"/>
                  <a:gd name="T73" fmla="*/ 39358 h 704"/>
                  <a:gd name="T74" fmla="*/ 6974 w 149"/>
                  <a:gd name="T75" fmla="*/ 28674 h 704"/>
                  <a:gd name="T76" fmla="*/ 5803 w 149"/>
                  <a:gd name="T77" fmla="*/ 18212 h 704"/>
                  <a:gd name="T78" fmla="*/ 4301 w 149"/>
                  <a:gd name="T79" fmla="*/ 9435 h 704"/>
                  <a:gd name="T80" fmla="*/ 2334 w 149"/>
                  <a:gd name="T81" fmla="*/ 3004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4" name="Freeform 11">
              <a:extLst>
                <a:ext uri="{FF2B5EF4-FFF2-40B4-BE49-F238E27FC236}">
                  <a16:creationId xmlns:a16="http://schemas.microsoft.com/office/drawing/2014/main" id="{883965EB-8638-D323-7248-2111DD2A73F4}"/>
                </a:ext>
              </a:extLst>
            </p:cNvPr>
            <p:cNvSpPr>
              <a:spLocks/>
            </p:cNvSpPr>
            <p:nvPr userDrawn="1"/>
          </p:nvSpPr>
          <p:spPr bwMode="ltGray">
            <a:xfrm rot="373331" flipH="1">
              <a:off x="22" y="1957"/>
              <a:ext cx="323" cy="649"/>
            </a:xfrm>
            <a:custGeom>
              <a:avLst/>
              <a:gdLst>
                <a:gd name="T0" fmla="*/ 9609 w 128"/>
                <a:gd name="T1" fmla="*/ 0 h 217"/>
                <a:gd name="T2" fmla="*/ 10750 w 128"/>
                <a:gd name="T3" fmla="*/ 2165 h 217"/>
                <a:gd name="T4" fmla="*/ 11762 w 128"/>
                <a:gd name="T5" fmla="*/ 6475 h 217"/>
                <a:gd name="T6" fmla="*/ 12564 w 128"/>
                <a:gd name="T7" fmla="*/ 12014 h 217"/>
                <a:gd name="T8" fmla="*/ 13099 w 128"/>
                <a:gd name="T9" fmla="*/ 18651 h 217"/>
                <a:gd name="T10" fmla="*/ 12983 w 128"/>
                <a:gd name="T11" fmla="*/ 26567 h 217"/>
                <a:gd name="T12" fmla="*/ 11875 w 128"/>
                <a:gd name="T13" fmla="*/ 34723 h 217"/>
                <a:gd name="T14" fmla="*/ 9609 w 128"/>
                <a:gd name="T15" fmla="*/ 43283 h 217"/>
                <a:gd name="T16" fmla="*/ 6119 w 128"/>
                <a:gd name="T17" fmla="*/ 51923 h 217"/>
                <a:gd name="T18" fmla="*/ 5032 w 128"/>
                <a:gd name="T19" fmla="*/ 50957 h 217"/>
                <a:gd name="T20" fmla="*/ 3891 w 128"/>
                <a:gd name="T21" fmla="*/ 50242 h 217"/>
                <a:gd name="T22" fmla="*/ 2680 w 128"/>
                <a:gd name="T23" fmla="*/ 49034 h 217"/>
                <a:gd name="T24" fmla="*/ 1623 w 128"/>
                <a:gd name="T25" fmla="*/ 48068 h 217"/>
                <a:gd name="T26" fmla="*/ 802 w 128"/>
                <a:gd name="T27" fmla="*/ 46898 h 217"/>
                <a:gd name="T28" fmla="*/ 209 w 128"/>
                <a:gd name="T29" fmla="*/ 45448 h 217"/>
                <a:gd name="T30" fmla="*/ 0 w 128"/>
                <a:gd name="T31" fmla="*/ 43767 h 217"/>
                <a:gd name="T32" fmla="*/ 126 w 128"/>
                <a:gd name="T33" fmla="*/ 42559 h 217"/>
                <a:gd name="T34" fmla="*/ 1330 w 128"/>
                <a:gd name="T35" fmla="*/ 40878 h 217"/>
                <a:gd name="T36" fmla="*/ 2955 w 128"/>
                <a:gd name="T37" fmla="*/ 38578 h 217"/>
                <a:gd name="T38" fmla="*/ 4706 w 128"/>
                <a:gd name="T39" fmla="*/ 35931 h 217"/>
                <a:gd name="T40" fmla="*/ 6445 w 128"/>
                <a:gd name="T41" fmla="*/ 32076 h 217"/>
                <a:gd name="T42" fmla="*/ 8067 w 128"/>
                <a:gd name="T43" fmla="*/ 26806 h 217"/>
                <a:gd name="T44" fmla="*/ 9322 w 128"/>
                <a:gd name="T45" fmla="*/ 19850 h 217"/>
                <a:gd name="T46" fmla="*/ 9927 w 128"/>
                <a:gd name="T47" fmla="*/ 11048 h 217"/>
                <a:gd name="T48" fmla="*/ 9609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 name="Freeform 12">
              <a:extLst>
                <a:ext uri="{FF2B5EF4-FFF2-40B4-BE49-F238E27FC236}">
                  <a16:creationId xmlns:a16="http://schemas.microsoft.com/office/drawing/2014/main" id="{1203DDE5-48F0-40CD-44D7-B4ED45157AE0}"/>
                </a:ext>
              </a:extLst>
            </p:cNvPr>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13">
              <a:extLst>
                <a:ext uri="{FF2B5EF4-FFF2-40B4-BE49-F238E27FC236}">
                  <a16:creationId xmlns:a16="http://schemas.microsoft.com/office/drawing/2014/main" id="{404C994D-DECC-BA3B-EB3F-1CA040407CD1}"/>
                </a:ext>
              </a:extLst>
            </p:cNvPr>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14">
              <a:extLst>
                <a:ext uri="{FF2B5EF4-FFF2-40B4-BE49-F238E27FC236}">
                  <a16:creationId xmlns:a16="http://schemas.microsoft.com/office/drawing/2014/main" id="{FA31FD55-D112-22B1-51B8-16A2C5D92C98}"/>
                </a:ext>
              </a:extLst>
            </p:cNvPr>
            <p:cNvSpPr>
              <a:spLocks/>
            </p:cNvSpPr>
            <p:nvPr userDrawn="1"/>
          </p:nvSpPr>
          <p:spPr bwMode="ltGray">
            <a:xfrm rot="373331" flipH="1">
              <a:off x="898" y="2855"/>
              <a:ext cx="354" cy="464"/>
            </a:xfrm>
            <a:custGeom>
              <a:avLst/>
              <a:gdLst>
                <a:gd name="T0" fmla="*/ 19031 w 117"/>
                <a:gd name="T1" fmla="*/ 0 h 132"/>
                <a:gd name="T2" fmla="*/ 0 w 117"/>
                <a:gd name="T3" fmla="*/ 13417 h 132"/>
                <a:gd name="T4" fmla="*/ 750 w 117"/>
                <a:gd name="T5" fmla="*/ 13902 h 132"/>
                <a:gd name="T6" fmla="*/ 3516 w 117"/>
                <a:gd name="T7" fmla="*/ 15593 h 132"/>
                <a:gd name="T8" fmla="*/ 7370 w 117"/>
                <a:gd name="T9" fmla="*/ 19376 h 132"/>
                <a:gd name="T10" fmla="*/ 11664 w 117"/>
                <a:gd name="T11" fmla="*/ 25193 h 132"/>
                <a:gd name="T12" fmla="*/ 16762 w 117"/>
                <a:gd name="T13" fmla="*/ 33274 h 132"/>
                <a:gd name="T14" fmla="*/ 21304 w 117"/>
                <a:gd name="T15" fmla="*/ 42913 h 132"/>
                <a:gd name="T16" fmla="*/ 25899 w 117"/>
                <a:gd name="T17" fmla="*/ 55244 h 132"/>
                <a:gd name="T18" fmla="*/ 29412 w 117"/>
                <a:gd name="T19" fmla="*/ 70837 h 132"/>
                <a:gd name="T20" fmla="*/ 29660 w 117"/>
                <a:gd name="T21" fmla="*/ 64412 h 132"/>
                <a:gd name="T22" fmla="*/ 29167 w 117"/>
                <a:gd name="T23" fmla="*/ 57420 h 132"/>
                <a:gd name="T24" fmla="*/ 27391 w 117"/>
                <a:gd name="T25" fmla="*/ 48252 h 132"/>
                <a:gd name="T26" fmla="*/ 25146 w 117"/>
                <a:gd name="T27" fmla="*/ 39700 h 132"/>
                <a:gd name="T28" fmla="*/ 22547 w 117"/>
                <a:gd name="T29" fmla="*/ 31137 h 132"/>
                <a:gd name="T30" fmla="*/ 19773 w 117"/>
                <a:gd name="T31" fmla="*/ 24107 h 132"/>
                <a:gd name="T32" fmla="*/ 17010 w 117"/>
                <a:gd name="T33" fmla="*/ 19376 h 132"/>
                <a:gd name="T34" fmla="*/ 14656 w 117"/>
                <a:gd name="T35" fmla="*/ 17112 h 132"/>
                <a:gd name="T36" fmla="*/ 17503 w 117"/>
                <a:gd name="T37" fmla="*/ 15593 h 132"/>
                <a:gd name="T38" fmla="*/ 20030 w 117"/>
                <a:gd name="T39" fmla="*/ 14939 h 132"/>
                <a:gd name="T40" fmla="*/ 22547 w 117"/>
                <a:gd name="T41" fmla="*/ 13902 h 132"/>
                <a:gd name="T42" fmla="*/ 24901 w 117"/>
                <a:gd name="T43" fmla="*/ 13417 h 132"/>
                <a:gd name="T44" fmla="*/ 26650 w 117"/>
                <a:gd name="T45" fmla="*/ 12813 h 132"/>
                <a:gd name="T46" fmla="*/ 27645 w 117"/>
                <a:gd name="T47" fmla="*/ 11776 h 132"/>
                <a:gd name="T48" fmla="*/ 28671 w 117"/>
                <a:gd name="T49" fmla="*/ 11294 h 132"/>
                <a:gd name="T50" fmla="*/ 28919 w 117"/>
                <a:gd name="T51" fmla="*/ 11294 h 132"/>
                <a:gd name="T52" fmla="*/ 19031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15">
              <a:extLst>
                <a:ext uri="{FF2B5EF4-FFF2-40B4-BE49-F238E27FC236}">
                  <a16:creationId xmlns:a16="http://schemas.microsoft.com/office/drawing/2014/main" id="{EB0282A5-CF12-C24A-4E1F-96656C570325}"/>
                </a:ext>
              </a:extLst>
            </p:cNvPr>
            <p:cNvSpPr>
              <a:spLocks/>
            </p:cNvSpPr>
            <p:nvPr userDrawn="1"/>
          </p:nvSpPr>
          <p:spPr bwMode="ltGray">
            <a:xfrm rot="373331" flipH="1">
              <a:off x="799" y="2979"/>
              <a:ext cx="87" cy="274"/>
            </a:xfrm>
            <a:custGeom>
              <a:avLst/>
              <a:gdLst>
                <a:gd name="T0" fmla="*/ 7047 w 29"/>
                <a:gd name="T1" fmla="*/ 0 h 77"/>
                <a:gd name="T2" fmla="*/ 5589 w 29"/>
                <a:gd name="T3" fmla="*/ 0 h 77"/>
                <a:gd name="T4" fmla="*/ 3888 w 29"/>
                <a:gd name="T5" fmla="*/ 2252 h 77"/>
                <a:gd name="T6" fmla="*/ 2187 w 29"/>
                <a:gd name="T7" fmla="*/ 5142 h 77"/>
                <a:gd name="T8" fmla="*/ 972 w 29"/>
                <a:gd name="T9" fmla="*/ 10903 h 77"/>
                <a:gd name="T10" fmla="*/ 243 w 29"/>
                <a:gd name="T11" fmla="*/ 17169 h 77"/>
                <a:gd name="T12" fmla="*/ 0 w 29"/>
                <a:gd name="T13" fmla="*/ 25187 h 77"/>
                <a:gd name="T14" fmla="*/ 729 w 29"/>
                <a:gd name="T15" fmla="*/ 34339 h 77"/>
                <a:gd name="T16" fmla="*/ 2673 w 29"/>
                <a:gd name="T17" fmla="*/ 43925 h 77"/>
                <a:gd name="T18" fmla="*/ 3645 w 29"/>
                <a:gd name="T19" fmla="*/ 30325 h 77"/>
                <a:gd name="T20" fmla="*/ 4617 w 29"/>
                <a:gd name="T21" fmla="*/ 21173 h 77"/>
                <a:gd name="T22" fmla="*/ 5589 w 29"/>
                <a:gd name="T23" fmla="*/ 12522 h 77"/>
                <a:gd name="T24" fmla="*/ 7047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16">
              <a:extLst>
                <a:ext uri="{FF2B5EF4-FFF2-40B4-BE49-F238E27FC236}">
                  <a16:creationId xmlns:a16="http://schemas.microsoft.com/office/drawing/2014/main" id="{6B86FEE5-51DE-C765-E72E-34F8C1BF0BFC}"/>
                </a:ext>
              </a:extLst>
            </p:cNvPr>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10" name="Group 17">
              <a:extLst>
                <a:ext uri="{FF2B5EF4-FFF2-40B4-BE49-F238E27FC236}">
                  <a16:creationId xmlns:a16="http://schemas.microsoft.com/office/drawing/2014/main" id="{E5194AB9-E71B-A41D-26F4-80D8C1185C64}"/>
                </a:ext>
              </a:extLst>
            </p:cNvPr>
            <p:cNvGrpSpPr>
              <a:grpSpLocks/>
            </p:cNvGrpSpPr>
            <p:nvPr userDrawn="1"/>
          </p:nvGrpSpPr>
          <p:grpSpPr bwMode="auto">
            <a:xfrm rot="3220060">
              <a:off x="2631" y="754"/>
              <a:ext cx="569" cy="637"/>
              <a:chOff x="1727" y="866"/>
              <a:chExt cx="129" cy="157"/>
            </a:xfrm>
          </p:grpSpPr>
          <p:sp>
            <p:nvSpPr>
              <p:cNvPr id="34" name="Freeform 18">
                <a:extLst>
                  <a:ext uri="{FF2B5EF4-FFF2-40B4-BE49-F238E27FC236}">
                    <a16:creationId xmlns:a16="http://schemas.microsoft.com/office/drawing/2014/main" id="{3DD7F5CD-9F88-9F3E-F850-71823617DA4F}"/>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5" name="Freeform 19">
                <a:extLst>
                  <a:ext uri="{FF2B5EF4-FFF2-40B4-BE49-F238E27FC236}">
                    <a16:creationId xmlns:a16="http://schemas.microsoft.com/office/drawing/2014/main" id="{7A501201-DE52-E603-5BCD-17DF1C3B460E}"/>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 name="Freeform 20">
                <a:extLst>
                  <a:ext uri="{FF2B5EF4-FFF2-40B4-BE49-F238E27FC236}">
                    <a16:creationId xmlns:a16="http://schemas.microsoft.com/office/drawing/2014/main" id="{C6EEA77E-C670-4D46-053A-234F2F272574}"/>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1" name="Group 21">
              <a:extLst>
                <a:ext uri="{FF2B5EF4-FFF2-40B4-BE49-F238E27FC236}">
                  <a16:creationId xmlns:a16="http://schemas.microsoft.com/office/drawing/2014/main" id="{6C24FAF4-C197-8156-B5B1-5B870313DF36}"/>
                </a:ext>
              </a:extLst>
            </p:cNvPr>
            <p:cNvGrpSpPr>
              <a:grpSpLocks/>
            </p:cNvGrpSpPr>
            <p:nvPr userDrawn="1"/>
          </p:nvGrpSpPr>
          <p:grpSpPr bwMode="auto">
            <a:xfrm rot="-6691250">
              <a:off x="3637" y="132"/>
              <a:ext cx="356" cy="607"/>
              <a:chOff x="1727" y="866"/>
              <a:chExt cx="129" cy="157"/>
            </a:xfrm>
          </p:grpSpPr>
          <p:sp>
            <p:nvSpPr>
              <p:cNvPr id="31" name="Freeform 22">
                <a:extLst>
                  <a:ext uri="{FF2B5EF4-FFF2-40B4-BE49-F238E27FC236}">
                    <a16:creationId xmlns:a16="http://schemas.microsoft.com/office/drawing/2014/main" id="{722C59DD-F781-863E-F86A-FC25E719912D}"/>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2" name="Freeform 23">
                <a:extLst>
                  <a:ext uri="{FF2B5EF4-FFF2-40B4-BE49-F238E27FC236}">
                    <a16:creationId xmlns:a16="http://schemas.microsoft.com/office/drawing/2014/main" id="{205D1492-757A-C437-665F-099D9903E232}"/>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3" name="Freeform 24">
                <a:extLst>
                  <a:ext uri="{FF2B5EF4-FFF2-40B4-BE49-F238E27FC236}">
                    <a16:creationId xmlns:a16="http://schemas.microsoft.com/office/drawing/2014/main" id="{0EC831CC-C6ED-5C9E-B4FB-1E707A8FCFC3}"/>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2" name="Group 25">
              <a:extLst>
                <a:ext uri="{FF2B5EF4-FFF2-40B4-BE49-F238E27FC236}">
                  <a16:creationId xmlns:a16="http://schemas.microsoft.com/office/drawing/2014/main" id="{A980B571-52F5-E011-2196-AF24B3130FF6}"/>
                </a:ext>
              </a:extLst>
            </p:cNvPr>
            <p:cNvGrpSpPr>
              <a:grpSpLocks/>
            </p:cNvGrpSpPr>
            <p:nvPr userDrawn="1"/>
          </p:nvGrpSpPr>
          <p:grpSpPr bwMode="auto">
            <a:xfrm rot="8524840">
              <a:off x="668" y="3321"/>
              <a:ext cx="501" cy="502"/>
              <a:chOff x="1727" y="866"/>
              <a:chExt cx="129" cy="157"/>
            </a:xfrm>
          </p:grpSpPr>
          <p:sp>
            <p:nvSpPr>
              <p:cNvPr id="28" name="Freeform 26">
                <a:extLst>
                  <a:ext uri="{FF2B5EF4-FFF2-40B4-BE49-F238E27FC236}">
                    <a16:creationId xmlns:a16="http://schemas.microsoft.com/office/drawing/2014/main" id="{794B60C2-B7A7-2B7B-9144-F8DDE70D3BA5}"/>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 name="Freeform 27">
                <a:extLst>
                  <a:ext uri="{FF2B5EF4-FFF2-40B4-BE49-F238E27FC236}">
                    <a16:creationId xmlns:a16="http://schemas.microsoft.com/office/drawing/2014/main" id="{3C2077C7-3183-1690-BC6B-1ED3F7CD71BD}"/>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 name="Freeform 28">
                <a:extLst>
                  <a:ext uri="{FF2B5EF4-FFF2-40B4-BE49-F238E27FC236}">
                    <a16:creationId xmlns:a16="http://schemas.microsoft.com/office/drawing/2014/main" id="{FB580AB2-5A9D-2139-E420-91C40A3536BC}"/>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3" name="Group 29">
              <a:extLst>
                <a:ext uri="{FF2B5EF4-FFF2-40B4-BE49-F238E27FC236}">
                  <a16:creationId xmlns:a16="http://schemas.microsoft.com/office/drawing/2014/main" id="{90024989-F563-99BB-7E58-E67C07FDD90B}"/>
                </a:ext>
              </a:extLst>
            </p:cNvPr>
            <p:cNvGrpSpPr>
              <a:grpSpLocks/>
            </p:cNvGrpSpPr>
            <p:nvPr userDrawn="1"/>
          </p:nvGrpSpPr>
          <p:grpSpPr bwMode="auto">
            <a:xfrm rot="4106450" flipH="1">
              <a:off x="393" y="262"/>
              <a:ext cx="709" cy="892"/>
              <a:chOff x="1727" y="866"/>
              <a:chExt cx="129" cy="157"/>
            </a:xfrm>
          </p:grpSpPr>
          <p:sp>
            <p:nvSpPr>
              <p:cNvPr id="25" name="Freeform 30">
                <a:extLst>
                  <a:ext uri="{FF2B5EF4-FFF2-40B4-BE49-F238E27FC236}">
                    <a16:creationId xmlns:a16="http://schemas.microsoft.com/office/drawing/2014/main" id="{61BF38D1-C8E1-EF15-B5C3-46321E4001CB}"/>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6" name="Freeform 31">
                <a:extLst>
                  <a:ext uri="{FF2B5EF4-FFF2-40B4-BE49-F238E27FC236}">
                    <a16:creationId xmlns:a16="http://schemas.microsoft.com/office/drawing/2014/main" id="{A8F80667-E4EF-888D-498C-1484E655A6B3}"/>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7" name="Freeform 32">
                <a:extLst>
                  <a:ext uri="{FF2B5EF4-FFF2-40B4-BE49-F238E27FC236}">
                    <a16:creationId xmlns:a16="http://schemas.microsoft.com/office/drawing/2014/main" id="{ABEFAFCB-35B5-1412-1FD3-A1B1A1421103}"/>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4" name="Group 33">
              <a:extLst>
                <a:ext uri="{FF2B5EF4-FFF2-40B4-BE49-F238E27FC236}">
                  <a16:creationId xmlns:a16="http://schemas.microsoft.com/office/drawing/2014/main" id="{BF85EE31-3E8E-1DE0-0F74-FFCC1AC6C2B3}"/>
                </a:ext>
              </a:extLst>
            </p:cNvPr>
            <p:cNvGrpSpPr>
              <a:grpSpLocks/>
            </p:cNvGrpSpPr>
            <p:nvPr userDrawn="1"/>
          </p:nvGrpSpPr>
          <p:grpSpPr bwMode="auto">
            <a:xfrm rot="10015322" flipH="1">
              <a:off x="4625" y="2382"/>
              <a:ext cx="709" cy="892"/>
              <a:chOff x="1727" y="866"/>
              <a:chExt cx="129" cy="157"/>
            </a:xfrm>
          </p:grpSpPr>
          <p:sp>
            <p:nvSpPr>
              <p:cNvPr id="22" name="Freeform 34">
                <a:extLst>
                  <a:ext uri="{FF2B5EF4-FFF2-40B4-BE49-F238E27FC236}">
                    <a16:creationId xmlns:a16="http://schemas.microsoft.com/office/drawing/2014/main" id="{D9ED560B-8B0B-9E42-0C07-1447EAAFDACF}"/>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3" name="Freeform 35">
                <a:extLst>
                  <a:ext uri="{FF2B5EF4-FFF2-40B4-BE49-F238E27FC236}">
                    <a16:creationId xmlns:a16="http://schemas.microsoft.com/office/drawing/2014/main" id="{3B51D4FC-6F8D-BD78-85C4-9F0B6649F389}"/>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4" name="Freeform 36">
                <a:extLst>
                  <a:ext uri="{FF2B5EF4-FFF2-40B4-BE49-F238E27FC236}">
                    <a16:creationId xmlns:a16="http://schemas.microsoft.com/office/drawing/2014/main" id="{7E3A7DB8-515C-C189-71F4-5DB589A4AEB7}"/>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5" name="Freeform 37">
              <a:extLst>
                <a:ext uri="{FF2B5EF4-FFF2-40B4-BE49-F238E27FC236}">
                  <a16:creationId xmlns:a16="http://schemas.microsoft.com/office/drawing/2014/main" id="{57007547-74CC-07E0-CA92-AB101E03FE08}"/>
                </a:ext>
              </a:extLst>
            </p:cNvPr>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38">
              <a:extLst>
                <a:ext uri="{FF2B5EF4-FFF2-40B4-BE49-F238E27FC236}">
                  <a16:creationId xmlns:a16="http://schemas.microsoft.com/office/drawing/2014/main" id="{4D202E7E-36FE-F8AD-FA39-82E5CB99C1A4}"/>
                </a:ext>
              </a:extLst>
            </p:cNvPr>
            <p:cNvSpPr>
              <a:spLocks/>
            </p:cNvSpPr>
            <p:nvPr userDrawn="1"/>
          </p:nvSpPr>
          <p:spPr bwMode="ltGray">
            <a:xfrm rot="9832527" flipV="1">
              <a:off x="2158" y="102"/>
              <a:ext cx="681" cy="593"/>
            </a:xfrm>
            <a:custGeom>
              <a:avLst/>
              <a:gdLst>
                <a:gd name="T0" fmla="*/ 0 w 257"/>
                <a:gd name="T1" fmla="*/ 0 h 237"/>
                <a:gd name="T2" fmla="*/ 0 w 257"/>
                <a:gd name="T3" fmla="*/ 2472 h 237"/>
                <a:gd name="T4" fmla="*/ 392 w 257"/>
                <a:gd name="T5" fmla="*/ 4902 h 237"/>
                <a:gd name="T6" fmla="*/ 779 w 257"/>
                <a:gd name="T7" fmla="*/ 7361 h 237"/>
                <a:gd name="T8" fmla="*/ 1434 w 257"/>
                <a:gd name="T9" fmla="*/ 9603 h 237"/>
                <a:gd name="T10" fmla="*/ 2366 w 257"/>
                <a:gd name="T11" fmla="*/ 11687 h 237"/>
                <a:gd name="T12" fmla="*/ 3553 w 257"/>
                <a:gd name="T13" fmla="*/ 13829 h 237"/>
                <a:gd name="T14" fmla="*/ 4984 w 257"/>
                <a:gd name="T15" fmla="*/ 15788 h 237"/>
                <a:gd name="T16" fmla="*/ 6664 w 257"/>
                <a:gd name="T17" fmla="*/ 17435 h 237"/>
                <a:gd name="T18" fmla="*/ 8784 w 257"/>
                <a:gd name="T19" fmla="*/ 19019 h 237"/>
                <a:gd name="T20" fmla="*/ 11235 w 257"/>
                <a:gd name="T21" fmla="*/ 20377 h 237"/>
                <a:gd name="T22" fmla="*/ 13861 w 257"/>
                <a:gd name="T23" fmla="*/ 21473 h 237"/>
                <a:gd name="T24" fmla="*/ 17097 w 257"/>
                <a:gd name="T25" fmla="*/ 22339 h 237"/>
                <a:gd name="T26" fmla="*/ 20650 w 257"/>
                <a:gd name="T27" fmla="*/ 22932 h 237"/>
                <a:gd name="T28" fmla="*/ 24561 w 257"/>
                <a:gd name="T29" fmla="*/ 23245 h 237"/>
                <a:gd name="T30" fmla="*/ 28745 w 257"/>
                <a:gd name="T31" fmla="*/ 23119 h 237"/>
                <a:gd name="T32" fmla="*/ 33584 w 257"/>
                <a:gd name="T33" fmla="*/ 22732 h 237"/>
                <a:gd name="T34" fmla="*/ 29286 w 257"/>
                <a:gd name="T35" fmla="*/ 22256 h 237"/>
                <a:gd name="T36" fmla="*/ 25488 w 257"/>
                <a:gd name="T37" fmla="*/ 21556 h 237"/>
                <a:gd name="T38" fmla="*/ 22182 w 257"/>
                <a:gd name="T39" fmla="*/ 20773 h 237"/>
                <a:gd name="T40" fmla="*/ 19330 w 257"/>
                <a:gd name="T41" fmla="*/ 19989 h 237"/>
                <a:gd name="T42" fmla="*/ 16712 w 257"/>
                <a:gd name="T43" fmla="*/ 18938 h 237"/>
                <a:gd name="T44" fmla="*/ 14640 w 257"/>
                <a:gd name="T45" fmla="*/ 17825 h 237"/>
                <a:gd name="T46" fmla="*/ 12674 w 257"/>
                <a:gd name="T47" fmla="*/ 16571 h 237"/>
                <a:gd name="T48" fmla="*/ 10997 w 257"/>
                <a:gd name="T49" fmla="*/ 15213 h 237"/>
                <a:gd name="T50" fmla="*/ 9415 w 257"/>
                <a:gd name="T51" fmla="*/ 13829 h 237"/>
                <a:gd name="T52" fmla="*/ 7984 w 257"/>
                <a:gd name="T53" fmla="*/ 12265 h 237"/>
                <a:gd name="T54" fmla="*/ 6810 w 257"/>
                <a:gd name="T55" fmla="*/ 10511 h 237"/>
                <a:gd name="T56" fmla="*/ 5618 w 257"/>
                <a:gd name="T57" fmla="*/ 8615 h 237"/>
                <a:gd name="T58" fmla="*/ 4298 w 257"/>
                <a:gd name="T59" fmla="*/ 6781 h 237"/>
                <a:gd name="T60" fmla="*/ 3013 w 257"/>
                <a:gd name="T61" fmla="*/ 4621 h 237"/>
                <a:gd name="T62" fmla="*/ 1579 w 257"/>
                <a:gd name="T63" fmla="*/ 2347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7" name="Freeform 39">
              <a:extLst>
                <a:ext uri="{FF2B5EF4-FFF2-40B4-BE49-F238E27FC236}">
                  <a16:creationId xmlns:a16="http://schemas.microsoft.com/office/drawing/2014/main" id="{5F2E2F6F-A636-0EE9-9E12-2C242548BAD9}"/>
                </a:ext>
              </a:extLst>
            </p:cNvPr>
            <p:cNvSpPr>
              <a:spLocks/>
            </p:cNvSpPr>
            <p:nvPr userDrawn="1"/>
          </p:nvSpPr>
          <p:spPr bwMode="ltGray">
            <a:xfrm rot="9832527" flipV="1">
              <a:off x="1997" y="858"/>
              <a:ext cx="330" cy="278"/>
            </a:xfrm>
            <a:custGeom>
              <a:avLst/>
              <a:gdLst>
                <a:gd name="T0" fmla="*/ 10291 w 124"/>
                <a:gd name="T1" fmla="*/ 0 h 110"/>
                <a:gd name="T2" fmla="*/ 16551 w 124"/>
                <a:gd name="T3" fmla="*/ 11140 h 110"/>
                <a:gd name="T4" fmla="*/ 16000 w 124"/>
                <a:gd name="T5" fmla="*/ 11011 h 110"/>
                <a:gd name="T6" fmla="*/ 14286 w 124"/>
                <a:gd name="T7" fmla="*/ 10814 h 110"/>
                <a:gd name="T8" fmla="*/ 11891 w 124"/>
                <a:gd name="T9" fmla="*/ 10397 h 110"/>
                <a:gd name="T10" fmla="*/ 9086 w 124"/>
                <a:gd name="T11" fmla="*/ 10200 h 110"/>
                <a:gd name="T12" fmla="*/ 6012 w 124"/>
                <a:gd name="T13" fmla="*/ 9990 h 110"/>
                <a:gd name="T14" fmla="*/ 3356 w 124"/>
                <a:gd name="T15" fmla="*/ 10124 h 110"/>
                <a:gd name="T16" fmla="*/ 1203 w 124"/>
                <a:gd name="T17" fmla="*/ 10526 h 110"/>
                <a:gd name="T18" fmla="*/ 0 w 124"/>
                <a:gd name="T19" fmla="*/ 11350 h 110"/>
                <a:gd name="T20" fmla="*/ 546 w 124"/>
                <a:gd name="T21" fmla="*/ 10124 h 110"/>
                <a:gd name="T22" fmla="*/ 1057 w 124"/>
                <a:gd name="T23" fmla="*/ 9184 h 110"/>
                <a:gd name="T24" fmla="*/ 2145 w 124"/>
                <a:gd name="T25" fmla="*/ 8444 h 110"/>
                <a:gd name="T26" fmla="*/ 3356 w 124"/>
                <a:gd name="T27" fmla="*/ 7829 h 110"/>
                <a:gd name="T28" fmla="*/ 4809 w 124"/>
                <a:gd name="T29" fmla="*/ 7428 h 110"/>
                <a:gd name="T30" fmla="*/ 6275 w 124"/>
                <a:gd name="T31" fmla="*/ 7294 h 110"/>
                <a:gd name="T32" fmla="*/ 7875 w 124"/>
                <a:gd name="T33" fmla="*/ 7294 h 110"/>
                <a:gd name="T34" fmla="*/ 9631 w 124"/>
                <a:gd name="T35" fmla="*/ 7632 h 110"/>
                <a:gd name="T36" fmla="*/ 9724 w 124"/>
                <a:gd name="T37" fmla="*/ 7294 h 110"/>
                <a:gd name="T38" fmla="*/ 9328 w 124"/>
                <a:gd name="T39" fmla="*/ 5793 h 110"/>
                <a:gd name="T40" fmla="*/ 8931 w 124"/>
                <a:gd name="T41" fmla="*/ 3922 h 110"/>
                <a:gd name="T42" fmla="*/ 8668 w 124"/>
                <a:gd name="T43" fmla="*/ 3098 h 110"/>
                <a:gd name="T44" fmla="*/ 8428 w 124"/>
                <a:gd name="T45" fmla="*/ 3098 h 110"/>
                <a:gd name="T46" fmla="*/ 8125 w 124"/>
                <a:gd name="T47" fmla="*/ 2970 h 110"/>
                <a:gd name="T48" fmla="*/ 7875 w 124"/>
                <a:gd name="T49" fmla="*/ 2697 h 110"/>
                <a:gd name="T50" fmla="*/ 7635 w 124"/>
                <a:gd name="T51" fmla="*/ 2376 h 110"/>
                <a:gd name="T52" fmla="*/ 7635 w 124"/>
                <a:gd name="T53" fmla="*/ 1954 h 110"/>
                <a:gd name="T54" fmla="*/ 7875 w 124"/>
                <a:gd name="T55" fmla="*/ 1418 h 110"/>
                <a:gd name="T56" fmla="*/ 8817 w 124"/>
                <a:gd name="T57" fmla="*/ 824 h 110"/>
                <a:gd name="T58" fmla="*/ 10291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8" name="Freeform 40">
              <a:extLst>
                <a:ext uri="{FF2B5EF4-FFF2-40B4-BE49-F238E27FC236}">
                  <a16:creationId xmlns:a16="http://schemas.microsoft.com/office/drawing/2014/main" id="{CBA35C66-9744-951C-2C77-B9A0288D918C}"/>
                </a:ext>
              </a:extLst>
            </p:cNvPr>
            <p:cNvSpPr>
              <a:spLocks/>
            </p:cNvSpPr>
            <p:nvPr userDrawn="1"/>
          </p:nvSpPr>
          <p:spPr bwMode="ltGray">
            <a:xfrm rot="9832527" flipV="1">
              <a:off x="2224" y="808"/>
              <a:ext cx="123" cy="233"/>
            </a:xfrm>
            <a:custGeom>
              <a:avLst/>
              <a:gdLst>
                <a:gd name="T0" fmla="*/ 4246 w 46"/>
                <a:gd name="T1" fmla="*/ 0 h 94"/>
                <a:gd name="T2" fmla="*/ 2717 w 46"/>
                <a:gd name="T3" fmla="*/ 3552 h 94"/>
                <a:gd name="T4" fmla="*/ 2046 w 46"/>
                <a:gd name="T5" fmla="*/ 5818 h 94"/>
                <a:gd name="T6" fmla="*/ 1495 w 46"/>
                <a:gd name="T7" fmla="*/ 7404 h 94"/>
                <a:gd name="T8" fmla="*/ 0 w 46"/>
                <a:gd name="T9" fmla="*/ 8804 h 94"/>
                <a:gd name="T10" fmla="*/ 1644 w 46"/>
                <a:gd name="T11" fmla="*/ 8227 h 94"/>
                <a:gd name="T12" fmla="*/ 3174 w 46"/>
                <a:gd name="T13" fmla="*/ 7478 h 94"/>
                <a:gd name="T14" fmla="*/ 4396 w 46"/>
                <a:gd name="T15" fmla="*/ 6457 h 94"/>
                <a:gd name="T16" fmla="*/ 5471 w 46"/>
                <a:gd name="T17" fmla="*/ 5334 h 94"/>
                <a:gd name="T18" fmla="*/ 6134 w 46"/>
                <a:gd name="T19" fmla="*/ 4110 h 94"/>
                <a:gd name="T20" fmla="*/ 6292 w 46"/>
                <a:gd name="T21" fmla="*/ 2789 h 94"/>
                <a:gd name="T22" fmla="*/ 5720 w 46"/>
                <a:gd name="T23" fmla="*/ 1400 h 94"/>
                <a:gd name="T24" fmla="*/ 4246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9" name="Freeform 41">
              <a:extLst>
                <a:ext uri="{FF2B5EF4-FFF2-40B4-BE49-F238E27FC236}">
                  <a16:creationId xmlns:a16="http://schemas.microsoft.com/office/drawing/2014/main" id="{9C51FA47-000E-8E34-8D06-1DCC00BE1CCB}"/>
                </a:ext>
              </a:extLst>
            </p:cNvPr>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 name="Freeform 42">
              <a:extLst>
                <a:ext uri="{FF2B5EF4-FFF2-40B4-BE49-F238E27FC236}">
                  <a16:creationId xmlns:a16="http://schemas.microsoft.com/office/drawing/2014/main" id="{03D8BA47-0295-5CA8-E958-CA8C7EEFB041}"/>
                </a:ext>
              </a:extLst>
            </p:cNvPr>
            <p:cNvSpPr>
              <a:spLocks/>
            </p:cNvSpPr>
            <p:nvPr userDrawn="1"/>
          </p:nvSpPr>
          <p:spPr bwMode="ltGray">
            <a:xfrm rot="9832527" flipV="1">
              <a:off x="2173" y="1238"/>
              <a:ext cx="393" cy="2300"/>
            </a:xfrm>
            <a:custGeom>
              <a:avLst/>
              <a:gdLst>
                <a:gd name="T0" fmla="*/ 0 w 149"/>
                <a:gd name="T1" fmla="*/ 0 h 704"/>
                <a:gd name="T2" fmla="*/ 773 w 149"/>
                <a:gd name="T3" fmla="*/ 2264 h 704"/>
                <a:gd name="T4" fmla="*/ 2039 w 149"/>
                <a:gd name="T5" fmla="*/ 5231 h 704"/>
                <a:gd name="T6" fmla="*/ 3577 w 149"/>
                <a:gd name="T7" fmla="*/ 8890 h 704"/>
                <a:gd name="T8" fmla="*/ 5230 w 149"/>
                <a:gd name="T9" fmla="*/ 13767 h 704"/>
                <a:gd name="T10" fmla="*/ 7417 w 149"/>
                <a:gd name="T11" fmla="*/ 19704 h 704"/>
                <a:gd name="T12" fmla="*/ 9342 w 149"/>
                <a:gd name="T13" fmla="*/ 26087 h 704"/>
                <a:gd name="T14" fmla="*/ 11228 w 149"/>
                <a:gd name="T15" fmla="*/ 33517 h 704"/>
                <a:gd name="T16" fmla="*/ 12774 w 149"/>
                <a:gd name="T17" fmla="*/ 42053 h 704"/>
                <a:gd name="T18" fmla="*/ 14275 w 149"/>
                <a:gd name="T19" fmla="*/ 51051 h 704"/>
                <a:gd name="T20" fmla="*/ 15340 w 149"/>
                <a:gd name="T21" fmla="*/ 61404 h 704"/>
                <a:gd name="T22" fmla="*/ 15820 w 149"/>
                <a:gd name="T23" fmla="*/ 72911 h 704"/>
                <a:gd name="T24" fmla="*/ 16076 w 149"/>
                <a:gd name="T25" fmla="*/ 84878 h 704"/>
                <a:gd name="T26" fmla="*/ 15340 w 149"/>
                <a:gd name="T27" fmla="*/ 98302 h 704"/>
                <a:gd name="T28" fmla="*/ 13892 w 149"/>
                <a:gd name="T29" fmla="*/ 112458 h 704"/>
                <a:gd name="T30" fmla="*/ 11764 w 149"/>
                <a:gd name="T31" fmla="*/ 127238 h 704"/>
                <a:gd name="T32" fmla="*/ 8572 w 149"/>
                <a:gd name="T33" fmla="*/ 143665 h 704"/>
                <a:gd name="T34" fmla="*/ 4988 w 149"/>
                <a:gd name="T35" fmla="*/ 162219 h 704"/>
                <a:gd name="T36" fmla="*/ 2659 w 149"/>
                <a:gd name="T37" fmla="*/ 179446 h 704"/>
                <a:gd name="T38" fmla="*/ 1266 w 149"/>
                <a:gd name="T39" fmla="*/ 195379 h 704"/>
                <a:gd name="T40" fmla="*/ 773 w 149"/>
                <a:gd name="T41" fmla="*/ 210653 h 704"/>
                <a:gd name="T42" fmla="*/ 773 w 149"/>
                <a:gd name="T43" fmla="*/ 225233 h 704"/>
                <a:gd name="T44" fmla="*/ 1008 w 149"/>
                <a:gd name="T45" fmla="*/ 238553 h 704"/>
                <a:gd name="T46" fmla="*/ 1546 w 149"/>
                <a:gd name="T47" fmla="*/ 250511 h 704"/>
                <a:gd name="T48" fmla="*/ 1794 w 149"/>
                <a:gd name="T49" fmla="*/ 262027 h 704"/>
                <a:gd name="T50" fmla="*/ 5230 w 149"/>
                <a:gd name="T51" fmla="*/ 256091 h 704"/>
                <a:gd name="T52" fmla="*/ 4988 w 149"/>
                <a:gd name="T53" fmla="*/ 253124 h 704"/>
                <a:gd name="T54" fmla="*/ 4605 w 149"/>
                <a:gd name="T55" fmla="*/ 244480 h 704"/>
                <a:gd name="T56" fmla="*/ 4202 w 149"/>
                <a:gd name="T57" fmla="*/ 231509 h 704"/>
                <a:gd name="T58" fmla="*/ 4460 w 149"/>
                <a:gd name="T59" fmla="*/ 214070 h 704"/>
                <a:gd name="T60" fmla="*/ 5230 w 149"/>
                <a:gd name="T61" fmla="*/ 193223 h 704"/>
                <a:gd name="T62" fmla="*/ 7417 w 149"/>
                <a:gd name="T63" fmla="*/ 169400 h 704"/>
                <a:gd name="T64" fmla="*/ 10991 w 149"/>
                <a:gd name="T65" fmla="*/ 143665 h 704"/>
                <a:gd name="T66" fmla="*/ 16461 w 149"/>
                <a:gd name="T67" fmla="*/ 116536 h 704"/>
                <a:gd name="T68" fmla="*/ 18242 w 149"/>
                <a:gd name="T69" fmla="*/ 103918 h 704"/>
                <a:gd name="T70" fmla="*/ 19028 w 149"/>
                <a:gd name="T71" fmla="*/ 87491 h 704"/>
                <a:gd name="T72" fmla="*/ 18387 w 149"/>
                <a:gd name="T73" fmla="*/ 68451 h 704"/>
                <a:gd name="T74" fmla="*/ 16751 w 149"/>
                <a:gd name="T75" fmla="*/ 49898 h 704"/>
                <a:gd name="T76" fmla="*/ 13892 w 149"/>
                <a:gd name="T77" fmla="*/ 31658 h 704"/>
                <a:gd name="T78" fmla="*/ 10353 w 149"/>
                <a:gd name="T79" fmla="*/ 16394 h 704"/>
                <a:gd name="T80" fmla="*/ 5615 w 149"/>
                <a:gd name="T81" fmla="*/ 5231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1" name="Freeform 43">
              <a:extLst>
                <a:ext uri="{FF2B5EF4-FFF2-40B4-BE49-F238E27FC236}">
                  <a16:creationId xmlns:a16="http://schemas.microsoft.com/office/drawing/2014/main" id="{EA33CD3B-65B1-73C1-C883-353721AC7114}"/>
                </a:ext>
              </a:extLst>
            </p:cNvPr>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386095" name="Rectangle 47"/>
          <p:cNvSpPr>
            <a:spLocks noGrp="1" noChangeArrowheads="1"/>
          </p:cNvSpPr>
          <p:nvPr>
            <p:ph type="ctrTitle"/>
          </p:nvPr>
        </p:nvSpPr>
        <p:spPr>
          <a:xfrm>
            <a:off x="3274485" y="596900"/>
            <a:ext cx="8257116" cy="3581400"/>
          </a:xfrm>
        </p:spPr>
        <p:txBody>
          <a:bodyPr/>
          <a:lstStyle>
            <a:lvl1pPr>
              <a:defRPr sz="5200" b="1"/>
            </a:lvl1pPr>
          </a:lstStyle>
          <a:p>
            <a:pPr lvl="0"/>
            <a:r>
              <a:rPr lang="en-US" altLang="en-US" noProof="0"/>
              <a:t>Click to edit Master title style</a:t>
            </a:r>
          </a:p>
        </p:txBody>
      </p:sp>
      <p:sp>
        <p:nvSpPr>
          <p:cNvPr id="386096" name="Rectangle 48"/>
          <p:cNvSpPr>
            <a:spLocks noGrp="1" noChangeArrowheads="1"/>
          </p:cNvSpPr>
          <p:nvPr>
            <p:ph type="subTitle" idx="1"/>
          </p:nvPr>
        </p:nvSpPr>
        <p:spPr>
          <a:xfrm>
            <a:off x="3318933" y="4279900"/>
            <a:ext cx="8195733" cy="1485900"/>
          </a:xfrm>
        </p:spPr>
        <p:txBody>
          <a:bodyPr/>
          <a:lstStyle>
            <a:lvl1pPr marL="0" indent="0" algn="ctr">
              <a:buFontTx/>
              <a:buNone/>
              <a:defRPr b="1">
                <a:effectLst>
                  <a:outerShdw blurRad="38100" dist="38100" dir="2700000" algn="tl">
                    <a:srgbClr val="C0C0C0"/>
                  </a:outerShdw>
                </a:effectLst>
              </a:defRPr>
            </a:lvl1pPr>
          </a:lstStyle>
          <a:p>
            <a:pPr lvl="0"/>
            <a:r>
              <a:rPr lang="en-US" altLang="en-US" noProof="0"/>
              <a:t>Click to edit Master subtitle style</a:t>
            </a:r>
          </a:p>
        </p:txBody>
      </p:sp>
      <p:sp>
        <p:nvSpPr>
          <p:cNvPr id="44" name="Rectangle 44">
            <a:extLst>
              <a:ext uri="{FF2B5EF4-FFF2-40B4-BE49-F238E27FC236}">
                <a16:creationId xmlns:a16="http://schemas.microsoft.com/office/drawing/2014/main" id="{3592E118-E804-A101-CFE4-64167DDFEA5F}"/>
              </a:ext>
            </a:extLst>
          </p:cNvPr>
          <p:cNvSpPr>
            <a:spLocks noGrp="1" noChangeArrowheads="1"/>
          </p:cNvSpPr>
          <p:nvPr>
            <p:ph type="dt" sz="half" idx="10"/>
          </p:nvPr>
        </p:nvSpPr>
        <p:spPr>
          <a:xfrm>
            <a:off x="609600" y="6248400"/>
            <a:ext cx="2844800" cy="457200"/>
          </a:xfrm>
        </p:spPr>
        <p:txBody>
          <a:bodyPr/>
          <a:lstStyle>
            <a:lvl1pPr>
              <a:defRPr/>
            </a:lvl1pPr>
          </a:lstStyle>
          <a:p>
            <a:pPr>
              <a:defRPr/>
            </a:pPr>
            <a:endParaRPr lang="en-US" altLang="en-US"/>
          </a:p>
        </p:txBody>
      </p:sp>
      <p:sp>
        <p:nvSpPr>
          <p:cNvPr id="45" name="Rectangle 45">
            <a:extLst>
              <a:ext uri="{FF2B5EF4-FFF2-40B4-BE49-F238E27FC236}">
                <a16:creationId xmlns:a16="http://schemas.microsoft.com/office/drawing/2014/main" id="{D5D7EAC9-1B44-9BB5-C908-CCE3BF9767C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6" name="Rectangle 46">
            <a:extLst>
              <a:ext uri="{FF2B5EF4-FFF2-40B4-BE49-F238E27FC236}">
                <a16:creationId xmlns:a16="http://schemas.microsoft.com/office/drawing/2014/main" id="{BE3C16DD-3FA4-2856-C99C-66DD417335E2}"/>
              </a:ext>
            </a:extLst>
          </p:cNvPr>
          <p:cNvSpPr>
            <a:spLocks noGrp="1" noChangeArrowheads="1"/>
          </p:cNvSpPr>
          <p:nvPr>
            <p:ph type="sldNum" sz="quarter" idx="12"/>
          </p:nvPr>
        </p:nvSpPr>
        <p:spPr/>
        <p:txBody>
          <a:bodyPr/>
          <a:lstStyle>
            <a:lvl1pPr>
              <a:defRPr smtClean="0"/>
            </a:lvl1pPr>
          </a:lstStyle>
          <a:p>
            <a:pPr>
              <a:defRPr/>
            </a:pPr>
            <a:fld id="{55FCF629-CB70-4A3E-B47C-E32AF8B6DC81}" type="slidenum">
              <a:rPr lang="en-US" altLang="en-US"/>
              <a:pPr>
                <a:defRPr/>
              </a:pPr>
              <a:t>‹#›</a:t>
            </a:fld>
            <a:endParaRPr lang="en-US" altLang="en-US"/>
          </a:p>
        </p:txBody>
      </p:sp>
    </p:spTree>
    <p:extLst>
      <p:ext uri="{BB962C8B-B14F-4D97-AF65-F5344CB8AC3E}">
        <p14:creationId xmlns:p14="http://schemas.microsoft.com/office/powerpoint/2010/main" val="2398054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A9D0386E-CC05-7E9E-63A4-D30C98F6F6A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8">
            <a:extLst>
              <a:ext uri="{FF2B5EF4-FFF2-40B4-BE49-F238E27FC236}">
                <a16:creationId xmlns:a16="http://schemas.microsoft.com/office/drawing/2014/main" id="{2DED3F86-8299-FA7B-64CF-FE30E1115F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9">
            <a:extLst>
              <a:ext uri="{FF2B5EF4-FFF2-40B4-BE49-F238E27FC236}">
                <a16:creationId xmlns:a16="http://schemas.microsoft.com/office/drawing/2014/main" id="{33C1C9EF-0732-AAD9-C2E5-F44DC1E3EE28}"/>
              </a:ext>
            </a:extLst>
          </p:cNvPr>
          <p:cNvSpPr>
            <a:spLocks noGrp="1" noChangeArrowheads="1"/>
          </p:cNvSpPr>
          <p:nvPr>
            <p:ph type="sldNum" sz="quarter" idx="12"/>
          </p:nvPr>
        </p:nvSpPr>
        <p:spPr>
          <a:ln/>
        </p:spPr>
        <p:txBody>
          <a:bodyPr/>
          <a:lstStyle>
            <a:lvl1pPr>
              <a:defRPr/>
            </a:lvl1pPr>
          </a:lstStyle>
          <a:p>
            <a:pPr>
              <a:defRPr/>
            </a:pPr>
            <a:fld id="{4957693F-C6F4-4443-870C-30495CD7B9B4}" type="slidenum">
              <a:rPr lang="en-US" altLang="en-US"/>
              <a:pPr>
                <a:defRPr/>
              </a:pPr>
              <a:t>‹#›</a:t>
            </a:fld>
            <a:endParaRPr lang="en-US" altLang="en-US"/>
          </a:p>
        </p:txBody>
      </p:sp>
    </p:spTree>
    <p:extLst>
      <p:ext uri="{BB962C8B-B14F-4D97-AF65-F5344CB8AC3E}">
        <p14:creationId xmlns:p14="http://schemas.microsoft.com/office/powerpoint/2010/main" val="28413520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7">
            <a:extLst>
              <a:ext uri="{FF2B5EF4-FFF2-40B4-BE49-F238E27FC236}">
                <a16:creationId xmlns:a16="http://schemas.microsoft.com/office/drawing/2014/main" id="{72B80D57-BAAA-B4FB-25D7-2FAF6458DB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8">
            <a:extLst>
              <a:ext uri="{FF2B5EF4-FFF2-40B4-BE49-F238E27FC236}">
                <a16:creationId xmlns:a16="http://schemas.microsoft.com/office/drawing/2014/main" id="{B28FD3AE-DD15-9B4D-39BC-15811B9CC38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9">
            <a:extLst>
              <a:ext uri="{FF2B5EF4-FFF2-40B4-BE49-F238E27FC236}">
                <a16:creationId xmlns:a16="http://schemas.microsoft.com/office/drawing/2014/main" id="{C1D056D2-0BCF-1A52-E74D-2032E2537130}"/>
              </a:ext>
            </a:extLst>
          </p:cNvPr>
          <p:cNvSpPr>
            <a:spLocks noGrp="1" noChangeArrowheads="1"/>
          </p:cNvSpPr>
          <p:nvPr>
            <p:ph type="sldNum" sz="quarter" idx="12"/>
          </p:nvPr>
        </p:nvSpPr>
        <p:spPr>
          <a:ln/>
        </p:spPr>
        <p:txBody>
          <a:bodyPr/>
          <a:lstStyle>
            <a:lvl1pPr>
              <a:defRPr/>
            </a:lvl1pPr>
          </a:lstStyle>
          <a:p>
            <a:pPr>
              <a:defRPr/>
            </a:pPr>
            <a:fld id="{94991E62-B426-4672-A55F-B2825DF26E73}" type="slidenum">
              <a:rPr lang="en-US" altLang="en-US"/>
              <a:pPr>
                <a:defRPr/>
              </a:pPr>
              <a:t>‹#›</a:t>
            </a:fld>
            <a:endParaRPr lang="en-US" altLang="en-US"/>
          </a:p>
        </p:txBody>
      </p:sp>
    </p:spTree>
    <p:extLst>
      <p:ext uri="{BB962C8B-B14F-4D97-AF65-F5344CB8AC3E}">
        <p14:creationId xmlns:p14="http://schemas.microsoft.com/office/powerpoint/2010/main" val="5970205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456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456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7">
            <a:extLst>
              <a:ext uri="{FF2B5EF4-FFF2-40B4-BE49-F238E27FC236}">
                <a16:creationId xmlns:a16="http://schemas.microsoft.com/office/drawing/2014/main" id="{156476BA-E2EE-4F58-83E6-18A39ADE04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8">
            <a:extLst>
              <a:ext uri="{FF2B5EF4-FFF2-40B4-BE49-F238E27FC236}">
                <a16:creationId xmlns:a16="http://schemas.microsoft.com/office/drawing/2014/main" id="{706C7213-9D8A-7F75-0AE5-30C7A0099A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9">
            <a:extLst>
              <a:ext uri="{FF2B5EF4-FFF2-40B4-BE49-F238E27FC236}">
                <a16:creationId xmlns:a16="http://schemas.microsoft.com/office/drawing/2014/main" id="{C2760FA1-A7C4-C0C1-249C-7707B10B86E8}"/>
              </a:ext>
            </a:extLst>
          </p:cNvPr>
          <p:cNvSpPr>
            <a:spLocks noGrp="1" noChangeArrowheads="1"/>
          </p:cNvSpPr>
          <p:nvPr>
            <p:ph type="sldNum" sz="quarter" idx="12"/>
          </p:nvPr>
        </p:nvSpPr>
        <p:spPr>
          <a:ln/>
        </p:spPr>
        <p:txBody>
          <a:bodyPr/>
          <a:lstStyle>
            <a:lvl1pPr>
              <a:defRPr/>
            </a:lvl1pPr>
          </a:lstStyle>
          <a:p>
            <a:pPr>
              <a:defRPr/>
            </a:pPr>
            <a:fld id="{0D34758E-C223-4750-AD29-896A06126204}" type="slidenum">
              <a:rPr lang="en-US" altLang="en-US"/>
              <a:pPr>
                <a:defRPr/>
              </a:pPr>
              <a:t>‹#›</a:t>
            </a:fld>
            <a:endParaRPr lang="en-US" altLang="en-US"/>
          </a:p>
        </p:txBody>
      </p:sp>
    </p:spTree>
    <p:extLst>
      <p:ext uri="{BB962C8B-B14F-4D97-AF65-F5344CB8AC3E}">
        <p14:creationId xmlns:p14="http://schemas.microsoft.com/office/powerpoint/2010/main" val="21850958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a:extLst>
              <a:ext uri="{FF2B5EF4-FFF2-40B4-BE49-F238E27FC236}">
                <a16:creationId xmlns:a16="http://schemas.microsoft.com/office/drawing/2014/main" id="{2615AA9B-51B5-CF74-4E13-5AB6C784CB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8">
            <a:extLst>
              <a:ext uri="{FF2B5EF4-FFF2-40B4-BE49-F238E27FC236}">
                <a16:creationId xmlns:a16="http://schemas.microsoft.com/office/drawing/2014/main" id="{895326BA-CBE1-A03C-70AC-C39453F8976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9">
            <a:extLst>
              <a:ext uri="{FF2B5EF4-FFF2-40B4-BE49-F238E27FC236}">
                <a16:creationId xmlns:a16="http://schemas.microsoft.com/office/drawing/2014/main" id="{80E367D3-7E0B-2284-2897-D7D97F509C1A}"/>
              </a:ext>
            </a:extLst>
          </p:cNvPr>
          <p:cNvSpPr>
            <a:spLocks noGrp="1" noChangeArrowheads="1"/>
          </p:cNvSpPr>
          <p:nvPr>
            <p:ph type="sldNum" sz="quarter" idx="12"/>
          </p:nvPr>
        </p:nvSpPr>
        <p:spPr>
          <a:ln/>
        </p:spPr>
        <p:txBody>
          <a:bodyPr/>
          <a:lstStyle>
            <a:lvl1pPr>
              <a:defRPr/>
            </a:lvl1pPr>
          </a:lstStyle>
          <a:p>
            <a:pPr>
              <a:defRPr/>
            </a:pPr>
            <a:fld id="{E92CF71B-7E2C-4EDC-BAF4-DA4D1F126702}" type="slidenum">
              <a:rPr lang="en-US" altLang="en-US"/>
              <a:pPr>
                <a:defRPr/>
              </a:pPr>
              <a:t>‹#›</a:t>
            </a:fld>
            <a:endParaRPr lang="en-US" altLang="en-US"/>
          </a:p>
        </p:txBody>
      </p:sp>
    </p:spTree>
    <p:extLst>
      <p:ext uri="{BB962C8B-B14F-4D97-AF65-F5344CB8AC3E}">
        <p14:creationId xmlns:p14="http://schemas.microsoft.com/office/powerpoint/2010/main" val="20875609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7">
            <a:extLst>
              <a:ext uri="{FF2B5EF4-FFF2-40B4-BE49-F238E27FC236}">
                <a16:creationId xmlns:a16="http://schemas.microsoft.com/office/drawing/2014/main" id="{F7F6DEE7-C936-E5E4-3BDD-D0FCDF7CC7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8">
            <a:extLst>
              <a:ext uri="{FF2B5EF4-FFF2-40B4-BE49-F238E27FC236}">
                <a16:creationId xmlns:a16="http://schemas.microsoft.com/office/drawing/2014/main" id="{F935D541-4C45-D667-C0B7-8D9EAE00C39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9">
            <a:extLst>
              <a:ext uri="{FF2B5EF4-FFF2-40B4-BE49-F238E27FC236}">
                <a16:creationId xmlns:a16="http://schemas.microsoft.com/office/drawing/2014/main" id="{E833EE57-4B31-1C71-2F17-4D96BC467F54}"/>
              </a:ext>
            </a:extLst>
          </p:cNvPr>
          <p:cNvSpPr>
            <a:spLocks noGrp="1" noChangeArrowheads="1"/>
          </p:cNvSpPr>
          <p:nvPr>
            <p:ph type="sldNum" sz="quarter" idx="12"/>
          </p:nvPr>
        </p:nvSpPr>
        <p:spPr>
          <a:ln/>
        </p:spPr>
        <p:txBody>
          <a:bodyPr/>
          <a:lstStyle>
            <a:lvl1pPr>
              <a:defRPr/>
            </a:lvl1pPr>
          </a:lstStyle>
          <a:p>
            <a:pPr>
              <a:defRPr/>
            </a:pPr>
            <a:fld id="{3C6ACE2C-946B-415A-8F5A-3D2DBD7EF10A}" type="slidenum">
              <a:rPr lang="en-US" altLang="en-US"/>
              <a:pPr>
                <a:defRPr/>
              </a:pPr>
              <a:t>‹#›</a:t>
            </a:fld>
            <a:endParaRPr lang="en-US" altLang="en-US"/>
          </a:p>
        </p:txBody>
      </p:sp>
    </p:spTree>
    <p:extLst>
      <p:ext uri="{BB962C8B-B14F-4D97-AF65-F5344CB8AC3E}">
        <p14:creationId xmlns:p14="http://schemas.microsoft.com/office/powerpoint/2010/main" val="11228295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a:extLst>
              <a:ext uri="{FF2B5EF4-FFF2-40B4-BE49-F238E27FC236}">
                <a16:creationId xmlns:a16="http://schemas.microsoft.com/office/drawing/2014/main" id="{D221E822-6F5E-1261-2B99-935D5A231AB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8">
            <a:extLst>
              <a:ext uri="{FF2B5EF4-FFF2-40B4-BE49-F238E27FC236}">
                <a16:creationId xmlns:a16="http://schemas.microsoft.com/office/drawing/2014/main" id="{EEB685B8-326C-BE22-5E6A-C9112ECDE0F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9">
            <a:extLst>
              <a:ext uri="{FF2B5EF4-FFF2-40B4-BE49-F238E27FC236}">
                <a16:creationId xmlns:a16="http://schemas.microsoft.com/office/drawing/2014/main" id="{F0308080-79A4-6700-0E9F-875A97DDDCEA}"/>
              </a:ext>
            </a:extLst>
          </p:cNvPr>
          <p:cNvSpPr>
            <a:spLocks noGrp="1" noChangeArrowheads="1"/>
          </p:cNvSpPr>
          <p:nvPr>
            <p:ph type="sldNum" sz="quarter" idx="12"/>
          </p:nvPr>
        </p:nvSpPr>
        <p:spPr>
          <a:ln/>
        </p:spPr>
        <p:txBody>
          <a:bodyPr/>
          <a:lstStyle>
            <a:lvl1pPr>
              <a:defRPr/>
            </a:lvl1pPr>
          </a:lstStyle>
          <a:p>
            <a:pPr>
              <a:defRPr/>
            </a:pPr>
            <a:fld id="{8968691A-1587-41E3-BB77-EB7F44C1B12E}" type="slidenum">
              <a:rPr lang="en-US" altLang="en-US"/>
              <a:pPr>
                <a:defRPr/>
              </a:pPr>
              <a:t>‹#›</a:t>
            </a:fld>
            <a:endParaRPr lang="en-US" altLang="en-US"/>
          </a:p>
        </p:txBody>
      </p:sp>
    </p:spTree>
    <p:extLst>
      <p:ext uri="{BB962C8B-B14F-4D97-AF65-F5344CB8AC3E}">
        <p14:creationId xmlns:p14="http://schemas.microsoft.com/office/powerpoint/2010/main" val="30448184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7">
            <a:extLst>
              <a:ext uri="{FF2B5EF4-FFF2-40B4-BE49-F238E27FC236}">
                <a16:creationId xmlns:a16="http://schemas.microsoft.com/office/drawing/2014/main" id="{9228CEBF-3B10-031D-100C-19E2DE117B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8">
            <a:extLst>
              <a:ext uri="{FF2B5EF4-FFF2-40B4-BE49-F238E27FC236}">
                <a16:creationId xmlns:a16="http://schemas.microsoft.com/office/drawing/2014/main" id="{09B125C2-DBAD-FA2B-0607-F916B7B3AF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9">
            <a:extLst>
              <a:ext uri="{FF2B5EF4-FFF2-40B4-BE49-F238E27FC236}">
                <a16:creationId xmlns:a16="http://schemas.microsoft.com/office/drawing/2014/main" id="{5D8F31F8-43C5-2C5E-ADE7-35AE51D570EF}"/>
              </a:ext>
            </a:extLst>
          </p:cNvPr>
          <p:cNvSpPr>
            <a:spLocks noGrp="1" noChangeArrowheads="1"/>
          </p:cNvSpPr>
          <p:nvPr>
            <p:ph type="sldNum" sz="quarter" idx="12"/>
          </p:nvPr>
        </p:nvSpPr>
        <p:spPr>
          <a:ln/>
        </p:spPr>
        <p:txBody>
          <a:bodyPr/>
          <a:lstStyle>
            <a:lvl1pPr>
              <a:defRPr/>
            </a:lvl1pPr>
          </a:lstStyle>
          <a:p>
            <a:pPr>
              <a:defRPr/>
            </a:pPr>
            <a:fld id="{A538FAD5-AFDB-40DF-987E-B59A859E0179}" type="slidenum">
              <a:rPr lang="en-US" altLang="en-US"/>
              <a:pPr>
                <a:defRPr/>
              </a:pPr>
              <a:t>‹#›</a:t>
            </a:fld>
            <a:endParaRPr lang="en-US" altLang="en-US"/>
          </a:p>
        </p:txBody>
      </p:sp>
    </p:spTree>
    <p:extLst>
      <p:ext uri="{BB962C8B-B14F-4D97-AF65-F5344CB8AC3E}">
        <p14:creationId xmlns:p14="http://schemas.microsoft.com/office/powerpoint/2010/main" val="4074882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7">
            <a:extLst>
              <a:ext uri="{FF2B5EF4-FFF2-40B4-BE49-F238E27FC236}">
                <a16:creationId xmlns:a16="http://schemas.microsoft.com/office/drawing/2014/main" id="{207C10F8-C159-54C7-BA8B-F4BDCAA069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8">
            <a:extLst>
              <a:ext uri="{FF2B5EF4-FFF2-40B4-BE49-F238E27FC236}">
                <a16:creationId xmlns:a16="http://schemas.microsoft.com/office/drawing/2014/main" id="{D016436A-D9A4-FC48-37A2-7EFFA631E67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9">
            <a:extLst>
              <a:ext uri="{FF2B5EF4-FFF2-40B4-BE49-F238E27FC236}">
                <a16:creationId xmlns:a16="http://schemas.microsoft.com/office/drawing/2014/main" id="{E69D607E-4691-4D07-A680-B4A525F13532}"/>
              </a:ext>
            </a:extLst>
          </p:cNvPr>
          <p:cNvSpPr>
            <a:spLocks noGrp="1" noChangeArrowheads="1"/>
          </p:cNvSpPr>
          <p:nvPr>
            <p:ph type="sldNum" sz="quarter" idx="12"/>
          </p:nvPr>
        </p:nvSpPr>
        <p:spPr>
          <a:ln/>
        </p:spPr>
        <p:txBody>
          <a:bodyPr/>
          <a:lstStyle>
            <a:lvl1pPr>
              <a:defRPr/>
            </a:lvl1pPr>
          </a:lstStyle>
          <a:p>
            <a:pPr>
              <a:defRPr/>
            </a:pPr>
            <a:fld id="{69B10075-045F-40BD-8FFE-64662193861B}" type="slidenum">
              <a:rPr lang="en-US" altLang="en-US"/>
              <a:pPr>
                <a:defRPr/>
              </a:pPr>
              <a:t>‹#›</a:t>
            </a:fld>
            <a:endParaRPr lang="en-US" altLang="en-US"/>
          </a:p>
        </p:txBody>
      </p:sp>
    </p:spTree>
    <p:extLst>
      <p:ext uri="{BB962C8B-B14F-4D97-AF65-F5344CB8AC3E}">
        <p14:creationId xmlns:p14="http://schemas.microsoft.com/office/powerpoint/2010/main" val="640124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0C654667-7E2D-0654-98D6-D0B85ABDB70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8">
            <a:extLst>
              <a:ext uri="{FF2B5EF4-FFF2-40B4-BE49-F238E27FC236}">
                <a16:creationId xmlns:a16="http://schemas.microsoft.com/office/drawing/2014/main" id="{2C387EB4-E6AE-E811-FD1A-9EB7332708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9">
            <a:extLst>
              <a:ext uri="{FF2B5EF4-FFF2-40B4-BE49-F238E27FC236}">
                <a16:creationId xmlns:a16="http://schemas.microsoft.com/office/drawing/2014/main" id="{F3F74F85-4BDE-0B65-D63C-AF667AD0282D}"/>
              </a:ext>
            </a:extLst>
          </p:cNvPr>
          <p:cNvSpPr>
            <a:spLocks noGrp="1" noChangeArrowheads="1"/>
          </p:cNvSpPr>
          <p:nvPr>
            <p:ph type="sldNum" sz="quarter" idx="12"/>
          </p:nvPr>
        </p:nvSpPr>
        <p:spPr>
          <a:ln/>
        </p:spPr>
        <p:txBody>
          <a:bodyPr/>
          <a:lstStyle>
            <a:lvl1pPr>
              <a:defRPr/>
            </a:lvl1pPr>
          </a:lstStyle>
          <a:p>
            <a:pPr>
              <a:defRPr/>
            </a:pPr>
            <a:fld id="{EB1A346E-DE6C-48E1-BD1F-291D561831E0}" type="slidenum">
              <a:rPr lang="en-US" altLang="en-US"/>
              <a:pPr>
                <a:defRPr/>
              </a:pPr>
              <a:t>‹#›</a:t>
            </a:fld>
            <a:endParaRPr lang="en-US" altLang="en-US"/>
          </a:p>
        </p:txBody>
      </p:sp>
    </p:spTree>
    <p:extLst>
      <p:ext uri="{BB962C8B-B14F-4D97-AF65-F5344CB8AC3E}">
        <p14:creationId xmlns:p14="http://schemas.microsoft.com/office/powerpoint/2010/main" val="32345222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8" y="103189"/>
            <a:ext cx="2747433" cy="5953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0551" y="103189"/>
            <a:ext cx="8041216" cy="5953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A2968338-875F-5302-7FB0-A86CEF02F85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8">
            <a:extLst>
              <a:ext uri="{FF2B5EF4-FFF2-40B4-BE49-F238E27FC236}">
                <a16:creationId xmlns:a16="http://schemas.microsoft.com/office/drawing/2014/main" id="{68F79A77-44BE-4226-0C57-2CA3D40472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9">
            <a:extLst>
              <a:ext uri="{FF2B5EF4-FFF2-40B4-BE49-F238E27FC236}">
                <a16:creationId xmlns:a16="http://schemas.microsoft.com/office/drawing/2014/main" id="{464CBD4E-AB34-6F3E-5016-009770478EF0}"/>
              </a:ext>
            </a:extLst>
          </p:cNvPr>
          <p:cNvSpPr>
            <a:spLocks noGrp="1" noChangeArrowheads="1"/>
          </p:cNvSpPr>
          <p:nvPr>
            <p:ph type="sldNum" sz="quarter" idx="12"/>
          </p:nvPr>
        </p:nvSpPr>
        <p:spPr>
          <a:ln/>
        </p:spPr>
        <p:txBody>
          <a:bodyPr/>
          <a:lstStyle>
            <a:lvl1pPr>
              <a:defRPr/>
            </a:lvl1pPr>
          </a:lstStyle>
          <a:p>
            <a:pPr>
              <a:defRPr/>
            </a:pPr>
            <a:fld id="{42099163-76F4-42F4-B011-9BD9937D7677}" type="slidenum">
              <a:rPr lang="en-US" altLang="en-US"/>
              <a:pPr>
                <a:defRPr/>
              </a:pPr>
              <a:t>‹#›</a:t>
            </a:fld>
            <a:endParaRPr lang="en-US" altLang="en-US"/>
          </a:p>
        </p:txBody>
      </p:sp>
    </p:spTree>
    <p:extLst>
      <p:ext uri="{BB962C8B-B14F-4D97-AF65-F5344CB8AC3E}">
        <p14:creationId xmlns:p14="http://schemas.microsoft.com/office/powerpoint/2010/main" val="27924402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0552" y="103188"/>
            <a:ext cx="10991849" cy="131445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456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456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7">
            <a:extLst>
              <a:ext uri="{FF2B5EF4-FFF2-40B4-BE49-F238E27FC236}">
                <a16:creationId xmlns:a16="http://schemas.microsoft.com/office/drawing/2014/main" id="{8ECB3FFB-0704-2B90-D32F-3AD331C452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8">
            <a:extLst>
              <a:ext uri="{FF2B5EF4-FFF2-40B4-BE49-F238E27FC236}">
                <a16:creationId xmlns:a16="http://schemas.microsoft.com/office/drawing/2014/main" id="{4D680338-EB2F-AED2-6E39-9F67B96052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9">
            <a:extLst>
              <a:ext uri="{FF2B5EF4-FFF2-40B4-BE49-F238E27FC236}">
                <a16:creationId xmlns:a16="http://schemas.microsoft.com/office/drawing/2014/main" id="{FF812F96-93B8-649A-01F9-9F2B14A86AF0}"/>
              </a:ext>
            </a:extLst>
          </p:cNvPr>
          <p:cNvSpPr>
            <a:spLocks noGrp="1" noChangeArrowheads="1"/>
          </p:cNvSpPr>
          <p:nvPr>
            <p:ph type="sldNum" sz="quarter" idx="12"/>
          </p:nvPr>
        </p:nvSpPr>
        <p:spPr>
          <a:ln/>
        </p:spPr>
        <p:txBody>
          <a:bodyPr/>
          <a:lstStyle>
            <a:lvl1pPr>
              <a:defRPr/>
            </a:lvl1pPr>
          </a:lstStyle>
          <a:p>
            <a:pPr>
              <a:defRPr/>
            </a:pPr>
            <a:fld id="{A61C2274-C8D4-4DE6-B7F4-C6F2F0740EA6}" type="slidenum">
              <a:rPr lang="en-US" altLang="en-US"/>
              <a:pPr>
                <a:defRPr/>
              </a:pPr>
              <a:t>‹#›</a:t>
            </a:fld>
            <a:endParaRPr lang="en-US" altLang="en-US"/>
          </a:p>
        </p:txBody>
      </p:sp>
    </p:spTree>
    <p:extLst>
      <p:ext uri="{BB962C8B-B14F-4D97-AF65-F5344CB8AC3E}">
        <p14:creationId xmlns:p14="http://schemas.microsoft.com/office/powerpoint/2010/main" val="19581792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90552" y="103188"/>
            <a:ext cx="10991849" cy="131445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456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51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03663"/>
            <a:ext cx="5384800" cy="2152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7">
            <a:extLst>
              <a:ext uri="{FF2B5EF4-FFF2-40B4-BE49-F238E27FC236}">
                <a16:creationId xmlns:a16="http://schemas.microsoft.com/office/drawing/2014/main" id="{F6F4AD8A-4B7B-808C-2FA1-FA52A1BF9D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8">
            <a:extLst>
              <a:ext uri="{FF2B5EF4-FFF2-40B4-BE49-F238E27FC236}">
                <a16:creationId xmlns:a16="http://schemas.microsoft.com/office/drawing/2014/main" id="{1A752B26-B3DC-11B8-C631-B2D8D79123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9">
            <a:extLst>
              <a:ext uri="{FF2B5EF4-FFF2-40B4-BE49-F238E27FC236}">
                <a16:creationId xmlns:a16="http://schemas.microsoft.com/office/drawing/2014/main" id="{76921BCC-C29B-9654-FB84-FEC6EE5FB296}"/>
              </a:ext>
            </a:extLst>
          </p:cNvPr>
          <p:cNvSpPr>
            <a:spLocks noGrp="1" noChangeArrowheads="1"/>
          </p:cNvSpPr>
          <p:nvPr>
            <p:ph type="sldNum" sz="quarter" idx="12"/>
          </p:nvPr>
        </p:nvSpPr>
        <p:spPr>
          <a:ln/>
        </p:spPr>
        <p:txBody>
          <a:bodyPr/>
          <a:lstStyle>
            <a:lvl1pPr>
              <a:defRPr/>
            </a:lvl1pPr>
          </a:lstStyle>
          <a:p>
            <a:pPr>
              <a:defRPr/>
            </a:pPr>
            <a:fld id="{3051E76D-8E65-466A-9392-8BE8E083DB56}" type="slidenum">
              <a:rPr lang="en-US" altLang="en-US"/>
              <a:pPr>
                <a:defRPr/>
              </a:pPr>
              <a:t>‹#›</a:t>
            </a:fld>
            <a:endParaRPr lang="en-US" altLang="en-US"/>
          </a:p>
        </p:txBody>
      </p:sp>
    </p:spTree>
    <p:extLst>
      <p:ext uri="{BB962C8B-B14F-4D97-AF65-F5344CB8AC3E}">
        <p14:creationId xmlns:p14="http://schemas.microsoft.com/office/powerpoint/2010/main" val="32646135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8640" indent="0" algn="ctr">
              <a:buNone/>
              <a:defRPr/>
            </a:lvl2pPr>
            <a:lvl3pPr marL="1097280" indent="0" algn="ctr">
              <a:buNone/>
              <a:defRPr/>
            </a:lvl3pPr>
            <a:lvl4pPr marL="1645920" indent="0" algn="ctr">
              <a:buNone/>
              <a:defRPr/>
            </a:lvl4pPr>
            <a:lvl5pPr marL="2194560" indent="0" algn="ctr">
              <a:buNone/>
              <a:defRPr/>
            </a:lvl5pPr>
            <a:lvl6pPr marL="2743200" indent="0" algn="ctr">
              <a:buNone/>
              <a:defRPr/>
            </a:lvl6pPr>
            <a:lvl7pPr marL="3291840" indent="0" algn="ctr">
              <a:buNone/>
              <a:defRPr/>
            </a:lvl7pPr>
            <a:lvl8pPr marL="3840480" indent="0" algn="ctr">
              <a:buNone/>
              <a:defRPr/>
            </a:lvl8pPr>
            <a:lvl9pPr marL="438912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p>
            <a:pPr defTabSz="109728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109728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3103873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9728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109728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38322821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lvl1pPr>
            <a:lvl2pPr marL="548640" indent="0">
              <a:buNone/>
              <a:defRPr sz="2160"/>
            </a:lvl2pPr>
            <a:lvl3pPr marL="1097280" indent="0">
              <a:buNone/>
              <a:defRPr sz="1920"/>
            </a:lvl3pPr>
            <a:lvl4pPr marL="1645920" indent="0">
              <a:buNone/>
              <a:defRPr sz="1680"/>
            </a:lvl4pPr>
            <a:lvl5pPr marL="2194560" indent="0">
              <a:buNone/>
              <a:defRPr sz="1680"/>
            </a:lvl5pPr>
            <a:lvl6pPr marL="2743200" indent="0">
              <a:buNone/>
              <a:defRPr sz="1680"/>
            </a:lvl6pPr>
            <a:lvl7pPr marL="3291840" indent="0">
              <a:buNone/>
              <a:defRPr sz="1680"/>
            </a:lvl7pPr>
            <a:lvl8pPr marL="3840480" indent="0">
              <a:buNone/>
              <a:defRPr sz="1680"/>
            </a:lvl8pPr>
            <a:lvl9pPr marL="4389120" indent="0">
              <a:buNone/>
              <a:defRPr sz="1680"/>
            </a:lvl9pPr>
          </a:lstStyle>
          <a:p>
            <a:pPr lvl="0"/>
            <a:r>
              <a:rPr lang="en-US"/>
              <a:t>Click to edit Master text styles</a:t>
            </a:r>
          </a:p>
        </p:txBody>
      </p:sp>
      <p:sp>
        <p:nvSpPr>
          <p:cNvPr id="4" name="Date Placeholder 3"/>
          <p:cNvSpPr>
            <a:spLocks noGrp="1"/>
          </p:cNvSpPr>
          <p:nvPr>
            <p:ph type="dt" sz="half" idx="10"/>
          </p:nvPr>
        </p:nvSpPr>
        <p:spPr/>
        <p:txBody>
          <a:bodyPr/>
          <a:lstStyle/>
          <a:p>
            <a:pPr defTabSz="109728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109728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35716967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097280" fontAlgn="base">
              <a:spcBef>
                <a:spcPct val="0"/>
              </a:spcBef>
              <a:spcAft>
                <a:spcPct val="0"/>
              </a:spcAft>
              <a:defRPr/>
            </a:pPr>
            <a:endParaRPr lang="en-US"/>
          </a:p>
        </p:txBody>
      </p:sp>
      <p:sp>
        <p:nvSpPr>
          <p:cNvPr id="6" name="Footer Placeholder 5"/>
          <p:cNvSpPr>
            <a:spLocks noGrp="1"/>
          </p:cNvSpPr>
          <p:nvPr>
            <p:ph type="ftr" sz="quarter" idx="11"/>
          </p:nvPr>
        </p:nvSpPr>
        <p:spPr/>
        <p:txBody>
          <a:bodyPr/>
          <a:lstStyle/>
          <a:p>
            <a:pPr defTabSz="1097280" fontAlgn="base">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40264417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097280" fontAlgn="base">
              <a:spcBef>
                <a:spcPct val="0"/>
              </a:spcBef>
              <a:spcAft>
                <a:spcPct val="0"/>
              </a:spcAft>
              <a:defRPr/>
            </a:pPr>
            <a:endParaRPr lang="en-US"/>
          </a:p>
        </p:txBody>
      </p:sp>
      <p:sp>
        <p:nvSpPr>
          <p:cNvPr id="8" name="Footer Placeholder 7"/>
          <p:cNvSpPr>
            <a:spLocks noGrp="1"/>
          </p:cNvSpPr>
          <p:nvPr>
            <p:ph type="ftr" sz="quarter" idx="11"/>
          </p:nvPr>
        </p:nvSpPr>
        <p:spPr/>
        <p:txBody>
          <a:bodyPr/>
          <a:lstStyle/>
          <a:p>
            <a:pPr defTabSz="1097280" fontAlgn="base">
              <a:spcBef>
                <a:spcPct val="0"/>
              </a:spcBef>
              <a:spcAft>
                <a:spcPct val="0"/>
              </a:spcAft>
              <a:defRPr/>
            </a:pPr>
            <a:endParaRPr lang="en-US"/>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30759407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097280" fontAlgn="base">
              <a:spcBef>
                <a:spcPct val="0"/>
              </a:spcBef>
              <a:spcAft>
                <a:spcPct val="0"/>
              </a:spcAft>
              <a:defRPr/>
            </a:pPr>
            <a:endParaRPr lang="en-US"/>
          </a:p>
        </p:txBody>
      </p:sp>
      <p:sp>
        <p:nvSpPr>
          <p:cNvPr id="4" name="Footer Placeholder 3"/>
          <p:cNvSpPr>
            <a:spLocks noGrp="1"/>
          </p:cNvSpPr>
          <p:nvPr>
            <p:ph type="ftr" sz="quarter" idx="11"/>
          </p:nvPr>
        </p:nvSpPr>
        <p:spPr/>
        <p:txBody>
          <a:bodyPr/>
          <a:lstStyle/>
          <a:p>
            <a:pPr defTabSz="1097280" fontAlgn="base">
              <a:spcBef>
                <a:spcPct val="0"/>
              </a:spcBef>
              <a:spcAft>
                <a:spcPct val="0"/>
              </a:spcAft>
              <a:defRPr/>
            </a:pPr>
            <a:endParaRPr lang="en-US"/>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2585601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11/12/2025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97280" fontAlgn="base">
              <a:spcBef>
                <a:spcPct val="0"/>
              </a:spcBef>
              <a:spcAft>
                <a:spcPct val="0"/>
              </a:spcAft>
              <a:defRPr/>
            </a:pPr>
            <a:endParaRPr lang="en-US"/>
          </a:p>
        </p:txBody>
      </p:sp>
      <p:sp>
        <p:nvSpPr>
          <p:cNvPr id="3" name="Footer Placeholder 2"/>
          <p:cNvSpPr>
            <a:spLocks noGrp="1"/>
          </p:cNvSpPr>
          <p:nvPr>
            <p:ph type="ftr" sz="quarter" idx="11"/>
          </p:nvPr>
        </p:nvSpPr>
        <p:spPr/>
        <p:txBody>
          <a:bodyPr/>
          <a:lstStyle/>
          <a:p>
            <a:pPr defTabSz="1097280" fontAlgn="base">
              <a:spcBef>
                <a:spcPct val="0"/>
              </a:spcBef>
              <a:spcAft>
                <a:spcPct val="0"/>
              </a:spcAft>
              <a:defRPr/>
            </a:pPr>
            <a:endParaRPr lang="en-US"/>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5895951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pPr defTabSz="1097280" fontAlgn="base">
              <a:spcBef>
                <a:spcPct val="0"/>
              </a:spcBef>
              <a:spcAft>
                <a:spcPct val="0"/>
              </a:spcAft>
              <a:defRPr/>
            </a:pPr>
            <a:endParaRPr lang="en-US"/>
          </a:p>
        </p:txBody>
      </p:sp>
      <p:sp>
        <p:nvSpPr>
          <p:cNvPr id="6" name="Footer Placeholder 5"/>
          <p:cNvSpPr>
            <a:spLocks noGrp="1"/>
          </p:cNvSpPr>
          <p:nvPr>
            <p:ph type="ftr" sz="quarter" idx="11"/>
          </p:nvPr>
        </p:nvSpPr>
        <p:spPr/>
        <p:txBody>
          <a:bodyPr/>
          <a:lstStyle/>
          <a:p>
            <a:pPr defTabSz="1097280" fontAlgn="base">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17055380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marL="0" marR="0" lvl="0" indent="0" algn="l" defTabSz="1097280" rtl="0" eaLnBrk="0" fontAlgn="base" latinLnBrk="0" hangingPunct="0">
              <a:lnSpc>
                <a:spcPct val="100000"/>
              </a:lnSpc>
              <a:spcBef>
                <a:spcPct val="20000"/>
              </a:spcBef>
              <a:spcAft>
                <a:spcPct val="0"/>
              </a:spcAft>
              <a:buClrTx/>
              <a:buSzTx/>
              <a:buFontTx/>
              <a:buNone/>
              <a:defRPr/>
            </a:pPr>
            <a:endParaRPr kumimoji="0" lang="en-US" sz="384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pPr defTabSz="1097280" fontAlgn="base">
              <a:spcBef>
                <a:spcPct val="0"/>
              </a:spcBef>
              <a:spcAft>
                <a:spcPct val="0"/>
              </a:spcAft>
              <a:defRPr/>
            </a:pPr>
            <a:endParaRPr lang="en-US"/>
          </a:p>
        </p:txBody>
      </p:sp>
      <p:sp>
        <p:nvSpPr>
          <p:cNvPr id="6" name="Footer Placeholder 5"/>
          <p:cNvSpPr>
            <a:spLocks noGrp="1"/>
          </p:cNvSpPr>
          <p:nvPr>
            <p:ph type="ftr" sz="quarter" idx="11"/>
          </p:nvPr>
        </p:nvSpPr>
        <p:spPr/>
        <p:txBody>
          <a:bodyPr/>
          <a:lstStyle/>
          <a:p>
            <a:pPr defTabSz="1097280" fontAlgn="base">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24415104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9728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109728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36522179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9728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109728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35151518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defTabSz="1097280" fontAlgn="base">
              <a:spcBef>
                <a:spcPct val="0"/>
              </a:spcBef>
              <a:spcAft>
                <a:spcPct val="0"/>
              </a:spcAft>
              <a:defRPr/>
            </a:pPr>
            <a:endParaRPr lang="en-US"/>
          </a:p>
        </p:txBody>
      </p:sp>
      <p:sp>
        <p:nvSpPr>
          <p:cNvPr id="4" name="Footer Placeholder 3"/>
          <p:cNvSpPr>
            <a:spLocks noGrp="1"/>
          </p:cNvSpPr>
          <p:nvPr>
            <p:ph type="ftr" sz="quarter" idx="11"/>
          </p:nvPr>
        </p:nvSpPr>
        <p:spPr/>
        <p:txBody>
          <a:bodyPr/>
          <a:lstStyle/>
          <a:p>
            <a:pPr defTabSz="1097280" fontAlgn="base">
              <a:spcBef>
                <a:spcPct val="0"/>
              </a:spcBef>
              <a:spcAft>
                <a:spcPct val="0"/>
              </a:spcAft>
              <a:defRPr/>
            </a:pPr>
            <a:endParaRPr lang="en-US"/>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136578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11/12/2025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8.xml"/><Relationship Id="rId7" Type="http://schemas.openxmlformats.org/officeDocument/2006/relationships/tags" Target="../tags/tag1.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11/12/2025</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9DAE180-DFFE-CD6A-928D-23CEB1F5AEBF}"/>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AA50BB5-84BC-426A-A19B-6C2995059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FF66BE-7F86-0108-437B-4E7B3BB72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738C7-D5D5-7594-8F51-6CEC6FDA3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7BEB4-0F5F-4C84-88B0-47572DBCBDED}" type="datetimeFigureOut">
              <a:rPr lang="en-US" smtClean="0"/>
              <a:t>11/12/2025</a:t>
            </a:fld>
            <a:endParaRPr lang="en-US"/>
          </a:p>
        </p:txBody>
      </p:sp>
      <p:sp>
        <p:nvSpPr>
          <p:cNvPr id="5" name="Footer Placeholder 4">
            <a:extLst>
              <a:ext uri="{FF2B5EF4-FFF2-40B4-BE49-F238E27FC236}">
                <a16:creationId xmlns:a16="http://schemas.microsoft.com/office/drawing/2014/main" id="{9E2D4A5E-0B48-CDB5-B8BB-1B8AA6F4BE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6F011D-64E7-54BB-013B-F71DDC57F7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CE6C2-496E-4907-9645-EF4507BB91C0}" type="slidenum">
              <a:rPr lang="en-US" smtClean="0"/>
              <a:t>‹#›</a:t>
            </a:fld>
            <a:endParaRPr lang="en-US"/>
          </a:p>
        </p:txBody>
      </p:sp>
      <p:sp>
        <p:nvSpPr>
          <p:cNvPr id="17" name="Rectangle 16">
            <a:extLst>
              <a:ext uri="{FF2B5EF4-FFF2-40B4-BE49-F238E27FC236}">
                <a16:creationId xmlns:a16="http://schemas.microsoft.com/office/drawing/2014/main" id="{5985227D-73CC-C6F2-B4FF-ABD74D8FBA26}"/>
              </a:ext>
            </a:extLst>
          </p:cNvPr>
          <p:cNvSpPr/>
          <p:nvPr userDrawn="1"/>
        </p:nvSpPr>
        <p:spPr>
          <a:xfrm>
            <a:off x="4660900" y="-1054100"/>
            <a:ext cx="3086100" cy="939800"/>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9577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11/12/2025</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024892667"/>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11/12/2025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4109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387F6A4-AA1F-B73D-BF9A-565BD5CC9A5A}"/>
              </a:ext>
            </a:extLst>
          </p:cNvPr>
          <p:cNvGrpSpPr>
            <a:grpSpLocks/>
          </p:cNvGrpSpPr>
          <p:nvPr/>
        </p:nvGrpSpPr>
        <p:grpSpPr bwMode="auto">
          <a:xfrm>
            <a:off x="-10584" y="1"/>
            <a:ext cx="3778251" cy="6856413"/>
            <a:chOff x="-5" y="0"/>
            <a:chExt cx="1785" cy="4319"/>
          </a:xfrm>
        </p:grpSpPr>
        <p:sp>
          <p:nvSpPr>
            <p:cNvPr id="1032" name="Freeform 3">
              <a:extLst>
                <a:ext uri="{FF2B5EF4-FFF2-40B4-BE49-F238E27FC236}">
                  <a16:creationId xmlns:a16="http://schemas.microsoft.com/office/drawing/2014/main" id="{AEEA0C3C-8244-3934-34D2-C3E966E96157}"/>
                </a:ext>
              </a:extLst>
            </p:cNvPr>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1033" name="Group 4">
              <a:extLst>
                <a:ext uri="{FF2B5EF4-FFF2-40B4-BE49-F238E27FC236}">
                  <a16:creationId xmlns:a16="http://schemas.microsoft.com/office/drawing/2014/main" id="{4B85D498-BC5A-4B01-C242-F573185A87C1}"/>
                </a:ext>
              </a:extLst>
            </p:cNvPr>
            <p:cNvGrpSpPr>
              <a:grpSpLocks/>
            </p:cNvGrpSpPr>
            <p:nvPr/>
          </p:nvGrpSpPr>
          <p:grpSpPr bwMode="auto">
            <a:xfrm rot="14964908" flipH="1">
              <a:off x="104" y="2441"/>
              <a:ext cx="452" cy="444"/>
              <a:chOff x="1727" y="866"/>
              <a:chExt cx="129" cy="157"/>
            </a:xfrm>
          </p:grpSpPr>
          <p:sp>
            <p:nvSpPr>
              <p:cNvPr id="1071" name="Freeform 5">
                <a:extLst>
                  <a:ext uri="{FF2B5EF4-FFF2-40B4-BE49-F238E27FC236}">
                    <a16:creationId xmlns:a16="http://schemas.microsoft.com/office/drawing/2014/main" id="{F324C800-EB8D-91ED-B440-5E83CDF93CB3}"/>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72" name="Freeform 6">
                <a:extLst>
                  <a:ext uri="{FF2B5EF4-FFF2-40B4-BE49-F238E27FC236}">
                    <a16:creationId xmlns:a16="http://schemas.microsoft.com/office/drawing/2014/main" id="{BF21B452-C937-8856-C1AB-238E7CFAC7A8}"/>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73" name="Freeform 7">
                <a:extLst>
                  <a:ext uri="{FF2B5EF4-FFF2-40B4-BE49-F238E27FC236}">
                    <a16:creationId xmlns:a16="http://schemas.microsoft.com/office/drawing/2014/main" id="{6DB1BADB-6EA5-7454-8711-65CC5520FF25}"/>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034" name="Freeform 8">
              <a:extLst>
                <a:ext uri="{FF2B5EF4-FFF2-40B4-BE49-F238E27FC236}">
                  <a16:creationId xmlns:a16="http://schemas.microsoft.com/office/drawing/2014/main" id="{715FCB84-808D-A51F-596F-0A7963160FDE}"/>
                </a:ext>
              </a:extLst>
            </p:cNvPr>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1035" name="Group 9">
              <a:extLst>
                <a:ext uri="{FF2B5EF4-FFF2-40B4-BE49-F238E27FC236}">
                  <a16:creationId xmlns:a16="http://schemas.microsoft.com/office/drawing/2014/main" id="{25B9FFD7-D336-0205-DEAC-B32CB18843E2}"/>
                </a:ext>
              </a:extLst>
            </p:cNvPr>
            <p:cNvGrpSpPr>
              <a:grpSpLocks/>
            </p:cNvGrpSpPr>
            <p:nvPr/>
          </p:nvGrpSpPr>
          <p:grpSpPr bwMode="auto">
            <a:xfrm rot="416244">
              <a:off x="9" y="1746"/>
              <a:ext cx="1771" cy="1741"/>
              <a:chOff x="41" y="2787"/>
              <a:chExt cx="902" cy="833"/>
            </a:xfrm>
          </p:grpSpPr>
          <p:sp>
            <p:nvSpPr>
              <p:cNvPr id="1062" name="Freeform 10">
                <a:extLst>
                  <a:ext uri="{FF2B5EF4-FFF2-40B4-BE49-F238E27FC236}">
                    <a16:creationId xmlns:a16="http://schemas.microsoft.com/office/drawing/2014/main" id="{E4811FDB-5751-2C6A-97A2-E79196024A2B}"/>
                  </a:ext>
                </a:extLst>
              </p:cNvPr>
              <p:cNvSpPr>
                <a:spLocks/>
              </p:cNvSpPr>
              <p:nvPr userDrawn="1"/>
            </p:nvSpPr>
            <p:spPr bwMode="ltGray">
              <a:xfrm rot="373331" flipH="1">
                <a:off x="125" y="2787"/>
                <a:ext cx="313" cy="303"/>
              </a:xfrm>
              <a:custGeom>
                <a:avLst/>
                <a:gdLst>
                  <a:gd name="T0" fmla="*/ 286 w 217"/>
                  <a:gd name="T1" fmla="*/ 1313 h 210"/>
                  <a:gd name="T2" fmla="*/ 229 w 217"/>
                  <a:gd name="T3" fmla="*/ 1241 h 210"/>
                  <a:gd name="T4" fmla="*/ 164 w 217"/>
                  <a:gd name="T5" fmla="*/ 1133 h 210"/>
                  <a:gd name="T6" fmla="*/ 95 w 217"/>
                  <a:gd name="T7" fmla="*/ 991 h 210"/>
                  <a:gd name="T8" fmla="*/ 29 w 217"/>
                  <a:gd name="T9" fmla="*/ 843 h 210"/>
                  <a:gd name="T10" fmla="*/ 0 w 217"/>
                  <a:gd name="T11" fmla="*/ 682 h 210"/>
                  <a:gd name="T12" fmla="*/ 1 w 217"/>
                  <a:gd name="T13" fmla="*/ 511 h 210"/>
                  <a:gd name="T14" fmla="*/ 56 w 217"/>
                  <a:gd name="T15" fmla="*/ 354 h 210"/>
                  <a:gd name="T16" fmla="*/ 169 w 217"/>
                  <a:gd name="T17" fmla="*/ 222 h 210"/>
                  <a:gd name="T18" fmla="*/ 283 w 217"/>
                  <a:gd name="T19" fmla="*/ 137 h 210"/>
                  <a:gd name="T20" fmla="*/ 375 w 217"/>
                  <a:gd name="T21" fmla="*/ 75 h 210"/>
                  <a:gd name="T22" fmla="*/ 450 w 217"/>
                  <a:gd name="T23" fmla="*/ 42 h 210"/>
                  <a:gd name="T24" fmla="*/ 508 w 217"/>
                  <a:gd name="T25" fmla="*/ 29 h 210"/>
                  <a:gd name="T26" fmla="*/ 550 w 217"/>
                  <a:gd name="T27" fmla="*/ 29 h 210"/>
                  <a:gd name="T28" fmla="*/ 649 w 217"/>
                  <a:gd name="T29" fmla="*/ 0 h 210"/>
                  <a:gd name="T30" fmla="*/ 922 w 217"/>
                  <a:gd name="T31" fmla="*/ 52 h 210"/>
                  <a:gd name="T32" fmla="*/ 998 w 217"/>
                  <a:gd name="T33" fmla="*/ 75 h 210"/>
                  <a:gd name="T34" fmla="*/ 1073 w 217"/>
                  <a:gd name="T35" fmla="*/ 95 h 210"/>
                  <a:gd name="T36" fmla="*/ 1138 w 217"/>
                  <a:gd name="T37" fmla="*/ 117 h 210"/>
                  <a:gd name="T38" fmla="*/ 1186 w 217"/>
                  <a:gd name="T39" fmla="*/ 144 h 210"/>
                  <a:gd name="T40" fmla="*/ 1240 w 217"/>
                  <a:gd name="T41" fmla="*/ 169 h 210"/>
                  <a:gd name="T42" fmla="*/ 1282 w 217"/>
                  <a:gd name="T43" fmla="*/ 198 h 210"/>
                  <a:gd name="T44" fmla="*/ 1315 w 217"/>
                  <a:gd name="T45" fmla="*/ 237 h 210"/>
                  <a:gd name="T46" fmla="*/ 1354 w 217"/>
                  <a:gd name="T47" fmla="*/ 283 h 210"/>
                  <a:gd name="T48" fmla="*/ 1282 w 217"/>
                  <a:gd name="T49" fmla="*/ 253 h 210"/>
                  <a:gd name="T50" fmla="*/ 1213 w 217"/>
                  <a:gd name="T51" fmla="*/ 225 h 210"/>
                  <a:gd name="T52" fmla="*/ 1144 w 217"/>
                  <a:gd name="T53" fmla="*/ 208 h 210"/>
                  <a:gd name="T54" fmla="*/ 1073 w 217"/>
                  <a:gd name="T55" fmla="*/ 185 h 210"/>
                  <a:gd name="T56" fmla="*/ 1017 w 217"/>
                  <a:gd name="T57" fmla="*/ 169 h 210"/>
                  <a:gd name="T58" fmla="*/ 958 w 217"/>
                  <a:gd name="T59" fmla="*/ 164 h 210"/>
                  <a:gd name="T60" fmla="*/ 890 w 217"/>
                  <a:gd name="T61" fmla="*/ 154 h 210"/>
                  <a:gd name="T62" fmla="*/ 834 w 217"/>
                  <a:gd name="T63" fmla="*/ 154 h 210"/>
                  <a:gd name="T64" fmla="*/ 780 w 217"/>
                  <a:gd name="T65" fmla="*/ 154 h 210"/>
                  <a:gd name="T66" fmla="*/ 724 w 217"/>
                  <a:gd name="T67" fmla="*/ 156 h 210"/>
                  <a:gd name="T68" fmla="*/ 666 w 217"/>
                  <a:gd name="T69" fmla="*/ 169 h 210"/>
                  <a:gd name="T70" fmla="*/ 617 w 217"/>
                  <a:gd name="T71" fmla="*/ 183 h 210"/>
                  <a:gd name="T72" fmla="*/ 568 w 217"/>
                  <a:gd name="T73" fmla="*/ 208 h 210"/>
                  <a:gd name="T74" fmla="*/ 509 w 217"/>
                  <a:gd name="T75" fmla="*/ 225 h 210"/>
                  <a:gd name="T76" fmla="*/ 462 w 217"/>
                  <a:gd name="T77" fmla="*/ 255 h 210"/>
                  <a:gd name="T78" fmla="*/ 413 w 217"/>
                  <a:gd name="T79" fmla="*/ 286 h 210"/>
                  <a:gd name="T80" fmla="*/ 325 w 217"/>
                  <a:gd name="T81" fmla="*/ 381 h 210"/>
                  <a:gd name="T82" fmla="*/ 264 w 217"/>
                  <a:gd name="T83" fmla="*/ 499 h 210"/>
                  <a:gd name="T84" fmla="*/ 229 w 217"/>
                  <a:gd name="T85" fmla="*/ 645 h 210"/>
                  <a:gd name="T86" fmla="*/ 216 w 217"/>
                  <a:gd name="T87" fmla="*/ 789 h 210"/>
                  <a:gd name="T88" fmla="*/ 216 w 217"/>
                  <a:gd name="T89" fmla="*/ 948 h 210"/>
                  <a:gd name="T90" fmla="*/ 237 w 217"/>
                  <a:gd name="T91" fmla="*/ 1086 h 210"/>
                  <a:gd name="T92" fmla="*/ 255 w 217"/>
                  <a:gd name="T93" fmla="*/ 1213 h 210"/>
                  <a:gd name="T94" fmla="*/ 286 w 217"/>
                  <a:gd name="T95" fmla="*/ 1313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3" name="Freeform 11">
                <a:extLst>
                  <a:ext uri="{FF2B5EF4-FFF2-40B4-BE49-F238E27FC236}">
                    <a16:creationId xmlns:a16="http://schemas.microsoft.com/office/drawing/2014/main" id="{FD4AB276-F22F-67BC-209F-641D0BABB5DD}"/>
                  </a:ext>
                </a:extLst>
              </p:cNvPr>
              <p:cNvSpPr>
                <a:spLocks/>
              </p:cNvSpPr>
              <p:nvPr userDrawn="1"/>
            </p:nvSpPr>
            <p:spPr bwMode="ltGray">
              <a:xfrm rot="373331" flipH="1">
                <a:off x="41" y="2843"/>
                <a:ext cx="262" cy="308"/>
              </a:xfrm>
              <a:custGeom>
                <a:avLst/>
                <a:gdLst>
                  <a:gd name="T0" fmla="*/ 674 w 182"/>
                  <a:gd name="T1" fmla="*/ 0 h 213"/>
                  <a:gd name="T2" fmla="*/ 692 w 182"/>
                  <a:gd name="T3" fmla="*/ 13 h 213"/>
                  <a:gd name="T4" fmla="*/ 731 w 182"/>
                  <a:gd name="T5" fmla="*/ 52 h 213"/>
                  <a:gd name="T6" fmla="*/ 786 w 182"/>
                  <a:gd name="T7" fmla="*/ 116 h 213"/>
                  <a:gd name="T8" fmla="*/ 848 w 182"/>
                  <a:gd name="T9" fmla="*/ 210 h 213"/>
                  <a:gd name="T10" fmla="*/ 897 w 182"/>
                  <a:gd name="T11" fmla="*/ 327 h 213"/>
                  <a:gd name="T12" fmla="*/ 929 w 182"/>
                  <a:gd name="T13" fmla="*/ 482 h 213"/>
                  <a:gd name="T14" fmla="*/ 929 w 182"/>
                  <a:gd name="T15" fmla="*/ 665 h 213"/>
                  <a:gd name="T16" fmla="*/ 890 w 182"/>
                  <a:gd name="T17" fmla="*/ 881 h 213"/>
                  <a:gd name="T18" fmla="*/ 868 w 182"/>
                  <a:gd name="T19" fmla="*/ 941 h 213"/>
                  <a:gd name="T20" fmla="*/ 841 w 182"/>
                  <a:gd name="T21" fmla="*/ 991 h 213"/>
                  <a:gd name="T22" fmla="*/ 812 w 182"/>
                  <a:gd name="T23" fmla="*/ 1045 h 213"/>
                  <a:gd name="T24" fmla="*/ 773 w 182"/>
                  <a:gd name="T25" fmla="*/ 1093 h 213"/>
                  <a:gd name="T26" fmla="*/ 721 w 182"/>
                  <a:gd name="T27" fmla="*/ 1138 h 213"/>
                  <a:gd name="T28" fmla="*/ 678 w 182"/>
                  <a:gd name="T29" fmla="*/ 1173 h 213"/>
                  <a:gd name="T30" fmla="*/ 632 w 182"/>
                  <a:gd name="T31" fmla="*/ 1206 h 213"/>
                  <a:gd name="T32" fmla="*/ 567 w 182"/>
                  <a:gd name="T33" fmla="*/ 1233 h 213"/>
                  <a:gd name="T34" fmla="*/ 508 w 182"/>
                  <a:gd name="T35" fmla="*/ 1246 h 213"/>
                  <a:gd name="T36" fmla="*/ 448 w 182"/>
                  <a:gd name="T37" fmla="*/ 1262 h 213"/>
                  <a:gd name="T38" fmla="*/ 379 w 182"/>
                  <a:gd name="T39" fmla="*/ 1274 h 213"/>
                  <a:gd name="T40" fmla="*/ 305 w 182"/>
                  <a:gd name="T41" fmla="*/ 1274 h 213"/>
                  <a:gd name="T42" fmla="*/ 226 w 182"/>
                  <a:gd name="T43" fmla="*/ 1262 h 213"/>
                  <a:gd name="T44" fmla="*/ 155 w 182"/>
                  <a:gd name="T45" fmla="*/ 1246 h 213"/>
                  <a:gd name="T46" fmla="*/ 72 w 182"/>
                  <a:gd name="T47" fmla="*/ 1219 h 213"/>
                  <a:gd name="T48" fmla="*/ 0 w 182"/>
                  <a:gd name="T49" fmla="*/ 1187 h 213"/>
                  <a:gd name="T50" fmla="*/ 69 w 182"/>
                  <a:gd name="T51" fmla="*/ 1233 h 213"/>
                  <a:gd name="T52" fmla="*/ 137 w 182"/>
                  <a:gd name="T53" fmla="*/ 1262 h 213"/>
                  <a:gd name="T54" fmla="*/ 206 w 182"/>
                  <a:gd name="T55" fmla="*/ 1294 h 213"/>
                  <a:gd name="T56" fmla="*/ 265 w 182"/>
                  <a:gd name="T57" fmla="*/ 1316 h 213"/>
                  <a:gd name="T58" fmla="*/ 325 w 182"/>
                  <a:gd name="T59" fmla="*/ 1335 h 213"/>
                  <a:gd name="T60" fmla="*/ 392 w 182"/>
                  <a:gd name="T61" fmla="*/ 1342 h 213"/>
                  <a:gd name="T62" fmla="*/ 449 w 182"/>
                  <a:gd name="T63" fmla="*/ 1345 h 213"/>
                  <a:gd name="T64" fmla="*/ 510 w 182"/>
                  <a:gd name="T65" fmla="*/ 1345 h 213"/>
                  <a:gd name="T66" fmla="*/ 564 w 182"/>
                  <a:gd name="T67" fmla="*/ 1342 h 213"/>
                  <a:gd name="T68" fmla="*/ 618 w 182"/>
                  <a:gd name="T69" fmla="*/ 1330 h 213"/>
                  <a:gd name="T70" fmla="*/ 665 w 182"/>
                  <a:gd name="T71" fmla="*/ 1316 h 213"/>
                  <a:gd name="T72" fmla="*/ 715 w 182"/>
                  <a:gd name="T73" fmla="*/ 1303 h 213"/>
                  <a:gd name="T74" fmla="*/ 760 w 182"/>
                  <a:gd name="T75" fmla="*/ 1286 h 213"/>
                  <a:gd name="T76" fmla="*/ 802 w 182"/>
                  <a:gd name="T77" fmla="*/ 1258 h 213"/>
                  <a:gd name="T78" fmla="*/ 841 w 182"/>
                  <a:gd name="T79" fmla="*/ 1233 h 213"/>
                  <a:gd name="T80" fmla="*/ 877 w 182"/>
                  <a:gd name="T81" fmla="*/ 1206 h 213"/>
                  <a:gd name="T82" fmla="*/ 976 w 182"/>
                  <a:gd name="T83" fmla="*/ 1111 h 213"/>
                  <a:gd name="T84" fmla="*/ 1045 w 182"/>
                  <a:gd name="T85" fmla="*/ 1018 h 213"/>
                  <a:gd name="T86" fmla="*/ 1085 w 182"/>
                  <a:gd name="T87" fmla="*/ 910 h 213"/>
                  <a:gd name="T88" fmla="*/ 1107 w 182"/>
                  <a:gd name="T89" fmla="*/ 811 h 213"/>
                  <a:gd name="T90" fmla="*/ 1121 w 182"/>
                  <a:gd name="T91" fmla="*/ 704 h 213"/>
                  <a:gd name="T92" fmla="*/ 1121 w 182"/>
                  <a:gd name="T93" fmla="*/ 599 h 213"/>
                  <a:gd name="T94" fmla="*/ 1126 w 182"/>
                  <a:gd name="T95" fmla="*/ 500 h 213"/>
                  <a:gd name="T96" fmla="*/ 1067 w 182"/>
                  <a:gd name="T97" fmla="*/ 292 h 213"/>
                  <a:gd name="T98" fmla="*/ 966 w 182"/>
                  <a:gd name="T99" fmla="*/ 130 h 213"/>
                  <a:gd name="T100" fmla="*/ 930 w 182"/>
                  <a:gd name="T101" fmla="*/ 116 h 213"/>
                  <a:gd name="T102" fmla="*/ 910 w 182"/>
                  <a:gd name="T103" fmla="*/ 97 h 213"/>
                  <a:gd name="T104" fmla="*/ 877 w 182"/>
                  <a:gd name="T105" fmla="*/ 81 h 213"/>
                  <a:gd name="T106" fmla="*/ 854 w 182"/>
                  <a:gd name="T107" fmla="*/ 69 h 213"/>
                  <a:gd name="T108" fmla="*/ 816 w 182"/>
                  <a:gd name="T109" fmla="*/ 56 h 213"/>
                  <a:gd name="T110" fmla="*/ 779 w 182"/>
                  <a:gd name="T111" fmla="*/ 39 h 213"/>
                  <a:gd name="T112" fmla="*/ 734 w 182"/>
                  <a:gd name="T113" fmla="*/ 19 h 213"/>
                  <a:gd name="T114" fmla="*/ 674 w 182"/>
                  <a:gd name="T115" fmla="*/ 0 h 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4" name="Freeform 12">
                <a:extLst>
                  <a:ext uri="{FF2B5EF4-FFF2-40B4-BE49-F238E27FC236}">
                    <a16:creationId xmlns:a16="http://schemas.microsoft.com/office/drawing/2014/main" id="{99D7FFE3-5483-99D0-706F-FE6EC78098A9}"/>
                  </a:ext>
                </a:extLst>
              </p:cNvPr>
              <p:cNvSpPr>
                <a:spLocks/>
              </p:cNvSpPr>
              <p:nvPr userDrawn="1"/>
            </p:nvSpPr>
            <p:spPr bwMode="ltGray">
              <a:xfrm rot="373331" flipH="1">
                <a:off x="121" y="2907"/>
                <a:ext cx="93" cy="156"/>
              </a:xfrm>
              <a:custGeom>
                <a:avLst/>
                <a:gdLst>
                  <a:gd name="T0" fmla="*/ 19 w 128"/>
                  <a:gd name="T1" fmla="*/ 0 h 217"/>
                  <a:gd name="T2" fmla="*/ 21 w 128"/>
                  <a:gd name="T3" fmla="*/ 1 h 217"/>
                  <a:gd name="T4" fmla="*/ 23 w 128"/>
                  <a:gd name="T5" fmla="*/ 5 h 217"/>
                  <a:gd name="T6" fmla="*/ 25 w 128"/>
                  <a:gd name="T7" fmla="*/ 10 h 217"/>
                  <a:gd name="T8" fmla="*/ 26 w 128"/>
                  <a:gd name="T9" fmla="*/ 15 h 217"/>
                  <a:gd name="T10" fmla="*/ 26 w 128"/>
                  <a:gd name="T11" fmla="*/ 22 h 217"/>
                  <a:gd name="T12" fmla="*/ 23 w 128"/>
                  <a:gd name="T13" fmla="*/ 28 h 217"/>
                  <a:gd name="T14" fmla="*/ 19 w 128"/>
                  <a:gd name="T15" fmla="*/ 35 h 217"/>
                  <a:gd name="T16" fmla="*/ 12 w 128"/>
                  <a:gd name="T17" fmla="*/ 42 h 217"/>
                  <a:gd name="T18" fmla="*/ 10 w 128"/>
                  <a:gd name="T19" fmla="*/ 41 h 217"/>
                  <a:gd name="T20" fmla="*/ 8 w 128"/>
                  <a:gd name="T21" fmla="*/ 40 h 217"/>
                  <a:gd name="T22" fmla="*/ 5 w 128"/>
                  <a:gd name="T23" fmla="*/ 40 h 217"/>
                  <a:gd name="T24" fmla="*/ 4 w 128"/>
                  <a:gd name="T25" fmla="*/ 39 h 217"/>
                  <a:gd name="T26" fmla="*/ 1 w 128"/>
                  <a:gd name="T27" fmla="*/ 37 h 217"/>
                  <a:gd name="T28" fmla="*/ 1 w 128"/>
                  <a:gd name="T29" fmla="*/ 36 h 217"/>
                  <a:gd name="T30" fmla="*/ 0 w 128"/>
                  <a:gd name="T31" fmla="*/ 35 h 217"/>
                  <a:gd name="T32" fmla="*/ 1 w 128"/>
                  <a:gd name="T33" fmla="*/ 34 h 217"/>
                  <a:gd name="T34" fmla="*/ 3 w 128"/>
                  <a:gd name="T35" fmla="*/ 32 h 217"/>
                  <a:gd name="T36" fmla="*/ 6 w 128"/>
                  <a:gd name="T37" fmla="*/ 31 h 217"/>
                  <a:gd name="T38" fmla="*/ 9 w 128"/>
                  <a:gd name="T39" fmla="*/ 29 h 217"/>
                  <a:gd name="T40" fmla="*/ 12 w 128"/>
                  <a:gd name="T41" fmla="*/ 26 h 217"/>
                  <a:gd name="T42" fmla="*/ 16 w 128"/>
                  <a:gd name="T43" fmla="*/ 22 h 217"/>
                  <a:gd name="T44" fmla="*/ 18 w 128"/>
                  <a:gd name="T45" fmla="*/ 16 h 217"/>
                  <a:gd name="T46" fmla="*/ 20 w 128"/>
                  <a:gd name="T47" fmla="*/ 9 h 217"/>
                  <a:gd name="T48" fmla="*/ 19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5" name="Freeform 13">
                <a:extLst>
                  <a:ext uri="{FF2B5EF4-FFF2-40B4-BE49-F238E27FC236}">
                    <a16:creationId xmlns:a16="http://schemas.microsoft.com/office/drawing/2014/main" id="{6AD621DB-AFB0-F3EE-8B0D-B39A03160A47}"/>
                  </a:ext>
                </a:extLst>
              </p:cNvPr>
              <p:cNvSpPr>
                <a:spLocks/>
              </p:cNvSpPr>
              <p:nvPr userDrawn="1"/>
            </p:nvSpPr>
            <p:spPr bwMode="ltGray">
              <a:xfrm rot="373331" flipH="1">
                <a:off x="313" y="3110"/>
                <a:ext cx="85" cy="93"/>
              </a:xfrm>
              <a:custGeom>
                <a:avLst/>
                <a:gdLst>
                  <a:gd name="T0" fmla="*/ 15 w 117"/>
                  <a:gd name="T1" fmla="*/ 0 h 132"/>
                  <a:gd name="T2" fmla="*/ 0 w 117"/>
                  <a:gd name="T3" fmla="*/ 4 h 132"/>
                  <a:gd name="T4" fmla="*/ 1 w 117"/>
                  <a:gd name="T5" fmla="*/ 4 h 132"/>
                  <a:gd name="T6" fmla="*/ 3 w 117"/>
                  <a:gd name="T7" fmla="*/ 5 h 132"/>
                  <a:gd name="T8" fmla="*/ 6 w 117"/>
                  <a:gd name="T9" fmla="*/ 6 h 132"/>
                  <a:gd name="T10" fmla="*/ 9 w 117"/>
                  <a:gd name="T11" fmla="*/ 8 h 132"/>
                  <a:gd name="T12" fmla="*/ 13 w 117"/>
                  <a:gd name="T13" fmla="*/ 11 h 132"/>
                  <a:gd name="T14" fmla="*/ 17 w 117"/>
                  <a:gd name="T15" fmla="*/ 13 h 132"/>
                  <a:gd name="T16" fmla="*/ 20 w 117"/>
                  <a:gd name="T17" fmla="*/ 18 h 132"/>
                  <a:gd name="T18" fmla="*/ 23 w 117"/>
                  <a:gd name="T19" fmla="*/ 23 h 132"/>
                  <a:gd name="T20" fmla="*/ 24 w 117"/>
                  <a:gd name="T21" fmla="*/ 21 h 132"/>
                  <a:gd name="T22" fmla="*/ 23 w 117"/>
                  <a:gd name="T23" fmla="*/ 18 h 132"/>
                  <a:gd name="T24" fmla="*/ 22 w 117"/>
                  <a:gd name="T25" fmla="*/ 16 h 132"/>
                  <a:gd name="T26" fmla="*/ 20 w 117"/>
                  <a:gd name="T27" fmla="*/ 13 h 132"/>
                  <a:gd name="T28" fmla="*/ 18 w 117"/>
                  <a:gd name="T29" fmla="*/ 10 h 132"/>
                  <a:gd name="T30" fmla="*/ 16 w 117"/>
                  <a:gd name="T31" fmla="*/ 8 h 132"/>
                  <a:gd name="T32" fmla="*/ 14 w 117"/>
                  <a:gd name="T33" fmla="*/ 6 h 132"/>
                  <a:gd name="T34" fmla="*/ 12 w 117"/>
                  <a:gd name="T35" fmla="*/ 6 h 132"/>
                  <a:gd name="T36" fmla="*/ 14 w 117"/>
                  <a:gd name="T37" fmla="*/ 5 h 132"/>
                  <a:gd name="T38" fmla="*/ 16 w 117"/>
                  <a:gd name="T39" fmla="*/ 5 h 132"/>
                  <a:gd name="T40" fmla="*/ 18 w 117"/>
                  <a:gd name="T41" fmla="*/ 4 h 132"/>
                  <a:gd name="T42" fmla="*/ 20 w 117"/>
                  <a:gd name="T43" fmla="*/ 4 h 132"/>
                  <a:gd name="T44" fmla="*/ 21 w 117"/>
                  <a:gd name="T45" fmla="*/ 4 h 132"/>
                  <a:gd name="T46" fmla="*/ 22 w 117"/>
                  <a:gd name="T47" fmla="*/ 4 h 132"/>
                  <a:gd name="T48" fmla="*/ 23 w 117"/>
                  <a:gd name="T49" fmla="*/ 4 h 132"/>
                  <a:gd name="T50" fmla="*/ 23 w 117"/>
                  <a:gd name="T51" fmla="*/ 4 h 132"/>
                  <a:gd name="T52" fmla="*/ 15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6" name="Freeform 14">
                <a:extLst>
                  <a:ext uri="{FF2B5EF4-FFF2-40B4-BE49-F238E27FC236}">
                    <a16:creationId xmlns:a16="http://schemas.microsoft.com/office/drawing/2014/main" id="{7C15F21E-35C1-613B-0D1D-F82DA9E3EFBE}"/>
                  </a:ext>
                </a:extLst>
              </p:cNvPr>
              <p:cNvSpPr>
                <a:spLocks/>
              </p:cNvSpPr>
              <p:nvPr userDrawn="1"/>
            </p:nvSpPr>
            <p:spPr bwMode="ltGray">
              <a:xfrm rot="373331" flipH="1">
                <a:off x="289" y="3135"/>
                <a:ext cx="21" cy="55"/>
              </a:xfrm>
              <a:custGeom>
                <a:avLst/>
                <a:gdLst>
                  <a:gd name="T0" fmla="*/ 6 w 29"/>
                  <a:gd name="T1" fmla="*/ 0 h 77"/>
                  <a:gd name="T2" fmla="*/ 5 w 29"/>
                  <a:gd name="T3" fmla="*/ 0 h 77"/>
                  <a:gd name="T4" fmla="*/ 4 w 29"/>
                  <a:gd name="T5" fmla="*/ 1 h 77"/>
                  <a:gd name="T6" fmla="*/ 2 w 29"/>
                  <a:gd name="T7" fmla="*/ 1 h 77"/>
                  <a:gd name="T8" fmla="*/ 1 w 29"/>
                  <a:gd name="T9" fmla="*/ 4 h 77"/>
                  <a:gd name="T10" fmla="*/ 1 w 29"/>
                  <a:gd name="T11" fmla="*/ 6 h 77"/>
                  <a:gd name="T12" fmla="*/ 0 w 29"/>
                  <a:gd name="T13" fmla="*/ 8 h 77"/>
                  <a:gd name="T14" fmla="*/ 1 w 29"/>
                  <a:gd name="T15" fmla="*/ 11 h 77"/>
                  <a:gd name="T16" fmla="*/ 2 w 29"/>
                  <a:gd name="T17" fmla="*/ 14 h 77"/>
                  <a:gd name="T18" fmla="*/ 3 w 29"/>
                  <a:gd name="T19" fmla="*/ 10 h 77"/>
                  <a:gd name="T20" fmla="*/ 4 w 29"/>
                  <a:gd name="T21" fmla="*/ 7 h 77"/>
                  <a:gd name="T22" fmla="*/ 5 w 29"/>
                  <a:gd name="T23" fmla="*/ 4 h 77"/>
                  <a:gd name="T24" fmla="*/ 6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1067" name="Group 15">
                <a:extLst>
                  <a:ext uri="{FF2B5EF4-FFF2-40B4-BE49-F238E27FC236}">
                    <a16:creationId xmlns:a16="http://schemas.microsoft.com/office/drawing/2014/main" id="{22777A2B-F251-C5F8-18CB-B17B0B57B8C7}"/>
                  </a:ext>
                </a:extLst>
              </p:cNvPr>
              <p:cNvGrpSpPr>
                <a:grpSpLocks/>
              </p:cNvGrpSpPr>
              <p:nvPr userDrawn="1"/>
            </p:nvGrpSpPr>
            <p:grpSpPr bwMode="auto">
              <a:xfrm rot="10886446" flipH="1">
                <a:off x="335" y="3251"/>
                <a:ext cx="608" cy="369"/>
                <a:chOff x="-366" y="1704"/>
                <a:chExt cx="608" cy="369"/>
              </a:xfrm>
            </p:grpSpPr>
            <p:sp>
              <p:nvSpPr>
                <p:cNvPr id="1068" name="Freeform 16">
                  <a:extLst>
                    <a:ext uri="{FF2B5EF4-FFF2-40B4-BE49-F238E27FC236}">
                      <a16:creationId xmlns:a16="http://schemas.microsoft.com/office/drawing/2014/main" id="{59201886-A11C-F152-770A-A60B3BC5FBFE}"/>
                    </a:ext>
                  </a:extLst>
                </p:cNvPr>
                <p:cNvSpPr>
                  <a:spLocks/>
                </p:cNvSpPr>
                <p:nvPr userDrawn="1"/>
              </p:nvSpPr>
              <p:spPr bwMode="ltGray">
                <a:xfrm rot="4200091">
                  <a:off x="-243" y="1807"/>
                  <a:ext cx="143" cy="390"/>
                </a:xfrm>
                <a:custGeom>
                  <a:avLst/>
                  <a:gdLst>
                    <a:gd name="T0" fmla="*/ 2 w 207"/>
                    <a:gd name="T1" fmla="*/ 7 h 564"/>
                    <a:gd name="T2" fmla="*/ 1 w 207"/>
                    <a:gd name="T3" fmla="*/ 12 h 564"/>
                    <a:gd name="T4" fmla="*/ 1 w 207"/>
                    <a:gd name="T5" fmla="*/ 16 h 564"/>
                    <a:gd name="T6" fmla="*/ 0 w 207"/>
                    <a:gd name="T7" fmla="*/ 19 h 564"/>
                    <a:gd name="T8" fmla="*/ 0 w 207"/>
                    <a:gd name="T9" fmla="*/ 24 h 564"/>
                    <a:gd name="T10" fmla="*/ 1 w 207"/>
                    <a:gd name="T11" fmla="*/ 28 h 564"/>
                    <a:gd name="T12" fmla="*/ 1 w 207"/>
                    <a:gd name="T13" fmla="*/ 33 h 564"/>
                    <a:gd name="T14" fmla="*/ 3 w 207"/>
                    <a:gd name="T15" fmla="*/ 39 h 564"/>
                    <a:gd name="T16" fmla="*/ 5 w 207"/>
                    <a:gd name="T17" fmla="*/ 46 h 564"/>
                    <a:gd name="T18" fmla="*/ 7 w 207"/>
                    <a:gd name="T19" fmla="*/ 52 h 564"/>
                    <a:gd name="T20" fmla="*/ 10 w 207"/>
                    <a:gd name="T21" fmla="*/ 57 h 564"/>
                    <a:gd name="T22" fmla="*/ 13 w 207"/>
                    <a:gd name="T23" fmla="*/ 64 h 564"/>
                    <a:gd name="T24" fmla="*/ 17 w 207"/>
                    <a:gd name="T25" fmla="*/ 71 h 564"/>
                    <a:gd name="T26" fmla="*/ 21 w 207"/>
                    <a:gd name="T27" fmla="*/ 77 h 564"/>
                    <a:gd name="T28" fmla="*/ 25 w 207"/>
                    <a:gd name="T29" fmla="*/ 82 h 564"/>
                    <a:gd name="T30" fmla="*/ 28 w 207"/>
                    <a:gd name="T31" fmla="*/ 86 h 564"/>
                    <a:gd name="T32" fmla="*/ 32 w 207"/>
                    <a:gd name="T33" fmla="*/ 89 h 564"/>
                    <a:gd name="T34" fmla="*/ 26 w 207"/>
                    <a:gd name="T35" fmla="*/ 79 h 564"/>
                    <a:gd name="T36" fmla="*/ 20 w 207"/>
                    <a:gd name="T37" fmla="*/ 71 h 564"/>
                    <a:gd name="T38" fmla="*/ 16 w 207"/>
                    <a:gd name="T39" fmla="*/ 64 h 564"/>
                    <a:gd name="T40" fmla="*/ 13 w 207"/>
                    <a:gd name="T41" fmla="*/ 58 h 564"/>
                    <a:gd name="T42" fmla="*/ 12 w 207"/>
                    <a:gd name="T43" fmla="*/ 53 h 564"/>
                    <a:gd name="T44" fmla="*/ 10 w 207"/>
                    <a:gd name="T45" fmla="*/ 49 h 564"/>
                    <a:gd name="T46" fmla="*/ 10 w 207"/>
                    <a:gd name="T47" fmla="*/ 45 h 564"/>
                    <a:gd name="T48" fmla="*/ 9 w 207"/>
                    <a:gd name="T49" fmla="*/ 41 h 564"/>
                    <a:gd name="T50" fmla="*/ 7 w 207"/>
                    <a:gd name="T51" fmla="*/ 33 h 564"/>
                    <a:gd name="T52" fmla="*/ 6 w 207"/>
                    <a:gd name="T53" fmla="*/ 22 h 564"/>
                    <a:gd name="T54" fmla="*/ 7 w 207"/>
                    <a:gd name="T55" fmla="*/ 11 h 564"/>
                    <a:gd name="T56" fmla="*/ 8 w 207"/>
                    <a:gd name="T57" fmla="*/ 0 h 564"/>
                    <a:gd name="T58" fmla="*/ 2 w 207"/>
                    <a:gd name="T59" fmla="*/ 7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9" name="Freeform 17">
                  <a:extLst>
                    <a:ext uri="{FF2B5EF4-FFF2-40B4-BE49-F238E27FC236}">
                      <a16:creationId xmlns:a16="http://schemas.microsoft.com/office/drawing/2014/main" id="{D482E433-8206-7045-0669-E360DDE43BAD}"/>
                    </a:ext>
                  </a:extLst>
                </p:cNvPr>
                <p:cNvSpPr>
                  <a:spLocks/>
                </p:cNvSpPr>
                <p:nvPr userDrawn="1"/>
              </p:nvSpPr>
              <p:spPr bwMode="ltGray">
                <a:xfrm rot="4200091">
                  <a:off x="124" y="1761"/>
                  <a:ext cx="33" cy="160"/>
                </a:xfrm>
                <a:custGeom>
                  <a:avLst/>
                  <a:gdLst>
                    <a:gd name="T0" fmla="*/ 0 w 47"/>
                    <a:gd name="T1" fmla="*/ 3 h 232"/>
                    <a:gd name="T2" fmla="*/ 3 w 47"/>
                    <a:gd name="T3" fmla="*/ 8 h 232"/>
                    <a:gd name="T4" fmla="*/ 4 w 47"/>
                    <a:gd name="T5" fmla="*/ 16 h 232"/>
                    <a:gd name="T6" fmla="*/ 4 w 47"/>
                    <a:gd name="T7" fmla="*/ 25 h 232"/>
                    <a:gd name="T8" fmla="*/ 3 w 47"/>
                    <a:gd name="T9" fmla="*/ 36 h 232"/>
                    <a:gd name="T10" fmla="*/ 8 w 47"/>
                    <a:gd name="T11" fmla="*/ 34 h 232"/>
                    <a:gd name="T12" fmla="*/ 8 w 47"/>
                    <a:gd name="T13" fmla="*/ 28 h 232"/>
                    <a:gd name="T14" fmla="*/ 8 w 47"/>
                    <a:gd name="T15" fmla="*/ 22 h 232"/>
                    <a:gd name="T16" fmla="*/ 8 w 47"/>
                    <a:gd name="T17" fmla="*/ 16 h 232"/>
                    <a:gd name="T18" fmla="*/ 7 w 47"/>
                    <a:gd name="T19" fmla="*/ 11 h 232"/>
                    <a:gd name="T20" fmla="*/ 6 w 47"/>
                    <a:gd name="T21" fmla="*/ 8 h 232"/>
                    <a:gd name="T22" fmla="*/ 5 w 47"/>
                    <a:gd name="T23" fmla="*/ 6 h 232"/>
                    <a:gd name="T24" fmla="*/ 4 w 47"/>
                    <a:gd name="T25" fmla="*/ 3 h 232"/>
                    <a:gd name="T26" fmla="*/ 2 w 47"/>
                    <a:gd name="T27" fmla="*/ 0 h 232"/>
                    <a:gd name="T28" fmla="*/ 0 w 47"/>
                    <a:gd name="T29" fmla="*/ 3 h 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70" name="Freeform 18">
                  <a:extLst>
                    <a:ext uri="{FF2B5EF4-FFF2-40B4-BE49-F238E27FC236}">
                      <a16:creationId xmlns:a16="http://schemas.microsoft.com/office/drawing/2014/main" id="{F1BD9BF7-5D63-8EC1-3851-B2C78F8E4ACC}"/>
                    </a:ext>
                  </a:extLst>
                </p:cNvPr>
                <p:cNvSpPr>
                  <a:spLocks/>
                </p:cNvSpPr>
                <p:nvPr userDrawn="1"/>
              </p:nvSpPr>
              <p:spPr bwMode="ltGray">
                <a:xfrm rot="4200091">
                  <a:off x="199" y="1720"/>
                  <a:ext cx="60" cy="27"/>
                </a:xfrm>
                <a:custGeom>
                  <a:avLst/>
                  <a:gdLst>
                    <a:gd name="T0" fmla="*/ 13 w 87"/>
                    <a:gd name="T1" fmla="*/ 3 h 40"/>
                    <a:gd name="T2" fmla="*/ 12 w 87"/>
                    <a:gd name="T3" fmla="*/ 2 h 40"/>
                    <a:gd name="T4" fmla="*/ 10 w 87"/>
                    <a:gd name="T5" fmla="*/ 1 h 40"/>
                    <a:gd name="T6" fmla="*/ 9 w 87"/>
                    <a:gd name="T7" fmla="*/ 1 h 40"/>
                    <a:gd name="T8" fmla="*/ 7 w 87"/>
                    <a:gd name="T9" fmla="*/ 1 h 40"/>
                    <a:gd name="T10" fmla="*/ 6 w 87"/>
                    <a:gd name="T11" fmla="*/ 1 h 40"/>
                    <a:gd name="T12" fmla="*/ 4 w 87"/>
                    <a:gd name="T13" fmla="*/ 1 h 40"/>
                    <a:gd name="T14" fmla="*/ 2 w 87"/>
                    <a:gd name="T15" fmla="*/ 0 h 40"/>
                    <a:gd name="T16" fmla="*/ 0 w 87"/>
                    <a:gd name="T17" fmla="*/ 1 h 40"/>
                    <a:gd name="T18" fmla="*/ 1 w 87"/>
                    <a:gd name="T19" fmla="*/ 1 h 40"/>
                    <a:gd name="T20" fmla="*/ 2 w 87"/>
                    <a:gd name="T21" fmla="*/ 1 h 40"/>
                    <a:gd name="T22" fmla="*/ 3 w 87"/>
                    <a:gd name="T23" fmla="*/ 2 h 40"/>
                    <a:gd name="T24" fmla="*/ 6 w 87"/>
                    <a:gd name="T25" fmla="*/ 2 h 40"/>
                    <a:gd name="T26" fmla="*/ 7 w 87"/>
                    <a:gd name="T27" fmla="*/ 3 h 40"/>
                    <a:gd name="T28" fmla="*/ 8 w 87"/>
                    <a:gd name="T29" fmla="*/ 3 h 40"/>
                    <a:gd name="T30" fmla="*/ 10 w 87"/>
                    <a:gd name="T31" fmla="*/ 5 h 40"/>
                    <a:gd name="T32" fmla="*/ 12 w 87"/>
                    <a:gd name="T33" fmla="*/ 5 h 40"/>
                    <a:gd name="T34" fmla="*/ 13 w 87"/>
                    <a:gd name="T35" fmla="*/ 3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grpSp>
          <p:nvGrpSpPr>
            <p:cNvPr id="1036" name="Group 19">
              <a:extLst>
                <a:ext uri="{FF2B5EF4-FFF2-40B4-BE49-F238E27FC236}">
                  <a16:creationId xmlns:a16="http://schemas.microsoft.com/office/drawing/2014/main" id="{3B31B473-58F9-B464-652D-37F07E66334F}"/>
                </a:ext>
              </a:extLst>
            </p:cNvPr>
            <p:cNvGrpSpPr>
              <a:grpSpLocks/>
            </p:cNvGrpSpPr>
            <p:nvPr/>
          </p:nvGrpSpPr>
          <p:grpSpPr bwMode="auto">
            <a:xfrm rot="6248562">
              <a:off x="343" y="3854"/>
              <a:ext cx="392" cy="424"/>
              <a:chOff x="1727" y="866"/>
              <a:chExt cx="129" cy="157"/>
            </a:xfrm>
          </p:grpSpPr>
          <p:sp>
            <p:nvSpPr>
              <p:cNvPr id="1059" name="Freeform 20">
                <a:extLst>
                  <a:ext uri="{FF2B5EF4-FFF2-40B4-BE49-F238E27FC236}">
                    <a16:creationId xmlns:a16="http://schemas.microsoft.com/office/drawing/2014/main" id="{D9880F0E-E610-7707-807E-C60B9CD1C2EB}"/>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0" name="Freeform 21">
                <a:extLst>
                  <a:ext uri="{FF2B5EF4-FFF2-40B4-BE49-F238E27FC236}">
                    <a16:creationId xmlns:a16="http://schemas.microsoft.com/office/drawing/2014/main" id="{F2796F34-509A-7B03-7FE4-F363ED5FD29C}"/>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1" name="Freeform 22">
                <a:extLst>
                  <a:ext uri="{FF2B5EF4-FFF2-40B4-BE49-F238E27FC236}">
                    <a16:creationId xmlns:a16="http://schemas.microsoft.com/office/drawing/2014/main" id="{5B2DFDEA-E05C-BB56-0FF7-B1473F4D76C4}"/>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037" name="Group 23">
              <a:extLst>
                <a:ext uri="{FF2B5EF4-FFF2-40B4-BE49-F238E27FC236}">
                  <a16:creationId xmlns:a16="http://schemas.microsoft.com/office/drawing/2014/main" id="{C490754F-06E1-007C-9213-B0E38068A5D5}"/>
                </a:ext>
              </a:extLst>
            </p:cNvPr>
            <p:cNvGrpSpPr>
              <a:grpSpLocks/>
            </p:cNvGrpSpPr>
            <p:nvPr/>
          </p:nvGrpSpPr>
          <p:grpSpPr bwMode="auto">
            <a:xfrm rot="5003157">
              <a:off x="249" y="1102"/>
              <a:ext cx="412" cy="500"/>
              <a:chOff x="1727" y="866"/>
              <a:chExt cx="129" cy="157"/>
            </a:xfrm>
          </p:grpSpPr>
          <p:sp>
            <p:nvSpPr>
              <p:cNvPr id="1056" name="Freeform 24">
                <a:extLst>
                  <a:ext uri="{FF2B5EF4-FFF2-40B4-BE49-F238E27FC236}">
                    <a16:creationId xmlns:a16="http://schemas.microsoft.com/office/drawing/2014/main" id="{78FFFFB5-1005-0C61-A03C-15BE0685AE2B}"/>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57" name="Freeform 25">
                <a:extLst>
                  <a:ext uri="{FF2B5EF4-FFF2-40B4-BE49-F238E27FC236}">
                    <a16:creationId xmlns:a16="http://schemas.microsoft.com/office/drawing/2014/main" id="{43954726-E8F8-E21B-B108-682C2F4A9424}"/>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58" name="Freeform 26">
                <a:extLst>
                  <a:ext uri="{FF2B5EF4-FFF2-40B4-BE49-F238E27FC236}">
                    <a16:creationId xmlns:a16="http://schemas.microsoft.com/office/drawing/2014/main" id="{03D23F97-9C08-9BA0-DD54-0368460A8E98}"/>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038" name="Group 27">
              <a:extLst>
                <a:ext uri="{FF2B5EF4-FFF2-40B4-BE49-F238E27FC236}">
                  <a16:creationId xmlns:a16="http://schemas.microsoft.com/office/drawing/2014/main" id="{FF50A6FF-D97B-5DA2-5FA6-DACB86114713}"/>
                </a:ext>
              </a:extLst>
            </p:cNvPr>
            <p:cNvGrpSpPr>
              <a:grpSpLocks/>
            </p:cNvGrpSpPr>
            <p:nvPr/>
          </p:nvGrpSpPr>
          <p:grpSpPr bwMode="auto">
            <a:xfrm>
              <a:off x="815" y="0"/>
              <a:ext cx="345" cy="367"/>
              <a:chOff x="1727" y="866"/>
              <a:chExt cx="129" cy="157"/>
            </a:xfrm>
          </p:grpSpPr>
          <p:sp>
            <p:nvSpPr>
              <p:cNvPr id="1053" name="Freeform 28">
                <a:extLst>
                  <a:ext uri="{FF2B5EF4-FFF2-40B4-BE49-F238E27FC236}">
                    <a16:creationId xmlns:a16="http://schemas.microsoft.com/office/drawing/2014/main" id="{CBF87F68-1F6A-1D3F-EFB5-5D14887FE5D5}"/>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54" name="Freeform 29">
                <a:extLst>
                  <a:ext uri="{FF2B5EF4-FFF2-40B4-BE49-F238E27FC236}">
                    <a16:creationId xmlns:a16="http://schemas.microsoft.com/office/drawing/2014/main" id="{CFE19804-07D5-DDA8-E2AE-D580D07FF137}"/>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55" name="Freeform 30">
                <a:extLst>
                  <a:ext uri="{FF2B5EF4-FFF2-40B4-BE49-F238E27FC236}">
                    <a16:creationId xmlns:a16="http://schemas.microsoft.com/office/drawing/2014/main" id="{F37F1520-F7DD-C505-F05F-D550999BFA02}"/>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039" name="Freeform 31">
              <a:extLst>
                <a:ext uri="{FF2B5EF4-FFF2-40B4-BE49-F238E27FC236}">
                  <a16:creationId xmlns:a16="http://schemas.microsoft.com/office/drawing/2014/main" id="{D36E9CC5-2ADD-D482-EF6F-1F561A622F6B}"/>
                </a:ext>
              </a:extLst>
            </p:cNvPr>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40" name="Freeform 32">
              <a:extLst>
                <a:ext uri="{FF2B5EF4-FFF2-40B4-BE49-F238E27FC236}">
                  <a16:creationId xmlns:a16="http://schemas.microsoft.com/office/drawing/2014/main" id="{420949CB-9978-7AD6-2D21-83A82F7DE047}"/>
                </a:ext>
              </a:extLst>
            </p:cNvPr>
            <p:cNvSpPr>
              <a:spLocks/>
            </p:cNvSpPr>
            <p:nvPr/>
          </p:nvSpPr>
          <p:spPr bwMode="ltGray">
            <a:xfrm rot="828663">
              <a:off x="242" y="3404"/>
              <a:ext cx="132" cy="167"/>
            </a:xfrm>
            <a:custGeom>
              <a:avLst/>
              <a:gdLst>
                <a:gd name="T0" fmla="*/ 0 w 109"/>
                <a:gd name="T1" fmla="*/ 0 h 156"/>
                <a:gd name="T2" fmla="*/ 12 w 109"/>
                <a:gd name="T3" fmla="*/ 1 h 156"/>
                <a:gd name="T4" fmla="*/ 48 w 109"/>
                <a:gd name="T5" fmla="*/ 5 h 156"/>
                <a:gd name="T6" fmla="*/ 96 w 109"/>
                <a:gd name="T7" fmla="*/ 17 h 156"/>
                <a:gd name="T8" fmla="*/ 151 w 109"/>
                <a:gd name="T9" fmla="*/ 34 h 156"/>
                <a:gd name="T10" fmla="*/ 202 w 109"/>
                <a:gd name="T11" fmla="*/ 62 h 156"/>
                <a:gd name="T12" fmla="*/ 249 w 109"/>
                <a:gd name="T13" fmla="*/ 100 h 156"/>
                <a:gd name="T14" fmla="*/ 279 w 109"/>
                <a:gd name="T15" fmla="*/ 152 h 156"/>
                <a:gd name="T16" fmla="*/ 285 w 109"/>
                <a:gd name="T17" fmla="*/ 221 h 156"/>
                <a:gd name="T18" fmla="*/ 272 w 109"/>
                <a:gd name="T19" fmla="*/ 221 h 156"/>
                <a:gd name="T20" fmla="*/ 258 w 109"/>
                <a:gd name="T21" fmla="*/ 221 h 156"/>
                <a:gd name="T22" fmla="*/ 243 w 109"/>
                <a:gd name="T23" fmla="*/ 221 h 156"/>
                <a:gd name="T24" fmla="*/ 225 w 109"/>
                <a:gd name="T25" fmla="*/ 216 h 156"/>
                <a:gd name="T26" fmla="*/ 211 w 109"/>
                <a:gd name="T27" fmla="*/ 215 h 156"/>
                <a:gd name="T28" fmla="*/ 194 w 109"/>
                <a:gd name="T29" fmla="*/ 211 h 156"/>
                <a:gd name="T30" fmla="*/ 172 w 109"/>
                <a:gd name="T31" fmla="*/ 204 h 156"/>
                <a:gd name="T32" fmla="*/ 151 w 109"/>
                <a:gd name="T33" fmla="*/ 196 h 156"/>
                <a:gd name="T34" fmla="*/ 138 w 109"/>
                <a:gd name="T35" fmla="*/ 178 h 156"/>
                <a:gd name="T36" fmla="*/ 138 w 109"/>
                <a:gd name="T37" fmla="*/ 156 h 156"/>
                <a:gd name="T38" fmla="*/ 145 w 109"/>
                <a:gd name="T39" fmla="*/ 135 h 156"/>
                <a:gd name="T40" fmla="*/ 153 w 109"/>
                <a:gd name="T41" fmla="*/ 112 h 156"/>
                <a:gd name="T42" fmla="*/ 145 w 109"/>
                <a:gd name="T43" fmla="*/ 87 h 156"/>
                <a:gd name="T44" fmla="*/ 125 w 109"/>
                <a:gd name="T45" fmla="*/ 60 h 156"/>
                <a:gd name="T46" fmla="*/ 82 w 109"/>
                <a:gd name="T47" fmla="*/ 33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1" name="Freeform 33">
              <a:extLst>
                <a:ext uri="{FF2B5EF4-FFF2-40B4-BE49-F238E27FC236}">
                  <a16:creationId xmlns:a16="http://schemas.microsoft.com/office/drawing/2014/main" id="{14BC2E90-FC96-8FBF-2170-85F466B98D96}"/>
                </a:ext>
              </a:extLst>
            </p:cNvPr>
            <p:cNvSpPr>
              <a:spLocks/>
            </p:cNvSpPr>
            <p:nvPr/>
          </p:nvSpPr>
          <p:spPr bwMode="ltGray">
            <a:xfrm rot="828663">
              <a:off x="266" y="3592"/>
              <a:ext cx="66" cy="43"/>
            </a:xfrm>
            <a:custGeom>
              <a:avLst/>
              <a:gdLst>
                <a:gd name="T0" fmla="*/ 0 w 54"/>
                <a:gd name="T1" fmla="*/ 0 h 40"/>
                <a:gd name="T2" fmla="*/ 1 w 54"/>
                <a:gd name="T3" fmla="*/ 1 h 40"/>
                <a:gd name="T4" fmla="*/ 16 w 54"/>
                <a:gd name="T5" fmla="*/ 3 h 40"/>
                <a:gd name="T6" fmla="*/ 35 w 54"/>
                <a:gd name="T7" fmla="*/ 13 h 40"/>
                <a:gd name="T8" fmla="*/ 59 w 54"/>
                <a:gd name="T9" fmla="*/ 17 h 40"/>
                <a:gd name="T10" fmla="*/ 79 w 54"/>
                <a:gd name="T11" fmla="*/ 20 h 40"/>
                <a:gd name="T12" fmla="*/ 101 w 54"/>
                <a:gd name="T13" fmla="*/ 24 h 40"/>
                <a:gd name="T14" fmla="*/ 123 w 54"/>
                <a:gd name="T15" fmla="*/ 26 h 40"/>
                <a:gd name="T16" fmla="*/ 148 w 54"/>
                <a:gd name="T17" fmla="*/ 22 h 40"/>
                <a:gd name="T18" fmla="*/ 145 w 54"/>
                <a:gd name="T19" fmla="*/ 35 h 40"/>
                <a:gd name="T20" fmla="*/ 137 w 54"/>
                <a:gd name="T21" fmla="*/ 47 h 40"/>
                <a:gd name="T22" fmla="*/ 121 w 54"/>
                <a:gd name="T23" fmla="*/ 55 h 40"/>
                <a:gd name="T24" fmla="*/ 100 w 54"/>
                <a:gd name="T25" fmla="*/ 57 h 40"/>
                <a:gd name="T26" fmla="*/ 76 w 54"/>
                <a:gd name="T27" fmla="*/ 56 h 40"/>
                <a:gd name="T28" fmla="*/ 51 w 54"/>
                <a:gd name="T29" fmla="*/ 46 h 40"/>
                <a:gd name="T30" fmla="*/ 27 w 54"/>
                <a:gd name="T31" fmla="*/ 30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2" name="Freeform 34">
              <a:extLst>
                <a:ext uri="{FF2B5EF4-FFF2-40B4-BE49-F238E27FC236}">
                  <a16:creationId xmlns:a16="http://schemas.microsoft.com/office/drawing/2014/main" id="{B43078B4-07BC-20D0-C52F-C4F6336A56C7}"/>
                </a:ext>
              </a:extLst>
            </p:cNvPr>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3" name="Freeform 35">
              <a:extLst>
                <a:ext uri="{FF2B5EF4-FFF2-40B4-BE49-F238E27FC236}">
                  <a16:creationId xmlns:a16="http://schemas.microsoft.com/office/drawing/2014/main" id="{5DC7072F-9BA4-C5A8-1F3B-CA121BB1A734}"/>
                </a:ext>
              </a:extLst>
            </p:cNvPr>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4" name="Freeform 36">
              <a:extLst>
                <a:ext uri="{FF2B5EF4-FFF2-40B4-BE49-F238E27FC236}">
                  <a16:creationId xmlns:a16="http://schemas.microsoft.com/office/drawing/2014/main" id="{B3A4217D-59B4-645F-65E7-B464DA38F275}"/>
                </a:ext>
              </a:extLst>
            </p:cNvPr>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5" name="Freeform 37">
              <a:extLst>
                <a:ext uri="{FF2B5EF4-FFF2-40B4-BE49-F238E27FC236}">
                  <a16:creationId xmlns:a16="http://schemas.microsoft.com/office/drawing/2014/main" id="{288D3709-C29F-1DCA-8651-B9E6FE00C7D2}"/>
                </a:ext>
              </a:extLst>
            </p:cNvPr>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6" name="Freeform 38">
              <a:extLst>
                <a:ext uri="{FF2B5EF4-FFF2-40B4-BE49-F238E27FC236}">
                  <a16:creationId xmlns:a16="http://schemas.microsoft.com/office/drawing/2014/main" id="{4CB6810B-03A7-D0D8-77B7-9C88C1F4B82E}"/>
                </a:ext>
              </a:extLst>
            </p:cNvPr>
            <p:cNvSpPr>
              <a:spLocks/>
            </p:cNvSpPr>
            <p:nvPr/>
          </p:nvSpPr>
          <p:spPr bwMode="ltGray">
            <a:xfrm rot="1584153">
              <a:off x="20" y="410"/>
              <a:ext cx="344" cy="245"/>
            </a:xfrm>
            <a:custGeom>
              <a:avLst/>
              <a:gdLst>
                <a:gd name="T0" fmla="*/ 0 w 257"/>
                <a:gd name="T1" fmla="*/ 0 h 237"/>
                <a:gd name="T2" fmla="*/ 0 w 257"/>
                <a:gd name="T3" fmla="*/ 30 h 237"/>
                <a:gd name="T4" fmla="*/ 12 w 257"/>
                <a:gd name="T5" fmla="*/ 60 h 237"/>
                <a:gd name="T6" fmla="*/ 27 w 257"/>
                <a:gd name="T7" fmla="*/ 90 h 237"/>
                <a:gd name="T8" fmla="*/ 48 w 257"/>
                <a:gd name="T9" fmla="*/ 116 h 237"/>
                <a:gd name="T10" fmla="*/ 78 w 257"/>
                <a:gd name="T11" fmla="*/ 140 h 237"/>
                <a:gd name="T12" fmla="*/ 115 w 257"/>
                <a:gd name="T13" fmla="*/ 166 h 237"/>
                <a:gd name="T14" fmla="*/ 163 w 257"/>
                <a:gd name="T15" fmla="*/ 190 h 237"/>
                <a:gd name="T16" fmla="*/ 218 w 257"/>
                <a:gd name="T17" fmla="*/ 210 h 237"/>
                <a:gd name="T18" fmla="*/ 289 w 257"/>
                <a:gd name="T19" fmla="*/ 229 h 237"/>
                <a:gd name="T20" fmla="*/ 369 w 257"/>
                <a:gd name="T21" fmla="*/ 245 h 237"/>
                <a:gd name="T22" fmla="*/ 455 w 257"/>
                <a:gd name="T23" fmla="*/ 258 h 237"/>
                <a:gd name="T24" fmla="*/ 561 w 257"/>
                <a:gd name="T25" fmla="*/ 270 h 237"/>
                <a:gd name="T26" fmla="*/ 676 w 257"/>
                <a:gd name="T27" fmla="*/ 276 h 237"/>
                <a:gd name="T28" fmla="*/ 808 w 257"/>
                <a:gd name="T29" fmla="*/ 280 h 237"/>
                <a:gd name="T30" fmla="*/ 944 w 257"/>
                <a:gd name="T31" fmla="*/ 279 h 237"/>
                <a:gd name="T32" fmla="*/ 1104 w 257"/>
                <a:gd name="T33" fmla="*/ 274 h 237"/>
                <a:gd name="T34" fmla="*/ 964 w 257"/>
                <a:gd name="T35" fmla="*/ 268 h 237"/>
                <a:gd name="T36" fmla="*/ 837 w 257"/>
                <a:gd name="T37" fmla="*/ 259 h 237"/>
                <a:gd name="T38" fmla="*/ 731 w 257"/>
                <a:gd name="T39" fmla="*/ 250 h 237"/>
                <a:gd name="T40" fmla="*/ 636 w 257"/>
                <a:gd name="T41" fmla="*/ 241 h 237"/>
                <a:gd name="T42" fmla="*/ 550 w 257"/>
                <a:gd name="T43" fmla="*/ 228 h 237"/>
                <a:gd name="T44" fmla="*/ 482 w 257"/>
                <a:gd name="T45" fmla="*/ 215 h 237"/>
                <a:gd name="T46" fmla="*/ 418 w 257"/>
                <a:gd name="T47" fmla="*/ 200 h 237"/>
                <a:gd name="T48" fmla="*/ 360 w 257"/>
                <a:gd name="T49" fmla="*/ 183 h 237"/>
                <a:gd name="T50" fmla="*/ 307 w 257"/>
                <a:gd name="T51" fmla="*/ 166 h 237"/>
                <a:gd name="T52" fmla="*/ 264 w 257"/>
                <a:gd name="T53" fmla="*/ 147 h 237"/>
                <a:gd name="T54" fmla="*/ 226 w 257"/>
                <a:gd name="T55" fmla="*/ 127 h 237"/>
                <a:gd name="T56" fmla="*/ 186 w 257"/>
                <a:gd name="T57" fmla="*/ 103 h 237"/>
                <a:gd name="T58" fmla="*/ 142 w 257"/>
                <a:gd name="T59" fmla="*/ 81 h 237"/>
                <a:gd name="T60" fmla="*/ 99 w 257"/>
                <a:gd name="T61" fmla="*/ 57 h 237"/>
                <a:gd name="T62" fmla="*/ 50 w 257"/>
                <a:gd name="T63" fmla="*/ 29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7" name="Freeform 39">
              <a:extLst>
                <a:ext uri="{FF2B5EF4-FFF2-40B4-BE49-F238E27FC236}">
                  <a16:creationId xmlns:a16="http://schemas.microsoft.com/office/drawing/2014/main" id="{C63B8401-D5EF-B133-B6A2-04745D0963E1}"/>
                </a:ext>
              </a:extLst>
            </p:cNvPr>
            <p:cNvSpPr>
              <a:spLocks/>
            </p:cNvSpPr>
            <p:nvPr/>
          </p:nvSpPr>
          <p:spPr bwMode="ltGray">
            <a:xfrm rot="1584153">
              <a:off x="242" y="756"/>
              <a:ext cx="167" cy="115"/>
            </a:xfrm>
            <a:custGeom>
              <a:avLst/>
              <a:gdLst>
                <a:gd name="T0" fmla="*/ 343 w 124"/>
                <a:gd name="T1" fmla="*/ 0 h 110"/>
                <a:gd name="T2" fmla="*/ 549 w 124"/>
                <a:gd name="T3" fmla="*/ 135 h 110"/>
                <a:gd name="T4" fmla="*/ 533 w 124"/>
                <a:gd name="T5" fmla="*/ 134 h 110"/>
                <a:gd name="T6" fmla="*/ 474 w 124"/>
                <a:gd name="T7" fmla="*/ 131 h 110"/>
                <a:gd name="T8" fmla="*/ 396 w 124"/>
                <a:gd name="T9" fmla="*/ 127 h 110"/>
                <a:gd name="T10" fmla="*/ 303 w 124"/>
                <a:gd name="T11" fmla="*/ 124 h 110"/>
                <a:gd name="T12" fmla="*/ 199 w 124"/>
                <a:gd name="T13" fmla="*/ 121 h 110"/>
                <a:gd name="T14" fmla="*/ 113 w 124"/>
                <a:gd name="T15" fmla="*/ 122 h 110"/>
                <a:gd name="T16" fmla="*/ 40 w 124"/>
                <a:gd name="T17" fmla="*/ 128 h 110"/>
                <a:gd name="T18" fmla="*/ 0 w 124"/>
                <a:gd name="T19" fmla="*/ 137 h 110"/>
                <a:gd name="T20" fmla="*/ 16 w 124"/>
                <a:gd name="T21" fmla="*/ 122 h 110"/>
                <a:gd name="T22" fmla="*/ 36 w 124"/>
                <a:gd name="T23" fmla="*/ 111 h 110"/>
                <a:gd name="T24" fmla="*/ 73 w 124"/>
                <a:gd name="T25" fmla="*/ 102 h 110"/>
                <a:gd name="T26" fmla="*/ 113 w 124"/>
                <a:gd name="T27" fmla="*/ 95 h 110"/>
                <a:gd name="T28" fmla="*/ 160 w 124"/>
                <a:gd name="T29" fmla="*/ 90 h 110"/>
                <a:gd name="T30" fmla="*/ 207 w 124"/>
                <a:gd name="T31" fmla="*/ 89 h 110"/>
                <a:gd name="T32" fmla="*/ 260 w 124"/>
                <a:gd name="T33" fmla="*/ 89 h 110"/>
                <a:gd name="T34" fmla="*/ 319 w 124"/>
                <a:gd name="T35" fmla="*/ 93 h 110"/>
                <a:gd name="T36" fmla="*/ 323 w 124"/>
                <a:gd name="T37" fmla="*/ 89 h 110"/>
                <a:gd name="T38" fmla="*/ 310 w 124"/>
                <a:gd name="T39" fmla="*/ 71 h 110"/>
                <a:gd name="T40" fmla="*/ 296 w 124"/>
                <a:gd name="T41" fmla="*/ 48 h 110"/>
                <a:gd name="T42" fmla="*/ 290 w 124"/>
                <a:gd name="T43" fmla="*/ 37 h 110"/>
                <a:gd name="T44" fmla="*/ 279 w 124"/>
                <a:gd name="T45" fmla="*/ 37 h 110"/>
                <a:gd name="T46" fmla="*/ 268 w 124"/>
                <a:gd name="T47" fmla="*/ 35 h 110"/>
                <a:gd name="T48" fmla="*/ 260 w 124"/>
                <a:gd name="T49" fmla="*/ 31 h 110"/>
                <a:gd name="T50" fmla="*/ 255 w 124"/>
                <a:gd name="T51" fmla="*/ 28 h 110"/>
                <a:gd name="T52" fmla="*/ 255 w 124"/>
                <a:gd name="T53" fmla="*/ 24 h 110"/>
                <a:gd name="T54" fmla="*/ 260 w 124"/>
                <a:gd name="T55" fmla="*/ 19 h 110"/>
                <a:gd name="T56" fmla="*/ 294 w 124"/>
                <a:gd name="T57" fmla="*/ 8 h 110"/>
                <a:gd name="T58" fmla="*/ 343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8" name="Freeform 40">
              <a:extLst>
                <a:ext uri="{FF2B5EF4-FFF2-40B4-BE49-F238E27FC236}">
                  <a16:creationId xmlns:a16="http://schemas.microsoft.com/office/drawing/2014/main" id="{1E948CD5-6A29-2E02-9D39-517626601254}"/>
                </a:ext>
              </a:extLst>
            </p:cNvPr>
            <p:cNvSpPr>
              <a:spLocks/>
            </p:cNvSpPr>
            <p:nvPr/>
          </p:nvSpPr>
          <p:spPr bwMode="ltGray">
            <a:xfrm rot="1584153">
              <a:off x="574" y="286"/>
              <a:ext cx="147" cy="160"/>
            </a:xfrm>
            <a:custGeom>
              <a:avLst/>
              <a:gdLst>
                <a:gd name="T0" fmla="*/ 0 w 109"/>
                <a:gd name="T1" fmla="*/ 0 h 156"/>
                <a:gd name="T2" fmla="*/ 22 w 109"/>
                <a:gd name="T3" fmla="*/ 1 h 156"/>
                <a:gd name="T4" fmla="*/ 78 w 109"/>
                <a:gd name="T5" fmla="*/ 5 h 156"/>
                <a:gd name="T6" fmla="*/ 163 w 109"/>
                <a:gd name="T7" fmla="*/ 12 h 156"/>
                <a:gd name="T8" fmla="*/ 259 w 109"/>
                <a:gd name="T9" fmla="*/ 29 h 156"/>
                <a:gd name="T10" fmla="*/ 349 w 109"/>
                <a:gd name="T11" fmla="*/ 49 h 156"/>
                <a:gd name="T12" fmla="*/ 428 w 109"/>
                <a:gd name="T13" fmla="*/ 81 h 156"/>
                <a:gd name="T14" fmla="*/ 476 w 109"/>
                <a:gd name="T15" fmla="*/ 123 h 156"/>
                <a:gd name="T16" fmla="*/ 486 w 109"/>
                <a:gd name="T17" fmla="*/ 176 h 156"/>
                <a:gd name="T18" fmla="*/ 471 w 109"/>
                <a:gd name="T19" fmla="*/ 176 h 156"/>
                <a:gd name="T20" fmla="*/ 444 w 109"/>
                <a:gd name="T21" fmla="*/ 176 h 156"/>
                <a:gd name="T22" fmla="*/ 414 w 109"/>
                <a:gd name="T23" fmla="*/ 176 h 156"/>
                <a:gd name="T24" fmla="*/ 387 w 109"/>
                <a:gd name="T25" fmla="*/ 174 h 156"/>
                <a:gd name="T26" fmla="*/ 360 w 109"/>
                <a:gd name="T27" fmla="*/ 173 h 156"/>
                <a:gd name="T28" fmla="*/ 330 w 109"/>
                <a:gd name="T29" fmla="*/ 170 h 156"/>
                <a:gd name="T30" fmla="*/ 294 w 109"/>
                <a:gd name="T31" fmla="*/ 165 h 156"/>
                <a:gd name="T32" fmla="*/ 259 w 109"/>
                <a:gd name="T33" fmla="*/ 159 h 156"/>
                <a:gd name="T34" fmla="*/ 235 w 109"/>
                <a:gd name="T35" fmla="*/ 142 h 156"/>
                <a:gd name="T36" fmla="*/ 235 w 109"/>
                <a:gd name="T37" fmla="*/ 126 h 156"/>
                <a:gd name="T38" fmla="*/ 251 w 109"/>
                <a:gd name="T39" fmla="*/ 110 h 156"/>
                <a:gd name="T40" fmla="*/ 266 w 109"/>
                <a:gd name="T41" fmla="*/ 90 h 156"/>
                <a:gd name="T42" fmla="*/ 251 w 109"/>
                <a:gd name="T43" fmla="*/ 72 h 156"/>
                <a:gd name="T44" fmla="*/ 216 w 109"/>
                <a:gd name="T45" fmla="*/ 48 h 156"/>
                <a:gd name="T46" fmla="*/ 140 w 109"/>
                <a:gd name="T47" fmla="*/ 28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9" name="Freeform 41">
              <a:extLst>
                <a:ext uri="{FF2B5EF4-FFF2-40B4-BE49-F238E27FC236}">
                  <a16:creationId xmlns:a16="http://schemas.microsoft.com/office/drawing/2014/main" id="{32B28A15-214E-E776-0F05-76BF68C956D7}"/>
                </a:ext>
              </a:extLst>
            </p:cNvPr>
            <p:cNvSpPr>
              <a:spLocks/>
            </p:cNvSpPr>
            <p:nvPr/>
          </p:nvSpPr>
          <p:spPr bwMode="ltGray">
            <a:xfrm rot="1584153">
              <a:off x="236" y="721"/>
              <a:ext cx="62" cy="97"/>
            </a:xfrm>
            <a:custGeom>
              <a:avLst/>
              <a:gdLst>
                <a:gd name="T0" fmla="*/ 140 w 46"/>
                <a:gd name="T1" fmla="*/ 0 h 94"/>
                <a:gd name="T2" fmla="*/ 89 w 46"/>
                <a:gd name="T3" fmla="*/ 43 h 94"/>
                <a:gd name="T4" fmla="*/ 66 w 46"/>
                <a:gd name="T5" fmla="*/ 72 h 94"/>
                <a:gd name="T6" fmla="*/ 49 w 46"/>
                <a:gd name="T7" fmla="*/ 94 h 94"/>
                <a:gd name="T8" fmla="*/ 0 w 46"/>
                <a:gd name="T9" fmla="*/ 109 h 94"/>
                <a:gd name="T10" fmla="*/ 54 w 46"/>
                <a:gd name="T11" fmla="*/ 103 h 94"/>
                <a:gd name="T12" fmla="*/ 104 w 46"/>
                <a:gd name="T13" fmla="*/ 95 h 94"/>
                <a:gd name="T14" fmla="*/ 142 w 46"/>
                <a:gd name="T15" fmla="*/ 79 h 94"/>
                <a:gd name="T16" fmla="*/ 178 w 46"/>
                <a:gd name="T17" fmla="*/ 67 h 94"/>
                <a:gd name="T18" fmla="*/ 202 w 46"/>
                <a:gd name="T19" fmla="*/ 51 h 94"/>
                <a:gd name="T20" fmla="*/ 205 w 46"/>
                <a:gd name="T21" fmla="*/ 35 h 94"/>
                <a:gd name="T22" fmla="*/ 189 w 46"/>
                <a:gd name="T23" fmla="*/ 15 h 94"/>
                <a:gd name="T24" fmla="*/ 140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50" name="Freeform 42">
              <a:extLst>
                <a:ext uri="{FF2B5EF4-FFF2-40B4-BE49-F238E27FC236}">
                  <a16:creationId xmlns:a16="http://schemas.microsoft.com/office/drawing/2014/main" id="{3D21CF46-470F-6478-EF82-3ACF2DE0ED0F}"/>
                </a:ext>
              </a:extLst>
            </p:cNvPr>
            <p:cNvSpPr>
              <a:spLocks/>
            </p:cNvSpPr>
            <p:nvPr/>
          </p:nvSpPr>
          <p:spPr bwMode="ltGray">
            <a:xfrm rot="1584153">
              <a:off x="585" y="466"/>
              <a:ext cx="72" cy="41"/>
            </a:xfrm>
            <a:custGeom>
              <a:avLst/>
              <a:gdLst>
                <a:gd name="T0" fmla="*/ 0 w 54"/>
                <a:gd name="T1" fmla="*/ 0 h 40"/>
                <a:gd name="T2" fmla="*/ 1 w 54"/>
                <a:gd name="T3" fmla="*/ 1 h 40"/>
                <a:gd name="T4" fmla="*/ 27 w 54"/>
                <a:gd name="T5" fmla="*/ 3 h 40"/>
                <a:gd name="T6" fmla="*/ 55 w 54"/>
                <a:gd name="T7" fmla="*/ 8 h 40"/>
                <a:gd name="T8" fmla="*/ 87 w 54"/>
                <a:gd name="T9" fmla="*/ 12 h 40"/>
                <a:gd name="T10" fmla="*/ 123 w 54"/>
                <a:gd name="T11" fmla="*/ 15 h 40"/>
                <a:gd name="T12" fmla="*/ 161 w 54"/>
                <a:gd name="T13" fmla="*/ 17 h 40"/>
                <a:gd name="T14" fmla="*/ 192 w 54"/>
                <a:gd name="T15" fmla="*/ 18 h 40"/>
                <a:gd name="T16" fmla="*/ 228 w 54"/>
                <a:gd name="T17" fmla="*/ 16 h 40"/>
                <a:gd name="T18" fmla="*/ 225 w 54"/>
                <a:gd name="T19" fmla="*/ 30 h 40"/>
                <a:gd name="T20" fmla="*/ 212 w 54"/>
                <a:gd name="T21" fmla="*/ 38 h 40"/>
                <a:gd name="T22" fmla="*/ 187 w 54"/>
                <a:gd name="T23" fmla="*/ 43 h 40"/>
                <a:gd name="T24" fmla="*/ 155 w 54"/>
                <a:gd name="T25" fmla="*/ 45 h 40"/>
                <a:gd name="T26" fmla="*/ 116 w 54"/>
                <a:gd name="T27" fmla="*/ 44 h 40"/>
                <a:gd name="T28" fmla="*/ 79 w 54"/>
                <a:gd name="T29" fmla="*/ 37 h 40"/>
                <a:gd name="T30" fmla="*/ 41 w 54"/>
                <a:gd name="T31" fmla="*/ 25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51" name="Freeform 43">
              <a:extLst>
                <a:ext uri="{FF2B5EF4-FFF2-40B4-BE49-F238E27FC236}">
                  <a16:creationId xmlns:a16="http://schemas.microsoft.com/office/drawing/2014/main" id="{DFFBF810-2D21-F50A-0A85-9EB6D858DE96}"/>
                </a:ext>
              </a:extLst>
            </p:cNvPr>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52" name="Freeform 44">
              <a:extLst>
                <a:ext uri="{FF2B5EF4-FFF2-40B4-BE49-F238E27FC236}">
                  <a16:creationId xmlns:a16="http://schemas.microsoft.com/office/drawing/2014/main" id="{B99BFEFF-C3A3-EF1C-9D4A-1FFF12698566}"/>
                </a:ext>
              </a:extLst>
            </p:cNvPr>
            <p:cNvSpPr>
              <a:spLocks/>
            </p:cNvSpPr>
            <p:nvPr/>
          </p:nvSpPr>
          <p:spPr bwMode="ltGray">
            <a:xfrm rot="1584153">
              <a:off x="56" y="84"/>
              <a:ext cx="804" cy="686"/>
            </a:xfrm>
            <a:custGeom>
              <a:avLst/>
              <a:gdLst>
                <a:gd name="T0" fmla="*/ 73 w 596"/>
                <a:gd name="T1" fmla="*/ 428 h 666"/>
                <a:gd name="T2" fmla="*/ 27 w 596"/>
                <a:gd name="T3" fmla="*/ 396 h 666"/>
                <a:gd name="T4" fmla="*/ 0 w 596"/>
                <a:gd name="T5" fmla="*/ 335 h 666"/>
                <a:gd name="T6" fmla="*/ 16 w 596"/>
                <a:gd name="T7" fmla="*/ 258 h 666"/>
                <a:gd name="T8" fmla="*/ 113 w 596"/>
                <a:gd name="T9" fmla="*/ 176 h 666"/>
                <a:gd name="T10" fmla="*/ 308 w 596"/>
                <a:gd name="T11" fmla="*/ 99 h 666"/>
                <a:gd name="T12" fmla="*/ 635 w 596"/>
                <a:gd name="T13" fmla="*/ 36 h 666"/>
                <a:gd name="T14" fmla="*/ 1102 w 596"/>
                <a:gd name="T15" fmla="*/ 2 h 666"/>
                <a:gd name="T16" fmla="*/ 1700 w 596"/>
                <a:gd name="T17" fmla="*/ 9 h 666"/>
                <a:gd name="T18" fmla="*/ 2162 w 596"/>
                <a:gd name="T19" fmla="*/ 78 h 666"/>
                <a:gd name="T20" fmla="*/ 2475 w 596"/>
                <a:gd name="T21" fmla="*/ 191 h 666"/>
                <a:gd name="T22" fmla="*/ 2639 w 596"/>
                <a:gd name="T23" fmla="*/ 330 h 666"/>
                <a:gd name="T24" fmla="*/ 2659 w 596"/>
                <a:gd name="T25" fmla="*/ 474 h 666"/>
                <a:gd name="T26" fmla="*/ 2531 w 596"/>
                <a:gd name="T27" fmla="*/ 609 h 666"/>
                <a:gd name="T28" fmla="*/ 2265 w 596"/>
                <a:gd name="T29" fmla="*/ 713 h 666"/>
                <a:gd name="T30" fmla="*/ 1863 w 596"/>
                <a:gd name="T31" fmla="*/ 769 h 666"/>
                <a:gd name="T32" fmla="*/ 1738 w 596"/>
                <a:gd name="T33" fmla="*/ 764 h 666"/>
                <a:gd name="T34" fmla="*/ 1971 w 596"/>
                <a:gd name="T35" fmla="*/ 716 h 666"/>
                <a:gd name="T36" fmla="*/ 2153 w 596"/>
                <a:gd name="T37" fmla="*/ 630 h 666"/>
                <a:gd name="T38" fmla="*/ 2277 w 596"/>
                <a:gd name="T39" fmla="*/ 526 h 666"/>
                <a:gd name="T40" fmla="*/ 2322 w 596"/>
                <a:gd name="T41" fmla="*/ 412 h 666"/>
                <a:gd name="T42" fmla="*/ 2295 w 596"/>
                <a:gd name="T43" fmla="*/ 299 h 666"/>
                <a:gd name="T44" fmla="*/ 2165 w 596"/>
                <a:gd name="T45" fmla="*/ 202 h 666"/>
                <a:gd name="T46" fmla="*/ 1934 w 596"/>
                <a:gd name="T47" fmla="*/ 130 h 666"/>
                <a:gd name="T48" fmla="*/ 1524 w 596"/>
                <a:gd name="T49" fmla="*/ 85 h 666"/>
                <a:gd name="T50" fmla="*/ 1099 w 596"/>
                <a:gd name="T51" fmla="*/ 71 h 666"/>
                <a:gd name="T52" fmla="*/ 778 w 596"/>
                <a:gd name="T53" fmla="*/ 81 h 666"/>
                <a:gd name="T54" fmla="*/ 541 w 596"/>
                <a:gd name="T55" fmla="*/ 116 h 666"/>
                <a:gd name="T56" fmla="*/ 374 w 596"/>
                <a:gd name="T57" fmla="*/ 173 h 666"/>
                <a:gd name="T58" fmla="*/ 255 w 596"/>
                <a:gd name="T59" fmla="*/ 239 h 666"/>
                <a:gd name="T60" fmla="*/ 178 w 596"/>
                <a:gd name="T61" fmla="*/ 315 h 666"/>
                <a:gd name="T62" fmla="*/ 125 w 596"/>
                <a:gd name="T63" fmla="*/ 392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385069" name="Rectangle 45">
            <a:extLst>
              <a:ext uri="{FF2B5EF4-FFF2-40B4-BE49-F238E27FC236}">
                <a16:creationId xmlns:a16="http://schemas.microsoft.com/office/drawing/2014/main" id="{0859766B-E991-D162-5D9C-BB79B0C1B30B}"/>
              </a:ext>
            </a:extLst>
          </p:cNvPr>
          <p:cNvSpPr>
            <a:spLocks noGrp="1" noChangeArrowheads="1"/>
          </p:cNvSpPr>
          <p:nvPr>
            <p:ph type="title"/>
          </p:nvPr>
        </p:nvSpPr>
        <p:spPr bwMode="auto">
          <a:xfrm>
            <a:off x="590552" y="103188"/>
            <a:ext cx="10991849" cy="131445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6">
            <a:extLst>
              <a:ext uri="{FF2B5EF4-FFF2-40B4-BE49-F238E27FC236}">
                <a16:creationId xmlns:a16="http://schemas.microsoft.com/office/drawing/2014/main" id="{9429FB81-3D9B-FB1C-B092-877AD49F4B9C}"/>
              </a:ext>
            </a:extLst>
          </p:cNvPr>
          <p:cNvSpPr>
            <a:spLocks noGrp="1" noChangeArrowheads="1"/>
          </p:cNvSpPr>
          <p:nvPr>
            <p:ph type="body" idx="1"/>
          </p:nvPr>
        </p:nvSpPr>
        <p:spPr bwMode="auto">
          <a:xfrm>
            <a:off x="609600" y="1600201"/>
            <a:ext cx="109728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85071" name="Rectangle 47">
            <a:extLst>
              <a:ext uri="{FF2B5EF4-FFF2-40B4-BE49-F238E27FC236}">
                <a16:creationId xmlns:a16="http://schemas.microsoft.com/office/drawing/2014/main" id="{B932AD14-DAF0-E1B3-B021-E6E35FDA2EC1}"/>
              </a:ext>
            </a:extLst>
          </p:cNvPr>
          <p:cNvSpPr>
            <a:spLocks noGrp="1" noChangeArrowheads="1"/>
          </p:cNvSpPr>
          <p:nvPr>
            <p:ph type="dt" sz="half" idx="2"/>
          </p:nvPr>
        </p:nvSpPr>
        <p:spPr bwMode="auto">
          <a:xfrm>
            <a:off x="609600" y="6243638"/>
            <a:ext cx="2844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385072" name="Rectangle 48">
            <a:extLst>
              <a:ext uri="{FF2B5EF4-FFF2-40B4-BE49-F238E27FC236}">
                <a16:creationId xmlns:a16="http://schemas.microsoft.com/office/drawing/2014/main" id="{819A0330-CEE6-90D2-8ADF-C62CAF6E95A2}"/>
              </a:ext>
            </a:extLst>
          </p:cNvPr>
          <p:cNvSpPr>
            <a:spLocks noGrp="1" noChangeArrowheads="1"/>
          </p:cNvSpPr>
          <p:nvPr>
            <p:ph type="ftr" sz="quarter" idx="3"/>
          </p:nvPr>
        </p:nvSpPr>
        <p:spPr bwMode="auto">
          <a:xfrm>
            <a:off x="4165600" y="6248400"/>
            <a:ext cx="38608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385073" name="Rectangle 49">
            <a:extLst>
              <a:ext uri="{FF2B5EF4-FFF2-40B4-BE49-F238E27FC236}">
                <a16:creationId xmlns:a16="http://schemas.microsoft.com/office/drawing/2014/main" id="{8B1855C5-EFF0-30DE-F12B-E8ADC86E8D66}"/>
              </a:ext>
            </a:extLst>
          </p:cNvPr>
          <p:cNvSpPr>
            <a:spLocks noGrp="1" noChangeArrowheads="1"/>
          </p:cNvSpPr>
          <p:nvPr>
            <p:ph type="sldNum" sz="quarter" idx="4"/>
          </p:nvPr>
        </p:nvSpPr>
        <p:spPr bwMode="auto">
          <a:xfrm>
            <a:off x="8737600" y="6243638"/>
            <a:ext cx="2844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DACF5CE2-7E69-40D7-88EF-F0110A1FC72D}" type="slidenum">
              <a:rPr lang="en-US" altLang="en-US"/>
              <a:pPr>
                <a:defRPr/>
              </a:pPr>
              <a:t>‹#›</a:t>
            </a:fld>
            <a:endParaRPr lang="en-US" altLang="en-US"/>
          </a:p>
        </p:txBody>
      </p:sp>
    </p:spTree>
    <p:extLst>
      <p:ext uri="{BB962C8B-B14F-4D97-AF65-F5344CB8AC3E}">
        <p14:creationId xmlns:p14="http://schemas.microsoft.com/office/powerpoint/2010/main" val="321511873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xStyles>
    <p:titleStyle>
      <a:lvl1pPr algn="ctr" rtl="0" eaLnBrk="0" fontAlgn="base" hangingPunct="0">
        <a:lnSpc>
          <a:spcPct val="90000"/>
        </a:lnSpc>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320"/>
            <a:ext cx="10972800" cy="1143000"/>
          </a:xfrm>
          <a:prstGeom prst="rect">
            <a:avLst/>
          </a:prstGeom>
          <a:noFill/>
          <a:ln w="9525">
            <a:noFill/>
          </a:ln>
        </p:spPr>
        <p:txBody>
          <a:bodyPr anchor="ctr" anchorCtr="0"/>
          <a:lstStyle/>
          <a:p>
            <a:pPr lvl="0"/>
            <a:r>
              <a:rPr lang="en-US" altLang="en-US" dirty="0"/>
              <a:t>Click to edit Master title style</a:t>
            </a:r>
          </a:p>
        </p:txBody>
      </p:sp>
      <p:sp>
        <p:nvSpPr>
          <p:cNvPr id="1027" name="Rectangle 3"/>
          <p:cNvSpPr>
            <a:spLocks noGrp="1"/>
          </p:cNvSpPr>
          <p:nvPr>
            <p:ph type="body" idx="1"/>
          </p:nvPr>
        </p:nvSpPr>
        <p:spPr>
          <a:xfrm>
            <a:off x="609600" y="1600200"/>
            <a:ext cx="10972800" cy="4526280"/>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09600" y="6244591"/>
            <a:ext cx="2844800" cy="476250"/>
          </a:xfrm>
          <a:prstGeom prst="rect">
            <a:avLst/>
          </a:prstGeom>
          <a:noFill/>
          <a:ln>
            <a:noFill/>
          </a:ln>
          <a:effectLst/>
        </p:spPr>
        <p:txBody>
          <a:bodyPr vert="horz" wrap="square" lIns="91440" tIns="45720" rIns="91440" bIns="45720" numCol="1" anchor="t" anchorCtr="0" compatLnSpc="1"/>
          <a:lstStyle>
            <a:lvl1pPr eaLnBrk="1" hangingPunct="1">
              <a:defRPr sz="1680">
                <a:latin typeface="Arial" panose="020B0604020202020204" pitchFamily="34" charset="0"/>
              </a:defRPr>
            </a:lvl1pPr>
          </a:lstStyle>
          <a:p>
            <a:pPr defTabSz="109728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4591"/>
            <a:ext cx="3860800" cy="476250"/>
          </a:xfrm>
          <a:prstGeom prst="rect">
            <a:avLst/>
          </a:prstGeom>
          <a:noFill/>
          <a:ln>
            <a:noFill/>
          </a:ln>
          <a:effectLst/>
        </p:spPr>
        <p:txBody>
          <a:bodyPr vert="horz" wrap="square" lIns="91440" tIns="45720" rIns="91440" bIns="45720" numCol="1" anchor="t" anchorCtr="0" compatLnSpc="1"/>
          <a:lstStyle>
            <a:lvl1pPr algn="ctr" eaLnBrk="1" hangingPunct="1">
              <a:defRPr sz="1680">
                <a:latin typeface="Arial" panose="020B0604020202020204" pitchFamily="34" charset="0"/>
              </a:defRPr>
            </a:lvl1pPr>
          </a:lstStyle>
          <a:p>
            <a:pPr defTabSz="109728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4591"/>
            <a:ext cx="2844800" cy="476250"/>
          </a:xfrm>
          <a:prstGeom prst="rect">
            <a:avLst/>
          </a:prstGeom>
          <a:noFill/>
          <a:ln>
            <a:noFill/>
          </a:ln>
          <a:effectLst/>
        </p:spPr>
        <p:txBody>
          <a:bodyPr vert="horz" wrap="square" lIns="91440" tIns="45720" rIns="91440" bIns="45720" numCol="1" anchor="t" anchorCtr="0" compatLnSpc="1"/>
          <a:lstStyle>
            <a:lvl1pPr algn="r">
              <a:defRPr sz="1680"/>
            </a:lvl1p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52933445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sldNum="0" hdr="0" ftr="0" dt="0"/>
  <p:txStyles>
    <p:titleStyle>
      <a:lvl1pPr algn="ctr" rtl="0" eaLnBrk="0" fontAlgn="base" hangingPunct="0">
        <a:spcBef>
          <a:spcPct val="0"/>
        </a:spcBef>
        <a:spcAft>
          <a:spcPct val="0"/>
        </a:spcAft>
        <a:defRPr sz="5280">
          <a:solidFill>
            <a:schemeClr val="tx2"/>
          </a:solidFill>
          <a:latin typeface="+mj-lt"/>
          <a:ea typeface="+mj-ea"/>
          <a:cs typeface="+mj-cs"/>
        </a:defRPr>
      </a:lvl1pPr>
      <a:lvl2pPr algn="ctr" rtl="0" eaLnBrk="0" fontAlgn="base" hangingPunct="0">
        <a:spcBef>
          <a:spcPct val="0"/>
        </a:spcBef>
        <a:spcAft>
          <a:spcPct val="0"/>
        </a:spcAft>
        <a:defRPr sz="5280">
          <a:solidFill>
            <a:schemeClr val="tx2"/>
          </a:solidFill>
          <a:latin typeface="Arial" panose="020B0604020202020204" pitchFamily="34" charset="0"/>
        </a:defRPr>
      </a:lvl2pPr>
      <a:lvl3pPr algn="ctr" rtl="0" eaLnBrk="0" fontAlgn="base" hangingPunct="0">
        <a:spcBef>
          <a:spcPct val="0"/>
        </a:spcBef>
        <a:spcAft>
          <a:spcPct val="0"/>
        </a:spcAft>
        <a:defRPr sz="5280">
          <a:solidFill>
            <a:schemeClr val="tx2"/>
          </a:solidFill>
          <a:latin typeface="Arial" panose="020B0604020202020204" pitchFamily="34" charset="0"/>
        </a:defRPr>
      </a:lvl3pPr>
      <a:lvl4pPr algn="ctr" rtl="0" eaLnBrk="0" fontAlgn="base" hangingPunct="0">
        <a:spcBef>
          <a:spcPct val="0"/>
        </a:spcBef>
        <a:spcAft>
          <a:spcPct val="0"/>
        </a:spcAft>
        <a:defRPr sz="5280">
          <a:solidFill>
            <a:schemeClr val="tx2"/>
          </a:solidFill>
          <a:latin typeface="Arial" panose="020B0604020202020204" pitchFamily="34" charset="0"/>
        </a:defRPr>
      </a:lvl4pPr>
      <a:lvl5pPr algn="ctr" rtl="0" eaLnBrk="0" fontAlgn="base" hangingPunct="0">
        <a:spcBef>
          <a:spcPct val="0"/>
        </a:spcBef>
        <a:spcAft>
          <a:spcPct val="0"/>
        </a:spcAft>
        <a:defRPr sz="5280">
          <a:solidFill>
            <a:schemeClr val="tx2"/>
          </a:solidFill>
          <a:latin typeface="Arial" panose="020B0604020202020204" pitchFamily="34" charset="0"/>
        </a:defRPr>
      </a:lvl5pPr>
      <a:lvl6pPr marL="548640" algn="ctr" rtl="0" fontAlgn="base">
        <a:spcBef>
          <a:spcPct val="0"/>
        </a:spcBef>
        <a:spcAft>
          <a:spcPct val="0"/>
        </a:spcAft>
        <a:defRPr sz="5280">
          <a:solidFill>
            <a:schemeClr val="tx2"/>
          </a:solidFill>
          <a:latin typeface="Arial" panose="020B0604020202020204" pitchFamily="34" charset="0"/>
        </a:defRPr>
      </a:lvl6pPr>
      <a:lvl7pPr marL="1097280" algn="ctr" rtl="0" fontAlgn="base">
        <a:spcBef>
          <a:spcPct val="0"/>
        </a:spcBef>
        <a:spcAft>
          <a:spcPct val="0"/>
        </a:spcAft>
        <a:defRPr sz="5280">
          <a:solidFill>
            <a:schemeClr val="tx2"/>
          </a:solidFill>
          <a:latin typeface="Arial" panose="020B0604020202020204" pitchFamily="34" charset="0"/>
        </a:defRPr>
      </a:lvl7pPr>
      <a:lvl8pPr marL="1645920" algn="ctr" rtl="0" fontAlgn="base">
        <a:spcBef>
          <a:spcPct val="0"/>
        </a:spcBef>
        <a:spcAft>
          <a:spcPct val="0"/>
        </a:spcAft>
        <a:defRPr sz="5280">
          <a:solidFill>
            <a:schemeClr val="tx2"/>
          </a:solidFill>
          <a:latin typeface="Arial" panose="020B0604020202020204" pitchFamily="34" charset="0"/>
        </a:defRPr>
      </a:lvl8pPr>
      <a:lvl9pPr marL="2194560" algn="ctr" rtl="0" fontAlgn="base">
        <a:spcBef>
          <a:spcPct val="0"/>
        </a:spcBef>
        <a:spcAft>
          <a:spcPct val="0"/>
        </a:spcAft>
        <a:defRPr sz="5280">
          <a:solidFill>
            <a:schemeClr val="tx2"/>
          </a:solidFill>
          <a:latin typeface="Arial" panose="020B0604020202020204" pitchFamily="34" charset="0"/>
        </a:defRPr>
      </a:lvl9pPr>
    </p:titleStyle>
    <p:bodyStyle>
      <a:lvl1pPr marL="411480" indent="-411480" algn="l" rtl="0" eaLnBrk="0" fontAlgn="base" hangingPunct="0">
        <a:spcBef>
          <a:spcPct val="20000"/>
        </a:spcBef>
        <a:spcAft>
          <a:spcPct val="0"/>
        </a:spcAft>
        <a:buChar char="•"/>
        <a:defRPr sz="3840">
          <a:solidFill>
            <a:schemeClr val="tx1"/>
          </a:solidFill>
          <a:latin typeface="+mn-lt"/>
          <a:ea typeface="+mn-ea"/>
          <a:cs typeface="+mn-cs"/>
        </a:defRPr>
      </a:lvl1pPr>
      <a:lvl2pPr marL="891540" indent="-342900" algn="l" rtl="0" eaLnBrk="0" fontAlgn="base" hangingPunct="0">
        <a:spcBef>
          <a:spcPct val="20000"/>
        </a:spcBef>
        <a:spcAft>
          <a:spcPct val="0"/>
        </a:spcAft>
        <a:buChar char="–"/>
        <a:defRPr sz="3360">
          <a:solidFill>
            <a:schemeClr val="tx1"/>
          </a:solidFill>
          <a:latin typeface="+mn-lt"/>
        </a:defRPr>
      </a:lvl2pPr>
      <a:lvl3pPr marL="1371600" indent="-274320" algn="l" rtl="0" eaLnBrk="0" fontAlgn="base" hangingPunct="0">
        <a:spcBef>
          <a:spcPct val="20000"/>
        </a:spcBef>
        <a:spcAft>
          <a:spcPct val="0"/>
        </a:spcAft>
        <a:buChar char="•"/>
        <a:defRPr sz="2880">
          <a:solidFill>
            <a:schemeClr val="tx1"/>
          </a:solidFill>
          <a:latin typeface="+mn-lt"/>
        </a:defRPr>
      </a:lvl3pPr>
      <a:lvl4pPr marL="1920240" indent="-274320" algn="l" rtl="0" eaLnBrk="0" fontAlgn="base" hangingPunct="0">
        <a:spcBef>
          <a:spcPct val="20000"/>
        </a:spcBef>
        <a:spcAft>
          <a:spcPct val="0"/>
        </a:spcAft>
        <a:buChar char="–"/>
        <a:defRPr sz="2400">
          <a:solidFill>
            <a:schemeClr val="tx1"/>
          </a:solidFill>
          <a:latin typeface="+mn-lt"/>
        </a:defRPr>
      </a:lvl4pPr>
      <a:lvl5pPr marL="2468880" indent="-274320" algn="l" rtl="0" eaLnBrk="0" fontAlgn="base" hangingPunct="0">
        <a:spcBef>
          <a:spcPct val="20000"/>
        </a:spcBef>
        <a:spcAft>
          <a:spcPct val="0"/>
        </a:spcAft>
        <a:buChar char="»"/>
        <a:defRPr sz="2400">
          <a:solidFill>
            <a:schemeClr val="tx1"/>
          </a:solidFill>
          <a:latin typeface="+mn-lt"/>
        </a:defRPr>
      </a:lvl5pPr>
      <a:lvl6pPr marL="3017520" indent="-274320" algn="l" rtl="0" fontAlgn="base">
        <a:spcBef>
          <a:spcPct val="20000"/>
        </a:spcBef>
        <a:spcAft>
          <a:spcPct val="0"/>
        </a:spcAft>
        <a:buChar char="»"/>
        <a:defRPr sz="2400">
          <a:solidFill>
            <a:schemeClr val="tx1"/>
          </a:solidFill>
          <a:latin typeface="+mn-lt"/>
        </a:defRPr>
      </a:lvl6pPr>
      <a:lvl7pPr marL="3566160" indent="-274320" algn="l" rtl="0" fontAlgn="base">
        <a:spcBef>
          <a:spcPct val="20000"/>
        </a:spcBef>
        <a:spcAft>
          <a:spcPct val="0"/>
        </a:spcAft>
        <a:buChar char="»"/>
        <a:defRPr sz="2400">
          <a:solidFill>
            <a:schemeClr val="tx1"/>
          </a:solidFill>
          <a:latin typeface="+mn-lt"/>
        </a:defRPr>
      </a:lvl7pPr>
      <a:lvl8pPr marL="4114800" indent="-274320" algn="l" rtl="0" fontAlgn="base">
        <a:spcBef>
          <a:spcPct val="20000"/>
        </a:spcBef>
        <a:spcAft>
          <a:spcPct val="0"/>
        </a:spcAft>
        <a:buChar char="»"/>
        <a:defRPr sz="2400">
          <a:solidFill>
            <a:schemeClr val="tx1"/>
          </a:solidFill>
          <a:latin typeface="+mn-lt"/>
        </a:defRPr>
      </a:lvl8pPr>
      <a:lvl9pPr marL="4663440" indent="-274320" algn="l" rtl="0" fontAlgn="base">
        <a:spcBef>
          <a:spcPct val="20000"/>
        </a:spcBef>
        <a:spcAft>
          <a:spcPct val="0"/>
        </a:spcAft>
        <a:buChar char="»"/>
        <a:defRPr sz="2400">
          <a:solidFill>
            <a:schemeClr val="tx1"/>
          </a:solidFill>
          <a:latin typeface="+mn-lt"/>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oleObject" Target="../embeddings/oleObject1.bin"/><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0.xml"/><Relationship Id="rId5" Type="http://schemas.openxmlformats.org/officeDocument/2006/relationships/image" Target="../media/image43.sv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9.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oleObject" Target="../embeddings/oleObject1.bin"/><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30.xml"/><Relationship Id="rId5" Type="http://schemas.microsoft.com/office/2007/relationships/hdphoto" Target="../media/hdphoto1.wdp"/><Relationship Id="rId4" Type="http://schemas.openxmlformats.org/officeDocument/2006/relationships/image" Target="../media/image74.png"/></Relationships>
</file>

<file path=ppt/slides/_rels/slide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5" descr="Narrow vertical">
            <a:extLst>
              <a:ext uri="{FF2B5EF4-FFF2-40B4-BE49-F238E27FC236}">
                <a16:creationId xmlns:a16="http://schemas.microsoft.com/office/drawing/2014/main" id="{ABE4A612-706B-4D8D-9C74-A53355896A06}"/>
              </a:ext>
            </a:extLst>
          </p:cNvPr>
          <p:cNvSpPr>
            <a:spLocks noChangeArrowheads="1" noChangeShapeType="1" noTextEdit="1"/>
          </p:cNvSpPr>
          <p:nvPr/>
        </p:nvSpPr>
        <p:spPr bwMode="auto">
          <a:xfrm>
            <a:off x="1676400" y="228600"/>
            <a:ext cx="5353050" cy="457200"/>
          </a:xfrm>
          <a:prstGeom prst="rect">
            <a:avLst/>
          </a:prstGeom>
        </p:spPr>
        <p:txBody>
          <a:bodyPr wrap="none" fromWordArt="1">
            <a:prstTxWarp prst="textCurveUp">
              <a:avLst>
                <a:gd name="adj" fmla="val 0"/>
              </a:avLst>
            </a:prstTxWarp>
          </a:bodyPr>
          <a:lstStyle/>
          <a:p>
            <a:pPr algn="ctr"/>
            <a:r>
              <a:rPr lang="vi-VN" sz="3600" kern="10" dirty="0">
                <a:ln w="12700">
                  <a:solidFill>
                    <a:srgbClr val="000000"/>
                  </a:solidFill>
                  <a:round/>
                  <a:headEnd/>
                  <a:tailEnd/>
                </a:ln>
                <a:blipFill dpi="0" rotWithShape="0">
                  <a:blip r:embed="rId2"/>
                  <a:srcRect/>
                  <a:tile tx="0" ty="0" sx="100000" sy="100000" flip="none" algn="tl"/>
                </a:blip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KHTN 9 KNTT</a:t>
            </a:r>
          </a:p>
        </p:txBody>
      </p:sp>
      <p:grpSp>
        <p:nvGrpSpPr>
          <p:cNvPr id="5" name="Group 4">
            <a:extLst>
              <a:ext uri="{FF2B5EF4-FFF2-40B4-BE49-F238E27FC236}">
                <a16:creationId xmlns:a16="http://schemas.microsoft.com/office/drawing/2014/main" id="{317AE719-3E49-4A39-926A-ED453FB09086}"/>
              </a:ext>
            </a:extLst>
          </p:cNvPr>
          <p:cNvGrpSpPr/>
          <p:nvPr/>
        </p:nvGrpSpPr>
        <p:grpSpPr>
          <a:xfrm>
            <a:off x="1777377" y="1117590"/>
            <a:ext cx="2032624" cy="673180"/>
            <a:chOff x="1765221" y="706837"/>
            <a:chExt cx="2032624" cy="673180"/>
          </a:xfrm>
        </p:grpSpPr>
        <p:sp>
          <p:nvSpPr>
            <p:cNvPr id="6" name="Rectangle: Rounded Corners 5">
              <a:extLst>
                <a:ext uri="{FF2B5EF4-FFF2-40B4-BE49-F238E27FC236}">
                  <a16:creationId xmlns:a16="http://schemas.microsoft.com/office/drawing/2014/main" id="{793EAC1F-8457-43F0-9E36-A0D8F7D98432}"/>
                </a:ext>
              </a:extLst>
            </p:cNvPr>
            <p:cNvSpPr/>
            <p:nvPr/>
          </p:nvSpPr>
          <p:spPr>
            <a:xfrm>
              <a:off x="1823190" y="706837"/>
              <a:ext cx="1974655" cy="5946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DCA87BE-D926-4C2C-97B9-341C309D6E92}"/>
                </a:ext>
              </a:extLst>
            </p:cNvPr>
            <p:cNvSpPr/>
            <p:nvPr/>
          </p:nvSpPr>
          <p:spPr>
            <a:xfrm>
              <a:off x="1765221" y="785377"/>
              <a:ext cx="1974655" cy="59464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Bài 38</a:t>
              </a:r>
            </a:p>
          </p:txBody>
        </p:sp>
      </p:grpSp>
      <p:sp>
        <p:nvSpPr>
          <p:cNvPr id="8" name="TextBox 7">
            <a:extLst>
              <a:ext uri="{FF2B5EF4-FFF2-40B4-BE49-F238E27FC236}">
                <a16:creationId xmlns:a16="http://schemas.microsoft.com/office/drawing/2014/main" id="{A54ADBEF-AFF9-478B-9D4E-32F70A34A1A7}"/>
              </a:ext>
            </a:extLst>
          </p:cNvPr>
          <p:cNvSpPr txBox="1"/>
          <p:nvPr/>
        </p:nvSpPr>
        <p:spPr>
          <a:xfrm>
            <a:off x="1324851" y="2413337"/>
            <a:ext cx="9542297" cy="923330"/>
          </a:xfrm>
          <a:prstGeom prst="rect">
            <a:avLst/>
          </a:prstGeom>
          <a:noFill/>
        </p:spPr>
        <p:txBody>
          <a:bodyPr wrap="square" rtlCol="0">
            <a:spAutoFit/>
          </a:bodyPr>
          <a:lstStyle/>
          <a:p>
            <a:pPr algn="ctr"/>
            <a:r>
              <a:rPr lang="en-US" sz="5400" b="1" dirty="0">
                <a:solidFill>
                  <a:srgbClr val="FF0000"/>
                </a:solidFill>
              </a:rPr>
              <a:t>NUCLEIC ACID VÀ GENE</a:t>
            </a:r>
          </a:p>
        </p:txBody>
      </p:sp>
    </p:spTree>
    <p:extLst>
      <p:ext uri="{BB962C8B-B14F-4D97-AF65-F5344CB8AC3E}">
        <p14:creationId xmlns:p14="http://schemas.microsoft.com/office/powerpoint/2010/main" val="2528052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461544" y="993231"/>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các đối tượng sau: </a:t>
              </a:r>
              <a:r>
                <a:rPr kumimoji="0" lang="vi-VN" sz="27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 tóc, tiểu cầu, lục lạp, virus HIV, ti thể. Đối tượng nào có chứa nucleic acid? </a:t>
              </a:r>
              <a:endParaRPr kumimoji="0" lang="en-US" sz="27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pic>
        <p:nvPicPr>
          <p:cNvPr id="9230" name="Picture 14" descr="Group of children sitting at desk in school library and studying together.  Or shelves on the background. Student study group.cartoon vector  illustration. 12576707 Vector Art at Vecteezy">
            <a:extLst>
              <a:ext uri="{FF2B5EF4-FFF2-40B4-BE49-F238E27FC236}">
                <a16:creationId xmlns:a16="http://schemas.microsoft.com/office/drawing/2014/main" id="{88B79F95-CA8C-EBE2-EC1B-A69D40A58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302" y="2565865"/>
            <a:ext cx="5448027" cy="419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0828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92" name="Picture 8" descr="Cấu tạo của tóc và quá trình hình thành, phát triển của tóc">
            <a:extLst>
              <a:ext uri="{FF2B5EF4-FFF2-40B4-BE49-F238E27FC236}">
                <a16:creationId xmlns:a16="http://schemas.microsoft.com/office/drawing/2014/main" id="{6D3844C9-686F-4663-587D-B20DE104F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200" y="0"/>
            <a:ext cx="8571799" cy="64288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857966-12C9-204F-08AA-AED0359FE7D7}"/>
              </a:ext>
            </a:extLst>
          </p:cNvPr>
          <p:cNvSpPr/>
          <p:nvPr/>
        </p:nvSpPr>
        <p:spPr>
          <a:xfrm>
            <a:off x="5548106" y="4584746"/>
            <a:ext cx="2064414"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Lớp biểu bì</a:t>
            </a:r>
          </a:p>
        </p:txBody>
      </p:sp>
      <p:sp>
        <p:nvSpPr>
          <p:cNvPr id="3" name="Rectangle 2">
            <a:extLst>
              <a:ext uri="{FF2B5EF4-FFF2-40B4-BE49-F238E27FC236}">
                <a16:creationId xmlns:a16="http://schemas.microsoft.com/office/drawing/2014/main" id="{D6897D19-697F-0AAC-DB8B-20EFFEF7B990}"/>
              </a:ext>
            </a:extLst>
          </p:cNvPr>
          <p:cNvSpPr/>
          <p:nvPr/>
        </p:nvSpPr>
        <p:spPr>
          <a:xfrm>
            <a:off x="5346152" y="2432103"/>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tủy</a:t>
            </a:r>
          </a:p>
        </p:txBody>
      </p:sp>
      <p:sp>
        <p:nvSpPr>
          <p:cNvPr id="4" name="Rectangle 3">
            <a:extLst>
              <a:ext uri="{FF2B5EF4-FFF2-40B4-BE49-F238E27FC236}">
                <a16:creationId xmlns:a16="http://schemas.microsoft.com/office/drawing/2014/main" id="{5739A98F-AA61-F2C2-1CEB-1AF7242EF0DE}"/>
              </a:ext>
            </a:extLst>
          </p:cNvPr>
          <p:cNvSpPr/>
          <p:nvPr/>
        </p:nvSpPr>
        <p:spPr>
          <a:xfrm>
            <a:off x="5209648" y="1467978"/>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vỏ</a:t>
            </a:r>
          </a:p>
        </p:txBody>
      </p:sp>
      <p:sp>
        <p:nvSpPr>
          <p:cNvPr id="5" name="Rectangle: Rounded Corners 4">
            <a:extLst>
              <a:ext uri="{FF2B5EF4-FFF2-40B4-BE49-F238E27FC236}">
                <a16:creationId xmlns:a16="http://schemas.microsoft.com/office/drawing/2014/main" id="{AC5A6FAE-B20B-D818-F582-F9C948B63F99}"/>
              </a:ext>
            </a:extLst>
          </p:cNvPr>
          <p:cNvSpPr/>
          <p:nvPr/>
        </p:nvSpPr>
        <p:spPr>
          <a:xfrm>
            <a:off x="4715984" y="6204459"/>
            <a:ext cx="2760030" cy="426344"/>
          </a:xfrm>
          <a:prstGeom prst="roundRect">
            <a:avLst>
              <a:gd name="adj" fmla="val 50000"/>
            </a:avLst>
          </a:prstGeom>
          <a:solidFill>
            <a:srgbClr val="F2DD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tóc</a:t>
            </a:r>
          </a:p>
        </p:txBody>
      </p:sp>
      <p:pic>
        <p:nvPicPr>
          <p:cNvPr id="6" name="Picture 2" descr="Hình ảnh Dấu Tích Xanh PNG, Vector, PSD, và biểu tượng để tải về miễn phí |  pngtree">
            <a:extLst>
              <a:ext uri="{FF2B5EF4-FFF2-40B4-BE49-F238E27FC236}">
                <a16:creationId xmlns:a16="http://schemas.microsoft.com/office/drawing/2014/main" id="{685D0210-DA31-EF5F-B869-3D5F09CE00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76" t="12392" r="8047" b="15297"/>
          <a:stretch/>
        </p:blipFill>
        <p:spPr bwMode="auto">
          <a:xfrm>
            <a:off x="10581736" y="194881"/>
            <a:ext cx="1219200"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9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F5BBF65-6022-D2A8-F277-D40D7808BD4B}"/>
              </a:ext>
            </a:extLst>
          </p:cNvPr>
          <p:cNvGrpSpPr/>
          <p:nvPr/>
        </p:nvGrpSpPr>
        <p:grpSpPr>
          <a:xfrm>
            <a:off x="2707494" y="686012"/>
            <a:ext cx="7475840" cy="4973418"/>
            <a:chOff x="2943283" y="881544"/>
            <a:chExt cx="7475840" cy="4973418"/>
          </a:xfrm>
        </p:grpSpPr>
        <p:pic>
          <p:nvPicPr>
            <p:cNvPr id="12294" name="Picture 6" descr="6.299 chloroplast afbeeldingen, stockfoto's, 3D-objecten en vectoren |  Shutterstock">
              <a:extLst>
                <a:ext uri="{FF2B5EF4-FFF2-40B4-BE49-F238E27FC236}">
                  <a16:creationId xmlns:a16="http://schemas.microsoft.com/office/drawing/2014/main" id="{CAC61F85-9FD1-7B6E-6C7F-5B2BE62B1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509713"/>
              <a:ext cx="5715000" cy="38385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8D073B-C014-0237-F2F5-8786C517A4DF}"/>
                </a:ext>
              </a:extLst>
            </p:cNvPr>
            <p:cNvCxnSpPr/>
            <p:nvPr/>
          </p:nvCxnSpPr>
          <p:spPr>
            <a:xfrm flipH="1" flipV="1">
              <a:off x="4044677" y="2081242"/>
              <a:ext cx="1142532" cy="5273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18FD0F7-81CF-B8E8-1FCC-137170929FD3}"/>
                </a:ext>
              </a:extLst>
            </p:cNvPr>
            <p:cNvSpPr/>
            <p:nvPr/>
          </p:nvSpPr>
          <p:spPr>
            <a:xfrm>
              <a:off x="4863710" y="881544"/>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7" name="Rectangle 6">
              <a:extLst>
                <a:ext uri="{FF2B5EF4-FFF2-40B4-BE49-F238E27FC236}">
                  <a16:creationId xmlns:a16="http://schemas.microsoft.com/office/drawing/2014/main" id="{A79873C0-D360-DCD0-D213-6D4EA0A7118E}"/>
                </a:ext>
              </a:extLst>
            </p:cNvPr>
            <p:cNvSpPr/>
            <p:nvPr/>
          </p:nvSpPr>
          <p:spPr>
            <a:xfrm>
              <a:off x="2943283" y="1548309"/>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cxnSp>
          <p:nvCxnSpPr>
            <p:cNvPr id="8" name="Straight Connector 7">
              <a:extLst>
                <a:ext uri="{FF2B5EF4-FFF2-40B4-BE49-F238E27FC236}">
                  <a16:creationId xmlns:a16="http://schemas.microsoft.com/office/drawing/2014/main" id="{7AFF2054-60C6-A925-080C-621B02DBF794}"/>
                </a:ext>
              </a:extLst>
            </p:cNvPr>
            <p:cNvCxnSpPr>
              <a:cxnSpLocks/>
            </p:cNvCxnSpPr>
            <p:nvPr/>
          </p:nvCxnSpPr>
          <p:spPr>
            <a:xfrm flipH="1" flipV="1">
              <a:off x="5422120" y="1348152"/>
              <a:ext cx="571266" cy="1060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7BB0B-B150-394E-B07C-0728ACCB8996}"/>
                </a:ext>
              </a:extLst>
            </p:cNvPr>
            <p:cNvCxnSpPr>
              <a:cxnSpLocks/>
            </p:cNvCxnSpPr>
            <p:nvPr/>
          </p:nvCxnSpPr>
          <p:spPr>
            <a:xfrm flipH="1">
              <a:off x="4044677" y="4029047"/>
              <a:ext cx="1079271"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50E4FCF-9F2F-6C27-DCF8-269DA4CA4771}"/>
                </a:ext>
              </a:extLst>
            </p:cNvPr>
            <p:cNvSpPr/>
            <p:nvPr/>
          </p:nvSpPr>
          <p:spPr>
            <a:xfrm>
              <a:off x="3450566" y="4435282"/>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3" name="Rectangle 12">
              <a:extLst>
                <a:ext uri="{FF2B5EF4-FFF2-40B4-BE49-F238E27FC236}">
                  <a16:creationId xmlns:a16="http://schemas.microsoft.com/office/drawing/2014/main" id="{0E958B8D-B233-E473-3B5E-4AB94815BA1B}"/>
                </a:ext>
              </a:extLst>
            </p:cNvPr>
            <p:cNvSpPr/>
            <p:nvPr/>
          </p:nvSpPr>
          <p:spPr>
            <a:xfrm>
              <a:off x="4969816" y="4712790"/>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Stroma </a:t>
              </a:r>
            </a:p>
          </p:txBody>
        </p:sp>
        <p:cxnSp>
          <p:nvCxnSpPr>
            <p:cNvPr id="14" name="Straight Connector 13">
              <a:extLst>
                <a:ext uri="{FF2B5EF4-FFF2-40B4-BE49-F238E27FC236}">
                  <a16:creationId xmlns:a16="http://schemas.microsoft.com/office/drawing/2014/main" id="{D11F12E6-7260-96E1-3EE3-8521D4B79CD8}"/>
                </a:ext>
              </a:extLst>
            </p:cNvPr>
            <p:cNvCxnSpPr>
              <a:cxnSpLocks/>
            </p:cNvCxnSpPr>
            <p:nvPr/>
          </p:nvCxnSpPr>
          <p:spPr>
            <a:xfrm flipH="1">
              <a:off x="5543945" y="4298560"/>
              <a:ext cx="539636"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B246AA-53D1-6C3E-5B25-CA999BEABD73}"/>
                </a:ext>
              </a:extLst>
            </p:cNvPr>
            <p:cNvCxnSpPr>
              <a:cxnSpLocks/>
            </p:cNvCxnSpPr>
            <p:nvPr/>
          </p:nvCxnSpPr>
          <p:spPr>
            <a:xfrm flipH="1">
              <a:off x="7459009" y="2408407"/>
              <a:ext cx="1121399" cy="6683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8CA0373-9D86-81EC-B066-CCEAD447D604}"/>
                </a:ext>
              </a:extLst>
            </p:cNvPr>
            <p:cNvSpPr/>
            <p:nvPr/>
          </p:nvSpPr>
          <p:spPr>
            <a:xfrm>
              <a:off x="8601542" y="2081242"/>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Thylakoid </a:t>
              </a:r>
            </a:p>
          </p:txBody>
        </p:sp>
        <p:cxnSp>
          <p:nvCxnSpPr>
            <p:cNvPr id="19" name="Straight Connector 18">
              <a:extLst>
                <a:ext uri="{FF2B5EF4-FFF2-40B4-BE49-F238E27FC236}">
                  <a16:creationId xmlns:a16="http://schemas.microsoft.com/office/drawing/2014/main" id="{B4B9B85F-D46E-D11E-A0CA-4219D1030AEC}"/>
                </a:ext>
              </a:extLst>
            </p:cNvPr>
            <p:cNvCxnSpPr>
              <a:cxnSpLocks/>
            </p:cNvCxnSpPr>
            <p:nvPr/>
          </p:nvCxnSpPr>
          <p:spPr>
            <a:xfrm>
              <a:off x="6263204" y="4298559"/>
              <a:ext cx="592060" cy="10497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0FBD8DB-0FB4-DC1A-FEAB-8DB56005580C}"/>
                </a:ext>
              </a:extLst>
            </p:cNvPr>
            <p:cNvSpPr/>
            <p:nvPr/>
          </p:nvSpPr>
          <p:spPr>
            <a:xfrm>
              <a:off x="6422870" y="5322029"/>
              <a:ext cx="1571650"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grpSp>
      <p:sp>
        <p:nvSpPr>
          <p:cNvPr id="23" name="Rectangle: Rounded Corners 22">
            <a:extLst>
              <a:ext uri="{FF2B5EF4-FFF2-40B4-BE49-F238E27FC236}">
                <a16:creationId xmlns:a16="http://schemas.microsoft.com/office/drawing/2014/main" id="{A5AC8EF3-2EDF-82D1-359C-94F2E0D1EB9A}"/>
              </a:ext>
            </a:extLst>
          </p:cNvPr>
          <p:cNvSpPr/>
          <p:nvPr/>
        </p:nvSpPr>
        <p:spPr>
          <a:xfrm>
            <a:off x="4202274" y="5742459"/>
            <a:ext cx="3291036" cy="482889"/>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lục lạp</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23C2C9E3-2EBE-33BD-BDFD-420EE5A705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37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595D91A-FA31-2E0F-D684-E4FB5A128690}"/>
              </a:ext>
            </a:extLst>
          </p:cNvPr>
          <p:cNvGrpSpPr/>
          <p:nvPr/>
        </p:nvGrpSpPr>
        <p:grpSpPr>
          <a:xfrm>
            <a:off x="667568" y="50673"/>
            <a:ext cx="11038510" cy="6162011"/>
            <a:chOff x="667568" y="50673"/>
            <a:chExt cx="11038510" cy="6162011"/>
          </a:xfrm>
        </p:grpSpPr>
        <p:pic>
          <p:nvPicPr>
            <p:cNvPr id="14344" name="Picture 8" descr="Human cells have molecular weapon against HIV | BioWorld">
              <a:extLst>
                <a:ext uri="{FF2B5EF4-FFF2-40B4-BE49-F238E27FC236}">
                  <a16:creationId xmlns:a16="http://schemas.microsoft.com/office/drawing/2014/main" id="{6BBF2E72-D276-3F9C-B279-E1503B36A7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33" r="14305"/>
            <a:stretch/>
          </p:blipFill>
          <p:spPr bwMode="auto">
            <a:xfrm>
              <a:off x="3208815" y="50673"/>
              <a:ext cx="6134288" cy="61620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4A67C8A-4BA0-9A4C-B5EA-8EE2C7E3039B}"/>
                </a:ext>
              </a:extLst>
            </p:cNvPr>
            <p:cNvCxnSpPr>
              <a:cxnSpLocks/>
            </p:cNvCxnSpPr>
            <p:nvPr/>
          </p:nvCxnSpPr>
          <p:spPr>
            <a:xfrm flipH="1" flipV="1">
              <a:off x="3094411" y="704030"/>
              <a:ext cx="1298075" cy="3225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1E6FAF5-B4B2-93E8-F7A8-411830579EAD}"/>
                </a:ext>
              </a:extLst>
            </p:cNvPr>
            <p:cNvSpPr/>
            <p:nvPr/>
          </p:nvSpPr>
          <p:spPr>
            <a:xfrm>
              <a:off x="667568" y="378660"/>
              <a:ext cx="274099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Gai glycoprotein </a:t>
              </a:r>
            </a:p>
          </p:txBody>
        </p:sp>
        <p:cxnSp>
          <p:nvCxnSpPr>
            <p:cNvPr id="7" name="Straight Connector 6">
              <a:extLst>
                <a:ext uri="{FF2B5EF4-FFF2-40B4-BE49-F238E27FC236}">
                  <a16:creationId xmlns:a16="http://schemas.microsoft.com/office/drawing/2014/main" id="{5113C444-9E6C-DA41-755D-254397924D65}"/>
                </a:ext>
              </a:extLst>
            </p:cNvPr>
            <p:cNvCxnSpPr>
              <a:cxnSpLocks/>
            </p:cNvCxnSpPr>
            <p:nvPr/>
          </p:nvCxnSpPr>
          <p:spPr>
            <a:xfrm flipH="1">
              <a:off x="2502576" y="2468319"/>
              <a:ext cx="16094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7A1F03-D091-AD20-FC6F-2A6F13029010}"/>
                </a:ext>
              </a:extLst>
            </p:cNvPr>
            <p:cNvSpPr/>
            <p:nvPr/>
          </p:nvSpPr>
          <p:spPr>
            <a:xfrm>
              <a:off x="1105134" y="2201852"/>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ngoài</a:t>
              </a:r>
            </a:p>
          </p:txBody>
        </p:sp>
        <p:cxnSp>
          <p:nvCxnSpPr>
            <p:cNvPr id="12" name="Straight Connector 11">
              <a:extLst>
                <a:ext uri="{FF2B5EF4-FFF2-40B4-BE49-F238E27FC236}">
                  <a16:creationId xmlns:a16="http://schemas.microsoft.com/office/drawing/2014/main" id="{06EAC35C-0AEF-02A0-BC50-5FA3F98D6607}"/>
                </a:ext>
              </a:extLst>
            </p:cNvPr>
            <p:cNvCxnSpPr>
              <a:cxnSpLocks/>
            </p:cNvCxnSpPr>
            <p:nvPr/>
          </p:nvCxnSpPr>
          <p:spPr>
            <a:xfrm flipH="1" flipV="1">
              <a:off x="6945849" y="2854421"/>
              <a:ext cx="2596448" cy="3936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254BC92-58F1-288D-96D8-7D09FD6FAE1A}"/>
                </a:ext>
              </a:extLst>
            </p:cNvPr>
            <p:cNvSpPr/>
            <p:nvPr/>
          </p:nvSpPr>
          <p:spPr>
            <a:xfrm>
              <a:off x="9554115" y="2981616"/>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RNA sợi đơn</a:t>
              </a:r>
            </a:p>
          </p:txBody>
        </p:sp>
        <p:cxnSp>
          <p:nvCxnSpPr>
            <p:cNvPr id="16" name="Straight Connector 15">
              <a:extLst>
                <a:ext uri="{FF2B5EF4-FFF2-40B4-BE49-F238E27FC236}">
                  <a16:creationId xmlns:a16="http://schemas.microsoft.com/office/drawing/2014/main" id="{D8296061-8648-292D-4619-6C6CBF8BFDDD}"/>
                </a:ext>
              </a:extLst>
            </p:cNvPr>
            <p:cNvCxnSpPr>
              <a:cxnSpLocks/>
            </p:cNvCxnSpPr>
            <p:nvPr/>
          </p:nvCxnSpPr>
          <p:spPr>
            <a:xfrm flipH="1">
              <a:off x="7237261" y="1419283"/>
              <a:ext cx="1619106" cy="10378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C46BF4C-6ED9-E881-9DDC-19460B2D6D42}"/>
                </a:ext>
              </a:extLst>
            </p:cNvPr>
            <p:cNvSpPr/>
            <p:nvPr/>
          </p:nvSpPr>
          <p:spPr>
            <a:xfrm>
              <a:off x="8856367" y="1079889"/>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capsid</a:t>
              </a:r>
            </a:p>
          </p:txBody>
        </p:sp>
      </p:grpSp>
      <p:sp>
        <p:nvSpPr>
          <p:cNvPr id="21" name="Rectangle: Rounded Corners 20">
            <a:extLst>
              <a:ext uri="{FF2B5EF4-FFF2-40B4-BE49-F238E27FC236}">
                <a16:creationId xmlns:a16="http://schemas.microsoft.com/office/drawing/2014/main" id="{1211C1F5-12ED-5A92-5A46-5242898E4BD2}"/>
              </a:ext>
            </a:extLst>
          </p:cNvPr>
          <p:cNvSpPr/>
          <p:nvPr/>
        </p:nvSpPr>
        <p:spPr>
          <a:xfrm>
            <a:off x="4697323" y="6144879"/>
            <a:ext cx="3546750" cy="465127"/>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virus HIV</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696688D2-588A-7A16-D6B8-23CFF1CD3A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7B5567-2C02-16B8-7CFA-FA345AF8BCCF}"/>
              </a:ext>
            </a:extLst>
          </p:cNvPr>
          <p:cNvGrpSpPr/>
          <p:nvPr/>
        </p:nvGrpSpPr>
        <p:grpSpPr>
          <a:xfrm>
            <a:off x="1840020" y="991272"/>
            <a:ext cx="8863509" cy="5403155"/>
            <a:chOff x="1750263" y="1243713"/>
            <a:chExt cx="8863509" cy="5403155"/>
          </a:xfrm>
        </p:grpSpPr>
        <p:pic>
          <p:nvPicPr>
            <p:cNvPr id="11266" name="Picture 2" descr="Wiped out. Energy and the mitochondria in ME/CFS">
              <a:extLst>
                <a:ext uri="{FF2B5EF4-FFF2-40B4-BE49-F238E27FC236}">
                  <a16:creationId xmlns:a16="http://schemas.microsoft.com/office/drawing/2014/main" id="{723B0CFE-3F28-FA89-F057-6FE485936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72" t="18135" r="26323" b="10850"/>
            <a:stretch/>
          </p:blipFill>
          <p:spPr bwMode="auto">
            <a:xfrm>
              <a:off x="1750263" y="1243713"/>
              <a:ext cx="6810313" cy="48702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EC48BC-52CF-97C7-2A2C-7C155996343B}"/>
                </a:ext>
              </a:extLst>
            </p:cNvPr>
            <p:cNvSpPr/>
            <p:nvPr/>
          </p:nvSpPr>
          <p:spPr>
            <a:xfrm>
              <a:off x="8560579" y="5127370"/>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3" name="Rectangle 2">
              <a:extLst>
                <a:ext uri="{FF2B5EF4-FFF2-40B4-BE49-F238E27FC236}">
                  <a16:creationId xmlns:a16="http://schemas.microsoft.com/office/drawing/2014/main" id="{7842133D-8CE8-3D18-4542-7F11C25A0AF4}"/>
                </a:ext>
              </a:extLst>
            </p:cNvPr>
            <p:cNvSpPr/>
            <p:nvPr/>
          </p:nvSpPr>
          <p:spPr>
            <a:xfrm>
              <a:off x="8560578" y="4647470"/>
              <a:ext cx="2053194"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Hạt chất nền</a:t>
              </a:r>
            </a:p>
          </p:txBody>
        </p:sp>
        <p:sp>
          <p:nvSpPr>
            <p:cNvPr id="4" name="Rectangle 3">
              <a:extLst>
                <a:ext uri="{FF2B5EF4-FFF2-40B4-BE49-F238E27FC236}">
                  <a16:creationId xmlns:a16="http://schemas.microsoft.com/office/drawing/2014/main" id="{72D29AFA-9E6E-1785-A3CC-0EC3D3506DB9}"/>
                </a:ext>
              </a:extLst>
            </p:cNvPr>
            <p:cNvSpPr/>
            <p:nvPr/>
          </p:nvSpPr>
          <p:spPr>
            <a:xfrm>
              <a:off x="8560577" y="4039066"/>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sp>
          <p:nvSpPr>
            <p:cNvPr id="5" name="Rectangle 4">
              <a:extLst>
                <a:ext uri="{FF2B5EF4-FFF2-40B4-BE49-F238E27FC236}">
                  <a16:creationId xmlns:a16="http://schemas.microsoft.com/office/drawing/2014/main" id="{6500CC57-72F2-95E1-946B-AD8CD6408696}"/>
                </a:ext>
              </a:extLst>
            </p:cNvPr>
            <p:cNvSpPr/>
            <p:nvPr/>
          </p:nvSpPr>
          <p:spPr>
            <a:xfrm>
              <a:off x="7982766" y="3384245"/>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sp>
          <p:nvSpPr>
            <p:cNvPr id="10" name="Rectangle 9">
              <a:extLst>
                <a:ext uri="{FF2B5EF4-FFF2-40B4-BE49-F238E27FC236}">
                  <a16:creationId xmlns:a16="http://schemas.microsoft.com/office/drawing/2014/main" id="{6BBA38FC-F585-8AC2-350A-2B3F7652C4B5}"/>
                </a:ext>
              </a:extLst>
            </p:cNvPr>
            <p:cNvSpPr/>
            <p:nvPr/>
          </p:nvSpPr>
          <p:spPr>
            <a:xfrm>
              <a:off x="6772666" y="2637878"/>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Mào </a:t>
              </a:r>
            </a:p>
          </p:txBody>
        </p:sp>
        <p:sp>
          <p:nvSpPr>
            <p:cNvPr id="11" name="Rectangle 10">
              <a:extLst>
                <a:ext uri="{FF2B5EF4-FFF2-40B4-BE49-F238E27FC236}">
                  <a16:creationId xmlns:a16="http://schemas.microsoft.com/office/drawing/2014/main" id="{1E560F05-19E1-F6D6-6E39-09CF1ACA6F09}"/>
                </a:ext>
              </a:extLst>
            </p:cNvPr>
            <p:cNvSpPr/>
            <p:nvPr/>
          </p:nvSpPr>
          <p:spPr>
            <a:xfrm>
              <a:off x="5998512" y="2238842"/>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2" name="Rectangle 11">
              <a:extLst>
                <a:ext uri="{FF2B5EF4-FFF2-40B4-BE49-F238E27FC236}">
                  <a16:creationId xmlns:a16="http://schemas.microsoft.com/office/drawing/2014/main" id="{5E8844B8-CFD6-0ECC-23EC-E07B1384EA9F}"/>
                </a:ext>
              </a:extLst>
            </p:cNvPr>
            <p:cNvSpPr/>
            <p:nvPr/>
          </p:nvSpPr>
          <p:spPr>
            <a:xfrm>
              <a:off x="5186415" y="1776646"/>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ATP</a:t>
              </a:r>
            </a:p>
          </p:txBody>
        </p:sp>
        <p:sp>
          <p:nvSpPr>
            <p:cNvPr id="13" name="Rectangle 12">
              <a:extLst>
                <a:ext uri="{FF2B5EF4-FFF2-40B4-BE49-F238E27FC236}">
                  <a16:creationId xmlns:a16="http://schemas.microsoft.com/office/drawing/2014/main" id="{C358F1C2-7981-127A-1FD5-079A97D3FB8F}"/>
                </a:ext>
              </a:extLst>
            </p:cNvPr>
            <p:cNvSpPr/>
            <p:nvPr/>
          </p:nvSpPr>
          <p:spPr>
            <a:xfrm>
              <a:off x="4563725" y="1243713"/>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Chất nền</a:t>
              </a:r>
            </a:p>
          </p:txBody>
        </p:sp>
        <p:sp>
          <p:nvSpPr>
            <p:cNvPr id="15" name="Rectangle: Rounded Corners 14">
              <a:extLst>
                <a:ext uri="{FF2B5EF4-FFF2-40B4-BE49-F238E27FC236}">
                  <a16:creationId xmlns:a16="http://schemas.microsoft.com/office/drawing/2014/main" id="{BF27FAAD-88E3-B6E1-A16B-1B0BCD90038A}"/>
                </a:ext>
              </a:extLst>
            </p:cNvPr>
            <p:cNvSpPr/>
            <p:nvPr/>
          </p:nvSpPr>
          <p:spPr>
            <a:xfrm>
              <a:off x="4768343" y="6175767"/>
              <a:ext cx="3107840" cy="471101"/>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ti thể</a:t>
              </a:r>
            </a:p>
          </p:txBody>
        </p:sp>
      </p:grpSp>
      <p:pic>
        <p:nvPicPr>
          <p:cNvPr id="6" name="Picture 2" descr="Hình ảnh Dấu Tích Xanh PNG, Vector, PSD, và biểu tượng để tải về miễn phí |  pngtree">
            <a:extLst>
              <a:ext uri="{FF2B5EF4-FFF2-40B4-BE49-F238E27FC236}">
                <a16:creationId xmlns:a16="http://schemas.microsoft.com/office/drawing/2014/main" id="{4502206D-9D66-AC91-0949-578CE05A43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72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0821AA91-E5B2-CC10-C8E3-386AF0145FF5}"/>
              </a:ext>
            </a:extLst>
          </p:cNvPr>
          <p:cNvSpPr>
            <a:spLocks noChangeArrowheads="1"/>
          </p:cNvSpPr>
          <p:nvPr/>
        </p:nvSpPr>
        <p:spPr bwMode="auto">
          <a:xfrm>
            <a:off x="1653601" y="1653858"/>
            <a:ext cx="9197279" cy="334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tabLst>
                <a:tab pos="192088" algn="l"/>
              </a:tabLst>
              <a:defRPr sz="3200">
                <a:solidFill>
                  <a:schemeClr val="tx1"/>
                </a:solidFill>
                <a:latin typeface="Verdana" panose="020B0604030504040204" pitchFamily="34" charset="0"/>
              </a:defRPr>
            </a:lvl1pPr>
            <a:lvl2pPr marL="742950" indent="-285750">
              <a:spcBef>
                <a:spcPct val="20000"/>
              </a:spcBef>
              <a:buChar char="–"/>
              <a:tabLst>
                <a:tab pos="192088" algn="l"/>
              </a:tabLst>
              <a:defRPr sz="2800">
                <a:solidFill>
                  <a:schemeClr val="tx1"/>
                </a:solidFill>
                <a:latin typeface="Verdana" panose="020B0604030504040204" pitchFamily="34" charset="0"/>
              </a:defRPr>
            </a:lvl2pPr>
            <a:lvl3pPr marL="1143000" indent="-228600">
              <a:spcBef>
                <a:spcPct val="20000"/>
              </a:spcBef>
              <a:buChar char="•"/>
              <a:tabLst>
                <a:tab pos="192088" algn="l"/>
              </a:tabLst>
              <a:defRPr sz="2400">
                <a:solidFill>
                  <a:schemeClr val="tx1"/>
                </a:solidFill>
                <a:latin typeface="Verdana" panose="020B0604030504040204" pitchFamily="34" charset="0"/>
              </a:defRPr>
            </a:lvl3pPr>
            <a:lvl4pPr marL="1600200" indent="-228600">
              <a:spcBef>
                <a:spcPct val="20000"/>
              </a:spcBef>
              <a:buChar char="–"/>
              <a:tabLst>
                <a:tab pos="192088" algn="l"/>
              </a:tabLst>
              <a:defRPr sz="2000">
                <a:solidFill>
                  <a:schemeClr val="tx1"/>
                </a:solidFill>
                <a:latin typeface="Verdana" panose="020B0604030504040204" pitchFamily="34" charset="0"/>
              </a:defRPr>
            </a:lvl4pPr>
            <a:lvl5pPr marL="2057400" indent="-228600">
              <a:spcBef>
                <a:spcPct val="20000"/>
              </a:spcBef>
              <a:buChar char="»"/>
              <a:tabLst>
                <a:tab pos="192088" algn="l"/>
              </a:tabLst>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tabLst>
                <a:tab pos="192088" algn="l"/>
              </a:tabLst>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tabLst>
                <a:tab pos="192088" algn="l"/>
              </a:tabLst>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tabLst>
                <a:tab pos="192088" algn="l"/>
              </a:tabLst>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tabLst>
                <a:tab pos="192088" algn="l"/>
              </a:tabLst>
              <a:defRPr sz="2000">
                <a:solidFill>
                  <a:schemeClr val="tx1"/>
                </a:solidFill>
                <a:latin typeface="Verdana" panose="020B0604030504040204" pitchFamily="34" charset="0"/>
              </a:defRPr>
            </a:lvl9pPr>
          </a:lstStyle>
          <a:p>
            <a:pPr algn="just" eaLnBrk="0" fontAlgn="base" hangingPunct="0">
              <a:lnSpc>
                <a:spcPct val="88000"/>
              </a:lnSpc>
              <a:spcBef>
                <a:spcPts val="250"/>
              </a:spcBef>
              <a:spcAft>
                <a:spcPct val="0"/>
              </a:spcAft>
              <a:buClr>
                <a:srgbClr val="211D1E"/>
              </a:buClr>
              <a:buSzPts val="1200"/>
              <a:buFont typeface="Symbola" charset="0"/>
              <a:buChar char="–"/>
            </a:pPr>
            <a:r>
              <a:rPr lang="vi-VN" altLang="en-US" sz="4800" dirty="0">
                <a:solidFill>
                  <a:srgbClr val="0033CC"/>
                </a:solidFill>
                <a:latin typeface="Times New Roman" panose="02020603050405020304" pitchFamily="18" charset="0"/>
                <a:ea typeface="Symbola" charset="0"/>
                <a:cs typeface="Symbola" charset="0"/>
              </a:rPr>
              <a:t>Nucleic acid được tìm thấy trong </a:t>
            </a:r>
            <a:r>
              <a:rPr lang="vi-VN" altLang="en-US" sz="4800" dirty="0">
                <a:solidFill>
                  <a:srgbClr val="FF0000"/>
                </a:solidFill>
                <a:latin typeface="Times New Roman" panose="02020603050405020304" pitchFamily="18" charset="0"/>
                <a:ea typeface="Symbola" charset="0"/>
                <a:cs typeface="Symbola" charset="0"/>
              </a:rPr>
              <a:t>nhân tế bào, ti thể, lạp thể ở sinh vật nhân thực. </a:t>
            </a:r>
            <a:r>
              <a:rPr lang="vi-VN" altLang="en-US" sz="4800" dirty="0">
                <a:solidFill>
                  <a:srgbClr val="0033CC"/>
                </a:solidFill>
                <a:latin typeface="Times New Roman" panose="02020603050405020304" pitchFamily="18" charset="0"/>
                <a:ea typeface="Symbola" charset="0"/>
                <a:cs typeface="Symbola" charset="0"/>
              </a:rPr>
              <a:t>Ngoài ra, chúng còn được tìm thấy trong </a:t>
            </a:r>
            <a:r>
              <a:rPr lang="vi-VN" altLang="en-US" sz="4800" dirty="0">
                <a:solidFill>
                  <a:srgbClr val="FF0000"/>
                </a:solidFill>
                <a:latin typeface="Times New Roman" panose="02020603050405020304" pitchFamily="18" charset="0"/>
                <a:ea typeface="Symbola" charset="0"/>
                <a:cs typeface="Symbola" charset="0"/>
              </a:rPr>
              <a:t>tế bào của sinh vật nhân sơ và trong virus.</a:t>
            </a:r>
            <a:endParaRPr lang="en-US" altLang="en-US" sz="4800" dirty="0">
              <a:solidFill>
                <a:srgbClr val="FF0000"/>
              </a:solidFill>
              <a:latin typeface="Symbola" charset="0"/>
              <a:ea typeface="Symbola" charset="0"/>
              <a:cs typeface="Symbola"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D172B"/>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708A78B-7CE4-0B0E-4590-35FDA7537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4" y="1116209"/>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C3DC56-852E-0A36-ECF0-45EDC91004AA}"/>
              </a:ext>
            </a:extLst>
          </p:cNvPr>
          <p:cNvSpPr/>
          <p:nvPr/>
        </p:nvSpPr>
        <p:spPr>
          <a:xfrm>
            <a:off x="3538658" y="347108"/>
            <a:ext cx="8107320" cy="6370904"/>
          </a:xfrm>
          <a:prstGeom prst="rect">
            <a:avLst/>
          </a:prstGeom>
          <a:solidFill>
            <a:srgbClr val="1D172B"/>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2103F1-A1EB-95FB-8D81-DF6850FE87ED}"/>
              </a:ext>
            </a:extLst>
          </p:cNvPr>
          <p:cNvSpPr txBox="1"/>
          <p:nvPr/>
        </p:nvSpPr>
        <p:spPr>
          <a:xfrm>
            <a:off x="3133539" y="1052195"/>
            <a:ext cx="8438299" cy="1783630"/>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a:lnSpc>
                <a:spcPct val="120000"/>
              </a:lnSpc>
            </a:pPr>
            <a:r>
              <a:rPr lang="en-US">
                <a:solidFill>
                  <a:schemeClr val="tx1"/>
                </a:solidFill>
              </a:rPr>
              <a:t>DEOXYRIBONUCLEIC ACID (DNA)</a:t>
            </a:r>
          </a:p>
        </p:txBody>
      </p:sp>
      <p:sp>
        <p:nvSpPr>
          <p:cNvPr id="11" name="Arrow: Pentagon 10">
            <a:extLst>
              <a:ext uri="{FF2B5EF4-FFF2-40B4-BE49-F238E27FC236}">
                <a16:creationId xmlns:a16="http://schemas.microsoft.com/office/drawing/2014/main" id="{1947BEFF-9D11-5D1B-7985-4AC33742E89C}"/>
              </a:ext>
            </a:extLst>
          </p:cNvPr>
          <p:cNvSpPr/>
          <p:nvPr/>
        </p:nvSpPr>
        <p:spPr>
          <a:xfrm flipH="1">
            <a:off x="9805959" y="201277"/>
            <a:ext cx="2386041"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PHẦN II</a:t>
            </a:r>
          </a:p>
        </p:txBody>
      </p:sp>
      <p:grpSp>
        <p:nvGrpSpPr>
          <p:cNvPr id="53" name="Group 2">
            <a:extLst>
              <a:ext uri="{FF2B5EF4-FFF2-40B4-BE49-F238E27FC236}">
                <a16:creationId xmlns:a16="http://schemas.microsoft.com/office/drawing/2014/main" id="{D227FD61-BAC4-19AE-C3C1-FF1E4901FBFC}"/>
              </a:ext>
            </a:extLst>
          </p:cNvPr>
          <p:cNvGrpSpPr>
            <a:grpSpLocks/>
          </p:cNvGrpSpPr>
          <p:nvPr/>
        </p:nvGrpSpPr>
        <p:grpSpPr bwMode="auto">
          <a:xfrm>
            <a:off x="6421369" y="4760375"/>
            <a:ext cx="1979568" cy="1929586"/>
            <a:chOff x="0" y="0"/>
            <a:chExt cx="2389188" cy="2328862"/>
          </a:xfrm>
        </p:grpSpPr>
        <p:sp>
          <p:nvSpPr>
            <p:cNvPr id="54" name="Freeform 12">
              <a:extLst>
                <a:ext uri="{FF2B5EF4-FFF2-40B4-BE49-F238E27FC236}">
                  <a16:creationId xmlns:a16="http://schemas.microsoft.com/office/drawing/2014/main" id="{E623CEAC-3EC9-3AF1-09DC-5264DDC6A21E}"/>
                </a:ext>
              </a:extLst>
            </p:cNvPr>
            <p:cNvSpPr>
              <a:spLocks/>
            </p:cNvSpPr>
            <p:nvPr/>
          </p:nvSpPr>
          <p:spPr bwMode="auto">
            <a:xfrm>
              <a:off x="52387" y="504825"/>
              <a:ext cx="725488" cy="1016000"/>
            </a:xfrm>
            <a:custGeom>
              <a:avLst/>
              <a:gdLst>
                <a:gd name="T0" fmla="*/ 124 w 193"/>
                <a:gd name="T1" fmla="*/ 262 h 270"/>
                <a:gd name="T2" fmla="*/ 169 w 193"/>
                <a:gd name="T3" fmla="*/ 257 h 270"/>
                <a:gd name="T4" fmla="*/ 193 w 193"/>
                <a:gd name="T5" fmla="*/ 240 h 270"/>
                <a:gd name="T6" fmla="*/ 166 w 193"/>
                <a:gd name="T7" fmla="*/ 262 h 270"/>
                <a:gd name="T8" fmla="*/ 121 w 193"/>
                <a:gd name="T9" fmla="*/ 267 h 270"/>
                <a:gd name="T10" fmla="*/ 10 w 193"/>
                <a:gd name="T11" fmla="*/ 148 h 270"/>
                <a:gd name="T12" fmla="*/ 46 w 193"/>
                <a:gd name="T13" fmla="*/ 0 h 270"/>
                <a:gd name="T14" fmla="*/ 14 w 193"/>
                <a:gd name="T15" fmla="*/ 143 h 270"/>
                <a:gd name="T16" fmla="*/ 124 w 193"/>
                <a:gd name="T17" fmla="*/ 2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70">
                  <a:moveTo>
                    <a:pt x="124" y="262"/>
                  </a:moveTo>
                  <a:cubicBezTo>
                    <a:pt x="140" y="265"/>
                    <a:pt x="156" y="263"/>
                    <a:pt x="169" y="257"/>
                  </a:cubicBezTo>
                  <a:cubicBezTo>
                    <a:pt x="179" y="253"/>
                    <a:pt x="187" y="247"/>
                    <a:pt x="193" y="240"/>
                  </a:cubicBezTo>
                  <a:cubicBezTo>
                    <a:pt x="187" y="249"/>
                    <a:pt x="177" y="257"/>
                    <a:pt x="166" y="262"/>
                  </a:cubicBezTo>
                  <a:cubicBezTo>
                    <a:pt x="152" y="267"/>
                    <a:pt x="137" y="270"/>
                    <a:pt x="121" y="267"/>
                  </a:cubicBezTo>
                  <a:cubicBezTo>
                    <a:pt x="72" y="258"/>
                    <a:pt x="24" y="208"/>
                    <a:pt x="10" y="148"/>
                  </a:cubicBezTo>
                  <a:cubicBezTo>
                    <a:pt x="0" y="98"/>
                    <a:pt x="14" y="46"/>
                    <a:pt x="46" y="0"/>
                  </a:cubicBezTo>
                  <a:cubicBezTo>
                    <a:pt x="16" y="44"/>
                    <a:pt x="3" y="95"/>
                    <a:pt x="14" y="143"/>
                  </a:cubicBezTo>
                  <a:cubicBezTo>
                    <a:pt x="27" y="203"/>
                    <a:pt x="75" y="253"/>
                    <a:pt x="124" y="2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5" name="Freeform 13">
              <a:extLst>
                <a:ext uri="{FF2B5EF4-FFF2-40B4-BE49-F238E27FC236}">
                  <a16:creationId xmlns:a16="http://schemas.microsoft.com/office/drawing/2014/main" id="{4CE1317E-C2BC-25EE-EE41-C0440DA639A6}"/>
                </a:ext>
              </a:extLst>
            </p:cNvPr>
            <p:cNvSpPr>
              <a:spLocks/>
            </p:cNvSpPr>
            <p:nvPr/>
          </p:nvSpPr>
          <p:spPr bwMode="auto">
            <a:xfrm>
              <a:off x="854075" y="779462"/>
              <a:ext cx="1222375" cy="1512888"/>
            </a:xfrm>
            <a:custGeom>
              <a:avLst/>
              <a:gdLst>
                <a:gd name="T0" fmla="*/ 52 w 325"/>
                <a:gd name="T1" fmla="*/ 19 h 402"/>
                <a:gd name="T2" fmla="*/ 135 w 325"/>
                <a:gd name="T3" fmla="*/ 4 h 402"/>
                <a:gd name="T4" fmla="*/ 307 w 325"/>
                <a:gd name="T5" fmla="*/ 171 h 402"/>
                <a:gd name="T6" fmla="*/ 277 w 325"/>
                <a:gd name="T7" fmla="*/ 359 h 402"/>
                <a:gd name="T8" fmla="*/ 270 w 325"/>
                <a:gd name="T9" fmla="*/ 392 h 402"/>
                <a:gd name="T10" fmla="*/ 307 w 325"/>
                <a:gd name="T11" fmla="*/ 364 h 402"/>
                <a:gd name="T12" fmla="*/ 311 w 325"/>
                <a:gd name="T13" fmla="*/ 360 h 402"/>
                <a:gd name="T14" fmla="*/ 303 w 325"/>
                <a:gd name="T15" fmla="*/ 368 h 402"/>
                <a:gd name="T16" fmla="*/ 267 w 325"/>
                <a:gd name="T17" fmla="*/ 396 h 402"/>
                <a:gd name="T18" fmla="*/ 273 w 325"/>
                <a:gd name="T19" fmla="*/ 362 h 402"/>
                <a:gd name="T20" fmla="*/ 303 w 325"/>
                <a:gd name="T21" fmla="*/ 176 h 402"/>
                <a:gd name="T22" fmla="*/ 131 w 325"/>
                <a:gd name="T23" fmla="*/ 9 h 402"/>
                <a:gd name="T24" fmla="*/ 48 w 325"/>
                <a:gd name="T25" fmla="*/ 25 h 402"/>
                <a:gd name="T26" fmla="*/ 0 w 325"/>
                <a:gd name="T27" fmla="*/ 62 h 402"/>
                <a:gd name="T28" fmla="*/ 52 w 325"/>
                <a:gd name="T29" fmla="*/ 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402">
                  <a:moveTo>
                    <a:pt x="52" y="19"/>
                  </a:moveTo>
                  <a:cubicBezTo>
                    <a:pt x="79" y="6"/>
                    <a:pt x="110" y="0"/>
                    <a:pt x="135" y="4"/>
                  </a:cubicBezTo>
                  <a:cubicBezTo>
                    <a:pt x="229" y="18"/>
                    <a:pt x="292" y="102"/>
                    <a:pt x="307" y="171"/>
                  </a:cubicBezTo>
                  <a:cubicBezTo>
                    <a:pt x="325" y="254"/>
                    <a:pt x="291" y="330"/>
                    <a:pt x="277" y="359"/>
                  </a:cubicBezTo>
                  <a:cubicBezTo>
                    <a:pt x="263" y="386"/>
                    <a:pt x="257" y="399"/>
                    <a:pt x="270" y="392"/>
                  </a:cubicBezTo>
                  <a:cubicBezTo>
                    <a:pt x="277" y="389"/>
                    <a:pt x="289" y="380"/>
                    <a:pt x="307" y="364"/>
                  </a:cubicBezTo>
                  <a:cubicBezTo>
                    <a:pt x="308" y="363"/>
                    <a:pt x="310" y="362"/>
                    <a:pt x="311" y="360"/>
                  </a:cubicBezTo>
                  <a:cubicBezTo>
                    <a:pt x="308" y="363"/>
                    <a:pt x="306" y="366"/>
                    <a:pt x="303" y="368"/>
                  </a:cubicBezTo>
                  <a:cubicBezTo>
                    <a:pt x="285" y="384"/>
                    <a:pt x="273" y="392"/>
                    <a:pt x="267" y="396"/>
                  </a:cubicBezTo>
                  <a:cubicBezTo>
                    <a:pt x="253" y="402"/>
                    <a:pt x="260" y="389"/>
                    <a:pt x="273" y="362"/>
                  </a:cubicBezTo>
                  <a:cubicBezTo>
                    <a:pt x="287" y="334"/>
                    <a:pt x="321" y="259"/>
                    <a:pt x="303" y="176"/>
                  </a:cubicBezTo>
                  <a:cubicBezTo>
                    <a:pt x="288" y="107"/>
                    <a:pt x="225" y="24"/>
                    <a:pt x="131" y="9"/>
                  </a:cubicBezTo>
                  <a:cubicBezTo>
                    <a:pt x="105" y="6"/>
                    <a:pt x="75" y="12"/>
                    <a:pt x="48" y="25"/>
                  </a:cubicBezTo>
                  <a:cubicBezTo>
                    <a:pt x="29" y="35"/>
                    <a:pt x="12" y="47"/>
                    <a:pt x="0" y="62"/>
                  </a:cubicBezTo>
                  <a:cubicBezTo>
                    <a:pt x="12" y="45"/>
                    <a:pt x="31" y="30"/>
                    <a:pt x="52"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6" name="Freeform 19">
              <a:extLst>
                <a:ext uri="{FF2B5EF4-FFF2-40B4-BE49-F238E27FC236}">
                  <a16:creationId xmlns:a16="http://schemas.microsoft.com/office/drawing/2014/main" id="{94C4A853-F676-3243-6C4F-F9A16E5BB9D0}"/>
                </a:ext>
              </a:extLst>
            </p:cNvPr>
            <p:cNvSpPr>
              <a:spLocks/>
            </p:cNvSpPr>
            <p:nvPr/>
          </p:nvSpPr>
          <p:spPr bwMode="auto">
            <a:xfrm>
              <a:off x="812800" y="801688"/>
              <a:ext cx="1249363" cy="1527174"/>
            </a:xfrm>
            <a:custGeom>
              <a:avLst/>
              <a:gdLst>
                <a:gd name="T0" fmla="*/ 44 w 332"/>
                <a:gd name="T1" fmla="*/ 36 h 406"/>
                <a:gd name="T2" fmla="*/ 0 w 332"/>
                <a:gd name="T3" fmla="*/ 67 h 406"/>
                <a:gd name="T4" fmla="*/ 15 w 332"/>
                <a:gd name="T5" fmla="*/ 51 h 406"/>
                <a:gd name="T6" fmla="*/ 59 w 332"/>
                <a:gd name="T7" fmla="*/ 19 h 406"/>
                <a:gd name="T8" fmla="*/ 142 w 332"/>
                <a:gd name="T9" fmla="*/ 3 h 406"/>
                <a:gd name="T10" fmla="*/ 314 w 332"/>
                <a:gd name="T11" fmla="*/ 170 h 406"/>
                <a:gd name="T12" fmla="*/ 284 w 332"/>
                <a:gd name="T13" fmla="*/ 356 h 406"/>
                <a:gd name="T14" fmla="*/ 278 w 332"/>
                <a:gd name="T15" fmla="*/ 390 h 406"/>
                <a:gd name="T16" fmla="*/ 314 w 332"/>
                <a:gd name="T17" fmla="*/ 362 h 406"/>
                <a:gd name="T18" fmla="*/ 302 w 332"/>
                <a:gd name="T19" fmla="*/ 373 h 406"/>
                <a:gd name="T20" fmla="*/ 265 w 332"/>
                <a:gd name="T21" fmla="*/ 399 h 406"/>
                <a:gd name="T22" fmla="*/ 271 w 332"/>
                <a:gd name="T23" fmla="*/ 367 h 406"/>
                <a:gd name="T24" fmla="*/ 301 w 332"/>
                <a:gd name="T25" fmla="*/ 185 h 406"/>
                <a:gd name="T26" fmla="*/ 127 w 332"/>
                <a:gd name="T27" fmla="*/ 20 h 406"/>
                <a:gd name="T28" fmla="*/ 44 w 332"/>
                <a:gd name="T29" fmla="*/ 3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406">
                  <a:moveTo>
                    <a:pt x="44" y="36"/>
                  </a:moveTo>
                  <a:cubicBezTo>
                    <a:pt x="27" y="44"/>
                    <a:pt x="12" y="55"/>
                    <a:pt x="0" y="67"/>
                  </a:cubicBezTo>
                  <a:cubicBezTo>
                    <a:pt x="5" y="62"/>
                    <a:pt x="10" y="57"/>
                    <a:pt x="15" y="51"/>
                  </a:cubicBezTo>
                  <a:cubicBezTo>
                    <a:pt x="27" y="38"/>
                    <a:pt x="42" y="28"/>
                    <a:pt x="59" y="19"/>
                  </a:cubicBezTo>
                  <a:cubicBezTo>
                    <a:pt x="86" y="6"/>
                    <a:pt x="116" y="0"/>
                    <a:pt x="142" y="3"/>
                  </a:cubicBezTo>
                  <a:cubicBezTo>
                    <a:pt x="236" y="18"/>
                    <a:pt x="299" y="101"/>
                    <a:pt x="314" y="170"/>
                  </a:cubicBezTo>
                  <a:cubicBezTo>
                    <a:pt x="332" y="253"/>
                    <a:pt x="298" y="328"/>
                    <a:pt x="284" y="356"/>
                  </a:cubicBezTo>
                  <a:cubicBezTo>
                    <a:pt x="271" y="383"/>
                    <a:pt x="264" y="396"/>
                    <a:pt x="278" y="390"/>
                  </a:cubicBezTo>
                  <a:cubicBezTo>
                    <a:pt x="284" y="386"/>
                    <a:pt x="296" y="378"/>
                    <a:pt x="314" y="362"/>
                  </a:cubicBezTo>
                  <a:cubicBezTo>
                    <a:pt x="310" y="365"/>
                    <a:pt x="306" y="369"/>
                    <a:pt x="302" y="373"/>
                  </a:cubicBezTo>
                  <a:cubicBezTo>
                    <a:pt x="284" y="388"/>
                    <a:pt x="272" y="396"/>
                    <a:pt x="265" y="399"/>
                  </a:cubicBezTo>
                  <a:cubicBezTo>
                    <a:pt x="252" y="406"/>
                    <a:pt x="258" y="394"/>
                    <a:pt x="271" y="367"/>
                  </a:cubicBezTo>
                  <a:cubicBezTo>
                    <a:pt x="285" y="339"/>
                    <a:pt x="319" y="266"/>
                    <a:pt x="301" y="185"/>
                  </a:cubicBezTo>
                  <a:cubicBezTo>
                    <a:pt x="285" y="117"/>
                    <a:pt x="222" y="34"/>
                    <a:pt x="127" y="20"/>
                  </a:cubicBezTo>
                  <a:cubicBezTo>
                    <a:pt x="101" y="16"/>
                    <a:pt x="71" y="22"/>
                    <a:pt x="44" y="36"/>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7" name="Freeform 20">
              <a:extLst>
                <a:ext uri="{FF2B5EF4-FFF2-40B4-BE49-F238E27FC236}">
                  <a16:creationId xmlns:a16="http://schemas.microsoft.com/office/drawing/2014/main" id="{740A9416-671B-2304-B3AE-A585B5B001C2}"/>
                </a:ext>
              </a:extLst>
            </p:cNvPr>
            <p:cNvSpPr>
              <a:spLocks/>
            </p:cNvSpPr>
            <p:nvPr/>
          </p:nvSpPr>
          <p:spPr bwMode="auto">
            <a:xfrm>
              <a:off x="0" y="414338"/>
              <a:ext cx="758825" cy="1155700"/>
            </a:xfrm>
            <a:custGeom>
              <a:avLst/>
              <a:gdLst>
                <a:gd name="T0" fmla="*/ 78 w 202"/>
                <a:gd name="T1" fmla="*/ 0 h 307"/>
                <a:gd name="T2" fmla="*/ 24 w 202"/>
                <a:gd name="T3" fmla="*/ 172 h 307"/>
                <a:gd name="T4" fmla="*/ 135 w 202"/>
                <a:gd name="T5" fmla="*/ 291 h 307"/>
                <a:gd name="T6" fmla="*/ 180 w 202"/>
                <a:gd name="T7" fmla="*/ 286 h 307"/>
                <a:gd name="T8" fmla="*/ 202 w 202"/>
                <a:gd name="T9" fmla="*/ 271 h 307"/>
                <a:gd name="T10" fmla="*/ 188 w 202"/>
                <a:gd name="T11" fmla="*/ 285 h 307"/>
                <a:gd name="T12" fmla="*/ 166 w 202"/>
                <a:gd name="T13" fmla="*/ 299 h 307"/>
                <a:gd name="T14" fmla="*/ 122 w 202"/>
                <a:gd name="T15" fmla="*/ 304 h 307"/>
                <a:gd name="T16" fmla="*/ 13 w 202"/>
                <a:gd name="T17" fmla="*/ 187 h 307"/>
                <a:gd name="T18" fmla="*/ 64 w 202"/>
                <a:gd name="T19" fmla="*/ 16 h 307"/>
                <a:gd name="T20" fmla="*/ 78 w 202"/>
                <a:gd name="T2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307">
                  <a:moveTo>
                    <a:pt x="78" y="0"/>
                  </a:moveTo>
                  <a:cubicBezTo>
                    <a:pt x="34" y="51"/>
                    <a:pt x="12" y="114"/>
                    <a:pt x="24" y="172"/>
                  </a:cubicBezTo>
                  <a:cubicBezTo>
                    <a:pt x="38" y="232"/>
                    <a:pt x="86" y="282"/>
                    <a:pt x="135" y="291"/>
                  </a:cubicBezTo>
                  <a:cubicBezTo>
                    <a:pt x="151" y="294"/>
                    <a:pt x="166" y="291"/>
                    <a:pt x="180" y="286"/>
                  </a:cubicBezTo>
                  <a:cubicBezTo>
                    <a:pt x="188" y="282"/>
                    <a:pt x="196" y="277"/>
                    <a:pt x="202" y="271"/>
                  </a:cubicBezTo>
                  <a:cubicBezTo>
                    <a:pt x="197" y="275"/>
                    <a:pt x="193" y="280"/>
                    <a:pt x="188" y="285"/>
                  </a:cubicBezTo>
                  <a:cubicBezTo>
                    <a:pt x="182" y="291"/>
                    <a:pt x="175" y="296"/>
                    <a:pt x="166" y="299"/>
                  </a:cubicBezTo>
                  <a:cubicBezTo>
                    <a:pt x="153" y="305"/>
                    <a:pt x="138" y="307"/>
                    <a:pt x="122" y="304"/>
                  </a:cubicBezTo>
                  <a:cubicBezTo>
                    <a:pt x="74" y="295"/>
                    <a:pt x="26" y="245"/>
                    <a:pt x="13" y="187"/>
                  </a:cubicBezTo>
                  <a:cubicBezTo>
                    <a:pt x="0" y="129"/>
                    <a:pt x="21" y="67"/>
                    <a:pt x="64" y="16"/>
                  </a:cubicBezTo>
                  <a:cubicBezTo>
                    <a:pt x="69" y="11"/>
                    <a:pt x="73" y="5"/>
                    <a:pt x="78" y="0"/>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8" name="Freeform 23">
              <a:extLst>
                <a:ext uri="{FF2B5EF4-FFF2-40B4-BE49-F238E27FC236}">
                  <a16:creationId xmlns:a16="http://schemas.microsoft.com/office/drawing/2014/main" id="{869177C5-875D-27FA-3B4D-24152E9E908D}"/>
                </a:ext>
              </a:extLst>
            </p:cNvPr>
            <p:cNvSpPr>
              <a:spLocks/>
            </p:cNvSpPr>
            <p:nvPr/>
          </p:nvSpPr>
          <p:spPr bwMode="auto">
            <a:xfrm>
              <a:off x="63500" y="0"/>
              <a:ext cx="2325688" cy="2279649"/>
            </a:xfrm>
            <a:custGeom>
              <a:avLst/>
              <a:gdLst>
                <a:gd name="T0" fmla="*/ 315 w 618"/>
                <a:gd name="T1" fmla="*/ 5 h 606"/>
                <a:gd name="T2" fmla="*/ 616 w 618"/>
                <a:gd name="T3" fmla="*/ 332 h 606"/>
                <a:gd name="T4" fmla="*/ 521 w 618"/>
                <a:gd name="T5" fmla="*/ 567 h 606"/>
                <a:gd name="T6" fmla="*/ 517 w 618"/>
                <a:gd name="T7" fmla="*/ 571 h 606"/>
                <a:gd name="T8" fmla="*/ 480 w 618"/>
                <a:gd name="T9" fmla="*/ 599 h 606"/>
                <a:gd name="T10" fmla="*/ 487 w 618"/>
                <a:gd name="T11" fmla="*/ 566 h 606"/>
                <a:gd name="T12" fmla="*/ 517 w 618"/>
                <a:gd name="T13" fmla="*/ 378 h 606"/>
                <a:gd name="T14" fmla="*/ 345 w 618"/>
                <a:gd name="T15" fmla="*/ 211 h 606"/>
                <a:gd name="T16" fmla="*/ 262 w 618"/>
                <a:gd name="T17" fmla="*/ 226 h 606"/>
                <a:gd name="T18" fmla="*/ 210 w 618"/>
                <a:gd name="T19" fmla="*/ 269 h 606"/>
                <a:gd name="T20" fmla="*/ 196 w 618"/>
                <a:gd name="T21" fmla="*/ 338 h 606"/>
                <a:gd name="T22" fmla="*/ 190 w 618"/>
                <a:gd name="T23" fmla="*/ 374 h 606"/>
                <a:gd name="T24" fmla="*/ 166 w 618"/>
                <a:gd name="T25" fmla="*/ 391 h 606"/>
                <a:gd name="T26" fmla="*/ 121 w 618"/>
                <a:gd name="T27" fmla="*/ 396 h 606"/>
                <a:gd name="T28" fmla="*/ 11 w 618"/>
                <a:gd name="T29" fmla="*/ 277 h 606"/>
                <a:gd name="T30" fmla="*/ 43 w 618"/>
                <a:gd name="T31" fmla="*/ 134 h 606"/>
                <a:gd name="T32" fmla="*/ 159 w 618"/>
                <a:gd name="T33" fmla="*/ 35 h 606"/>
                <a:gd name="T34" fmla="*/ 315 w 618"/>
                <a:gd name="T35" fmla="*/ 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606">
                  <a:moveTo>
                    <a:pt x="315" y="5"/>
                  </a:moveTo>
                  <a:cubicBezTo>
                    <a:pt x="494" y="26"/>
                    <a:pt x="614" y="205"/>
                    <a:pt x="616" y="332"/>
                  </a:cubicBezTo>
                  <a:cubicBezTo>
                    <a:pt x="618" y="446"/>
                    <a:pt x="556" y="533"/>
                    <a:pt x="521" y="567"/>
                  </a:cubicBezTo>
                  <a:cubicBezTo>
                    <a:pt x="520" y="569"/>
                    <a:pt x="518" y="570"/>
                    <a:pt x="517" y="571"/>
                  </a:cubicBezTo>
                  <a:cubicBezTo>
                    <a:pt x="499" y="587"/>
                    <a:pt x="487" y="596"/>
                    <a:pt x="480" y="599"/>
                  </a:cubicBezTo>
                  <a:cubicBezTo>
                    <a:pt x="467" y="606"/>
                    <a:pt x="473" y="593"/>
                    <a:pt x="487" y="566"/>
                  </a:cubicBezTo>
                  <a:cubicBezTo>
                    <a:pt x="501" y="537"/>
                    <a:pt x="535" y="461"/>
                    <a:pt x="517" y="378"/>
                  </a:cubicBezTo>
                  <a:cubicBezTo>
                    <a:pt x="502" y="309"/>
                    <a:pt x="439" y="225"/>
                    <a:pt x="345" y="211"/>
                  </a:cubicBezTo>
                  <a:cubicBezTo>
                    <a:pt x="320" y="207"/>
                    <a:pt x="289" y="213"/>
                    <a:pt x="262" y="226"/>
                  </a:cubicBezTo>
                  <a:cubicBezTo>
                    <a:pt x="241" y="237"/>
                    <a:pt x="222" y="252"/>
                    <a:pt x="210" y="269"/>
                  </a:cubicBezTo>
                  <a:cubicBezTo>
                    <a:pt x="194" y="289"/>
                    <a:pt x="187" y="313"/>
                    <a:pt x="196" y="338"/>
                  </a:cubicBezTo>
                  <a:cubicBezTo>
                    <a:pt x="201" y="351"/>
                    <a:pt x="198" y="363"/>
                    <a:pt x="190" y="374"/>
                  </a:cubicBezTo>
                  <a:cubicBezTo>
                    <a:pt x="184" y="381"/>
                    <a:pt x="176" y="387"/>
                    <a:pt x="166" y="391"/>
                  </a:cubicBezTo>
                  <a:cubicBezTo>
                    <a:pt x="153" y="397"/>
                    <a:pt x="137" y="399"/>
                    <a:pt x="121" y="396"/>
                  </a:cubicBezTo>
                  <a:cubicBezTo>
                    <a:pt x="72" y="387"/>
                    <a:pt x="24" y="337"/>
                    <a:pt x="11" y="277"/>
                  </a:cubicBezTo>
                  <a:cubicBezTo>
                    <a:pt x="0" y="229"/>
                    <a:pt x="13" y="178"/>
                    <a:pt x="43" y="134"/>
                  </a:cubicBezTo>
                  <a:cubicBezTo>
                    <a:pt x="70" y="94"/>
                    <a:pt x="111" y="59"/>
                    <a:pt x="159" y="35"/>
                  </a:cubicBezTo>
                  <a:cubicBezTo>
                    <a:pt x="207" y="11"/>
                    <a:pt x="261" y="0"/>
                    <a:pt x="315" y="5"/>
                  </a:cubicBezTo>
                  <a:close/>
                </a:path>
              </a:pathLst>
            </a:custGeom>
            <a:gradFill rotWithShape="1">
              <a:gsLst>
                <a:gs pos="0">
                  <a:srgbClr val="FFAA01"/>
                </a:gs>
                <a:gs pos="50000">
                  <a:srgbClr val="FF7711"/>
                </a:gs>
                <a:gs pos="100000">
                  <a:srgbClr val="FFAA0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59" name="Group 8">
            <a:extLst>
              <a:ext uri="{FF2B5EF4-FFF2-40B4-BE49-F238E27FC236}">
                <a16:creationId xmlns:a16="http://schemas.microsoft.com/office/drawing/2014/main" id="{A0B327D6-3F5A-3803-AB91-606DF054EEBA}"/>
              </a:ext>
            </a:extLst>
          </p:cNvPr>
          <p:cNvGrpSpPr>
            <a:grpSpLocks/>
          </p:cNvGrpSpPr>
          <p:nvPr/>
        </p:nvGrpSpPr>
        <p:grpSpPr bwMode="auto">
          <a:xfrm>
            <a:off x="8265463" y="4160427"/>
            <a:ext cx="1218651" cy="1633637"/>
            <a:chOff x="0" y="0"/>
            <a:chExt cx="944563" cy="1971676"/>
          </a:xfrm>
        </p:grpSpPr>
        <p:sp>
          <p:nvSpPr>
            <p:cNvPr id="60" name="Freeform 6">
              <a:extLst>
                <a:ext uri="{FF2B5EF4-FFF2-40B4-BE49-F238E27FC236}">
                  <a16:creationId xmlns:a16="http://schemas.microsoft.com/office/drawing/2014/main" id="{9D667E4F-FBFD-70F2-DDBF-32BE1A40BFF3}"/>
                </a:ext>
              </a:extLst>
            </p:cNvPr>
            <p:cNvSpPr>
              <a:spLocks/>
            </p:cNvSpPr>
            <p:nvPr/>
          </p:nvSpPr>
          <p:spPr bwMode="auto">
            <a:xfrm>
              <a:off x="519113" y="225426"/>
              <a:ext cx="266700" cy="139700"/>
            </a:xfrm>
            <a:custGeom>
              <a:avLst/>
              <a:gdLst>
                <a:gd name="T0" fmla="*/ 67 w 71"/>
                <a:gd name="T1" fmla="*/ 7 h 37"/>
                <a:gd name="T2" fmla="*/ 57 w 71"/>
                <a:gd name="T3" fmla="*/ 7 h 37"/>
                <a:gd name="T4" fmla="*/ 32 w 71"/>
                <a:gd name="T5" fmla="*/ 8 h 37"/>
                <a:gd name="T6" fmla="*/ 0 w 71"/>
                <a:gd name="T7" fmla="*/ 37 h 37"/>
                <a:gd name="T8" fmla="*/ 3 w 71"/>
                <a:gd name="T9" fmla="*/ 30 h 37"/>
                <a:gd name="T10" fmla="*/ 35 w 71"/>
                <a:gd name="T11" fmla="*/ 3 h 37"/>
                <a:gd name="T12" fmla="*/ 59 w 71"/>
                <a:gd name="T13" fmla="*/ 2 h 37"/>
                <a:gd name="T14" fmla="*/ 69 w 71"/>
                <a:gd name="T15" fmla="*/ 2 h 37"/>
                <a:gd name="T16" fmla="*/ 71 w 71"/>
                <a:gd name="T17" fmla="*/ 1 h 37"/>
                <a:gd name="T18" fmla="*/ 69 w 71"/>
                <a:gd name="T19" fmla="*/ 6 h 37"/>
                <a:gd name="T20" fmla="*/ 67 w 71"/>
                <a:gd name="T2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37">
                  <a:moveTo>
                    <a:pt x="67" y="7"/>
                  </a:moveTo>
                  <a:cubicBezTo>
                    <a:pt x="65" y="8"/>
                    <a:pt x="62" y="7"/>
                    <a:pt x="57" y="7"/>
                  </a:cubicBezTo>
                  <a:cubicBezTo>
                    <a:pt x="52" y="7"/>
                    <a:pt x="42" y="6"/>
                    <a:pt x="32" y="8"/>
                  </a:cubicBezTo>
                  <a:cubicBezTo>
                    <a:pt x="21" y="12"/>
                    <a:pt x="9" y="19"/>
                    <a:pt x="0" y="37"/>
                  </a:cubicBezTo>
                  <a:cubicBezTo>
                    <a:pt x="1" y="35"/>
                    <a:pt x="2" y="33"/>
                    <a:pt x="3" y="30"/>
                  </a:cubicBezTo>
                  <a:cubicBezTo>
                    <a:pt x="12" y="13"/>
                    <a:pt x="24" y="5"/>
                    <a:pt x="35" y="3"/>
                  </a:cubicBezTo>
                  <a:cubicBezTo>
                    <a:pt x="44" y="0"/>
                    <a:pt x="54" y="2"/>
                    <a:pt x="59" y="2"/>
                  </a:cubicBezTo>
                  <a:cubicBezTo>
                    <a:pt x="63" y="2"/>
                    <a:pt x="67" y="3"/>
                    <a:pt x="69" y="2"/>
                  </a:cubicBezTo>
                  <a:cubicBezTo>
                    <a:pt x="70" y="2"/>
                    <a:pt x="70" y="2"/>
                    <a:pt x="71" y="1"/>
                  </a:cubicBezTo>
                  <a:cubicBezTo>
                    <a:pt x="70" y="2"/>
                    <a:pt x="70" y="4"/>
                    <a:pt x="69" y="6"/>
                  </a:cubicBezTo>
                  <a:cubicBezTo>
                    <a:pt x="69" y="6"/>
                    <a:pt x="68" y="7"/>
                    <a:pt x="67"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1" name="Freeform 7">
              <a:extLst>
                <a:ext uri="{FF2B5EF4-FFF2-40B4-BE49-F238E27FC236}">
                  <a16:creationId xmlns:a16="http://schemas.microsoft.com/office/drawing/2014/main" id="{02B8C721-916A-43F8-D950-0E7ECB4386F2}"/>
                </a:ext>
              </a:extLst>
            </p:cNvPr>
            <p:cNvSpPr>
              <a:spLocks/>
            </p:cNvSpPr>
            <p:nvPr/>
          </p:nvSpPr>
          <p:spPr bwMode="auto">
            <a:xfrm>
              <a:off x="1" y="109538"/>
              <a:ext cx="881062" cy="1862137"/>
            </a:xfrm>
            <a:custGeom>
              <a:avLst/>
              <a:gdLst>
                <a:gd name="T0" fmla="*/ 53 w 234"/>
                <a:gd name="T1" fmla="*/ 7 h 495"/>
                <a:gd name="T2" fmla="*/ 58 w 234"/>
                <a:gd name="T3" fmla="*/ 0 h 495"/>
                <a:gd name="T4" fmla="*/ 60 w 234"/>
                <a:gd name="T5" fmla="*/ 321 h 495"/>
                <a:gd name="T6" fmla="*/ 219 w 234"/>
                <a:gd name="T7" fmla="*/ 435 h 495"/>
                <a:gd name="T8" fmla="*/ 229 w 234"/>
                <a:gd name="T9" fmla="*/ 420 h 495"/>
                <a:gd name="T10" fmla="*/ 234 w 234"/>
                <a:gd name="T11" fmla="*/ 410 h 495"/>
                <a:gd name="T12" fmla="*/ 229 w 234"/>
                <a:gd name="T13" fmla="*/ 421 h 495"/>
                <a:gd name="T14" fmla="*/ 224 w 234"/>
                <a:gd name="T15" fmla="*/ 431 h 495"/>
                <a:gd name="T16" fmla="*/ 213 w 234"/>
                <a:gd name="T17" fmla="*/ 446 h 495"/>
                <a:gd name="T18" fmla="*/ 50 w 234"/>
                <a:gd name="T19" fmla="*/ 335 h 495"/>
                <a:gd name="T20" fmla="*/ 53 w 234"/>
                <a:gd name="T21" fmla="*/ 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495">
                  <a:moveTo>
                    <a:pt x="53" y="7"/>
                  </a:moveTo>
                  <a:cubicBezTo>
                    <a:pt x="55" y="4"/>
                    <a:pt x="57" y="2"/>
                    <a:pt x="58" y="0"/>
                  </a:cubicBezTo>
                  <a:cubicBezTo>
                    <a:pt x="21" y="50"/>
                    <a:pt x="9" y="180"/>
                    <a:pt x="60" y="321"/>
                  </a:cubicBezTo>
                  <a:cubicBezTo>
                    <a:pt x="101" y="437"/>
                    <a:pt x="177" y="482"/>
                    <a:pt x="219" y="435"/>
                  </a:cubicBezTo>
                  <a:cubicBezTo>
                    <a:pt x="222" y="431"/>
                    <a:pt x="226" y="426"/>
                    <a:pt x="229" y="420"/>
                  </a:cubicBezTo>
                  <a:cubicBezTo>
                    <a:pt x="231" y="417"/>
                    <a:pt x="232" y="413"/>
                    <a:pt x="234" y="410"/>
                  </a:cubicBezTo>
                  <a:cubicBezTo>
                    <a:pt x="233" y="413"/>
                    <a:pt x="231" y="417"/>
                    <a:pt x="229" y="421"/>
                  </a:cubicBezTo>
                  <a:cubicBezTo>
                    <a:pt x="228" y="424"/>
                    <a:pt x="226" y="428"/>
                    <a:pt x="224" y="431"/>
                  </a:cubicBezTo>
                  <a:cubicBezTo>
                    <a:pt x="220" y="437"/>
                    <a:pt x="217" y="442"/>
                    <a:pt x="213" y="446"/>
                  </a:cubicBezTo>
                  <a:cubicBezTo>
                    <a:pt x="170" y="495"/>
                    <a:pt x="92" y="451"/>
                    <a:pt x="50" y="335"/>
                  </a:cubicBezTo>
                  <a:cubicBezTo>
                    <a:pt x="0" y="193"/>
                    <a:pt x="14" y="59"/>
                    <a:pt x="53"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2" name="Freeform 8">
              <a:extLst>
                <a:ext uri="{FF2B5EF4-FFF2-40B4-BE49-F238E27FC236}">
                  <a16:creationId xmlns:a16="http://schemas.microsoft.com/office/drawing/2014/main" id="{0B4288A5-1D61-444E-8499-36C0A4B35B4F}"/>
                </a:ext>
              </a:extLst>
            </p:cNvPr>
            <p:cNvSpPr>
              <a:spLocks/>
            </p:cNvSpPr>
            <p:nvPr/>
          </p:nvSpPr>
          <p:spPr bwMode="auto">
            <a:xfrm>
              <a:off x="530226" y="214313"/>
              <a:ext cx="255587" cy="131763"/>
            </a:xfrm>
            <a:custGeom>
              <a:avLst/>
              <a:gdLst>
                <a:gd name="T0" fmla="*/ 33 w 68"/>
                <a:gd name="T1" fmla="*/ 3 h 35"/>
                <a:gd name="T2" fmla="*/ 57 w 68"/>
                <a:gd name="T3" fmla="*/ 2 h 35"/>
                <a:gd name="T4" fmla="*/ 66 w 68"/>
                <a:gd name="T5" fmla="*/ 2 h 35"/>
                <a:gd name="T6" fmla="*/ 67 w 68"/>
                <a:gd name="T7" fmla="*/ 2 h 35"/>
                <a:gd name="T8" fmla="*/ 66 w 68"/>
                <a:gd name="T9" fmla="*/ 5 h 35"/>
                <a:gd name="T10" fmla="*/ 56 w 68"/>
                <a:gd name="T11" fmla="*/ 5 h 35"/>
                <a:gd name="T12" fmla="*/ 32 w 68"/>
                <a:gd name="T13" fmla="*/ 6 h 35"/>
                <a:gd name="T14" fmla="*/ 0 w 68"/>
                <a:gd name="T15" fmla="*/ 35 h 35"/>
                <a:gd name="T16" fmla="*/ 1 w 68"/>
                <a:gd name="T17" fmla="*/ 31 h 35"/>
                <a:gd name="T18" fmla="*/ 33 w 68"/>
                <a:gd name="T19"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5">
                  <a:moveTo>
                    <a:pt x="33" y="3"/>
                  </a:moveTo>
                  <a:cubicBezTo>
                    <a:pt x="42" y="0"/>
                    <a:pt x="52" y="2"/>
                    <a:pt x="57" y="2"/>
                  </a:cubicBezTo>
                  <a:cubicBezTo>
                    <a:pt x="61" y="3"/>
                    <a:pt x="64" y="3"/>
                    <a:pt x="66" y="2"/>
                  </a:cubicBezTo>
                  <a:cubicBezTo>
                    <a:pt x="67" y="3"/>
                    <a:pt x="67" y="2"/>
                    <a:pt x="67" y="2"/>
                  </a:cubicBezTo>
                  <a:cubicBezTo>
                    <a:pt x="68" y="4"/>
                    <a:pt x="67" y="5"/>
                    <a:pt x="66" y="5"/>
                  </a:cubicBezTo>
                  <a:cubicBezTo>
                    <a:pt x="64" y="6"/>
                    <a:pt x="60" y="5"/>
                    <a:pt x="56" y="5"/>
                  </a:cubicBezTo>
                  <a:cubicBezTo>
                    <a:pt x="51" y="5"/>
                    <a:pt x="41" y="3"/>
                    <a:pt x="32" y="6"/>
                  </a:cubicBezTo>
                  <a:cubicBezTo>
                    <a:pt x="20" y="8"/>
                    <a:pt x="8" y="16"/>
                    <a:pt x="0" y="35"/>
                  </a:cubicBezTo>
                  <a:cubicBezTo>
                    <a:pt x="0" y="33"/>
                    <a:pt x="0" y="32"/>
                    <a:pt x="1" y="31"/>
                  </a:cubicBezTo>
                  <a:cubicBezTo>
                    <a:pt x="9" y="13"/>
                    <a:pt x="21" y="5"/>
                    <a:pt x="33"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3" name="Freeform 9">
              <a:extLst>
                <a:ext uri="{FF2B5EF4-FFF2-40B4-BE49-F238E27FC236}">
                  <a16:creationId xmlns:a16="http://schemas.microsoft.com/office/drawing/2014/main" id="{2ED3EF9E-F531-BD28-3983-68DA2491650E}"/>
                </a:ext>
              </a:extLst>
            </p:cNvPr>
            <p:cNvSpPr>
              <a:spLocks/>
            </p:cNvSpPr>
            <p:nvPr/>
          </p:nvSpPr>
          <p:spPr bwMode="auto">
            <a:xfrm>
              <a:off x="46038" y="139700"/>
              <a:ext cx="830263" cy="1782763"/>
            </a:xfrm>
            <a:custGeom>
              <a:avLst/>
              <a:gdLst>
                <a:gd name="T0" fmla="*/ 48 w 221"/>
                <a:gd name="T1" fmla="*/ 313 h 474"/>
                <a:gd name="T2" fmla="*/ 41 w 221"/>
                <a:gd name="T3" fmla="*/ 0 h 474"/>
                <a:gd name="T4" fmla="*/ 51 w 221"/>
                <a:gd name="T5" fmla="*/ 308 h 474"/>
                <a:gd name="T6" fmla="*/ 209 w 221"/>
                <a:gd name="T7" fmla="*/ 423 h 474"/>
                <a:gd name="T8" fmla="*/ 219 w 221"/>
                <a:gd name="T9" fmla="*/ 408 h 474"/>
                <a:gd name="T10" fmla="*/ 221 w 221"/>
                <a:gd name="T11" fmla="*/ 403 h 474"/>
                <a:gd name="T12" fmla="*/ 217 w 221"/>
                <a:gd name="T13" fmla="*/ 412 h 474"/>
                <a:gd name="T14" fmla="*/ 207 w 221"/>
                <a:gd name="T15" fmla="*/ 427 h 474"/>
                <a:gd name="T16" fmla="*/ 48 w 221"/>
                <a:gd name="T17" fmla="*/ 31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74">
                  <a:moveTo>
                    <a:pt x="48" y="313"/>
                  </a:moveTo>
                  <a:cubicBezTo>
                    <a:pt x="0" y="179"/>
                    <a:pt x="8" y="55"/>
                    <a:pt x="41" y="0"/>
                  </a:cubicBezTo>
                  <a:cubicBezTo>
                    <a:pt x="10" y="56"/>
                    <a:pt x="4" y="178"/>
                    <a:pt x="51" y="308"/>
                  </a:cubicBezTo>
                  <a:cubicBezTo>
                    <a:pt x="92" y="424"/>
                    <a:pt x="168" y="469"/>
                    <a:pt x="209" y="423"/>
                  </a:cubicBezTo>
                  <a:cubicBezTo>
                    <a:pt x="212" y="418"/>
                    <a:pt x="216" y="413"/>
                    <a:pt x="219" y="408"/>
                  </a:cubicBezTo>
                  <a:cubicBezTo>
                    <a:pt x="220" y="406"/>
                    <a:pt x="221" y="405"/>
                    <a:pt x="221" y="403"/>
                  </a:cubicBezTo>
                  <a:cubicBezTo>
                    <a:pt x="220" y="406"/>
                    <a:pt x="218" y="409"/>
                    <a:pt x="217" y="412"/>
                  </a:cubicBezTo>
                  <a:cubicBezTo>
                    <a:pt x="214" y="418"/>
                    <a:pt x="210" y="423"/>
                    <a:pt x="207" y="427"/>
                  </a:cubicBezTo>
                  <a:cubicBezTo>
                    <a:pt x="165" y="474"/>
                    <a:pt x="89" y="429"/>
                    <a:pt x="48" y="3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68" name="Freeform 21">
              <a:extLst>
                <a:ext uri="{FF2B5EF4-FFF2-40B4-BE49-F238E27FC236}">
                  <a16:creationId xmlns:a16="http://schemas.microsoft.com/office/drawing/2014/main" id="{D820BE2B-7424-408D-80D8-F8DCFE4D155E}"/>
                </a:ext>
              </a:extLst>
            </p:cNvPr>
            <p:cNvSpPr>
              <a:spLocks/>
            </p:cNvSpPr>
            <p:nvPr/>
          </p:nvSpPr>
          <p:spPr bwMode="auto">
            <a:xfrm>
              <a:off x="60326" y="1"/>
              <a:ext cx="884237" cy="1903411"/>
            </a:xfrm>
            <a:custGeom>
              <a:avLst/>
              <a:gdLst>
                <a:gd name="T0" fmla="*/ 205 w 235"/>
                <a:gd name="T1" fmla="*/ 460 h 506"/>
                <a:gd name="T2" fmla="*/ 47 w 235"/>
                <a:gd name="T3" fmla="*/ 345 h 506"/>
                <a:gd name="T4" fmla="*/ 37 w 235"/>
                <a:gd name="T5" fmla="*/ 37 h 506"/>
                <a:gd name="T6" fmla="*/ 55 w 235"/>
                <a:gd name="T7" fmla="*/ 16 h 506"/>
                <a:gd name="T8" fmla="*/ 85 w 235"/>
                <a:gd name="T9" fmla="*/ 4 h 506"/>
                <a:gd name="T10" fmla="*/ 170 w 235"/>
                <a:gd name="T11" fmla="*/ 36 h 506"/>
                <a:gd name="T12" fmla="*/ 192 w 235"/>
                <a:gd name="T13" fmla="*/ 59 h 506"/>
                <a:gd name="T14" fmla="*/ 191 w 235"/>
                <a:gd name="T15" fmla="*/ 59 h 506"/>
                <a:gd name="T16" fmla="*/ 182 w 235"/>
                <a:gd name="T17" fmla="*/ 59 h 506"/>
                <a:gd name="T18" fmla="*/ 158 w 235"/>
                <a:gd name="T19" fmla="*/ 60 h 506"/>
                <a:gd name="T20" fmla="*/ 126 w 235"/>
                <a:gd name="T21" fmla="*/ 88 h 506"/>
                <a:gd name="T22" fmla="*/ 125 w 235"/>
                <a:gd name="T23" fmla="*/ 92 h 506"/>
                <a:gd name="T24" fmla="*/ 124 w 235"/>
                <a:gd name="T25" fmla="*/ 92 h 506"/>
                <a:gd name="T26" fmla="*/ 131 w 235"/>
                <a:gd name="T27" fmla="*/ 261 h 506"/>
                <a:gd name="T28" fmla="*/ 195 w 235"/>
                <a:gd name="T29" fmla="*/ 328 h 506"/>
                <a:gd name="T30" fmla="*/ 201 w 235"/>
                <a:gd name="T31" fmla="*/ 319 h 506"/>
                <a:gd name="T32" fmla="*/ 204 w 235"/>
                <a:gd name="T33" fmla="*/ 313 h 506"/>
                <a:gd name="T34" fmla="*/ 230 w 235"/>
                <a:gd name="T35" fmla="*/ 347 h 506"/>
                <a:gd name="T36" fmla="*/ 217 w 235"/>
                <a:gd name="T37" fmla="*/ 440 h 506"/>
                <a:gd name="T38" fmla="*/ 215 w 235"/>
                <a:gd name="T39" fmla="*/ 445 h 506"/>
                <a:gd name="T40" fmla="*/ 205 w 235"/>
                <a:gd name="T41" fmla="*/ 46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506">
                  <a:moveTo>
                    <a:pt x="205" y="460"/>
                  </a:moveTo>
                  <a:cubicBezTo>
                    <a:pt x="164" y="506"/>
                    <a:pt x="88" y="461"/>
                    <a:pt x="47" y="345"/>
                  </a:cubicBezTo>
                  <a:cubicBezTo>
                    <a:pt x="0" y="215"/>
                    <a:pt x="6" y="93"/>
                    <a:pt x="37" y="37"/>
                  </a:cubicBezTo>
                  <a:cubicBezTo>
                    <a:pt x="42" y="28"/>
                    <a:pt x="49" y="21"/>
                    <a:pt x="55" y="16"/>
                  </a:cubicBezTo>
                  <a:cubicBezTo>
                    <a:pt x="65" y="9"/>
                    <a:pt x="75" y="6"/>
                    <a:pt x="85" y="4"/>
                  </a:cubicBezTo>
                  <a:cubicBezTo>
                    <a:pt x="118" y="0"/>
                    <a:pt x="155" y="22"/>
                    <a:pt x="170" y="36"/>
                  </a:cubicBezTo>
                  <a:cubicBezTo>
                    <a:pt x="185" y="48"/>
                    <a:pt x="191" y="55"/>
                    <a:pt x="192" y="59"/>
                  </a:cubicBezTo>
                  <a:cubicBezTo>
                    <a:pt x="192" y="59"/>
                    <a:pt x="192" y="60"/>
                    <a:pt x="191" y="59"/>
                  </a:cubicBezTo>
                  <a:cubicBezTo>
                    <a:pt x="189" y="60"/>
                    <a:pt x="186" y="60"/>
                    <a:pt x="182" y="59"/>
                  </a:cubicBezTo>
                  <a:cubicBezTo>
                    <a:pt x="177" y="59"/>
                    <a:pt x="167" y="57"/>
                    <a:pt x="158" y="60"/>
                  </a:cubicBezTo>
                  <a:cubicBezTo>
                    <a:pt x="146" y="62"/>
                    <a:pt x="134" y="70"/>
                    <a:pt x="126" y="88"/>
                  </a:cubicBezTo>
                  <a:cubicBezTo>
                    <a:pt x="125" y="89"/>
                    <a:pt x="125" y="90"/>
                    <a:pt x="125" y="92"/>
                  </a:cubicBezTo>
                  <a:cubicBezTo>
                    <a:pt x="124" y="92"/>
                    <a:pt x="124" y="92"/>
                    <a:pt x="124" y="92"/>
                  </a:cubicBezTo>
                  <a:cubicBezTo>
                    <a:pt x="111" y="122"/>
                    <a:pt x="108" y="188"/>
                    <a:pt x="131" y="261"/>
                  </a:cubicBezTo>
                  <a:cubicBezTo>
                    <a:pt x="145" y="303"/>
                    <a:pt x="177" y="345"/>
                    <a:pt x="195" y="328"/>
                  </a:cubicBezTo>
                  <a:cubicBezTo>
                    <a:pt x="197" y="326"/>
                    <a:pt x="199" y="323"/>
                    <a:pt x="201" y="319"/>
                  </a:cubicBezTo>
                  <a:cubicBezTo>
                    <a:pt x="202" y="316"/>
                    <a:pt x="203" y="315"/>
                    <a:pt x="204" y="313"/>
                  </a:cubicBezTo>
                  <a:cubicBezTo>
                    <a:pt x="212" y="306"/>
                    <a:pt x="226" y="322"/>
                    <a:pt x="230" y="347"/>
                  </a:cubicBezTo>
                  <a:cubicBezTo>
                    <a:pt x="235" y="376"/>
                    <a:pt x="229" y="413"/>
                    <a:pt x="217" y="440"/>
                  </a:cubicBezTo>
                  <a:cubicBezTo>
                    <a:pt x="217" y="442"/>
                    <a:pt x="216" y="443"/>
                    <a:pt x="215" y="445"/>
                  </a:cubicBezTo>
                  <a:cubicBezTo>
                    <a:pt x="212" y="450"/>
                    <a:pt x="208" y="455"/>
                    <a:pt x="205" y="460"/>
                  </a:cubicBezTo>
                  <a:close/>
                </a:path>
              </a:pathLst>
            </a:custGeom>
            <a:gradFill rotWithShape="1">
              <a:gsLst>
                <a:gs pos="0">
                  <a:srgbClr val="006A96"/>
                </a:gs>
                <a:gs pos="50000">
                  <a:srgbClr val="009AD9"/>
                </a:gs>
                <a:gs pos="100000">
                  <a:srgbClr val="00B8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69" name="Freeform 24">
              <a:extLst>
                <a:ext uri="{FF2B5EF4-FFF2-40B4-BE49-F238E27FC236}">
                  <a16:creationId xmlns:a16="http://schemas.microsoft.com/office/drawing/2014/main" id="{7AC599ED-1B37-2429-BA9A-72A1F9462777}"/>
                </a:ext>
              </a:extLst>
            </p:cNvPr>
            <p:cNvSpPr>
              <a:spLocks/>
            </p:cNvSpPr>
            <p:nvPr/>
          </p:nvSpPr>
          <p:spPr bwMode="auto">
            <a:xfrm>
              <a:off x="87313" y="1"/>
              <a:ext cx="857250" cy="1793874"/>
            </a:xfrm>
            <a:custGeom>
              <a:avLst/>
              <a:gdLst>
                <a:gd name="T0" fmla="*/ 30 w 228"/>
                <a:gd name="T1" fmla="*/ 37 h 477"/>
                <a:gd name="T2" fmla="*/ 48 w 228"/>
                <a:gd name="T3" fmla="*/ 16 h 477"/>
                <a:gd name="T4" fmla="*/ 78 w 228"/>
                <a:gd name="T5" fmla="*/ 4 h 477"/>
                <a:gd name="T6" fmla="*/ 163 w 228"/>
                <a:gd name="T7" fmla="*/ 36 h 477"/>
                <a:gd name="T8" fmla="*/ 185 w 228"/>
                <a:gd name="T9" fmla="*/ 59 h 477"/>
                <a:gd name="T10" fmla="*/ 184 w 228"/>
                <a:gd name="T11" fmla="*/ 59 h 477"/>
                <a:gd name="T12" fmla="*/ 175 w 228"/>
                <a:gd name="T13" fmla="*/ 59 h 477"/>
                <a:gd name="T14" fmla="*/ 151 w 228"/>
                <a:gd name="T15" fmla="*/ 60 h 477"/>
                <a:gd name="T16" fmla="*/ 119 w 228"/>
                <a:gd name="T17" fmla="*/ 88 h 477"/>
                <a:gd name="T18" fmla="*/ 118 w 228"/>
                <a:gd name="T19" fmla="*/ 92 h 477"/>
                <a:gd name="T20" fmla="*/ 117 w 228"/>
                <a:gd name="T21" fmla="*/ 92 h 477"/>
                <a:gd name="T22" fmla="*/ 124 w 228"/>
                <a:gd name="T23" fmla="*/ 261 h 477"/>
                <a:gd name="T24" fmla="*/ 188 w 228"/>
                <a:gd name="T25" fmla="*/ 328 h 477"/>
                <a:gd name="T26" fmla="*/ 194 w 228"/>
                <a:gd name="T27" fmla="*/ 319 h 477"/>
                <a:gd name="T28" fmla="*/ 197 w 228"/>
                <a:gd name="T29" fmla="*/ 313 h 477"/>
                <a:gd name="T30" fmla="*/ 223 w 228"/>
                <a:gd name="T31" fmla="*/ 347 h 477"/>
                <a:gd name="T32" fmla="*/ 210 w 228"/>
                <a:gd name="T33" fmla="*/ 440 h 477"/>
                <a:gd name="T34" fmla="*/ 208 w 228"/>
                <a:gd name="T35" fmla="*/ 445 h 477"/>
                <a:gd name="T36" fmla="*/ 198 w 228"/>
                <a:gd name="T37" fmla="*/ 460 h 477"/>
                <a:gd name="T38" fmla="*/ 169 w 228"/>
                <a:gd name="T39" fmla="*/ 477 h 477"/>
                <a:gd name="T40" fmla="*/ 12 w 228"/>
                <a:gd name="T41" fmla="*/ 229 h 477"/>
                <a:gd name="T42" fmla="*/ 30 w 228"/>
                <a:gd name="T43" fmla="*/ 3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477">
                  <a:moveTo>
                    <a:pt x="30" y="37"/>
                  </a:moveTo>
                  <a:cubicBezTo>
                    <a:pt x="35" y="28"/>
                    <a:pt x="42" y="21"/>
                    <a:pt x="48" y="16"/>
                  </a:cubicBezTo>
                  <a:cubicBezTo>
                    <a:pt x="58" y="9"/>
                    <a:pt x="68" y="6"/>
                    <a:pt x="78" y="4"/>
                  </a:cubicBezTo>
                  <a:cubicBezTo>
                    <a:pt x="111" y="0"/>
                    <a:pt x="148" y="22"/>
                    <a:pt x="163" y="36"/>
                  </a:cubicBezTo>
                  <a:cubicBezTo>
                    <a:pt x="178" y="48"/>
                    <a:pt x="184" y="55"/>
                    <a:pt x="185" y="59"/>
                  </a:cubicBezTo>
                  <a:cubicBezTo>
                    <a:pt x="185" y="59"/>
                    <a:pt x="185" y="60"/>
                    <a:pt x="184" y="59"/>
                  </a:cubicBezTo>
                  <a:cubicBezTo>
                    <a:pt x="182" y="60"/>
                    <a:pt x="179" y="60"/>
                    <a:pt x="175" y="59"/>
                  </a:cubicBezTo>
                  <a:cubicBezTo>
                    <a:pt x="170" y="59"/>
                    <a:pt x="160" y="57"/>
                    <a:pt x="151" y="60"/>
                  </a:cubicBezTo>
                  <a:cubicBezTo>
                    <a:pt x="139" y="62"/>
                    <a:pt x="127" y="70"/>
                    <a:pt x="119" y="88"/>
                  </a:cubicBezTo>
                  <a:cubicBezTo>
                    <a:pt x="118" y="89"/>
                    <a:pt x="118" y="90"/>
                    <a:pt x="118" y="92"/>
                  </a:cubicBezTo>
                  <a:cubicBezTo>
                    <a:pt x="117" y="92"/>
                    <a:pt x="117" y="92"/>
                    <a:pt x="117" y="92"/>
                  </a:cubicBezTo>
                  <a:cubicBezTo>
                    <a:pt x="104" y="122"/>
                    <a:pt x="101" y="188"/>
                    <a:pt x="124" y="261"/>
                  </a:cubicBezTo>
                  <a:cubicBezTo>
                    <a:pt x="138" y="303"/>
                    <a:pt x="170" y="345"/>
                    <a:pt x="188" y="328"/>
                  </a:cubicBezTo>
                  <a:cubicBezTo>
                    <a:pt x="190" y="326"/>
                    <a:pt x="192" y="323"/>
                    <a:pt x="194" y="319"/>
                  </a:cubicBezTo>
                  <a:cubicBezTo>
                    <a:pt x="195" y="316"/>
                    <a:pt x="196" y="315"/>
                    <a:pt x="197" y="313"/>
                  </a:cubicBezTo>
                  <a:cubicBezTo>
                    <a:pt x="205" y="306"/>
                    <a:pt x="219" y="322"/>
                    <a:pt x="223" y="347"/>
                  </a:cubicBezTo>
                  <a:cubicBezTo>
                    <a:pt x="228" y="376"/>
                    <a:pt x="222" y="413"/>
                    <a:pt x="210" y="440"/>
                  </a:cubicBezTo>
                  <a:cubicBezTo>
                    <a:pt x="210" y="442"/>
                    <a:pt x="209" y="443"/>
                    <a:pt x="208" y="445"/>
                  </a:cubicBezTo>
                  <a:cubicBezTo>
                    <a:pt x="205" y="450"/>
                    <a:pt x="201" y="455"/>
                    <a:pt x="198" y="460"/>
                  </a:cubicBezTo>
                  <a:cubicBezTo>
                    <a:pt x="189" y="469"/>
                    <a:pt x="180" y="475"/>
                    <a:pt x="169" y="477"/>
                  </a:cubicBezTo>
                  <a:cubicBezTo>
                    <a:pt x="142" y="405"/>
                    <a:pt x="92" y="319"/>
                    <a:pt x="12" y="229"/>
                  </a:cubicBezTo>
                  <a:cubicBezTo>
                    <a:pt x="0" y="144"/>
                    <a:pt x="9" y="75"/>
                    <a:pt x="30" y="37"/>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1" name="Group 15">
            <a:extLst>
              <a:ext uri="{FF2B5EF4-FFF2-40B4-BE49-F238E27FC236}">
                <a16:creationId xmlns:a16="http://schemas.microsoft.com/office/drawing/2014/main" id="{E4110DFD-2008-147C-078A-EC9E0028302A}"/>
              </a:ext>
            </a:extLst>
          </p:cNvPr>
          <p:cNvGrpSpPr>
            <a:grpSpLocks/>
          </p:cNvGrpSpPr>
          <p:nvPr/>
        </p:nvGrpSpPr>
        <p:grpSpPr bwMode="auto">
          <a:xfrm>
            <a:off x="6404163" y="3377697"/>
            <a:ext cx="1986145" cy="1251884"/>
            <a:chOff x="0" y="0"/>
            <a:chExt cx="2397125" cy="1223962"/>
          </a:xfrm>
        </p:grpSpPr>
        <p:sp>
          <p:nvSpPr>
            <p:cNvPr id="7172" name="Freeform 10">
              <a:extLst>
                <a:ext uri="{FF2B5EF4-FFF2-40B4-BE49-F238E27FC236}">
                  <a16:creationId xmlns:a16="http://schemas.microsoft.com/office/drawing/2014/main" id="{8CF86E46-06F5-8243-DB2E-A86F79AF81B9}"/>
                </a:ext>
              </a:extLst>
            </p:cNvPr>
            <p:cNvSpPr>
              <a:spLocks/>
            </p:cNvSpPr>
            <p:nvPr/>
          </p:nvSpPr>
          <p:spPr bwMode="auto">
            <a:xfrm>
              <a:off x="1346200" y="38100"/>
              <a:ext cx="430213" cy="463550"/>
            </a:xfrm>
            <a:custGeom>
              <a:avLst/>
              <a:gdLst>
                <a:gd name="T0" fmla="*/ 44 w 114"/>
                <a:gd name="T1" fmla="*/ 35 h 123"/>
                <a:gd name="T2" fmla="*/ 90 w 114"/>
                <a:gd name="T3" fmla="*/ 123 h 123"/>
                <a:gd name="T4" fmla="*/ 41 w 114"/>
                <a:gd name="T5" fmla="*/ 38 h 123"/>
                <a:gd name="T6" fmla="*/ 16 w 114"/>
                <a:gd name="T7" fmla="*/ 0 h 123"/>
                <a:gd name="T8" fmla="*/ 44 w 114"/>
                <a:gd name="T9" fmla="*/ 35 h 123"/>
              </a:gdLst>
              <a:ahLst/>
              <a:cxnLst>
                <a:cxn ang="0">
                  <a:pos x="T0" y="T1"/>
                </a:cxn>
                <a:cxn ang="0">
                  <a:pos x="T2" y="T3"/>
                </a:cxn>
                <a:cxn ang="0">
                  <a:pos x="T4" y="T5"/>
                </a:cxn>
                <a:cxn ang="0">
                  <a:pos x="T6" y="T7"/>
                </a:cxn>
                <a:cxn ang="0">
                  <a:pos x="T8" y="T9"/>
                </a:cxn>
              </a:cxnLst>
              <a:rect l="0" t="0" r="r" b="b"/>
              <a:pathLst>
                <a:path w="114" h="123">
                  <a:moveTo>
                    <a:pt x="44" y="35"/>
                  </a:moveTo>
                  <a:cubicBezTo>
                    <a:pt x="98" y="47"/>
                    <a:pt x="114" y="99"/>
                    <a:pt x="90" y="123"/>
                  </a:cubicBezTo>
                  <a:cubicBezTo>
                    <a:pt x="109" y="98"/>
                    <a:pt x="92" y="49"/>
                    <a:pt x="41" y="38"/>
                  </a:cubicBezTo>
                  <a:cubicBezTo>
                    <a:pt x="12" y="32"/>
                    <a:pt x="0" y="11"/>
                    <a:pt x="16" y="0"/>
                  </a:cubicBezTo>
                  <a:cubicBezTo>
                    <a:pt x="5" y="11"/>
                    <a:pt x="18" y="30"/>
                    <a:pt x="44"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3" name="Freeform 11">
              <a:extLst>
                <a:ext uri="{FF2B5EF4-FFF2-40B4-BE49-F238E27FC236}">
                  <a16:creationId xmlns:a16="http://schemas.microsoft.com/office/drawing/2014/main" id="{A42833B3-66B4-EF0B-C571-78DD11D02A8C}"/>
                </a:ext>
              </a:extLst>
            </p:cNvPr>
            <p:cNvSpPr>
              <a:spLocks/>
            </p:cNvSpPr>
            <p:nvPr/>
          </p:nvSpPr>
          <p:spPr bwMode="auto">
            <a:xfrm>
              <a:off x="44450" y="452437"/>
              <a:ext cx="2216150" cy="722313"/>
            </a:xfrm>
            <a:custGeom>
              <a:avLst/>
              <a:gdLst>
                <a:gd name="T0" fmla="*/ 7 w 589"/>
                <a:gd name="T1" fmla="*/ 0 h 192"/>
                <a:gd name="T2" fmla="*/ 7 w 589"/>
                <a:gd name="T3" fmla="*/ 27 h 192"/>
                <a:gd name="T4" fmla="*/ 187 w 589"/>
                <a:gd name="T5" fmla="*/ 158 h 192"/>
                <a:gd name="T6" fmla="*/ 510 w 589"/>
                <a:gd name="T7" fmla="*/ 153 h 192"/>
                <a:gd name="T8" fmla="*/ 589 w 589"/>
                <a:gd name="T9" fmla="*/ 98 h 192"/>
                <a:gd name="T10" fmla="*/ 589 w 589"/>
                <a:gd name="T11" fmla="*/ 98 h 192"/>
                <a:gd name="T12" fmla="*/ 507 w 589"/>
                <a:gd name="T13" fmla="*/ 157 h 192"/>
                <a:gd name="T14" fmla="*/ 183 w 589"/>
                <a:gd name="T15" fmla="*/ 163 h 192"/>
                <a:gd name="T16" fmla="*/ 3 w 589"/>
                <a:gd name="T17" fmla="*/ 32 h 192"/>
                <a:gd name="T18" fmla="*/ 6 w 589"/>
                <a:gd name="T19" fmla="*/ 0 h 192"/>
                <a:gd name="T20" fmla="*/ 7 w 589"/>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192">
                  <a:moveTo>
                    <a:pt x="7" y="0"/>
                  </a:moveTo>
                  <a:cubicBezTo>
                    <a:pt x="5" y="5"/>
                    <a:pt x="5" y="13"/>
                    <a:pt x="7" y="27"/>
                  </a:cubicBezTo>
                  <a:cubicBezTo>
                    <a:pt x="12" y="54"/>
                    <a:pt x="53" y="120"/>
                    <a:pt x="187" y="158"/>
                  </a:cubicBezTo>
                  <a:cubicBezTo>
                    <a:pt x="281" y="183"/>
                    <a:pt x="415" y="186"/>
                    <a:pt x="510" y="153"/>
                  </a:cubicBezTo>
                  <a:cubicBezTo>
                    <a:pt x="545" y="140"/>
                    <a:pt x="573" y="122"/>
                    <a:pt x="589" y="98"/>
                  </a:cubicBezTo>
                  <a:cubicBezTo>
                    <a:pt x="589" y="98"/>
                    <a:pt x="588" y="98"/>
                    <a:pt x="589" y="98"/>
                  </a:cubicBezTo>
                  <a:cubicBezTo>
                    <a:pt x="573" y="125"/>
                    <a:pt x="544" y="144"/>
                    <a:pt x="507" y="157"/>
                  </a:cubicBezTo>
                  <a:cubicBezTo>
                    <a:pt x="411" y="192"/>
                    <a:pt x="277" y="189"/>
                    <a:pt x="183" y="163"/>
                  </a:cubicBezTo>
                  <a:cubicBezTo>
                    <a:pt x="49" y="125"/>
                    <a:pt x="8" y="58"/>
                    <a:pt x="3" y="32"/>
                  </a:cubicBezTo>
                  <a:cubicBezTo>
                    <a:pt x="0" y="12"/>
                    <a:pt x="1" y="3"/>
                    <a:pt x="6" y="0"/>
                  </a:cubicBezTo>
                  <a:cubicBezTo>
                    <a:pt x="6" y="0"/>
                    <a:pt x="7"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4" name="Freeform 15">
              <a:extLst>
                <a:ext uri="{FF2B5EF4-FFF2-40B4-BE49-F238E27FC236}">
                  <a16:creationId xmlns:a16="http://schemas.microsoft.com/office/drawing/2014/main" id="{CEE52F04-5886-0ED1-46D9-4817534DB373}"/>
                </a:ext>
              </a:extLst>
            </p:cNvPr>
            <p:cNvSpPr>
              <a:spLocks/>
            </p:cNvSpPr>
            <p:nvPr/>
          </p:nvSpPr>
          <p:spPr bwMode="auto">
            <a:xfrm>
              <a:off x="63500" y="0"/>
              <a:ext cx="2333625" cy="1152525"/>
            </a:xfrm>
            <a:custGeom>
              <a:avLst/>
              <a:gdLst>
                <a:gd name="T0" fmla="*/ 182 w 620"/>
                <a:gd name="T1" fmla="*/ 278 h 306"/>
                <a:gd name="T2" fmla="*/ 2 w 620"/>
                <a:gd name="T3" fmla="*/ 147 h 306"/>
                <a:gd name="T4" fmla="*/ 2 w 620"/>
                <a:gd name="T5" fmla="*/ 120 h 306"/>
                <a:gd name="T6" fmla="*/ 33 w 620"/>
                <a:gd name="T7" fmla="*/ 128 h 306"/>
                <a:gd name="T8" fmla="*/ 208 w 620"/>
                <a:gd name="T9" fmla="*/ 177 h 306"/>
                <a:gd name="T10" fmla="*/ 375 w 620"/>
                <a:gd name="T11" fmla="*/ 165 h 306"/>
                <a:gd name="T12" fmla="*/ 426 w 620"/>
                <a:gd name="T13" fmla="*/ 138 h 306"/>
                <a:gd name="T14" fmla="*/ 431 w 620"/>
                <a:gd name="T15" fmla="*/ 133 h 306"/>
                <a:gd name="T16" fmla="*/ 385 w 620"/>
                <a:gd name="T17" fmla="*/ 45 h 306"/>
                <a:gd name="T18" fmla="*/ 357 w 620"/>
                <a:gd name="T19" fmla="*/ 10 h 306"/>
                <a:gd name="T20" fmla="*/ 358 w 620"/>
                <a:gd name="T21" fmla="*/ 9 h 306"/>
                <a:gd name="T22" fmla="*/ 381 w 620"/>
                <a:gd name="T23" fmla="*/ 3 h 306"/>
                <a:gd name="T24" fmla="*/ 461 w 620"/>
                <a:gd name="T25" fmla="*/ 13 h 306"/>
                <a:gd name="T26" fmla="*/ 584 w 620"/>
                <a:gd name="T27" fmla="*/ 218 h 306"/>
                <a:gd name="T28" fmla="*/ 505 w 620"/>
                <a:gd name="T29" fmla="*/ 273 h 306"/>
                <a:gd name="T30" fmla="*/ 182 w 620"/>
                <a:gd name="T31" fmla="*/ 27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0" h="306">
                  <a:moveTo>
                    <a:pt x="182" y="278"/>
                  </a:moveTo>
                  <a:cubicBezTo>
                    <a:pt x="48" y="240"/>
                    <a:pt x="7" y="174"/>
                    <a:pt x="2" y="147"/>
                  </a:cubicBezTo>
                  <a:cubicBezTo>
                    <a:pt x="0" y="133"/>
                    <a:pt x="0" y="125"/>
                    <a:pt x="2" y="120"/>
                  </a:cubicBezTo>
                  <a:cubicBezTo>
                    <a:pt x="7" y="117"/>
                    <a:pt x="17" y="121"/>
                    <a:pt x="33" y="128"/>
                  </a:cubicBezTo>
                  <a:cubicBezTo>
                    <a:pt x="56" y="138"/>
                    <a:pt x="112" y="167"/>
                    <a:pt x="208" y="177"/>
                  </a:cubicBezTo>
                  <a:cubicBezTo>
                    <a:pt x="259" y="182"/>
                    <a:pt x="324" y="180"/>
                    <a:pt x="375" y="165"/>
                  </a:cubicBezTo>
                  <a:cubicBezTo>
                    <a:pt x="396" y="158"/>
                    <a:pt x="414" y="150"/>
                    <a:pt x="426" y="138"/>
                  </a:cubicBezTo>
                  <a:cubicBezTo>
                    <a:pt x="428" y="137"/>
                    <a:pt x="430" y="135"/>
                    <a:pt x="431" y="133"/>
                  </a:cubicBezTo>
                  <a:cubicBezTo>
                    <a:pt x="455" y="109"/>
                    <a:pt x="439" y="57"/>
                    <a:pt x="385" y="45"/>
                  </a:cubicBezTo>
                  <a:cubicBezTo>
                    <a:pt x="359" y="40"/>
                    <a:pt x="346" y="21"/>
                    <a:pt x="357" y="10"/>
                  </a:cubicBezTo>
                  <a:cubicBezTo>
                    <a:pt x="358" y="10"/>
                    <a:pt x="358" y="10"/>
                    <a:pt x="358" y="9"/>
                  </a:cubicBezTo>
                  <a:cubicBezTo>
                    <a:pt x="364" y="6"/>
                    <a:pt x="372" y="4"/>
                    <a:pt x="381" y="3"/>
                  </a:cubicBezTo>
                  <a:cubicBezTo>
                    <a:pt x="403" y="0"/>
                    <a:pt x="433" y="3"/>
                    <a:pt x="461" y="13"/>
                  </a:cubicBezTo>
                  <a:cubicBezTo>
                    <a:pt x="551" y="44"/>
                    <a:pt x="620" y="155"/>
                    <a:pt x="584" y="218"/>
                  </a:cubicBezTo>
                  <a:cubicBezTo>
                    <a:pt x="568" y="242"/>
                    <a:pt x="540" y="260"/>
                    <a:pt x="505" y="273"/>
                  </a:cubicBezTo>
                  <a:cubicBezTo>
                    <a:pt x="410" y="306"/>
                    <a:pt x="276" y="303"/>
                    <a:pt x="182" y="278"/>
                  </a:cubicBezTo>
                  <a:close/>
                </a:path>
              </a:pathLst>
            </a:custGeom>
            <a:gradFill rotWithShape="1">
              <a:gsLst>
                <a:gs pos="0">
                  <a:srgbClr val="F87477"/>
                </a:gs>
                <a:gs pos="50000">
                  <a:srgbClr val="BE1247"/>
                </a:gs>
                <a:gs pos="100000">
                  <a:srgbClr val="F87B7E"/>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5" name="Freeform 17">
              <a:extLst>
                <a:ext uri="{FF2B5EF4-FFF2-40B4-BE49-F238E27FC236}">
                  <a16:creationId xmlns:a16="http://schemas.microsoft.com/office/drawing/2014/main" id="{E282F65A-9A98-EF76-5C08-57716FDE2528}"/>
                </a:ext>
              </a:extLst>
            </p:cNvPr>
            <p:cNvSpPr>
              <a:spLocks/>
            </p:cNvSpPr>
            <p:nvPr/>
          </p:nvSpPr>
          <p:spPr bwMode="auto">
            <a:xfrm>
              <a:off x="1309688" y="30163"/>
              <a:ext cx="455612" cy="534987"/>
            </a:xfrm>
            <a:custGeom>
              <a:avLst/>
              <a:gdLst>
                <a:gd name="T0" fmla="*/ 91 w 121"/>
                <a:gd name="T1" fmla="*/ 134 h 142"/>
                <a:gd name="T2" fmla="*/ 81 w 121"/>
                <a:gd name="T3" fmla="*/ 142 h 142"/>
                <a:gd name="T4" fmla="*/ 85 w 121"/>
                <a:gd name="T5" fmla="*/ 138 h 142"/>
                <a:gd name="T6" fmla="*/ 41 w 121"/>
                <a:gd name="T7" fmla="*/ 46 h 142"/>
                <a:gd name="T8" fmla="*/ 18 w 121"/>
                <a:gd name="T9" fmla="*/ 6 h 142"/>
                <a:gd name="T10" fmla="*/ 21 w 121"/>
                <a:gd name="T11" fmla="*/ 4 h 142"/>
                <a:gd name="T12" fmla="*/ 30 w 121"/>
                <a:gd name="T13" fmla="*/ 0 h 142"/>
                <a:gd name="T14" fmla="*/ 27 w 121"/>
                <a:gd name="T15" fmla="*/ 1 h 142"/>
                <a:gd name="T16" fmla="*/ 51 w 121"/>
                <a:gd name="T17" fmla="*/ 40 h 142"/>
                <a:gd name="T18" fmla="*/ 95 w 121"/>
                <a:gd name="T19" fmla="*/ 130 h 142"/>
                <a:gd name="T20" fmla="*/ 91 w 121"/>
                <a:gd name="T21"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2">
                  <a:moveTo>
                    <a:pt x="91" y="134"/>
                  </a:moveTo>
                  <a:cubicBezTo>
                    <a:pt x="87" y="137"/>
                    <a:pt x="84" y="139"/>
                    <a:pt x="81" y="142"/>
                  </a:cubicBezTo>
                  <a:cubicBezTo>
                    <a:pt x="82" y="141"/>
                    <a:pt x="84" y="140"/>
                    <a:pt x="85" y="138"/>
                  </a:cubicBezTo>
                  <a:cubicBezTo>
                    <a:pt x="112" y="113"/>
                    <a:pt x="97" y="57"/>
                    <a:pt x="41" y="46"/>
                  </a:cubicBezTo>
                  <a:cubicBezTo>
                    <a:pt x="12" y="40"/>
                    <a:pt x="0" y="17"/>
                    <a:pt x="18" y="6"/>
                  </a:cubicBezTo>
                  <a:cubicBezTo>
                    <a:pt x="19" y="5"/>
                    <a:pt x="20" y="5"/>
                    <a:pt x="21" y="4"/>
                  </a:cubicBezTo>
                  <a:cubicBezTo>
                    <a:pt x="24" y="3"/>
                    <a:pt x="27" y="2"/>
                    <a:pt x="30" y="0"/>
                  </a:cubicBezTo>
                  <a:cubicBezTo>
                    <a:pt x="29" y="1"/>
                    <a:pt x="28" y="1"/>
                    <a:pt x="27" y="1"/>
                  </a:cubicBezTo>
                  <a:cubicBezTo>
                    <a:pt x="9" y="12"/>
                    <a:pt x="21" y="34"/>
                    <a:pt x="51" y="40"/>
                  </a:cubicBezTo>
                  <a:cubicBezTo>
                    <a:pt x="106" y="52"/>
                    <a:pt x="121" y="107"/>
                    <a:pt x="95" y="130"/>
                  </a:cubicBezTo>
                  <a:cubicBezTo>
                    <a:pt x="94" y="132"/>
                    <a:pt x="92" y="133"/>
                    <a:pt x="91" y="134"/>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6" name="Freeform 18">
              <a:extLst>
                <a:ext uri="{FF2B5EF4-FFF2-40B4-BE49-F238E27FC236}">
                  <a16:creationId xmlns:a16="http://schemas.microsoft.com/office/drawing/2014/main" id="{6129A486-820B-D201-F751-F63181034A73}"/>
                </a:ext>
              </a:extLst>
            </p:cNvPr>
            <p:cNvSpPr>
              <a:spLocks/>
            </p:cNvSpPr>
            <p:nvPr/>
          </p:nvSpPr>
          <p:spPr bwMode="auto">
            <a:xfrm>
              <a:off x="0" y="455613"/>
              <a:ext cx="2216150" cy="768350"/>
            </a:xfrm>
            <a:custGeom>
              <a:avLst/>
              <a:gdLst>
                <a:gd name="T0" fmla="*/ 17 w 589"/>
                <a:gd name="T1" fmla="*/ 0 h 204"/>
                <a:gd name="T2" fmla="*/ 15 w 589"/>
                <a:gd name="T3" fmla="*/ 31 h 204"/>
                <a:gd name="T4" fmla="*/ 195 w 589"/>
                <a:gd name="T5" fmla="*/ 162 h 204"/>
                <a:gd name="T6" fmla="*/ 519 w 589"/>
                <a:gd name="T7" fmla="*/ 156 h 204"/>
                <a:gd name="T8" fmla="*/ 589 w 589"/>
                <a:gd name="T9" fmla="*/ 113 h 204"/>
                <a:gd name="T10" fmla="*/ 581 w 589"/>
                <a:gd name="T11" fmla="*/ 122 h 204"/>
                <a:gd name="T12" fmla="*/ 508 w 589"/>
                <a:gd name="T13" fmla="*/ 168 h 204"/>
                <a:gd name="T14" fmla="*/ 181 w 589"/>
                <a:gd name="T15" fmla="*/ 176 h 204"/>
                <a:gd name="T16" fmla="*/ 3 w 589"/>
                <a:gd name="T17" fmla="*/ 42 h 204"/>
                <a:gd name="T18" fmla="*/ 5 w 589"/>
                <a:gd name="T19" fmla="*/ 10 h 204"/>
                <a:gd name="T20" fmla="*/ 17 w 589"/>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204">
                  <a:moveTo>
                    <a:pt x="17" y="0"/>
                  </a:moveTo>
                  <a:cubicBezTo>
                    <a:pt x="13" y="3"/>
                    <a:pt x="12" y="12"/>
                    <a:pt x="15" y="31"/>
                  </a:cubicBezTo>
                  <a:cubicBezTo>
                    <a:pt x="20" y="57"/>
                    <a:pt x="61" y="124"/>
                    <a:pt x="195" y="162"/>
                  </a:cubicBezTo>
                  <a:cubicBezTo>
                    <a:pt x="289" y="188"/>
                    <a:pt x="423" y="191"/>
                    <a:pt x="519" y="156"/>
                  </a:cubicBezTo>
                  <a:cubicBezTo>
                    <a:pt x="548" y="146"/>
                    <a:pt x="572" y="132"/>
                    <a:pt x="589" y="113"/>
                  </a:cubicBezTo>
                  <a:cubicBezTo>
                    <a:pt x="586" y="116"/>
                    <a:pt x="583" y="119"/>
                    <a:pt x="581" y="122"/>
                  </a:cubicBezTo>
                  <a:cubicBezTo>
                    <a:pt x="563" y="142"/>
                    <a:pt x="538" y="156"/>
                    <a:pt x="508" y="168"/>
                  </a:cubicBezTo>
                  <a:cubicBezTo>
                    <a:pt x="410" y="204"/>
                    <a:pt x="275" y="202"/>
                    <a:pt x="181" y="176"/>
                  </a:cubicBezTo>
                  <a:cubicBezTo>
                    <a:pt x="48" y="138"/>
                    <a:pt x="8" y="69"/>
                    <a:pt x="3" y="42"/>
                  </a:cubicBezTo>
                  <a:cubicBezTo>
                    <a:pt x="0" y="23"/>
                    <a:pt x="1" y="14"/>
                    <a:pt x="5" y="10"/>
                  </a:cubicBezTo>
                  <a:cubicBezTo>
                    <a:pt x="9" y="7"/>
                    <a:pt x="13" y="3"/>
                    <a:pt x="17" y="0"/>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7" name="Freeform 25">
              <a:extLst>
                <a:ext uri="{FF2B5EF4-FFF2-40B4-BE49-F238E27FC236}">
                  <a16:creationId xmlns:a16="http://schemas.microsoft.com/office/drawing/2014/main" id="{D8334522-99CE-C928-F828-028C3AA161C1}"/>
                </a:ext>
              </a:extLst>
            </p:cNvPr>
            <p:cNvSpPr>
              <a:spLocks/>
            </p:cNvSpPr>
            <p:nvPr/>
          </p:nvSpPr>
          <p:spPr bwMode="auto">
            <a:xfrm>
              <a:off x="1362075" y="0"/>
              <a:ext cx="1035050" cy="1035050"/>
            </a:xfrm>
            <a:custGeom>
              <a:avLst/>
              <a:gdLst>
                <a:gd name="T0" fmla="*/ 0 w 275"/>
                <a:gd name="T1" fmla="*/ 172 h 275"/>
                <a:gd name="T2" fmla="*/ 30 w 275"/>
                <a:gd name="T3" fmla="*/ 165 h 275"/>
                <a:gd name="T4" fmla="*/ 81 w 275"/>
                <a:gd name="T5" fmla="*/ 138 h 275"/>
                <a:gd name="T6" fmla="*/ 86 w 275"/>
                <a:gd name="T7" fmla="*/ 133 h 275"/>
                <a:gd name="T8" fmla="*/ 40 w 275"/>
                <a:gd name="T9" fmla="*/ 45 h 275"/>
                <a:gd name="T10" fmla="*/ 12 w 275"/>
                <a:gd name="T11" fmla="*/ 10 h 275"/>
                <a:gd name="T12" fmla="*/ 13 w 275"/>
                <a:gd name="T13" fmla="*/ 9 h 275"/>
                <a:gd name="T14" fmla="*/ 36 w 275"/>
                <a:gd name="T15" fmla="*/ 3 h 275"/>
                <a:gd name="T16" fmla="*/ 116 w 275"/>
                <a:gd name="T17" fmla="*/ 13 h 275"/>
                <a:gd name="T18" fmla="*/ 239 w 275"/>
                <a:gd name="T19" fmla="*/ 218 h 275"/>
                <a:gd name="T20" fmla="*/ 160 w 275"/>
                <a:gd name="T21" fmla="*/ 273 h 275"/>
                <a:gd name="T22" fmla="*/ 151 w 275"/>
                <a:gd name="T23" fmla="*/ 275 h 275"/>
                <a:gd name="T24" fmla="*/ 0 w 275"/>
                <a:gd name="T25" fmla="*/ 1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75">
                  <a:moveTo>
                    <a:pt x="0" y="172"/>
                  </a:moveTo>
                  <a:cubicBezTo>
                    <a:pt x="10" y="170"/>
                    <a:pt x="20" y="168"/>
                    <a:pt x="30" y="165"/>
                  </a:cubicBezTo>
                  <a:cubicBezTo>
                    <a:pt x="51" y="158"/>
                    <a:pt x="69" y="150"/>
                    <a:pt x="81" y="138"/>
                  </a:cubicBezTo>
                  <a:cubicBezTo>
                    <a:pt x="83" y="137"/>
                    <a:pt x="85" y="135"/>
                    <a:pt x="86" y="133"/>
                  </a:cubicBezTo>
                  <a:cubicBezTo>
                    <a:pt x="110" y="109"/>
                    <a:pt x="94" y="57"/>
                    <a:pt x="40" y="45"/>
                  </a:cubicBezTo>
                  <a:cubicBezTo>
                    <a:pt x="14" y="40"/>
                    <a:pt x="1" y="21"/>
                    <a:pt x="12" y="10"/>
                  </a:cubicBezTo>
                  <a:cubicBezTo>
                    <a:pt x="13" y="10"/>
                    <a:pt x="13" y="10"/>
                    <a:pt x="13" y="9"/>
                  </a:cubicBezTo>
                  <a:cubicBezTo>
                    <a:pt x="19" y="6"/>
                    <a:pt x="27" y="4"/>
                    <a:pt x="36" y="3"/>
                  </a:cubicBezTo>
                  <a:cubicBezTo>
                    <a:pt x="58" y="0"/>
                    <a:pt x="88" y="3"/>
                    <a:pt x="116" y="13"/>
                  </a:cubicBezTo>
                  <a:cubicBezTo>
                    <a:pt x="206" y="44"/>
                    <a:pt x="275" y="155"/>
                    <a:pt x="239" y="218"/>
                  </a:cubicBezTo>
                  <a:cubicBezTo>
                    <a:pt x="223" y="242"/>
                    <a:pt x="195" y="260"/>
                    <a:pt x="160" y="273"/>
                  </a:cubicBezTo>
                  <a:cubicBezTo>
                    <a:pt x="157" y="274"/>
                    <a:pt x="154" y="275"/>
                    <a:pt x="151" y="275"/>
                  </a:cubicBezTo>
                  <a:cubicBezTo>
                    <a:pt x="101" y="235"/>
                    <a:pt x="50" y="201"/>
                    <a:pt x="0" y="172"/>
                  </a:cubicBezTo>
                  <a:close/>
                </a:path>
              </a:pathLst>
            </a:custGeom>
            <a:solidFill>
              <a:srgbClr val="F2F2F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8" name="组合 97">
            <a:extLst>
              <a:ext uri="{FF2B5EF4-FFF2-40B4-BE49-F238E27FC236}">
                <a16:creationId xmlns:a16="http://schemas.microsoft.com/office/drawing/2014/main" id="{3EC37265-1523-5380-5F2A-F60E6D713305}"/>
              </a:ext>
            </a:extLst>
          </p:cNvPr>
          <p:cNvGrpSpPr/>
          <p:nvPr/>
        </p:nvGrpSpPr>
        <p:grpSpPr>
          <a:xfrm>
            <a:off x="8675619" y="3887879"/>
            <a:ext cx="3071377" cy="788070"/>
            <a:chOff x="4997450" y="2095274"/>
            <a:chExt cx="3706917" cy="951139"/>
          </a:xfrm>
        </p:grpSpPr>
        <p:cxnSp>
          <p:nvCxnSpPr>
            <p:cNvPr id="7179" name="直接连接符 76">
              <a:extLst>
                <a:ext uri="{FF2B5EF4-FFF2-40B4-BE49-F238E27FC236}">
                  <a16:creationId xmlns:a16="http://schemas.microsoft.com/office/drawing/2014/main" id="{F0223BFF-E4DB-9A3B-9AA0-9AE8C4D0FD88}"/>
                </a:ext>
              </a:extLst>
            </p:cNvPr>
            <p:cNvCxnSpPr>
              <a:cxnSpLocks noChangeShapeType="1"/>
            </p:cNvCxnSpPr>
            <p:nvPr/>
          </p:nvCxnSpPr>
          <p:spPr bwMode="auto">
            <a:xfrm flipH="1">
              <a:off x="4997450" y="3046413"/>
              <a:ext cx="2517775" cy="0"/>
            </a:xfrm>
            <a:prstGeom prst="line">
              <a:avLst/>
            </a:prstGeom>
            <a:noFill/>
            <a:ln w="19050" cmpd="sng">
              <a:solidFill>
                <a:srgbClr val="0070C0"/>
              </a:solidFill>
              <a:prstDash val="solid"/>
              <a:round/>
              <a:headEnd type="oval" w="med" len="med"/>
              <a:tailEnd type="oval" w="med" len="med"/>
            </a:ln>
            <a:extLst>
              <a:ext uri="{909E8E84-426E-40DD-AFC4-6F175D3DCCD1}">
                <a14:hiddenFill xmlns:a14="http://schemas.microsoft.com/office/drawing/2010/main">
                  <a:noFill/>
                </a14:hiddenFill>
              </a:ext>
            </a:extLst>
          </p:spPr>
        </p:cxnSp>
        <p:sp>
          <p:nvSpPr>
            <p:cNvPr id="7181" name="TextBox 11">
              <a:extLst>
                <a:ext uri="{FF2B5EF4-FFF2-40B4-BE49-F238E27FC236}">
                  <a16:creationId xmlns:a16="http://schemas.microsoft.com/office/drawing/2014/main" id="{1B5A057B-CF25-23B3-667C-9F1F49B247F7}"/>
                </a:ext>
              </a:extLst>
            </p:cNvPr>
            <p:cNvSpPr txBox="1">
              <a:spLocks noChangeArrowheads="1"/>
            </p:cNvSpPr>
            <p:nvPr/>
          </p:nvSpPr>
          <p:spPr bwMode="auto">
            <a:xfrm flipH="1">
              <a:off x="5884253" y="2095274"/>
              <a:ext cx="2820114" cy="8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00B0F0"/>
                  </a:solidFill>
                  <a:latin typeface="+mn-lt"/>
                  <a:ea typeface="微软雅黑" pitchFamily="34" charset="-122"/>
                </a:rPr>
                <a:t>Chức năng của phân tử DNA</a:t>
              </a:r>
              <a:endParaRPr lang="en-US" b="1">
                <a:solidFill>
                  <a:srgbClr val="00B0F0"/>
                </a:solidFill>
                <a:latin typeface="+mn-lt"/>
                <a:ea typeface="微软雅黑" pitchFamily="34" charset="-122"/>
              </a:endParaRPr>
            </a:p>
          </p:txBody>
        </p:sp>
      </p:grpSp>
      <p:grpSp>
        <p:nvGrpSpPr>
          <p:cNvPr id="7183" name="组合 102">
            <a:extLst>
              <a:ext uri="{FF2B5EF4-FFF2-40B4-BE49-F238E27FC236}">
                <a16:creationId xmlns:a16="http://schemas.microsoft.com/office/drawing/2014/main" id="{28FDDC6E-1014-4E53-79E7-C8A8EDB88B12}"/>
              </a:ext>
            </a:extLst>
          </p:cNvPr>
          <p:cNvGrpSpPr/>
          <p:nvPr/>
        </p:nvGrpSpPr>
        <p:grpSpPr>
          <a:xfrm>
            <a:off x="4720374" y="5191136"/>
            <a:ext cx="2630196" cy="1200895"/>
            <a:chOff x="629206" y="3681413"/>
            <a:chExt cx="3174444" cy="1449387"/>
          </a:xfrm>
        </p:grpSpPr>
        <p:sp>
          <p:nvSpPr>
            <p:cNvPr id="7184" name="TextBox 11">
              <a:extLst>
                <a:ext uri="{FF2B5EF4-FFF2-40B4-BE49-F238E27FC236}">
                  <a16:creationId xmlns:a16="http://schemas.microsoft.com/office/drawing/2014/main" id="{18548B9C-6773-8366-35FB-9FF32EE64419}"/>
                </a:ext>
              </a:extLst>
            </p:cNvPr>
            <p:cNvSpPr txBox="1">
              <a:spLocks noChangeArrowheads="1"/>
            </p:cNvSpPr>
            <p:nvPr/>
          </p:nvSpPr>
          <p:spPr bwMode="auto">
            <a:xfrm flipH="1">
              <a:off x="629206" y="4534938"/>
              <a:ext cx="2408997" cy="475781"/>
            </a:xfrm>
            <a:prstGeom prst="rect">
              <a:avLst/>
            </a:prstGeom>
            <a:noFill/>
            <a:ln w="19050">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FFC000"/>
                  </a:solidFill>
                  <a:latin typeface="+mn-lt"/>
                  <a:ea typeface="微软雅黑" pitchFamily="34" charset="-122"/>
                </a:rPr>
                <a:t>Khái niệm gene</a:t>
              </a:r>
              <a:endParaRPr lang="en-US" b="1" dirty="0">
                <a:solidFill>
                  <a:srgbClr val="FFC000"/>
                </a:solidFill>
                <a:latin typeface="+mn-lt"/>
                <a:ea typeface="微软雅黑" pitchFamily="34" charset="-122"/>
              </a:endParaRPr>
            </a:p>
          </p:txBody>
        </p:sp>
        <p:sp>
          <p:nvSpPr>
            <p:cNvPr id="7186" name="任意多边形 80">
              <a:extLst>
                <a:ext uri="{FF2B5EF4-FFF2-40B4-BE49-F238E27FC236}">
                  <a16:creationId xmlns:a16="http://schemas.microsoft.com/office/drawing/2014/main" id="{0C83407D-97C5-E98A-3F28-8F4A93C3EB19}"/>
                </a:ext>
              </a:extLst>
            </p:cNvPr>
            <p:cNvSpPr>
              <a:spLocks/>
            </p:cNvSpPr>
            <p:nvPr/>
          </p:nvSpPr>
          <p:spPr bwMode="auto">
            <a:xfrm flipV="1">
              <a:off x="1260475" y="3681413"/>
              <a:ext cx="2543175" cy="1449387"/>
            </a:xfrm>
            <a:custGeom>
              <a:avLst/>
              <a:gdLst>
                <a:gd name="T0" fmla="*/ 1416325 w 1416325"/>
                <a:gd name="T1" fmla="*/ 2898062 h 2898062"/>
                <a:gd name="T2" fmla="*/ 1092406 w 1416325"/>
                <a:gd name="T3" fmla="*/ 0 h 2898062"/>
                <a:gd name="T4" fmla="*/ 0 w 1416325"/>
                <a:gd name="T5" fmla="*/ 7480 h 2898062"/>
              </a:gdLst>
              <a:ahLst/>
              <a:cxnLst>
                <a:cxn ang="0">
                  <a:pos x="T0" y="T1"/>
                </a:cxn>
                <a:cxn ang="0">
                  <a:pos x="T2" y="T3"/>
                </a:cxn>
                <a:cxn ang="0">
                  <a:pos x="T4" y="T5"/>
                </a:cxn>
              </a:cxnLst>
              <a:rect l="0" t="0" r="r" b="b"/>
              <a:pathLst>
                <a:path w="1416325" h="2898062">
                  <a:moveTo>
                    <a:pt x="1416325" y="2898062"/>
                  </a:moveTo>
                  <a:cubicBezTo>
                    <a:pt x="1415662" y="2586467"/>
                    <a:pt x="1093069" y="311595"/>
                    <a:pt x="1092406" y="0"/>
                  </a:cubicBezTo>
                  <a:lnTo>
                    <a:pt x="0" y="7480"/>
                  </a:lnTo>
                </a:path>
              </a:pathLst>
            </a:custGeom>
            <a:noFill/>
            <a:ln w="19050" cap="flat" cmpd="sng">
              <a:solidFill>
                <a:srgbClr val="FFC000"/>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grpSp>
        <p:nvGrpSpPr>
          <p:cNvPr id="7189" name="组合 108">
            <a:extLst>
              <a:ext uri="{FF2B5EF4-FFF2-40B4-BE49-F238E27FC236}">
                <a16:creationId xmlns:a16="http://schemas.microsoft.com/office/drawing/2014/main" id="{7A914B52-CFAA-E05A-57FA-33C07A17D38F}"/>
              </a:ext>
            </a:extLst>
          </p:cNvPr>
          <p:cNvGrpSpPr/>
          <p:nvPr/>
        </p:nvGrpSpPr>
        <p:grpSpPr>
          <a:xfrm>
            <a:off x="4738833" y="2996568"/>
            <a:ext cx="2650147" cy="1242941"/>
            <a:chOff x="761719" y="985890"/>
            <a:chExt cx="3198525" cy="1500135"/>
          </a:xfrm>
        </p:grpSpPr>
        <p:sp>
          <p:nvSpPr>
            <p:cNvPr id="7190" name="TextBox 11">
              <a:extLst>
                <a:ext uri="{FF2B5EF4-FFF2-40B4-BE49-F238E27FC236}">
                  <a16:creationId xmlns:a16="http://schemas.microsoft.com/office/drawing/2014/main" id="{186C65C6-CFD1-D191-FD1F-08B291913435}"/>
                </a:ext>
              </a:extLst>
            </p:cNvPr>
            <p:cNvSpPr txBox="1">
              <a:spLocks noChangeArrowheads="1"/>
            </p:cNvSpPr>
            <p:nvPr/>
          </p:nvSpPr>
          <p:spPr bwMode="auto">
            <a:xfrm flipH="1">
              <a:off x="761719" y="985890"/>
              <a:ext cx="3198525" cy="475781"/>
            </a:xfrm>
            <a:prstGeom prst="rect">
              <a:avLst/>
            </a:prstGeom>
            <a:noFill/>
            <a:ln w="9525">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b="1">
                  <a:solidFill>
                    <a:srgbClr val="BE1247"/>
                  </a:solidFill>
                  <a:latin typeface="+mn-lt"/>
                  <a:ea typeface="微软雅黑" pitchFamily="34" charset="-122"/>
                </a:rPr>
                <a:t>Cấu trúc phân tử DNA</a:t>
              </a:r>
            </a:p>
          </p:txBody>
        </p:sp>
        <p:sp>
          <p:nvSpPr>
            <p:cNvPr id="7192" name="任意多边形 81">
              <a:extLst>
                <a:ext uri="{FF2B5EF4-FFF2-40B4-BE49-F238E27FC236}">
                  <a16:creationId xmlns:a16="http://schemas.microsoft.com/office/drawing/2014/main" id="{111C846F-5A4F-FA00-5372-773740DAC8BE}"/>
                </a:ext>
              </a:extLst>
            </p:cNvPr>
            <p:cNvSpPr>
              <a:spLocks/>
            </p:cNvSpPr>
            <p:nvPr/>
          </p:nvSpPr>
          <p:spPr bwMode="auto">
            <a:xfrm>
              <a:off x="1262063" y="1531938"/>
              <a:ext cx="2343150" cy="954087"/>
            </a:xfrm>
            <a:custGeom>
              <a:avLst/>
              <a:gdLst>
                <a:gd name="T0" fmla="*/ 1561580 w 1561580"/>
                <a:gd name="T1" fmla="*/ 934786 h 934786"/>
                <a:gd name="T2" fmla="*/ 1349962 w 1561580"/>
                <a:gd name="T3" fmla="*/ 0 h 934786"/>
                <a:gd name="T4" fmla="*/ 0 w 1561580"/>
                <a:gd name="T5" fmla="*/ 9142 h 934786"/>
              </a:gdLst>
              <a:ahLst/>
              <a:cxnLst>
                <a:cxn ang="0">
                  <a:pos x="T0" y="T1"/>
                </a:cxn>
                <a:cxn ang="0">
                  <a:pos x="T2" y="T3"/>
                </a:cxn>
                <a:cxn ang="0">
                  <a:pos x="T4" y="T5"/>
                </a:cxn>
              </a:cxnLst>
              <a:rect l="0" t="0" r="r" b="b"/>
              <a:pathLst>
                <a:path w="1561580" h="934786">
                  <a:moveTo>
                    <a:pt x="1561580" y="934786"/>
                  </a:moveTo>
                  <a:lnTo>
                    <a:pt x="1349962" y="0"/>
                  </a:lnTo>
                  <a:lnTo>
                    <a:pt x="0" y="9142"/>
                  </a:lnTo>
                </a:path>
              </a:pathLst>
            </a:custGeom>
            <a:noFill/>
            <a:ln w="19050" cap="flat" cmpd="sng">
              <a:solidFill>
                <a:srgbClr val="BE1247"/>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spTree>
    <p:extLst>
      <p:ext uri="{BB962C8B-B14F-4D97-AF65-F5344CB8AC3E}">
        <p14:creationId xmlns:p14="http://schemas.microsoft.com/office/powerpoint/2010/main" val="25081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1+#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600"/>
                                  </p:stCondLst>
                                  <p:childTnLst>
                                    <p:set>
                                      <p:cBhvr>
                                        <p:cTn id="18" dur="1" fill="hold">
                                          <p:stCondLst>
                                            <p:cond delay="0"/>
                                          </p:stCondLst>
                                        </p:cTn>
                                        <p:tgtEl>
                                          <p:spTgt spid="7183"/>
                                        </p:tgtEl>
                                        <p:attrNameLst>
                                          <p:attrName>style.visibility</p:attrName>
                                        </p:attrNameLst>
                                      </p:cBhvr>
                                      <p:to>
                                        <p:strVal val="visible"/>
                                      </p:to>
                                    </p:set>
                                    <p:anim calcmode="lin" valueType="num">
                                      <p:cBhvr>
                                        <p:cTn id="19" dur="1000" fill="hold"/>
                                        <p:tgtEl>
                                          <p:spTgt spid="7183"/>
                                        </p:tgtEl>
                                        <p:attrNameLst>
                                          <p:attrName>ppt_w</p:attrName>
                                        </p:attrNameLst>
                                      </p:cBhvr>
                                      <p:tavLst>
                                        <p:tav tm="0">
                                          <p:val>
                                            <p:fltVal val="0"/>
                                          </p:val>
                                        </p:tav>
                                        <p:tav tm="100000">
                                          <p:val>
                                            <p:strVal val="#ppt_w"/>
                                          </p:val>
                                        </p:tav>
                                      </p:tavLst>
                                    </p:anim>
                                    <p:anim calcmode="lin" valueType="num">
                                      <p:cBhvr>
                                        <p:cTn id="20" dur="1000" fill="hold"/>
                                        <p:tgtEl>
                                          <p:spTgt spid="7183"/>
                                        </p:tgtEl>
                                        <p:attrNameLst>
                                          <p:attrName>ppt_h</p:attrName>
                                        </p:attrNameLst>
                                      </p:cBhvr>
                                      <p:tavLst>
                                        <p:tav tm="0">
                                          <p:val>
                                            <p:fltVal val="0"/>
                                          </p:val>
                                        </p:tav>
                                        <p:tav tm="100000">
                                          <p:val>
                                            <p:strVal val="#ppt_h"/>
                                          </p:val>
                                        </p:tav>
                                      </p:tavLst>
                                    </p:anim>
                                    <p:anim calcmode="lin" valueType="num">
                                      <p:cBhvr>
                                        <p:cTn id="21" dur="1000" fill="hold"/>
                                        <p:tgtEl>
                                          <p:spTgt spid="7183"/>
                                        </p:tgtEl>
                                        <p:attrNameLst>
                                          <p:attrName>style.rotation</p:attrName>
                                        </p:attrNameLst>
                                      </p:cBhvr>
                                      <p:tavLst>
                                        <p:tav tm="0">
                                          <p:val>
                                            <p:fltVal val="90"/>
                                          </p:val>
                                        </p:tav>
                                        <p:tav tm="100000">
                                          <p:val>
                                            <p:fltVal val="0"/>
                                          </p:val>
                                        </p:tav>
                                      </p:tavLst>
                                    </p:anim>
                                    <p:animEffect transition="in" filter="fade">
                                      <p:cBhvr>
                                        <p:cTn id="22" dur="1000"/>
                                        <p:tgtEl>
                                          <p:spTgt spid="7183"/>
                                        </p:tgtEl>
                                      </p:cBhvr>
                                    </p:animEffect>
                                  </p:childTnLst>
                                </p:cTn>
                              </p:par>
                              <p:par>
                                <p:cTn id="23" presetID="31" presetClass="entr" presetSubtype="0" fill="hold" nodeType="withEffect">
                                  <p:stCondLst>
                                    <p:cond delay="800"/>
                                  </p:stCondLst>
                                  <p:childTnLst>
                                    <p:set>
                                      <p:cBhvr>
                                        <p:cTn id="24" dur="1" fill="hold">
                                          <p:stCondLst>
                                            <p:cond delay="0"/>
                                          </p:stCondLst>
                                        </p:cTn>
                                        <p:tgtEl>
                                          <p:spTgt spid="7189"/>
                                        </p:tgtEl>
                                        <p:attrNameLst>
                                          <p:attrName>style.visibility</p:attrName>
                                        </p:attrNameLst>
                                      </p:cBhvr>
                                      <p:to>
                                        <p:strVal val="visible"/>
                                      </p:to>
                                    </p:set>
                                    <p:anim calcmode="lin" valueType="num">
                                      <p:cBhvr>
                                        <p:cTn id="25" dur="1000" fill="hold"/>
                                        <p:tgtEl>
                                          <p:spTgt spid="7189"/>
                                        </p:tgtEl>
                                        <p:attrNameLst>
                                          <p:attrName>ppt_w</p:attrName>
                                        </p:attrNameLst>
                                      </p:cBhvr>
                                      <p:tavLst>
                                        <p:tav tm="0">
                                          <p:val>
                                            <p:fltVal val="0"/>
                                          </p:val>
                                        </p:tav>
                                        <p:tav tm="100000">
                                          <p:val>
                                            <p:strVal val="#ppt_w"/>
                                          </p:val>
                                        </p:tav>
                                      </p:tavLst>
                                    </p:anim>
                                    <p:anim calcmode="lin" valueType="num">
                                      <p:cBhvr>
                                        <p:cTn id="26" dur="1000" fill="hold"/>
                                        <p:tgtEl>
                                          <p:spTgt spid="7189"/>
                                        </p:tgtEl>
                                        <p:attrNameLst>
                                          <p:attrName>ppt_h</p:attrName>
                                        </p:attrNameLst>
                                      </p:cBhvr>
                                      <p:tavLst>
                                        <p:tav tm="0">
                                          <p:val>
                                            <p:fltVal val="0"/>
                                          </p:val>
                                        </p:tav>
                                        <p:tav tm="100000">
                                          <p:val>
                                            <p:strVal val="#ppt_h"/>
                                          </p:val>
                                        </p:tav>
                                      </p:tavLst>
                                    </p:anim>
                                    <p:anim calcmode="lin" valueType="num">
                                      <p:cBhvr>
                                        <p:cTn id="27" dur="1000" fill="hold"/>
                                        <p:tgtEl>
                                          <p:spTgt spid="7189"/>
                                        </p:tgtEl>
                                        <p:attrNameLst>
                                          <p:attrName>style.rotation</p:attrName>
                                        </p:attrNameLst>
                                      </p:cBhvr>
                                      <p:tavLst>
                                        <p:tav tm="0">
                                          <p:val>
                                            <p:fltVal val="90"/>
                                          </p:val>
                                        </p:tav>
                                        <p:tav tm="100000">
                                          <p:val>
                                            <p:fltVal val="0"/>
                                          </p:val>
                                        </p:tav>
                                      </p:tavLst>
                                    </p:anim>
                                    <p:animEffect transition="in" filter="fade">
                                      <p:cBhvr>
                                        <p:cTn id="28" dur="1000"/>
                                        <p:tgtEl>
                                          <p:spTgt spid="7189"/>
                                        </p:tgtEl>
                                      </p:cBhvr>
                                    </p:animEffect>
                                  </p:childTnLst>
                                </p:cTn>
                              </p:par>
                              <p:par>
                                <p:cTn id="29" presetID="31" presetClass="entr" presetSubtype="0" fill="hold" nodeType="withEffect">
                                  <p:stCondLst>
                                    <p:cond delay="1000"/>
                                  </p:stCondLst>
                                  <p:childTnLst>
                                    <p:set>
                                      <p:cBhvr>
                                        <p:cTn id="30" dur="1" fill="hold">
                                          <p:stCondLst>
                                            <p:cond delay="0"/>
                                          </p:stCondLst>
                                        </p:cTn>
                                        <p:tgtEl>
                                          <p:spTgt spid="7178"/>
                                        </p:tgtEl>
                                        <p:attrNameLst>
                                          <p:attrName>style.visibility</p:attrName>
                                        </p:attrNameLst>
                                      </p:cBhvr>
                                      <p:to>
                                        <p:strVal val="visible"/>
                                      </p:to>
                                    </p:set>
                                    <p:anim calcmode="lin" valueType="num">
                                      <p:cBhvr>
                                        <p:cTn id="31" dur="1000" fill="hold"/>
                                        <p:tgtEl>
                                          <p:spTgt spid="7178"/>
                                        </p:tgtEl>
                                        <p:attrNameLst>
                                          <p:attrName>ppt_w</p:attrName>
                                        </p:attrNameLst>
                                      </p:cBhvr>
                                      <p:tavLst>
                                        <p:tav tm="0">
                                          <p:val>
                                            <p:fltVal val="0"/>
                                          </p:val>
                                        </p:tav>
                                        <p:tav tm="100000">
                                          <p:val>
                                            <p:strVal val="#ppt_w"/>
                                          </p:val>
                                        </p:tav>
                                      </p:tavLst>
                                    </p:anim>
                                    <p:anim calcmode="lin" valueType="num">
                                      <p:cBhvr>
                                        <p:cTn id="32" dur="1000" fill="hold"/>
                                        <p:tgtEl>
                                          <p:spTgt spid="7178"/>
                                        </p:tgtEl>
                                        <p:attrNameLst>
                                          <p:attrName>ppt_h</p:attrName>
                                        </p:attrNameLst>
                                      </p:cBhvr>
                                      <p:tavLst>
                                        <p:tav tm="0">
                                          <p:val>
                                            <p:fltVal val="0"/>
                                          </p:val>
                                        </p:tav>
                                        <p:tav tm="100000">
                                          <p:val>
                                            <p:strVal val="#ppt_h"/>
                                          </p:val>
                                        </p:tav>
                                      </p:tavLst>
                                    </p:anim>
                                    <p:anim calcmode="lin" valueType="num">
                                      <p:cBhvr>
                                        <p:cTn id="33" dur="1000" fill="hold"/>
                                        <p:tgtEl>
                                          <p:spTgt spid="7178"/>
                                        </p:tgtEl>
                                        <p:attrNameLst>
                                          <p:attrName>style.rotation</p:attrName>
                                        </p:attrNameLst>
                                      </p:cBhvr>
                                      <p:tavLst>
                                        <p:tav tm="0">
                                          <p:val>
                                            <p:fltVal val="90"/>
                                          </p:val>
                                        </p:tav>
                                        <p:tav tm="100000">
                                          <p:val>
                                            <p:fltVal val="0"/>
                                          </p:val>
                                        </p:tav>
                                      </p:tavLst>
                                    </p:anim>
                                    <p:animEffect transition="in" filter="fade">
                                      <p:cBhvr>
                                        <p:cTn id="34" dur="1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F373DD-FF51-6287-B9B2-915EF98EC351}"/>
              </a:ext>
            </a:extLst>
          </p:cNvPr>
          <p:cNvSpPr txBox="1"/>
          <p:nvPr/>
        </p:nvSpPr>
        <p:spPr>
          <a:xfrm>
            <a:off x="606024" y="1521791"/>
            <a:ext cx="4594626" cy="3358292"/>
          </a:xfrm>
          <a:prstGeom prst="rect">
            <a:avLst/>
          </a:prstGeom>
          <a:noFill/>
        </p:spPr>
        <p:txBody>
          <a:bodyPr wrap="square">
            <a:spAutoFit/>
          </a:bodyPr>
          <a:lstStyle>
            <a:defPPr>
              <a:defRPr lang="en-US"/>
            </a:defPPr>
            <a:lvl1pPr marR="0" lvl="0" indent="0" algn="ctr" fontAlgn="auto">
              <a:lnSpc>
                <a:spcPct val="120000"/>
              </a:lnSpc>
              <a:spcBef>
                <a:spcPts val="0"/>
              </a:spcBef>
              <a:spcAft>
                <a:spcPts val="0"/>
              </a:spcAft>
              <a:buClrTx/>
              <a:buSzTx/>
              <a:buFontTx/>
              <a:buNone/>
              <a:tabLst/>
              <a:defRPr kumimoji="0" sz="2700" b="1" i="0" u="none" strike="noStrike" cap="none" spc="0" normalizeH="0" baseline="0">
                <a:ln>
                  <a:noFill/>
                </a:ln>
                <a:solidFill>
                  <a:prstClr val="black"/>
                </a:solidFill>
                <a:effectLst/>
                <a:uLnTx/>
                <a:uFillTx/>
                <a:latin typeface="+mj-lt"/>
                <a:cs typeface="Arial" panose="020B0604020202020204" pitchFamily="34" charset="0"/>
              </a:defRPr>
            </a:lvl1pPr>
          </a:lstStyle>
          <a:p>
            <a:pPr algn="just"/>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Năm</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1953, James Watson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Francis Crick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bố</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mô</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cấu</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trúc</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gian</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phân</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tử</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ADN.</a:t>
            </a:r>
          </a:p>
        </p:txBody>
      </p:sp>
      <p:pic>
        <p:nvPicPr>
          <p:cNvPr id="7" name="Picture 6" descr="WORLDKINGS] Sự Kiện Kỷ Niệm – 28.02.2021 – Kỷ niệm 68 năm James D. Watson  khám phá ra cấu trúc AND, năm 1953 - HỘI KỶ LỤC GIA VIỆT NAM - TỔ CHỨC KỶ  LỤC VIỆT NAM(VIETKINGS)">
            <a:extLst>
              <a:ext uri="{FF2B5EF4-FFF2-40B4-BE49-F238E27FC236}">
                <a16:creationId xmlns:a16="http://schemas.microsoft.com/office/drawing/2014/main" id="{EB2D3641-CFF7-471F-178C-9A638C1F6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0861" y="1052774"/>
            <a:ext cx="5482002" cy="54909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35E37178-6797-C308-347F-A22B1A5E6562}"/>
              </a:ext>
            </a:extLst>
          </p:cNvPr>
          <p:cNvSpPr/>
          <p:nvPr/>
        </p:nvSpPr>
        <p:spPr>
          <a:xfrm>
            <a:off x="0" y="216916"/>
            <a:ext cx="7106478"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latin typeface="+mj-lt"/>
                <a:ea typeface="Aachen" panose="02020500000000000000" pitchFamily="18" charset="0"/>
                <a:cs typeface="Aachen" panose="02020500000000000000" pitchFamily="18" charset="0"/>
              </a:rPr>
              <a:t>II. </a:t>
            </a:r>
            <a:r>
              <a:rPr lang="vi-VN" sz="2800" b="1" dirty="0">
                <a:latin typeface="+mj-lt"/>
              </a:rPr>
              <a:t>DEOXYRIBONUCLEIC ACID</a:t>
            </a:r>
            <a:r>
              <a:rPr lang="en-US" sz="2800" b="1" dirty="0">
                <a:latin typeface="+mj-lt"/>
              </a:rPr>
              <a:t> (</a:t>
            </a:r>
            <a:r>
              <a:rPr lang="en-US" sz="2800" b="1" dirty="0">
                <a:latin typeface="+mj-lt"/>
                <a:ea typeface="Aachen" panose="02020500000000000000" pitchFamily="18" charset="0"/>
                <a:cs typeface="Aachen" panose="02020500000000000000" pitchFamily="18" charset="0"/>
              </a:rPr>
              <a:t>DNA)</a:t>
            </a:r>
          </a:p>
        </p:txBody>
      </p:sp>
      <p:sp>
        <p:nvSpPr>
          <p:cNvPr id="27" name="Arrow: Pentagon 26">
            <a:extLst>
              <a:ext uri="{FF2B5EF4-FFF2-40B4-BE49-F238E27FC236}">
                <a16:creationId xmlns:a16="http://schemas.microsoft.com/office/drawing/2014/main" id="{15019BAE-6766-44A9-84E4-D8FDE2DF413F}"/>
              </a:ext>
            </a:extLst>
          </p:cNvPr>
          <p:cNvSpPr/>
          <p:nvPr/>
        </p:nvSpPr>
        <p:spPr>
          <a:xfrm>
            <a:off x="0" y="954788"/>
            <a:ext cx="5635487"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
                <a:ea typeface="Aachen" panose="02020500000000000000" pitchFamily="18" charset="0"/>
                <a:cs typeface="Aachen" panose="02020500000000000000" pitchFamily="18" charset="0"/>
              </a:rPr>
              <a:t>1. </a:t>
            </a:r>
            <a:r>
              <a:rPr lang="en-US" sz="2800" b="1" dirty="0" err="1">
                <a:latin typeface="Times New Roman "/>
                <a:ea typeface="Aachen" panose="02020500000000000000" pitchFamily="18" charset="0"/>
                <a:cs typeface="Aachen" panose="02020500000000000000" pitchFamily="18" charset="0"/>
              </a:rPr>
              <a:t>Cấu</a:t>
            </a:r>
            <a:r>
              <a:rPr lang="en-US" sz="2800" b="1" dirty="0">
                <a:latin typeface="Times New Roman "/>
                <a:ea typeface="Aachen" panose="02020500000000000000" pitchFamily="18" charset="0"/>
                <a:cs typeface="Aachen" panose="02020500000000000000" pitchFamily="18" charset="0"/>
              </a:rPr>
              <a:t> </a:t>
            </a:r>
            <a:r>
              <a:rPr lang="en-US" sz="2800" b="1" dirty="0" err="1">
                <a:latin typeface="Times New Roman "/>
                <a:ea typeface="Aachen" panose="02020500000000000000" pitchFamily="18" charset="0"/>
                <a:cs typeface="Aachen" panose="02020500000000000000" pitchFamily="18" charset="0"/>
              </a:rPr>
              <a:t>trúc</a:t>
            </a:r>
            <a:r>
              <a:rPr lang="en-US" sz="2800" b="1" dirty="0">
                <a:latin typeface="Times New Roman "/>
                <a:ea typeface="Aachen" panose="02020500000000000000" pitchFamily="18" charset="0"/>
                <a:cs typeface="Aachen" panose="02020500000000000000" pitchFamily="18" charset="0"/>
              </a:rPr>
              <a:t> </a:t>
            </a:r>
            <a:r>
              <a:rPr lang="en-US" sz="2800" b="1" dirty="0" err="1">
                <a:latin typeface="Times New Roman "/>
                <a:ea typeface="Aachen" panose="02020500000000000000" pitchFamily="18" charset="0"/>
                <a:cs typeface="Aachen" panose="02020500000000000000" pitchFamily="18" charset="0"/>
              </a:rPr>
              <a:t>của</a:t>
            </a:r>
            <a:r>
              <a:rPr lang="en-US" sz="2800" b="1" dirty="0">
                <a:latin typeface="Times New Roman "/>
                <a:ea typeface="Aachen" panose="02020500000000000000" pitchFamily="18" charset="0"/>
                <a:cs typeface="Aachen" panose="02020500000000000000" pitchFamily="18" charset="0"/>
              </a:rPr>
              <a:t> </a:t>
            </a:r>
            <a:r>
              <a:rPr lang="en-US" sz="2800" b="1" dirty="0" err="1">
                <a:latin typeface="Times New Roman "/>
                <a:ea typeface="Aachen" panose="02020500000000000000" pitchFamily="18" charset="0"/>
                <a:cs typeface="Aachen" panose="02020500000000000000" pitchFamily="18" charset="0"/>
              </a:rPr>
              <a:t>phân</a:t>
            </a:r>
            <a:r>
              <a:rPr lang="en-US" sz="2800" b="1" dirty="0">
                <a:latin typeface="Times New Roman "/>
                <a:ea typeface="Aachen" panose="02020500000000000000" pitchFamily="18" charset="0"/>
                <a:cs typeface="Aachen" panose="02020500000000000000" pitchFamily="18" charset="0"/>
              </a:rPr>
              <a:t> </a:t>
            </a:r>
            <a:r>
              <a:rPr lang="en-US" sz="2800" b="1" dirty="0" err="1">
                <a:latin typeface="Times New Roman "/>
                <a:ea typeface="Aachen" panose="02020500000000000000" pitchFamily="18" charset="0"/>
                <a:cs typeface="Aachen" panose="02020500000000000000" pitchFamily="18" charset="0"/>
              </a:rPr>
              <a:t>tử</a:t>
            </a:r>
            <a:r>
              <a:rPr lang="en-US" sz="2800" b="1" dirty="0">
                <a:latin typeface="Times New Roman "/>
                <a:ea typeface="Aachen" panose="02020500000000000000" pitchFamily="18" charset="0"/>
                <a:cs typeface="Aachen" panose="02020500000000000000" pitchFamily="18" charset="0"/>
              </a:rPr>
              <a:t> DNA</a:t>
            </a:r>
          </a:p>
        </p:txBody>
      </p:sp>
    </p:spTree>
    <p:extLst>
      <p:ext uri="{BB962C8B-B14F-4D97-AF65-F5344CB8AC3E}">
        <p14:creationId xmlns:p14="http://schemas.microsoft.com/office/powerpoint/2010/main" val="41669867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adn123">
            <a:extLst>
              <a:ext uri="{FF2B5EF4-FFF2-40B4-BE49-F238E27FC236}">
                <a16:creationId xmlns:a16="http://schemas.microsoft.com/office/drawing/2014/main" id="{4EC5B2E3-2190-E052-9599-CF31E5965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0" y="-279400"/>
            <a:ext cx="3733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01-coll-dna-knoll-l">
            <a:extLst>
              <a:ext uri="{FF2B5EF4-FFF2-40B4-BE49-F238E27FC236}">
                <a16:creationId xmlns:a16="http://schemas.microsoft.com/office/drawing/2014/main" id="{A676F868-A92A-FB13-F2B9-BEE00A815C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100" y="0"/>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7" descr="crick">
            <a:extLst>
              <a:ext uri="{FF2B5EF4-FFF2-40B4-BE49-F238E27FC236}">
                <a16:creationId xmlns:a16="http://schemas.microsoft.com/office/drawing/2014/main" id="{C7E5485D-B640-AE72-A4EB-23F4249BA2EC}"/>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483600" y="361461"/>
            <a:ext cx="25908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8" descr="watson">
            <a:extLst>
              <a:ext uri="{FF2B5EF4-FFF2-40B4-BE49-F238E27FC236}">
                <a16:creationId xmlns:a16="http://schemas.microsoft.com/office/drawing/2014/main" id="{1C125C53-48AD-3B75-D976-A07202D34165}"/>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8585200" y="3987800"/>
            <a:ext cx="238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9">
            <a:extLst>
              <a:ext uri="{FF2B5EF4-FFF2-40B4-BE49-F238E27FC236}">
                <a16:creationId xmlns:a16="http://schemas.microsoft.com/office/drawing/2014/main" id="{2FEE2FF6-738E-4D66-CF4E-591C4966405F}"/>
              </a:ext>
            </a:extLst>
          </p:cNvPr>
          <p:cNvSpPr txBox="1">
            <a:spLocks noChangeArrowheads="1"/>
          </p:cNvSpPr>
          <p:nvPr/>
        </p:nvSpPr>
        <p:spPr bwMode="auto">
          <a:xfrm>
            <a:off x="9194800" y="3155461"/>
            <a:ext cx="1016000"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67" b="1">
                <a:solidFill>
                  <a:srgbClr val="FF0000"/>
                </a:solidFill>
                <a:latin typeface="Times New Roman" panose="02020603050405020304" pitchFamily="18" charset="0"/>
                <a:cs typeface="Times New Roman" panose="02020603050405020304" pitchFamily="18" charset="0"/>
              </a:rPr>
              <a:t>CRICK</a:t>
            </a:r>
          </a:p>
        </p:txBody>
      </p:sp>
      <p:sp>
        <p:nvSpPr>
          <p:cNvPr id="5" name="Rectangle 20">
            <a:extLst>
              <a:ext uri="{FF2B5EF4-FFF2-40B4-BE49-F238E27FC236}">
                <a16:creationId xmlns:a16="http://schemas.microsoft.com/office/drawing/2014/main" id="{7895859F-529C-C9C7-6F0A-363700D3D4E0}"/>
              </a:ext>
            </a:extLst>
          </p:cNvPr>
          <p:cNvSpPr>
            <a:spLocks noChangeArrowheads="1"/>
          </p:cNvSpPr>
          <p:nvPr/>
        </p:nvSpPr>
        <p:spPr bwMode="auto">
          <a:xfrm>
            <a:off x="9296400" y="6514123"/>
            <a:ext cx="1524000"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1867" b="1" dirty="0">
                <a:solidFill>
                  <a:srgbClr val="FF0000"/>
                </a:solidFill>
                <a:latin typeface="Times New Roman" panose="02020603050405020304" pitchFamily="18" charset="0"/>
                <a:cs typeface="Times New Roman" panose="02020603050405020304" pitchFamily="18" charset="0"/>
              </a:rPr>
              <a:t>WATSON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73" y="533400"/>
            <a:ext cx="12192001" cy="863600"/>
          </a:xfrm>
          <a:prstGeom prst="rect">
            <a:avLst/>
          </a:prstGeom>
          <a:solidFill>
            <a:srgbClr val="59C1C9"/>
          </a:solidFill>
          <a:ln>
            <a:solidFill>
              <a:srgbClr val="59C1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1. Cấu trúc của phân tử DNA </a:t>
            </a:r>
          </a:p>
        </p:txBody>
      </p:sp>
      <p:sp>
        <p:nvSpPr>
          <p:cNvPr id="8" name="Rounded Rectangle 7"/>
          <p:cNvSpPr/>
          <p:nvPr/>
        </p:nvSpPr>
        <p:spPr>
          <a:xfrm>
            <a:off x="609600" y="1798251"/>
            <a:ext cx="4572000" cy="83572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lvl="0" algn="ctr"/>
            <a:r>
              <a:rPr lang="vi-VN" sz="2667" b="1">
                <a:solidFill>
                  <a:schemeClr val="bg1"/>
                </a:solidFill>
                <a:latin typeface="Arial" panose="020B0604020202020204" pitchFamily="34" charset="0"/>
                <a:cs typeface="Arial" panose="020B0604020202020204" pitchFamily="34" charset="0"/>
              </a:rPr>
              <a:t>Hoạt động (</a:t>
            </a:r>
            <a:r>
              <a:rPr lang="en-US" sz="2667" b="1">
                <a:solidFill>
                  <a:schemeClr val="bg1"/>
                </a:solidFill>
                <a:latin typeface="Arial" panose="020B0604020202020204" pitchFamily="34" charset="0"/>
                <a:cs typeface="Arial" panose="020B0604020202020204" pitchFamily="34" charset="0"/>
              </a:rPr>
              <a:t>SGK</a:t>
            </a:r>
            <a:r>
              <a:rPr lang="vi-VN" sz="2667" b="1">
                <a:solidFill>
                  <a:schemeClr val="bg1"/>
                </a:solidFill>
                <a:latin typeface="Arial" panose="020B0604020202020204" pitchFamily="34" charset="0"/>
                <a:cs typeface="Arial" panose="020B0604020202020204" pitchFamily="34" charset="0"/>
              </a:rPr>
              <a:t> -</a:t>
            </a:r>
            <a:r>
              <a:rPr lang="en-US" sz="2667" b="1">
                <a:solidFill>
                  <a:schemeClr val="bg1"/>
                </a:solidFill>
                <a:latin typeface="Arial" panose="020B0604020202020204" pitchFamily="34" charset="0"/>
                <a:cs typeface="Arial" panose="020B0604020202020204" pitchFamily="34" charset="0"/>
              </a:rPr>
              <a:t> tr.166</a:t>
            </a:r>
            <a:r>
              <a:rPr lang="vi-VN" sz="2667" b="1">
                <a:solidFill>
                  <a:schemeClr val="bg1"/>
                </a:solidFill>
                <a:latin typeface="Arial" panose="020B0604020202020204" pitchFamily="34" charset="0"/>
                <a:cs typeface="Arial" panose="020B0604020202020204" pitchFamily="34" charset="0"/>
              </a:rPr>
              <a:t>)</a:t>
            </a:r>
            <a:r>
              <a:rPr lang="en-US" sz="2667" b="1">
                <a:solidFill>
                  <a:schemeClr val="bg1"/>
                </a:solidFill>
                <a:latin typeface="Arial" panose="020B0604020202020204" pitchFamily="34" charset="0"/>
                <a:cs typeface="Arial" panose="020B0604020202020204" pitchFamily="34" charset="0"/>
              </a:rPr>
              <a:t>: </a:t>
            </a:r>
          </a:p>
        </p:txBody>
      </p:sp>
      <p:sp>
        <p:nvSpPr>
          <p:cNvPr id="9" name="Rectangle 8"/>
          <p:cNvSpPr/>
          <p:nvPr/>
        </p:nvSpPr>
        <p:spPr>
          <a:xfrm>
            <a:off x="609600" y="2819400"/>
            <a:ext cx="7467600" cy="3612784"/>
          </a:xfrm>
          <a:prstGeom prst="rect">
            <a:avLst/>
          </a:prstGeom>
        </p:spPr>
        <p:txBody>
          <a:bodyPr wrap="square">
            <a:spAutoFit/>
          </a:bodyPr>
          <a:lstStyle/>
          <a:p>
            <a:pPr algn="just">
              <a:lnSpc>
                <a:spcPct val="170000"/>
              </a:lnSpc>
              <a:spcAft>
                <a:spcPts val="533"/>
              </a:spcAft>
            </a:pPr>
            <a:r>
              <a:rPr lang="vi-VN" sz="2667" i="1">
                <a:latin typeface="Arial" panose="020B0604020202020204" pitchFamily="34" charset="0"/>
                <a:ea typeface="Calibri" panose="020F0502020204030204" pitchFamily="34" charset="0"/>
                <a:cs typeface="Arial" panose="020B0604020202020204" pitchFamily="34" charset="0"/>
              </a:rPr>
              <a:t>Quan sát hình 38.1, thực hiện các yêu cầu sau:</a:t>
            </a:r>
            <a:endParaRPr lang="en-US" sz="2667" i="1">
              <a:latin typeface="Arial" panose="020B0604020202020204" pitchFamily="34" charset="0"/>
              <a:ea typeface="Calibri" panose="020F0502020204030204" pitchFamily="34" charset="0"/>
              <a:cs typeface="Arial" panose="020B0604020202020204" pitchFamily="34" charset="0"/>
            </a:endParaRPr>
          </a:p>
          <a:p>
            <a:pPr marL="495325" indent="-495325" algn="just">
              <a:lnSpc>
                <a:spcPct val="170000"/>
              </a:lnSpc>
              <a:spcAft>
                <a:spcPts val="533"/>
              </a:spcAft>
              <a:buFont typeface="+mj-lt"/>
              <a:buAutoNum type="arabicPeriod"/>
            </a:pPr>
            <a:r>
              <a:rPr lang="vi-VN" sz="2667">
                <a:latin typeface="Arial" panose="020B0604020202020204" pitchFamily="34" charset="0"/>
                <a:ea typeface="Calibri" panose="020F0502020204030204" pitchFamily="34" charset="0"/>
                <a:cs typeface="Arial" panose="020B0604020202020204" pitchFamily="34" charset="0"/>
              </a:rPr>
              <a:t>Mô tả cấu trúc phân tử DNA. Cấu trúc đó được hình thành và ổn định nhờ yếu tố nào?</a:t>
            </a:r>
            <a:endParaRPr lang="en-US" sz="2667">
              <a:latin typeface="Arial" panose="020B0604020202020204" pitchFamily="34" charset="0"/>
              <a:ea typeface="Calibri" panose="020F0502020204030204" pitchFamily="34" charset="0"/>
              <a:cs typeface="Arial" panose="020B0604020202020204" pitchFamily="34" charset="0"/>
            </a:endParaRPr>
          </a:p>
          <a:p>
            <a:pPr marL="495325" indent="-495325" algn="just">
              <a:lnSpc>
                <a:spcPct val="170000"/>
              </a:lnSpc>
              <a:spcAft>
                <a:spcPts val="533"/>
              </a:spcAft>
              <a:buFont typeface="+mj-lt"/>
              <a:buAutoNum type="arabicPeriod"/>
            </a:pPr>
            <a:r>
              <a:rPr lang="vi-VN" sz="2667">
                <a:latin typeface="Arial" panose="020B0604020202020204" pitchFamily="34" charset="0"/>
                <a:ea typeface="Calibri" panose="020F0502020204030204" pitchFamily="34" charset="0"/>
                <a:cs typeface="Arial" panose="020B0604020202020204" pitchFamily="34" charset="0"/>
              </a:rPr>
              <a:t>Gọi tên các đơn phân cấu tạo nên phân tử DNA.</a:t>
            </a:r>
            <a:endParaRPr lang="en-US" sz="2667">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2800" y="1651000"/>
            <a:ext cx="3473450" cy="5063585"/>
          </a:xfrm>
          <a:prstGeom prst="rect">
            <a:avLst/>
          </a:prstGeom>
        </p:spPr>
      </p:pic>
    </p:spTree>
    <p:extLst>
      <p:ext uri="{BB962C8B-B14F-4D97-AF65-F5344CB8AC3E}">
        <p14:creationId xmlns:p14="http://schemas.microsoft.com/office/powerpoint/2010/main" val="20847332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92479-0B52-008F-EB94-924EE2152FCB}"/>
              </a:ext>
            </a:extLst>
          </p:cNvPr>
          <p:cNvPicPr>
            <a:picLocks noChangeAspect="1"/>
          </p:cNvPicPr>
          <p:nvPr/>
        </p:nvPicPr>
        <p:blipFill rotWithShape="1">
          <a:blip r:embed="rId2"/>
          <a:srcRect l="3073"/>
          <a:stretch/>
        </p:blipFill>
        <p:spPr>
          <a:xfrm>
            <a:off x="4996543" y="1"/>
            <a:ext cx="7195457" cy="6858000"/>
          </a:xfrm>
          <a:prstGeom prst="rect">
            <a:avLst/>
          </a:prstGeom>
        </p:spPr>
      </p:pic>
      <p:sp>
        <p:nvSpPr>
          <p:cNvPr id="8" name="TextBox 7">
            <a:extLst>
              <a:ext uri="{FF2B5EF4-FFF2-40B4-BE49-F238E27FC236}">
                <a16:creationId xmlns:a16="http://schemas.microsoft.com/office/drawing/2014/main" id="{E04B54F0-B5C6-88B0-9D34-E394CFF9A76A}"/>
              </a:ext>
            </a:extLst>
          </p:cNvPr>
          <p:cNvSpPr txBox="1"/>
          <p:nvPr/>
        </p:nvSpPr>
        <p:spPr>
          <a:xfrm>
            <a:off x="196342" y="24686"/>
            <a:ext cx="4669571" cy="6502742"/>
          </a:xfrm>
          <a:prstGeom prst="rect">
            <a:avLst/>
          </a:prstGeom>
          <a:noFill/>
        </p:spPr>
        <p:txBody>
          <a:bodyPr wrap="square">
            <a:spAutoFit/>
          </a:bodyPr>
          <a:lstStyle/>
          <a:p>
            <a:pPr algn="just">
              <a:lnSpc>
                <a:spcPct val="125000"/>
              </a:lnSpc>
            </a:pPr>
            <a:r>
              <a:rPr lang="en-US" sz="2800" dirty="0"/>
              <a:t>T</a:t>
            </a:r>
            <a:r>
              <a:rPr lang="vi-VN" sz="2800" dirty="0"/>
              <a:t>hông tin bài báo </a:t>
            </a:r>
            <a:endParaRPr lang="en-US" sz="2800" dirty="0"/>
          </a:p>
          <a:p>
            <a:pPr algn="just">
              <a:lnSpc>
                <a:spcPct val="125000"/>
              </a:lnSpc>
            </a:pPr>
            <a:r>
              <a:rPr lang="vi-VN" sz="2800" b="1" dirty="0">
                <a:solidFill>
                  <a:srgbClr val="FFFF00"/>
                </a:solidFill>
              </a:rPr>
              <a:t>“Gặp lại người con bị trao nhầm 42 năm trước ở Hà Nội” </a:t>
            </a:r>
            <a:r>
              <a:rPr lang="vi-VN" sz="2800" i="1" dirty="0"/>
              <a:t>– Theo báo Thanh niên (25/02/2024). </a:t>
            </a:r>
            <a:endParaRPr lang="en-US" sz="2800" b="1" dirty="0">
              <a:solidFill>
                <a:srgbClr val="FF0000"/>
              </a:solidFill>
            </a:endParaRPr>
          </a:p>
          <a:p>
            <a:pPr algn="just">
              <a:lnSpc>
                <a:spcPct val="125000"/>
              </a:lnSpc>
            </a:pPr>
            <a:r>
              <a:rPr lang="vi-VN" sz="2800" i="1" dirty="0"/>
              <a:t>Dựa vào đâu các gia đình có thể tìm ra con ruột của mình, việc dùng phương pháp này có thể xác định được danh tính và nhận dạng mỗi cá nhân với độ chính xác cao hay không?</a:t>
            </a:r>
            <a:endParaRPr lang="en-US" sz="2800" i="1" dirty="0"/>
          </a:p>
        </p:txBody>
      </p:sp>
    </p:spTree>
    <p:extLst>
      <p:ext uri="{BB962C8B-B14F-4D97-AF65-F5344CB8AC3E}">
        <p14:creationId xmlns:p14="http://schemas.microsoft.com/office/powerpoint/2010/main" val="54455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arn(inVertical)">
                                      <p:cBhvr>
                                        <p:cTn id="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818922" cy="1731105"/>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1"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2" y="2358324"/>
            <a:ext cx="7703118" cy="3812069"/>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sz="2800" i="0" dirty="0">
                <a:solidFill>
                  <a:srgbClr val="FF0000"/>
                </a:solidFill>
              </a:rPr>
              <a:t>Cấu trúc phân tử DNA:</a:t>
            </a:r>
          </a:p>
          <a:p>
            <a:r>
              <a:rPr lang="en-US" sz="2800" b="0" i="0" dirty="0"/>
              <a:t>- </a:t>
            </a:r>
            <a:r>
              <a:rPr lang="vi-VN" sz="2800" b="0" i="0" dirty="0"/>
              <a:t>DNA có cấu trúc xoắn kép gồm 2 mạch poli nucleotide song song, ngược chiều, xoắn quanh một trục tưởng tượng từ trái qua phải (xoắn phải).</a:t>
            </a:r>
          </a:p>
          <a:p>
            <a:r>
              <a:rPr lang="en-US" sz="2800" b="0" i="0" dirty="0"/>
              <a:t>-</a:t>
            </a:r>
            <a:r>
              <a:rPr lang="vi-VN" sz="2800" b="0" i="0" dirty="0"/>
              <a:t> Trên mỗi mạch, các nucleotide liên kết với nhau bằng liên kết cộng hóa trị, tạo thành chuỗi poli nucleotide theo chiều từ 5’ tới 3’.</a:t>
            </a:r>
            <a:endParaRPr lang="en-US" sz="2800" b="0" i="0" dirty="0"/>
          </a:p>
        </p:txBody>
      </p:sp>
      <p:grpSp>
        <p:nvGrpSpPr>
          <p:cNvPr id="3" name="Group 3">
            <a:extLst>
              <a:ext uri="{FF2B5EF4-FFF2-40B4-BE49-F238E27FC236}">
                <a16:creationId xmlns:a16="http://schemas.microsoft.com/office/drawing/2014/main" id="{62E81880-82D4-37BA-4E81-0C2CEBCF1F18}"/>
              </a:ext>
            </a:extLst>
          </p:cNvPr>
          <p:cNvGrpSpPr/>
          <p:nvPr/>
        </p:nvGrpSpPr>
        <p:grpSpPr>
          <a:xfrm>
            <a:off x="8469162" y="540019"/>
            <a:ext cx="3616960" cy="5737225"/>
            <a:chOff x="3002" y="0"/>
            <a:chExt cx="3238" cy="4096"/>
          </a:xfrm>
        </p:grpSpPr>
        <p:pic>
          <p:nvPicPr>
            <p:cNvPr id="10" name="Picture 4" descr="ADN8">
              <a:extLst>
                <a:ext uri="{FF2B5EF4-FFF2-40B4-BE49-F238E27FC236}">
                  <a16:creationId xmlns:a16="http://schemas.microsoft.com/office/drawing/2014/main" id="{00244331-D975-0A95-5C13-8880D85A900A}"/>
                </a:ext>
              </a:extLst>
            </p:cNvPr>
            <p:cNvPicPr>
              <a:picLocks noChangeAspect="1"/>
            </p:cNvPicPr>
            <p:nvPr/>
          </p:nvPicPr>
          <p:blipFill>
            <a:blip r:embed="rId3"/>
            <a:stretch>
              <a:fillRect/>
            </a:stretch>
          </p:blipFill>
          <p:spPr>
            <a:xfrm>
              <a:off x="3002" y="0"/>
              <a:ext cx="2806" cy="4080"/>
            </a:xfrm>
            <a:prstGeom prst="rect">
              <a:avLst/>
            </a:prstGeom>
            <a:noFill/>
            <a:ln w="9525">
              <a:noFill/>
            </a:ln>
          </p:spPr>
        </p:pic>
        <p:sp>
          <p:nvSpPr>
            <p:cNvPr id="11" name="Rectangle 5">
              <a:extLst>
                <a:ext uri="{FF2B5EF4-FFF2-40B4-BE49-F238E27FC236}">
                  <a16:creationId xmlns:a16="http://schemas.microsoft.com/office/drawing/2014/main" id="{6679EC78-6687-5C97-9FD8-6F35F666BCA6}"/>
                </a:ext>
              </a:extLst>
            </p:cNvPr>
            <p:cNvSpPr/>
            <p:nvPr/>
          </p:nvSpPr>
          <p:spPr>
            <a:xfrm>
              <a:off x="3024" y="3832"/>
              <a:ext cx="3216" cy="264"/>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0"/>
                </a:spcBef>
                <a:buFontTx/>
                <a:buNone/>
              </a:pPr>
              <a:r>
                <a:rPr lang="en-US" altLang="en-US" sz="1800" dirty="0">
                  <a:solidFill>
                    <a:srgbClr val="000000"/>
                  </a:solidFill>
                  <a:latin typeface="Times New Roman" panose="02020603050405020304" pitchFamily="18" charset="0"/>
                  <a:cs typeface="Times New Roman" panose="02020603050405020304" pitchFamily="18" charset="0"/>
                </a:rPr>
                <a:t>Hình liên kết của ADN theo cấu trúc hóa học</a:t>
              </a:r>
              <a:endParaRPr lang="en-US" altLang="en-US" sz="1800" dirty="0">
                <a:solidFill>
                  <a:srgbClr val="000000"/>
                </a:solidFill>
                <a:latin typeface="Times New Roman" panose="02020603050405020304" pitchFamily="18" charset="0"/>
              </a:endParaRPr>
            </a:p>
          </p:txBody>
        </p:sp>
      </p:grpSp>
    </p:spTree>
    <p:extLst>
      <p:ext uri="{BB962C8B-B14F-4D97-AF65-F5344CB8AC3E}">
        <p14:creationId xmlns:p14="http://schemas.microsoft.com/office/powerpoint/2010/main" val="3642224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anim calcmode="lin" valueType="num">
                                      <p:cBhvr>
                                        <p:cTn id="30" dur="500" fill="hold"/>
                                        <p:tgtEl>
                                          <p:spTgt spid="3"/>
                                        </p:tgtEl>
                                        <p:attrNameLst>
                                          <p:attrName>style.rotation</p:attrName>
                                        </p:attrNameLst>
                                      </p:cBhvr>
                                      <p:tavLst>
                                        <p:tav tm="0">
                                          <p:val>
                                            <p:fltVal val="720"/>
                                          </p:val>
                                        </p:tav>
                                        <p:tav tm="100000">
                                          <p:val>
                                            <p:fltVal val="0"/>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 calcmode="lin" valueType="num">
                                      <p:cBhvr>
                                        <p:cTn id="32" dur="5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2375378"/>
            <a:chOff x="1094862" y="5307264"/>
            <a:chExt cx="7089313" cy="2375378"/>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2196242"/>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657633"/>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800" b="1"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800"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800" i="1" u="none" strike="noStrike" kern="0" cap="none" spc="0" normalizeH="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3183999"/>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10" name="TextBox 9">
            <a:extLst>
              <a:ext uri="{FF2B5EF4-FFF2-40B4-BE49-F238E27FC236}">
                <a16:creationId xmlns:a16="http://schemas.microsoft.com/office/drawing/2014/main" id="{9E05F3F7-347C-6696-C8A1-994F75354AB8}"/>
              </a:ext>
            </a:extLst>
          </p:cNvPr>
          <p:cNvSpPr txBox="1"/>
          <p:nvPr/>
        </p:nvSpPr>
        <p:spPr>
          <a:xfrm>
            <a:off x="544205" y="3674001"/>
            <a:ext cx="6249110" cy="2496837"/>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0"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pPr algn="l"/>
            <a:r>
              <a:rPr lang="vi-VN" sz="3200" dirty="0">
                <a:solidFill>
                  <a:srgbClr val="FF0000"/>
                </a:solidFill>
              </a:rPr>
              <a:t>Các đơn phân cấu tạo nên phân tử DNA bao gồm: </a:t>
            </a:r>
            <a:r>
              <a:rPr lang="vi-VN" sz="3200" b="0" dirty="0"/>
              <a:t>Adenine (A), Thymine (T), Guanine (G), Cytosine (C).</a:t>
            </a:r>
            <a:endParaRPr lang="en-US" sz="3200" b="0" dirty="0"/>
          </a:p>
        </p:txBody>
      </p:sp>
    </p:spTree>
    <p:extLst>
      <p:ext uri="{BB962C8B-B14F-4D97-AF65-F5344CB8AC3E}">
        <p14:creationId xmlns:p14="http://schemas.microsoft.com/office/powerpoint/2010/main" val="3208656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775200" y="1752600"/>
            <a:ext cx="6858000" cy="2093747"/>
            <a:chOff x="0" y="0"/>
            <a:chExt cx="2488160" cy="772214"/>
          </a:xfrm>
        </p:grpSpPr>
        <p:sp>
          <p:nvSpPr>
            <p:cNvPr id="4" name="Freeform 4"/>
            <p:cNvSpPr/>
            <p:nvPr/>
          </p:nvSpPr>
          <p:spPr>
            <a:xfrm>
              <a:off x="0" y="0"/>
              <a:ext cx="2488160" cy="772214"/>
            </a:xfrm>
            <a:custGeom>
              <a:avLst/>
              <a:gdLst/>
              <a:ahLst/>
              <a:cxnLst/>
              <a:rect l="l" t="t" r="r" b="b"/>
              <a:pathLst>
                <a:path w="2488160" h="772214">
                  <a:moveTo>
                    <a:pt x="39018" y="0"/>
                  </a:moveTo>
                  <a:lnTo>
                    <a:pt x="2449143" y="0"/>
                  </a:lnTo>
                  <a:cubicBezTo>
                    <a:pt x="2459491" y="0"/>
                    <a:pt x="2469415" y="4111"/>
                    <a:pt x="2476732" y="11428"/>
                  </a:cubicBezTo>
                  <a:cubicBezTo>
                    <a:pt x="2484050" y="18745"/>
                    <a:pt x="2488160" y="28670"/>
                    <a:pt x="2488160" y="39018"/>
                  </a:cubicBezTo>
                  <a:lnTo>
                    <a:pt x="2488160" y="733196"/>
                  </a:lnTo>
                  <a:cubicBezTo>
                    <a:pt x="2488160" y="743544"/>
                    <a:pt x="2484050" y="753468"/>
                    <a:pt x="2476732" y="760786"/>
                  </a:cubicBezTo>
                  <a:cubicBezTo>
                    <a:pt x="2469415" y="768103"/>
                    <a:pt x="2459491" y="772214"/>
                    <a:pt x="2449143" y="772214"/>
                  </a:cubicBezTo>
                  <a:lnTo>
                    <a:pt x="39018" y="772214"/>
                  </a:lnTo>
                  <a:cubicBezTo>
                    <a:pt x="28670" y="772214"/>
                    <a:pt x="18745" y="768103"/>
                    <a:pt x="11428" y="760786"/>
                  </a:cubicBezTo>
                  <a:cubicBezTo>
                    <a:pt x="4111" y="753468"/>
                    <a:pt x="0" y="743544"/>
                    <a:pt x="0" y="733196"/>
                  </a:cubicBezTo>
                  <a:lnTo>
                    <a:pt x="0" y="39018"/>
                  </a:lnTo>
                  <a:cubicBezTo>
                    <a:pt x="0" y="28670"/>
                    <a:pt x="4111" y="18745"/>
                    <a:pt x="11428" y="11428"/>
                  </a:cubicBezTo>
                  <a:cubicBezTo>
                    <a:pt x="18745" y="4111"/>
                    <a:pt x="28670" y="0"/>
                    <a:pt x="39018" y="0"/>
                  </a:cubicBezTo>
                  <a:close/>
                </a:path>
              </a:pathLst>
            </a:custGeom>
            <a:solidFill>
              <a:srgbClr val="FFFFFF"/>
            </a:solidFill>
          </p:spPr>
        </p:sp>
        <p:sp>
          <p:nvSpPr>
            <p:cNvPr id="5" name="TextBox 5"/>
            <p:cNvSpPr txBox="1"/>
            <p:nvPr/>
          </p:nvSpPr>
          <p:spPr>
            <a:xfrm>
              <a:off x="0" y="-28575"/>
              <a:ext cx="2488160" cy="800789"/>
            </a:xfrm>
            <a:prstGeom prst="rect">
              <a:avLst/>
            </a:prstGeom>
          </p:spPr>
          <p:txBody>
            <a:bodyPr lIns="33867" tIns="33867" rIns="33867" bIns="33867" rtlCol="0" anchor="ctr"/>
            <a:lstStyle/>
            <a:p>
              <a:pPr algn="ctr">
                <a:lnSpc>
                  <a:spcPts val="1302"/>
                </a:lnSpc>
              </a:pPr>
              <a:endParaRPr sz="1200"/>
            </a:p>
          </p:txBody>
        </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67200" cy="6850355"/>
          </a:xfrm>
          <a:prstGeom prst="rect">
            <a:avLst/>
          </a:prstGeom>
        </p:spPr>
      </p:pic>
      <p:sp>
        <p:nvSpPr>
          <p:cNvPr id="12" name="TextBox 11"/>
          <p:cNvSpPr txBox="1"/>
          <p:nvPr/>
        </p:nvSpPr>
        <p:spPr>
          <a:xfrm>
            <a:off x="4775200" y="570047"/>
            <a:ext cx="2032000" cy="913199"/>
          </a:xfrm>
          <a:prstGeom prst="rect">
            <a:avLst/>
          </a:prstGeom>
          <a:noFill/>
        </p:spPr>
        <p:txBody>
          <a:bodyPr wrap="square" rtlCol="0">
            <a:spAutoFit/>
          </a:bodyPr>
          <a:lstStyle/>
          <a:p>
            <a:r>
              <a:rPr lang="vi-VN" sz="5334" b="1" dirty="0">
                <a:solidFill>
                  <a:srgbClr val="FF0000"/>
                </a:solidFill>
                <a:latin typeface="Arial" panose="020B0604020202020204" pitchFamily="34" charset="0"/>
                <a:cs typeface="Arial" panose="020B0604020202020204" pitchFamily="34" charset="0"/>
              </a:rPr>
              <a:t>ADN:</a:t>
            </a:r>
            <a:endParaRPr lang="en-US" sz="5334" b="1" dirty="0">
              <a:solidFill>
                <a:srgbClr val="FF0000"/>
              </a:solidFill>
              <a:latin typeface="Arial" panose="020B0604020202020204" pitchFamily="34" charset="0"/>
              <a:cs typeface="Arial" panose="020B0604020202020204" pitchFamily="34" charset="0"/>
            </a:endParaRPr>
          </a:p>
        </p:txBody>
      </p:sp>
      <p:grpSp>
        <p:nvGrpSpPr>
          <p:cNvPr id="13" name="Group 3"/>
          <p:cNvGrpSpPr/>
          <p:nvPr/>
        </p:nvGrpSpPr>
        <p:grpSpPr>
          <a:xfrm>
            <a:off x="4775200" y="4241800"/>
            <a:ext cx="6858000" cy="2093747"/>
            <a:chOff x="0" y="0"/>
            <a:chExt cx="2488160" cy="772214"/>
          </a:xfrm>
        </p:grpSpPr>
        <p:sp>
          <p:nvSpPr>
            <p:cNvPr id="14" name="Freeform 4"/>
            <p:cNvSpPr/>
            <p:nvPr/>
          </p:nvSpPr>
          <p:spPr>
            <a:xfrm>
              <a:off x="0" y="0"/>
              <a:ext cx="2488160" cy="772214"/>
            </a:xfrm>
            <a:custGeom>
              <a:avLst/>
              <a:gdLst/>
              <a:ahLst/>
              <a:cxnLst/>
              <a:rect l="l" t="t" r="r" b="b"/>
              <a:pathLst>
                <a:path w="2488160" h="772214">
                  <a:moveTo>
                    <a:pt x="39018" y="0"/>
                  </a:moveTo>
                  <a:lnTo>
                    <a:pt x="2449143" y="0"/>
                  </a:lnTo>
                  <a:cubicBezTo>
                    <a:pt x="2459491" y="0"/>
                    <a:pt x="2469415" y="4111"/>
                    <a:pt x="2476732" y="11428"/>
                  </a:cubicBezTo>
                  <a:cubicBezTo>
                    <a:pt x="2484050" y="18745"/>
                    <a:pt x="2488160" y="28670"/>
                    <a:pt x="2488160" y="39018"/>
                  </a:cubicBezTo>
                  <a:lnTo>
                    <a:pt x="2488160" y="733196"/>
                  </a:lnTo>
                  <a:cubicBezTo>
                    <a:pt x="2488160" y="743544"/>
                    <a:pt x="2484050" y="753468"/>
                    <a:pt x="2476732" y="760786"/>
                  </a:cubicBezTo>
                  <a:cubicBezTo>
                    <a:pt x="2469415" y="768103"/>
                    <a:pt x="2459491" y="772214"/>
                    <a:pt x="2449143" y="772214"/>
                  </a:cubicBezTo>
                  <a:lnTo>
                    <a:pt x="39018" y="772214"/>
                  </a:lnTo>
                  <a:cubicBezTo>
                    <a:pt x="28670" y="772214"/>
                    <a:pt x="18745" y="768103"/>
                    <a:pt x="11428" y="760786"/>
                  </a:cubicBezTo>
                  <a:cubicBezTo>
                    <a:pt x="4111" y="753468"/>
                    <a:pt x="0" y="743544"/>
                    <a:pt x="0" y="733196"/>
                  </a:cubicBezTo>
                  <a:lnTo>
                    <a:pt x="0" y="39018"/>
                  </a:lnTo>
                  <a:cubicBezTo>
                    <a:pt x="0" y="28670"/>
                    <a:pt x="4111" y="18745"/>
                    <a:pt x="11428" y="11428"/>
                  </a:cubicBezTo>
                  <a:cubicBezTo>
                    <a:pt x="18745" y="4111"/>
                    <a:pt x="28670" y="0"/>
                    <a:pt x="39018" y="0"/>
                  </a:cubicBezTo>
                  <a:close/>
                </a:path>
              </a:pathLst>
            </a:custGeom>
            <a:solidFill>
              <a:srgbClr val="FFFFFF"/>
            </a:solidFill>
          </p:spPr>
        </p:sp>
        <p:sp>
          <p:nvSpPr>
            <p:cNvPr id="15" name="TextBox 5"/>
            <p:cNvSpPr txBox="1"/>
            <p:nvPr/>
          </p:nvSpPr>
          <p:spPr>
            <a:xfrm>
              <a:off x="0" y="-28575"/>
              <a:ext cx="2488160" cy="800789"/>
            </a:xfrm>
            <a:prstGeom prst="rect">
              <a:avLst/>
            </a:prstGeom>
          </p:spPr>
          <p:txBody>
            <a:bodyPr lIns="33867" tIns="33867" rIns="33867" bIns="33867" rtlCol="0" anchor="ctr"/>
            <a:lstStyle/>
            <a:p>
              <a:pPr algn="ctr">
                <a:lnSpc>
                  <a:spcPts val="1302"/>
                </a:lnSpc>
              </a:pPr>
              <a:endParaRPr sz="1200"/>
            </a:p>
          </p:txBody>
        </p:sp>
      </p:grpSp>
      <p:sp>
        <p:nvSpPr>
          <p:cNvPr id="16" name="Rectangle 15"/>
          <p:cNvSpPr/>
          <p:nvPr/>
        </p:nvSpPr>
        <p:spPr>
          <a:xfrm>
            <a:off x="5029200" y="2105726"/>
            <a:ext cx="6299200" cy="1362809"/>
          </a:xfrm>
          <a:prstGeom prst="rect">
            <a:avLst/>
          </a:prstGeom>
        </p:spPr>
        <p:txBody>
          <a:bodyPr wrap="square">
            <a:spAutoFit/>
          </a:bodyPr>
          <a:lstStyle/>
          <a:p>
            <a:pPr algn="just">
              <a:lnSpc>
                <a:spcPct val="150000"/>
              </a:lnSpc>
            </a:pPr>
            <a:r>
              <a:rPr lang="vi-VN" sz="2933" dirty="0">
                <a:latin typeface="Arial" panose="020B0604020202020204" pitchFamily="34" charset="0"/>
                <a:cs typeface="Arial" panose="020B0604020202020204" pitchFamily="34" charset="0"/>
              </a:rPr>
              <a:t>Cấu tạo từ bốn loại đơn phân: A, T, G, C.</a:t>
            </a:r>
            <a:endParaRPr lang="en-US" sz="2933" dirty="0">
              <a:latin typeface="Arial" panose="020B0604020202020204" pitchFamily="34" charset="0"/>
              <a:cs typeface="Arial" panose="020B0604020202020204" pitchFamily="34" charset="0"/>
            </a:endParaRPr>
          </a:p>
        </p:txBody>
      </p:sp>
      <p:sp>
        <p:nvSpPr>
          <p:cNvPr id="17" name="Rectangle 16"/>
          <p:cNvSpPr/>
          <p:nvPr/>
        </p:nvSpPr>
        <p:spPr>
          <a:xfrm>
            <a:off x="5029200" y="4242667"/>
            <a:ext cx="6299200" cy="2039854"/>
          </a:xfrm>
          <a:prstGeom prst="rect">
            <a:avLst/>
          </a:prstGeom>
        </p:spPr>
        <p:txBody>
          <a:bodyPr wrap="square">
            <a:spAutoFit/>
          </a:bodyPr>
          <a:lstStyle/>
          <a:p>
            <a:pPr algn="just">
              <a:lnSpc>
                <a:spcPct val="150000"/>
              </a:lnSpc>
              <a:spcAft>
                <a:spcPts val="533"/>
              </a:spcAft>
            </a:pPr>
            <a:r>
              <a:rPr lang="vi-VN" sz="2933">
                <a:latin typeface="Arial" panose="020B0604020202020204" pitchFamily="34" charset="0"/>
                <a:ea typeface="Calibri" panose="020F0502020204030204" pitchFamily="34" charset="0"/>
                <a:cs typeface="Arial" panose="020B0604020202020204" pitchFamily="34" charset="0"/>
              </a:rPr>
              <a:t>Cấu trúc xoắn kép gồm hai mạch polynucleotide song song, ngược chiều, xoắn phải.</a:t>
            </a:r>
            <a:endParaRPr lang="en-US" sz="2933">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67200" cy="6850355"/>
          </a:xfrm>
          <a:prstGeom prst="rect">
            <a:avLst/>
          </a:prstGeom>
        </p:spPr>
      </p:pic>
      <p:sp>
        <p:nvSpPr>
          <p:cNvPr id="2" name="Rounded Rectangle 1"/>
          <p:cNvSpPr/>
          <p:nvPr/>
        </p:nvSpPr>
        <p:spPr>
          <a:xfrm>
            <a:off x="4775200" y="580377"/>
            <a:ext cx="6858000" cy="5689600"/>
          </a:xfrm>
          <a:prstGeom prst="roundRect">
            <a:avLst>
              <a:gd name="adj" fmla="val 334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p:cNvSpPr/>
          <p:nvPr/>
        </p:nvSpPr>
        <p:spPr>
          <a:xfrm>
            <a:off x="5194300" y="897990"/>
            <a:ext cx="6019800" cy="4390176"/>
          </a:xfrm>
          <a:prstGeom prst="rect">
            <a:avLst/>
          </a:prstGeom>
        </p:spPr>
        <p:txBody>
          <a:bodyPr wrap="square">
            <a:spAutoFit/>
          </a:bodyPr>
          <a:lstStyle/>
          <a:p>
            <a:pPr marL="381019" indent="-381019" algn="just">
              <a:lnSpc>
                <a:spcPct val="150000"/>
              </a:lnSpc>
              <a:spcAft>
                <a:spcPts val="533"/>
              </a:spcAft>
              <a:buFont typeface="Arial" panose="020B0604020202020204" pitchFamily="34" charset="0"/>
              <a:buChar char="•"/>
            </a:pPr>
            <a:r>
              <a:rPr lang="vi-VN" sz="2667" dirty="0">
                <a:latin typeface="Arial" panose="020B0604020202020204" pitchFamily="34" charset="0"/>
                <a:ea typeface="Calibri" panose="020F0502020204030204" pitchFamily="34" charset="0"/>
                <a:cs typeface="Arial" panose="020B0604020202020204" pitchFamily="34" charset="0"/>
              </a:rPr>
              <a:t>Trên mỗi mạch, các nucleotide liên kết với nhau bằng </a:t>
            </a:r>
            <a:r>
              <a:rPr lang="vi-VN" sz="2667" i="1" dirty="0">
                <a:latin typeface="Arial" panose="020B0604020202020204" pitchFamily="34" charset="0"/>
                <a:ea typeface="Calibri" panose="020F0502020204030204" pitchFamily="34" charset="0"/>
                <a:cs typeface="Arial" panose="020B0604020202020204" pitchFamily="34" charset="0"/>
              </a:rPr>
              <a:t>liên kết cộng hóa trị</a:t>
            </a:r>
            <a:r>
              <a:rPr lang="vi-VN" sz="2667" dirty="0">
                <a:latin typeface="Arial" panose="020B0604020202020204" pitchFamily="34" charset="0"/>
                <a:ea typeface="Calibri" panose="020F0502020204030204" pitchFamily="34" charset="0"/>
                <a:cs typeface="Arial" panose="020B0604020202020204" pitchFamily="34" charset="0"/>
              </a:rPr>
              <a:t> chiều từ 5' tới 3'.</a:t>
            </a:r>
            <a:endParaRPr lang="en-US" sz="2667" dirty="0">
              <a:latin typeface="Arial" panose="020B0604020202020204" pitchFamily="34" charset="0"/>
              <a:ea typeface="Calibri" panose="020F0502020204030204" pitchFamily="34" charset="0"/>
              <a:cs typeface="Arial" panose="020B0604020202020204" pitchFamily="34" charset="0"/>
            </a:endParaRPr>
          </a:p>
          <a:p>
            <a:pPr marL="381019" indent="-381019" algn="just">
              <a:lnSpc>
                <a:spcPct val="150000"/>
              </a:lnSpc>
              <a:spcAft>
                <a:spcPts val="533"/>
              </a:spcAft>
              <a:buFont typeface="Arial" panose="020B0604020202020204" pitchFamily="34" charset="0"/>
              <a:buChar char="•"/>
            </a:pPr>
            <a:r>
              <a:rPr lang="vi-VN" sz="2667" dirty="0">
                <a:latin typeface="Arial" panose="020B0604020202020204" pitchFamily="34" charset="0"/>
                <a:ea typeface="Calibri" panose="020F0502020204030204" pitchFamily="34" charset="0"/>
                <a:cs typeface="Arial" panose="020B0604020202020204" pitchFamily="34" charset="0"/>
              </a:rPr>
              <a:t>Giữa hai mạch đơn, các nucleotide liên kết với nhau bằng </a:t>
            </a:r>
            <a:r>
              <a:rPr lang="vi-VN" sz="2667" i="1" dirty="0">
                <a:latin typeface="Arial" panose="020B0604020202020204" pitchFamily="34" charset="0"/>
                <a:ea typeface="Calibri" panose="020F0502020204030204" pitchFamily="34" charset="0"/>
                <a:cs typeface="Arial" panose="020B0604020202020204" pitchFamily="34" charset="0"/>
              </a:rPr>
              <a:t>liên kết hydrogen </a:t>
            </a:r>
            <a:r>
              <a:rPr lang="vi-VN" sz="2667" dirty="0">
                <a:latin typeface="Arial" panose="020B0604020202020204" pitchFamily="34" charset="0"/>
                <a:ea typeface="Calibri" panose="020F0502020204030204" pitchFamily="34" charset="0"/>
                <a:cs typeface="Arial" panose="020B0604020202020204" pitchFamily="34" charset="0"/>
              </a:rPr>
              <a:t>theo nguyên tắc bổ sung (A = T, G ≡ C).</a:t>
            </a:r>
            <a:endParaRPr lang="en-US" sz="2667"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08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DC32A95-65BB-C409-4C2A-2C60AFE49753}"/>
              </a:ext>
            </a:extLst>
          </p:cNvPr>
          <p:cNvGrpSpPr/>
          <p:nvPr/>
        </p:nvGrpSpPr>
        <p:grpSpPr>
          <a:xfrm>
            <a:off x="4420873" y="2379284"/>
            <a:ext cx="7616880" cy="2395376"/>
            <a:chOff x="673582" y="1589717"/>
            <a:chExt cx="7187933" cy="2011135"/>
          </a:xfrm>
        </p:grpSpPr>
        <p:sp>
          <p:nvSpPr>
            <p:cNvPr id="8" name="Rectangle: Rounded Corners 7">
              <a:extLst>
                <a:ext uri="{FF2B5EF4-FFF2-40B4-BE49-F238E27FC236}">
                  <a16:creationId xmlns:a16="http://schemas.microsoft.com/office/drawing/2014/main" id="{45BE80C8-CC7F-C5C5-7DAE-199658F1C824}"/>
                </a:ext>
              </a:extLst>
            </p:cNvPr>
            <p:cNvSpPr/>
            <p:nvPr/>
          </p:nvSpPr>
          <p:spPr>
            <a:xfrm>
              <a:off x="673582" y="1589717"/>
              <a:ext cx="7187933" cy="1897790"/>
            </a:xfrm>
            <a:prstGeom prst="roundRect">
              <a:avLst>
                <a:gd name="adj" fmla="val 5571"/>
              </a:avLst>
            </a:prstGeom>
            <a:solidFill>
              <a:srgbClr val="E8A6E3">
                <a:alpha val="6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mj-lt"/>
                <a:ea typeface="+mn-ea"/>
                <a:cs typeface="+mn-cs"/>
              </a:endParaRPr>
            </a:p>
          </p:txBody>
        </p:sp>
        <p:sp>
          <p:nvSpPr>
            <p:cNvPr id="11" name="TextBox 10">
              <a:extLst>
                <a:ext uri="{FF2B5EF4-FFF2-40B4-BE49-F238E27FC236}">
                  <a16:creationId xmlns:a16="http://schemas.microsoft.com/office/drawing/2014/main" id="{45ACC409-81D7-1227-234A-58D4A0924254}"/>
                </a:ext>
              </a:extLst>
            </p:cNvPr>
            <p:cNvSpPr txBox="1"/>
            <p:nvPr/>
          </p:nvSpPr>
          <p:spPr>
            <a:xfrm>
              <a:off x="825223" y="1625381"/>
              <a:ext cx="6884650" cy="1975471"/>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en-US" sz="2600" b="1" kern="0" dirty="0">
                  <a:solidFill>
                    <a:prstClr val="black"/>
                  </a:solidFill>
                  <a:latin typeface="+mj-lt"/>
                  <a:cs typeface="Arial" panose="020B0604020202020204" pitchFamily="34" charset="0"/>
                </a:rPr>
                <a:t>Đ</a:t>
              </a:r>
              <a:r>
                <a:rPr kumimoji="0" lang="vi-VN" sz="2600" b="1" i="0" u="none" strike="noStrike" kern="0" cap="none" spc="0" normalizeH="0" baseline="0" noProof="0" dirty="0">
                  <a:ln>
                    <a:noFill/>
                  </a:ln>
                  <a:solidFill>
                    <a:prstClr val="black"/>
                  </a:solidFill>
                  <a:effectLst/>
                  <a:uLnTx/>
                  <a:uFillTx/>
                  <a:latin typeface="+mj-lt"/>
                  <a:cs typeface="Arial" panose="020B0604020202020204" pitchFamily="34" charset="0"/>
                </a:rPr>
                <a:t>ọc thông tin trên để thực hiện các yêu cầu sau:</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600" i="0" u="none" strike="noStrike" kern="0" cap="none" spc="0" normalizeH="0" baseline="0" noProof="0" dirty="0">
                  <a:ln>
                    <a:noFill/>
                  </a:ln>
                  <a:solidFill>
                    <a:prstClr val="black"/>
                  </a:solidFill>
                  <a:effectLst/>
                  <a:uLnTx/>
                  <a:uFillTx/>
                  <a:latin typeface="+mj-lt"/>
                  <a:cs typeface="Arial" panose="020B0604020202020204" pitchFamily="34" charset="0"/>
                </a:rPr>
                <a:t>1. Kích thước của mỗi cặp nucleotide là bao nhiêu Å?</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600" i="0" u="none" strike="noStrike" kern="0" cap="none" spc="0" normalizeH="0" baseline="0" noProof="0" dirty="0">
                  <a:ln>
                    <a:noFill/>
                  </a:ln>
                  <a:solidFill>
                    <a:prstClr val="black"/>
                  </a:solidFill>
                  <a:effectLst/>
                  <a:uLnTx/>
                  <a:uFillTx/>
                  <a:latin typeface="+mj-lt"/>
                  <a:cs typeface="Arial" panose="020B0604020202020204" pitchFamily="34" charset="0"/>
                </a:rPr>
                <a:t>2. Các nucleotide trong mỗi cặp liên kết bổ sung với nhau bằng bao nhiêu liên kết hydrogen?</a:t>
              </a:r>
              <a:endParaRPr kumimoji="0" lang="en-US" sz="2600" i="0" u="none" strike="noStrike" kern="0" cap="none" spc="0" normalizeH="0" baseline="0" noProof="0" dirty="0">
                <a:ln>
                  <a:noFill/>
                </a:ln>
                <a:solidFill>
                  <a:prstClr val="black"/>
                </a:solidFill>
                <a:effectLst/>
                <a:uLnTx/>
                <a:uFillTx/>
                <a:latin typeface="+mj-lt"/>
                <a:cs typeface="Arial" panose="020B0604020202020204" pitchFamily="34" charset="0"/>
              </a:endParaRPr>
            </a:p>
          </p:txBody>
        </p:sp>
      </p:grpSp>
      <p:grpSp>
        <p:nvGrpSpPr>
          <p:cNvPr id="30" name="Group 29">
            <a:extLst>
              <a:ext uri="{FF2B5EF4-FFF2-40B4-BE49-F238E27FC236}">
                <a16:creationId xmlns:a16="http://schemas.microsoft.com/office/drawing/2014/main" id="{47147DC2-DC78-91B2-1DD6-187882A4F533}"/>
              </a:ext>
            </a:extLst>
          </p:cNvPr>
          <p:cNvGrpSpPr/>
          <p:nvPr/>
        </p:nvGrpSpPr>
        <p:grpSpPr>
          <a:xfrm>
            <a:off x="234694" y="115001"/>
            <a:ext cx="4134106" cy="6627998"/>
            <a:chOff x="3036371" y="230002"/>
            <a:chExt cx="4134106" cy="6627998"/>
          </a:xfrm>
        </p:grpSpPr>
        <p:pic>
          <p:nvPicPr>
            <p:cNvPr id="31" name="Picture 2" descr="23.7: DNA Replication, the Double Helix, and Protein Synthesis - Chemistry  LibreTexts">
              <a:extLst>
                <a:ext uri="{FF2B5EF4-FFF2-40B4-BE49-F238E27FC236}">
                  <a16:creationId xmlns:a16="http://schemas.microsoft.com/office/drawing/2014/main" id="{44D0848B-72B5-6F16-7452-E536109F8B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57" t="3354"/>
            <a:stretch/>
          </p:blipFill>
          <p:spPr bwMode="auto">
            <a:xfrm>
              <a:off x="3364824"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3E822B87-4E14-F077-8395-2532CA9E84D5}"/>
                </a:ext>
              </a:extLst>
            </p:cNvPr>
            <p:cNvSpPr/>
            <p:nvPr/>
          </p:nvSpPr>
          <p:spPr>
            <a:xfrm>
              <a:off x="3200558" y="5323715"/>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A1EAF21-B531-57D7-D9D9-A1487109BC85}"/>
                </a:ext>
              </a:extLst>
            </p:cNvPr>
            <p:cNvSpPr/>
            <p:nvPr/>
          </p:nvSpPr>
          <p:spPr>
            <a:xfrm>
              <a:off x="3180718" y="5389380"/>
              <a:ext cx="712447" cy="3214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4154352-AE14-112F-7487-90B521776FB2}"/>
                </a:ext>
              </a:extLst>
            </p:cNvPr>
            <p:cNvSpPr/>
            <p:nvPr/>
          </p:nvSpPr>
          <p:spPr>
            <a:xfrm>
              <a:off x="3200557" y="1916904"/>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E465C991-F742-9CF3-8AEC-0B1D343CFDC3}"/>
                </a:ext>
              </a:extLst>
            </p:cNvPr>
            <p:cNvSpPr/>
            <p:nvPr/>
          </p:nvSpPr>
          <p:spPr>
            <a:xfrm>
              <a:off x="5124724" y="3638963"/>
              <a:ext cx="1062692" cy="28790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098D6651-169F-5229-3306-61A70AE66928}"/>
                </a:ext>
              </a:extLst>
            </p:cNvPr>
            <p:cNvSpPr txBox="1"/>
            <p:nvPr/>
          </p:nvSpPr>
          <p:spPr>
            <a:xfrm>
              <a:off x="3036371" y="5207883"/>
              <a:ext cx="129166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Liên </a:t>
              </a:r>
              <a:r>
                <a:rPr kumimoji="0" lang="en-US" sz="1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kết</a:t>
              </a:r>
              <a:r>
                <a:rPr kumimoji="0" lang="en-US" sz="1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hydrogen</a:t>
              </a:r>
            </a:p>
          </p:txBody>
        </p:sp>
        <p:sp>
          <p:nvSpPr>
            <p:cNvPr id="37" name="TextBox 36">
              <a:extLst>
                <a:ext uri="{FF2B5EF4-FFF2-40B4-BE49-F238E27FC236}">
                  <a16:creationId xmlns:a16="http://schemas.microsoft.com/office/drawing/2014/main" id="{95E0C3D5-4AE8-35F3-FE64-B05A35A30392}"/>
                </a:ext>
              </a:extLst>
            </p:cNvPr>
            <p:cNvSpPr txBox="1"/>
            <p:nvPr/>
          </p:nvSpPr>
          <p:spPr>
            <a:xfrm>
              <a:off x="5318396" y="3430363"/>
              <a:ext cx="151205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Xương</a:t>
              </a: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đường</a:t>
              </a: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phosphate</a:t>
              </a:r>
            </a:p>
          </p:txBody>
        </p:sp>
        <p:sp>
          <p:nvSpPr>
            <p:cNvPr id="38" name="TextBox 37">
              <a:extLst>
                <a:ext uri="{FF2B5EF4-FFF2-40B4-BE49-F238E27FC236}">
                  <a16:creationId xmlns:a16="http://schemas.microsoft.com/office/drawing/2014/main" id="{27B802FD-2BC9-4A77-2C55-E8F81288FC1E}"/>
                </a:ext>
              </a:extLst>
            </p:cNvPr>
            <p:cNvSpPr txBox="1"/>
            <p:nvPr/>
          </p:nvSpPr>
          <p:spPr>
            <a:xfrm>
              <a:off x="3421130" y="1893405"/>
              <a:ext cx="59940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Base </a:t>
              </a:r>
            </a:p>
          </p:txBody>
        </p:sp>
        <p:sp>
          <p:nvSpPr>
            <p:cNvPr id="39" name="Right Bracket 38">
              <a:extLst>
                <a:ext uri="{FF2B5EF4-FFF2-40B4-BE49-F238E27FC236}">
                  <a16:creationId xmlns:a16="http://schemas.microsoft.com/office/drawing/2014/main" id="{6ED17575-78E8-D960-415B-852666619232}"/>
                </a:ext>
              </a:extLst>
            </p:cNvPr>
            <p:cNvSpPr/>
            <p:nvPr/>
          </p:nvSpPr>
          <p:spPr>
            <a:xfrm>
              <a:off x="5402019" y="4330778"/>
              <a:ext cx="115394" cy="392687"/>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B400D3B4-88B0-A620-1768-031900DE3368}"/>
                </a:ext>
              </a:extLst>
            </p:cNvPr>
            <p:cNvPicPr>
              <a:picLocks noChangeAspect="1"/>
            </p:cNvPicPr>
            <p:nvPr/>
          </p:nvPicPr>
          <p:blipFill>
            <a:blip r:embed="rId4"/>
            <a:stretch>
              <a:fillRect/>
            </a:stretch>
          </p:blipFill>
          <p:spPr>
            <a:xfrm>
              <a:off x="5539090" y="4276333"/>
              <a:ext cx="465362" cy="405591"/>
            </a:xfrm>
            <a:prstGeom prst="rect">
              <a:avLst/>
            </a:prstGeom>
          </p:spPr>
        </p:pic>
        <p:sp>
          <p:nvSpPr>
            <p:cNvPr id="41" name="Right Bracket 40">
              <a:extLst>
                <a:ext uri="{FF2B5EF4-FFF2-40B4-BE49-F238E27FC236}">
                  <a16:creationId xmlns:a16="http://schemas.microsoft.com/office/drawing/2014/main" id="{6AAE2470-E078-52A2-1A23-C73FA94A8FDA}"/>
                </a:ext>
              </a:extLst>
            </p:cNvPr>
            <p:cNvSpPr/>
            <p:nvPr/>
          </p:nvSpPr>
          <p:spPr>
            <a:xfrm>
              <a:off x="5517413" y="2545626"/>
              <a:ext cx="1200500" cy="3698099"/>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9A986B23-D95F-6743-4CEB-DDDC68DC1DA8}"/>
                </a:ext>
              </a:extLst>
            </p:cNvPr>
            <p:cNvSpPr txBox="1"/>
            <p:nvPr/>
          </p:nvSpPr>
          <p:spPr>
            <a:xfrm>
              <a:off x="6739590" y="3136165"/>
              <a:ext cx="430887" cy="1452620"/>
            </a:xfrm>
            <a:prstGeom prst="rect">
              <a:avLst/>
            </a:prstGeom>
            <a:noFill/>
          </p:spPr>
          <p:txBody>
            <a:bodyPr vert="vert"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Chu kì xoắn </a:t>
              </a:r>
            </a:p>
          </p:txBody>
        </p:sp>
        <p:pic>
          <p:nvPicPr>
            <p:cNvPr id="43" name="Picture 42">
              <a:extLst>
                <a:ext uri="{FF2B5EF4-FFF2-40B4-BE49-F238E27FC236}">
                  <a16:creationId xmlns:a16="http://schemas.microsoft.com/office/drawing/2014/main" id="{6EA75E13-D680-88A8-607F-505D6015B096}"/>
                </a:ext>
              </a:extLst>
            </p:cNvPr>
            <p:cNvPicPr>
              <a:picLocks noChangeAspect="1"/>
            </p:cNvPicPr>
            <p:nvPr/>
          </p:nvPicPr>
          <p:blipFill>
            <a:blip r:embed="rId5"/>
            <a:stretch>
              <a:fillRect/>
            </a:stretch>
          </p:blipFill>
          <p:spPr>
            <a:xfrm rot="5400000">
              <a:off x="6788340" y="4237412"/>
              <a:ext cx="389247" cy="372322"/>
            </a:xfrm>
            <a:prstGeom prst="rect">
              <a:avLst/>
            </a:prstGeom>
          </p:spPr>
        </p:pic>
        <p:cxnSp>
          <p:nvCxnSpPr>
            <p:cNvPr id="44" name="Straight Arrow Connector 43">
              <a:extLst>
                <a:ext uri="{FF2B5EF4-FFF2-40B4-BE49-F238E27FC236}">
                  <a16:creationId xmlns:a16="http://schemas.microsoft.com/office/drawing/2014/main" id="{F99BFCB6-C1BA-29C0-A3C1-A003D5DDD60D}"/>
                </a:ext>
              </a:extLst>
            </p:cNvPr>
            <p:cNvCxnSpPr>
              <a:cxnSpLocks/>
            </p:cNvCxnSpPr>
            <p:nvPr/>
          </p:nvCxnSpPr>
          <p:spPr>
            <a:xfrm flipH="1">
              <a:off x="5133833" y="2171145"/>
              <a:ext cx="399591" cy="247290"/>
            </a:xfrm>
            <a:prstGeom prst="straightConnector1">
              <a:avLst/>
            </a:prstGeom>
            <a:noFill/>
            <a:ln w="12700" cap="flat" cmpd="sng" algn="ctr">
              <a:solidFill>
                <a:sysClr val="windowText" lastClr="000000"/>
              </a:solidFill>
              <a:prstDash val="solid"/>
              <a:miter lim="800000"/>
              <a:headEnd type="none" w="med" len="med"/>
              <a:tailEnd type="triangle" w="med" len="med"/>
            </a:ln>
            <a:effectLst/>
          </p:spPr>
        </p:cxnSp>
        <p:sp>
          <p:nvSpPr>
            <p:cNvPr id="45" name="TextBox 44">
              <a:extLst>
                <a:ext uri="{FF2B5EF4-FFF2-40B4-BE49-F238E27FC236}">
                  <a16:creationId xmlns:a16="http://schemas.microsoft.com/office/drawing/2014/main" id="{61D77F1C-E3CB-641C-29F1-71BFF2288616}"/>
                </a:ext>
              </a:extLst>
            </p:cNvPr>
            <p:cNvSpPr txBox="1"/>
            <p:nvPr/>
          </p:nvSpPr>
          <p:spPr>
            <a:xfrm>
              <a:off x="5517413" y="1885297"/>
              <a:ext cx="122217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Liên </a:t>
              </a:r>
              <a:r>
                <a:rPr kumimoji="0" lang="en-US" sz="1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kết</a:t>
              </a:r>
              <a:r>
                <a:rPr kumimoji="0" lang="en-US" sz="1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cộng</a:t>
              </a:r>
              <a:r>
                <a:rPr kumimoji="0" lang="en-US" sz="1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hóa</a:t>
              </a:r>
              <a:r>
                <a:rPr kumimoji="0" lang="en-US" sz="1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trị</a:t>
              </a:r>
              <a:endParaRPr kumimoji="0" lang="en-US" sz="1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46" name="Straight Connector 45">
              <a:extLst>
                <a:ext uri="{FF2B5EF4-FFF2-40B4-BE49-F238E27FC236}">
                  <a16:creationId xmlns:a16="http://schemas.microsoft.com/office/drawing/2014/main" id="{3C519042-76E0-936D-9DF9-9B16E2AA886E}"/>
                </a:ext>
              </a:extLst>
            </p:cNvPr>
            <p:cNvCxnSpPr>
              <a:cxnSpLocks/>
            </p:cNvCxnSpPr>
            <p:nvPr/>
          </p:nvCxnSpPr>
          <p:spPr>
            <a:xfrm>
              <a:off x="3698913" y="6452559"/>
              <a:ext cx="1634715" cy="0"/>
            </a:xfrm>
            <a:prstGeom prst="line">
              <a:avLst/>
            </a:prstGeom>
            <a:noFill/>
            <a:ln w="12700" cap="flat" cmpd="sng" algn="ctr">
              <a:solidFill>
                <a:sysClr val="windowText" lastClr="000000"/>
              </a:solidFill>
              <a:prstDash val="solid"/>
              <a:miter lim="800000"/>
              <a:headEnd type="arrow" w="med" len="med"/>
              <a:tailEnd type="arrow" w="med" len="med"/>
            </a:ln>
            <a:effectLst/>
          </p:spPr>
        </p:cxnSp>
        <p:pic>
          <p:nvPicPr>
            <p:cNvPr id="47" name="Picture 46">
              <a:extLst>
                <a:ext uri="{FF2B5EF4-FFF2-40B4-BE49-F238E27FC236}">
                  <a16:creationId xmlns:a16="http://schemas.microsoft.com/office/drawing/2014/main" id="{E2E0A1F8-49C9-F18E-F161-7C2202E002BF}"/>
                </a:ext>
              </a:extLst>
            </p:cNvPr>
            <p:cNvPicPr>
              <a:picLocks noChangeAspect="1"/>
            </p:cNvPicPr>
            <p:nvPr/>
          </p:nvPicPr>
          <p:blipFill>
            <a:blip r:embed="rId6"/>
            <a:stretch>
              <a:fillRect/>
            </a:stretch>
          </p:blipFill>
          <p:spPr>
            <a:xfrm>
              <a:off x="4310579" y="6441057"/>
              <a:ext cx="411381" cy="381068"/>
            </a:xfrm>
            <a:prstGeom prst="rect">
              <a:avLst/>
            </a:prstGeom>
          </p:spPr>
        </p:pic>
      </p:grpSp>
      <p:sp>
        <p:nvSpPr>
          <p:cNvPr id="4" name="TextBox 3">
            <a:extLst>
              <a:ext uri="{FF2B5EF4-FFF2-40B4-BE49-F238E27FC236}">
                <a16:creationId xmlns:a16="http://schemas.microsoft.com/office/drawing/2014/main" id="{90275B33-969E-66F2-4E29-DB2BCF915D3B}"/>
              </a:ext>
            </a:extLst>
          </p:cNvPr>
          <p:cNvSpPr txBox="1"/>
          <p:nvPr/>
        </p:nvSpPr>
        <p:spPr>
          <a:xfrm>
            <a:off x="5153084" y="5208714"/>
            <a:ext cx="5926303" cy="549726"/>
          </a:xfrm>
          <a:prstGeom prst="roundRect">
            <a:avLst>
              <a:gd name="adj" fmla="val 25851"/>
            </a:avLst>
          </a:prstGeom>
          <a:solidFill>
            <a:schemeClr val="accent3">
              <a:lumMod val="20000"/>
              <a:lumOff val="80000"/>
            </a:schemeClr>
          </a:solidFill>
          <a:ln w="28575">
            <a:solidFill>
              <a:schemeClr val="accent3"/>
            </a:solidFill>
          </a:ln>
        </p:spPr>
        <p:txBody>
          <a:bodyPr wrap="square">
            <a:spAutoFit/>
          </a:bodyPr>
          <a:lstStyle/>
          <a:p>
            <a:pPr algn="ctr"/>
            <a:r>
              <a:rPr lang="vi-VN" sz="2400" b="1">
                <a:solidFill>
                  <a:schemeClr val="bg1"/>
                </a:solidFill>
                <a:latin typeface="Times New Roman "/>
              </a:rPr>
              <a:t>Kích thước của mỗi cặp nucleotide là 3,4 Å.</a:t>
            </a:r>
            <a:endParaRPr lang="en-US" sz="2000" b="1">
              <a:solidFill>
                <a:schemeClr val="bg1"/>
              </a:solidFill>
              <a:latin typeface="Times New Roman "/>
            </a:endParaRPr>
          </a:p>
        </p:txBody>
      </p:sp>
      <p:cxnSp>
        <p:nvCxnSpPr>
          <p:cNvPr id="3" name="Straight Arrow Connector 2">
            <a:extLst>
              <a:ext uri="{FF2B5EF4-FFF2-40B4-BE49-F238E27FC236}">
                <a16:creationId xmlns:a16="http://schemas.microsoft.com/office/drawing/2014/main" id="{6B3C9FB3-2C05-E96F-8D17-55B35BAD3861}"/>
              </a:ext>
            </a:extLst>
          </p:cNvPr>
          <p:cNvCxnSpPr>
            <a:cxnSpLocks/>
          </p:cNvCxnSpPr>
          <p:nvPr/>
        </p:nvCxnSpPr>
        <p:spPr>
          <a:xfrm>
            <a:off x="3107838" y="4503196"/>
            <a:ext cx="2045246" cy="980381"/>
          </a:xfrm>
          <a:prstGeom prst="straightConnector1">
            <a:avLst/>
          </a:prstGeom>
          <a:ln w="28575">
            <a:solidFill>
              <a:schemeClr val="accent3"/>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00B6074-456D-FF8A-D0D2-4168F8398E37}"/>
              </a:ext>
            </a:extLst>
          </p:cNvPr>
          <p:cNvSpPr txBox="1"/>
          <p:nvPr/>
        </p:nvSpPr>
        <p:spPr>
          <a:xfrm>
            <a:off x="4368799" y="721360"/>
            <a:ext cx="7668953" cy="1156279"/>
          </a:xfrm>
          <a:prstGeom prst="rect">
            <a:avLst/>
          </a:prstGeom>
          <a:noFill/>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
              </a:rPr>
              <a:t>A liên kết với T bằng 2 liên kết </a:t>
            </a:r>
            <a:r>
              <a:rPr kumimoji="0" lang="en-US" sz="2800" b="1" i="0" u="none" strike="noStrike" kern="1200" cap="none" spc="0" normalizeH="0" baseline="0" noProof="0" dirty="0">
                <a:ln>
                  <a:noFill/>
                </a:ln>
                <a:solidFill>
                  <a:srgbClr val="FF0000"/>
                </a:solidFill>
                <a:effectLst/>
                <a:uLnTx/>
                <a:uFillTx/>
                <a:latin typeface="Times New Roman "/>
              </a:rPr>
              <a:t>hydrogen</a:t>
            </a:r>
            <a:r>
              <a:rPr kumimoji="0" lang="vi-VN" sz="2800" b="1" i="0" u="none" strike="noStrike" kern="1200" cap="none" spc="0" normalizeH="0" baseline="0" noProof="0" dirty="0">
                <a:ln>
                  <a:noFill/>
                </a:ln>
                <a:solidFill>
                  <a:srgbClr val="FF0000"/>
                </a:solidFill>
                <a:effectLst/>
                <a:uLnTx/>
                <a:uFillTx/>
                <a:latin typeface="Times New Roman "/>
              </a:rPr>
              <a:t>.</a:t>
            </a:r>
            <a:endParaRPr kumimoji="0" lang="en-US" sz="2800" b="1" i="0" u="none" strike="noStrike" kern="1200" cap="none" spc="0" normalizeH="0" baseline="0" noProof="0" dirty="0">
              <a:ln>
                <a:noFill/>
              </a:ln>
              <a:solidFill>
                <a:srgbClr val="FF0000"/>
              </a:solidFill>
              <a:effectLst/>
              <a:uLnTx/>
              <a:uFillTx/>
              <a:latin typeface="Times New Roman "/>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
              </a:rPr>
              <a:t>G liên kết với </a:t>
            </a:r>
            <a:r>
              <a:rPr kumimoji="0" lang="en-US" sz="2800" b="1" i="0" u="none" strike="noStrike" kern="1200" cap="none" spc="0" normalizeH="0" baseline="0" noProof="0" dirty="0">
                <a:ln>
                  <a:noFill/>
                </a:ln>
                <a:solidFill>
                  <a:srgbClr val="FF0000"/>
                </a:solidFill>
                <a:effectLst/>
                <a:uLnTx/>
                <a:uFillTx/>
                <a:latin typeface="Times New Roman "/>
              </a:rPr>
              <a:t>C</a:t>
            </a:r>
            <a:r>
              <a:rPr kumimoji="0" lang="vi-VN" sz="2800" b="1" i="0" u="none" strike="noStrike" kern="1200" cap="none" spc="0" normalizeH="0" baseline="0" noProof="0" dirty="0">
                <a:ln>
                  <a:noFill/>
                </a:ln>
                <a:solidFill>
                  <a:srgbClr val="FF0000"/>
                </a:solidFill>
                <a:effectLst/>
                <a:uLnTx/>
                <a:uFillTx/>
                <a:latin typeface="Times New Roman "/>
              </a:rPr>
              <a:t> bằng 3 liên kết </a:t>
            </a:r>
            <a:r>
              <a:rPr kumimoji="0" lang="en-US" sz="2800" b="1" i="0" u="none" strike="noStrike" kern="1200" cap="none" spc="0" normalizeH="0" baseline="0" noProof="0" dirty="0">
                <a:ln>
                  <a:noFill/>
                </a:ln>
                <a:solidFill>
                  <a:srgbClr val="FF0000"/>
                </a:solidFill>
                <a:effectLst/>
                <a:uLnTx/>
                <a:uFillTx/>
                <a:latin typeface="Times New Roman "/>
              </a:rPr>
              <a:t>hydrogen</a:t>
            </a:r>
            <a:r>
              <a:rPr kumimoji="0" lang="vi-VN" sz="2800" b="1" i="0" u="none" strike="noStrike" kern="1200" cap="none" spc="0" normalizeH="0" baseline="0" noProof="0" dirty="0">
                <a:ln>
                  <a:noFill/>
                </a:ln>
                <a:solidFill>
                  <a:srgbClr val="FF0000"/>
                </a:solidFill>
                <a:effectLst/>
                <a:uLnTx/>
                <a:uFillTx/>
                <a:latin typeface="Times New Roman "/>
              </a:rPr>
              <a:t>.</a:t>
            </a:r>
            <a:endParaRPr lang="en-US" sz="2400" b="1" dirty="0">
              <a:solidFill>
                <a:srgbClr val="FF0000"/>
              </a:solidFill>
            </a:endParaRPr>
          </a:p>
        </p:txBody>
      </p:sp>
    </p:spTree>
    <p:extLst>
      <p:ext uri="{BB962C8B-B14F-4D97-AF65-F5344CB8AC3E}">
        <p14:creationId xmlns:p14="http://schemas.microsoft.com/office/powerpoint/2010/main" val="192643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04B03D-87EF-E752-DFEF-E8CAB971789C}"/>
              </a:ext>
            </a:extLst>
          </p:cNvPr>
          <p:cNvSpPr txBox="1"/>
          <p:nvPr/>
        </p:nvSpPr>
        <p:spPr>
          <a:xfrm>
            <a:off x="691643" y="393832"/>
            <a:ext cx="10808714" cy="2404504"/>
          </a:xfrm>
          <a:prstGeom prst="rect">
            <a:avLst/>
          </a:prstGeom>
          <a:solidFill>
            <a:srgbClr val="FCEFDC"/>
          </a:solidFill>
        </p:spPr>
        <p:txBody>
          <a:bodyPr wrap="square">
            <a:spAutoFit/>
          </a:bodyPr>
          <a:lstStyle>
            <a:defPPr>
              <a:defRPr lang="en-US"/>
            </a:defPPr>
            <a:lvl1pPr>
              <a:lnSpc>
                <a:spcPct val="120000"/>
              </a:lnSpc>
              <a:defRPr sz="2400" b="1">
                <a:solidFill>
                  <a:srgbClr val="C00000"/>
                </a:solidFill>
                <a:latin typeface="Times New Roman "/>
              </a:defRPr>
            </a:lvl1pPr>
          </a:lstStyle>
          <a:p>
            <a:r>
              <a:rPr lang="vi-VN" sz="3200"/>
              <a:t>3. Trình tự các nucleotide trên một đoạn của DNA như sau: </a:t>
            </a:r>
            <a:endParaRPr lang="en-US" sz="3200"/>
          </a:p>
          <a:p>
            <a:pPr algn="ctr"/>
            <a:r>
              <a:rPr lang="vi-VN" sz="3200">
                <a:solidFill>
                  <a:schemeClr val="tx1"/>
                </a:solidFill>
              </a:rPr>
              <a:t>...A-T-G-C-T-G-A-T-C-A-C-G-T... </a:t>
            </a:r>
            <a:endParaRPr lang="en-US" sz="3200">
              <a:solidFill>
                <a:schemeClr val="tx1"/>
              </a:solidFill>
            </a:endParaRPr>
          </a:p>
          <a:p>
            <a:pPr algn="just"/>
            <a:r>
              <a:rPr lang="vi-VN" sz="3200" i="1"/>
              <a:t>Hãy xác định trình tự các nucleotide trên mạch bổ sung với mạch đó.</a:t>
            </a:r>
            <a:endParaRPr lang="en-US" sz="3200" i="1"/>
          </a:p>
        </p:txBody>
      </p:sp>
      <p:sp>
        <p:nvSpPr>
          <p:cNvPr id="4" name="Rectangle: Rounded Corners 3">
            <a:extLst>
              <a:ext uri="{FF2B5EF4-FFF2-40B4-BE49-F238E27FC236}">
                <a16:creationId xmlns:a16="http://schemas.microsoft.com/office/drawing/2014/main" id="{CA111321-7C9C-7443-3E48-011ED76869F1}"/>
              </a:ext>
            </a:extLst>
          </p:cNvPr>
          <p:cNvSpPr/>
          <p:nvPr/>
        </p:nvSpPr>
        <p:spPr>
          <a:xfrm>
            <a:off x="5372333" y="2908916"/>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6750940-247A-8979-F799-EAF41F964DE8}"/>
              </a:ext>
            </a:extLst>
          </p:cNvPr>
          <p:cNvSpPr txBox="1"/>
          <p:nvPr/>
        </p:nvSpPr>
        <p:spPr>
          <a:xfrm>
            <a:off x="691641" y="3658745"/>
            <a:ext cx="10808715" cy="2404504"/>
          </a:xfrm>
          <a:prstGeom prst="rect">
            <a:avLst/>
          </a:prstGeom>
          <a:noFill/>
        </p:spPr>
        <p:txBody>
          <a:bodyPr wrap="square">
            <a:spAutoFit/>
          </a:bodyPr>
          <a:lstStyle/>
          <a:p>
            <a:pPr algn="just">
              <a:lnSpc>
                <a:spcPct val="120000"/>
              </a:lnSpc>
            </a:pPr>
            <a:r>
              <a:rPr lang="vi-VN" sz="3200" b="1">
                <a:latin typeface="Times New Roman "/>
              </a:rPr>
              <a:t>Với trình tự mạch gốc là </a:t>
            </a:r>
            <a:endParaRPr lang="en-US" sz="3200" b="1">
              <a:latin typeface="Times New Roman "/>
            </a:endParaRPr>
          </a:p>
          <a:p>
            <a:pPr algn="ctr">
              <a:lnSpc>
                <a:spcPct val="120000"/>
              </a:lnSpc>
            </a:pPr>
            <a:r>
              <a:rPr lang="vi-VN" sz="3200" b="1">
                <a:latin typeface="Times New Roman "/>
              </a:rPr>
              <a:t>…A-T-G-C-T-G-A-T-C-A-C-G-T… </a:t>
            </a:r>
            <a:endParaRPr lang="en-US" sz="3200" b="1">
              <a:latin typeface="Times New Roman "/>
            </a:endParaRPr>
          </a:p>
          <a:p>
            <a:pPr algn="just">
              <a:lnSpc>
                <a:spcPct val="120000"/>
              </a:lnSpc>
            </a:pPr>
            <a:r>
              <a:rPr lang="vi-VN" sz="3200" b="1">
                <a:latin typeface="Times New Roman "/>
              </a:rPr>
              <a:t>thì trình tự trên mạch bổ sung của nó lần lượt là: </a:t>
            </a:r>
            <a:endParaRPr lang="en-US" sz="3200" b="1">
              <a:latin typeface="Times New Roman "/>
            </a:endParaRPr>
          </a:p>
          <a:p>
            <a:pPr algn="ctr">
              <a:lnSpc>
                <a:spcPct val="120000"/>
              </a:lnSpc>
            </a:pPr>
            <a:r>
              <a:rPr lang="vi-VN" sz="3200" b="1">
                <a:solidFill>
                  <a:srgbClr val="00B050"/>
                </a:solidFill>
                <a:latin typeface="Times New Roman "/>
              </a:rPr>
              <a:t>…T-A-C-G-A-C-T-A-G-T-G-C-A…</a:t>
            </a:r>
            <a:endParaRPr lang="en-US" sz="3200" b="1">
              <a:solidFill>
                <a:srgbClr val="00B050"/>
              </a:solidFill>
              <a:latin typeface="Times New Roman "/>
            </a:endParaRPr>
          </a:p>
        </p:txBody>
      </p:sp>
    </p:spTree>
    <p:extLst>
      <p:ext uri="{BB962C8B-B14F-4D97-AF65-F5344CB8AC3E}">
        <p14:creationId xmlns:p14="http://schemas.microsoft.com/office/powerpoint/2010/main" val="12995030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2">
            <a:extLst>
              <a:ext uri="{FF2B5EF4-FFF2-40B4-BE49-F238E27FC236}">
                <a16:creationId xmlns:a16="http://schemas.microsoft.com/office/drawing/2014/main" id="{423434E9-6560-4D35-A8C5-389A7E9FF63D}"/>
              </a:ext>
            </a:extLst>
          </p:cNvPr>
          <p:cNvGrpSpPr>
            <a:grpSpLocks/>
          </p:cNvGrpSpPr>
          <p:nvPr/>
        </p:nvGrpSpPr>
        <p:grpSpPr bwMode="auto">
          <a:xfrm>
            <a:off x="1793875" y="1163638"/>
            <a:ext cx="2573338" cy="1689100"/>
            <a:chOff x="385" y="2036"/>
            <a:chExt cx="365" cy="149"/>
          </a:xfrm>
        </p:grpSpPr>
        <p:grpSp>
          <p:nvGrpSpPr>
            <p:cNvPr id="21528" name="Group 3">
              <a:extLst>
                <a:ext uri="{FF2B5EF4-FFF2-40B4-BE49-F238E27FC236}">
                  <a16:creationId xmlns:a16="http://schemas.microsoft.com/office/drawing/2014/main" id="{0716BF27-71CC-4B19-AE00-E0F5884D2AC4}"/>
                </a:ext>
              </a:extLst>
            </p:cNvPr>
            <p:cNvGrpSpPr>
              <a:grpSpLocks/>
            </p:cNvGrpSpPr>
            <p:nvPr/>
          </p:nvGrpSpPr>
          <p:grpSpPr bwMode="auto">
            <a:xfrm>
              <a:off x="385" y="2063"/>
              <a:ext cx="365" cy="122"/>
              <a:chOff x="3482" y="2208"/>
              <a:chExt cx="365" cy="122"/>
            </a:xfrm>
          </p:grpSpPr>
          <p:grpSp>
            <p:nvGrpSpPr>
              <p:cNvPr id="21530" name="Group 4">
                <a:extLst>
                  <a:ext uri="{FF2B5EF4-FFF2-40B4-BE49-F238E27FC236}">
                    <a16:creationId xmlns:a16="http://schemas.microsoft.com/office/drawing/2014/main" id="{BACC0F54-46DA-4B9F-AF71-EE953F3B169F}"/>
                  </a:ext>
                </a:extLst>
              </p:cNvPr>
              <p:cNvGrpSpPr>
                <a:grpSpLocks/>
              </p:cNvGrpSpPr>
              <p:nvPr/>
            </p:nvGrpSpPr>
            <p:grpSpPr bwMode="auto">
              <a:xfrm>
                <a:off x="3484" y="2208"/>
                <a:ext cx="363" cy="122"/>
                <a:chOff x="3496" y="2256"/>
                <a:chExt cx="363" cy="122"/>
              </a:xfrm>
            </p:grpSpPr>
            <p:grpSp>
              <p:nvGrpSpPr>
                <p:cNvPr id="21532" name="Group 5">
                  <a:extLst>
                    <a:ext uri="{FF2B5EF4-FFF2-40B4-BE49-F238E27FC236}">
                      <a16:creationId xmlns:a16="http://schemas.microsoft.com/office/drawing/2014/main" id="{D7B7DDFD-F1C1-4A5B-813A-6DE46E9B5432}"/>
                    </a:ext>
                  </a:extLst>
                </p:cNvPr>
                <p:cNvGrpSpPr>
                  <a:grpSpLocks/>
                </p:cNvGrpSpPr>
                <p:nvPr/>
              </p:nvGrpSpPr>
              <p:grpSpPr bwMode="auto">
                <a:xfrm>
                  <a:off x="3521" y="2256"/>
                  <a:ext cx="327" cy="122"/>
                  <a:chOff x="3521" y="2220"/>
                  <a:chExt cx="327" cy="122"/>
                </a:xfrm>
              </p:grpSpPr>
              <p:sp>
                <p:nvSpPr>
                  <p:cNvPr id="21534" name="Rectangle 6">
                    <a:extLst>
                      <a:ext uri="{FF2B5EF4-FFF2-40B4-BE49-F238E27FC236}">
                        <a16:creationId xmlns:a16="http://schemas.microsoft.com/office/drawing/2014/main" id="{D297B2F2-8B67-41FA-A5D8-9AE4BB3E3D13}"/>
                      </a:ext>
                    </a:extLst>
                  </p:cNvPr>
                  <p:cNvSpPr>
                    <a:spLocks noChangeArrowheads="1"/>
                  </p:cNvSpPr>
                  <p:nvPr/>
                </p:nvSpPr>
                <p:spPr bwMode="auto">
                  <a:xfrm>
                    <a:off x="3521" y="2221"/>
                    <a:ext cx="242" cy="121"/>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21535" name="AutoShape 7">
                    <a:extLst>
                      <a:ext uri="{FF2B5EF4-FFF2-40B4-BE49-F238E27FC236}">
                        <a16:creationId xmlns:a16="http://schemas.microsoft.com/office/drawing/2014/main" id="{B9E0894F-81D3-41FC-AF03-41D48A2D5F2E}"/>
                      </a:ext>
                    </a:extLst>
                  </p:cNvPr>
                  <p:cNvSpPr>
                    <a:spLocks noChangeArrowheads="1"/>
                  </p:cNvSpPr>
                  <p:nvPr/>
                </p:nvSpPr>
                <p:spPr bwMode="auto">
                  <a:xfrm>
                    <a:off x="3606" y="2220"/>
                    <a:ext cx="242" cy="121"/>
                  </a:xfrm>
                  <a:prstGeom prst="flowChartOnlineStorage">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grpSp>
            <p:sp>
              <p:nvSpPr>
                <p:cNvPr id="21533" name="Line 8">
                  <a:extLst>
                    <a:ext uri="{FF2B5EF4-FFF2-40B4-BE49-F238E27FC236}">
                      <a16:creationId xmlns:a16="http://schemas.microsoft.com/office/drawing/2014/main" id="{097040D4-2F6D-4625-BD86-992177AE7F8E}"/>
                    </a:ext>
                  </a:extLst>
                </p:cNvPr>
                <p:cNvSpPr>
                  <a:spLocks noChangeShapeType="1"/>
                </p:cNvSpPr>
                <p:nvPr/>
              </p:nvSpPr>
              <p:spPr bwMode="auto">
                <a:xfrm>
                  <a:off x="3496" y="2257"/>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21531" name="Line 9">
                <a:extLst>
                  <a:ext uri="{FF2B5EF4-FFF2-40B4-BE49-F238E27FC236}">
                    <a16:creationId xmlns:a16="http://schemas.microsoft.com/office/drawing/2014/main" id="{F583AECB-6386-4E75-B63C-111F8F1426F0}"/>
                  </a:ext>
                </a:extLst>
              </p:cNvPr>
              <p:cNvSpPr>
                <a:spLocks noChangeShapeType="1"/>
              </p:cNvSpPr>
              <p:nvPr/>
            </p:nvSpPr>
            <p:spPr bwMode="auto">
              <a:xfrm>
                <a:off x="3482" y="2330"/>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21529" name="Text Box 10">
              <a:extLst>
                <a:ext uri="{FF2B5EF4-FFF2-40B4-BE49-F238E27FC236}">
                  <a16:creationId xmlns:a16="http://schemas.microsoft.com/office/drawing/2014/main" id="{37897B94-52A5-416A-9010-AAC28B8B0830}"/>
                </a:ext>
              </a:extLst>
            </p:cNvPr>
            <p:cNvSpPr txBox="1">
              <a:spLocks noChangeArrowheads="1"/>
            </p:cNvSpPr>
            <p:nvPr/>
          </p:nvSpPr>
          <p:spPr bwMode="auto">
            <a:xfrm>
              <a:off x="403" y="2036"/>
              <a:ext cx="180"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1200">
                <a:solidFill>
                  <a:srgbClr val="000000"/>
                </a:solidFill>
                <a:latin typeface=".VnBlackH" panose="020B7200000000000000" pitchFamily="34" charset="0"/>
              </a:endParaRPr>
            </a:p>
          </p:txBody>
        </p:sp>
      </p:grpSp>
      <p:sp>
        <p:nvSpPr>
          <p:cNvPr id="21507" name="AutoShape 18">
            <a:extLst>
              <a:ext uri="{FF2B5EF4-FFF2-40B4-BE49-F238E27FC236}">
                <a16:creationId xmlns:a16="http://schemas.microsoft.com/office/drawing/2014/main" id="{0C25CAE6-03F2-4204-A15E-1DFB11221CE2}"/>
              </a:ext>
            </a:extLst>
          </p:cNvPr>
          <p:cNvSpPr>
            <a:spLocks noChangeArrowheads="1"/>
          </p:cNvSpPr>
          <p:nvPr/>
        </p:nvSpPr>
        <p:spPr bwMode="auto">
          <a:xfrm>
            <a:off x="1946276" y="3929063"/>
            <a:ext cx="2881313" cy="1612900"/>
          </a:xfrm>
          <a:prstGeom prst="homePlate">
            <a:avLst>
              <a:gd name="adj" fmla="val 31006"/>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400">
              <a:solidFill>
                <a:srgbClr val="000000"/>
              </a:solidFill>
              <a:latin typeface=".VnBlackH" panose="020B7200000000000000" pitchFamily="34" charset="0"/>
            </a:endParaRPr>
          </a:p>
        </p:txBody>
      </p:sp>
      <p:grpSp>
        <p:nvGrpSpPr>
          <p:cNvPr id="44067" name="Group 35">
            <a:extLst>
              <a:ext uri="{FF2B5EF4-FFF2-40B4-BE49-F238E27FC236}">
                <a16:creationId xmlns:a16="http://schemas.microsoft.com/office/drawing/2014/main" id="{9E3BFD79-052A-4579-8F93-C3627CE22C0E}"/>
              </a:ext>
            </a:extLst>
          </p:cNvPr>
          <p:cNvGrpSpPr>
            <a:grpSpLocks/>
          </p:cNvGrpSpPr>
          <p:nvPr/>
        </p:nvGrpSpPr>
        <p:grpSpPr bwMode="auto">
          <a:xfrm>
            <a:off x="5365751" y="3736975"/>
            <a:ext cx="1190625" cy="1728788"/>
            <a:chOff x="2420" y="2354"/>
            <a:chExt cx="750" cy="1089"/>
          </a:xfrm>
        </p:grpSpPr>
        <p:grpSp>
          <p:nvGrpSpPr>
            <p:cNvPr id="21524" name="Group 19">
              <a:extLst>
                <a:ext uri="{FF2B5EF4-FFF2-40B4-BE49-F238E27FC236}">
                  <a16:creationId xmlns:a16="http://schemas.microsoft.com/office/drawing/2014/main" id="{47D5FEAF-20EB-4BC1-A120-DB49917F5B9B}"/>
                </a:ext>
              </a:extLst>
            </p:cNvPr>
            <p:cNvGrpSpPr>
              <a:grpSpLocks/>
            </p:cNvGrpSpPr>
            <p:nvPr/>
          </p:nvGrpSpPr>
          <p:grpSpPr bwMode="auto">
            <a:xfrm>
              <a:off x="2420" y="2354"/>
              <a:ext cx="750" cy="1089"/>
              <a:chOff x="727" y="1903"/>
              <a:chExt cx="283" cy="136"/>
            </a:xfrm>
          </p:grpSpPr>
          <p:sp>
            <p:nvSpPr>
              <p:cNvPr id="21526" name="Freeform 20">
                <a:extLst>
                  <a:ext uri="{FF2B5EF4-FFF2-40B4-BE49-F238E27FC236}">
                    <a16:creationId xmlns:a16="http://schemas.microsoft.com/office/drawing/2014/main" id="{AB265F87-B7E0-42C3-AEB1-D9A4EAA42AEC}"/>
                  </a:ext>
                </a:extLst>
              </p:cNvPr>
              <p:cNvSpPr>
                <a:spLocks/>
              </p:cNvSpPr>
              <p:nvPr/>
            </p:nvSpPr>
            <p:spPr bwMode="auto">
              <a:xfrm>
                <a:off x="727" y="1918"/>
                <a:ext cx="266" cy="121"/>
              </a:xfrm>
              <a:custGeom>
                <a:avLst/>
                <a:gdLst>
                  <a:gd name="T0" fmla="*/ 0 w 1185"/>
                  <a:gd name="T1" fmla="*/ 0 h 774"/>
                  <a:gd name="T2" fmla="*/ 3 w 1185"/>
                  <a:gd name="T3" fmla="*/ 0 h 774"/>
                  <a:gd name="T4" fmla="*/ 3 w 1185"/>
                  <a:gd name="T5" fmla="*/ 0 h 774"/>
                  <a:gd name="T6" fmla="*/ 0 w 1185"/>
                  <a:gd name="T7" fmla="*/ 0 h 774"/>
                  <a:gd name="T8" fmla="*/ 1 w 1185"/>
                  <a:gd name="T9" fmla="*/ 0 h 774"/>
                  <a:gd name="T10" fmla="*/ 0 w 1185"/>
                  <a:gd name="T11" fmla="*/ 0 h 7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5" h="774">
                    <a:moveTo>
                      <a:pt x="0" y="0"/>
                    </a:moveTo>
                    <a:lnTo>
                      <a:pt x="1185" y="0"/>
                    </a:lnTo>
                    <a:lnTo>
                      <a:pt x="1185" y="774"/>
                    </a:lnTo>
                    <a:lnTo>
                      <a:pt x="0" y="774"/>
                    </a:lnTo>
                    <a:lnTo>
                      <a:pt x="266" y="36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1527" name="Text Box 21">
                <a:extLst>
                  <a:ext uri="{FF2B5EF4-FFF2-40B4-BE49-F238E27FC236}">
                    <a16:creationId xmlns:a16="http://schemas.microsoft.com/office/drawing/2014/main" id="{F5104988-997C-4FAF-ADAB-F29C341BFC35}"/>
                  </a:ext>
                </a:extLst>
              </p:cNvPr>
              <p:cNvSpPr txBox="1">
                <a:spLocks noChangeArrowheads="1"/>
              </p:cNvSpPr>
              <p:nvPr/>
            </p:nvSpPr>
            <p:spPr bwMode="auto">
              <a:xfrm>
                <a:off x="830" y="1903"/>
                <a:ext cx="180" cy="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en-US" altLang="en-US" sz="1200">
                  <a:solidFill>
                    <a:srgbClr val="000000"/>
                  </a:solidFill>
                  <a:latin typeface=".VnBlackH" panose="020B7200000000000000" pitchFamily="34" charset="0"/>
                </a:endParaRPr>
              </a:p>
            </p:txBody>
          </p:sp>
        </p:grpSp>
        <p:sp>
          <p:nvSpPr>
            <p:cNvPr id="21525" name="Text Box 22">
              <a:extLst>
                <a:ext uri="{FF2B5EF4-FFF2-40B4-BE49-F238E27FC236}">
                  <a16:creationId xmlns:a16="http://schemas.microsoft.com/office/drawing/2014/main" id="{AE00832A-F42F-4673-A3E0-8351BE04D8A4}"/>
                </a:ext>
              </a:extLst>
            </p:cNvPr>
            <p:cNvSpPr txBox="1">
              <a:spLocks noChangeArrowheads="1"/>
            </p:cNvSpPr>
            <p:nvPr/>
          </p:nvSpPr>
          <p:spPr bwMode="auto">
            <a:xfrm>
              <a:off x="2662" y="2765"/>
              <a:ext cx="315"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50000"/>
                </a:spcBef>
                <a:buClrTx/>
                <a:buSzTx/>
                <a:buFontTx/>
                <a:buNone/>
              </a:pPr>
              <a:r>
                <a:rPr lang="en-US" altLang="en-US" sz="3600" b="1" dirty="0">
                  <a:solidFill>
                    <a:srgbClr val="0000FF"/>
                  </a:solidFill>
                  <a:latin typeface="Times New Roman" panose="02020603050405020304" pitchFamily="18" charset="0"/>
                </a:rPr>
                <a:t>C</a:t>
              </a:r>
            </a:p>
          </p:txBody>
        </p:sp>
      </p:grpSp>
      <p:sp>
        <p:nvSpPr>
          <p:cNvPr id="21509" name="Rectangle 23">
            <a:extLst>
              <a:ext uri="{FF2B5EF4-FFF2-40B4-BE49-F238E27FC236}">
                <a16:creationId xmlns:a16="http://schemas.microsoft.com/office/drawing/2014/main" id="{D4FB10CA-C19F-4FEE-B674-EE317AED5174}"/>
              </a:ext>
            </a:extLst>
          </p:cNvPr>
          <p:cNvSpPr>
            <a:spLocks noChangeArrowheads="1"/>
          </p:cNvSpPr>
          <p:nvPr/>
        </p:nvSpPr>
        <p:spPr bwMode="auto">
          <a:xfrm>
            <a:off x="3176588" y="4389438"/>
            <a:ext cx="53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3600" b="1">
                <a:solidFill>
                  <a:srgbClr val="000000"/>
                </a:solidFill>
                <a:latin typeface="Times New Roman" panose="02020603050405020304" pitchFamily="18" charset="0"/>
              </a:rPr>
              <a:t>G</a:t>
            </a:r>
          </a:p>
        </p:txBody>
      </p:sp>
      <p:sp>
        <p:nvSpPr>
          <p:cNvPr id="21510" name="Text Box 24">
            <a:extLst>
              <a:ext uri="{FF2B5EF4-FFF2-40B4-BE49-F238E27FC236}">
                <a16:creationId xmlns:a16="http://schemas.microsoft.com/office/drawing/2014/main" id="{E82D30DB-0AFA-4C8E-A336-F205D6228D47}"/>
              </a:ext>
            </a:extLst>
          </p:cNvPr>
          <p:cNvSpPr txBox="1">
            <a:spLocks noChangeArrowheads="1"/>
          </p:cNvSpPr>
          <p:nvPr/>
        </p:nvSpPr>
        <p:spPr bwMode="auto">
          <a:xfrm>
            <a:off x="2908301" y="1778000"/>
            <a:ext cx="10382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50000"/>
              </a:spcBef>
              <a:buClrTx/>
              <a:buSzTx/>
              <a:buFontTx/>
              <a:buNone/>
            </a:pPr>
            <a:r>
              <a:rPr lang="en-US" altLang="en-US" sz="3600" b="1">
                <a:latin typeface="Times New Roman" panose="02020603050405020304" pitchFamily="18" charset="0"/>
              </a:rPr>
              <a:t>A</a:t>
            </a:r>
          </a:p>
        </p:txBody>
      </p:sp>
      <p:grpSp>
        <p:nvGrpSpPr>
          <p:cNvPr id="44068" name="Group 36">
            <a:extLst>
              <a:ext uri="{FF2B5EF4-FFF2-40B4-BE49-F238E27FC236}">
                <a16:creationId xmlns:a16="http://schemas.microsoft.com/office/drawing/2014/main" id="{37239F14-E394-448B-B329-C9F45CDFC2E3}"/>
              </a:ext>
            </a:extLst>
          </p:cNvPr>
          <p:cNvGrpSpPr>
            <a:grpSpLocks/>
          </p:cNvGrpSpPr>
          <p:nvPr/>
        </p:nvGrpSpPr>
        <p:grpSpPr bwMode="auto">
          <a:xfrm>
            <a:off x="4673601" y="1123950"/>
            <a:ext cx="1939925" cy="1652588"/>
            <a:chOff x="1984" y="708"/>
            <a:chExt cx="1222" cy="1041"/>
          </a:xfrm>
        </p:grpSpPr>
        <p:grpSp>
          <p:nvGrpSpPr>
            <p:cNvPr id="21518" name="Group 11">
              <a:extLst>
                <a:ext uri="{FF2B5EF4-FFF2-40B4-BE49-F238E27FC236}">
                  <a16:creationId xmlns:a16="http://schemas.microsoft.com/office/drawing/2014/main" id="{D967AA73-5992-4888-9892-6CA2B43C0AF5}"/>
                </a:ext>
              </a:extLst>
            </p:cNvPr>
            <p:cNvGrpSpPr>
              <a:grpSpLocks/>
            </p:cNvGrpSpPr>
            <p:nvPr/>
          </p:nvGrpSpPr>
          <p:grpSpPr bwMode="auto">
            <a:xfrm>
              <a:off x="1984" y="708"/>
              <a:ext cx="1222" cy="1041"/>
              <a:chOff x="715" y="2036"/>
              <a:chExt cx="279" cy="148"/>
            </a:xfrm>
          </p:grpSpPr>
          <p:grpSp>
            <p:nvGrpSpPr>
              <p:cNvPr id="21520" name="Group 12">
                <a:extLst>
                  <a:ext uri="{FF2B5EF4-FFF2-40B4-BE49-F238E27FC236}">
                    <a16:creationId xmlns:a16="http://schemas.microsoft.com/office/drawing/2014/main" id="{271B37EC-3021-408A-82B0-769C01A5B5F0}"/>
                  </a:ext>
                </a:extLst>
              </p:cNvPr>
              <p:cNvGrpSpPr>
                <a:grpSpLocks/>
              </p:cNvGrpSpPr>
              <p:nvPr/>
            </p:nvGrpSpPr>
            <p:grpSpPr bwMode="auto">
              <a:xfrm>
                <a:off x="715" y="2063"/>
                <a:ext cx="277" cy="121"/>
                <a:chOff x="3824" y="2208"/>
                <a:chExt cx="277" cy="121"/>
              </a:xfrm>
            </p:grpSpPr>
            <p:sp>
              <p:nvSpPr>
                <p:cNvPr id="21522" name="AutoShape 13">
                  <a:extLst>
                    <a:ext uri="{FF2B5EF4-FFF2-40B4-BE49-F238E27FC236}">
                      <a16:creationId xmlns:a16="http://schemas.microsoft.com/office/drawing/2014/main" id="{07CE85DE-8C56-43A2-91D9-25D51A10DA26}"/>
                    </a:ext>
                  </a:extLst>
                </p:cNvPr>
                <p:cNvSpPr>
                  <a:spLocks noChangeArrowheads="1"/>
                </p:cNvSpPr>
                <p:nvPr/>
              </p:nvSpPr>
              <p:spPr bwMode="auto">
                <a:xfrm>
                  <a:off x="3824" y="2208"/>
                  <a:ext cx="254" cy="121"/>
                </a:xfrm>
                <a:prstGeom prst="roundRect">
                  <a:avLst>
                    <a:gd name="adj" fmla="val 49542"/>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21523" name="AutoShape 14">
                  <a:extLst>
                    <a:ext uri="{FF2B5EF4-FFF2-40B4-BE49-F238E27FC236}">
                      <a16:creationId xmlns:a16="http://schemas.microsoft.com/office/drawing/2014/main" id="{9ED3F574-737F-4107-AA20-3E23291A897B}"/>
                    </a:ext>
                  </a:extLst>
                </p:cNvPr>
                <p:cNvSpPr>
                  <a:spLocks noChangeArrowheads="1"/>
                </p:cNvSpPr>
                <p:nvPr/>
              </p:nvSpPr>
              <p:spPr bwMode="auto">
                <a:xfrm>
                  <a:off x="3897" y="2208"/>
                  <a:ext cx="204" cy="121"/>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vi-VN" altLang="en-US" sz="1800"/>
                </a:p>
              </p:txBody>
            </p:sp>
          </p:grpSp>
          <p:sp>
            <p:nvSpPr>
              <p:cNvPr id="21521" name="Text Box 15">
                <a:extLst>
                  <a:ext uri="{FF2B5EF4-FFF2-40B4-BE49-F238E27FC236}">
                    <a16:creationId xmlns:a16="http://schemas.microsoft.com/office/drawing/2014/main" id="{63564A38-7B47-4355-9369-505D4FF7DABD}"/>
                  </a:ext>
                </a:extLst>
              </p:cNvPr>
              <p:cNvSpPr txBox="1">
                <a:spLocks noChangeArrowheads="1"/>
              </p:cNvSpPr>
              <p:nvPr/>
            </p:nvSpPr>
            <p:spPr bwMode="auto">
              <a:xfrm>
                <a:off x="819" y="2036"/>
                <a:ext cx="175" cy="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en-US" altLang="en-US" sz="1200" b="1">
                  <a:solidFill>
                    <a:srgbClr val="000000"/>
                  </a:solidFill>
                  <a:latin typeface=".VnBlackH" panose="020B7200000000000000" pitchFamily="34" charset="0"/>
                </a:endParaRPr>
              </a:p>
            </p:txBody>
          </p:sp>
        </p:grpSp>
        <p:sp>
          <p:nvSpPr>
            <p:cNvPr id="21519" name="Text Box 25">
              <a:extLst>
                <a:ext uri="{FF2B5EF4-FFF2-40B4-BE49-F238E27FC236}">
                  <a16:creationId xmlns:a16="http://schemas.microsoft.com/office/drawing/2014/main" id="{D4503C5C-42CA-4D16-AF64-31AA4876826B}"/>
                </a:ext>
              </a:extLst>
            </p:cNvPr>
            <p:cNvSpPr txBox="1">
              <a:spLocks noChangeArrowheads="1"/>
            </p:cNvSpPr>
            <p:nvPr/>
          </p:nvSpPr>
          <p:spPr bwMode="auto">
            <a:xfrm>
              <a:off x="2323" y="1144"/>
              <a:ext cx="72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50000"/>
                </a:spcBef>
                <a:buClrTx/>
                <a:buSzTx/>
                <a:buFontTx/>
                <a:buNone/>
              </a:pPr>
              <a:r>
                <a:rPr lang="en-US" altLang="en-US" sz="3600" b="1">
                  <a:solidFill>
                    <a:srgbClr val="FF0000"/>
                  </a:solidFill>
                  <a:latin typeface="Times New Roman" panose="02020603050405020304" pitchFamily="18" charset="0"/>
                </a:rPr>
                <a:t>T</a:t>
              </a:r>
            </a:p>
          </p:txBody>
        </p:sp>
      </p:grpSp>
      <p:sp>
        <p:nvSpPr>
          <p:cNvPr id="21512" name="Text Box 29">
            <a:extLst>
              <a:ext uri="{FF2B5EF4-FFF2-40B4-BE49-F238E27FC236}">
                <a16:creationId xmlns:a16="http://schemas.microsoft.com/office/drawing/2014/main" id="{A621B54B-8934-4123-BB9E-374F2931672E}"/>
              </a:ext>
            </a:extLst>
          </p:cNvPr>
          <p:cNvSpPr txBox="1">
            <a:spLocks noChangeArrowheads="1"/>
          </p:cNvSpPr>
          <p:nvPr/>
        </p:nvSpPr>
        <p:spPr bwMode="auto">
          <a:xfrm>
            <a:off x="6864350" y="1201738"/>
            <a:ext cx="3803650"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50000"/>
              </a:spcBef>
              <a:buClrTx/>
              <a:buSzTx/>
              <a:buFontTx/>
              <a:buNone/>
            </a:pPr>
            <a:r>
              <a:rPr lang="en-US" altLang="en-US">
                <a:solidFill>
                  <a:srgbClr val="0000FF"/>
                </a:solidFill>
                <a:latin typeface="Times New Roman" panose="02020603050405020304" pitchFamily="18" charset="0"/>
              </a:rPr>
              <a:t>-</a:t>
            </a:r>
            <a:r>
              <a:rPr lang="en-US" altLang="en-US" b="1">
                <a:solidFill>
                  <a:srgbClr val="0000FF"/>
                </a:solidFill>
                <a:latin typeface="Times New Roman" panose="02020603050405020304" pitchFamily="18" charset="0"/>
              </a:rPr>
              <a:t> A liên kết với T bằng 2 liên kết H và ngược lại</a:t>
            </a:r>
          </a:p>
          <a:p>
            <a:pPr>
              <a:spcBef>
                <a:spcPct val="50000"/>
              </a:spcBef>
              <a:buClrTx/>
              <a:buSzTx/>
              <a:buFontTx/>
              <a:buNone/>
            </a:pPr>
            <a:endParaRPr lang="en-US" altLang="en-US" sz="4400" b="1">
              <a:solidFill>
                <a:srgbClr val="0000FF"/>
              </a:solidFill>
              <a:latin typeface="Times New Roman" panose="02020603050405020304" pitchFamily="18" charset="0"/>
            </a:endParaRPr>
          </a:p>
          <a:p>
            <a:pPr>
              <a:spcBef>
                <a:spcPct val="50000"/>
              </a:spcBef>
              <a:buClrTx/>
              <a:buSzTx/>
              <a:buFontTx/>
              <a:buNone/>
            </a:pPr>
            <a:r>
              <a:rPr lang="en-US" altLang="en-US" b="1">
                <a:solidFill>
                  <a:srgbClr val="0000FF"/>
                </a:solidFill>
                <a:latin typeface="Times New Roman" panose="02020603050405020304" pitchFamily="18" charset="0"/>
              </a:rPr>
              <a:t>- G liên kết với X bằng 3 liên kết H và ngược lại.</a:t>
            </a:r>
          </a:p>
          <a:p>
            <a:pPr>
              <a:spcBef>
                <a:spcPct val="50000"/>
              </a:spcBef>
              <a:buClrTx/>
              <a:buSzTx/>
              <a:buFontTx/>
              <a:buNone/>
            </a:pPr>
            <a:r>
              <a:rPr lang="en-US" altLang="en-US" b="1">
                <a:solidFill>
                  <a:srgbClr val="0000FF"/>
                </a:solidFill>
                <a:latin typeface="Times New Roman" panose="02020603050405020304" pitchFamily="18" charset="0"/>
              </a:rPr>
              <a:t>=&gt; Liên kết bổ sung</a:t>
            </a:r>
          </a:p>
        </p:txBody>
      </p:sp>
      <p:sp>
        <p:nvSpPr>
          <p:cNvPr id="21513" name="Line 30">
            <a:extLst>
              <a:ext uri="{FF2B5EF4-FFF2-40B4-BE49-F238E27FC236}">
                <a16:creationId xmlns:a16="http://schemas.microsoft.com/office/drawing/2014/main" id="{06C4A30C-FA11-43B3-AD5E-1A2747484810}"/>
              </a:ext>
            </a:extLst>
          </p:cNvPr>
          <p:cNvSpPr>
            <a:spLocks noChangeShapeType="1"/>
          </p:cNvSpPr>
          <p:nvPr/>
        </p:nvSpPr>
        <p:spPr bwMode="auto">
          <a:xfrm>
            <a:off x="4175126" y="1892300"/>
            <a:ext cx="498475" cy="0"/>
          </a:xfrm>
          <a:prstGeom prst="line">
            <a:avLst/>
          </a:prstGeom>
          <a:noFill/>
          <a:ln w="15875">
            <a:solidFill>
              <a:srgbClr val="000000"/>
            </a:solidFill>
            <a:round/>
            <a:headEnd/>
            <a:tailEnd/>
          </a:ln>
          <a:effectLst>
            <a:prstShdw prst="shdw17" dist="17961" dir="2700000">
              <a:srgbClr val="000000"/>
            </a:prstShdw>
          </a:effectLst>
          <a:extLst>
            <a:ext uri="{909E8E84-426E-40DD-AFC4-6F175D3DCCD1}">
              <a14:hiddenFill xmlns:a14="http://schemas.microsoft.com/office/drawing/2010/main">
                <a:noFill/>
              </a14:hiddenFill>
            </a:ext>
          </a:extLst>
        </p:spPr>
        <p:txBody>
          <a:bodyPr/>
          <a:lstStyle/>
          <a:p>
            <a:endParaRPr lang="vi-VN"/>
          </a:p>
        </p:txBody>
      </p:sp>
      <p:sp>
        <p:nvSpPr>
          <p:cNvPr id="21514" name="Line 31">
            <a:extLst>
              <a:ext uri="{FF2B5EF4-FFF2-40B4-BE49-F238E27FC236}">
                <a16:creationId xmlns:a16="http://schemas.microsoft.com/office/drawing/2014/main" id="{A2EF00F3-8D9E-4715-81F5-F54590A4A221}"/>
              </a:ext>
            </a:extLst>
          </p:cNvPr>
          <p:cNvSpPr>
            <a:spLocks noChangeShapeType="1"/>
          </p:cNvSpPr>
          <p:nvPr/>
        </p:nvSpPr>
        <p:spPr bwMode="auto">
          <a:xfrm>
            <a:off x="4175126" y="2354263"/>
            <a:ext cx="498475" cy="0"/>
          </a:xfrm>
          <a:prstGeom prst="line">
            <a:avLst/>
          </a:prstGeom>
          <a:noFill/>
          <a:ln w="15875">
            <a:solidFill>
              <a:srgbClr val="000000"/>
            </a:solidFill>
            <a:round/>
            <a:headEnd/>
            <a:tailEnd/>
          </a:ln>
          <a:effectLst>
            <a:prstShdw prst="shdw17" dist="17961" dir="2700000">
              <a:srgbClr val="000000"/>
            </a:prstShdw>
          </a:effectLst>
          <a:extLst>
            <a:ext uri="{909E8E84-426E-40DD-AFC4-6F175D3DCCD1}">
              <a14:hiddenFill xmlns:a14="http://schemas.microsoft.com/office/drawing/2010/main">
                <a:noFill/>
              </a14:hiddenFill>
            </a:ext>
          </a:extLst>
        </p:spPr>
        <p:txBody>
          <a:bodyPr/>
          <a:lstStyle/>
          <a:p>
            <a:endParaRPr lang="vi-VN"/>
          </a:p>
        </p:txBody>
      </p:sp>
      <p:sp>
        <p:nvSpPr>
          <p:cNvPr id="21515" name="Line 32">
            <a:extLst>
              <a:ext uri="{FF2B5EF4-FFF2-40B4-BE49-F238E27FC236}">
                <a16:creationId xmlns:a16="http://schemas.microsoft.com/office/drawing/2014/main" id="{F7C36B06-4258-4270-A114-F5A4F72EE509}"/>
              </a:ext>
            </a:extLst>
          </p:cNvPr>
          <p:cNvSpPr>
            <a:spLocks noChangeShapeType="1"/>
          </p:cNvSpPr>
          <p:nvPr/>
        </p:nvSpPr>
        <p:spPr bwMode="auto">
          <a:xfrm>
            <a:off x="4713289" y="4260850"/>
            <a:ext cx="498475" cy="0"/>
          </a:xfrm>
          <a:prstGeom prst="line">
            <a:avLst/>
          </a:prstGeom>
          <a:noFill/>
          <a:ln w="15875">
            <a:solidFill>
              <a:srgbClr val="000000"/>
            </a:solidFill>
            <a:round/>
            <a:headEnd/>
            <a:tailEnd/>
          </a:ln>
          <a:effectLst>
            <a:prstShdw prst="shdw17" dist="17961" dir="2700000">
              <a:srgbClr val="000000"/>
            </a:prstShdw>
          </a:effectLst>
          <a:extLst>
            <a:ext uri="{909E8E84-426E-40DD-AFC4-6F175D3DCCD1}">
              <a14:hiddenFill xmlns:a14="http://schemas.microsoft.com/office/drawing/2010/main">
                <a:noFill/>
              </a14:hiddenFill>
            </a:ext>
          </a:extLst>
        </p:spPr>
        <p:txBody>
          <a:bodyPr/>
          <a:lstStyle/>
          <a:p>
            <a:endParaRPr lang="vi-VN"/>
          </a:p>
        </p:txBody>
      </p:sp>
      <p:sp>
        <p:nvSpPr>
          <p:cNvPr id="21516" name="Line 33">
            <a:extLst>
              <a:ext uri="{FF2B5EF4-FFF2-40B4-BE49-F238E27FC236}">
                <a16:creationId xmlns:a16="http://schemas.microsoft.com/office/drawing/2014/main" id="{BEEEDF4E-CF41-45EB-8637-E98F82859B0D}"/>
              </a:ext>
            </a:extLst>
          </p:cNvPr>
          <p:cNvSpPr>
            <a:spLocks noChangeShapeType="1"/>
          </p:cNvSpPr>
          <p:nvPr/>
        </p:nvSpPr>
        <p:spPr bwMode="auto">
          <a:xfrm>
            <a:off x="4903789" y="4722813"/>
            <a:ext cx="498475" cy="0"/>
          </a:xfrm>
          <a:prstGeom prst="line">
            <a:avLst/>
          </a:prstGeom>
          <a:noFill/>
          <a:ln w="15875">
            <a:solidFill>
              <a:srgbClr val="000000"/>
            </a:solidFill>
            <a:round/>
            <a:headEnd/>
            <a:tailEnd/>
          </a:ln>
          <a:effectLst>
            <a:prstShdw prst="shdw17" dist="17961" dir="2700000">
              <a:srgbClr val="000000"/>
            </a:prstShdw>
          </a:effectLst>
          <a:extLst>
            <a:ext uri="{909E8E84-426E-40DD-AFC4-6F175D3DCCD1}">
              <a14:hiddenFill xmlns:a14="http://schemas.microsoft.com/office/drawing/2010/main">
                <a:noFill/>
              </a14:hiddenFill>
            </a:ext>
          </a:extLst>
        </p:spPr>
        <p:txBody>
          <a:bodyPr/>
          <a:lstStyle/>
          <a:p>
            <a:endParaRPr lang="vi-VN"/>
          </a:p>
        </p:txBody>
      </p:sp>
      <p:sp>
        <p:nvSpPr>
          <p:cNvPr id="21517" name="Line 34">
            <a:extLst>
              <a:ext uri="{FF2B5EF4-FFF2-40B4-BE49-F238E27FC236}">
                <a16:creationId xmlns:a16="http://schemas.microsoft.com/office/drawing/2014/main" id="{4F155524-D434-4F0B-A49F-4655C1D607DA}"/>
              </a:ext>
            </a:extLst>
          </p:cNvPr>
          <p:cNvSpPr>
            <a:spLocks noChangeShapeType="1"/>
          </p:cNvSpPr>
          <p:nvPr/>
        </p:nvSpPr>
        <p:spPr bwMode="auto">
          <a:xfrm>
            <a:off x="4789489" y="5106988"/>
            <a:ext cx="498475" cy="0"/>
          </a:xfrm>
          <a:prstGeom prst="line">
            <a:avLst/>
          </a:prstGeom>
          <a:noFill/>
          <a:ln w="15875">
            <a:solidFill>
              <a:srgbClr val="000000"/>
            </a:solidFill>
            <a:round/>
            <a:headEnd/>
            <a:tailEnd/>
          </a:ln>
          <a:effectLst>
            <a:prstShdw prst="shdw17" dist="17961" dir="2700000">
              <a:srgbClr val="000000"/>
            </a:prstShdw>
          </a:effectLst>
          <a:extLst>
            <a:ext uri="{909E8E84-426E-40DD-AFC4-6F175D3DCCD1}">
              <a14:hiddenFill xmlns:a14="http://schemas.microsoft.com/office/drawing/2010/main">
                <a:noFill/>
              </a14:hiddenFill>
            </a:ext>
          </a:extLst>
        </p:spPr>
        <p:txBody>
          <a:bodyP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4068"/>
                                        </p:tgtEl>
                                        <p:attrNameLst>
                                          <p:attrName>style.visibility</p:attrName>
                                        </p:attrNameLst>
                                      </p:cBhvr>
                                      <p:to>
                                        <p:strVal val="visible"/>
                                      </p:to>
                                    </p:set>
                                    <p:anim calcmode="lin" valueType="num">
                                      <p:cBhvr additive="base">
                                        <p:cTn id="7" dur="500" fill="hold"/>
                                        <p:tgtEl>
                                          <p:spTgt spid="44068"/>
                                        </p:tgtEl>
                                        <p:attrNameLst>
                                          <p:attrName>ppt_x</p:attrName>
                                        </p:attrNameLst>
                                      </p:cBhvr>
                                      <p:tavLst>
                                        <p:tav tm="0">
                                          <p:val>
                                            <p:strVal val="1+#ppt_w/2"/>
                                          </p:val>
                                        </p:tav>
                                        <p:tav tm="100000">
                                          <p:val>
                                            <p:strVal val="#ppt_x"/>
                                          </p:val>
                                        </p:tav>
                                      </p:tavLst>
                                    </p:anim>
                                    <p:anim calcmode="lin" valueType="num">
                                      <p:cBhvr additive="base">
                                        <p:cTn id="8" dur="500" fill="hold"/>
                                        <p:tgtEl>
                                          <p:spTgt spid="440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4067"/>
                                        </p:tgtEl>
                                        <p:attrNameLst>
                                          <p:attrName>style.visibility</p:attrName>
                                        </p:attrNameLst>
                                      </p:cBhvr>
                                      <p:to>
                                        <p:strVal val="visible"/>
                                      </p:to>
                                    </p:set>
                                    <p:anim calcmode="lin" valueType="num">
                                      <p:cBhvr additive="base">
                                        <p:cTn id="13" dur="500" fill="hold"/>
                                        <p:tgtEl>
                                          <p:spTgt spid="44067"/>
                                        </p:tgtEl>
                                        <p:attrNameLst>
                                          <p:attrName>ppt_x</p:attrName>
                                        </p:attrNameLst>
                                      </p:cBhvr>
                                      <p:tavLst>
                                        <p:tav tm="0">
                                          <p:val>
                                            <p:strVal val="1+#ppt_w/2"/>
                                          </p:val>
                                        </p:tav>
                                        <p:tav tm="100000">
                                          <p:val>
                                            <p:strVal val="#ppt_x"/>
                                          </p:val>
                                        </p:tav>
                                      </p:tavLst>
                                    </p:anim>
                                    <p:anim calcmode="lin" valueType="num">
                                      <p:cBhvr additive="base">
                                        <p:cTn id="14" dur="500" fill="hold"/>
                                        <p:tgtEl>
                                          <p:spTgt spid="440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3"/>
          <p:cNvSpPr/>
          <p:nvPr/>
        </p:nvSpPr>
        <p:spPr>
          <a:xfrm>
            <a:off x="1375410" y="1232536"/>
            <a:ext cx="5716" cy="5265420"/>
          </a:xfrm>
          <a:prstGeom prst="line">
            <a:avLst/>
          </a:prstGeom>
          <a:ln w="38100" cap="flat" cmpd="sng">
            <a:solidFill>
              <a:schemeClr val="tx1"/>
            </a:solidFill>
            <a:prstDash val="solid"/>
            <a:headEnd type="none" w="med" len="med"/>
            <a:tailEnd type="none" w="med" len="med"/>
          </a:ln>
        </p:spPr>
      </p:sp>
      <p:sp>
        <p:nvSpPr>
          <p:cNvPr id="30723" name="AutoShape 4"/>
          <p:cNvSpPr/>
          <p:nvPr/>
        </p:nvSpPr>
        <p:spPr>
          <a:xfrm>
            <a:off x="1403986" y="1295400"/>
            <a:ext cx="790574" cy="203836"/>
          </a:xfrm>
          <a:prstGeom prst="homePlate">
            <a:avLst>
              <a:gd name="adj" fmla="val 80801"/>
            </a:avLst>
          </a:prstGeom>
          <a:solidFill>
            <a:srgbClr val="FF3399"/>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A</a:t>
            </a:r>
            <a:endParaRPr lang="en-US" altLang="en-US" sz="2160" dirty="0">
              <a:solidFill>
                <a:srgbClr val="000000"/>
              </a:solidFill>
              <a:latin typeface="Times New Roman" panose="02020603050405020304" pitchFamily="18" charset="0"/>
            </a:endParaRPr>
          </a:p>
        </p:txBody>
      </p:sp>
      <p:sp>
        <p:nvSpPr>
          <p:cNvPr id="30724" name="AutoShape 5"/>
          <p:cNvSpPr/>
          <p:nvPr/>
        </p:nvSpPr>
        <p:spPr>
          <a:xfrm>
            <a:off x="2213610" y="3566160"/>
            <a:ext cx="508636" cy="211456"/>
          </a:xfrm>
          <a:prstGeom prst="chevron">
            <a:avLst>
              <a:gd name="adj" fmla="val 50112"/>
            </a:avLst>
          </a:prstGeom>
          <a:solidFill>
            <a:srgbClr val="FF66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T</a:t>
            </a:r>
            <a:endParaRPr lang="en-US" altLang="en-US" sz="2160" dirty="0">
              <a:solidFill>
                <a:srgbClr val="000000"/>
              </a:solidFill>
              <a:latin typeface="Times New Roman" panose="02020603050405020304" pitchFamily="18" charset="0"/>
            </a:endParaRPr>
          </a:p>
        </p:txBody>
      </p:sp>
      <p:sp>
        <p:nvSpPr>
          <p:cNvPr id="30725" name="AutoShape 6"/>
          <p:cNvSpPr/>
          <p:nvPr/>
        </p:nvSpPr>
        <p:spPr>
          <a:xfrm rot="10800000">
            <a:off x="1415416" y="1724026"/>
            <a:ext cx="508634" cy="213360"/>
          </a:xfrm>
          <a:prstGeom prst="chevron">
            <a:avLst>
              <a:gd name="adj" fmla="val 49665"/>
            </a:avLst>
          </a:prstGeom>
          <a:solidFill>
            <a:srgbClr val="FF66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T</a:t>
            </a:r>
            <a:endParaRPr lang="en-US" altLang="en-US" sz="2160" dirty="0">
              <a:solidFill>
                <a:srgbClr val="000000"/>
              </a:solidFill>
              <a:latin typeface="Times New Roman" panose="02020603050405020304" pitchFamily="18" charset="0"/>
            </a:endParaRPr>
          </a:p>
        </p:txBody>
      </p:sp>
      <p:sp>
        <p:nvSpPr>
          <p:cNvPr id="54279" name="AutoShape 7"/>
          <p:cNvSpPr/>
          <p:nvPr/>
        </p:nvSpPr>
        <p:spPr>
          <a:xfrm rot="10800000">
            <a:off x="1914526" y="1739266"/>
            <a:ext cx="790574" cy="201930"/>
          </a:xfrm>
          <a:prstGeom prst="homePlate">
            <a:avLst>
              <a:gd name="adj" fmla="val 81564"/>
            </a:avLst>
          </a:prstGeom>
          <a:solidFill>
            <a:srgbClr val="FF3399"/>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A</a:t>
            </a:r>
            <a:endParaRPr lang="en-US" altLang="en-US" sz="2160" dirty="0">
              <a:solidFill>
                <a:srgbClr val="000000"/>
              </a:solidFill>
              <a:latin typeface="Times New Roman" panose="02020603050405020304" pitchFamily="18" charset="0"/>
            </a:endParaRPr>
          </a:p>
        </p:txBody>
      </p:sp>
      <p:sp>
        <p:nvSpPr>
          <p:cNvPr id="30727" name="AutoShape 8"/>
          <p:cNvSpPr/>
          <p:nvPr/>
        </p:nvSpPr>
        <p:spPr>
          <a:xfrm>
            <a:off x="1400176" y="2150746"/>
            <a:ext cx="798194" cy="211454"/>
          </a:xfrm>
          <a:prstGeom prst="flowChartOnlineStorage">
            <a:avLst/>
          </a:prstGeom>
          <a:solidFill>
            <a:srgbClr val="CCCC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G</a:t>
            </a:r>
            <a:endParaRPr lang="en-US" altLang="en-US" sz="2160" dirty="0">
              <a:solidFill>
                <a:srgbClr val="000000"/>
              </a:solidFill>
              <a:latin typeface="Times New Roman" panose="02020603050405020304" pitchFamily="18" charset="0"/>
            </a:endParaRPr>
          </a:p>
        </p:txBody>
      </p:sp>
      <p:sp>
        <p:nvSpPr>
          <p:cNvPr id="30728" name="AutoShape 9"/>
          <p:cNvSpPr/>
          <p:nvPr/>
        </p:nvSpPr>
        <p:spPr>
          <a:xfrm rot="10800000">
            <a:off x="1931670" y="4562476"/>
            <a:ext cx="798196" cy="211454"/>
          </a:xfrm>
          <a:prstGeom prst="flowChartOnlineStorage">
            <a:avLst/>
          </a:prstGeom>
          <a:solidFill>
            <a:srgbClr val="CCCC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G</a:t>
            </a:r>
            <a:endParaRPr lang="en-US" altLang="en-US" sz="2160" dirty="0">
              <a:solidFill>
                <a:srgbClr val="000000"/>
              </a:solidFill>
              <a:latin typeface="Times New Roman" panose="02020603050405020304" pitchFamily="18" charset="0"/>
            </a:endParaRPr>
          </a:p>
        </p:txBody>
      </p:sp>
      <p:sp>
        <p:nvSpPr>
          <p:cNvPr id="54282" name="AutoShape 10"/>
          <p:cNvSpPr/>
          <p:nvPr/>
        </p:nvSpPr>
        <p:spPr>
          <a:xfrm rot="10800000">
            <a:off x="2226946" y="2148840"/>
            <a:ext cx="489584" cy="203836"/>
          </a:xfrm>
          <a:prstGeom prst="flowChartDelay">
            <a:avLst/>
          </a:prstGeom>
          <a:solidFill>
            <a:srgbClr val="FF9933"/>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C</a:t>
            </a:r>
            <a:endParaRPr lang="en-US" altLang="en-US" sz="2160" dirty="0">
              <a:solidFill>
                <a:srgbClr val="000000"/>
              </a:solidFill>
              <a:latin typeface="Times New Roman" panose="02020603050405020304" pitchFamily="18" charset="0"/>
            </a:endParaRPr>
          </a:p>
        </p:txBody>
      </p:sp>
      <p:sp>
        <p:nvSpPr>
          <p:cNvPr id="30730" name="AutoShape 11"/>
          <p:cNvSpPr/>
          <p:nvPr/>
        </p:nvSpPr>
        <p:spPr>
          <a:xfrm>
            <a:off x="1409700" y="2495550"/>
            <a:ext cx="489586" cy="203836"/>
          </a:xfrm>
          <a:prstGeom prst="flowChartDelay">
            <a:avLst/>
          </a:prstGeom>
          <a:solidFill>
            <a:srgbClr val="FF9933"/>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C</a:t>
            </a:r>
            <a:endParaRPr lang="en-US" altLang="en-US" sz="2160" dirty="0">
              <a:solidFill>
                <a:srgbClr val="000000"/>
              </a:solidFill>
              <a:latin typeface="Times New Roman" panose="02020603050405020304" pitchFamily="18" charset="0"/>
            </a:endParaRPr>
          </a:p>
        </p:txBody>
      </p:sp>
      <p:sp>
        <p:nvSpPr>
          <p:cNvPr id="30731" name="AutoShape 12"/>
          <p:cNvSpPr/>
          <p:nvPr/>
        </p:nvSpPr>
        <p:spPr>
          <a:xfrm rot="10800000">
            <a:off x="1398270" y="2846070"/>
            <a:ext cx="508636" cy="213360"/>
          </a:xfrm>
          <a:prstGeom prst="chevron">
            <a:avLst>
              <a:gd name="adj" fmla="val 49665"/>
            </a:avLst>
          </a:prstGeom>
          <a:solidFill>
            <a:srgbClr val="FF66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T</a:t>
            </a:r>
            <a:endParaRPr lang="en-US" altLang="en-US" sz="2160" dirty="0">
              <a:solidFill>
                <a:srgbClr val="000000"/>
              </a:solidFill>
              <a:latin typeface="Times New Roman" panose="02020603050405020304" pitchFamily="18" charset="0"/>
            </a:endParaRPr>
          </a:p>
        </p:txBody>
      </p:sp>
      <p:sp>
        <p:nvSpPr>
          <p:cNvPr id="30732" name="AutoShape 13"/>
          <p:cNvSpPr/>
          <p:nvPr/>
        </p:nvSpPr>
        <p:spPr>
          <a:xfrm rot="10800000">
            <a:off x="1398270" y="3234690"/>
            <a:ext cx="508636" cy="211456"/>
          </a:xfrm>
          <a:prstGeom prst="chevron">
            <a:avLst>
              <a:gd name="adj" fmla="val 50112"/>
            </a:avLst>
          </a:prstGeom>
          <a:solidFill>
            <a:srgbClr val="FF66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T</a:t>
            </a:r>
            <a:endParaRPr lang="en-US" altLang="en-US" sz="2160" dirty="0">
              <a:solidFill>
                <a:srgbClr val="000000"/>
              </a:solidFill>
              <a:latin typeface="Times New Roman" panose="02020603050405020304" pitchFamily="18" charset="0"/>
            </a:endParaRPr>
          </a:p>
        </p:txBody>
      </p:sp>
      <p:sp>
        <p:nvSpPr>
          <p:cNvPr id="30733" name="AutoShape 14"/>
          <p:cNvSpPr/>
          <p:nvPr/>
        </p:nvSpPr>
        <p:spPr>
          <a:xfrm>
            <a:off x="1421130" y="3568066"/>
            <a:ext cx="790576" cy="203834"/>
          </a:xfrm>
          <a:prstGeom prst="homePlate">
            <a:avLst>
              <a:gd name="adj" fmla="val 80802"/>
            </a:avLst>
          </a:prstGeom>
          <a:solidFill>
            <a:srgbClr val="FF3399"/>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A</a:t>
            </a:r>
            <a:endParaRPr lang="en-US" altLang="en-US" sz="2160" dirty="0">
              <a:solidFill>
                <a:srgbClr val="000000"/>
              </a:solidFill>
              <a:latin typeface="Times New Roman" panose="02020603050405020304" pitchFamily="18" charset="0"/>
            </a:endParaRPr>
          </a:p>
        </p:txBody>
      </p:sp>
      <p:sp>
        <p:nvSpPr>
          <p:cNvPr id="30734" name="AutoShape 15"/>
          <p:cNvSpPr/>
          <p:nvPr/>
        </p:nvSpPr>
        <p:spPr>
          <a:xfrm>
            <a:off x="1417320" y="3895726"/>
            <a:ext cx="798196" cy="211454"/>
          </a:xfrm>
          <a:prstGeom prst="flowChartOnlineStorage">
            <a:avLst/>
          </a:prstGeom>
          <a:solidFill>
            <a:srgbClr val="CCCC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G</a:t>
            </a:r>
            <a:endParaRPr lang="en-US" altLang="en-US" sz="2160" dirty="0">
              <a:solidFill>
                <a:srgbClr val="000000"/>
              </a:solidFill>
              <a:latin typeface="Times New Roman" panose="02020603050405020304" pitchFamily="18" charset="0"/>
            </a:endParaRPr>
          </a:p>
        </p:txBody>
      </p:sp>
      <p:sp>
        <p:nvSpPr>
          <p:cNvPr id="30735" name="AutoShape 16"/>
          <p:cNvSpPr/>
          <p:nvPr/>
        </p:nvSpPr>
        <p:spPr>
          <a:xfrm rot="10800000">
            <a:off x="1415416" y="4259580"/>
            <a:ext cx="508634" cy="213360"/>
          </a:xfrm>
          <a:prstGeom prst="chevron">
            <a:avLst>
              <a:gd name="adj" fmla="val 49665"/>
            </a:avLst>
          </a:prstGeom>
          <a:solidFill>
            <a:srgbClr val="FF66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T</a:t>
            </a:r>
            <a:endParaRPr lang="en-US" altLang="en-US" sz="2160" dirty="0">
              <a:solidFill>
                <a:srgbClr val="000000"/>
              </a:solidFill>
              <a:latin typeface="Times New Roman" panose="02020603050405020304" pitchFamily="18" charset="0"/>
            </a:endParaRPr>
          </a:p>
        </p:txBody>
      </p:sp>
      <p:sp>
        <p:nvSpPr>
          <p:cNvPr id="30736" name="AutoShape 17"/>
          <p:cNvSpPr/>
          <p:nvPr/>
        </p:nvSpPr>
        <p:spPr>
          <a:xfrm>
            <a:off x="1409700" y="4587240"/>
            <a:ext cx="489586" cy="203836"/>
          </a:xfrm>
          <a:prstGeom prst="flowChartDelay">
            <a:avLst/>
          </a:prstGeom>
          <a:solidFill>
            <a:srgbClr val="FF9933"/>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C</a:t>
            </a:r>
            <a:endParaRPr lang="en-US" altLang="en-US" sz="2160" dirty="0">
              <a:solidFill>
                <a:srgbClr val="000000"/>
              </a:solidFill>
              <a:latin typeface="Times New Roman" panose="02020603050405020304" pitchFamily="18" charset="0"/>
            </a:endParaRPr>
          </a:p>
        </p:txBody>
      </p:sp>
      <p:sp>
        <p:nvSpPr>
          <p:cNvPr id="30737" name="AutoShape 18"/>
          <p:cNvSpPr/>
          <p:nvPr/>
        </p:nvSpPr>
        <p:spPr>
          <a:xfrm>
            <a:off x="1409700" y="4989196"/>
            <a:ext cx="489586" cy="203834"/>
          </a:xfrm>
          <a:prstGeom prst="flowChartDelay">
            <a:avLst/>
          </a:prstGeom>
          <a:solidFill>
            <a:srgbClr val="FF9933"/>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C</a:t>
            </a:r>
            <a:endParaRPr lang="en-US" altLang="en-US" sz="2160" dirty="0">
              <a:solidFill>
                <a:srgbClr val="000000"/>
              </a:solidFill>
              <a:latin typeface="Times New Roman" panose="02020603050405020304" pitchFamily="18" charset="0"/>
            </a:endParaRPr>
          </a:p>
        </p:txBody>
      </p:sp>
      <p:sp>
        <p:nvSpPr>
          <p:cNvPr id="30738" name="AutoShape 19"/>
          <p:cNvSpPr/>
          <p:nvPr/>
        </p:nvSpPr>
        <p:spPr>
          <a:xfrm rot="10800000">
            <a:off x="1398270" y="5311140"/>
            <a:ext cx="508636" cy="213360"/>
          </a:xfrm>
          <a:prstGeom prst="chevron">
            <a:avLst>
              <a:gd name="adj" fmla="val 49665"/>
            </a:avLst>
          </a:prstGeom>
          <a:solidFill>
            <a:srgbClr val="FF66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T</a:t>
            </a:r>
            <a:endParaRPr lang="en-US" altLang="en-US" sz="2160" dirty="0">
              <a:solidFill>
                <a:srgbClr val="000000"/>
              </a:solidFill>
              <a:latin typeface="Times New Roman" panose="02020603050405020304" pitchFamily="18" charset="0"/>
            </a:endParaRPr>
          </a:p>
        </p:txBody>
      </p:sp>
      <p:sp>
        <p:nvSpPr>
          <p:cNvPr id="30739" name="AutoShape 20"/>
          <p:cNvSpPr/>
          <p:nvPr/>
        </p:nvSpPr>
        <p:spPr>
          <a:xfrm rot="10800000">
            <a:off x="1398270" y="5713096"/>
            <a:ext cx="508636" cy="213360"/>
          </a:xfrm>
          <a:prstGeom prst="chevron">
            <a:avLst>
              <a:gd name="adj" fmla="val 49665"/>
            </a:avLst>
          </a:prstGeom>
          <a:solidFill>
            <a:srgbClr val="FF66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T</a:t>
            </a:r>
            <a:endParaRPr lang="en-US" altLang="en-US" sz="2160" dirty="0">
              <a:solidFill>
                <a:srgbClr val="000000"/>
              </a:solidFill>
              <a:latin typeface="Times New Roman" panose="02020603050405020304" pitchFamily="18" charset="0"/>
            </a:endParaRPr>
          </a:p>
        </p:txBody>
      </p:sp>
      <p:sp>
        <p:nvSpPr>
          <p:cNvPr id="30740" name="AutoShape 21"/>
          <p:cNvSpPr/>
          <p:nvPr/>
        </p:nvSpPr>
        <p:spPr>
          <a:xfrm>
            <a:off x="1421130" y="6046470"/>
            <a:ext cx="790576" cy="203836"/>
          </a:xfrm>
          <a:prstGeom prst="homePlate">
            <a:avLst>
              <a:gd name="adj" fmla="val 80802"/>
            </a:avLst>
          </a:prstGeom>
          <a:solidFill>
            <a:srgbClr val="FF3399"/>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A</a:t>
            </a:r>
            <a:endParaRPr lang="en-US" altLang="en-US" sz="2160" dirty="0">
              <a:solidFill>
                <a:srgbClr val="000000"/>
              </a:solidFill>
              <a:latin typeface="Times New Roman" panose="02020603050405020304" pitchFamily="18" charset="0"/>
            </a:endParaRPr>
          </a:p>
        </p:txBody>
      </p:sp>
      <p:sp>
        <p:nvSpPr>
          <p:cNvPr id="54294" name="AutoShape 22"/>
          <p:cNvSpPr/>
          <p:nvPr/>
        </p:nvSpPr>
        <p:spPr>
          <a:xfrm rot="10800000">
            <a:off x="1914526" y="2832736"/>
            <a:ext cx="790574" cy="201930"/>
          </a:xfrm>
          <a:prstGeom prst="homePlate">
            <a:avLst>
              <a:gd name="adj" fmla="val 81564"/>
            </a:avLst>
          </a:prstGeom>
          <a:solidFill>
            <a:srgbClr val="FF3399"/>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A</a:t>
            </a:r>
            <a:endParaRPr lang="en-US" altLang="en-US" sz="2160" dirty="0">
              <a:solidFill>
                <a:srgbClr val="000000"/>
              </a:solidFill>
              <a:latin typeface="Times New Roman" panose="02020603050405020304" pitchFamily="18" charset="0"/>
            </a:endParaRPr>
          </a:p>
        </p:txBody>
      </p:sp>
      <p:sp>
        <p:nvSpPr>
          <p:cNvPr id="54295" name="AutoShape 23"/>
          <p:cNvSpPr/>
          <p:nvPr/>
        </p:nvSpPr>
        <p:spPr>
          <a:xfrm rot="10800000">
            <a:off x="1914526" y="3234690"/>
            <a:ext cx="790574" cy="203836"/>
          </a:xfrm>
          <a:prstGeom prst="homePlate">
            <a:avLst>
              <a:gd name="adj" fmla="val 80801"/>
            </a:avLst>
          </a:prstGeom>
          <a:solidFill>
            <a:srgbClr val="FF3399"/>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A</a:t>
            </a:r>
            <a:endParaRPr lang="en-US" altLang="en-US" sz="2160" dirty="0">
              <a:solidFill>
                <a:srgbClr val="000000"/>
              </a:solidFill>
              <a:latin typeface="Times New Roman" panose="02020603050405020304" pitchFamily="18" charset="0"/>
            </a:endParaRPr>
          </a:p>
        </p:txBody>
      </p:sp>
      <p:sp>
        <p:nvSpPr>
          <p:cNvPr id="30743" name="AutoShape 24"/>
          <p:cNvSpPr/>
          <p:nvPr/>
        </p:nvSpPr>
        <p:spPr>
          <a:xfrm>
            <a:off x="2198370" y="1293496"/>
            <a:ext cx="508636" cy="213360"/>
          </a:xfrm>
          <a:prstGeom prst="chevron">
            <a:avLst>
              <a:gd name="adj" fmla="val 49665"/>
            </a:avLst>
          </a:prstGeom>
          <a:solidFill>
            <a:srgbClr val="FF66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T</a:t>
            </a:r>
            <a:endParaRPr lang="en-US" altLang="en-US" sz="2160" dirty="0">
              <a:solidFill>
                <a:srgbClr val="000000"/>
              </a:solidFill>
              <a:latin typeface="Times New Roman" panose="02020603050405020304" pitchFamily="18" charset="0"/>
            </a:endParaRPr>
          </a:p>
        </p:txBody>
      </p:sp>
      <p:sp>
        <p:nvSpPr>
          <p:cNvPr id="54297" name="AutoShape 25"/>
          <p:cNvSpPr/>
          <p:nvPr/>
        </p:nvSpPr>
        <p:spPr>
          <a:xfrm rot="10800000">
            <a:off x="2215516" y="3895726"/>
            <a:ext cx="489584" cy="203834"/>
          </a:xfrm>
          <a:prstGeom prst="flowChartDelay">
            <a:avLst/>
          </a:prstGeom>
          <a:solidFill>
            <a:srgbClr val="FF9933"/>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C</a:t>
            </a:r>
            <a:endParaRPr lang="en-US" altLang="en-US" sz="2160" dirty="0">
              <a:solidFill>
                <a:srgbClr val="000000"/>
              </a:solidFill>
              <a:latin typeface="Times New Roman" panose="02020603050405020304" pitchFamily="18" charset="0"/>
            </a:endParaRPr>
          </a:p>
        </p:txBody>
      </p:sp>
      <p:sp>
        <p:nvSpPr>
          <p:cNvPr id="54298" name="AutoShape 26"/>
          <p:cNvSpPr/>
          <p:nvPr/>
        </p:nvSpPr>
        <p:spPr>
          <a:xfrm rot="10800000">
            <a:off x="1914526" y="4259580"/>
            <a:ext cx="790574" cy="203836"/>
          </a:xfrm>
          <a:prstGeom prst="homePlate">
            <a:avLst>
              <a:gd name="adj" fmla="val 80801"/>
            </a:avLst>
          </a:prstGeom>
          <a:solidFill>
            <a:srgbClr val="FF3399"/>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A</a:t>
            </a:r>
            <a:endParaRPr lang="en-US" altLang="en-US" sz="2160" dirty="0">
              <a:solidFill>
                <a:srgbClr val="000000"/>
              </a:solidFill>
              <a:latin typeface="Times New Roman" panose="02020603050405020304" pitchFamily="18" charset="0"/>
            </a:endParaRPr>
          </a:p>
        </p:txBody>
      </p:sp>
      <p:sp>
        <p:nvSpPr>
          <p:cNvPr id="30746" name="AutoShape 27"/>
          <p:cNvSpPr/>
          <p:nvPr/>
        </p:nvSpPr>
        <p:spPr>
          <a:xfrm rot="10800000">
            <a:off x="1916430" y="4991100"/>
            <a:ext cx="798196" cy="211456"/>
          </a:xfrm>
          <a:prstGeom prst="flowChartOnlineStorage">
            <a:avLst/>
          </a:prstGeom>
          <a:solidFill>
            <a:srgbClr val="CCCC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G</a:t>
            </a:r>
            <a:endParaRPr lang="en-US" altLang="en-US" sz="2160" dirty="0">
              <a:solidFill>
                <a:srgbClr val="000000"/>
              </a:solidFill>
              <a:latin typeface="Times New Roman" panose="02020603050405020304" pitchFamily="18" charset="0"/>
            </a:endParaRPr>
          </a:p>
        </p:txBody>
      </p:sp>
      <p:sp>
        <p:nvSpPr>
          <p:cNvPr id="54300" name="AutoShape 28"/>
          <p:cNvSpPr/>
          <p:nvPr/>
        </p:nvSpPr>
        <p:spPr>
          <a:xfrm rot="10800000">
            <a:off x="1899286" y="5713096"/>
            <a:ext cx="790574" cy="203834"/>
          </a:xfrm>
          <a:prstGeom prst="homePlate">
            <a:avLst>
              <a:gd name="adj" fmla="val 80802"/>
            </a:avLst>
          </a:prstGeom>
          <a:solidFill>
            <a:srgbClr val="FF3399"/>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A</a:t>
            </a:r>
            <a:endParaRPr lang="en-US" altLang="en-US" sz="2160" dirty="0">
              <a:solidFill>
                <a:srgbClr val="000000"/>
              </a:solidFill>
              <a:latin typeface="Times New Roman" panose="02020603050405020304" pitchFamily="18" charset="0"/>
            </a:endParaRPr>
          </a:p>
        </p:txBody>
      </p:sp>
      <p:sp>
        <p:nvSpPr>
          <p:cNvPr id="54301" name="AutoShape 29"/>
          <p:cNvSpPr/>
          <p:nvPr/>
        </p:nvSpPr>
        <p:spPr>
          <a:xfrm rot="10800000">
            <a:off x="1914526" y="5311140"/>
            <a:ext cx="790574" cy="203836"/>
          </a:xfrm>
          <a:prstGeom prst="homePlate">
            <a:avLst>
              <a:gd name="adj" fmla="val 80801"/>
            </a:avLst>
          </a:prstGeom>
          <a:solidFill>
            <a:srgbClr val="FF3399"/>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A</a:t>
            </a:r>
            <a:endParaRPr lang="en-US" altLang="en-US" sz="2160" dirty="0">
              <a:solidFill>
                <a:srgbClr val="000000"/>
              </a:solidFill>
              <a:latin typeface="Times New Roman" panose="02020603050405020304" pitchFamily="18" charset="0"/>
            </a:endParaRPr>
          </a:p>
        </p:txBody>
      </p:sp>
      <p:sp>
        <p:nvSpPr>
          <p:cNvPr id="30749" name="AutoShape 30"/>
          <p:cNvSpPr/>
          <p:nvPr/>
        </p:nvSpPr>
        <p:spPr>
          <a:xfrm>
            <a:off x="2245996" y="6033136"/>
            <a:ext cx="508634" cy="211454"/>
          </a:xfrm>
          <a:prstGeom prst="chevron">
            <a:avLst>
              <a:gd name="adj" fmla="val 50112"/>
            </a:avLst>
          </a:prstGeom>
          <a:solidFill>
            <a:srgbClr val="FF66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T</a:t>
            </a:r>
            <a:endParaRPr lang="en-US" altLang="en-US" sz="2160" dirty="0">
              <a:solidFill>
                <a:srgbClr val="000000"/>
              </a:solidFill>
              <a:latin typeface="Times New Roman" panose="02020603050405020304" pitchFamily="18" charset="0"/>
            </a:endParaRPr>
          </a:p>
        </p:txBody>
      </p:sp>
      <p:sp>
        <p:nvSpPr>
          <p:cNvPr id="30750" name="AutoShape 31"/>
          <p:cNvSpPr/>
          <p:nvPr/>
        </p:nvSpPr>
        <p:spPr>
          <a:xfrm rot="10800000">
            <a:off x="1931670" y="2499360"/>
            <a:ext cx="798196" cy="211456"/>
          </a:xfrm>
          <a:prstGeom prst="flowChartOnlineStorage">
            <a:avLst/>
          </a:prstGeom>
          <a:solidFill>
            <a:srgbClr val="CCCC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G</a:t>
            </a:r>
            <a:endParaRPr lang="en-US" altLang="en-US" sz="2160" dirty="0">
              <a:solidFill>
                <a:srgbClr val="000000"/>
              </a:solidFill>
              <a:latin typeface="Times New Roman" panose="02020603050405020304" pitchFamily="18" charset="0"/>
            </a:endParaRPr>
          </a:p>
        </p:txBody>
      </p:sp>
      <p:sp>
        <p:nvSpPr>
          <p:cNvPr id="54304" name="Line 32"/>
          <p:cNvSpPr/>
          <p:nvPr/>
        </p:nvSpPr>
        <p:spPr>
          <a:xfrm>
            <a:off x="2733676" y="1306830"/>
            <a:ext cx="0" cy="5065396"/>
          </a:xfrm>
          <a:prstGeom prst="line">
            <a:avLst/>
          </a:prstGeom>
          <a:ln w="38100" cap="flat" cmpd="sng">
            <a:solidFill>
              <a:schemeClr val="tx1"/>
            </a:solidFill>
            <a:prstDash val="solid"/>
            <a:headEnd type="none" w="med" len="med"/>
            <a:tailEnd type="none" w="med" len="med"/>
          </a:ln>
        </p:spPr>
      </p:sp>
      <p:sp>
        <p:nvSpPr>
          <p:cNvPr id="54306" name="Text Box 34"/>
          <p:cNvSpPr txBox="1">
            <a:spLocks noChangeArrowheads="1"/>
          </p:cNvSpPr>
          <p:nvPr/>
        </p:nvSpPr>
        <p:spPr bwMode="auto">
          <a:xfrm>
            <a:off x="3992880" y="1371601"/>
            <a:ext cx="3027046" cy="535531"/>
          </a:xfrm>
          <a:prstGeom prst="rect">
            <a:avLst/>
          </a:prstGeom>
          <a:solidFill>
            <a:schemeClr val="bg2">
              <a:lumMod val="20000"/>
              <a:lumOff val="80000"/>
            </a:schemeClr>
          </a:solidFill>
          <a:ln w="38100">
            <a:solidFill>
              <a:schemeClr val="tx1"/>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097280" fontAlgn="base">
              <a:spcBef>
                <a:spcPct val="50000"/>
              </a:spcBef>
              <a:spcAft>
                <a:spcPct val="0"/>
              </a:spcAft>
              <a:defRPr/>
            </a:pPr>
            <a:r>
              <a:rPr lang="en-US" sz="2880" i="1" dirty="0">
                <a:solidFill>
                  <a:srgbClr val="FF3300"/>
                </a:solidFill>
                <a:latin typeface="VNI-Helve" pitchFamily="2" charset="0"/>
              </a:rPr>
              <a:t>A = T ; G = C</a:t>
            </a:r>
          </a:p>
        </p:txBody>
      </p:sp>
      <p:sp>
        <p:nvSpPr>
          <p:cNvPr id="54308" name="Text Box 36"/>
          <p:cNvSpPr txBox="1">
            <a:spLocks noChangeArrowheads="1"/>
          </p:cNvSpPr>
          <p:nvPr/>
        </p:nvSpPr>
        <p:spPr bwMode="auto">
          <a:xfrm>
            <a:off x="3901441" y="2375536"/>
            <a:ext cx="6915150" cy="535531"/>
          </a:xfrm>
          <a:prstGeom prst="rect">
            <a:avLst/>
          </a:prstGeom>
          <a:solidFill>
            <a:schemeClr val="bg2">
              <a:lumMod val="20000"/>
              <a:lumOff val="80000"/>
            </a:schemeClr>
          </a:solidFill>
          <a:ln w="38100">
            <a:solidFill>
              <a:schemeClr val="tx1"/>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097280" fontAlgn="base">
              <a:spcBef>
                <a:spcPct val="50000"/>
              </a:spcBef>
              <a:spcAft>
                <a:spcPct val="0"/>
              </a:spcAft>
              <a:defRPr/>
            </a:pPr>
            <a:r>
              <a:rPr lang="en-US" sz="2880" i="1" dirty="0">
                <a:solidFill>
                  <a:srgbClr val="FF3300"/>
                </a:solidFill>
                <a:latin typeface="VNI-Helve" pitchFamily="2" charset="0"/>
              </a:rPr>
              <a:t>N = A+ T+ G+ C = 2 (A+G) = 2 (T+ C)</a:t>
            </a:r>
          </a:p>
        </p:txBody>
      </p:sp>
      <p:sp>
        <p:nvSpPr>
          <p:cNvPr id="54310" name="Text Box 38"/>
          <p:cNvSpPr txBox="1">
            <a:spLocks noChangeArrowheads="1"/>
          </p:cNvSpPr>
          <p:nvPr/>
        </p:nvSpPr>
        <p:spPr bwMode="auto">
          <a:xfrm>
            <a:off x="4086226" y="3289936"/>
            <a:ext cx="2651760" cy="683264"/>
          </a:xfrm>
          <a:prstGeom prst="rect">
            <a:avLst/>
          </a:prstGeom>
          <a:solidFill>
            <a:schemeClr val="bg2">
              <a:lumMod val="20000"/>
              <a:lumOff val="80000"/>
            </a:schemeClr>
          </a:solidFill>
          <a:ln w="38100">
            <a:solidFill>
              <a:schemeClr val="tx1"/>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097280" fontAlgn="base">
              <a:spcBef>
                <a:spcPct val="50000"/>
              </a:spcBef>
              <a:spcAft>
                <a:spcPct val="0"/>
              </a:spcAft>
              <a:defRPr/>
            </a:pPr>
            <a:r>
              <a:rPr lang="en-US" sz="3840" i="1" dirty="0">
                <a:solidFill>
                  <a:srgbClr val="FF3300"/>
                </a:solidFill>
                <a:latin typeface="VNI-Helve" pitchFamily="2" charset="0"/>
              </a:rPr>
              <a:t>l</a:t>
            </a:r>
            <a:r>
              <a:rPr lang="en-US" sz="3840" i="1">
                <a:solidFill>
                  <a:srgbClr val="FF3300"/>
                </a:solidFill>
                <a:latin typeface="VNI-Helve" pitchFamily="2" charset="0"/>
              </a:rPr>
              <a:t> </a:t>
            </a:r>
            <a:r>
              <a:rPr lang="en-US" sz="3840" i="1" dirty="0">
                <a:solidFill>
                  <a:srgbClr val="FF3300"/>
                </a:solidFill>
                <a:latin typeface="VNI-Helve" pitchFamily="2" charset="0"/>
              </a:rPr>
              <a:t>= 3,4 A</a:t>
            </a:r>
            <a:r>
              <a:rPr lang="en-US" sz="3840" i="1" baseline="30000" dirty="0">
                <a:solidFill>
                  <a:srgbClr val="FF3300"/>
                </a:solidFill>
                <a:latin typeface="VNI-Helve" pitchFamily="2" charset="0"/>
              </a:rPr>
              <a:t>0</a:t>
            </a:r>
            <a:endParaRPr lang="en-US" sz="3840" i="1" dirty="0">
              <a:solidFill>
                <a:srgbClr val="FF3300"/>
              </a:solidFill>
              <a:latin typeface="VNI-Helve" pitchFamily="2" charset="0"/>
            </a:endParaRPr>
          </a:p>
        </p:txBody>
      </p:sp>
      <p:sp>
        <p:nvSpPr>
          <p:cNvPr id="30755" name="Rectangle 40"/>
          <p:cNvSpPr>
            <a:spLocks noGrp="1"/>
          </p:cNvSpPr>
          <p:nvPr>
            <p:ph type="title"/>
          </p:nvPr>
        </p:nvSpPr>
        <p:spPr>
          <a:xfrm>
            <a:off x="2895600" y="60960"/>
            <a:ext cx="7132320" cy="1143000"/>
          </a:xfrm>
          <a:ln/>
        </p:spPr>
        <p:txBody>
          <a:bodyPr vert="horz" wrap="square" lIns="109728" tIns="54864" rIns="109728" bIns="54864" anchor="ctr" anchorCtr="0"/>
          <a:lstStyle/>
          <a:p>
            <a:pPr eaLnBrk="1" hangingPunct="1"/>
            <a:r>
              <a:rPr lang="en-US" altLang="en-US" sz="3360" u="sng" dirty="0" err="1">
                <a:solidFill>
                  <a:srgbClr val="FF0000"/>
                </a:solidFill>
              </a:rPr>
              <a:t>Hệ</a:t>
            </a:r>
            <a:r>
              <a:rPr lang="en-US" altLang="en-US" sz="3360" u="sng" dirty="0">
                <a:solidFill>
                  <a:srgbClr val="FF0000"/>
                </a:solidFill>
              </a:rPr>
              <a:t> quả của nguyên tắc bổ sung</a:t>
            </a:r>
          </a:p>
        </p:txBody>
      </p:sp>
      <p:graphicFrame>
        <p:nvGraphicFramePr>
          <p:cNvPr id="54313" name="Object 41"/>
          <p:cNvGraphicFramePr>
            <a:graphicFrameLocks noGrp="1" noChangeAspect="1"/>
          </p:cNvGraphicFramePr>
          <p:nvPr>
            <p:ph sz="half" idx="1"/>
          </p:nvPr>
        </p:nvGraphicFramePr>
        <p:xfrm>
          <a:off x="4303396" y="4135756"/>
          <a:ext cx="3806190" cy="1104900"/>
        </p:xfrm>
        <a:graphic>
          <a:graphicData uri="http://schemas.openxmlformats.org/presentationml/2006/ole">
            <mc:AlternateContent xmlns:mc="http://schemas.openxmlformats.org/markup-compatibility/2006">
              <mc:Choice xmlns:v="urn:schemas-microsoft-com:vml" Requires="v">
                <p:oleObj r:id="rId2" imgW="1129665" imgH="393700" progId="Equation.3">
                  <p:embed/>
                </p:oleObj>
              </mc:Choice>
              <mc:Fallback>
                <p:oleObj r:id="rId2" imgW="1129665" imgH="393700" progId="Equation.3">
                  <p:embed/>
                  <p:pic>
                    <p:nvPicPr>
                      <p:cNvPr id="54313" name="Object 41"/>
                      <p:cNvPicPr/>
                      <p:nvPr/>
                    </p:nvPicPr>
                    <p:blipFill>
                      <a:blip r:embed="rId3"/>
                      <a:srcRect/>
                      <a:stretch>
                        <a:fillRect/>
                      </a:stretch>
                    </p:blipFill>
                    <p:spPr>
                      <a:xfrm>
                        <a:off x="4303396" y="4135756"/>
                        <a:ext cx="3806190" cy="1104900"/>
                      </a:xfrm>
                      <a:prstGeom prst="rect">
                        <a:avLst/>
                      </a:prstGeom>
                      <a:noFill/>
                      <a:ln w="38100">
                        <a:miter/>
                      </a:ln>
                    </p:spPr>
                  </p:pic>
                </p:oleObj>
              </mc:Fallback>
            </mc:AlternateContent>
          </a:graphicData>
        </a:graphic>
      </p:graphicFrame>
      <p:sp>
        <p:nvSpPr>
          <p:cNvPr id="37" name="Text Box 34"/>
          <p:cNvSpPr txBox="1">
            <a:spLocks noChangeArrowheads="1"/>
          </p:cNvSpPr>
          <p:nvPr/>
        </p:nvSpPr>
        <p:spPr bwMode="auto">
          <a:xfrm>
            <a:off x="7559040" y="1400176"/>
            <a:ext cx="2834640" cy="535531"/>
          </a:xfrm>
          <a:prstGeom prst="rect">
            <a:avLst/>
          </a:prstGeom>
          <a:solidFill>
            <a:schemeClr val="bg2">
              <a:lumMod val="20000"/>
              <a:lumOff val="80000"/>
            </a:schemeClr>
          </a:solidFill>
          <a:ln w="38100">
            <a:solidFill>
              <a:schemeClr val="tx1"/>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097280" fontAlgn="base">
              <a:spcBef>
                <a:spcPct val="50000"/>
              </a:spcBef>
              <a:spcAft>
                <a:spcPct val="0"/>
              </a:spcAft>
              <a:defRPr/>
            </a:pPr>
            <a:r>
              <a:rPr lang="en-US" sz="2880" i="1" dirty="0">
                <a:solidFill>
                  <a:srgbClr val="FF3300"/>
                </a:solidFill>
                <a:latin typeface="VNI-Helve" pitchFamily="2" charset="0"/>
              </a:rPr>
              <a:t>A + G = T + 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743"/>
                                        </p:tgtEl>
                                        <p:attrNameLst>
                                          <p:attrName>style.visibility</p:attrName>
                                        </p:attrNameLst>
                                      </p:cBhvr>
                                      <p:to>
                                        <p:strVal val="visible"/>
                                      </p:to>
                                    </p:set>
                                    <p:anim calcmode="lin" valueType="num">
                                      <p:cBhvr additive="base">
                                        <p:cTn id="7" dur="500" fill="hold"/>
                                        <p:tgtEl>
                                          <p:spTgt spid="30743"/>
                                        </p:tgtEl>
                                        <p:attrNameLst>
                                          <p:attrName>ppt_x</p:attrName>
                                        </p:attrNameLst>
                                      </p:cBhvr>
                                      <p:tavLst>
                                        <p:tav tm="0">
                                          <p:val>
                                            <p:strVal val="1+#ppt_w/2"/>
                                          </p:val>
                                        </p:tav>
                                        <p:tav tm="100000">
                                          <p:val>
                                            <p:strVal val="#ppt_x"/>
                                          </p:val>
                                        </p:tav>
                                      </p:tavLst>
                                    </p:anim>
                                    <p:anim calcmode="lin" valueType="num">
                                      <p:cBhvr additive="base">
                                        <p:cTn id="8" dur="500" fill="hold"/>
                                        <p:tgtEl>
                                          <p:spTgt spid="307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4279"/>
                                        </p:tgtEl>
                                        <p:attrNameLst>
                                          <p:attrName>style.visibility</p:attrName>
                                        </p:attrNameLst>
                                      </p:cBhvr>
                                      <p:to>
                                        <p:strVal val="visible"/>
                                      </p:to>
                                    </p:set>
                                    <p:anim calcmode="lin" valueType="num">
                                      <p:cBhvr additive="base">
                                        <p:cTn id="13" dur="500" fill="hold"/>
                                        <p:tgtEl>
                                          <p:spTgt spid="54279"/>
                                        </p:tgtEl>
                                        <p:attrNameLst>
                                          <p:attrName>ppt_x</p:attrName>
                                        </p:attrNameLst>
                                      </p:cBhvr>
                                      <p:tavLst>
                                        <p:tav tm="0">
                                          <p:val>
                                            <p:strVal val="1+#ppt_w/2"/>
                                          </p:val>
                                        </p:tav>
                                        <p:tav tm="100000">
                                          <p:val>
                                            <p:strVal val="#ppt_x"/>
                                          </p:val>
                                        </p:tav>
                                      </p:tavLst>
                                    </p:anim>
                                    <p:anim calcmode="lin" valueType="num">
                                      <p:cBhvr additive="base">
                                        <p:cTn id="14" dur="500" fill="hold"/>
                                        <p:tgtEl>
                                          <p:spTgt spid="5427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4282"/>
                                        </p:tgtEl>
                                        <p:attrNameLst>
                                          <p:attrName>style.visibility</p:attrName>
                                        </p:attrNameLst>
                                      </p:cBhvr>
                                      <p:to>
                                        <p:strVal val="visible"/>
                                      </p:to>
                                    </p:set>
                                    <p:anim calcmode="lin" valueType="num">
                                      <p:cBhvr additive="base">
                                        <p:cTn id="19" dur="500" fill="hold"/>
                                        <p:tgtEl>
                                          <p:spTgt spid="54282"/>
                                        </p:tgtEl>
                                        <p:attrNameLst>
                                          <p:attrName>ppt_x</p:attrName>
                                        </p:attrNameLst>
                                      </p:cBhvr>
                                      <p:tavLst>
                                        <p:tav tm="0">
                                          <p:val>
                                            <p:strVal val="1+#ppt_w/2"/>
                                          </p:val>
                                        </p:tav>
                                        <p:tav tm="100000">
                                          <p:val>
                                            <p:strVal val="#ppt_x"/>
                                          </p:val>
                                        </p:tav>
                                      </p:tavLst>
                                    </p:anim>
                                    <p:anim calcmode="lin" valueType="num">
                                      <p:cBhvr additive="base">
                                        <p:cTn id="20" dur="500" fill="hold"/>
                                        <p:tgtEl>
                                          <p:spTgt spid="5428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stCondLst>
                                    <p:cond delay="0"/>
                                  </p:stCondLst>
                                  <p:childTnLst>
                                    <p:set>
                                      <p:cBhvr>
                                        <p:cTn id="23" dur="1" fill="hold">
                                          <p:stCondLst>
                                            <p:cond delay="0"/>
                                          </p:stCondLst>
                                        </p:cTn>
                                        <p:tgtEl>
                                          <p:spTgt spid="30750"/>
                                        </p:tgtEl>
                                        <p:attrNameLst>
                                          <p:attrName>style.visibility</p:attrName>
                                        </p:attrNameLst>
                                      </p:cBhvr>
                                      <p:to>
                                        <p:strVal val="visible"/>
                                      </p:to>
                                    </p:set>
                                    <p:anim calcmode="lin" valueType="num">
                                      <p:cBhvr additive="base">
                                        <p:cTn id="24" dur="1000" fill="hold"/>
                                        <p:tgtEl>
                                          <p:spTgt spid="30750"/>
                                        </p:tgtEl>
                                        <p:attrNameLst>
                                          <p:attrName>ppt_x</p:attrName>
                                        </p:attrNameLst>
                                      </p:cBhvr>
                                      <p:tavLst>
                                        <p:tav tm="0">
                                          <p:val>
                                            <p:strVal val="1+#ppt_w/2"/>
                                          </p:val>
                                        </p:tav>
                                        <p:tav tm="100000">
                                          <p:val>
                                            <p:strVal val="#ppt_x"/>
                                          </p:val>
                                        </p:tav>
                                      </p:tavLst>
                                    </p:anim>
                                    <p:anim calcmode="lin" valueType="num">
                                      <p:cBhvr additive="base">
                                        <p:cTn id="25" dur="1000" fill="hold"/>
                                        <p:tgtEl>
                                          <p:spTgt spid="30750"/>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grpId="0" nodeType="afterEffect">
                                  <p:stCondLst>
                                    <p:cond delay="0"/>
                                  </p:stCondLst>
                                  <p:childTnLst>
                                    <p:set>
                                      <p:cBhvr>
                                        <p:cTn id="28" dur="1" fill="hold">
                                          <p:stCondLst>
                                            <p:cond delay="0"/>
                                          </p:stCondLst>
                                        </p:cTn>
                                        <p:tgtEl>
                                          <p:spTgt spid="54294"/>
                                        </p:tgtEl>
                                        <p:attrNameLst>
                                          <p:attrName>style.visibility</p:attrName>
                                        </p:attrNameLst>
                                      </p:cBhvr>
                                      <p:to>
                                        <p:strVal val="visible"/>
                                      </p:to>
                                    </p:set>
                                    <p:anim calcmode="lin" valueType="num">
                                      <p:cBhvr additive="base">
                                        <p:cTn id="29" dur="1000" fill="hold"/>
                                        <p:tgtEl>
                                          <p:spTgt spid="54294"/>
                                        </p:tgtEl>
                                        <p:attrNameLst>
                                          <p:attrName>ppt_x</p:attrName>
                                        </p:attrNameLst>
                                      </p:cBhvr>
                                      <p:tavLst>
                                        <p:tav tm="0">
                                          <p:val>
                                            <p:strVal val="1+#ppt_w/2"/>
                                          </p:val>
                                        </p:tav>
                                        <p:tav tm="100000">
                                          <p:val>
                                            <p:strVal val="#ppt_x"/>
                                          </p:val>
                                        </p:tav>
                                      </p:tavLst>
                                    </p:anim>
                                    <p:anim calcmode="lin" valueType="num">
                                      <p:cBhvr additive="base">
                                        <p:cTn id="30" dur="1000" fill="hold"/>
                                        <p:tgtEl>
                                          <p:spTgt spid="54294"/>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 presetClass="entr" presetSubtype="2" fill="hold" grpId="0" nodeType="afterEffect">
                                  <p:stCondLst>
                                    <p:cond delay="0"/>
                                  </p:stCondLst>
                                  <p:childTnLst>
                                    <p:set>
                                      <p:cBhvr>
                                        <p:cTn id="33" dur="1" fill="hold">
                                          <p:stCondLst>
                                            <p:cond delay="0"/>
                                          </p:stCondLst>
                                        </p:cTn>
                                        <p:tgtEl>
                                          <p:spTgt spid="54295"/>
                                        </p:tgtEl>
                                        <p:attrNameLst>
                                          <p:attrName>style.visibility</p:attrName>
                                        </p:attrNameLst>
                                      </p:cBhvr>
                                      <p:to>
                                        <p:strVal val="visible"/>
                                      </p:to>
                                    </p:set>
                                    <p:anim calcmode="lin" valueType="num">
                                      <p:cBhvr additive="base">
                                        <p:cTn id="34" dur="1000" fill="hold"/>
                                        <p:tgtEl>
                                          <p:spTgt spid="54295"/>
                                        </p:tgtEl>
                                        <p:attrNameLst>
                                          <p:attrName>ppt_x</p:attrName>
                                        </p:attrNameLst>
                                      </p:cBhvr>
                                      <p:tavLst>
                                        <p:tav tm="0">
                                          <p:val>
                                            <p:strVal val="1+#ppt_w/2"/>
                                          </p:val>
                                        </p:tav>
                                        <p:tav tm="100000">
                                          <p:val>
                                            <p:strVal val="#ppt_x"/>
                                          </p:val>
                                        </p:tav>
                                      </p:tavLst>
                                    </p:anim>
                                    <p:anim calcmode="lin" valueType="num">
                                      <p:cBhvr additive="base">
                                        <p:cTn id="35" dur="1000" fill="hold"/>
                                        <p:tgtEl>
                                          <p:spTgt spid="54295"/>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 presetClass="entr" presetSubtype="2" fill="hold" grpId="0" nodeType="afterEffect">
                                  <p:stCondLst>
                                    <p:cond delay="0"/>
                                  </p:stCondLst>
                                  <p:childTnLst>
                                    <p:set>
                                      <p:cBhvr>
                                        <p:cTn id="38" dur="1" fill="hold">
                                          <p:stCondLst>
                                            <p:cond delay="0"/>
                                          </p:stCondLst>
                                        </p:cTn>
                                        <p:tgtEl>
                                          <p:spTgt spid="30724"/>
                                        </p:tgtEl>
                                        <p:attrNameLst>
                                          <p:attrName>style.visibility</p:attrName>
                                        </p:attrNameLst>
                                      </p:cBhvr>
                                      <p:to>
                                        <p:strVal val="visible"/>
                                      </p:to>
                                    </p:set>
                                    <p:anim calcmode="lin" valueType="num">
                                      <p:cBhvr additive="base">
                                        <p:cTn id="39" dur="1000" fill="hold"/>
                                        <p:tgtEl>
                                          <p:spTgt spid="30724"/>
                                        </p:tgtEl>
                                        <p:attrNameLst>
                                          <p:attrName>ppt_x</p:attrName>
                                        </p:attrNameLst>
                                      </p:cBhvr>
                                      <p:tavLst>
                                        <p:tav tm="0">
                                          <p:val>
                                            <p:strVal val="1+#ppt_w/2"/>
                                          </p:val>
                                        </p:tav>
                                        <p:tav tm="100000">
                                          <p:val>
                                            <p:strVal val="#ppt_x"/>
                                          </p:val>
                                        </p:tav>
                                      </p:tavLst>
                                    </p:anim>
                                    <p:anim calcmode="lin" valueType="num">
                                      <p:cBhvr additive="base">
                                        <p:cTn id="40" dur="1000" fill="hold"/>
                                        <p:tgtEl>
                                          <p:spTgt spid="30724"/>
                                        </p:tgtEl>
                                        <p:attrNameLst>
                                          <p:attrName>ppt_y</p:attrName>
                                        </p:attrNameLst>
                                      </p:cBhvr>
                                      <p:tavLst>
                                        <p:tav tm="0">
                                          <p:val>
                                            <p:strVal val="#ppt_y"/>
                                          </p:val>
                                        </p:tav>
                                        <p:tav tm="100000">
                                          <p:val>
                                            <p:strVal val="#ppt_y"/>
                                          </p:val>
                                        </p:tav>
                                      </p:tavLst>
                                    </p:anim>
                                  </p:childTnLst>
                                </p:cTn>
                              </p:par>
                            </p:childTnLst>
                          </p:cTn>
                        </p:par>
                        <p:par>
                          <p:cTn id="41" fill="hold">
                            <p:stCondLst>
                              <p:cond delay="4500"/>
                            </p:stCondLst>
                            <p:childTnLst>
                              <p:par>
                                <p:cTn id="42" presetID="2" presetClass="entr" presetSubtype="2" fill="hold" grpId="0" nodeType="afterEffect">
                                  <p:stCondLst>
                                    <p:cond delay="0"/>
                                  </p:stCondLst>
                                  <p:childTnLst>
                                    <p:set>
                                      <p:cBhvr>
                                        <p:cTn id="43" dur="1" fill="hold">
                                          <p:stCondLst>
                                            <p:cond delay="0"/>
                                          </p:stCondLst>
                                        </p:cTn>
                                        <p:tgtEl>
                                          <p:spTgt spid="54297"/>
                                        </p:tgtEl>
                                        <p:attrNameLst>
                                          <p:attrName>style.visibility</p:attrName>
                                        </p:attrNameLst>
                                      </p:cBhvr>
                                      <p:to>
                                        <p:strVal val="visible"/>
                                      </p:to>
                                    </p:set>
                                    <p:anim calcmode="lin" valueType="num">
                                      <p:cBhvr additive="base">
                                        <p:cTn id="44" dur="1000" fill="hold"/>
                                        <p:tgtEl>
                                          <p:spTgt spid="54297"/>
                                        </p:tgtEl>
                                        <p:attrNameLst>
                                          <p:attrName>ppt_x</p:attrName>
                                        </p:attrNameLst>
                                      </p:cBhvr>
                                      <p:tavLst>
                                        <p:tav tm="0">
                                          <p:val>
                                            <p:strVal val="1+#ppt_w/2"/>
                                          </p:val>
                                        </p:tav>
                                        <p:tav tm="100000">
                                          <p:val>
                                            <p:strVal val="#ppt_x"/>
                                          </p:val>
                                        </p:tav>
                                      </p:tavLst>
                                    </p:anim>
                                    <p:anim calcmode="lin" valueType="num">
                                      <p:cBhvr additive="base">
                                        <p:cTn id="45" dur="1000" fill="hold"/>
                                        <p:tgtEl>
                                          <p:spTgt spid="54297"/>
                                        </p:tgtEl>
                                        <p:attrNameLst>
                                          <p:attrName>ppt_y</p:attrName>
                                        </p:attrNameLst>
                                      </p:cBhvr>
                                      <p:tavLst>
                                        <p:tav tm="0">
                                          <p:val>
                                            <p:strVal val="#ppt_y"/>
                                          </p:val>
                                        </p:tav>
                                        <p:tav tm="100000">
                                          <p:val>
                                            <p:strVal val="#ppt_y"/>
                                          </p:val>
                                        </p:tav>
                                      </p:tavLst>
                                    </p:anim>
                                  </p:childTnLst>
                                </p:cTn>
                              </p:par>
                            </p:childTnLst>
                          </p:cTn>
                        </p:par>
                        <p:par>
                          <p:cTn id="46" fill="hold">
                            <p:stCondLst>
                              <p:cond delay="5500"/>
                            </p:stCondLst>
                            <p:childTnLst>
                              <p:par>
                                <p:cTn id="47" presetID="2" presetClass="entr" presetSubtype="2" fill="hold" grpId="0" nodeType="afterEffect">
                                  <p:stCondLst>
                                    <p:cond delay="0"/>
                                  </p:stCondLst>
                                  <p:childTnLst>
                                    <p:set>
                                      <p:cBhvr>
                                        <p:cTn id="48" dur="1" fill="hold">
                                          <p:stCondLst>
                                            <p:cond delay="0"/>
                                          </p:stCondLst>
                                        </p:cTn>
                                        <p:tgtEl>
                                          <p:spTgt spid="54298"/>
                                        </p:tgtEl>
                                        <p:attrNameLst>
                                          <p:attrName>style.visibility</p:attrName>
                                        </p:attrNameLst>
                                      </p:cBhvr>
                                      <p:to>
                                        <p:strVal val="visible"/>
                                      </p:to>
                                    </p:set>
                                    <p:anim calcmode="lin" valueType="num">
                                      <p:cBhvr additive="base">
                                        <p:cTn id="49" dur="1000" fill="hold"/>
                                        <p:tgtEl>
                                          <p:spTgt spid="54298"/>
                                        </p:tgtEl>
                                        <p:attrNameLst>
                                          <p:attrName>ppt_x</p:attrName>
                                        </p:attrNameLst>
                                      </p:cBhvr>
                                      <p:tavLst>
                                        <p:tav tm="0">
                                          <p:val>
                                            <p:strVal val="1+#ppt_w/2"/>
                                          </p:val>
                                        </p:tav>
                                        <p:tav tm="100000">
                                          <p:val>
                                            <p:strVal val="#ppt_x"/>
                                          </p:val>
                                        </p:tav>
                                      </p:tavLst>
                                    </p:anim>
                                    <p:anim calcmode="lin" valueType="num">
                                      <p:cBhvr additive="base">
                                        <p:cTn id="50" dur="1000" fill="hold"/>
                                        <p:tgtEl>
                                          <p:spTgt spid="54298"/>
                                        </p:tgtEl>
                                        <p:attrNameLst>
                                          <p:attrName>ppt_y</p:attrName>
                                        </p:attrNameLst>
                                      </p:cBhvr>
                                      <p:tavLst>
                                        <p:tav tm="0">
                                          <p:val>
                                            <p:strVal val="#ppt_y"/>
                                          </p:val>
                                        </p:tav>
                                        <p:tav tm="100000">
                                          <p:val>
                                            <p:strVal val="#ppt_y"/>
                                          </p:val>
                                        </p:tav>
                                      </p:tavLst>
                                    </p:anim>
                                  </p:childTnLst>
                                </p:cTn>
                              </p:par>
                            </p:childTnLst>
                          </p:cTn>
                        </p:par>
                        <p:par>
                          <p:cTn id="51" fill="hold">
                            <p:stCondLst>
                              <p:cond delay="6500"/>
                            </p:stCondLst>
                            <p:childTnLst>
                              <p:par>
                                <p:cTn id="52" presetID="2" presetClass="entr" presetSubtype="2" fill="hold" grpId="0" nodeType="afterEffect">
                                  <p:stCondLst>
                                    <p:cond delay="0"/>
                                  </p:stCondLst>
                                  <p:childTnLst>
                                    <p:set>
                                      <p:cBhvr>
                                        <p:cTn id="53" dur="1" fill="hold">
                                          <p:stCondLst>
                                            <p:cond delay="0"/>
                                          </p:stCondLst>
                                        </p:cTn>
                                        <p:tgtEl>
                                          <p:spTgt spid="30728"/>
                                        </p:tgtEl>
                                        <p:attrNameLst>
                                          <p:attrName>style.visibility</p:attrName>
                                        </p:attrNameLst>
                                      </p:cBhvr>
                                      <p:to>
                                        <p:strVal val="visible"/>
                                      </p:to>
                                    </p:set>
                                    <p:anim calcmode="lin" valueType="num">
                                      <p:cBhvr additive="base">
                                        <p:cTn id="54" dur="1000" fill="hold"/>
                                        <p:tgtEl>
                                          <p:spTgt spid="30728"/>
                                        </p:tgtEl>
                                        <p:attrNameLst>
                                          <p:attrName>ppt_x</p:attrName>
                                        </p:attrNameLst>
                                      </p:cBhvr>
                                      <p:tavLst>
                                        <p:tav tm="0">
                                          <p:val>
                                            <p:strVal val="1+#ppt_w/2"/>
                                          </p:val>
                                        </p:tav>
                                        <p:tav tm="100000">
                                          <p:val>
                                            <p:strVal val="#ppt_x"/>
                                          </p:val>
                                        </p:tav>
                                      </p:tavLst>
                                    </p:anim>
                                    <p:anim calcmode="lin" valueType="num">
                                      <p:cBhvr additive="base">
                                        <p:cTn id="55" dur="1000" fill="hold"/>
                                        <p:tgtEl>
                                          <p:spTgt spid="30728"/>
                                        </p:tgtEl>
                                        <p:attrNameLst>
                                          <p:attrName>ppt_y</p:attrName>
                                        </p:attrNameLst>
                                      </p:cBhvr>
                                      <p:tavLst>
                                        <p:tav tm="0">
                                          <p:val>
                                            <p:strVal val="#ppt_y"/>
                                          </p:val>
                                        </p:tav>
                                        <p:tav tm="100000">
                                          <p:val>
                                            <p:strVal val="#ppt_y"/>
                                          </p:val>
                                        </p:tav>
                                      </p:tavLst>
                                    </p:anim>
                                  </p:childTnLst>
                                </p:cTn>
                              </p:par>
                            </p:childTnLst>
                          </p:cTn>
                        </p:par>
                        <p:par>
                          <p:cTn id="56" fill="hold">
                            <p:stCondLst>
                              <p:cond delay="7500"/>
                            </p:stCondLst>
                            <p:childTnLst>
                              <p:par>
                                <p:cTn id="57" presetID="2" presetClass="entr" presetSubtype="2" fill="hold" grpId="0" nodeType="afterEffect">
                                  <p:stCondLst>
                                    <p:cond delay="0"/>
                                  </p:stCondLst>
                                  <p:childTnLst>
                                    <p:set>
                                      <p:cBhvr>
                                        <p:cTn id="58" dur="1" fill="hold">
                                          <p:stCondLst>
                                            <p:cond delay="0"/>
                                          </p:stCondLst>
                                        </p:cTn>
                                        <p:tgtEl>
                                          <p:spTgt spid="30746"/>
                                        </p:tgtEl>
                                        <p:attrNameLst>
                                          <p:attrName>style.visibility</p:attrName>
                                        </p:attrNameLst>
                                      </p:cBhvr>
                                      <p:to>
                                        <p:strVal val="visible"/>
                                      </p:to>
                                    </p:set>
                                    <p:anim calcmode="lin" valueType="num">
                                      <p:cBhvr additive="base">
                                        <p:cTn id="59" dur="1000" fill="hold"/>
                                        <p:tgtEl>
                                          <p:spTgt spid="30746"/>
                                        </p:tgtEl>
                                        <p:attrNameLst>
                                          <p:attrName>ppt_x</p:attrName>
                                        </p:attrNameLst>
                                      </p:cBhvr>
                                      <p:tavLst>
                                        <p:tav tm="0">
                                          <p:val>
                                            <p:strVal val="1+#ppt_w/2"/>
                                          </p:val>
                                        </p:tav>
                                        <p:tav tm="100000">
                                          <p:val>
                                            <p:strVal val="#ppt_x"/>
                                          </p:val>
                                        </p:tav>
                                      </p:tavLst>
                                    </p:anim>
                                    <p:anim calcmode="lin" valueType="num">
                                      <p:cBhvr additive="base">
                                        <p:cTn id="60" dur="1000" fill="hold"/>
                                        <p:tgtEl>
                                          <p:spTgt spid="30746"/>
                                        </p:tgtEl>
                                        <p:attrNameLst>
                                          <p:attrName>ppt_y</p:attrName>
                                        </p:attrNameLst>
                                      </p:cBhvr>
                                      <p:tavLst>
                                        <p:tav tm="0">
                                          <p:val>
                                            <p:strVal val="#ppt_y"/>
                                          </p:val>
                                        </p:tav>
                                        <p:tav tm="100000">
                                          <p:val>
                                            <p:strVal val="#ppt_y"/>
                                          </p:val>
                                        </p:tav>
                                      </p:tavLst>
                                    </p:anim>
                                  </p:childTnLst>
                                </p:cTn>
                              </p:par>
                            </p:childTnLst>
                          </p:cTn>
                        </p:par>
                        <p:par>
                          <p:cTn id="61" fill="hold">
                            <p:stCondLst>
                              <p:cond delay="8500"/>
                            </p:stCondLst>
                            <p:childTnLst>
                              <p:par>
                                <p:cTn id="62" presetID="2" presetClass="entr" presetSubtype="2" fill="hold" grpId="0" nodeType="afterEffect">
                                  <p:stCondLst>
                                    <p:cond delay="0"/>
                                  </p:stCondLst>
                                  <p:childTnLst>
                                    <p:set>
                                      <p:cBhvr>
                                        <p:cTn id="63" dur="1" fill="hold">
                                          <p:stCondLst>
                                            <p:cond delay="0"/>
                                          </p:stCondLst>
                                        </p:cTn>
                                        <p:tgtEl>
                                          <p:spTgt spid="54301"/>
                                        </p:tgtEl>
                                        <p:attrNameLst>
                                          <p:attrName>style.visibility</p:attrName>
                                        </p:attrNameLst>
                                      </p:cBhvr>
                                      <p:to>
                                        <p:strVal val="visible"/>
                                      </p:to>
                                    </p:set>
                                    <p:anim calcmode="lin" valueType="num">
                                      <p:cBhvr additive="base">
                                        <p:cTn id="64" dur="1000" fill="hold"/>
                                        <p:tgtEl>
                                          <p:spTgt spid="54301"/>
                                        </p:tgtEl>
                                        <p:attrNameLst>
                                          <p:attrName>ppt_x</p:attrName>
                                        </p:attrNameLst>
                                      </p:cBhvr>
                                      <p:tavLst>
                                        <p:tav tm="0">
                                          <p:val>
                                            <p:strVal val="1+#ppt_w/2"/>
                                          </p:val>
                                        </p:tav>
                                        <p:tav tm="100000">
                                          <p:val>
                                            <p:strVal val="#ppt_x"/>
                                          </p:val>
                                        </p:tav>
                                      </p:tavLst>
                                    </p:anim>
                                    <p:anim calcmode="lin" valueType="num">
                                      <p:cBhvr additive="base">
                                        <p:cTn id="65" dur="1000" fill="hold"/>
                                        <p:tgtEl>
                                          <p:spTgt spid="54301"/>
                                        </p:tgtEl>
                                        <p:attrNameLst>
                                          <p:attrName>ppt_y</p:attrName>
                                        </p:attrNameLst>
                                      </p:cBhvr>
                                      <p:tavLst>
                                        <p:tav tm="0">
                                          <p:val>
                                            <p:strVal val="#ppt_y"/>
                                          </p:val>
                                        </p:tav>
                                        <p:tav tm="100000">
                                          <p:val>
                                            <p:strVal val="#ppt_y"/>
                                          </p:val>
                                        </p:tav>
                                      </p:tavLst>
                                    </p:anim>
                                  </p:childTnLst>
                                </p:cTn>
                              </p:par>
                            </p:childTnLst>
                          </p:cTn>
                        </p:par>
                        <p:par>
                          <p:cTn id="66" fill="hold">
                            <p:stCondLst>
                              <p:cond delay="9500"/>
                            </p:stCondLst>
                            <p:childTnLst>
                              <p:par>
                                <p:cTn id="67" presetID="2" presetClass="entr" presetSubtype="2" fill="hold" grpId="0" nodeType="afterEffect">
                                  <p:stCondLst>
                                    <p:cond delay="0"/>
                                  </p:stCondLst>
                                  <p:childTnLst>
                                    <p:set>
                                      <p:cBhvr>
                                        <p:cTn id="68" dur="1" fill="hold">
                                          <p:stCondLst>
                                            <p:cond delay="0"/>
                                          </p:stCondLst>
                                        </p:cTn>
                                        <p:tgtEl>
                                          <p:spTgt spid="54300"/>
                                        </p:tgtEl>
                                        <p:attrNameLst>
                                          <p:attrName>style.visibility</p:attrName>
                                        </p:attrNameLst>
                                      </p:cBhvr>
                                      <p:to>
                                        <p:strVal val="visible"/>
                                      </p:to>
                                    </p:set>
                                    <p:anim calcmode="lin" valueType="num">
                                      <p:cBhvr additive="base">
                                        <p:cTn id="69" dur="1000" fill="hold"/>
                                        <p:tgtEl>
                                          <p:spTgt spid="54300"/>
                                        </p:tgtEl>
                                        <p:attrNameLst>
                                          <p:attrName>ppt_x</p:attrName>
                                        </p:attrNameLst>
                                      </p:cBhvr>
                                      <p:tavLst>
                                        <p:tav tm="0">
                                          <p:val>
                                            <p:strVal val="1+#ppt_w/2"/>
                                          </p:val>
                                        </p:tav>
                                        <p:tav tm="100000">
                                          <p:val>
                                            <p:strVal val="#ppt_x"/>
                                          </p:val>
                                        </p:tav>
                                      </p:tavLst>
                                    </p:anim>
                                    <p:anim calcmode="lin" valueType="num">
                                      <p:cBhvr additive="base">
                                        <p:cTn id="70" dur="1000" fill="hold"/>
                                        <p:tgtEl>
                                          <p:spTgt spid="54300"/>
                                        </p:tgtEl>
                                        <p:attrNameLst>
                                          <p:attrName>ppt_y</p:attrName>
                                        </p:attrNameLst>
                                      </p:cBhvr>
                                      <p:tavLst>
                                        <p:tav tm="0">
                                          <p:val>
                                            <p:strVal val="#ppt_y"/>
                                          </p:val>
                                        </p:tav>
                                        <p:tav tm="100000">
                                          <p:val>
                                            <p:strVal val="#ppt_y"/>
                                          </p:val>
                                        </p:tav>
                                      </p:tavLst>
                                    </p:anim>
                                  </p:childTnLst>
                                </p:cTn>
                              </p:par>
                            </p:childTnLst>
                          </p:cTn>
                        </p:par>
                        <p:par>
                          <p:cTn id="71" fill="hold">
                            <p:stCondLst>
                              <p:cond delay="10500"/>
                            </p:stCondLst>
                            <p:childTnLst>
                              <p:par>
                                <p:cTn id="72" presetID="2" presetClass="entr" presetSubtype="2" fill="hold" grpId="0" nodeType="afterEffect">
                                  <p:stCondLst>
                                    <p:cond delay="0"/>
                                  </p:stCondLst>
                                  <p:childTnLst>
                                    <p:set>
                                      <p:cBhvr>
                                        <p:cTn id="73" dur="1" fill="hold">
                                          <p:stCondLst>
                                            <p:cond delay="0"/>
                                          </p:stCondLst>
                                        </p:cTn>
                                        <p:tgtEl>
                                          <p:spTgt spid="30749"/>
                                        </p:tgtEl>
                                        <p:attrNameLst>
                                          <p:attrName>style.visibility</p:attrName>
                                        </p:attrNameLst>
                                      </p:cBhvr>
                                      <p:to>
                                        <p:strVal val="visible"/>
                                      </p:to>
                                    </p:set>
                                    <p:anim calcmode="lin" valueType="num">
                                      <p:cBhvr additive="base">
                                        <p:cTn id="74" dur="1000" fill="hold"/>
                                        <p:tgtEl>
                                          <p:spTgt spid="30749"/>
                                        </p:tgtEl>
                                        <p:attrNameLst>
                                          <p:attrName>ppt_x</p:attrName>
                                        </p:attrNameLst>
                                      </p:cBhvr>
                                      <p:tavLst>
                                        <p:tav tm="0">
                                          <p:val>
                                            <p:strVal val="1+#ppt_w/2"/>
                                          </p:val>
                                        </p:tav>
                                        <p:tav tm="100000">
                                          <p:val>
                                            <p:strVal val="#ppt_x"/>
                                          </p:val>
                                        </p:tav>
                                      </p:tavLst>
                                    </p:anim>
                                    <p:anim calcmode="lin" valueType="num">
                                      <p:cBhvr additive="base">
                                        <p:cTn id="75" dur="1000" fill="hold"/>
                                        <p:tgtEl>
                                          <p:spTgt spid="30749"/>
                                        </p:tgtEl>
                                        <p:attrNameLst>
                                          <p:attrName>ppt_y</p:attrName>
                                        </p:attrNameLst>
                                      </p:cBhvr>
                                      <p:tavLst>
                                        <p:tav tm="0">
                                          <p:val>
                                            <p:strVal val="#ppt_y"/>
                                          </p:val>
                                        </p:tav>
                                        <p:tav tm="100000">
                                          <p:val>
                                            <p:strVal val="#ppt_y"/>
                                          </p:val>
                                        </p:tav>
                                      </p:tavLst>
                                    </p:anim>
                                  </p:childTnLst>
                                </p:cTn>
                              </p:par>
                              <p:par>
                                <p:cTn id="76" presetID="5" presetClass="entr" presetSubtype="10" fill="hold" nodeType="withEffect">
                                  <p:stCondLst>
                                    <p:cond delay="0"/>
                                  </p:stCondLst>
                                  <p:childTnLst>
                                    <p:set>
                                      <p:cBhvr>
                                        <p:cTn id="77" dur="1" fill="hold">
                                          <p:stCondLst>
                                            <p:cond delay="0"/>
                                          </p:stCondLst>
                                        </p:cTn>
                                        <p:tgtEl>
                                          <p:spTgt spid="54304"/>
                                        </p:tgtEl>
                                        <p:attrNameLst>
                                          <p:attrName>style.visibility</p:attrName>
                                        </p:attrNameLst>
                                      </p:cBhvr>
                                      <p:to>
                                        <p:strVal val="visible"/>
                                      </p:to>
                                    </p:set>
                                    <p:animEffect transition="in" filter="checkerboard(across)">
                                      <p:cBhvr>
                                        <p:cTn id="78" dur="500"/>
                                        <p:tgtEl>
                                          <p:spTgt spid="54304"/>
                                        </p:tgtEl>
                                      </p:cBhvr>
                                    </p:animEffect>
                                  </p:childTnLst>
                                </p:cTn>
                              </p:par>
                              <p:par>
                                <p:cTn id="79" presetID="5" presetClass="entr" presetSubtype="10" fill="hold" grpId="0" nodeType="withEffect">
                                  <p:stCondLst>
                                    <p:cond delay="0"/>
                                  </p:stCondLst>
                                  <p:childTnLst>
                                    <p:set>
                                      <p:cBhvr>
                                        <p:cTn id="80" dur="1" fill="hold">
                                          <p:stCondLst>
                                            <p:cond delay="0"/>
                                          </p:stCondLst>
                                        </p:cTn>
                                        <p:tgtEl>
                                          <p:spTgt spid="54306"/>
                                        </p:tgtEl>
                                        <p:attrNameLst>
                                          <p:attrName>style.visibility</p:attrName>
                                        </p:attrNameLst>
                                      </p:cBhvr>
                                      <p:to>
                                        <p:strVal val="visible"/>
                                      </p:to>
                                    </p:set>
                                    <p:animEffect transition="in" filter="checkerboard(across)">
                                      <p:cBhvr>
                                        <p:cTn id="81" dur="500"/>
                                        <p:tgtEl>
                                          <p:spTgt spid="54306"/>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barn(inVertical)">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54308"/>
                                        </p:tgtEl>
                                        <p:attrNameLst>
                                          <p:attrName>style.visibility</p:attrName>
                                        </p:attrNameLst>
                                      </p:cBhvr>
                                      <p:to>
                                        <p:strVal val="visible"/>
                                      </p:to>
                                    </p:set>
                                    <p:animEffect transition="in" filter="wipe(down)">
                                      <p:cBhvr>
                                        <p:cTn id="91" dur="500"/>
                                        <p:tgtEl>
                                          <p:spTgt spid="54308"/>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grpId="0" nodeType="clickEffect">
                                  <p:stCondLst>
                                    <p:cond delay="0"/>
                                  </p:stCondLst>
                                  <p:childTnLst>
                                    <p:set>
                                      <p:cBhvr>
                                        <p:cTn id="95" dur="1" fill="hold">
                                          <p:stCondLst>
                                            <p:cond delay="0"/>
                                          </p:stCondLst>
                                        </p:cTn>
                                        <p:tgtEl>
                                          <p:spTgt spid="54310"/>
                                        </p:tgtEl>
                                        <p:attrNameLst>
                                          <p:attrName>style.visibility</p:attrName>
                                        </p:attrNameLst>
                                      </p:cBhvr>
                                      <p:to>
                                        <p:strVal val="visible"/>
                                      </p:to>
                                    </p:set>
                                    <p:animEffect transition="in" filter="circle(in)">
                                      <p:cBhvr>
                                        <p:cTn id="96" dur="2000"/>
                                        <p:tgtEl>
                                          <p:spTgt spid="54310"/>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54313"/>
                                        </p:tgtEl>
                                        <p:attrNameLst>
                                          <p:attrName>style.visibility</p:attrName>
                                        </p:attrNameLst>
                                      </p:cBhvr>
                                      <p:to>
                                        <p:strVal val="visible"/>
                                      </p:to>
                                    </p:set>
                                    <p:animEffect transition="in" filter="barn(inVertical)">
                                      <p:cBhvr>
                                        <p:cTn id="101" dur="500"/>
                                        <p:tgtEl>
                                          <p:spTgt spid="54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nimBg="1"/>
      <p:bldP spid="54279" grpId="0" animBg="1"/>
      <p:bldP spid="30728" grpId="0" animBg="1"/>
      <p:bldP spid="54282" grpId="0" animBg="1"/>
      <p:bldP spid="54294" grpId="0" animBg="1"/>
      <p:bldP spid="54295" grpId="0" animBg="1"/>
      <p:bldP spid="30743" grpId="0" animBg="1"/>
      <p:bldP spid="54297" grpId="0" animBg="1"/>
      <p:bldP spid="54298" grpId="0" animBg="1"/>
      <p:bldP spid="30746" grpId="0" animBg="1"/>
      <p:bldP spid="54300" grpId="0" animBg="1"/>
      <p:bldP spid="54301" grpId="0" animBg="1"/>
      <p:bldP spid="30749" grpId="0" animBg="1"/>
      <p:bldP spid="30750" grpId="0" animBg="1"/>
      <p:bldP spid="54306" grpId="0" animBg="1"/>
      <p:bldP spid="54308" grpId="0" animBg="1"/>
      <p:bldP spid="54310"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438400" y="3060755"/>
            <a:ext cx="7298098" cy="3633335"/>
            <a:chOff x="3633084" y="4761949"/>
            <a:chExt cx="11193341" cy="557257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3084" y="4761949"/>
              <a:ext cx="11193341" cy="5273112"/>
            </a:xfrm>
            <a:prstGeom prst="rect">
              <a:avLst/>
            </a:prstGeom>
          </p:spPr>
        </p:pic>
        <p:sp>
          <p:nvSpPr>
            <p:cNvPr id="10" name="Rectangle 9"/>
            <p:cNvSpPr/>
            <p:nvPr/>
          </p:nvSpPr>
          <p:spPr>
            <a:xfrm>
              <a:off x="6041937" y="9626448"/>
              <a:ext cx="6375634" cy="708071"/>
            </a:xfrm>
            <a:prstGeom prst="rect">
              <a:avLst/>
            </a:prstGeom>
          </p:spPr>
          <p:txBody>
            <a:bodyPr wrap="square">
              <a:spAutoFit/>
            </a:bodyPr>
            <a:lstStyle/>
            <a:p>
              <a:pPr algn="ctr">
                <a:spcAft>
                  <a:spcPts val="533"/>
                </a:spcAft>
              </a:pPr>
              <a:r>
                <a:rPr lang="vi-VN" sz="2400" i="1">
                  <a:latin typeface="Arial" panose="020B0604020202020204" pitchFamily="34" charset="0"/>
                  <a:ea typeface="Calibri" panose="020F0502020204030204" pitchFamily="34" charset="0"/>
                  <a:cs typeface="Arial" panose="020B0604020202020204" pitchFamily="34" charset="0"/>
                </a:rPr>
                <a:t>Quá trình tái bản DNA </a:t>
              </a:r>
              <a:endParaRPr lang="en-US" sz="2400">
                <a:latin typeface="Arial" panose="020B0604020202020204" pitchFamily="34" charset="0"/>
                <a:ea typeface="Calibri" panose="020F0502020204030204" pitchFamily="34" charset="0"/>
                <a:cs typeface="Arial" panose="020B0604020202020204" pitchFamily="34" charset="0"/>
              </a:endParaRPr>
            </a:p>
          </p:txBody>
        </p:sp>
      </p:grpSp>
      <p:grpSp>
        <p:nvGrpSpPr>
          <p:cNvPr id="2" name="Group 7"/>
          <p:cNvGrpSpPr/>
          <p:nvPr/>
        </p:nvGrpSpPr>
        <p:grpSpPr>
          <a:xfrm>
            <a:off x="971870" y="797988"/>
            <a:ext cx="10315141" cy="2548789"/>
            <a:chOff x="0" y="-76200"/>
            <a:chExt cx="1701760" cy="745468"/>
          </a:xfrm>
        </p:grpSpPr>
        <p:sp>
          <p:nvSpPr>
            <p:cNvPr id="3" name="Freeform 8"/>
            <p:cNvSpPr/>
            <p:nvPr/>
          </p:nvSpPr>
          <p:spPr>
            <a:xfrm>
              <a:off x="0" y="0"/>
              <a:ext cx="1701760" cy="565262"/>
            </a:xfrm>
            <a:custGeom>
              <a:avLst/>
              <a:gdLst/>
              <a:ahLst/>
              <a:cxnLst/>
              <a:rect l="l" t="t" r="r" b="b"/>
              <a:pathLst>
                <a:path w="1701760" h="669268">
                  <a:moveTo>
                    <a:pt x="3452" y="0"/>
                  </a:moveTo>
                  <a:lnTo>
                    <a:pt x="1698308" y="0"/>
                  </a:lnTo>
                  <a:cubicBezTo>
                    <a:pt x="1699224" y="0"/>
                    <a:pt x="1700101" y="364"/>
                    <a:pt x="1700749" y="1011"/>
                  </a:cubicBezTo>
                  <a:cubicBezTo>
                    <a:pt x="1701396" y="1658"/>
                    <a:pt x="1701760" y="2536"/>
                    <a:pt x="1701760" y="3452"/>
                  </a:cubicBezTo>
                  <a:lnTo>
                    <a:pt x="1701760" y="665816"/>
                  </a:lnTo>
                  <a:cubicBezTo>
                    <a:pt x="1701760" y="666732"/>
                    <a:pt x="1701396" y="667610"/>
                    <a:pt x="1700749" y="668257"/>
                  </a:cubicBezTo>
                  <a:cubicBezTo>
                    <a:pt x="1700101" y="668904"/>
                    <a:pt x="1699224" y="669268"/>
                    <a:pt x="1698308" y="669268"/>
                  </a:cubicBezTo>
                  <a:lnTo>
                    <a:pt x="3452" y="669268"/>
                  </a:lnTo>
                  <a:cubicBezTo>
                    <a:pt x="2536" y="669268"/>
                    <a:pt x="1658" y="668904"/>
                    <a:pt x="1011" y="668257"/>
                  </a:cubicBezTo>
                  <a:cubicBezTo>
                    <a:pt x="364" y="667610"/>
                    <a:pt x="0" y="666732"/>
                    <a:pt x="0" y="665816"/>
                  </a:cubicBezTo>
                  <a:lnTo>
                    <a:pt x="0" y="3452"/>
                  </a:lnTo>
                  <a:cubicBezTo>
                    <a:pt x="0" y="2536"/>
                    <a:pt x="364" y="1658"/>
                    <a:pt x="1011" y="1011"/>
                  </a:cubicBezTo>
                  <a:cubicBezTo>
                    <a:pt x="1658" y="364"/>
                    <a:pt x="2536" y="0"/>
                    <a:pt x="3452" y="0"/>
                  </a:cubicBezTo>
                  <a:close/>
                </a:path>
              </a:pathLst>
            </a:custGeom>
            <a:solidFill>
              <a:srgbClr val="B8DEE8"/>
            </a:solidFill>
            <a:ln w="38100" cap="sq">
              <a:solidFill>
                <a:srgbClr val="000000"/>
              </a:solidFill>
              <a:prstDash val="solid"/>
              <a:miter/>
            </a:ln>
          </p:spPr>
        </p:sp>
        <p:sp>
          <p:nvSpPr>
            <p:cNvPr id="4" name="TextBox 9"/>
            <p:cNvSpPr txBox="1"/>
            <p:nvPr/>
          </p:nvSpPr>
          <p:spPr>
            <a:xfrm>
              <a:off x="0" y="-76200"/>
              <a:ext cx="1701760" cy="745468"/>
            </a:xfrm>
            <a:prstGeom prst="rect">
              <a:avLst/>
            </a:prstGeom>
          </p:spPr>
          <p:txBody>
            <a:bodyPr lIns="0" tIns="0" rIns="0" bIns="0" rtlCol="0" anchor="ctr"/>
            <a:lstStyle/>
            <a:p>
              <a:pPr>
                <a:lnSpc>
                  <a:spcPts val="1866"/>
                </a:lnSpc>
                <a:spcBef>
                  <a:spcPct val="0"/>
                </a:spcBef>
              </a:pPr>
              <a:endParaRPr sz="1200"/>
            </a:p>
          </p:txBody>
        </p:sp>
      </p:grpSp>
      <p:grpSp>
        <p:nvGrpSpPr>
          <p:cNvPr id="5" name="Group 12"/>
          <p:cNvGrpSpPr/>
          <p:nvPr/>
        </p:nvGrpSpPr>
        <p:grpSpPr>
          <a:xfrm>
            <a:off x="865576" y="279166"/>
            <a:ext cx="5365867" cy="803286"/>
            <a:chOff x="-36702" y="-45736"/>
            <a:chExt cx="1852769" cy="226258"/>
          </a:xfrm>
        </p:grpSpPr>
        <p:sp>
          <p:nvSpPr>
            <p:cNvPr id="6" name="Freeform 13"/>
            <p:cNvSpPr/>
            <p:nvPr/>
          </p:nvSpPr>
          <p:spPr>
            <a:xfrm>
              <a:off x="-36702" y="-45736"/>
              <a:ext cx="1852769" cy="194075"/>
            </a:xfrm>
            <a:custGeom>
              <a:avLst/>
              <a:gdLst/>
              <a:ahLst/>
              <a:cxnLst/>
              <a:rect l="l" t="t" r="r" b="b"/>
              <a:pathLst>
                <a:path w="1117994" h="264358">
                  <a:moveTo>
                    <a:pt x="5254" y="0"/>
                  </a:moveTo>
                  <a:lnTo>
                    <a:pt x="1112740" y="0"/>
                  </a:lnTo>
                  <a:cubicBezTo>
                    <a:pt x="1114133" y="0"/>
                    <a:pt x="1115469" y="554"/>
                    <a:pt x="1116455" y="1539"/>
                  </a:cubicBezTo>
                  <a:cubicBezTo>
                    <a:pt x="1117440" y="2524"/>
                    <a:pt x="1117994" y="3861"/>
                    <a:pt x="1117994" y="5254"/>
                  </a:cubicBezTo>
                  <a:lnTo>
                    <a:pt x="1117994" y="259104"/>
                  </a:lnTo>
                  <a:cubicBezTo>
                    <a:pt x="1117994" y="260498"/>
                    <a:pt x="1117440" y="261834"/>
                    <a:pt x="1116455" y="262819"/>
                  </a:cubicBezTo>
                  <a:cubicBezTo>
                    <a:pt x="1115469" y="263805"/>
                    <a:pt x="1114133" y="264358"/>
                    <a:pt x="1112740" y="264358"/>
                  </a:cubicBezTo>
                  <a:lnTo>
                    <a:pt x="5254" y="264358"/>
                  </a:lnTo>
                  <a:cubicBezTo>
                    <a:pt x="2352" y="264358"/>
                    <a:pt x="0" y="262006"/>
                    <a:pt x="0" y="259104"/>
                  </a:cubicBezTo>
                  <a:lnTo>
                    <a:pt x="0" y="5254"/>
                  </a:lnTo>
                  <a:cubicBezTo>
                    <a:pt x="0" y="3861"/>
                    <a:pt x="554" y="2524"/>
                    <a:pt x="1539" y="1539"/>
                  </a:cubicBezTo>
                  <a:cubicBezTo>
                    <a:pt x="2524" y="554"/>
                    <a:pt x="3861" y="0"/>
                    <a:pt x="5254" y="0"/>
                  </a:cubicBezTo>
                  <a:close/>
                </a:path>
              </a:pathLst>
            </a:custGeom>
            <a:solidFill>
              <a:srgbClr val="F4D059"/>
            </a:solidFill>
            <a:ln w="38100" cap="sq">
              <a:solidFill>
                <a:srgbClr val="000000"/>
              </a:solidFill>
              <a:prstDash val="solid"/>
              <a:miter/>
            </a:ln>
          </p:spPr>
        </p:sp>
        <p:sp>
          <p:nvSpPr>
            <p:cNvPr id="7" name="TextBox 14"/>
            <p:cNvSpPr txBox="1"/>
            <p:nvPr/>
          </p:nvSpPr>
          <p:spPr>
            <a:xfrm>
              <a:off x="-23093" y="-45736"/>
              <a:ext cx="1825551" cy="226258"/>
            </a:xfrm>
            <a:prstGeom prst="rect">
              <a:avLst/>
            </a:prstGeom>
          </p:spPr>
          <p:txBody>
            <a:bodyPr lIns="0" tIns="0" rIns="0" bIns="0" rtlCol="0" anchor="ctr"/>
            <a:lstStyle/>
            <a:p>
              <a:pPr algn="ctr">
                <a:lnSpc>
                  <a:spcPts val="3814"/>
                </a:lnSpc>
                <a:spcBef>
                  <a:spcPct val="0"/>
                </a:spcBef>
              </a:pPr>
              <a:r>
                <a:rPr lang="vi-VN" sz="3600" b="1" dirty="0">
                  <a:solidFill>
                    <a:srgbClr val="000000"/>
                  </a:solidFill>
                  <a:latin typeface="Arial" panose="020B0604020202020204" pitchFamily="34" charset="0"/>
                  <a:cs typeface="Arial" panose="020B0604020202020204" pitchFamily="34" charset="0"/>
                </a:rPr>
                <a:t>2. Chức năng của DNA</a:t>
              </a:r>
              <a:endParaRPr lang="en-US" sz="3600" b="1" dirty="0">
                <a:solidFill>
                  <a:srgbClr val="000000"/>
                </a:solidFill>
                <a:latin typeface="Arial" panose="020B0604020202020204" pitchFamily="34" charset="0"/>
                <a:cs typeface="Arial" panose="020B0604020202020204" pitchFamily="34" charset="0"/>
              </a:endParaRPr>
            </a:p>
          </p:txBody>
        </p:sp>
      </p:grpSp>
      <p:sp>
        <p:nvSpPr>
          <p:cNvPr id="8" name="Rectangle 7"/>
          <p:cNvSpPr/>
          <p:nvPr/>
        </p:nvSpPr>
        <p:spPr>
          <a:xfrm>
            <a:off x="1356261" y="1449673"/>
            <a:ext cx="9499600" cy="1362809"/>
          </a:xfrm>
          <a:prstGeom prst="rect">
            <a:avLst/>
          </a:prstGeom>
        </p:spPr>
        <p:txBody>
          <a:bodyPr wrap="square">
            <a:spAutoFit/>
          </a:bodyPr>
          <a:lstStyle/>
          <a:p>
            <a:pPr algn="just">
              <a:lnSpc>
                <a:spcPct val="150000"/>
              </a:lnSpc>
            </a:pPr>
            <a:r>
              <a:rPr lang="vi-VN" sz="2933">
                <a:latin typeface="Arial" panose="020B0604020202020204" pitchFamily="34" charset="0"/>
                <a:cs typeface="Arial" panose="020B0604020202020204" pitchFamily="34" charset="0"/>
              </a:rPr>
              <a:t>Phân tử ADN có chức năng lưu trữ, bảo quản và truyền đạt thông tin di truyền.</a:t>
            </a:r>
            <a:endParaRPr lang="en-US" sz="2933">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stretch>
            <a:fillRect/>
          </a:stretch>
        </p:blipFill>
        <p:spPr>
          <a:xfrm rot="20008577">
            <a:off x="11093645" y="265061"/>
            <a:ext cx="702361" cy="1230473"/>
          </a:xfrm>
          <a:prstGeom prst="rect">
            <a:avLst/>
          </a:prstGeom>
        </p:spPr>
      </p:pic>
      <p:sp>
        <p:nvSpPr>
          <p:cNvPr id="16" name="Freeform 2"/>
          <p:cNvSpPr/>
          <p:nvPr/>
        </p:nvSpPr>
        <p:spPr>
          <a:xfrm rot="1386616">
            <a:off x="262212" y="2449190"/>
            <a:ext cx="694543" cy="1605035"/>
          </a:xfrm>
          <a:custGeom>
            <a:avLst/>
            <a:gdLst/>
            <a:ahLst/>
            <a:cxnLst/>
            <a:rect l="l" t="t" r="r" b="b"/>
            <a:pathLst>
              <a:path w="2605421" h="6020930">
                <a:moveTo>
                  <a:pt x="0" y="0"/>
                </a:moveTo>
                <a:lnTo>
                  <a:pt x="2605421" y="0"/>
                </a:lnTo>
                <a:lnTo>
                  <a:pt x="2605421" y="6020930"/>
                </a:lnTo>
                <a:lnTo>
                  <a:pt x="0" y="60209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412216380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8ED0E3C-AE32-A83D-7211-2CFBD1DA44ED}"/>
              </a:ext>
            </a:extLst>
          </p:cNvPr>
          <p:cNvGrpSpPr/>
          <p:nvPr/>
        </p:nvGrpSpPr>
        <p:grpSpPr>
          <a:xfrm>
            <a:off x="4591051" y="135955"/>
            <a:ext cx="7435297" cy="2404504"/>
            <a:chOff x="2780989" y="1250777"/>
            <a:chExt cx="3855347" cy="3719546"/>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2860011" y="1589717"/>
              <a:ext cx="3776325" cy="3241694"/>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2780989" y="1250777"/>
              <a:ext cx="3855347" cy="371954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3200" b="1" kern="0" dirty="0">
                  <a:solidFill>
                    <a:prstClr val="black"/>
                  </a:solidFill>
                  <a:latin typeface="+mj-lt"/>
                  <a:cs typeface="Arial" panose="020B0604020202020204" pitchFamily="34" charset="0"/>
                </a:rPr>
                <a:t>1. </a:t>
              </a:r>
              <a:r>
                <a:rPr lang="vi-VN" sz="3200" kern="0" dirty="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1961609" y="1747410"/>
            <a:ext cx="1536467" cy="609927"/>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endParaRPr lang="en-US" sz="2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45ECED4-0BD7-8360-5576-C1402C116955}"/>
              </a:ext>
            </a:extLst>
          </p:cNvPr>
          <p:cNvSpPr txBox="1"/>
          <p:nvPr/>
        </p:nvSpPr>
        <p:spPr>
          <a:xfrm>
            <a:off x="868633" y="2450659"/>
            <a:ext cx="10083169" cy="417729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sz="3200" b="1" dirty="0">
                <a:solidFill>
                  <a:srgbClr val="FF0000"/>
                </a:solidFill>
              </a:rPr>
              <a:t>- Đặc điểm giúp DNA thực hiện chức năng lưu giữ thông tin di truyền:</a:t>
            </a:r>
            <a:endParaRPr lang="en-US" sz="3200" b="1" dirty="0">
              <a:solidFill>
                <a:srgbClr val="FF0000"/>
              </a:solidFill>
            </a:endParaRPr>
          </a:p>
          <a:p>
            <a:endParaRPr lang="en-US" sz="3200" dirty="0"/>
          </a:p>
          <a:p>
            <a:r>
              <a:rPr lang="vi-VN" sz="3200" dirty="0"/>
              <a:t>Trình tự các nucleotide trên DNA là thông tin di truyền chỉ dẫn cho tế bào tổng hợp protein. Ngoài ra, DNA có kích thước lớn giúp mỗi phân tử DNA mang được nhiều thông tin di truyền.</a:t>
            </a:r>
          </a:p>
        </p:txBody>
      </p:sp>
      <p:sp>
        <p:nvSpPr>
          <p:cNvPr id="7" name="Text Box 28">
            <a:extLst>
              <a:ext uri="{FF2B5EF4-FFF2-40B4-BE49-F238E27FC236}">
                <a16:creationId xmlns:a16="http://schemas.microsoft.com/office/drawing/2014/main" id="{75F356FB-83BA-AD8A-CE8D-2BB70DE45260}"/>
              </a:ext>
            </a:extLst>
          </p:cNvPr>
          <p:cNvSpPr txBox="1"/>
          <p:nvPr/>
        </p:nvSpPr>
        <p:spPr>
          <a:xfrm>
            <a:off x="3490776" y="3247231"/>
            <a:ext cx="7377249" cy="107721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just" eaLnBrk="1" hangingPunct="1">
              <a:buFontTx/>
              <a:buNone/>
            </a:pPr>
            <a:r>
              <a:rPr lang="en-US" altLang="en-US" b="1" dirty="0" err="1">
                <a:solidFill>
                  <a:srgbClr val="2B0AF4"/>
                </a:solidFill>
                <a:latin typeface="Times New Roman" panose="02020603050405020304" pitchFamily="18" charset="0"/>
                <a:cs typeface="Times New Roman" panose="02020603050405020304" pitchFamily="18" charset="0"/>
              </a:rPr>
              <a:t>Vì</a:t>
            </a:r>
            <a:r>
              <a:rPr lang="en-US" altLang="en-US" b="1" dirty="0">
                <a:solidFill>
                  <a:srgbClr val="2B0AF4"/>
                </a:solidFill>
                <a:latin typeface="Times New Roman" panose="02020603050405020304" pitchFamily="18" charset="0"/>
                <a:cs typeface="Times New Roman" panose="02020603050405020304" pitchFamily="18" charset="0"/>
              </a:rPr>
              <a:t> thông tin di truyền được mã hóa bằng trình tự các nucleotit</a:t>
            </a:r>
            <a:endParaRPr lang="en-US" altLang="en-US" b="1" dirty="0">
              <a:solidFill>
                <a:srgbClr val="2B0AF4"/>
              </a:solidFill>
              <a:latin typeface="Times New Roman" panose="02020603050405020304" pitchFamily="18" charset="0"/>
              <a:ea typeface="Times New Roman" panose="02020603050405020304" pitchFamily="18" charset="0"/>
            </a:endParaRPr>
          </a:p>
        </p:txBody>
      </p:sp>
      <p:sp>
        <p:nvSpPr>
          <p:cNvPr id="9" name="Arrow: Pentagon 8">
            <a:extLst>
              <a:ext uri="{FF2B5EF4-FFF2-40B4-BE49-F238E27FC236}">
                <a16:creationId xmlns:a16="http://schemas.microsoft.com/office/drawing/2014/main" id="{774F73FD-8BD9-49C5-8C96-6033C60004C6}"/>
              </a:ext>
            </a:extLst>
          </p:cNvPr>
          <p:cNvSpPr/>
          <p:nvPr/>
        </p:nvSpPr>
        <p:spPr>
          <a:xfrm>
            <a:off x="165652" y="268244"/>
            <a:ext cx="3965714" cy="567003"/>
          </a:xfrm>
          <a:prstGeom prst="homePlate">
            <a:avLst>
              <a:gd name="adj" fmla="val 3812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Aachen" panose="02020500000000000000" pitchFamily="18" charset="0"/>
                <a:cs typeface="Aachen" panose="02020500000000000000" pitchFamily="18" charset="0"/>
              </a:rPr>
              <a:t>2. CHỨC NĂNG CỦA DNA</a:t>
            </a:r>
          </a:p>
        </p:txBody>
      </p:sp>
    </p:spTree>
    <p:extLst>
      <p:ext uri="{BB962C8B-B14F-4D97-AF65-F5344CB8AC3E}">
        <p14:creationId xmlns:p14="http://schemas.microsoft.com/office/powerpoint/2010/main" val="1054652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amond(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dmin\Desktop\697717004chia-ly.jpg">
            <a:extLst>
              <a:ext uri="{FF2B5EF4-FFF2-40B4-BE49-F238E27FC236}">
                <a16:creationId xmlns:a16="http://schemas.microsoft.com/office/drawing/2014/main" id="{1DDB6F7B-0A96-5768-CFCB-26D973071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733800"/>
            <a:ext cx="441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Admin\Desktop\gala6.jpg">
            <a:extLst>
              <a:ext uri="{FF2B5EF4-FFF2-40B4-BE49-F238E27FC236}">
                <a16:creationId xmlns:a16="http://schemas.microsoft.com/office/drawing/2014/main" id="{695714FC-8C25-E8A7-07C5-B42202470F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434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5" descr="C:\Users\Admin\Desktop\5d50d28d7e9e8a5a4852d36aeaea1809_mo-liet-sy-5559-1400575369-5447-1421143321.jpg">
            <a:extLst>
              <a:ext uri="{FF2B5EF4-FFF2-40B4-BE49-F238E27FC236}">
                <a16:creationId xmlns:a16="http://schemas.microsoft.com/office/drawing/2014/main" id="{1C4888BD-A629-B3CF-6C15-C0DE1C51D4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1700" y="3733800"/>
            <a:ext cx="46101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7" descr="C:\Users\Admin\Desktop\images1160171_e1.jpg">
            <a:extLst>
              <a:ext uri="{FF2B5EF4-FFF2-40B4-BE49-F238E27FC236}">
                <a16:creationId xmlns:a16="http://schemas.microsoft.com/office/drawing/2014/main" id="{223ED97F-42E6-9D50-8EFC-7A99D59BBD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3926" y="19050"/>
            <a:ext cx="45878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3">
            <a:extLst>
              <a:ext uri="{FF2B5EF4-FFF2-40B4-BE49-F238E27FC236}">
                <a16:creationId xmlns:a16="http://schemas.microsoft.com/office/drawing/2014/main" id="{A3E57E85-8F09-212C-6222-9358DFB386B5}"/>
              </a:ext>
            </a:extLst>
          </p:cNvPr>
          <p:cNvSpPr txBox="1">
            <a:spLocks noChangeArrowheads="1"/>
          </p:cNvSpPr>
          <p:nvPr/>
        </p:nvSpPr>
        <p:spPr bwMode="auto">
          <a:xfrm>
            <a:off x="1752600" y="3271839"/>
            <a:ext cx="411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0000FF"/>
                </a:solidFill>
                <a:latin typeface="Times New Roman" panose="02020603050405020304" pitchFamily="18" charset="0"/>
                <a:cs typeface="Times New Roman" panose="02020603050405020304" pitchFamily="18" charset="0"/>
              </a:rPr>
              <a:t>Như chưa hề có cuộc chia li</a:t>
            </a:r>
          </a:p>
        </p:txBody>
      </p:sp>
      <p:sp>
        <p:nvSpPr>
          <p:cNvPr id="7" name="Text Box 23">
            <a:extLst>
              <a:ext uri="{FF2B5EF4-FFF2-40B4-BE49-F238E27FC236}">
                <a16:creationId xmlns:a16="http://schemas.microsoft.com/office/drawing/2014/main" id="{27C7F606-B6D5-4357-8988-9FFA4F2416A9}"/>
              </a:ext>
            </a:extLst>
          </p:cNvPr>
          <p:cNvSpPr txBox="1">
            <a:spLocks noChangeArrowheads="1"/>
          </p:cNvSpPr>
          <p:nvPr/>
        </p:nvSpPr>
        <p:spPr bwMode="auto">
          <a:xfrm>
            <a:off x="5988050" y="3295651"/>
            <a:ext cx="411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0000FF"/>
                </a:solidFill>
                <a:latin typeface="Times New Roman" panose="02020603050405020304" pitchFamily="18" charset="0"/>
                <a:cs typeface="Times New Roman" panose="02020603050405020304" pitchFamily="18" charset="0"/>
              </a:rPr>
              <a:t>Nhắn tìm đồng đội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diamond(in)">
                                      <p:cBhvr>
                                        <p:cTn id="12" dur="2000"/>
                                        <p:tgtEl>
                                          <p:spTgt spid="266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5125"/>
                                        </p:tgtEl>
                                        <p:attrNameLst>
                                          <p:attrName>style.visibility</p:attrName>
                                        </p:attrNameLst>
                                      </p:cBhvr>
                                      <p:to>
                                        <p:strVal val="visible"/>
                                      </p:to>
                                    </p:set>
                                    <p:animEffect transition="in" filter="box(in)">
                                      <p:cBhvr>
                                        <p:cTn id="17" dur="500"/>
                                        <p:tgtEl>
                                          <p:spTgt spid="51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5124"/>
                                        </p:tgtEl>
                                        <p:attrNameLst>
                                          <p:attrName>style.visibility</p:attrName>
                                        </p:attrNameLst>
                                      </p:cBhvr>
                                      <p:to>
                                        <p:strVal val="visible"/>
                                      </p:to>
                                    </p:set>
                                    <p:anim calcmode="lin" valueType="num">
                                      <p:cBhvr additive="base">
                                        <p:cTn id="22" dur="500" fill="hold"/>
                                        <p:tgtEl>
                                          <p:spTgt spid="5124"/>
                                        </p:tgtEl>
                                        <p:attrNameLst>
                                          <p:attrName>ppt_x</p:attrName>
                                        </p:attrNameLst>
                                      </p:cBhvr>
                                      <p:tavLst>
                                        <p:tav tm="0">
                                          <p:val>
                                            <p:strVal val="#ppt_x"/>
                                          </p:val>
                                        </p:tav>
                                        <p:tav tm="100000">
                                          <p:val>
                                            <p:strVal val="#ppt_x"/>
                                          </p:val>
                                        </p:tav>
                                      </p:tavLst>
                                    </p:anim>
                                    <p:anim calcmode="lin" valueType="num">
                                      <p:cBhvr additive="base">
                                        <p:cTn id="23" dur="500" fill="hold"/>
                                        <p:tgtEl>
                                          <p:spTgt spid="5124"/>
                                        </p:tgtEl>
                                        <p:attrNameLst>
                                          <p:attrName>ppt_y</p:attrName>
                                        </p:attrNameLst>
                                      </p:cBhvr>
                                      <p:tavLst>
                                        <p:tav tm="0">
                                          <p:val>
                                            <p:strVal val="1+#ppt_h/2"/>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8ED0E3C-AE32-A83D-7211-2CFBD1DA44ED}"/>
              </a:ext>
            </a:extLst>
          </p:cNvPr>
          <p:cNvGrpSpPr/>
          <p:nvPr/>
        </p:nvGrpSpPr>
        <p:grpSpPr>
          <a:xfrm>
            <a:off x="243694" y="284391"/>
            <a:ext cx="11814956" cy="1068160"/>
            <a:chOff x="673582" y="1589717"/>
            <a:chExt cx="5962754" cy="1849237"/>
          </a:xfrm>
          <a:solidFill>
            <a:schemeClr val="accent2"/>
          </a:solidFill>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1813573"/>
            </a:xfrm>
            <a:prstGeom prst="roundRect">
              <a:avLst>
                <a:gd name="adj" fmla="val 0"/>
              </a:avLst>
            </a:prstGeom>
            <a:grp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3200" b="1" kern="0" dirty="0">
                  <a:solidFill>
                    <a:prstClr val="black"/>
                  </a:solidFill>
                  <a:latin typeface="+mj-lt"/>
                  <a:cs typeface="Arial" panose="020B0604020202020204" pitchFamily="34" charset="0"/>
                </a:rPr>
                <a:t>1. </a:t>
              </a:r>
              <a:r>
                <a:rPr lang="vi-VN" sz="3200" kern="0" dirty="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1568466"/>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45ECED4-0BD7-8360-5576-C1402C116955}"/>
              </a:ext>
            </a:extLst>
          </p:cNvPr>
          <p:cNvSpPr txBox="1"/>
          <p:nvPr/>
        </p:nvSpPr>
        <p:spPr>
          <a:xfrm>
            <a:off x="401320" y="2032452"/>
            <a:ext cx="11485880" cy="4768228"/>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sz="3200" b="1" dirty="0">
                <a:solidFill>
                  <a:srgbClr val="FF0000"/>
                </a:solidFill>
              </a:rPr>
              <a:t>- Đặc điểm giúp DNA thực hiện chức năng bảo quản thông tin di truyền: </a:t>
            </a:r>
            <a:endParaRPr lang="en-US" sz="3200" b="1" dirty="0">
              <a:solidFill>
                <a:srgbClr val="FF0000"/>
              </a:solidFill>
            </a:endParaRPr>
          </a:p>
          <a:p>
            <a:r>
              <a:rPr lang="vi-VN" sz="3200" dirty="0"/>
              <a:t>Trên mỗi mạch đơn của phân tử DNA, các nucleotide liên kết với nhau bằng liên kết cộng hóa trị bền vững. Đồng thời, các nucleotide trên hai mạch DNA liên kết với nhau bằng liên kết hydrogen, tuy liên kết hydrogen không bền nhưng số lượng liên kết lại rất lớn nên đảm bảo cấu trúc của DNA được ổn định và cũng dễ dàng cắt đứt trong quá trình tái bản.</a:t>
            </a:r>
            <a:endParaRPr lang="en-US" sz="3200" dirty="0"/>
          </a:p>
        </p:txBody>
      </p:sp>
    </p:spTree>
    <p:extLst>
      <p:ext uri="{BB962C8B-B14F-4D97-AF65-F5344CB8AC3E}">
        <p14:creationId xmlns:p14="http://schemas.microsoft.com/office/powerpoint/2010/main" val="16940151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8ED0E3C-AE32-A83D-7211-2CFBD1DA44ED}"/>
              </a:ext>
            </a:extLst>
          </p:cNvPr>
          <p:cNvGrpSpPr/>
          <p:nvPr/>
        </p:nvGrpSpPr>
        <p:grpSpPr>
          <a:xfrm>
            <a:off x="126364" y="60492"/>
            <a:ext cx="11872595" cy="1222642"/>
            <a:chOff x="673582" y="1518253"/>
            <a:chExt cx="5861280" cy="1222642"/>
          </a:xfrm>
          <a:solidFill>
            <a:srgbClr val="EEC3EB"/>
          </a:solidFill>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861280" cy="1055070"/>
            </a:xfrm>
            <a:prstGeom prst="roundRect">
              <a:avLst>
                <a:gd name="adj" fmla="val 5571"/>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16460" y="1518253"/>
              <a:ext cx="5676996" cy="1222642"/>
            </a:xfrm>
            <a:prstGeom prst="roundRect">
              <a:avLst>
                <a:gd name="adj" fmla="val 0"/>
              </a:avLst>
            </a:prstGeom>
            <a:grp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3200" b="1" kern="0" dirty="0">
                  <a:solidFill>
                    <a:prstClr val="black"/>
                  </a:solidFill>
                  <a:latin typeface="+mj-lt"/>
                  <a:cs typeface="Arial" panose="020B0604020202020204" pitchFamily="34" charset="0"/>
                </a:rPr>
                <a:t>1. </a:t>
              </a:r>
              <a:r>
                <a:rPr lang="vi-VN" sz="3200" kern="0" dirty="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094203" y="142386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endParaRPr lang="en-US" sz="2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585C5C9-D39D-4866-0F9D-6D8BDDC35269}"/>
              </a:ext>
            </a:extLst>
          </p:cNvPr>
          <p:cNvSpPr txBox="1"/>
          <p:nvPr/>
        </p:nvSpPr>
        <p:spPr>
          <a:xfrm>
            <a:off x="288295" y="2028588"/>
            <a:ext cx="5854377" cy="4768228"/>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sz="3200" dirty="0">
                <a:solidFill>
                  <a:srgbClr val="FF0000"/>
                </a:solidFill>
              </a:rPr>
              <a:t>- Đặc điểm giúp DNA thực hiện chức năng truyền đạt thông tin di truyền: </a:t>
            </a:r>
            <a:endParaRPr lang="en-US" sz="3200" dirty="0">
              <a:solidFill>
                <a:srgbClr val="FF0000"/>
              </a:solidFill>
            </a:endParaRPr>
          </a:p>
          <a:p>
            <a:r>
              <a:rPr lang="vi-VN" sz="3200" b="0" dirty="0"/>
              <a:t>Phân tử DNA có khả năng tự nhân đôi, nhờ đó thông tin có thể di truyền qua các thế hệ tế bào và cơ thể, đảm bảo cho đặc tính của loài được duy trì ổn định.</a:t>
            </a:r>
            <a:endParaRPr lang="en-US" sz="3200" b="0" dirty="0"/>
          </a:p>
        </p:txBody>
      </p:sp>
      <p:grpSp>
        <p:nvGrpSpPr>
          <p:cNvPr id="10" name="Group 12">
            <a:extLst>
              <a:ext uri="{FF2B5EF4-FFF2-40B4-BE49-F238E27FC236}">
                <a16:creationId xmlns:a16="http://schemas.microsoft.com/office/drawing/2014/main" id="{21BA8B59-7FA8-713E-68A3-35523A624EBB}"/>
              </a:ext>
            </a:extLst>
          </p:cNvPr>
          <p:cNvGrpSpPr/>
          <p:nvPr/>
        </p:nvGrpSpPr>
        <p:grpSpPr>
          <a:xfrm>
            <a:off x="6644640" y="2956560"/>
            <a:ext cx="5354320" cy="3415718"/>
            <a:chOff x="304799" y="1796070"/>
            <a:chExt cx="7620001" cy="4528530"/>
          </a:xfrm>
        </p:grpSpPr>
        <p:pic>
          <p:nvPicPr>
            <p:cNvPr id="11" name="Picture 4" descr="https://www.atlantapublicschools.us/cms/lib/GA01000924/Centricity/Domain/92/launch-people.png">
              <a:extLst>
                <a:ext uri="{FF2B5EF4-FFF2-40B4-BE49-F238E27FC236}">
                  <a16:creationId xmlns:a16="http://schemas.microsoft.com/office/drawing/2014/main" id="{C1E0D53D-0311-1F48-AB90-987B39BF7360}"/>
                </a:ext>
              </a:extLst>
            </p:cNvPr>
            <p:cNvPicPr>
              <a:picLocks noChangeAspect="1"/>
            </p:cNvPicPr>
            <p:nvPr/>
          </p:nvPicPr>
          <p:blipFill>
            <a:blip r:embed="rId2"/>
            <a:srcRect l="35341" r="36386"/>
            <a:stretch>
              <a:fillRect/>
            </a:stretch>
          </p:blipFill>
          <p:spPr>
            <a:xfrm>
              <a:off x="6096000" y="3581400"/>
              <a:ext cx="1828800" cy="2743200"/>
            </a:xfrm>
            <a:prstGeom prst="rect">
              <a:avLst/>
            </a:prstGeom>
            <a:noFill/>
            <a:ln w="9525">
              <a:noFill/>
            </a:ln>
          </p:spPr>
        </p:pic>
        <p:pic>
          <p:nvPicPr>
            <p:cNvPr id="12" name="Picture 5">
              <a:extLst>
                <a:ext uri="{FF2B5EF4-FFF2-40B4-BE49-F238E27FC236}">
                  <a16:creationId xmlns:a16="http://schemas.microsoft.com/office/drawing/2014/main" id="{060F6262-3BF2-5975-4FDB-D6DBECA8BADD}"/>
                </a:ext>
              </a:extLst>
            </p:cNvPr>
            <p:cNvPicPr>
              <a:picLocks noChangeAspect="1"/>
            </p:cNvPicPr>
            <p:nvPr/>
          </p:nvPicPr>
          <p:blipFill>
            <a:blip r:embed="rId3"/>
            <a:stretch>
              <a:fillRect/>
            </a:stretch>
          </p:blipFill>
          <p:spPr>
            <a:xfrm>
              <a:off x="304799" y="1796070"/>
              <a:ext cx="4664999" cy="3290919"/>
            </a:xfrm>
            <a:prstGeom prst="rect">
              <a:avLst/>
            </a:prstGeom>
            <a:noFill/>
            <a:ln w="9525">
              <a:noFill/>
            </a:ln>
          </p:spPr>
        </p:pic>
        <p:grpSp>
          <p:nvGrpSpPr>
            <p:cNvPr id="13" name="Group 11">
              <a:extLst>
                <a:ext uri="{FF2B5EF4-FFF2-40B4-BE49-F238E27FC236}">
                  <a16:creationId xmlns:a16="http://schemas.microsoft.com/office/drawing/2014/main" id="{54940920-9F68-EC76-6B26-AC1B35A48E16}"/>
                </a:ext>
              </a:extLst>
            </p:cNvPr>
            <p:cNvGrpSpPr/>
            <p:nvPr/>
          </p:nvGrpSpPr>
          <p:grpSpPr>
            <a:xfrm>
              <a:off x="457200" y="4934607"/>
              <a:ext cx="5659821" cy="1090448"/>
              <a:chOff x="457200" y="4934607"/>
              <a:chExt cx="5659821" cy="1090448"/>
            </a:xfrm>
          </p:grpSpPr>
          <p:sp>
            <p:nvSpPr>
              <p:cNvPr id="14" name="Right Brace 13">
                <a:extLst>
                  <a:ext uri="{FF2B5EF4-FFF2-40B4-BE49-F238E27FC236}">
                    <a16:creationId xmlns:a16="http://schemas.microsoft.com/office/drawing/2014/main" id="{FC007CF1-1C84-3017-13E6-6933CFD6C437}"/>
                  </a:ext>
                </a:extLst>
              </p:cNvPr>
              <p:cNvSpPr/>
              <p:nvPr/>
            </p:nvSpPr>
            <p:spPr>
              <a:xfrm rot="5400000">
                <a:off x="2247356" y="3161470"/>
                <a:ext cx="305887" cy="3886201"/>
              </a:xfrm>
              <a:prstGeom prst="rightBrace">
                <a:avLst/>
              </a:prstGeom>
              <a:noFill/>
              <a:ln w="28575" cap="flat" cmpd="sng" algn="ctr">
                <a:solidFill>
                  <a:sysClr val="windowText" lastClr="00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 name="Freeform 10">
                <a:extLst>
                  <a:ext uri="{FF2B5EF4-FFF2-40B4-BE49-F238E27FC236}">
                    <a16:creationId xmlns:a16="http://schemas.microsoft.com/office/drawing/2014/main" id="{BD105808-7DED-7D1D-2B6E-308C5AF9D39E}"/>
                  </a:ext>
                </a:extLst>
              </p:cNvPr>
              <p:cNvSpPr/>
              <p:nvPr/>
            </p:nvSpPr>
            <p:spPr>
              <a:xfrm>
                <a:off x="2190749" y="4934047"/>
                <a:ext cx="3925889" cy="1089941"/>
              </a:xfrm>
              <a:custGeom>
                <a:avLst/>
                <a:gdLst>
                  <a:gd name="connsiteX0" fmla="*/ 220718 w 3925614"/>
                  <a:gd name="connsiteY0" fmla="*/ 315311 h 1090448"/>
                  <a:gd name="connsiteX1" fmla="*/ 362607 w 3925614"/>
                  <a:gd name="connsiteY1" fmla="*/ 867104 h 1090448"/>
                  <a:gd name="connsiteX2" fmla="*/ 2396359 w 3925614"/>
                  <a:gd name="connsiteY2" fmla="*/ 945931 h 1090448"/>
                  <a:gd name="connsiteX3" fmla="*/ 3925614 w 3925614"/>
                  <a:gd name="connsiteY3" fmla="*/ 0 h 1090448"/>
                </a:gdLst>
                <a:ahLst/>
                <a:cxnLst>
                  <a:cxn ang="0">
                    <a:pos x="connsiteX0" y="connsiteY0"/>
                  </a:cxn>
                  <a:cxn ang="0">
                    <a:pos x="connsiteX1" y="connsiteY1"/>
                  </a:cxn>
                  <a:cxn ang="0">
                    <a:pos x="connsiteX2" y="connsiteY2"/>
                  </a:cxn>
                  <a:cxn ang="0">
                    <a:pos x="connsiteX3" y="connsiteY3"/>
                  </a:cxn>
                </a:cxnLst>
                <a:rect l="l" t="t" r="r" b="b"/>
                <a:pathLst>
                  <a:path w="3925614" h="1090448">
                    <a:moveTo>
                      <a:pt x="220718" y="315311"/>
                    </a:moveTo>
                    <a:cubicBezTo>
                      <a:pt x="110359" y="538656"/>
                      <a:pt x="0" y="762001"/>
                      <a:pt x="362607" y="867104"/>
                    </a:cubicBezTo>
                    <a:cubicBezTo>
                      <a:pt x="725214" y="972207"/>
                      <a:pt x="1802525" y="1090448"/>
                      <a:pt x="2396359" y="945931"/>
                    </a:cubicBezTo>
                    <a:cubicBezTo>
                      <a:pt x="2990194" y="801414"/>
                      <a:pt x="3457904" y="400707"/>
                      <a:pt x="3925614" y="0"/>
                    </a:cubicBezTo>
                  </a:path>
                </a:pathLst>
              </a:custGeom>
              <a:noFill/>
              <a:ln w="28575" cap="flat" cmpd="sng" algn="ctr">
                <a:solidFill>
                  <a:sysClr val="windowText" lastClr="000000"/>
                </a:solidFill>
                <a:prstDash val="solid"/>
                <a:headEnd type="none" w="med" len="med"/>
                <a:tailEnd type="arrow" w="med" len="me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pic>
        <p:nvPicPr>
          <p:cNvPr id="16" name="Picture 15" descr="family1.jpg">
            <a:extLst>
              <a:ext uri="{FF2B5EF4-FFF2-40B4-BE49-F238E27FC236}">
                <a16:creationId xmlns:a16="http://schemas.microsoft.com/office/drawing/2014/main" id="{7CCB58DA-414A-0E7E-04BE-98846D85F038}"/>
              </a:ext>
            </a:extLst>
          </p:cNvPr>
          <p:cNvPicPr>
            <a:picLocks noChangeAspect="1"/>
          </p:cNvPicPr>
          <p:nvPr/>
        </p:nvPicPr>
        <p:blipFill>
          <a:blip r:embed="rId4" cstate="print"/>
          <a:stretch>
            <a:fillRect/>
          </a:stretch>
        </p:blipFill>
        <p:spPr>
          <a:xfrm>
            <a:off x="6631553" y="2795691"/>
            <a:ext cx="5560447" cy="366664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extLst>
      <p:ext uri="{BB962C8B-B14F-4D97-AF65-F5344CB8AC3E}">
        <p14:creationId xmlns:p14="http://schemas.microsoft.com/office/powerpoint/2010/main" val="29748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8ED0E3C-AE32-A83D-7211-2CFBD1DA44ED}"/>
              </a:ext>
            </a:extLst>
          </p:cNvPr>
          <p:cNvGrpSpPr/>
          <p:nvPr/>
        </p:nvGrpSpPr>
        <p:grpSpPr>
          <a:xfrm>
            <a:off x="1354527" y="290189"/>
            <a:ext cx="9926385" cy="1439220"/>
            <a:chOff x="673582" y="1589717"/>
            <a:chExt cx="5962754" cy="1769278"/>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3263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1733614"/>
            </a:xfrm>
            <a:prstGeom prst="roundRect">
              <a:avLst>
                <a:gd name="adj" fmla="val 0"/>
              </a:avLst>
            </a:prstGeom>
            <a:solidFill>
              <a:srgbClr val="FEF8D8"/>
            </a:solid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4000" b="1" kern="0" dirty="0">
                  <a:solidFill>
                    <a:prstClr val="black"/>
                  </a:solidFill>
                  <a:latin typeface="+mj-lt"/>
                  <a:cs typeface="Arial" panose="020B0604020202020204" pitchFamily="34" charset="0"/>
                </a:rPr>
                <a:t>2. </a:t>
              </a:r>
              <a:r>
                <a:rPr lang="vi-VN" sz="4000" kern="0" dirty="0">
                  <a:solidFill>
                    <a:prstClr val="black"/>
                  </a:solidFill>
                  <a:latin typeface="+mj-lt"/>
                  <a:cs typeface="Arial" panose="020B0604020202020204" pitchFamily="34" charset="0"/>
                </a:rPr>
                <a:t>Con sinh ra có nhiều đặc điểm giống bố mẹ là nhờ chức năng nào của phân tử DNA?</a:t>
              </a:r>
              <a:endParaRPr kumimoji="0" lang="en-US" sz="4000" i="0" u="none" strike="noStrike" kern="0" cap="none" spc="0" normalizeH="0" baseline="0" noProof="0" dirty="0">
                <a:ln>
                  <a:noFill/>
                </a:ln>
                <a:solidFill>
                  <a:prstClr val="black"/>
                </a:solidFill>
                <a:effectLst/>
                <a:uLnTx/>
                <a:uFillTx/>
                <a:latin typeface="+mj-lt"/>
                <a:cs typeface="Arial" panose="020B0604020202020204" pitchFamily="34" charset="0"/>
              </a:endParaRP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55970" y="2549980"/>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06BAB82-3CC2-106C-5DE1-16921AAA785F}"/>
              </a:ext>
            </a:extLst>
          </p:cNvPr>
          <p:cNvSpPr txBox="1"/>
          <p:nvPr/>
        </p:nvSpPr>
        <p:spPr>
          <a:xfrm>
            <a:off x="1399648" y="3161932"/>
            <a:ext cx="9359979" cy="2982548"/>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sz="4000" dirty="0">
                <a:cs typeface="Times New Roman" panose="02020603050405020304" pitchFamily="18" charset="0"/>
              </a:rPr>
              <a:t>Con sinh ra có nhiều đặc điểm giống bố mẹ là nhờ gene quy định đặc điểm được truyền đạt từ bố mẹ cho con </a:t>
            </a:r>
            <a:r>
              <a:rPr lang="vi-VN" sz="4000" b="1" dirty="0">
                <a:solidFill>
                  <a:srgbClr val="FF0000"/>
                </a:solidFill>
                <a:cs typeface="Times New Roman" panose="02020603050405020304" pitchFamily="18" charset="0"/>
              </a:rPr>
              <a:t>thông qua quá trình tái bản DNA</a:t>
            </a:r>
            <a:r>
              <a:rPr lang="en-US" sz="4000" b="1" dirty="0">
                <a:solidFill>
                  <a:srgbClr val="FF0000"/>
                </a:solidFill>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6372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F6E2775-5A2B-4AC8-82CC-38BCE4B9FC24}"/>
              </a:ext>
            </a:extLst>
          </p:cNvPr>
          <p:cNvSpPr>
            <a:spLocks noGrp="1" noChangeArrowheads="1"/>
          </p:cNvSpPr>
          <p:nvPr>
            <p:ph type="title"/>
          </p:nvPr>
        </p:nvSpPr>
        <p:spPr>
          <a:xfrm>
            <a:off x="1981200" y="125413"/>
            <a:ext cx="8229600" cy="138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algn="just"/>
            <a:r>
              <a:rPr lang="en-US" altLang="en-US" sz="2600" i="1">
                <a:solidFill>
                  <a:srgbClr val="0000FF"/>
                </a:solidFill>
                <a:latin typeface="Times New Roman" panose="02020603050405020304" pitchFamily="18" charset="0"/>
              </a:rPr>
              <a:t>Cao ốc mang tên Agora Garden tại TP Đài Bắc (Đài Loan) do một cty của Bỉ xây dựng, dự kiến hoàn thành vào năm 2016. Lấy cảm hứng từ mô hinh ADN tạo ra những khu vườn treo. Có 20 tầng mỗi tầng 20 căn hộ.</a:t>
            </a:r>
          </a:p>
        </p:txBody>
      </p:sp>
      <p:pic>
        <p:nvPicPr>
          <p:cNvPr id="23555" name="Picture 3" descr="nha ADN">
            <a:extLst>
              <a:ext uri="{FF2B5EF4-FFF2-40B4-BE49-F238E27FC236}">
                <a16:creationId xmlns:a16="http://schemas.microsoft.com/office/drawing/2014/main" id="{DB159E7C-7C94-4285-B00D-95225E569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78000"/>
            <a:ext cx="9144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487E03CF-E1DC-4BBF-ABF5-B9769038DB6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pic>
        <p:nvPicPr>
          <p:cNvPr id="24579" name="Picture 3" descr="can ho adn 2">
            <a:extLst>
              <a:ext uri="{FF2B5EF4-FFF2-40B4-BE49-F238E27FC236}">
                <a16:creationId xmlns:a16="http://schemas.microsoft.com/office/drawing/2014/main" id="{29966B0B-BF20-4FDC-84E9-B618F884E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964" y="1970088"/>
            <a:ext cx="8220075"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4">
            <a:extLst>
              <a:ext uri="{FF2B5EF4-FFF2-40B4-BE49-F238E27FC236}">
                <a16:creationId xmlns:a16="http://schemas.microsoft.com/office/drawing/2014/main" id="{8A2AC5DB-5A3C-4BCD-A9A9-E2559782451A}"/>
              </a:ext>
            </a:extLst>
          </p:cNvPr>
          <p:cNvSpPr>
            <a:spLocks noGrp="1" noChangeArrowheads="1"/>
          </p:cNvSpPr>
          <p:nvPr>
            <p:ph type="title"/>
          </p:nvPr>
        </p:nvSpPr>
        <p:spPr>
          <a:xfrm>
            <a:off x="1524000" y="114301"/>
            <a:ext cx="9144000" cy="15859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pPr algn="just"/>
            <a:r>
              <a:rPr lang="en-US" altLang="en-US" sz="2800" i="1">
                <a:solidFill>
                  <a:srgbClr val="0000FF"/>
                </a:solidFill>
                <a:latin typeface="Times New Roman" panose="02020603050405020304" pitchFamily="18" charset="0"/>
              </a:rPr>
              <a:t>Cao ốc mang tên Agora Garden tại TP Đài Bắc (Đài Loan) do một cty của Bỉ xây dựng, dự kiến hoàn thành vào năm 2016. Lấy cảm hứng từ mô hinh ADN tạo ra những khu vườn treo. Có 20 tầng mỗi tầng 20 căn hộ.</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AFF6B1C-6768-47ED-9060-59FC8765078A}"/>
              </a:ext>
            </a:extLst>
          </p:cNvPr>
          <p:cNvSpPr>
            <a:spLocks noGrp="1" noChangeArrowheads="1"/>
          </p:cNvSpPr>
          <p:nvPr>
            <p:ph type="title"/>
          </p:nvPr>
        </p:nvSpPr>
        <p:spPr>
          <a:xfrm>
            <a:off x="1679576" y="125413"/>
            <a:ext cx="8988425" cy="138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r>
              <a:rPr lang="en-US" altLang="en-US" sz="2600" i="1">
                <a:solidFill>
                  <a:srgbClr val="0000FF"/>
                </a:solidFill>
                <a:latin typeface="Times New Roman" panose="02020603050405020304" pitchFamily="18" charset="0"/>
              </a:rPr>
              <a:t>Cao ốc mang tên Agora Garden tại TP Đài Bắc( Đài Loan) do một cty của Bỉ xây dựng, dự kiến hoàn thành vào năm 2016. Lấy cảm hứng từ mô hinh ADN tạo ra nhung khu vườn treo. Có 20 tầng mỗi tầng 20 căn hộ.</a:t>
            </a:r>
          </a:p>
        </p:txBody>
      </p:sp>
      <p:sp>
        <p:nvSpPr>
          <p:cNvPr id="25603" name="Rectangle 3">
            <a:extLst>
              <a:ext uri="{FF2B5EF4-FFF2-40B4-BE49-F238E27FC236}">
                <a16:creationId xmlns:a16="http://schemas.microsoft.com/office/drawing/2014/main" id="{FE530DF8-8E67-4A1D-9E0B-30851069F1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pic>
        <p:nvPicPr>
          <p:cNvPr id="25604" name="Picture 4" descr="can ho adn">
            <a:extLst>
              <a:ext uri="{FF2B5EF4-FFF2-40B4-BE49-F238E27FC236}">
                <a16:creationId xmlns:a16="http://schemas.microsoft.com/office/drawing/2014/main" id="{B1E7214C-E550-4F38-B4B3-AACF07808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964" y="1662114"/>
            <a:ext cx="8220075" cy="5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8D779DB-945F-423B-8E81-FF445587E049}"/>
              </a:ext>
            </a:extLst>
          </p:cNvPr>
          <p:cNvSpPr>
            <a:spLocks noGrp="1" noChangeArrowheads="1"/>
          </p:cNvSpPr>
          <p:nvPr>
            <p:ph type="title"/>
          </p:nvPr>
        </p:nvSpPr>
        <p:spPr>
          <a:xfrm>
            <a:off x="1524000" y="1"/>
            <a:ext cx="9144000" cy="1585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r>
              <a:rPr lang="en-US" altLang="en-US" sz="2800" i="1">
                <a:solidFill>
                  <a:srgbClr val="0000FF"/>
                </a:solidFill>
                <a:latin typeface="Times New Roman" panose="02020603050405020304" pitchFamily="18" charset="0"/>
              </a:rPr>
              <a:t>Cao ốc mang tên Agora Garden tại TP Đài Bắc( Đài Loan) do một cty của Bỉ xây dựng, dự kiến hoàn thành vào năm 2016. Lấy cảm hứng từ mô hinh ADN tạo ra nhung khu vườn treo. Có 20 tầng mỗi tần 20 căn hộ.</a:t>
            </a:r>
          </a:p>
        </p:txBody>
      </p:sp>
      <p:sp>
        <p:nvSpPr>
          <p:cNvPr id="26627" name="Rectangle 3">
            <a:extLst>
              <a:ext uri="{FF2B5EF4-FFF2-40B4-BE49-F238E27FC236}">
                <a16:creationId xmlns:a16="http://schemas.microsoft.com/office/drawing/2014/main" id="{BDD75DAB-34DA-4B51-A321-88B006B7665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pic>
        <p:nvPicPr>
          <p:cNvPr id="26628" name="Picture 4" descr="Agora_Garden_1">
            <a:extLst>
              <a:ext uri="{FF2B5EF4-FFF2-40B4-BE49-F238E27FC236}">
                <a16:creationId xmlns:a16="http://schemas.microsoft.com/office/drawing/2014/main" id="{FAFEE182-8D05-4623-B8DF-969A2704BF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47814"/>
            <a:ext cx="9144000" cy="53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15C53D27-F652-439A-8E84-5C029F173AC2}"/>
              </a:ext>
            </a:extLst>
          </p:cNvPr>
          <p:cNvSpPr>
            <a:spLocks noGrp="1" noChangeArrowheads="1"/>
          </p:cNvSpPr>
          <p:nvPr>
            <p:ph type="title"/>
          </p:nvPr>
        </p:nvSpPr>
        <p:spPr>
          <a:xfrm>
            <a:off x="1981200" y="292100"/>
            <a:ext cx="8229600" cy="1023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000" i="1">
                <a:solidFill>
                  <a:srgbClr val="0000FF"/>
                </a:solidFill>
                <a:latin typeface="Times New Roman" panose="02020603050405020304" pitchFamily="18" charset="0"/>
              </a:rPr>
              <a:t>Chiếc cầu dài 280m thiết kế dựa trên cảm hứng mô hình ADN dành cho người đi bộ. Du lịch Singapore</a:t>
            </a:r>
          </a:p>
        </p:txBody>
      </p:sp>
      <p:pic>
        <p:nvPicPr>
          <p:cNvPr id="27651" name="Picture 3">
            <a:extLst>
              <a:ext uri="{FF2B5EF4-FFF2-40B4-BE49-F238E27FC236}">
                <a16:creationId xmlns:a16="http://schemas.microsoft.com/office/drawing/2014/main" id="{49A1D475-14F6-4AC0-8834-5F4A73DF9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651" y="1393826"/>
            <a:ext cx="8448675" cy="546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621F5AB2-C4B7-4925-938F-329E4D33EA0A}"/>
              </a:ext>
            </a:extLst>
          </p:cNvPr>
          <p:cNvSpPr>
            <a:spLocks noGrp="1" noChangeArrowheads="1"/>
          </p:cNvSpPr>
          <p:nvPr>
            <p:ph type="title"/>
          </p:nvPr>
        </p:nvSpPr>
        <p:spPr>
          <a:xfrm>
            <a:off x="1524001" y="125413"/>
            <a:ext cx="8950325" cy="138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en-US" sz="3000" i="1">
                <a:solidFill>
                  <a:srgbClr val="0000FF"/>
                </a:solidFill>
                <a:latin typeface="Times New Roman" panose="02020603050405020304" pitchFamily="18" charset="0"/>
              </a:rPr>
              <a:t>Chiếc cầu dài 280m thiết kế dựa trên cảm hứng mô hình ADN dành cho người đi bộ. Du lịch Singapore</a:t>
            </a:r>
          </a:p>
        </p:txBody>
      </p:sp>
      <p:pic>
        <p:nvPicPr>
          <p:cNvPr id="28675" name="Picture 3">
            <a:extLst>
              <a:ext uri="{FF2B5EF4-FFF2-40B4-BE49-F238E27FC236}">
                <a16:creationId xmlns:a16="http://schemas.microsoft.com/office/drawing/2014/main" id="{3F0C98D4-012D-4406-9898-FFD8624BE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70026"/>
            <a:ext cx="9144000" cy="538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B9FE7DE2-A113-4BF3-819D-48AC61F7464B}"/>
              </a:ext>
            </a:extLst>
          </p:cNvPr>
          <p:cNvSpPr>
            <a:spLocks noGrp="1" noChangeArrowheads="1"/>
          </p:cNvSpPr>
          <p:nvPr>
            <p:ph type="title"/>
          </p:nvPr>
        </p:nvSpPr>
        <p:spPr>
          <a:xfrm>
            <a:off x="1717675" y="123825"/>
            <a:ext cx="8756650" cy="138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r>
              <a:rPr lang="en-US" altLang="en-US" sz="3400" i="1">
                <a:solidFill>
                  <a:srgbClr val="0000FF"/>
                </a:solidFill>
                <a:latin typeface="Times New Roman" panose="02020603050405020304" pitchFamily="18" charset="0"/>
              </a:rPr>
              <a:t>Chiếc cầu dài 280m thiết kế dựa trên cảm hứng mô hình ADN dành cho người đi bộ. Du lịch Singapore</a:t>
            </a:r>
          </a:p>
        </p:txBody>
      </p:sp>
      <p:pic>
        <p:nvPicPr>
          <p:cNvPr id="29699" name="Picture 3">
            <a:extLst>
              <a:ext uri="{FF2B5EF4-FFF2-40B4-BE49-F238E27FC236}">
                <a16:creationId xmlns:a16="http://schemas.microsoft.com/office/drawing/2014/main" id="{2226CE1B-5B06-4016-A513-67EABBB05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63700"/>
            <a:ext cx="9144000"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What is Genetic Testing? | AncestryDNA® Learning Hub">
            <a:extLst>
              <a:ext uri="{FF2B5EF4-FFF2-40B4-BE49-F238E27FC236}">
                <a16:creationId xmlns:a16="http://schemas.microsoft.com/office/drawing/2014/main" id="{1782A562-71D3-5BDB-E54F-D7E11F607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742" y="1986755"/>
            <a:ext cx="5702069" cy="487124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AB9208BB-F63C-A3B0-4196-960C9E03472C}"/>
              </a:ext>
            </a:extLst>
          </p:cNvPr>
          <p:cNvGrpSpPr/>
          <p:nvPr/>
        </p:nvGrpSpPr>
        <p:grpSpPr>
          <a:xfrm>
            <a:off x="403695" y="336770"/>
            <a:ext cx="11555188" cy="1606216"/>
            <a:chOff x="403695" y="336770"/>
            <a:chExt cx="11555188" cy="1606216"/>
          </a:xfrm>
        </p:grpSpPr>
        <p:sp>
          <p:nvSpPr>
            <p:cNvPr id="6" name="Rectangle: Rounded Corners 5">
              <a:extLst>
                <a:ext uri="{FF2B5EF4-FFF2-40B4-BE49-F238E27FC236}">
                  <a16:creationId xmlns:a16="http://schemas.microsoft.com/office/drawing/2014/main" id="{4E71312E-6A7F-1FAC-11F4-663D54B8FD4E}"/>
                </a:ext>
              </a:extLst>
            </p:cNvPr>
            <p:cNvSpPr/>
            <p:nvPr/>
          </p:nvSpPr>
          <p:spPr>
            <a:xfrm>
              <a:off x="786012" y="434449"/>
              <a:ext cx="11172871" cy="14984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04E5356-5198-32D7-D0C1-E0D123D0DA5F}"/>
                </a:ext>
              </a:extLst>
            </p:cNvPr>
            <p:cNvSpPr/>
            <p:nvPr/>
          </p:nvSpPr>
          <p:spPr>
            <a:xfrm>
              <a:off x="1125678" y="407942"/>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02781B5-8B95-6021-F4C2-B04E95A48E05}"/>
                </a:ext>
              </a:extLst>
            </p:cNvPr>
            <p:cNvGrpSpPr/>
            <p:nvPr/>
          </p:nvGrpSpPr>
          <p:grpSpPr>
            <a:xfrm>
              <a:off x="403695" y="336770"/>
              <a:ext cx="914400" cy="914400"/>
              <a:chOff x="666750" y="619125"/>
              <a:chExt cx="914400" cy="914400"/>
            </a:xfrm>
          </p:grpSpPr>
          <p:sp>
            <p:nvSpPr>
              <p:cNvPr id="9" name="Oval 8">
                <a:extLst>
                  <a:ext uri="{FF2B5EF4-FFF2-40B4-BE49-F238E27FC236}">
                    <a16:creationId xmlns:a16="http://schemas.microsoft.com/office/drawing/2014/main" id="{BC1E0570-55B4-4DA8-B4BD-DBE482219723}"/>
                  </a:ext>
                </a:extLst>
              </p:cNvPr>
              <p:cNvSpPr/>
              <p:nvPr/>
            </p:nvSpPr>
            <p:spPr>
              <a:xfrm>
                <a:off x="666750" y="619125"/>
                <a:ext cx="914400" cy="914400"/>
              </a:xfrm>
              <a:prstGeom prst="ellipse">
                <a:avLst/>
              </a:prstGeom>
              <a:solidFill>
                <a:schemeClr val="tx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14E001-24AF-DB07-8F2D-94038BFD92A2}"/>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1" name="Block Arc 10">
                <a:extLst>
                  <a:ext uri="{FF2B5EF4-FFF2-40B4-BE49-F238E27FC236}">
                    <a16:creationId xmlns:a16="http://schemas.microsoft.com/office/drawing/2014/main" id="{2E332A66-D02C-4FC6-DAF1-839B70817B22}"/>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F2039FFA-DC74-A798-394A-EEA2C24F9B43}"/>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3E2E7208-877B-EACF-83F6-B0FCB3EFF5C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A310F1A1-326A-8920-0290-02A4506CBC70}"/>
                  </a:ext>
                </a:extLst>
              </p:cNvPr>
              <p:cNvSpPr/>
              <p:nvPr/>
            </p:nvSpPr>
            <p:spPr>
              <a:xfrm>
                <a:off x="728662" y="1033462"/>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1E71A8-D4CD-A5BF-2E41-048F967A9755}"/>
                  </a:ext>
                </a:extLst>
              </p:cNvPr>
              <p:cNvSpPr/>
              <p:nvPr/>
            </p:nvSpPr>
            <p:spPr>
              <a:xfrm>
                <a:off x="1257300" y="728893"/>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81F3477-91DE-4295-1B39-6F6320D58897}"/>
                  </a:ext>
                </a:extLst>
              </p:cNvPr>
              <p:cNvSpPr/>
              <p:nvPr/>
            </p:nvSpPr>
            <p:spPr>
              <a:xfrm>
                <a:off x="1247775" y="1344214"/>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Shape 17">
              <a:extLst>
                <a:ext uri="{FF2B5EF4-FFF2-40B4-BE49-F238E27FC236}">
                  <a16:creationId xmlns:a16="http://schemas.microsoft.com/office/drawing/2014/main" id="{96B2BC5B-1EEA-929E-52E0-07556E65927D}"/>
                </a:ext>
              </a:extLst>
            </p:cNvPr>
            <p:cNvSpPr/>
            <p:nvPr/>
          </p:nvSpPr>
          <p:spPr>
            <a:xfrm>
              <a:off x="8983811" y="1209400"/>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12AF51F-37BC-4F38-3F90-E07C4F0419E8}"/>
                </a:ext>
              </a:extLst>
            </p:cNvPr>
            <p:cNvSpPr txBox="1"/>
            <p:nvPr/>
          </p:nvSpPr>
          <p:spPr>
            <a:xfrm>
              <a:off x="1399766" y="595232"/>
              <a:ext cx="10559117" cy="1154714"/>
            </a:xfrm>
            <a:prstGeom prst="roundRect">
              <a:avLst/>
            </a:prstGeom>
            <a:noFill/>
          </p:spPr>
          <p:txBody>
            <a:bodyPr wrap="square">
              <a:spAutoFit/>
            </a:bodyPr>
            <a:lstStyle/>
            <a:p>
              <a:pPr>
                <a:lnSpc>
                  <a:spcPct val="120000"/>
                </a:lnSpc>
              </a:pPr>
              <a:r>
                <a:rPr lang="en-US" sz="2700" b="1" i="0">
                  <a:solidFill>
                    <a:schemeClr val="bg1"/>
                  </a:solidFill>
                  <a:effectLst/>
                </a:rPr>
                <a:t>Xét nghiệm DNA cho phép xác định danh tính và nhận dạng mỗi cá nhân với độ tin cậy cao. Em đã biết những gì về DNA?</a:t>
              </a:r>
              <a:endParaRPr lang="en-US" sz="2700" b="1">
                <a:solidFill>
                  <a:schemeClr val="bg1"/>
                </a:solidFill>
              </a:endParaRPr>
            </a:p>
          </p:txBody>
        </p:sp>
      </p:grpSp>
    </p:spTree>
    <p:extLst>
      <p:ext uri="{BB962C8B-B14F-4D97-AF65-F5344CB8AC3E}">
        <p14:creationId xmlns:p14="http://schemas.microsoft.com/office/powerpoint/2010/main" val="132676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783053EF-BC74-4B2B-A9A2-65BDEF929E12}"/>
              </a:ext>
            </a:extLst>
          </p:cNvPr>
          <p:cNvSpPr>
            <a:spLocks noGrp="1" noChangeArrowheads="1"/>
          </p:cNvSpPr>
          <p:nvPr>
            <p:ph type="title"/>
          </p:nvPr>
        </p:nvSpPr>
        <p:spPr>
          <a:xfrm>
            <a:off x="1985963" y="0"/>
            <a:ext cx="8229600" cy="138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en-US" sz="3000" i="1">
                <a:solidFill>
                  <a:srgbClr val="0000FF"/>
                </a:solidFill>
                <a:latin typeface="Times New Roman" panose="02020603050405020304" pitchFamily="18" charset="0"/>
              </a:rPr>
              <a:t>Làm cầu thang dựa theo ý tưởng mô hình ADN</a:t>
            </a:r>
          </a:p>
        </p:txBody>
      </p:sp>
      <p:sp>
        <p:nvSpPr>
          <p:cNvPr id="30723" name="Rectangle 3">
            <a:extLst>
              <a:ext uri="{FF2B5EF4-FFF2-40B4-BE49-F238E27FC236}">
                <a16:creationId xmlns:a16="http://schemas.microsoft.com/office/drawing/2014/main" id="{A8E3AB2C-4E98-4B53-AD45-722C02532B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pic>
        <p:nvPicPr>
          <p:cNvPr id="30724" name="Picture 4" descr="cau thang 1">
            <a:extLst>
              <a:ext uri="{FF2B5EF4-FFF2-40B4-BE49-F238E27FC236}">
                <a16:creationId xmlns:a16="http://schemas.microsoft.com/office/drawing/2014/main" id="{F39BD5A5-1035-4D06-A527-9E396DC2E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863" y="1624014"/>
            <a:ext cx="2995612"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cau thang">
            <a:extLst>
              <a:ext uri="{FF2B5EF4-FFF2-40B4-BE49-F238E27FC236}">
                <a16:creationId xmlns:a16="http://schemas.microsoft.com/office/drawing/2014/main" id="{D33688A0-2D11-4AB7-BD19-DB60DFCAE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1624014"/>
            <a:ext cx="2535238"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kien-truc-xanh-cau-thang-xoan-oc-voi-cay-xanh">
            <a:extLst>
              <a:ext uri="{FF2B5EF4-FFF2-40B4-BE49-F238E27FC236}">
                <a16:creationId xmlns:a16="http://schemas.microsoft.com/office/drawing/2014/main" id="{73B95485-8BF4-426F-9033-890D0B5F6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4914" y="1585913"/>
            <a:ext cx="265112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descr="cau thang">
            <a:extLst>
              <a:ext uri="{FF2B5EF4-FFF2-40B4-BE49-F238E27FC236}">
                <a16:creationId xmlns:a16="http://schemas.microsoft.com/office/drawing/2014/main" id="{DD48E841-E154-486F-9072-A0851345D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1624014"/>
            <a:ext cx="2535238"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59820751-C34A-4744-9F2D-04DBE29D0ECB}"/>
              </a:ext>
            </a:extLst>
          </p:cNvPr>
          <p:cNvSpPr>
            <a:spLocks noGrp="1" noChangeArrowheads="1"/>
          </p:cNvSpPr>
          <p:nvPr>
            <p:ph type="title"/>
          </p:nvPr>
        </p:nvSpPr>
        <p:spPr>
          <a:xfrm>
            <a:off x="1981200" y="292100"/>
            <a:ext cx="8686800" cy="793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400" i="1">
                <a:solidFill>
                  <a:srgbClr val="0000FF"/>
                </a:solidFill>
                <a:latin typeface="Times New Roman" panose="02020603050405020304" pitchFamily="18" charset="0"/>
              </a:rPr>
              <a:t>Làm cầu thang dưa theo ý tưởng mô hình ADN</a:t>
            </a:r>
          </a:p>
        </p:txBody>
      </p:sp>
      <p:pic>
        <p:nvPicPr>
          <p:cNvPr id="31747" name="Picture 3" descr="cau thang adn1">
            <a:extLst>
              <a:ext uri="{FF2B5EF4-FFF2-40B4-BE49-F238E27FC236}">
                <a16:creationId xmlns:a16="http://schemas.microsoft.com/office/drawing/2014/main" id="{580CBC65-233C-43F5-BA71-0B2601F6B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08126"/>
            <a:ext cx="44958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cau thang adn2">
            <a:extLst>
              <a:ext uri="{FF2B5EF4-FFF2-40B4-BE49-F238E27FC236}">
                <a16:creationId xmlns:a16="http://schemas.microsoft.com/office/drawing/2014/main" id="{AD8326F3-30E6-4F34-AFF8-BAEA11884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70026"/>
            <a:ext cx="45720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5B7556-F269-4CFD-A2FE-3AC3F4E13F17}"/>
              </a:ext>
            </a:extLst>
          </p:cNvPr>
          <p:cNvSpPr/>
          <p:nvPr/>
        </p:nvSpPr>
        <p:spPr>
          <a:xfrm>
            <a:off x="409575" y="790810"/>
            <a:ext cx="11430000" cy="5637954"/>
          </a:xfrm>
          <a:prstGeom prst="rect">
            <a:avLst/>
          </a:prstGeom>
        </p:spPr>
        <p:txBody>
          <a:bodyPr wrap="square">
            <a:spAutoFit/>
          </a:bodyPr>
          <a:lstStyle/>
          <a:p>
            <a:pPr marL="70485" marR="62865" algn="just">
              <a:lnSpc>
                <a:spcPct val="88000"/>
              </a:lnSpc>
              <a:spcBef>
                <a:spcPts val="380"/>
              </a:spcBef>
              <a:spcAft>
                <a:spcPts val="0"/>
              </a:spcAft>
            </a:pPr>
            <a:r>
              <a:rPr lang="vi-VN" sz="3600" spc="-50" dirty="0">
                <a:solidFill>
                  <a:srgbClr val="000000"/>
                </a:solidFill>
                <a:latin typeface="Times New Roman" panose="02020603050405020304" pitchFamily="18" charset="0"/>
                <a:ea typeface="Symbola"/>
                <a:cs typeface="Symbola"/>
              </a:rPr>
              <a:t>-</a:t>
            </a:r>
            <a:r>
              <a:rPr lang="vi-VN" sz="3600" spc="-25" dirty="0">
                <a:solidFill>
                  <a:srgbClr val="000000"/>
                </a:solidFill>
                <a:latin typeface="Times New Roman" panose="02020603050405020304" pitchFamily="18" charset="0"/>
                <a:ea typeface="Symbola"/>
                <a:cs typeface="Symbola"/>
              </a:rPr>
              <a:t> </a:t>
            </a:r>
            <a:r>
              <a:rPr lang="vi-VN" sz="3600" spc="-50" dirty="0">
                <a:solidFill>
                  <a:srgbClr val="000000"/>
                </a:solidFill>
                <a:latin typeface="Times New Roman" panose="02020603050405020304" pitchFamily="18" charset="0"/>
                <a:ea typeface="Symbola"/>
                <a:cs typeface="Symbola"/>
              </a:rPr>
              <a:t>DNA</a:t>
            </a:r>
            <a:r>
              <a:rPr lang="vi-VN" sz="3600" spc="-25" dirty="0">
                <a:solidFill>
                  <a:srgbClr val="000000"/>
                </a:solidFill>
                <a:latin typeface="Times New Roman" panose="02020603050405020304" pitchFamily="18" charset="0"/>
                <a:ea typeface="Symbola"/>
                <a:cs typeface="Symbola"/>
              </a:rPr>
              <a:t> </a:t>
            </a:r>
            <a:r>
              <a:rPr lang="vi-VN" sz="3600" spc="-50" dirty="0">
                <a:solidFill>
                  <a:srgbClr val="000000"/>
                </a:solidFill>
                <a:latin typeface="Times New Roman" panose="02020603050405020304" pitchFamily="18" charset="0"/>
                <a:ea typeface="Symbola"/>
                <a:cs typeface="Symbola"/>
              </a:rPr>
              <a:t>là</a:t>
            </a:r>
            <a:r>
              <a:rPr lang="vi-VN" sz="3600" spc="-25" dirty="0">
                <a:solidFill>
                  <a:srgbClr val="000000"/>
                </a:solidFill>
                <a:latin typeface="Times New Roman" panose="02020603050405020304" pitchFamily="18" charset="0"/>
                <a:ea typeface="Symbola"/>
                <a:cs typeface="Symbola"/>
              </a:rPr>
              <a:t> </a:t>
            </a:r>
            <a:r>
              <a:rPr lang="vi-VN" sz="3600" spc="-50" dirty="0">
                <a:solidFill>
                  <a:srgbClr val="000000"/>
                </a:solidFill>
                <a:latin typeface="Times New Roman" panose="02020603050405020304" pitchFamily="18" charset="0"/>
                <a:ea typeface="Symbola"/>
                <a:cs typeface="Symbola"/>
              </a:rPr>
              <a:t>đại</a:t>
            </a:r>
            <a:r>
              <a:rPr lang="vi-VN" sz="3600" spc="-25" dirty="0">
                <a:solidFill>
                  <a:srgbClr val="000000"/>
                </a:solidFill>
                <a:latin typeface="Times New Roman" panose="02020603050405020304" pitchFamily="18" charset="0"/>
                <a:ea typeface="Symbola"/>
                <a:cs typeface="Symbola"/>
              </a:rPr>
              <a:t> </a:t>
            </a:r>
            <a:r>
              <a:rPr lang="vi-VN" sz="3600" spc="-50" dirty="0">
                <a:solidFill>
                  <a:srgbClr val="000000"/>
                </a:solidFill>
                <a:latin typeface="Times New Roman" panose="02020603050405020304" pitchFamily="18" charset="0"/>
                <a:ea typeface="Symbola"/>
                <a:cs typeface="Symbola"/>
              </a:rPr>
              <a:t>phân</a:t>
            </a:r>
            <a:r>
              <a:rPr lang="vi-VN" sz="3600" spc="-25" dirty="0">
                <a:solidFill>
                  <a:srgbClr val="000000"/>
                </a:solidFill>
                <a:latin typeface="Times New Roman" panose="02020603050405020304" pitchFamily="18" charset="0"/>
                <a:ea typeface="Symbola"/>
                <a:cs typeface="Symbola"/>
              </a:rPr>
              <a:t> </a:t>
            </a:r>
            <a:r>
              <a:rPr lang="vi-VN" sz="3600" spc="-50" dirty="0">
                <a:solidFill>
                  <a:srgbClr val="000000"/>
                </a:solidFill>
                <a:latin typeface="Times New Roman" panose="02020603050405020304" pitchFamily="18" charset="0"/>
                <a:ea typeface="Symbola"/>
                <a:cs typeface="Symbola"/>
              </a:rPr>
              <a:t>tử</a:t>
            </a:r>
            <a:r>
              <a:rPr lang="vi-VN" sz="3600" spc="-25" dirty="0">
                <a:solidFill>
                  <a:srgbClr val="000000"/>
                </a:solidFill>
                <a:latin typeface="Times New Roman" panose="02020603050405020304" pitchFamily="18" charset="0"/>
                <a:ea typeface="Symbola"/>
                <a:cs typeface="Symbola"/>
              </a:rPr>
              <a:t> </a:t>
            </a:r>
            <a:r>
              <a:rPr lang="vi-VN" sz="3600" spc="-50" dirty="0">
                <a:solidFill>
                  <a:srgbClr val="000000"/>
                </a:solidFill>
                <a:latin typeface="Times New Roman" panose="02020603050405020304" pitchFamily="18" charset="0"/>
                <a:ea typeface="Symbola"/>
                <a:cs typeface="Symbola"/>
              </a:rPr>
              <a:t>dài</a:t>
            </a:r>
            <a:r>
              <a:rPr lang="vi-VN" sz="3600" spc="-25" dirty="0">
                <a:solidFill>
                  <a:srgbClr val="000000"/>
                </a:solidFill>
                <a:latin typeface="Times New Roman" panose="02020603050405020304" pitchFamily="18" charset="0"/>
                <a:ea typeface="Symbola"/>
                <a:cs typeface="Symbola"/>
              </a:rPr>
              <a:t> </a:t>
            </a:r>
            <a:r>
              <a:rPr lang="vi-VN" sz="3600" spc="-50" dirty="0">
                <a:solidFill>
                  <a:srgbClr val="000000"/>
                </a:solidFill>
                <a:latin typeface="Times New Roman" panose="02020603050405020304" pitchFamily="18" charset="0"/>
                <a:ea typeface="Symbola"/>
                <a:cs typeface="Symbola"/>
              </a:rPr>
              <a:t>tới</a:t>
            </a:r>
            <a:r>
              <a:rPr lang="vi-VN" sz="3600" spc="-25" dirty="0">
                <a:solidFill>
                  <a:srgbClr val="000000"/>
                </a:solidFill>
                <a:latin typeface="Times New Roman" panose="02020603050405020304" pitchFamily="18" charset="0"/>
                <a:ea typeface="Symbola"/>
                <a:cs typeface="Symbola"/>
              </a:rPr>
              <a:t> </a:t>
            </a:r>
            <a:r>
              <a:rPr lang="vi-VN" sz="3600" spc="-50" dirty="0">
                <a:solidFill>
                  <a:srgbClr val="000000"/>
                </a:solidFill>
                <a:latin typeface="Times New Roman" panose="02020603050405020304" pitchFamily="18" charset="0"/>
                <a:ea typeface="Symbola"/>
                <a:cs typeface="Symbola"/>
              </a:rPr>
              <a:t>hàng</a:t>
            </a:r>
            <a:r>
              <a:rPr lang="vi-VN" sz="3600" spc="-25" dirty="0">
                <a:solidFill>
                  <a:srgbClr val="000000"/>
                </a:solidFill>
                <a:latin typeface="Times New Roman" panose="02020603050405020304" pitchFamily="18" charset="0"/>
                <a:ea typeface="Symbola"/>
                <a:cs typeface="Symbola"/>
              </a:rPr>
              <a:t> </a:t>
            </a:r>
            <a:r>
              <a:rPr lang="vi-VN" sz="3600" spc="-50" dirty="0">
                <a:solidFill>
                  <a:srgbClr val="000000"/>
                </a:solidFill>
                <a:latin typeface="Times New Roman" panose="02020603050405020304" pitchFamily="18" charset="0"/>
                <a:ea typeface="Symbola"/>
                <a:cs typeface="Symbola"/>
              </a:rPr>
              <a:t>trăm </a:t>
            </a:r>
            <a:r>
              <a:rPr lang="vi-VN" sz="3600" dirty="0">
                <a:solidFill>
                  <a:srgbClr val="000000"/>
                </a:solidFill>
                <a:latin typeface="Times New Roman" panose="02020603050405020304" pitchFamily="18" charset="0"/>
                <a:ea typeface="Symbola"/>
                <a:cs typeface="Symbola"/>
              </a:rPr>
              <a:t>micromet, khối lượng đạt tới hàng triệu hoặc</a:t>
            </a:r>
            <a:r>
              <a:rPr lang="vi-VN" sz="3600" spc="-6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chục</a:t>
            </a:r>
            <a:r>
              <a:rPr lang="vi-VN" sz="3600" spc="-6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triệu</a:t>
            </a:r>
            <a:r>
              <a:rPr lang="vi-VN" sz="3600" spc="-6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amu.</a:t>
            </a:r>
            <a:endParaRPr lang="vi-VN" sz="2800" dirty="0">
              <a:latin typeface="Symbola"/>
              <a:ea typeface="Symbola"/>
              <a:cs typeface="Symbola"/>
            </a:endParaRPr>
          </a:p>
          <a:p>
            <a:pPr marR="62865" lvl="0" algn="just">
              <a:lnSpc>
                <a:spcPct val="101000"/>
              </a:lnSpc>
              <a:spcBef>
                <a:spcPts val="290"/>
              </a:spcBef>
              <a:spcAft>
                <a:spcPts val="0"/>
              </a:spcAft>
              <a:buClr>
                <a:srgbClr val="211D1E"/>
              </a:buClr>
              <a:buSzPts val="1200"/>
              <a:tabLst>
                <a:tab pos="191770" algn="l"/>
              </a:tabLst>
            </a:pPr>
            <a:r>
              <a:rPr lang="vi-VN" sz="3600" spc="-30" dirty="0">
                <a:solidFill>
                  <a:srgbClr val="FF0000"/>
                </a:solidFill>
                <a:latin typeface="Times New Roman" panose="02020603050405020304" pitchFamily="18" charset="0"/>
                <a:ea typeface="Symbola"/>
                <a:cs typeface="Symbola"/>
              </a:rPr>
              <a:t>- DNA</a:t>
            </a:r>
            <a:r>
              <a:rPr lang="vi-VN" sz="3600" spc="-55" dirty="0">
                <a:solidFill>
                  <a:srgbClr val="FF0000"/>
                </a:solidFill>
                <a:latin typeface="Times New Roman" panose="02020603050405020304" pitchFamily="18" charset="0"/>
                <a:ea typeface="Symbola"/>
                <a:cs typeface="Symbola"/>
              </a:rPr>
              <a:t> </a:t>
            </a:r>
            <a:r>
              <a:rPr lang="vi-VN" sz="3600" spc="-30" dirty="0">
                <a:solidFill>
                  <a:srgbClr val="FF0000"/>
                </a:solidFill>
                <a:latin typeface="Times New Roman" panose="02020603050405020304" pitchFamily="18" charset="0"/>
                <a:ea typeface="Symbola"/>
                <a:cs typeface="Symbola"/>
              </a:rPr>
              <a:t>có</a:t>
            </a:r>
            <a:r>
              <a:rPr lang="vi-VN" sz="3600" spc="-45" dirty="0">
                <a:solidFill>
                  <a:srgbClr val="FF0000"/>
                </a:solidFill>
                <a:latin typeface="Times New Roman" panose="02020603050405020304" pitchFamily="18" charset="0"/>
                <a:ea typeface="Symbola"/>
                <a:cs typeface="Symbola"/>
              </a:rPr>
              <a:t> </a:t>
            </a:r>
            <a:r>
              <a:rPr lang="vi-VN" sz="3600" spc="-30" dirty="0">
                <a:solidFill>
                  <a:srgbClr val="FF0000"/>
                </a:solidFill>
                <a:latin typeface="Times New Roman" panose="02020603050405020304" pitchFamily="18" charset="0"/>
                <a:ea typeface="Symbola"/>
                <a:cs typeface="Symbola"/>
              </a:rPr>
              <a:t>đơn</a:t>
            </a:r>
            <a:r>
              <a:rPr lang="vi-VN" sz="3600" spc="-45" dirty="0">
                <a:solidFill>
                  <a:srgbClr val="FF0000"/>
                </a:solidFill>
                <a:latin typeface="Times New Roman" panose="02020603050405020304" pitchFamily="18" charset="0"/>
                <a:ea typeface="Symbola"/>
                <a:cs typeface="Symbola"/>
              </a:rPr>
              <a:t> </a:t>
            </a:r>
            <a:r>
              <a:rPr lang="vi-VN" sz="3600" spc="-30" dirty="0">
                <a:solidFill>
                  <a:srgbClr val="FF0000"/>
                </a:solidFill>
                <a:latin typeface="Times New Roman" panose="02020603050405020304" pitchFamily="18" charset="0"/>
                <a:ea typeface="Symbola"/>
                <a:cs typeface="Symbola"/>
              </a:rPr>
              <a:t>phân</a:t>
            </a:r>
            <a:r>
              <a:rPr lang="vi-VN" sz="3600" spc="-45" dirty="0">
                <a:solidFill>
                  <a:srgbClr val="FF0000"/>
                </a:solidFill>
                <a:latin typeface="Times New Roman" panose="02020603050405020304" pitchFamily="18" charset="0"/>
                <a:ea typeface="Symbola"/>
                <a:cs typeface="Symbola"/>
              </a:rPr>
              <a:t> </a:t>
            </a:r>
            <a:r>
              <a:rPr lang="vi-VN" sz="3600" spc="-30" dirty="0">
                <a:solidFill>
                  <a:srgbClr val="FF0000"/>
                </a:solidFill>
                <a:latin typeface="Times New Roman" panose="02020603050405020304" pitchFamily="18" charset="0"/>
                <a:ea typeface="Symbola"/>
                <a:cs typeface="Symbola"/>
              </a:rPr>
              <a:t>là</a:t>
            </a:r>
            <a:r>
              <a:rPr lang="vi-VN" sz="3600" spc="-45" dirty="0">
                <a:solidFill>
                  <a:srgbClr val="FF0000"/>
                </a:solidFill>
                <a:latin typeface="Times New Roman" panose="02020603050405020304" pitchFamily="18" charset="0"/>
                <a:ea typeface="Symbola"/>
                <a:cs typeface="Symbola"/>
              </a:rPr>
              <a:t> </a:t>
            </a:r>
            <a:r>
              <a:rPr lang="vi-VN" sz="3600" spc="-30" dirty="0">
                <a:solidFill>
                  <a:srgbClr val="FF0000"/>
                </a:solidFill>
                <a:latin typeface="Times New Roman" panose="02020603050405020304" pitchFamily="18" charset="0"/>
                <a:ea typeface="Symbola"/>
                <a:cs typeface="Symbola"/>
              </a:rPr>
              <a:t>nucleotide,</a:t>
            </a:r>
            <a:r>
              <a:rPr lang="vi-VN" sz="3600" spc="-45" dirty="0">
                <a:solidFill>
                  <a:srgbClr val="FF0000"/>
                </a:solidFill>
                <a:latin typeface="Times New Roman" panose="02020603050405020304" pitchFamily="18" charset="0"/>
                <a:ea typeface="Symbola"/>
                <a:cs typeface="Symbola"/>
              </a:rPr>
              <a:t> </a:t>
            </a:r>
            <a:r>
              <a:rPr lang="vi-VN" sz="3600" spc="-30" dirty="0">
                <a:solidFill>
                  <a:srgbClr val="FF0000"/>
                </a:solidFill>
                <a:latin typeface="Times New Roman" panose="02020603050405020304" pitchFamily="18" charset="0"/>
                <a:ea typeface="Symbola"/>
                <a:cs typeface="Symbola"/>
              </a:rPr>
              <a:t>gồm </a:t>
            </a:r>
            <a:r>
              <a:rPr lang="vi-VN" sz="3600" spc="-10" dirty="0">
                <a:solidFill>
                  <a:srgbClr val="FF0000"/>
                </a:solidFill>
                <a:latin typeface="Times New Roman" panose="02020603050405020304" pitchFamily="18" charset="0"/>
                <a:ea typeface="Symbola"/>
                <a:cs typeface="Symbola"/>
              </a:rPr>
              <a:t>adenine</a:t>
            </a:r>
            <a:r>
              <a:rPr lang="vi-VN" sz="3600" spc="-65" dirty="0">
                <a:solidFill>
                  <a:srgbClr val="FF0000"/>
                </a:solidFill>
                <a:latin typeface="Times New Roman" panose="02020603050405020304" pitchFamily="18" charset="0"/>
                <a:ea typeface="Symbola"/>
                <a:cs typeface="Symbola"/>
              </a:rPr>
              <a:t> </a:t>
            </a:r>
            <a:r>
              <a:rPr lang="vi-VN" sz="3600" spc="-10" dirty="0">
                <a:solidFill>
                  <a:srgbClr val="FF0000"/>
                </a:solidFill>
                <a:latin typeface="Times New Roman" panose="02020603050405020304" pitchFamily="18" charset="0"/>
                <a:ea typeface="Symbola"/>
                <a:cs typeface="Symbola"/>
              </a:rPr>
              <a:t>(A),</a:t>
            </a:r>
            <a:r>
              <a:rPr lang="vi-VN" sz="3600" spc="-65" dirty="0">
                <a:solidFill>
                  <a:srgbClr val="FF0000"/>
                </a:solidFill>
                <a:latin typeface="Times New Roman" panose="02020603050405020304" pitchFamily="18" charset="0"/>
                <a:ea typeface="Symbola"/>
                <a:cs typeface="Symbola"/>
              </a:rPr>
              <a:t> </a:t>
            </a:r>
            <a:r>
              <a:rPr lang="vi-VN" sz="3600" spc="-10" dirty="0">
                <a:solidFill>
                  <a:srgbClr val="FF0000"/>
                </a:solidFill>
                <a:latin typeface="Times New Roman" panose="02020603050405020304" pitchFamily="18" charset="0"/>
                <a:ea typeface="Symbola"/>
                <a:cs typeface="Symbola"/>
              </a:rPr>
              <a:t>thymine</a:t>
            </a:r>
            <a:r>
              <a:rPr lang="vi-VN" sz="3600" spc="-65" dirty="0">
                <a:solidFill>
                  <a:srgbClr val="FF0000"/>
                </a:solidFill>
                <a:latin typeface="Times New Roman" panose="02020603050405020304" pitchFamily="18" charset="0"/>
                <a:ea typeface="Symbola"/>
                <a:cs typeface="Symbola"/>
              </a:rPr>
              <a:t> </a:t>
            </a:r>
            <a:r>
              <a:rPr lang="vi-VN" sz="3600" spc="-10" dirty="0">
                <a:solidFill>
                  <a:srgbClr val="FF0000"/>
                </a:solidFill>
                <a:latin typeface="Times New Roman" panose="02020603050405020304" pitchFamily="18" charset="0"/>
                <a:ea typeface="Symbola"/>
                <a:cs typeface="Symbola"/>
              </a:rPr>
              <a:t>(T),</a:t>
            </a:r>
            <a:r>
              <a:rPr lang="vi-VN" sz="3600" spc="-65" dirty="0">
                <a:solidFill>
                  <a:srgbClr val="FF0000"/>
                </a:solidFill>
                <a:latin typeface="Times New Roman" panose="02020603050405020304" pitchFamily="18" charset="0"/>
                <a:ea typeface="Symbola"/>
                <a:cs typeface="Symbola"/>
              </a:rPr>
              <a:t> </a:t>
            </a:r>
            <a:r>
              <a:rPr lang="vi-VN" sz="3600" spc="-10" dirty="0">
                <a:solidFill>
                  <a:srgbClr val="FF0000"/>
                </a:solidFill>
                <a:latin typeface="Times New Roman" panose="02020603050405020304" pitchFamily="18" charset="0"/>
                <a:ea typeface="Symbola"/>
                <a:cs typeface="Symbola"/>
              </a:rPr>
              <a:t>cytosine</a:t>
            </a:r>
            <a:r>
              <a:rPr lang="vi-VN" sz="3600" spc="-65" dirty="0">
                <a:solidFill>
                  <a:srgbClr val="FF0000"/>
                </a:solidFill>
                <a:latin typeface="Times New Roman" panose="02020603050405020304" pitchFamily="18" charset="0"/>
                <a:ea typeface="Symbola"/>
                <a:cs typeface="Symbola"/>
              </a:rPr>
              <a:t> </a:t>
            </a:r>
            <a:r>
              <a:rPr lang="vi-VN" sz="3600" spc="-10" dirty="0">
                <a:solidFill>
                  <a:srgbClr val="FF0000"/>
                </a:solidFill>
                <a:latin typeface="Times New Roman" panose="02020603050405020304" pitchFamily="18" charset="0"/>
                <a:ea typeface="Symbola"/>
                <a:cs typeface="Symbola"/>
              </a:rPr>
              <a:t>(C) </a:t>
            </a:r>
            <a:r>
              <a:rPr lang="vi-VN" sz="3600" dirty="0">
                <a:solidFill>
                  <a:srgbClr val="FF0000"/>
                </a:solidFill>
                <a:latin typeface="Times New Roman" panose="02020603050405020304" pitchFamily="18" charset="0"/>
                <a:ea typeface="Symbola"/>
                <a:cs typeface="Symbola"/>
              </a:rPr>
              <a:t>và guanine (G).</a:t>
            </a:r>
            <a:endParaRPr lang="vi-VN" sz="2800" dirty="0">
              <a:solidFill>
                <a:srgbClr val="FF0000"/>
              </a:solidFill>
              <a:latin typeface="Symbola"/>
              <a:ea typeface="Symbola"/>
              <a:cs typeface="Symbola"/>
            </a:endParaRPr>
          </a:p>
          <a:p>
            <a:pPr marR="62230" lvl="0" algn="just">
              <a:lnSpc>
                <a:spcPct val="101000"/>
              </a:lnSpc>
              <a:spcBef>
                <a:spcPts val="280"/>
              </a:spcBef>
              <a:spcAft>
                <a:spcPts val="0"/>
              </a:spcAft>
              <a:buClr>
                <a:srgbClr val="211D1E"/>
              </a:buClr>
              <a:buSzPts val="1200"/>
              <a:tabLst>
                <a:tab pos="203200" algn="l"/>
              </a:tabLst>
            </a:pPr>
            <a:r>
              <a:rPr lang="vi-VN" sz="3600" dirty="0">
                <a:solidFill>
                  <a:srgbClr val="000000"/>
                </a:solidFill>
                <a:latin typeface="Times New Roman" panose="02020603050405020304" pitchFamily="18" charset="0"/>
                <a:ea typeface="Symbola"/>
                <a:cs typeface="Symbola"/>
              </a:rPr>
              <a:t>- DNA</a:t>
            </a:r>
            <a:r>
              <a:rPr lang="vi-VN" sz="3600" spc="-7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có</a:t>
            </a:r>
            <a:r>
              <a:rPr lang="vi-VN" sz="3600" spc="-7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cấu</a:t>
            </a:r>
            <a:r>
              <a:rPr lang="vi-VN" sz="3600" spc="-7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trúc</a:t>
            </a:r>
            <a:r>
              <a:rPr lang="vi-VN" sz="3600" spc="-7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xoắn</a:t>
            </a:r>
            <a:r>
              <a:rPr lang="vi-VN" sz="3600" spc="-7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kép,</a:t>
            </a:r>
            <a:r>
              <a:rPr lang="vi-VN" sz="3600" spc="-7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gồm</a:t>
            </a:r>
            <a:r>
              <a:rPr lang="vi-VN" sz="3600" spc="-7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hai mạch song song, ngược chiều, xoắn </a:t>
            </a:r>
            <a:r>
              <a:rPr lang="vi-VN" sz="3600" spc="-40" dirty="0">
                <a:solidFill>
                  <a:srgbClr val="000000"/>
                </a:solidFill>
                <a:latin typeface="Times New Roman" panose="02020603050405020304" pitchFamily="18" charset="0"/>
                <a:ea typeface="Symbola"/>
                <a:cs typeface="Symbola"/>
              </a:rPr>
              <a:t>quanh</a:t>
            </a:r>
            <a:r>
              <a:rPr lang="vi-VN" sz="3600" spc="-4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một</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trục</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từ</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trái</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sang</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phải</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(xoắn </a:t>
            </a:r>
            <a:r>
              <a:rPr lang="vi-VN" sz="3600" spc="-10" dirty="0">
                <a:solidFill>
                  <a:srgbClr val="000000"/>
                </a:solidFill>
                <a:latin typeface="Times New Roman" panose="02020603050405020304" pitchFamily="18" charset="0"/>
                <a:ea typeface="Symbola"/>
                <a:cs typeface="Symbola"/>
              </a:rPr>
              <a:t>phải).</a:t>
            </a:r>
            <a:endParaRPr lang="vi-VN" sz="2800" dirty="0">
              <a:latin typeface="Symbola"/>
              <a:ea typeface="Symbola"/>
              <a:cs typeface="Symbola"/>
            </a:endParaRPr>
          </a:p>
          <a:p>
            <a:pPr marR="62230" lvl="0" algn="just">
              <a:lnSpc>
                <a:spcPct val="101000"/>
              </a:lnSpc>
              <a:spcBef>
                <a:spcPts val="275"/>
              </a:spcBef>
              <a:spcAft>
                <a:spcPts val="0"/>
              </a:spcAft>
              <a:buClr>
                <a:srgbClr val="211D1E"/>
              </a:buClr>
              <a:buSzPts val="1200"/>
              <a:tabLst>
                <a:tab pos="180975" algn="l"/>
              </a:tabLst>
            </a:pPr>
            <a:r>
              <a:rPr lang="vi-VN" sz="3600" dirty="0">
                <a:solidFill>
                  <a:schemeClr val="accent6"/>
                </a:solidFill>
                <a:latin typeface="Times New Roman" panose="02020603050405020304" pitchFamily="18" charset="0"/>
                <a:ea typeface="Symbola"/>
                <a:cs typeface="Symbola"/>
              </a:rPr>
              <a:t>- Trên</a:t>
            </a:r>
            <a:r>
              <a:rPr lang="vi-VN" sz="3600" spc="-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mỗi</a:t>
            </a:r>
            <a:r>
              <a:rPr lang="vi-VN" sz="3600" spc="-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mạch,</a:t>
            </a:r>
            <a:r>
              <a:rPr lang="vi-VN" sz="3600" spc="-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các</a:t>
            </a:r>
            <a:r>
              <a:rPr lang="vi-VN" sz="3600" spc="-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nucleotide</a:t>
            </a:r>
            <a:r>
              <a:rPr lang="vi-VN" sz="3600" spc="-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liên</a:t>
            </a:r>
            <a:r>
              <a:rPr lang="vi-VN" sz="3600" spc="-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kết </a:t>
            </a:r>
            <a:r>
              <a:rPr lang="vi-VN" sz="3600" spc="-40" dirty="0">
                <a:solidFill>
                  <a:schemeClr val="accent6"/>
                </a:solidFill>
                <a:latin typeface="Times New Roman" panose="02020603050405020304" pitchFamily="18" charset="0"/>
                <a:ea typeface="Symbola"/>
                <a:cs typeface="Symbola"/>
              </a:rPr>
              <a:t>với</a:t>
            </a:r>
            <a:r>
              <a:rPr lang="vi-VN" sz="3600" spc="-45" dirty="0">
                <a:solidFill>
                  <a:schemeClr val="accent6"/>
                </a:solidFill>
                <a:latin typeface="Times New Roman" panose="02020603050405020304" pitchFamily="18" charset="0"/>
                <a:ea typeface="Symbola"/>
                <a:cs typeface="Symbola"/>
              </a:rPr>
              <a:t> </a:t>
            </a:r>
            <a:r>
              <a:rPr lang="vi-VN" sz="3600" spc="-40" dirty="0">
                <a:solidFill>
                  <a:schemeClr val="accent6"/>
                </a:solidFill>
                <a:latin typeface="Times New Roman" panose="02020603050405020304" pitchFamily="18" charset="0"/>
                <a:ea typeface="Symbola"/>
                <a:cs typeface="Symbola"/>
              </a:rPr>
              <a:t>nhau</a:t>
            </a:r>
            <a:r>
              <a:rPr lang="vi-VN" sz="3600" spc="-35" dirty="0">
                <a:solidFill>
                  <a:schemeClr val="accent6"/>
                </a:solidFill>
                <a:latin typeface="Times New Roman" panose="02020603050405020304" pitchFamily="18" charset="0"/>
                <a:ea typeface="Symbola"/>
                <a:cs typeface="Symbola"/>
              </a:rPr>
              <a:t> </a:t>
            </a:r>
            <a:r>
              <a:rPr lang="vi-VN" sz="3600" spc="-40" dirty="0">
                <a:solidFill>
                  <a:schemeClr val="accent6"/>
                </a:solidFill>
                <a:latin typeface="Times New Roman" panose="02020603050405020304" pitchFamily="18" charset="0"/>
                <a:ea typeface="Symbola"/>
                <a:cs typeface="Symbola"/>
              </a:rPr>
              <a:t>bằng</a:t>
            </a:r>
            <a:r>
              <a:rPr lang="vi-VN" sz="3600" spc="-35" dirty="0">
                <a:solidFill>
                  <a:schemeClr val="accent6"/>
                </a:solidFill>
                <a:latin typeface="Times New Roman" panose="02020603050405020304" pitchFamily="18" charset="0"/>
                <a:ea typeface="Symbola"/>
                <a:cs typeface="Symbola"/>
              </a:rPr>
              <a:t> </a:t>
            </a:r>
            <a:r>
              <a:rPr lang="vi-VN" sz="3600" spc="-40" dirty="0">
                <a:solidFill>
                  <a:schemeClr val="accent6"/>
                </a:solidFill>
                <a:latin typeface="Times New Roman" panose="02020603050405020304" pitchFamily="18" charset="0"/>
                <a:ea typeface="Symbola"/>
                <a:cs typeface="Symbola"/>
              </a:rPr>
              <a:t>liên</a:t>
            </a:r>
            <a:r>
              <a:rPr lang="vi-VN" sz="3600" spc="-35" dirty="0">
                <a:solidFill>
                  <a:schemeClr val="accent6"/>
                </a:solidFill>
                <a:latin typeface="Times New Roman" panose="02020603050405020304" pitchFamily="18" charset="0"/>
                <a:ea typeface="Symbola"/>
                <a:cs typeface="Symbola"/>
              </a:rPr>
              <a:t> </a:t>
            </a:r>
            <a:r>
              <a:rPr lang="vi-VN" sz="3600" spc="-40" dirty="0">
                <a:solidFill>
                  <a:schemeClr val="accent6"/>
                </a:solidFill>
                <a:latin typeface="Times New Roman" panose="02020603050405020304" pitchFamily="18" charset="0"/>
                <a:ea typeface="Symbola"/>
                <a:cs typeface="Symbola"/>
              </a:rPr>
              <a:t>kết</a:t>
            </a:r>
            <a:r>
              <a:rPr lang="vi-VN" sz="3600" spc="-35" dirty="0">
                <a:solidFill>
                  <a:schemeClr val="accent6"/>
                </a:solidFill>
                <a:latin typeface="Times New Roman" panose="02020603050405020304" pitchFamily="18" charset="0"/>
                <a:ea typeface="Symbola"/>
                <a:cs typeface="Symbola"/>
              </a:rPr>
              <a:t> </a:t>
            </a:r>
            <a:r>
              <a:rPr lang="vi-VN" sz="3600" spc="-40" dirty="0">
                <a:solidFill>
                  <a:schemeClr val="accent6"/>
                </a:solidFill>
                <a:latin typeface="Times New Roman" panose="02020603050405020304" pitchFamily="18" charset="0"/>
                <a:ea typeface="Symbola"/>
                <a:cs typeface="Symbola"/>
              </a:rPr>
              <a:t>cộng</a:t>
            </a:r>
            <a:r>
              <a:rPr lang="vi-VN" sz="3600" spc="-35" dirty="0">
                <a:solidFill>
                  <a:schemeClr val="accent6"/>
                </a:solidFill>
                <a:latin typeface="Times New Roman" panose="02020603050405020304" pitchFamily="18" charset="0"/>
                <a:ea typeface="Symbola"/>
                <a:cs typeface="Symbola"/>
              </a:rPr>
              <a:t> </a:t>
            </a:r>
            <a:r>
              <a:rPr lang="vi-VN" sz="3600" spc="-40" dirty="0">
                <a:solidFill>
                  <a:schemeClr val="accent6"/>
                </a:solidFill>
                <a:latin typeface="Times New Roman" panose="02020603050405020304" pitchFamily="18" charset="0"/>
                <a:ea typeface="Symbola"/>
                <a:cs typeface="Symbola"/>
              </a:rPr>
              <a:t>hoá</a:t>
            </a:r>
            <a:r>
              <a:rPr lang="vi-VN" sz="3600" spc="-35" dirty="0">
                <a:solidFill>
                  <a:schemeClr val="accent6"/>
                </a:solidFill>
                <a:latin typeface="Times New Roman" panose="02020603050405020304" pitchFamily="18" charset="0"/>
                <a:ea typeface="Symbola"/>
                <a:cs typeface="Symbola"/>
              </a:rPr>
              <a:t> </a:t>
            </a:r>
            <a:r>
              <a:rPr lang="vi-VN" sz="3600" spc="-40" dirty="0">
                <a:solidFill>
                  <a:schemeClr val="accent6"/>
                </a:solidFill>
                <a:latin typeface="Times New Roman" panose="02020603050405020304" pitchFamily="18" charset="0"/>
                <a:ea typeface="Symbola"/>
                <a:cs typeface="Symbola"/>
              </a:rPr>
              <a:t>trị,</a:t>
            </a:r>
            <a:r>
              <a:rPr lang="vi-VN" sz="3600" spc="-35" dirty="0">
                <a:solidFill>
                  <a:schemeClr val="accent6"/>
                </a:solidFill>
                <a:latin typeface="Times New Roman" panose="02020603050405020304" pitchFamily="18" charset="0"/>
                <a:ea typeface="Symbola"/>
                <a:cs typeface="Symbola"/>
              </a:rPr>
              <a:t> </a:t>
            </a:r>
            <a:r>
              <a:rPr lang="vi-VN" sz="3600" spc="-40" dirty="0">
                <a:solidFill>
                  <a:schemeClr val="accent6"/>
                </a:solidFill>
                <a:latin typeface="Times New Roman" panose="02020603050405020304" pitchFamily="18" charset="0"/>
                <a:ea typeface="Symbola"/>
                <a:cs typeface="Symbola"/>
              </a:rPr>
              <a:t>tạo </a:t>
            </a:r>
            <a:r>
              <a:rPr lang="vi-VN" sz="3600" spc="-20" dirty="0">
                <a:solidFill>
                  <a:schemeClr val="accent6"/>
                </a:solidFill>
                <a:latin typeface="Times New Roman" panose="02020603050405020304" pitchFamily="18" charset="0"/>
                <a:ea typeface="Symbola"/>
                <a:cs typeface="Symbola"/>
              </a:rPr>
              <a:t>thành</a:t>
            </a:r>
            <a:r>
              <a:rPr lang="vi-VN" sz="3600" spc="-55" dirty="0">
                <a:solidFill>
                  <a:schemeClr val="accent6"/>
                </a:solidFill>
                <a:latin typeface="Times New Roman" panose="02020603050405020304" pitchFamily="18" charset="0"/>
                <a:ea typeface="Symbola"/>
                <a:cs typeface="Symbola"/>
              </a:rPr>
              <a:t> </a:t>
            </a:r>
            <a:r>
              <a:rPr lang="vi-VN" sz="3600" spc="-20" dirty="0">
                <a:solidFill>
                  <a:schemeClr val="accent6"/>
                </a:solidFill>
                <a:latin typeface="Times New Roman" panose="02020603050405020304" pitchFamily="18" charset="0"/>
                <a:ea typeface="Symbola"/>
                <a:cs typeface="Symbola"/>
              </a:rPr>
              <a:t>chuỗi</a:t>
            </a:r>
            <a:r>
              <a:rPr lang="vi-VN" sz="3600" spc="-55" dirty="0">
                <a:solidFill>
                  <a:schemeClr val="accent6"/>
                </a:solidFill>
                <a:latin typeface="Times New Roman" panose="02020603050405020304" pitchFamily="18" charset="0"/>
                <a:ea typeface="Symbola"/>
                <a:cs typeface="Symbola"/>
              </a:rPr>
              <a:t> </a:t>
            </a:r>
            <a:r>
              <a:rPr lang="vi-VN" sz="3600" spc="-20" dirty="0">
                <a:solidFill>
                  <a:schemeClr val="accent6"/>
                </a:solidFill>
                <a:latin typeface="Times New Roman" panose="02020603050405020304" pitchFamily="18" charset="0"/>
                <a:ea typeface="Symbola"/>
                <a:cs typeface="Symbola"/>
              </a:rPr>
              <a:t>polynucleotide</a:t>
            </a:r>
            <a:r>
              <a:rPr lang="vi-VN" sz="3600" spc="-55" dirty="0">
                <a:solidFill>
                  <a:schemeClr val="accent6"/>
                </a:solidFill>
                <a:latin typeface="Times New Roman" panose="02020603050405020304" pitchFamily="18" charset="0"/>
                <a:ea typeface="Symbola"/>
                <a:cs typeface="Symbola"/>
              </a:rPr>
              <a:t> </a:t>
            </a:r>
            <a:r>
              <a:rPr lang="vi-VN" sz="3600" spc="-20" dirty="0">
                <a:solidFill>
                  <a:schemeClr val="accent6"/>
                </a:solidFill>
                <a:latin typeface="Times New Roman" panose="02020603050405020304" pitchFamily="18" charset="0"/>
                <a:ea typeface="Symbola"/>
                <a:cs typeface="Symbola"/>
              </a:rPr>
              <a:t>theo</a:t>
            </a:r>
            <a:r>
              <a:rPr lang="vi-VN" sz="3600" spc="-55" dirty="0">
                <a:solidFill>
                  <a:schemeClr val="accent6"/>
                </a:solidFill>
                <a:latin typeface="Times New Roman" panose="02020603050405020304" pitchFamily="18" charset="0"/>
                <a:ea typeface="Symbola"/>
                <a:cs typeface="Symbola"/>
              </a:rPr>
              <a:t> </a:t>
            </a:r>
            <a:r>
              <a:rPr lang="vi-VN" sz="3600" spc="-20" dirty="0">
                <a:solidFill>
                  <a:schemeClr val="accent6"/>
                </a:solidFill>
                <a:latin typeface="Times New Roman" panose="02020603050405020304" pitchFamily="18" charset="0"/>
                <a:ea typeface="Symbola"/>
                <a:cs typeface="Symbola"/>
              </a:rPr>
              <a:t>chiều </a:t>
            </a:r>
            <a:r>
              <a:rPr lang="vi-VN" sz="3600" dirty="0">
                <a:solidFill>
                  <a:schemeClr val="accent6"/>
                </a:solidFill>
                <a:latin typeface="Times New Roman" panose="02020603050405020304" pitchFamily="18" charset="0"/>
                <a:ea typeface="Symbola"/>
                <a:cs typeface="Symbola"/>
              </a:rPr>
              <a:t>5’ tới 3’.</a:t>
            </a:r>
            <a:endParaRPr lang="vi-VN" sz="2800" dirty="0">
              <a:solidFill>
                <a:schemeClr val="accent6"/>
              </a:solidFill>
              <a:latin typeface="Symbola"/>
              <a:ea typeface="Symbola"/>
              <a:cs typeface="Symbola"/>
            </a:endParaRPr>
          </a:p>
        </p:txBody>
      </p:sp>
      <p:sp>
        <p:nvSpPr>
          <p:cNvPr id="3" name="Arrow: Pentagon 2">
            <a:extLst>
              <a:ext uri="{FF2B5EF4-FFF2-40B4-BE49-F238E27FC236}">
                <a16:creationId xmlns:a16="http://schemas.microsoft.com/office/drawing/2014/main" id="{DB04F4DB-2F3A-46C7-818A-D73068D755BB}"/>
              </a:ext>
            </a:extLst>
          </p:cNvPr>
          <p:cNvSpPr/>
          <p:nvPr/>
        </p:nvSpPr>
        <p:spPr>
          <a:xfrm>
            <a:off x="119268" y="145734"/>
            <a:ext cx="6420679" cy="567003"/>
          </a:xfrm>
          <a:prstGeom prst="homePlate">
            <a:avLst>
              <a:gd name="adj" fmla="val 3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dirty="0">
                <a:latin typeface="Times New Roman "/>
                <a:ea typeface="Aachen" panose="02020500000000000000" pitchFamily="18" charset="0"/>
                <a:cs typeface="Aachen" panose="02020500000000000000" pitchFamily="18" charset="0"/>
              </a:rPr>
              <a:t>CẤU TẠO VÀ CHỨC NĂNG CỦA DNA</a:t>
            </a:r>
          </a:p>
        </p:txBody>
      </p:sp>
    </p:spTree>
    <p:extLst>
      <p:ext uri="{BB962C8B-B14F-4D97-AF65-F5344CB8AC3E}">
        <p14:creationId xmlns:p14="http://schemas.microsoft.com/office/powerpoint/2010/main" val="64436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5B7556-F269-4CFD-A2FE-3AC3F4E13F17}"/>
              </a:ext>
            </a:extLst>
          </p:cNvPr>
          <p:cNvSpPr/>
          <p:nvPr/>
        </p:nvSpPr>
        <p:spPr>
          <a:xfrm>
            <a:off x="295275" y="362185"/>
            <a:ext cx="11430000" cy="5222455"/>
          </a:xfrm>
          <a:prstGeom prst="rect">
            <a:avLst/>
          </a:prstGeom>
        </p:spPr>
        <p:txBody>
          <a:bodyPr wrap="square">
            <a:spAutoFit/>
          </a:bodyPr>
          <a:lstStyle/>
          <a:p>
            <a:pPr marR="62230" lvl="0" algn="just">
              <a:lnSpc>
                <a:spcPct val="101000"/>
              </a:lnSpc>
              <a:spcBef>
                <a:spcPts val="280"/>
              </a:spcBef>
              <a:spcAft>
                <a:spcPts val="0"/>
              </a:spcAft>
              <a:buClr>
                <a:srgbClr val="211D1E"/>
              </a:buClr>
              <a:buSzPts val="1200"/>
              <a:tabLst>
                <a:tab pos="177800" algn="l"/>
              </a:tabLst>
            </a:pPr>
            <a:r>
              <a:rPr lang="vi-VN" sz="3600" dirty="0">
                <a:solidFill>
                  <a:srgbClr val="7030A0"/>
                </a:solidFill>
                <a:latin typeface="Times New Roman" panose="02020603050405020304" pitchFamily="18" charset="0"/>
                <a:ea typeface="Symbola"/>
                <a:cs typeface="Symbola"/>
              </a:rPr>
              <a:t>- Giữa</a:t>
            </a:r>
            <a:r>
              <a:rPr lang="vi-VN" sz="3600" spc="-20"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hai</a:t>
            </a:r>
            <a:r>
              <a:rPr lang="vi-VN" sz="3600" spc="-20"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mạch</a:t>
            </a:r>
            <a:r>
              <a:rPr lang="vi-VN" sz="3600" spc="-20"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đơn,</a:t>
            </a:r>
            <a:r>
              <a:rPr lang="vi-VN" sz="3600" spc="-20"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các</a:t>
            </a:r>
            <a:r>
              <a:rPr lang="vi-VN" sz="3600" spc="-20"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nucleotide</a:t>
            </a:r>
            <a:r>
              <a:rPr lang="vi-VN" sz="3600" spc="-20"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liên </a:t>
            </a:r>
            <a:r>
              <a:rPr lang="vi-VN" sz="3600" spc="-10" dirty="0">
                <a:solidFill>
                  <a:srgbClr val="7030A0"/>
                </a:solidFill>
                <a:latin typeface="Times New Roman" panose="02020603050405020304" pitchFamily="18" charset="0"/>
                <a:ea typeface="Symbola"/>
                <a:cs typeface="Symbola"/>
              </a:rPr>
              <a:t>kết</a:t>
            </a:r>
            <a:r>
              <a:rPr lang="vi-VN" sz="3600" spc="-25" dirty="0">
                <a:solidFill>
                  <a:srgbClr val="7030A0"/>
                </a:solidFill>
                <a:latin typeface="Times New Roman" panose="02020603050405020304" pitchFamily="18" charset="0"/>
                <a:ea typeface="Symbola"/>
                <a:cs typeface="Symbola"/>
              </a:rPr>
              <a:t> </a:t>
            </a:r>
            <a:r>
              <a:rPr lang="vi-VN" sz="3600" spc="-10" dirty="0">
                <a:solidFill>
                  <a:srgbClr val="7030A0"/>
                </a:solidFill>
                <a:latin typeface="Times New Roman" panose="02020603050405020304" pitchFamily="18" charset="0"/>
                <a:ea typeface="Symbola"/>
                <a:cs typeface="Symbola"/>
              </a:rPr>
              <a:t>với</a:t>
            </a:r>
            <a:r>
              <a:rPr lang="vi-VN" sz="3600" spc="-25" dirty="0">
                <a:solidFill>
                  <a:srgbClr val="7030A0"/>
                </a:solidFill>
                <a:latin typeface="Times New Roman" panose="02020603050405020304" pitchFamily="18" charset="0"/>
                <a:ea typeface="Symbola"/>
                <a:cs typeface="Symbola"/>
              </a:rPr>
              <a:t> </a:t>
            </a:r>
            <a:r>
              <a:rPr lang="vi-VN" sz="3600" spc="-10" dirty="0">
                <a:solidFill>
                  <a:srgbClr val="7030A0"/>
                </a:solidFill>
                <a:latin typeface="Times New Roman" panose="02020603050405020304" pitchFamily="18" charset="0"/>
                <a:ea typeface="Symbola"/>
                <a:cs typeface="Symbola"/>
              </a:rPr>
              <a:t>nhau</a:t>
            </a:r>
            <a:r>
              <a:rPr lang="vi-VN" sz="3600" spc="-25" dirty="0">
                <a:solidFill>
                  <a:srgbClr val="7030A0"/>
                </a:solidFill>
                <a:latin typeface="Times New Roman" panose="02020603050405020304" pitchFamily="18" charset="0"/>
                <a:ea typeface="Symbola"/>
                <a:cs typeface="Symbola"/>
              </a:rPr>
              <a:t> </a:t>
            </a:r>
            <a:r>
              <a:rPr lang="vi-VN" sz="3600" spc="-10" dirty="0">
                <a:solidFill>
                  <a:srgbClr val="7030A0"/>
                </a:solidFill>
                <a:latin typeface="Times New Roman" panose="02020603050405020304" pitchFamily="18" charset="0"/>
                <a:ea typeface="Symbola"/>
                <a:cs typeface="Symbola"/>
              </a:rPr>
              <a:t>bằng</a:t>
            </a:r>
            <a:r>
              <a:rPr lang="vi-VN" sz="3600" spc="-25" dirty="0">
                <a:solidFill>
                  <a:srgbClr val="7030A0"/>
                </a:solidFill>
                <a:latin typeface="Times New Roman" panose="02020603050405020304" pitchFamily="18" charset="0"/>
                <a:ea typeface="Symbola"/>
                <a:cs typeface="Symbola"/>
              </a:rPr>
              <a:t> </a:t>
            </a:r>
            <a:r>
              <a:rPr lang="vi-VN" sz="3600" spc="-10" dirty="0">
                <a:solidFill>
                  <a:srgbClr val="7030A0"/>
                </a:solidFill>
                <a:latin typeface="Times New Roman" panose="02020603050405020304" pitchFamily="18" charset="0"/>
                <a:ea typeface="Symbola"/>
                <a:cs typeface="Symbola"/>
              </a:rPr>
              <a:t>liên</a:t>
            </a:r>
            <a:r>
              <a:rPr lang="vi-VN" sz="3600" spc="-25" dirty="0">
                <a:solidFill>
                  <a:srgbClr val="7030A0"/>
                </a:solidFill>
                <a:latin typeface="Times New Roman" panose="02020603050405020304" pitchFamily="18" charset="0"/>
                <a:ea typeface="Symbola"/>
                <a:cs typeface="Symbola"/>
              </a:rPr>
              <a:t> </a:t>
            </a:r>
            <a:r>
              <a:rPr lang="vi-VN" sz="3600" spc="-10" dirty="0">
                <a:solidFill>
                  <a:srgbClr val="7030A0"/>
                </a:solidFill>
                <a:latin typeface="Times New Roman" panose="02020603050405020304" pitchFamily="18" charset="0"/>
                <a:ea typeface="Symbola"/>
                <a:cs typeface="Symbola"/>
              </a:rPr>
              <a:t>kết</a:t>
            </a:r>
            <a:r>
              <a:rPr lang="vi-VN" sz="3600" spc="-25" dirty="0">
                <a:solidFill>
                  <a:srgbClr val="7030A0"/>
                </a:solidFill>
                <a:latin typeface="Times New Roman" panose="02020603050405020304" pitchFamily="18" charset="0"/>
                <a:ea typeface="Symbola"/>
                <a:cs typeface="Symbola"/>
              </a:rPr>
              <a:t> </a:t>
            </a:r>
            <a:r>
              <a:rPr lang="vi-VN" sz="3600" spc="-10" dirty="0">
                <a:solidFill>
                  <a:srgbClr val="7030A0"/>
                </a:solidFill>
                <a:latin typeface="Times New Roman" panose="02020603050405020304" pitchFamily="18" charset="0"/>
                <a:ea typeface="Symbola"/>
                <a:cs typeface="Symbola"/>
              </a:rPr>
              <a:t>hydrogen</a:t>
            </a:r>
            <a:r>
              <a:rPr lang="vi-VN" sz="3600" spc="-25" dirty="0">
                <a:solidFill>
                  <a:srgbClr val="7030A0"/>
                </a:solidFill>
                <a:latin typeface="Times New Roman" panose="02020603050405020304" pitchFamily="18" charset="0"/>
                <a:ea typeface="Symbola"/>
                <a:cs typeface="Symbola"/>
              </a:rPr>
              <a:t> </a:t>
            </a:r>
            <a:r>
              <a:rPr lang="vi-VN" sz="3600" spc="-10" dirty="0">
                <a:solidFill>
                  <a:srgbClr val="7030A0"/>
                </a:solidFill>
                <a:latin typeface="Times New Roman" panose="02020603050405020304" pitchFamily="18" charset="0"/>
                <a:ea typeface="Symbola"/>
                <a:cs typeface="Symbola"/>
              </a:rPr>
              <a:t>theo </a:t>
            </a:r>
            <a:r>
              <a:rPr lang="vi-VN" sz="3600" dirty="0">
                <a:solidFill>
                  <a:srgbClr val="7030A0"/>
                </a:solidFill>
                <a:latin typeface="Times New Roman" panose="02020603050405020304" pitchFamily="18" charset="0"/>
                <a:ea typeface="Symbola"/>
                <a:cs typeface="Symbola"/>
              </a:rPr>
              <a:t>nguyên</a:t>
            </a:r>
            <a:r>
              <a:rPr lang="vi-VN" sz="3600" spc="-45"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tắc</a:t>
            </a:r>
            <a:r>
              <a:rPr lang="vi-VN" sz="3600" spc="-45"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bổ</a:t>
            </a:r>
            <a:r>
              <a:rPr lang="vi-VN" sz="3600" spc="-45"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sung. </a:t>
            </a:r>
            <a:r>
              <a:rPr lang="vi-VN" sz="3600" dirty="0">
                <a:solidFill>
                  <a:srgbClr val="7030A0"/>
                </a:solidFill>
                <a:highlight>
                  <a:srgbClr val="FFFF00"/>
                </a:highlight>
                <a:latin typeface="Times New Roman" panose="02020603050405020304" pitchFamily="18" charset="0"/>
                <a:ea typeface="Symbola"/>
                <a:cs typeface="Symbola"/>
              </a:rPr>
              <a:t>A</a:t>
            </a:r>
            <a:r>
              <a:rPr lang="vi-VN" sz="3600" spc="-45" dirty="0">
                <a:solidFill>
                  <a:srgbClr val="7030A0"/>
                </a:solidFill>
                <a:highlight>
                  <a:srgbClr val="FFFF00"/>
                </a:highlight>
                <a:latin typeface="Times New Roman" panose="02020603050405020304" pitchFamily="18" charset="0"/>
                <a:ea typeface="Symbola"/>
                <a:cs typeface="Symbola"/>
              </a:rPr>
              <a:t> </a:t>
            </a:r>
            <a:r>
              <a:rPr lang="vi-VN" sz="3600" dirty="0">
                <a:solidFill>
                  <a:srgbClr val="7030A0"/>
                </a:solidFill>
                <a:highlight>
                  <a:srgbClr val="FFFF00"/>
                </a:highlight>
                <a:latin typeface="Times New Roman" panose="02020603050405020304" pitchFamily="18" charset="0"/>
                <a:ea typeface="Symbola"/>
                <a:cs typeface="Symbola"/>
              </a:rPr>
              <a:t>liên</a:t>
            </a:r>
            <a:r>
              <a:rPr lang="vi-VN" sz="3600" spc="-20" dirty="0">
                <a:solidFill>
                  <a:srgbClr val="7030A0"/>
                </a:solidFill>
                <a:highlight>
                  <a:srgbClr val="FFFF00"/>
                </a:highlight>
                <a:latin typeface="Times New Roman" panose="02020603050405020304" pitchFamily="18" charset="0"/>
                <a:ea typeface="Symbola"/>
                <a:cs typeface="Symbola"/>
              </a:rPr>
              <a:t> </a:t>
            </a:r>
            <a:r>
              <a:rPr lang="vi-VN" sz="3600" dirty="0">
                <a:solidFill>
                  <a:srgbClr val="7030A0"/>
                </a:solidFill>
                <a:highlight>
                  <a:srgbClr val="FFFF00"/>
                </a:highlight>
                <a:latin typeface="Times New Roman" panose="02020603050405020304" pitchFamily="18" charset="0"/>
                <a:ea typeface="Symbola"/>
                <a:cs typeface="Symbola"/>
              </a:rPr>
              <a:t>kết</a:t>
            </a:r>
            <a:r>
              <a:rPr lang="vi-VN" sz="3600" spc="-20" dirty="0">
                <a:solidFill>
                  <a:srgbClr val="7030A0"/>
                </a:solidFill>
                <a:highlight>
                  <a:srgbClr val="FFFF00"/>
                </a:highlight>
                <a:latin typeface="Times New Roman" panose="02020603050405020304" pitchFamily="18" charset="0"/>
                <a:ea typeface="Symbola"/>
                <a:cs typeface="Symbola"/>
              </a:rPr>
              <a:t> </a:t>
            </a:r>
            <a:r>
              <a:rPr lang="vi-VN" sz="3600" dirty="0">
                <a:solidFill>
                  <a:srgbClr val="7030A0"/>
                </a:solidFill>
                <a:highlight>
                  <a:srgbClr val="FFFF00"/>
                </a:highlight>
                <a:latin typeface="Times New Roman" panose="02020603050405020304" pitchFamily="18" charset="0"/>
                <a:ea typeface="Symbola"/>
                <a:cs typeface="Symbola"/>
              </a:rPr>
              <a:t>với</a:t>
            </a:r>
            <a:r>
              <a:rPr lang="vi-VN" sz="3600" spc="-20" dirty="0">
                <a:solidFill>
                  <a:srgbClr val="7030A0"/>
                </a:solidFill>
                <a:highlight>
                  <a:srgbClr val="FFFF00"/>
                </a:highlight>
                <a:latin typeface="Times New Roman" panose="02020603050405020304" pitchFamily="18" charset="0"/>
                <a:ea typeface="Symbola"/>
                <a:cs typeface="Symbola"/>
              </a:rPr>
              <a:t> </a:t>
            </a:r>
            <a:r>
              <a:rPr lang="vi-VN" sz="3600" dirty="0">
                <a:solidFill>
                  <a:srgbClr val="7030A0"/>
                </a:solidFill>
                <a:highlight>
                  <a:srgbClr val="FFFF00"/>
                </a:highlight>
                <a:latin typeface="Times New Roman" panose="02020603050405020304" pitchFamily="18" charset="0"/>
                <a:ea typeface="Symbola"/>
                <a:cs typeface="Symbola"/>
              </a:rPr>
              <a:t>T </a:t>
            </a:r>
          </a:p>
          <a:p>
            <a:pPr marR="62230" lvl="0" algn="just">
              <a:lnSpc>
                <a:spcPct val="101000"/>
              </a:lnSpc>
              <a:spcBef>
                <a:spcPts val="280"/>
              </a:spcBef>
              <a:spcAft>
                <a:spcPts val="0"/>
              </a:spcAft>
              <a:buClr>
                <a:srgbClr val="211D1E"/>
              </a:buClr>
              <a:buSzPts val="1200"/>
              <a:tabLst>
                <a:tab pos="177800" algn="l"/>
              </a:tabLst>
            </a:pPr>
            <a:r>
              <a:rPr lang="vi-VN" sz="3600" dirty="0">
                <a:solidFill>
                  <a:srgbClr val="7030A0"/>
                </a:solidFill>
                <a:highlight>
                  <a:srgbClr val="FFFF00"/>
                </a:highlight>
                <a:latin typeface="Times New Roman" panose="02020603050405020304" pitchFamily="18" charset="0"/>
                <a:ea typeface="Symbola"/>
                <a:cs typeface="Symbola"/>
              </a:rPr>
              <a:t>(A - T) bằng 2 liên kết Hydrogen;</a:t>
            </a:r>
            <a:r>
              <a:rPr lang="vi-VN" sz="3600" spc="-20" dirty="0">
                <a:solidFill>
                  <a:srgbClr val="7030A0"/>
                </a:solidFill>
                <a:highlight>
                  <a:srgbClr val="FFFF00"/>
                </a:highlight>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và</a:t>
            </a:r>
            <a:r>
              <a:rPr lang="vi-VN" sz="3600" spc="-75" dirty="0">
                <a:solidFill>
                  <a:srgbClr val="7030A0"/>
                </a:solidFill>
                <a:latin typeface="Times New Roman" panose="02020603050405020304" pitchFamily="18" charset="0"/>
                <a:ea typeface="Symbola"/>
                <a:cs typeface="Symbola"/>
              </a:rPr>
              <a:t> </a:t>
            </a:r>
            <a:r>
              <a:rPr lang="vi-VN" sz="3600" dirty="0">
                <a:solidFill>
                  <a:srgbClr val="7030A0"/>
                </a:solidFill>
                <a:highlight>
                  <a:srgbClr val="00FF00"/>
                </a:highlight>
                <a:latin typeface="Times New Roman" panose="02020603050405020304" pitchFamily="18" charset="0"/>
                <a:ea typeface="Symbola"/>
                <a:cs typeface="Symbola"/>
              </a:rPr>
              <a:t>G</a:t>
            </a:r>
            <a:r>
              <a:rPr lang="vi-VN" sz="3600" spc="-75" dirty="0">
                <a:solidFill>
                  <a:srgbClr val="7030A0"/>
                </a:solidFill>
                <a:highlight>
                  <a:srgbClr val="00FF00"/>
                </a:highlight>
                <a:latin typeface="Times New Roman" panose="02020603050405020304" pitchFamily="18" charset="0"/>
                <a:ea typeface="Symbola"/>
                <a:cs typeface="Symbola"/>
              </a:rPr>
              <a:t> </a:t>
            </a:r>
            <a:r>
              <a:rPr lang="vi-VN" sz="3600" dirty="0">
                <a:solidFill>
                  <a:srgbClr val="7030A0"/>
                </a:solidFill>
                <a:highlight>
                  <a:srgbClr val="00FF00"/>
                </a:highlight>
                <a:latin typeface="Times New Roman" panose="02020603050405020304" pitchFamily="18" charset="0"/>
                <a:ea typeface="Symbola"/>
                <a:cs typeface="Symbola"/>
              </a:rPr>
              <a:t>liên</a:t>
            </a:r>
            <a:r>
              <a:rPr lang="vi-VN" sz="3600" spc="-75" dirty="0">
                <a:solidFill>
                  <a:srgbClr val="7030A0"/>
                </a:solidFill>
                <a:highlight>
                  <a:srgbClr val="00FF00"/>
                </a:highlight>
                <a:latin typeface="Times New Roman" panose="02020603050405020304" pitchFamily="18" charset="0"/>
                <a:ea typeface="Symbola"/>
                <a:cs typeface="Symbola"/>
              </a:rPr>
              <a:t> </a:t>
            </a:r>
            <a:r>
              <a:rPr lang="vi-VN" sz="3600" dirty="0">
                <a:solidFill>
                  <a:srgbClr val="7030A0"/>
                </a:solidFill>
                <a:highlight>
                  <a:srgbClr val="00FF00"/>
                </a:highlight>
                <a:latin typeface="Times New Roman" panose="02020603050405020304" pitchFamily="18" charset="0"/>
                <a:ea typeface="Symbola"/>
                <a:cs typeface="Symbola"/>
              </a:rPr>
              <a:t>kết</a:t>
            </a:r>
            <a:r>
              <a:rPr lang="vi-VN" sz="3600" spc="-75" dirty="0">
                <a:solidFill>
                  <a:srgbClr val="7030A0"/>
                </a:solidFill>
                <a:highlight>
                  <a:srgbClr val="00FF00"/>
                </a:highlight>
                <a:latin typeface="Times New Roman" panose="02020603050405020304" pitchFamily="18" charset="0"/>
                <a:ea typeface="Symbola"/>
                <a:cs typeface="Symbola"/>
              </a:rPr>
              <a:t> </a:t>
            </a:r>
            <a:r>
              <a:rPr lang="vi-VN" sz="3600" dirty="0">
                <a:solidFill>
                  <a:srgbClr val="7030A0"/>
                </a:solidFill>
                <a:highlight>
                  <a:srgbClr val="00FF00"/>
                </a:highlight>
                <a:latin typeface="Times New Roman" panose="02020603050405020304" pitchFamily="18" charset="0"/>
                <a:ea typeface="Symbola"/>
                <a:cs typeface="Symbola"/>
              </a:rPr>
              <a:t>với</a:t>
            </a:r>
            <a:r>
              <a:rPr lang="vi-VN" sz="3600" spc="-75" dirty="0">
                <a:solidFill>
                  <a:srgbClr val="7030A0"/>
                </a:solidFill>
                <a:highlight>
                  <a:srgbClr val="00FF00"/>
                </a:highlight>
                <a:latin typeface="Times New Roman" panose="02020603050405020304" pitchFamily="18" charset="0"/>
                <a:ea typeface="Symbola"/>
                <a:cs typeface="Symbola"/>
              </a:rPr>
              <a:t> </a:t>
            </a:r>
            <a:r>
              <a:rPr lang="vi-VN" sz="3600" dirty="0">
                <a:solidFill>
                  <a:srgbClr val="7030A0"/>
                </a:solidFill>
                <a:highlight>
                  <a:srgbClr val="00FF00"/>
                </a:highlight>
                <a:latin typeface="Times New Roman" panose="02020603050405020304" pitchFamily="18" charset="0"/>
                <a:ea typeface="Symbola"/>
                <a:cs typeface="Symbola"/>
              </a:rPr>
              <a:t>C          </a:t>
            </a:r>
            <a:r>
              <a:rPr lang="vi-VN" sz="3600" spc="-20" dirty="0">
                <a:solidFill>
                  <a:srgbClr val="7030A0"/>
                </a:solidFill>
                <a:highlight>
                  <a:srgbClr val="00FF00"/>
                </a:highlight>
                <a:latin typeface="Times New Roman" panose="02020603050405020304" pitchFamily="18" charset="0"/>
                <a:ea typeface="Symbola"/>
                <a:cs typeface="Symbola"/>
              </a:rPr>
              <a:t>(G – C) </a:t>
            </a:r>
            <a:r>
              <a:rPr lang="vi-VN" sz="3600" dirty="0">
                <a:solidFill>
                  <a:srgbClr val="7030A0"/>
                </a:solidFill>
                <a:highlight>
                  <a:srgbClr val="00FF00"/>
                </a:highlight>
                <a:latin typeface="Times New Roman" panose="02020603050405020304" pitchFamily="18" charset="0"/>
                <a:ea typeface="Symbola"/>
                <a:cs typeface="Symbola"/>
              </a:rPr>
              <a:t>bằng 3 liên kết Hydrogen</a:t>
            </a:r>
            <a:r>
              <a:rPr lang="vi-VN" sz="3600" spc="-20" dirty="0">
                <a:solidFill>
                  <a:srgbClr val="7030A0"/>
                </a:solidFill>
                <a:latin typeface="Times New Roman" panose="02020603050405020304" pitchFamily="18" charset="0"/>
                <a:ea typeface="Symbola"/>
                <a:cs typeface="Symbola"/>
              </a:rPr>
              <a:t> và ngược</a:t>
            </a:r>
            <a:r>
              <a:rPr lang="vi-VN" sz="3600" spc="-55" dirty="0">
                <a:solidFill>
                  <a:srgbClr val="7030A0"/>
                </a:solidFill>
                <a:latin typeface="Times New Roman" panose="02020603050405020304" pitchFamily="18" charset="0"/>
                <a:ea typeface="Symbola"/>
                <a:cs typeface="Symbola"/>
              </a:rPr>
              <a:t> </a:t>
            </a:r>
            <a:r>
              <a:rPr lang="vi-VN" sz="3600" spc="-20" dirty="0">
                <a:solidFill>
                  <a:srgbClr val="7030A0"/>
                </a:solidFill>
                <a:latin typeface="Times New Roman" panose="02020603050405020304" pitchFamily="18" charset="0"/>
                <a:ea typeface="Symbola"/>
                <a:cs typeface="Symbola"/>
              </a:rPr>
              <a:t>lại</a:t>
            </a:r>
            <a:r>
              <a:rPr lang="vi-VN" sz="3600" spc="-55" dirty="0">
                <a:solidFill>
                  <a:srgbClr val="7030A0"/>
                </a:solidFill>
                <a:latin typeface="Times New Roman" panose="02020603050405020304" pitchFamily="18" charset="0"/>
                <a:ea typeface="Symbola"/>
                <a:cs typeface="Symbola"/>
              </a:rPr>
              <a:t> </a:t>
            </a:r>
            <a:r>
              <a:rPr lang="vi-VN" sz="3600" spc="-20" dirty="0">
                <a:solidFill>
                  <a:srgbClr val="7030A0"/>
                </a:solidFill>
                <a:latin typeface="Times New Roman" panose="02020603050405020304" pitchFamily="18" charset="0"/>
                <a:ea typeface="Symbola"/>
                <a:cs typeface="Symbola"/>
              </a:rPr>
              <a:t>tạo </a:t>
            </a:r>
            <a:r>
              <a:rPr lang="vi-VN" sz="3600" dirty="0">
                <a:solidFill>
                  <a:srgbClr val="7030A0"/>
                </a:solidFill>
                <a:latin typeface="Times New Roman" panose="02020603050405020304" pitchFamily="18" charset="0"/>
                <a:ea typeface="Symbola"/>
                <a:cs typeface="Symbola"/>
              </a:rPr>
              <a:t>thành</a:t>
            </a:r>
            <a:r>
              <a:rPr lang="vi-VN" sz="3600" spc="-75"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cặp</a:t>
            </a:r>
            <a:r>
              <a:rPr lang="vi-VN" sz="3600" spc="-75"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nucleotide.</a:t>
            </a:r>
            <a:endParaRPr lang="vi-VN" sz="2800" dirty="0">
              <a:solidFill>
                <a:srgbClr val="7030A0"/>
              </a:solidFill>
              <a:latin typeface="Symbola"/>
              <a:ea typeface="Symbola"/>
              <a:cs typeface="Symbola"/>
            </a:endParaRPr>
          </a:p>
          <a:p>
            <a:pPr marR="62230" lvl="0" algn="just">
              <a:lnSpc>
                <a:spcPct val="101000"/>
              </a:lnSpc>
              <a:spcBef>
                <a:spcPts val="270"/>
              </a:spcBef>
              <a:spcAft>
                <a:spcPts val="0"/>
              </a:spcAft>
              <a:buClr>
                <a:srgbClr val="211D1E"/>
              </a:buClr>
              <a:buSzPts val="1200"/>
              <a:tabLst>
                <a:tab pos="198120" algn="l"/>
              </a:tabLst>
            </a:pPr>
            <a:r>
              <a:rPr lang="vi-VN" sz="3600" spc="-10" dirty="0">
                <a:solidFill>
                  <a:schemeClr val="accent6"/>
                </a:solidFill>
                <a:latin typeface="Times New Roman" panose="02020603050405020304" pitchFamily="18" charset="0"/>
                <a:ea typeface="Symbola"/>
                <a:cs typeface="Symbola"/>
              </a:rPr>
              <a:t>- DNA</a:t>
            </a:r>
            <a:r>
              <a:rPr lang="vi-VN" sz="3600" spc="-65" dirty="0">
                <a:solidFill>
                  <a:schemeClr val="accent6"/>
                </a:solidFill>
                <a:latin typeface="Times New Roman" panose="02020603050405020304" pitchFamily="18" charset="0"/>
                <a:ea typeface="Symbola"/>
                <a:cs typeface="Symbola"/>
              </a:rPr>
              <a:t> </a:t>
            </a:r>
            <a:r>
              <a:rPr lang="vi-VN" sz="3600" spc="-10" dirty="0">
                <a:solidFill>
                  <a:schemeClr val="accent6"/>
                </a:solidFill>
                <a:latin typeface="Times New Roman" panose="02020603050405020304" pitchFamily="18" charset="0"/>
                <a:ea typeface="Symbola"/>
                <a:cs typeface="Symbola"/>
              </a:rPr>
              <a:t>có</a:t>
            </a:r>
            <a:r>
              <a:rPr lang="vi-VN" sz="3600" spc="-65" dirty="0">
                <a:solidFill>
                  <a:schemeClr val="accent6"/>
                </a:solidFill>
                <a:latin typeface="Times New Roman" panose="02020603050405020304" pitchFamily="18" charset="0"/>
                <a:ea typeface="Symbola"/>
                <a:cs typeface="Symbola"/>
              </a:rPr>
              <a:t> </a:t>
            </a:r>
            <a:r>
              <a:rPr lang="vi-VN" sz="3600" spc="-10" dirty="0">
                <a:solidFill>
                  <a:schemeClr val="accent6"/>
                </a:solidFill>
                <a:latin typeface="Times New Roman" panose="02020603050405020304" pitchFamily="18" charset="0"/>
                <a:ea typeface="Symbola"/>
                <a:cs typeface="Symbola"/>
              </a:rPr>
              <a:t>đường</a:t>
            </a:r>
            <a:r>
              <a:rPr lang="vi-VN" sz="3600" spc="-65" dirty="0">
                <a:solidFill>
                  <a:schemeClr val="accent6"/>
                </a:solidFill>
                <a:latin typeface="Times New Roman" panose="02020603050405020304" pitchFamily="18" charset="0"/>
                <a:ea typeface="Symbola"/>
                <a:cs typeface="Symbola"/>
              </a:rPr>
              <a:t> </a:t>
            </a:r>
            <a:r>
              <a:rPr lang="vi-VN" sz="3600" spc="-10" dirty="0">
                <a:solidFill>
                  <a:schemeClr val="accent6"/>
                </a:solidFill>
                <a:latin typeface="Times New Roman" panose="02020603050405020304" pitchFamily="18" charset="0"/>
                <a:ea typeface="Symbola"/>
                <a:cs typeface="Symbola"/>
              </a:rPr>
              <a:t>kính</a:t>
            </a:r>
            <a:r>
              <a:rPr lang="vi-VN" sz="3600" spc="-65" dirty="0">
                <a:solidFill>
                  <a:schemeClr val="accent6"/>
                </a:solidFill>
                <a:latin typeface="Times New Roman" panose="02020603050405020304" pitchFamily="18" charset="0"/>
                <a:ea typeface="Symbola"/>
                <a:cs typeface="Symbola"/>
              </a:rPr>
              <a:t> </a:t>
            </a:r>
            <a:r>
              <a:rPr lang="vi-VN" sz="3600" spc="-10" dirty="0">
                <a:solidFill>
                  <a:schemeClr val="accent6"/>
                </a:solidFill>
                <a:latin typeface="Times New Roman" panose="02020603050405020304" pitchFamily="18" charset="0"/>
                <a:ea typeface="Symbola"/>
                <a:cs typeface="Symbola"/>
              </a:rPr>
              <a:t>20</a:t>
            </a:r>
            <a:r>
              <a:rPr lang="vi-VN" sz="3600" spc="-65" dirty="0">
                <a:solidFill>
                  <a:schemeClr val="accent6"/>
                </a:solidFill>
                <a:latin typeface="Times New Roman" panose="02020603050405020304" pitchFamily="18" charset="0"/>
                <a:ea typeface="Symbola"/>
                <a:cs typeface="Symbola"/>
              </a:rPr>
              <a:t> </a:t>
            </a:r>
            <a:r>
              <a:rPr lang="vi-VN" sz="3600" spc="-10" dirty="0">
                <a:solidFill>
                  <a:schemeClr val="accent6"/>
                </a:solidFill>
                <a:latin typeface="Times New Roman" panose="02020603050405020304" pitchFamily="18" charset="0"/>
                <a:ea typeface="Symbola"/>
                <a:cs typeface="Symbola"/>
              </a:rPr>
              <a:t>Å,</a:t>
            </a:r>
            <a:r>
              <a:rPr lang="vi-VN" sz="3600" spc="-65" dirty="0">
                <a:solidFill>
                  <a:schemeClr val="accent6"/>
                </a:solidFill>
                <a:latin typeface="Times New Roman" panose="02020603050405020304" pitchFamily="18" charset="0"/>
                <a:ea typeface="Symbola"/>
                <a:cs typeface="Symbola"/>
              </a:rPr>
              <a:t> </a:t>
            </a:r>
            <a:r>
              <a:rPr lang="vi-VN" sz="3600" spc="-10" dirty="0">
                <a:solidFill>
                  <a:schemeClr val="accent6"/>
                </a:solidFill>
                <a:latin typeface="Times New Roman" panose="02020603050405020304" pitchFamily="18" charset="0"/>
                <a:ea typeface="Symbola"/>
                <a:cs typeface="Symbola"/>
              </a:rPr>
              <a:t>với</a:t>
            </a:r>
            <a:r>
              <a:rPr lang="vi-VN" sz="3600" spc="-65" dirty="0">
                <a:solidFill>
                  <a:schemeClr val="accent6"/>
                </a:solidFill>
                <a:latin typeface="Times New Roman" panose="02020603050405020304" pitchFamily="18" charset="0"/>
                <a:ea typeface="Symbola"/>
                <a:cs typeface="Symbola"/>
              </a:rPr>
              <a:t> </a:t>
            </a:r>
            <a:r>
              <a:rPr lang="vi-VN" sz="3600" spc="-10" dirty="0">
                <a:solidFill>
                  <a:schemeClr val="accent6"/>
                </a:solidFill>
                <a:latin typeface="Times New Roman" panose="02020603050405020304" pitchFamily="18" charset="0"/>
                <a:ea typeface="Symbola"/>
                <a:cs typeface="Symbola"/>
              </a:rPr>
              <a:t>nhiều </a:t>
            </a:r>
            <a:r>
              <a:rPr lang="vi-VN" sz="3600" dirty="0">
                <a:solidFill>
                  <a:schemeClr val="accent6"/>
                </a:solidFill>
                <a:latin typeface="Times New Roman" panose="02020603050405020304" pitchFamily="18" charset="0"/>
                <a:ea typeface="Symbola"/>
                <a:cs typeface="Symbola"/>
              </a:rPr>
              <a:t>chu</a:t>
            </a:r>
            <a:r>
              <a:rPr lang="vi-VN" sz="3600" spc="-7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kì</a:t>
            </a:r>
            <a:r>
              <a:rPr lang="vi-VN" sz="3600" spc="-7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xoắn,</a:t>
            </a:r>
            <a:r>
              <a:rPr lang="vi-VN" sz="3600" spc="-7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mỗi</a:t>
            </a:r>
            <a:r>
              <a:rPr lang="vi-VN" sz="3600" spc="-7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chu</a:t>
            </a:r>
            <a:r>
              <a:rPr lang="vi-VN" sz="3600" spc="-7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kì</a:t>
            </a:r>
            <a:r>
              <a:rPr lang="vi-VN" sz="3600" spc="-7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xoắn</a:t>
            </a:r>
            <a:r>
              <a:rPr lang="vi-VN" sz="3600" spc="-7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dài</a:t>
            </a:r>
            <a:r>
              <a:rPr lang="vi-VN" sz="3600" spc="-7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34</a:t>
            </a:r>
            <a:r>
              <a:rPr lang="vi-VN" sz="3600" spc="-7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Å </a:t>
            </a:r>
            <a:r>
              <a:rPr lang="vi-VN" sz="3600" spc="-20" dirty="0">
                <a:solidFill>
                  <a:schemeClr val="accent6"/>
                </a:solidFill>
                <a:latin typeface="Times New Roman" panose="02020603050405020304" pitchFamily="18" charset="0"/>
                <a:ea typeface="Symbola"/>
                <a:cs typeface="Symbola"/>
              </a:rPr>
              <a:t>có10</a:t>
            </a:r>
            <a:r>
              <a:rPr lang="vi-VN" sz="3600" spc="-55" dirty="0">
                <a:solidFill>
                  <a:schemeClr val="accent6"/>
                </a:solidFill>
                <a:latin typeface="Times New Roman" panose="02020603050405020304" pitchFamily="18" charset="0"/>
                <a:ea typeface="Symbola"/>
                <a:cs typeface="Symbola"/>
              </a:rPr>
              <a:t> </a:t>
            </a:r>
            <a:r>
              <a:rPr lang="vi-VN" sz="3600" spc="-20" dirty="0">
                <a:solidFill>
                  <a:schemeClr val="accent6"/>
                </a:solidFill>
                <a:latin typeface="Times New Roman" panose="02020603050405020304" pitchFamily="18" charset="0"/>
                <a:ea typeface="Symbola"/>
                <a:cs typeface="Symbola"/>
              </a:rPr>
              <a:t>cặp</a:t>
            </a:r>
            <a:r>
              <a:rPr lang="vi-VN" sz="3600" spc="-55" dirty="0">
                <a:solidFill>
                  <a:schemeClr val="accent6"/>
                </a:solidFill>
                <a:latin typeface="Times New Roman" panose="02020603050405020304" pitchFamily="18" charset="0"/>
                <a:ea typeface="Symbola"/>
                <a:cs typeface="Symbola"/>
              </a:rPr>
              <a:t> </a:t>
            </a:r>
            <a:r>
              <a:rPr lang="vi-VN" sz="3600" spc="-20" dirty="0">
                <a:solidFill>
                  <a:schemeClr val="accent6"/>
                </a:solidFill>
                <a:latin typeface="Times New Roman" panose="02020603050405020304" pitchFamily="18" charset="0"/>
                <a:ea typeface="Symbola"/>
                <a:cs typeface="Symbola"/>
              </a:rPr>
              <a:t>nucleotide.</a:t>
            </a:r>
            <a:endParaRPr lang="vi-VN" sz="2800" dirty="0">
              <a:solidFill>
                <a:schemeClr val="accent6"/>
              </a:solidFill>
              <a:latin typeface="Symbola"/>
              <a:ea typeface="Symbola"/>
              <a:cs typeface="Symbola"/>
            </a:endParaRPr>
          </a:p>
          <a:p>
            <a:pPr marR="62865" lvl="0" algn="just">
              <a:lnSpc>
                <a:spcPct val="101000"/>
              </a:lnSpc>
              <a:spcBef>
                <a:spcPts val="280"/>
              </a:spcBef>
              <a:spcAft>
                <a:spcPts val="0"/>
              </a:spcAft>
              <a:buClr>
                <a:srgbClr val="211D1E"/>
              </a:buClr>
              <a:buSzPts val="1200"/>
              <a:tabLst>
                <a:tab pos="193040" algn="l"/>
              </a:tabLst>
            </a:pPr>
            <a:r>
              <a:rPr lang="vi-VN" sz="3600" spc="-40" dirty="0">
                <a:solidFill>
                  <a:srgbClr val="000000"/>
                </a:solidFill>
                <a:latin typeface="Times New Roman" panose="02020603050405020304" pitchFamily="18" charset="0"/>
                <a:ea typeface="Symbola"/>
                <a:cs typeface="Symbola"/>
              </a:rPr>
              <a:t>* Chức năng: DNA</a:t>
            </a:r>
            <a:r>
              <a:rPr lang="vi-VN" sz="3600" spc="-4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có</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chức</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năng</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lưu</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trữ,</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bảo</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quản </a:t>
            </a:r>
            <a:r>
              <a:rPr lang="vi-VN" sz="3600" spc="-30" dirty="0">
                <a:solidFill>
                  <a:srgbClr val="000000"/>
                </a:solidFill>
                <a:latin typeface="Times New Roman" panose="02020603050405020304" pitchFamily="18" charset="0"/>
                <a:ea typeface="Symbola"/>
                <a:cs typeface="Symbola"/>
              </a:rPr>
              <a:t>và</a:t>
            </a:r>
            <a:r>
              <a:rPr lang="vi-VN" sz="3600" spc="-45" dirty="0">
                <a:solidFill>
                  <a:srgbClr val="000000"/>
                </a:solidFill>
                <a:latin typeface="Times New Roman" panose="02020603050405020304" pitchFamily="18" charset="0"/>
                <a:ea typeface="Symbola"/>
                <a:cs typeface="Symbola"/>
              </a:rPr>
              <a:t> </a:t>
            </a:r>
            <a:r>
              <a:rPr lang="vi-VN" sz="3600" spc="-30" dirty="0">
                <a:solidFill>
                  <a:srgbClr val="000000"/>
                </a:solidFill>
                <a:latin typeface="Times New Roman" panose="02020603050405020304" pitchFamily="18" charset="0"/>
                <a:ea typeface="Symbola"/>
                <a:cs typeface="Symbola"/>
              </a:rPr>
              <a:t>truyền</a:t>
            </a:r>
            <a:r>
              <a:rPr lang="vi-VN" sz="3600" spc="-45" dirty="0">
                <a:solidFill>
                  <a:srgbClr val="000000"/>
                </a:solidFill>
                <a:latin typeface="Times New Roman" panose="02020603050405020304" pitchFamily="18" charset="0"/>
                <a:ea typeface="Symbola"/>
                <a:cs typeface="Symbola"/>
              </a:rPr>
              <a:t> </a:t>
            </a:r>
            <a:r>
              <a:rPr lang="vi-VN" sz="3600" spc="-30" dirty="0">
                <a:solidFill>
                  <a:srgbClr val="000000"/>
                </a:solidFill>
                <a:latin typeface="Times New Roman" panose="02020603050405020304" pitchFamily="18" charset="0"/>
                <a:ea typeface="Symbola"/>
                <a:cs typeface="Symbola"/>
              </a:rPr>
              <a:t>đạt</a:t>
            </a:r>
            <a:r>
              <a:rPr lang="vi-VN" sz="3600" spc="-45" dirty="0">
                <a:solidFill>
                  <a:srgbClr val="000000"/>
                </a:solidFill>
                <a:latin typeface="Times New Roman" panose="02020603050405020304" pitchFamily="18" charset="0"/>
                <a:ea typeface="Symbola"/>
                <a:cs typeface="Symbola"/>
              </a:rPr>
              <a:t> </a:t>
            </a:r>
            <a:r>
              <a:rPr lang="vi-VN" sz="3600" spc="-30" dirty="0">
                <a:solidFill>
                  <a:srgbClr val="000000"/>
                </a:solidFill>
                <a:latin typeface="Times New Roman" panose="02020603050405020304" pitchFamily="18" charset="0"/>
                <a:ea typeface="Symbola"/>
                <a:cs typeface="Symbola"/>
              </a:rPr>
              <a:t>thông</a:t>
            </a:r>
            <a:r>
              <a:rPr lang="vi-VN" sz="3600" spc="-45" dirty="0">
                <a:solidFill>
                  <a:srgbClr val="000000"/>
                </a:solidFill>
                <a:latin typeface="Times New Roman" panose="02020603050405020304" pitchFamily="18" charset="0"/>
                <a:ea typeface="Symbola"/>
                <a:cs typeface="Symbola"/>
              </a:rPr>
              <a:t> </a:t>
            </a:r>
            <a:r>
              <a:rPr lang="vi-VN" sz="3600" spc="-30" dirty="0">
                <a:solidFill>
                  <a:srgbClr val="000000"/>
                </a:solidFill>
                <a:latin typeface="Times New Roman" panose="02020603050405020304" pitchFamily="18" charset="0"/>
                <a:ea typeface="Symbola"/>
                <a:cs typeface="Symbola"/>
              </a:rPr>
              <a:t>tin</a:t>
            </a:r>
            <a:r>
              <a:rPr lang="vi-VN" sz="3600" spc="-45" dirty="0">
                <a:solidFill>
                  <a:srgbClr val="000000"/>
                </a:solidFill>
                <a:latin typeface="Times New Roman" panose="02020603050405020304" pitchFamily="18" charset="0"/>
                <a:ea typeface="Symbola"/>
                <a:cs typeface="Symbola"/>
              </a:rPr>
              <a:t> </a:t>
            </a:r>
            <a:r>
              <a:rPr lang="vi-VN" sz="3600" spc="-30" dirty="0">
                <a:solidFill>
                  <a:srgbClr val="000000"/>
                </a:solidFill>
                <a:latin typeface="Times New Roman" panose="02020603050405020304" pitchFamily="18" charset="0"/>
                <a:ea typeface="Symbola"/>
                <a:cs typeface="Symbola"/>
              </a:rPr>
              <a:t>di</a:t>
            </a:r>
            <a:r>
              <a:rPr lang="vi-VN" sz="3600" spc="-45" dirty="0">
                <a:solidFill>
                  <a:srgbClr val="000000"/>
                </a:solidFill>
                <a:latin typeface="Times New Roman" panose="02020603050405020304" pitchFamily="18" charset="0"/>
                <a:ea typeface="Symbola"/>
                <a:cs typeface="Symbola"/>
              </a:rPr>
              <a:t> </a:t>
            </a:r>
            <a:r>
              <a:rPr lang="vi-VN" sz="3600" spc="-30" dirty="0">
                <a:solidFill>
                  <a:srgbClr val="000000"/>
                </a:solidFill>
                <a:latin typeface="Times New Roman" panose="02020603050405020304" pitchFamily="18" charset="0"/>
                <a:ea typeface="Symbola"/>
                <a:cs typeface="Symbola"/>
              </a:rPr>
              <a:t>truyền.</a:t>
            </a:r>
            <a:endParaRPr lang="vi-VN" sz="2800" spc="0" dirty="0">
              <a:effectLst/>
              <a:latin typeface="Symbola"/>
              <a:ea typeface="Symbola"/>
              <a:cs typeface="Symbola"/>
            </a:endParaRPr>
          </a:p>
        </p:txBody>
      </p:sp>
    </p:spTree>
    <p:extLst>
      <p:ext uri="{BB962C8B-B14F-4D97-AF65-F5344CB8AC3E}">
        <p14:creationId xmlns:p14="http://schemas.microsoft.com/office/powerpoint/2010/main" val="39588004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06" name="Text Box 34"/>
          <p:cNvSpPr txBox="1">
            <a:spLocks noChangeArrowheads="1"/>
          </p:cNvSpPr>
          <p:nvPr/>
        </p:nvSpPr>
        <p:spPr bwMode="auto">
          <a:xfrm>
            <a:off x="3992880" y="1371601"/>
            <a:ext cx="3027046" cy="535531"/>
          </a:xfrm>
          <a:prstGeom prst="rect">
            <a:avLst/>
          </a:prstGeom>
          <a:solidFill>
            <a:schemeClr val="bg2">
              <a:lumMod val="20000"/>
              <a:lumOff val="80000"/>
            </a:schemeClr>
          </a:solidFill>
          <a:ln w="38100">
            <a:solidFill>
              <a:schemeClr val="tx1"/>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097280" fontAlgn="base">
              <a:spcBef>
                <a:spcPct val="50000"/>
              </a:spcBef>
              <a:spcAft>
                <a:spcPct val="0"/>
              </a:spcAft>
              <a:defRPr/>
            </a:pPr>
            <a:r>
              <a:rPr lang="en-US" sz="2880" i="1" dirty="0">
                <a:solidFill>
                  <a:srgbClr val="FF3300"/>
                </a:solidFill>
                <a:latin typeface="VNI-Helve" pitchFamily="2" charset="0"/>
              </a:rPr>
              <a:t>A = T ; G = X</a:t>
            </a:r>
          </a:p>
        </p:txBody>
      </p:sp>
      <p:sp>
        <p:nvSpPr>
          <p:cNvPr id="54308" name="Text Box 36"/>
          <p:cNvSpPr txBox="1">
            <a:spLocks noChangeArrowheads="1"/>
          </p:cNvSpPr>
          <p:nvPr/>
        </p:nvSpPr>
        <p:spPr bwMode="auto">
          <a:xfrm>
            <a:off x="3901441" y="2375536"/>
            <a:ext cx="6915150" cy="535531"/>
          </a:xfrm>
          <a:prstGeom prst="rect">
            <a:avLst/>
          </a:prstGeom>
          <a:solidFill>
            <a:schemeClr val="bg2">
              <a:lumMod val="20000"/>
              <a:lumOff val="80000"/>
            </a:schemeClr>
          </a:solidFill>
          <a:ln w="38100">
            <a:solidFill>
              <a:schemeClr val="tx1"/>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097280" fontAlgn="base">
              <a:spcBef>
                <a:spcPct val="50000"/>
              </a:spcBef>
              <a:spcAft>
                <a:spcPct val="0"/>
              </a:spcAft>
              <a:defRPr/>
            </a:pPr>
            <a:r>
              <a:rPr lang="en-US" sz="2880" i="1" dirty="0">
                <a:solidFill>
                  <a:srgbClr val="FF3300"/>
                </a:solidFill>
                <a:latin typeface="VNI-Helve" pitchFamily="2" charset="0"/>
              </a:rPr>
              <a:t>N = A+ T+ G+ X = 2 (A+G) = 2 (T+ X)</a:t>
            </a:r>
          </a:p>
        </p:txBody>
      </p:sp>
      <p:sp>
        <p:nvSpPr>
          <p:cNvPr id="54310" name="Text Box 38"/>
          <p:cNvSpPr txBox="1">
            <a:spLocks noChangeArrowheads="1"/>
          </p:cNvSpPr>
          <p:nvPr/>
        </p:nvSpPr>
        <p:spPr bwMode="auto">
          <a:xfrm>
            <a:off x="4086226" y="3289936"/>
            <a:ext cx="2651760" cy="683264"/>
          </a:xfrm>
          <a:prstGeom prst="rect">
            <a:avLst/>
          </a:prstGeom>
          <a:solidFill>
            <a:schemeClr val="bg2">
              <a:lumMod val="20000"/>
              <a:lumOff val="80000"/>
            </a:schemeClr>
          </a:solidFill>
          <a:ln w="38100">
            <a:solidFill>
              <a:schemeClr val="tx1"/>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097280" fontAlgn="base">
              <a:spcBef>
                <a:spcPct val="50000"/>
              </a:spcBef>
              <a:spcAft>
                <a:spcPct val="0"/>
              </a:spcAft>
              <a:defRPr/>
            </a:pPr>
            <a:r>
              <a:rPr lang="en-US" sz="3840" i="1" dirty="0">
                <a:solidFill>
                  <a:srgbClr val="FF3300"/>
                </a:solidFill>
                <a:latin typeface="VNI-Helve" pitchFamily="2" charset="0"/>
              </a:rPr>
              <a:t>l = 3,4 A</a:t>
            </a:r>
            <a:r>
              <a:rPr lang="en-US" sz="3840" i="1" baseline="30000" dirty="0">
                <a:solidFill>
                  <a:srgbClr val="FF3300"/>
                </a:solidFill>
                <a:latin typeface="VNI-Helve" pitchFamily="2" charset="0"/>
              </a:rPr>
              <a:t>0</a:t>
            </a:r>
            <a:endParaRPr lang="en-US" sz="3840" i="1" dirty="0">
              <a:solidFill>
                <a:srgbClr val="FF3300"/>
              </a:solidFill>
              <a:latin typeface="VNI-Helve" pitchFamily="2" charset="0"/>
            </a:endParaRPr>
          </a:p>
        </p:txBody>
      </p:sp>
      <p:sp>
        <p:nvSpPr>
          <p:cNvPr id="30755" name="Rectangle 40"/>
          <p:cNvSpPr>
            <a:spLocks noGrp="1"/>
          </p:cNvSpPr>
          <p:nvPr>
            <p:ph type="title"/>
          </p:nvPr>
        </p:nvSpPr>
        <p:spPr>
          <a:xfrm>
            <a:off x="520066" y="301855"/>
            <a:ext cx="7132320" cy="1143000"/>
          </a:xfrm>
          <a:ln/>
        </p:spPr>
        <p:txBody>
          <a:bodyPr vert="horz" wrap="square" lIns="109728" tIns="54864" rIns="109728" bIns="54864" anchor="ctr" anchorCtr="0"/>
          <a:lstStyle/>
          <a:p>
            <a:pPr eaLnBrk="1" hangingPunct="1"/>
            <a:r>
              <a:rPr lang="en-US" altLang="en-US" sz="3360" u="sng" dirty="0" err="1">
                <a:solidFill>
                  <a:srgbClr val="FF0000"/>
                </a:solidFill>
              </a:rPr>
              <a:t>Hệ</a:t>
            </a:r>
            <a:r>
              <a:rPr lang="en-US" altLang="en-US" sz="3360" u="sng" dirty="0">
                <a:solidFill>
                  <a:srgbClr val="FF0000"/>
                </a:solidFill>
              </a:rPr>
              <a:t> quả của nguyên tắc bổ sung</a:t>
            </a:r>
          </a:p>
        </p:txBody>
      </p:sp>
      <p:graphicFrame>
        <p:nvGraphicFramePr>
          <p:cNvPr id="54313" name="Object 41"/>
          <p:cNvGraphicFramePr>
            <a:graphicFrameLocks noGrp="1" noChangeAspect="1"/>
          </p:cNvGraphicFramePr>
          <p:nvPr>
            <p:ph sz="half" idx="1"/>
          </p:nvPr>
        </p:nvGraphicFramePr>
        <p:xfrm>
          <a:off x="4303396" y="4135756"/>
          <a:ext cx="3806190" cy="1104900"/>
        </p:xfrm>
        <a:graphic>
          <a:graphicData uri="http://schemas.openxmlformats.org/presentationml/2006/ole">
            <mc:AlternateContent xmlns:mc="http://schemas.openxmlformats.org/markup-compatibility/2006">
              <mc:Choice xmlns:v="urn:schemas-microsoft-com:vml" Requires="v">
                <p:oleObj r:id="rId2" imgW="1129665" imgH="393700" progId="Equation.3">
                  <p:embed/>
                </p:oleObj>
              </mc:Choice>
              <mc:Fallback>
                <p:oleObj r:id="rId2" imgW="1129665" imgH="393700" progId="Equation.3">
                  <p:embed/>
                  <p:pic>
                    <p:nvPicPr>
                      <p:cNvPr id="54313" name="Object 41"/>
                      <p:cNvPicPr/>
                      <p:nvPr/>
                    </p:nvPicPr>
                    <p:blipFill>
                      <a:blip r:embed="rId3"/>
                      <a:srcRect/>
                      <a:stretch>
                        <a:fillRect/>
                      </a:stretch>
                    </p:blipFill>
                    <p:spPr>
                      <a:xfrm>
                        <a:off x="4303396" y="4135756"/>
                        <a:ext cx="3806190" cy="1104900"/>
                      </a:xfrm>
                      <a:prstGeom prst="rect">
                        <a:avLst/>
                      </a:prstGeom>
                      <a:noFill/>
                      <a:ln w="38100">
                        <a:miter/>
                      </a:ln>
                    </p:spPr>
                  </p:pic>
                </p:oleObj>
              </mc:Fallback>
            </mc:AlternateContent>
          </a:graphicData>
        </a:graphic>
      </p:graphicFrame>
      <p:sp>
        <p:nvSpPr>
          <p:cNvPr id="37" name="Text Box 34"/>
          <p:cNvSpPr txBox="1">
            <a:spLocks noChangeArrowheads="1"/>
          </p:cNvSpPr>
          <p:nvPr/>
        </p:nvSpPr>
        <p:spPr bwMode="auto">
          <a:xfrm>
            <a:off x="7559040" y="1400176"/>
            <a:ext cx="2834640" cy="535531"/>
          </a:xfrm>
          <a:prstGeom prst="rect">
            <a:avLst/>
          </a:prstGeom>
          <a:solidFill>
            <a:schemeClr val="bg2">
              <a:lumMod val="20000"/>
              <a:lumOff val="80000"/>
            </a:schemeClr>
          </a:solidFill>
          <a:ln w="38100">
            <a:solidFill>
              <a:schemeClr val="tx1"/>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097280" fontAlgn="base">
              <a:spcBef>
                <a:spcPct val="50000"/>
              </a:spcBef>
              <a:spcAft>
                <a:spcPct val="0"/>
              </a:spcAft>
              <a:defRPr/>
            </a:pPr>
            <a:r>
              <a:rPr lang="en-US" sz="2880" i="1" dirty="0">
                <a:solidFill>
                  <a:srgbClr val="FF3300"/>
                </a:solidFill>
                <a:latin typeface="VNI-Helve" pitchFamily="2" charset="0"/>
              </a:rPr>
              <a:t>A + G = T + X</a:t>
            </a:r>
          </a:p>
        </p:txBody>
      </p:sp>
    </p:spTree>
    <p:extLst>
      <p:ext uri="{BB962C8B-B14F-4D97-AF65-F5344CB8AC3E}">
        <p14:creationId xmlns:p14="http://schemas.microsoft.com/office/powerpoint/2010/main" val="2215107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4306"/>
                                        </p:tgtEl>
                                        <p:attrNameLst>
                                          <p:attrName>style.visibility</p:attrName>
                                        </p:attrNameLst>
                                      </p:cBhvr>
                                      <p:to>
                                        <p:strVal val="visible"/>
                                      </p:to>
                                    </p:set>
                                    <p:animEffect transition="in" filter="checkerboard(across)">
                                      <p:cBhvr>
                                        <p:cTn id="7" dur="500"/>
                                        <p:tgtEl>
                                          <p:spTgt spid="5430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4308"/>
                                        </p:tgtEl>
                                        <p:attrNameLst>
                                          <p:attrName>style.visibility</p:attrName>
                                        </p:attrNameLst>
                                      </p:cBhvr>
                                      <p:to>
                                        <p:strVal val="visible"/>
                                      </p:to>
                                    </p:set>
                                    <p:animEffect transition="in" filter="wipe(down)">
                                      <p:cBhvr>
                                        <p:cTn id="17" dur="500"/>
                                        <p:tgtEl>
                                          <p:spTgt spid="5430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4310"/>
                                        </p:tgtEl>
                                        <p:attrNameLst>
                                          <p:attrName>style.visibility</p:attrName>
                                        </p:attrNameLst>
                                      </p:cBhvr>
                                      <p:to>
                                        <p:strVal val="visible"/>
                                      </p:to>
                                    </p:set>
                                    <p:animEffect transition="in" filter="circle(in)">
                                      <p:cBhvr>
                                        <p:cTn id="22" dur="2000"/>
                                        <p:tgtEl>
                                          <p:spTgt spid="543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4313"/>
                                        </p:tgtEl>
                                        <p:attrNameLst>
                                          <p:attrName>style.visibility</p:attrName>
                                        </p:attrNameLst>
                                      </p:cBhvr>
                                      <p:to>
                                        <p:strVal val="visible"/>
                                      </p:to>
                                    </p:set>
                                    <p:animEffect transition="in" filter="barn(inVertical)">
                                      <p:cBhvr>
                                        <p:cTn id="27" dur="500"/>
                                        <p:tgtEl>
                                          <p:spTgt spid="54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06" grpId="0" animBg="1"/>
      <p:bldP spid="54308" grpId="0" animBg="1"/>
      <p:bldP spid="54310" grpId="0" animBg="1"/>
      <p:bldP spid="3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9657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Aachen" panose="02020500000000000000" pitchFamily="18" charset="0"/>
                <a:cs typeface="Aachen" panose="02020500000000000000" pitchFamily="18" charset="0"/>
              </a:rPr>
              <a:t>3. KHÁI NIỆM GENE</a:t>
            </a:r>
          </a:p>
        </p:txBody>
      </p:sp>
      <p:sp>
        <p:nvSpPr>
          <p:cNvPr id="4" name="TextBox 3">
            <a:extLst>
              <a:ext uri="{FF2B5EF4-FFF2-40B4-BE49-F238E27FC236}">
                <a16:creationId xmlns:a16="http://schemas.microsoft.com/office/drawing/2014/main" id="{4CA2F49A-B7DC-D930-A7CF-693316DBEE1D}"/>
              </a:ext>
            </a:extLst>
          </p:cNvPr>
          <p:cNvSpPr txBox="1"/>
          <p:nvPr/>
        </p:nvSpPr>
        <p:spPr>
          <a:xfrm>
            <a:off x="607432" y="744236"/>
            <a:ext cx="11422008" cy="550657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pPr>
              <a:spcBef>
                <a:spcPts val="600"/>
              </a:spcBef>
            </a:pPr>
            <a:r>
              <a:rPr lang="vi-VN" sz="3600"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vi-VN" sz="3600" dirty="0"/>
              <a:t>Ở cơ thể sinh vật, mỗi phân tử DNA có chứa vài trăm đến hàng nghìn gene. Mỗi gene quy định một sản phẩm xác định là phân tử RNA hoặc chuỗi polypeptide.</a:t>
            </a:r>
            <a:endParaRPr lang="en-US" sz="3600" dirty="0"/>
          </a:p>
          <a:p>
            <a:pPr>
              <a:spcBef>
                <a:spcPts val="600"/>
              </a:spcBef>
            </a:pPr>
            <a:r>
              <a:rPr lang="vi-VN" sz="3600"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vi-VN" sz="3600" dirty="0"/>
              <a:t>Mỗi gene thường có từ 600 đến 1500 cặp nucleotide có trình tự xác định. </a:t>
            </a:r>
            <a:endParaRPr lang="en-US" sz="3600" dirty="0"/>
          </a:p>
          <a:p>
            <a:pPr>
              <a:spcBef>
                <a:spcPts val="600"/>
              </a:spcBef>
            </a:pPr>
            <a:r>
              <a:rPr lang="vi-VN" sz="3600"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vi-VN" sz="3600" dirty="0"/>
              <a:t>Tế bào của mỗi loài chứa nhiều gene, </a:t>
            </a:r>
            <a:r>
              <a:rPr lang="vi-VN" sz="3600" dirty="0">
                <a:solidFill>
                  <a:srgbClr val="FF0000"/>
                </a:solidFill>
              </a:rPr>
              <a:t>ví dụ: vi khuẩn       E.coli có khoảng 4 400 gene, ruồi giấm khoảng 14 000 gene, ở người có khoảng 21 300 gene.</a:t>
            </a:r>
            <a:endParaRPr lang="en-US" sz="3600" dirty="0">
              <a:solidFill>
                <a:srgbClr val="FF0000"/>
              </a:solidFill>
            </a:endParaRPr>
          </a:p>
        </p:txBody>
      </p:sp>
    </p:spTree>
    <p:extLst>
      <p:ext uri="{BB962C8B-B14F-4D97-AF65-F5344CB8AC3E}">
        <p14:creationId xmlns:p14="http://schemas.microsoft.com/office/powerpoint/2010/main" val="11197177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2" y="235612"/>
            <a:ext cx="363772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Aachen" panose="02020500000000000000" pitchFamily="18" charset="0"/>
                <a:cs typeface="Aachen" panose="02020500000000000000" pitchFamily="18" charset="0"/>
              </a:rPr>
              <a:t>3. KHÁI NIỆM GENE</a:t>
            </a:r>
          </a:p>
        </p:txBody>
      </p:sp>
      <p:grpSp>
        <p:nvGrpSpPr>
          <p:cNvPr id="5" name="Group 4">
            <a:extLst>
              <a:ext uri="{FF2B5EF4-FFF2-40B4-BE49-F238E27FC236}">
                <a16:creationId xmlns:a16="http://schemas.microsoft.com/office/drawing/2014/main" id="{FEA0E79C-2CD7-05FA-E9C1-0FF55A4020F9}"/>
              </a:ext>
            </a:extLst>
          </p:cNvPr>
          <p:cNvGrpSpPr/>
          <p:nvPr/>
        </p:nvGrpSpPr>
        <p:grpSpPr>
          <a:xfrm>
            <a:off x="895382" y="989909"/>
            <a:ext cx="9969906" cy="949741"/>
            <a:chOff x="432425" y="961269"/>
            <a:chExt cx="9969906" cy="949741"/>
          </a:xfrm>
        </p:grpSpPr>
        <p:sp>
          <p:nvSpPr>
            <p:cNvPr id="6" name="Rectangle: Rounded Corners 5">
              <a:extLst>
                <a:ext uri="{FF2B5EF4-FFF2-40B4-BE49-F238E27FC236}">
                  <a16:creationId xmlns:a16="http://schemas.microsoft.com/office/drawing/2014/main" id="{C8BF7278-4D48-9890-7330-B529A3FD6965}"/>
                </a:ext>
              </a:extLst>
            </p:cNvPr>
            <p:cNvSpPr/>
            <p:nvPr/>
          </p:nvSpPr>
          <p:spPr>
            <a:xfrm>
              <a:off x="691455" y="1194186"/>
              <a:ext cx="9683371" cy="71682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597EDC9-0DEA-8B3E-0DDF-76BB6FA76611}"/>
                </a:ext>
              </a:extLst>
            </p:cNvPr>
            <p:cNvSpPr/>
            <p:nvPr/>
          </p:nvSpPr>
          <p:spPr>
            <a:xfrm>
              <a:off x="432425" y="961269"/>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8F4457A-FDB3-5A47-C578-6E13BBAFF59E}"/>
                </a:ext>
              </a:extLst>
            </p:cNvPr>
            <p:cNvSpPr/>
            <p:nvPr/>
          </p:nvSpPr>
          <p:spPr>
            <a:xfrm>
              <a:off x="527991" y="1078146"/>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9" name="TextBox 8">
              <a:extLst>
                <a:ext uri="{FF2B5EF4-FFF2-40B4-BE49-F238E27FC236}">
                  <a16:creationId xmlns:a16="http://schemas.microsoft.com/office/drawing/2014/main" id="{F9162037-CB3C-1D6E-B352-E0318879A83D}"/>
                </a:ext>
              </a:extLst>
            </p:cNvPr>
            <p:cNvSpPr txBox="1"/>
            <p:nvPr/>
          </p:nvSpPr>
          <p:spPr>
            <a:xfrm>
              <a:off x="1374330" y="1275752"/>
              <a:ext cx="9028001" cy="603073"/>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700" b="1" dirty="0" err="1">
                  <a:solidFill>
                    <a:prstClr val="black"/>
                  </a:solidFill>
                  <a:latin typeface="Arial" panose="020B0604020202020204" pitchFamily="34" charset="0"/>
                  <a:cs typeface="Arial" panose="020B0604020202020204" pitchFamily="34" charset="0"/>
                </a:rPr>
                <a:t>Đọc</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đoạn</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thông</a:t>
              </a:r>
              <a:r>
                <a:rPr lang="en-US" sz="2700" b="1" dirty="0">
                  <a:solidFill>
                    <a:prstClr val="black"/>
                  </a:solidFill>
                  <a:latin typeface="Arial" panose="020B0604020202020204" pitchFamily="34" charset="0"/>
                  <a:cs typeface="Arial" panose="020B0604020202020204" pitchFamily="34" charset="0"/>
                </a:rPr>
                <a:t> tin </a:t>
              </a:r>
              <a:r>
                <a:rPr lang="en-US" sz="2700" b="1" dirty="0" err="1">
                  <a:solidFill>
                    <a:prstClr val="black"/>
                  </a:solidFill>
                  <a:latin typeface="Arial" panose="020B0604020202020204" pitchFamily="34" charset="0"/>
                  <a:cs typeface="Arial" panose="020B0604020202020204" pitchFamily="34" charset="0"/>
                </a:rPr>
                <a:t>trên</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hãy</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nêu</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khái</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niệm</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về</a:t>
              </a:r>
              <a:r>
                <a:rPr lang="en-US" sz="2700" b="1" dirty="0">
                  <a:solidFill>
                    <a:prstClr val="black"/>
                  </a:solidFill>
                  <a:latin typeface="Arial" panose="020B0604020202020204" pitchFamily="34" charset="0"/>
                  <a:cs typeface="Arial" panose="020B0604020202020204" pitchFamily="34" charset="0"/>
                </a:rPr>
                <a:t> gene?</a:t>
              </a:r>
              <a:endPar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2CC15108-6BDE-5A58-D2EC-31CEDC4D1248}"/>
              </a:ext>
            </a:extLst>
          </p:cNvPr>
          <p:cNvSpPr txBox="1"/>
          <p:nvPr/>
        </p:nvSpPr>
        <p:spPr>
          <a:xfrm>
            <a:off x="1232452" y="2526269"/>
            <a:ext cx="9797265" cy="2982548"/>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Times New Roman" panose="02020603050405020304" pitchFamily="18" charset="0"/>
                <a:cs typeface="Times New Roman" panose="02020603050405020304" pitchFamily="18" charset="0"/>
              </a:defRPr>
            </a:lvl1pPr>
          </a:lstStyle>
          <a:p>
            <a:r>
              <a:rPr lang="hy-AM" sz="4000" b="1" dirty="0">
                <a:solidFill>
                  <a:srgbClr val="FF0000"/>
                </a:solidFill>
              </a:rPr>
              <a:t>֎</a:t>
            </a:r>
            <a:r>
              <a:rPr lang="en-US" sz="4000" b="1" dirty="0">
                <a:solidFill>
                  <a:srgbClr val="FF0000"/>
                </a:solidFill>
              </a:rPr>
              <a:t> </a:t>
            </a:r>
            <a:r>
              <a:rPr lang="en-US" sz="4000" b="1" dirty="0" err="1">
                <a:solidFill>
                  <a:srgbClr val="FF0000"/>
                </a:solidFill>
              </a:rPr>
              <a:t>Khái</a:t>
            </a:r>
            <a:r>
              <a:rPr lang="en-US" sz="4000" b="1" dirty="0">
                <a:solidFill>
                  <a:srgbClr val="FF0000"/>
                </a:solidFill>
              </a:rPr>
              <a:t> </a:t>
            </a:r>
            <a:r>
              <a:rPr lang="en-US" sz="4000" b="1" dirty="0" err="1">
                <a:solidFill>
                  <a:srgbClr val="FF0000"/>
                </a:solidFill>
              </a:rPr>
              <a:t>niệm</a:t>
            </a:r>
            <a:r>
              <a:rPr lang="en-US" sz="4000" b="1" dirty="0">
                <a:solidFill>
                  <a:srgbClr val="FF0000"/>
                </a:solidFill>
              </a:rPr>
              <a:t> gene: </a:t>
            </a:r>
            <a:r>
              <a:rPr lang="en-US" sz="4000" dirty="0"/>
              <a:t>Gene </a:t>
            </a:r>
            <a:r>
              <a:rPr lang="en-US" sz="4000" dirty="0" err="1"/>
              <a:t>là</a:t>
            </a:r>
            <a:r>
              <a:rPr lang="en-US" sz="4000" dirty="0"/>
              <a:t> </a:t>
            </a:r>
            <a:r>
              <a:rPr lang="en-US" sz="4000" dirty="0" err="1"/>
              <a:t>một</a:t>
            </a:r>
            <a:r>
              <a:rPr lang="en-US" sz="4000" dirty="0"/>
              <a:t> </a:t>
            </a:r>
            <a:r>
              <a:rPr lang="en-US" sz="4000" dirty="0" err="1"/>
              <a:t>đoạn</a:t>
            </a:r>
            <a:r>
              <a:rPr lang="en-US" sz="4000" dirty="0"/>
              <a:t> </a:t>
            </a:r>
            <a:r>
              <a:rPr lang="en-US" sz="4000" dirty="0" err="1"/>
              <a:t>của</a:t>
            </a:r>
            <a:r>
              <a:rPr lang="en-US" sz="4000" dirty="0"/>
              <a:t> </a:t>
            </a:r>
            <a:r>
              <a:rPr lang="en-US" sz="4000" dirty="0" err="1"/>
              <a:t>phân</a:t>
            </a:r>
            <a:r>
              <a:rPr lang="en-US" sz="4000" dirty="0"/>
              <a:t> </a:t>
            </a:r>
            <a:r>
              <a:rPr lang="en-US" sz="4000" dirty="0" err="1"/>
              <a:t>tử</a:t>
            </a:r>
            <a:r>
              <a:rPr lang="en-US" sz="4000" dirty="0"/>
              <a:t> DNA </a:t>
            </a:r>
            <a:r>
              <a:rPr lang="en-US" sz="4000" dirty="0" err="1"/>
              <a:t>mang</a:t>
            </a:r>
            <a:r>
              <a:rPr lang="en-US" sz="4000" dirty="0"/>
              <a:t> </a:t>
            </a:r>
            <a:r>
              <a:rPr lang="en-US" sz="4000" dirty="0" err="1"/>
              <a:t>thông</a:t>
            </a:r>
            <a:r>
              <a:rPr lang="en-US" sz="4000" dirty="0"/>
              <a:t> tin </a:t>
            </a:r>
            <a:r>
              <a:rPr lang="en-US" sz="4000" dirty="0" err="1"/>
              <a:t>mã</a:t>
            </a:r>
            <a:r>
              <a:rPr lang="en-US" sz="4000" dirty="0"/>
              <a:t> </a:t>
            </a:r>
            <a:r>
              <a:rPr lang="en-US" sz="4000" dirty="0" err="1"/>
              <a:t>hóa</a:t>
            </a:r>
            <a:r>
              <a:rPr lang="en-US" sz="4000" dirty="0"/>
              <a:t> </a:t>
            </a:r>
            <a:r>
              <a:rPr lang="en-US" sz="4000" dirty="0" err="1"/>
              <a:t>cho</a:t>
            </a:r>
            <a:r>
              <a:rPr lang="en-US" sz="4000" dirty="0"/>
              <a:t> </a:t>
            </a:r>
            <a:r>
              <a:rPr lang="en-US" sz="4000" dirty="0" err="1"/>
              <a:t>một</a:t>
            </a:r>
            <a:r>
              <a:rPr lang="en-US" sz="4000" dirty="0"/>
              <a:t> </a:t>
            </a:r>
            <a:r>
              <a:rPr lang="en-US" sz="4000" dirty="0" err="1"/>
              <a:t>sản</a:t>
            </a:r>
            <a:r>
              <a:rPr lang="en-US" sz="4000" dirty="0"/>
              <a:t> </a:t>
            </a:r>
            <a:r>
              <a:rPr lang="en-US" sz="4000" dirty="0" err="1"/>
              <a:t>phẩm</a:t>
            </a:r>
            <a:r>
              <a:rPr lang="en-US" sz="4000" dirty="0"/>
              <a:t> </a:t>
            </a:r>
            <a:r>
              <a:rPr lang="en-US" sz="4000" dirty="0" err="1"/>
              <a:t>xác</a:t>
            </a:r>
            <a:r>
              <a:rPr lang="en-US" sz="4000" dirty="0"/>
              <a:t> </a:t>
            </a:r>
            <a:r>
              <a:rPr lang="en-US" sz="4000" dirty="0" err="1"/>
              <a:t>định</a:t>
            </a:r>
            <a:r>
              <a:rPr lang="en-US" sz="4000" dirty="0"/>
              <a:t> </a:t>
            </a:r>
            <a:r>
              <a:rPr lang="en-US" sz="4000" dirty="0" err="1"/>
              <a:t>là</a:t>
            </a:r>
            <a:r>
              <a:rPr lang="en-US" sz="4000" dirty="0"/>
              <a:t> RNA </a:t>
            </a:r>
            <a:r>
              <a:rPr lang="en-US" sz="4000" dirty="0" err="1"/>
              <a:t>hoặc</a:t>
            </a:r>
            <a:r>
              <a:rPr lang="en-US" sz="4000" dirty="0"/>
              <a:t> </a:t>
            </a:r>
            <a:r>
              <a:rPr lang="en-US" sz="4000" dirty="0" err="1"/>
              <a:t>chuỗi</a:t>
            </a:r>
            <a:r>
              <a:rPr lang="en-US" sz="4000" dirty="0"/>
              <a:t> polypeptide.</a:t>
            </a:r>
          </a:p>
        </p:txBody>
      </p:sp>
    </p:spTree>
    <p:extLst>
      <p:ext uri="{BB962C8B-B14F-4D97-AF65-F5344CB8AC3E}">
        <p14:creationId xmlns:p14="http://schemas.microsoft.com/office/powerpoint/2010/main" val="21806634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Pin on Cây trồng Biến đổi Gen (GMO)">
            <a:extLst>
              <a:ext uri="{FF2B5EF4-FFF2-40B4-BE49-F238E27FC236}">
                <a16:creationId xmlns:a16="http://schemas.microsoft.com/office/drawing/2014/main" id="{1292D752-9103-04F6-A3A0-3C241B17A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2"/>
          <a:stretch/>
        </p:blipFill>
        <p:spPr bwMode="auto">
          <a:xfrm>
            <a:off x="2868650" y="-79513"/>
            <a:ext cx="678224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ỏ linh lăng là gì? Cỏ linh lăng có tác dụng gì đối với sức khoẻ?">
            <a:extLst>
              <a:ext uri="{FF2B5EF4-FFF2-40B4-BE49-F238E27FC236}">
                <a16:creationId xmlns:a16="http://schemas.microsoft.com/office/drawing/2014/main" id="{878E3C0B-8187-4A06-AD8F-3662325C4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538" y="2908126"/>
            <a:ext cx="1667079" cy="1419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3287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5D5698B-18AF-9970-4620-5081B37B946D}"/>
              </a:ext>
            </a:extLst>
          </p:cNvPr>
          <p:cNvSpPr txBox="1"/>
          <p:nvPr/>
        </p:nvSpPr>
        <p:spPr>
          <a:xfrm>
            <a:off x="1073426" y="236084"/>
            <a:ext cx="10764078" cy="2797369"/>
          </a:xfrm>
          <a:prstGeom prst="rect">
            <a:avLst/>
          </a:prstGeom>
          <a:noFill/>
        </p:spPr>
        <p:txBody>
          <a:bodyPr wrap="square">
            <a:spAutoFit/>
          </a:bodyPr>
          <a:lstStyle/>
          <a:p>
            <a:pPr algn="just">
              <a:lnSpc>
                <a:spcPct val="125000"/>
              </a:lnSpc>
            </a:pPr>
            <a:r>
              <a:rPr lang="en-US" sz="3600" b="1" dirty="0" err="1">
                <a:solidFill>
                  <a:srgbClr val="FF0000"/>
                </a:solidFill>
                <a:latin typeface="+mj-lt"/>
              </a:rPr>
              <a:t>Câu</a:t>
            </a:r>
            <a:r>
              <a:rPr lang="en-US" sz="3600" b="1" dirty="0">
                <a:solidFill>
                  <a:srgbClr val="FF0000"/>
                </a:solidFill>
                <a:latin typeface="+mj-lt"/>
              </a:rPr>
              <a:t> </a:t>
            </a:r>
            <a:r>
              <a:rPr lang="en-US" sz="3600" b="1" dirty="0" err="1">
                <a:solidFill>
                  <a:srgbClr val="FF0000"/>
                </a:solidFill>
                <a:latin typeface="+mj-lt"/>
              </a:rPr>
              <a:t>hỏi</a:t>
            </a:r>
            <a:r>
              <a:rPr lang="en-US" sz="3600" b="1" dirty="0">
                <a:solidFill>
                  <a:srgbClr val="FF0000"/>
                </a:solidFill>
                <a:latin typeface="+mj-lt"/>
              </a:rPr>
              <a:t>: </a:t>
            </a:r>
            <a:r>
              <a:rPr lang="vi-VN" sz="3600" dirty="0">
                <a:solidFill>
                  <a:srgbClr val="FF0000"/>
                </a:solidFill>
                <a:latin typeface="+mj-lt"/>
              </a:rPr>
              <a:t>Những hiểu biết về gene là cơ sở cho những ứng dụng trong chọn giống, y học và kĩ thuật di truyền. Nêu những thành tựu về ứng dụng công nghệ gene trong cuộc sống mà em biết.</a:t>
            </a:r>
            <a:endParaRPr lang="en-US" sz="3600" dirty="0">
              <a:solidFill>
                <a:srgbClr val="FF0000"/>
              </a:solidFill>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135082" y="311850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1164617" y="3667539"/>
            <a:ext cx="10672887" cy="3097964"/>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sz="4000" dirty="0">
                <a:solidFill>
                  <a:srgbClr val="FF0000"/>
                </a:solidFill>
              </a:rPr>
              <a:t>–</a:t>
            </a:r>
            <a:r>
              <a:rPr lang="en-US" sz="4000" dirty="0">
                <a:solidFill>
                  <a:srgbClr val="FF0000"/>
                </a:solidFill>
              </a:rPr>
              <a:t> </a:t>
            </a:r>
            <a:r>
              <a:rPr lang="vi-VN" sz="4000" dirty="0">
                <a:solidFill>
                  <a:srgbClr val="FF0000"/>
                </a:solidFill>
              </a:rPr>
              <a:t>Trong nông nghiệp, </a:t>
            </a:r>
            <a:r>
              <a:rPr lang="vi-VN" sz="4000" b="0" dirty="0"/>
              <a:t>công nghệ gene cho nhiều kết quả to lớn với những sinh vật biến đổi gene: ngô, đậu nành, củ cải đường, khoai tây, cà chua, bí đao, dầu, gạo vàng,...</a:t>
            </a:r>
            <a:endParaRPr lang="en-US" sz="4000" b="0" dirty="0"/>
          </a:p>
        </p:txBody>
      </p:sp>
      <p:sp>
        <p:nvSpPr>
          <p:cNvPr id="6" name="TextBox 5">
            <a:extLst>
              <a:ext uri="{FF2B5EF4-FFF2-40B4-BE49-F238E27FC236}">
                <a16:creationId xmlns:a16="http://schemas.microsoft.com/office/drawing/2014/main" id="{222286F1-21E3-4274-8A39-619197551554}"/>
              </a:ext>
            </a:extLst>
          </p:cNvPr>
          <p:cNvSpPr txBox="1"/>
          <p:nvPr/>
        </p:nvSpPr>
        <p:spPr>
          <a:xfrm>
            <a:off x="967822" y="3667539"/>
            <a:ext cx="11066475" cy="2328523"/>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sz="4000" b="0" dirty="0"/>
              <a:t>Nhờ được chọn lọc gene, những thực phẩm biến đổi gene thường có </a:t>
            </a:r>
            <a:r>
              <a:rPr lang="vi-VN" sz="4000" dirty="0">
                <a:solidFill>
                  <a:srgbClr val="00B050"/>
                </a:solidFill>
              </a:rPr>
              <a:t>năng suất cao, hàm lượng chất dinh dưỡng nhiều,...</a:t>
            </a:r>
            <a:endParaRPr lang="en-US" sz="4000" dirty="0">
              <a:solidFill>
                <a:srgbClr val="00B050"/>
              </a:solidFill>
            </a:endParaRPr>
          </a:p>
        </p:txBody>
      </p:sp>
      <p:sp>
        <p:nvSpPr>
          <p:cNvPr id="7" name="TextBox 6">
            <a:extLst>
              <a:ext uri="{FF2B5EF4-FFF2-40B4-BE49-F238E27FC236}">
                <a16:creationId xmlns:a16="http://schemas.microsoft.com/office/drawing/2014/main" id="{C6365DDE-7672-4B2B-990C-741D8B615A2C}"/>
              </a:ext>
            </a:extLst>
          </p:cNvPr>
          <p:cNvSpPr txBox="1"/>
          <p:nvPr/>
        </p:nvSpPr>
        <p:spPr>
          <a:xfrm>
            <a:off x="1073426" y="3808508"/>
            <a:ext cx="5794099" cy="2496837"/>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sz="3200" dirty="0">
                <a:solidFill>
                  <a:srgbClr val="FF0000"/>
                </a:solidFill>
              </a:rPr>
              <a:t>–</a:t>
            </a:r>
            <a:r>
              <a:rPr lang="en-US" sz="3200" dirty="0">
                <a:solidFill>
                  <a:srgbClr val="FF0000"/>
                </a:solidFill>
              </a:rPr>
              <a:t> </a:t>
            </a:r>
            <a:r>
              <a:rPr lang="vi-VN" sz="3200" dirty="0">
                <a:solidFill>
                  <a:srgbClr val="FF0000"/>
                </a:solidFill>
              </a:rPr>
              <a:t>Trong y khoa, </a:t>
            </a:r>
            <a:r>
              <a:rPr lang="vi-VN" sz="3200" b="0" dirty="0"/>
              <a:t>công nghệ gene đóng một vai trò quan trọng: công cụ chẩn đoán, sản xuất thuốc điều trị và vaccine phòng bệnh,... </a:t>
            </a:r>
            <a:endParaRPr lang="en-US" sz="3200" dirty="0">
              <a:solidFill>
                <a:srgbClr val="00B050"/>
              </a:solidFill>
            </a:endParaRPr>
          </a:p>
        </p:txBody>
      </p:sp>
      <p:pic>
        <p:nvPicPr>
          <p:cNvPr id="8" name="Picture 2" descr="Quy trình sản xuất vaccine chống Covid 19 (phần 1)">
            <a:extLst>
              <a:ext uri="{FF2B5EF4-FFF2-40B4-BE49-F238E27FC236}">
                <a16:creationId xmlns:a16="http://schemas.microsoft.com/office/drawing/2014/main" id="{89644E6D-A6A5-48E9-B313-289C615302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89"/>
          <a:stretch/>
        </p:blipFill>
        <p:spPr bwMode="auto">
          <a:xfrm>
            <a:off x="7064320" y="3893567"/>
            <a:ext cx="4895850" cy="2645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673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xit" presetSubtype="0" fill="hold" grpId="1" nodeType="clickEffect">
                                  <p:stCondLst>
                                    <p:cond delay="0"/>
                                  </p:stCondLst>
                                  <p:childTnLst>
                                    <p:animEffect transition="out" filter="wipe(down)">
                                      <p:cBhvr>
                                        <p:cTn id="22" dur="180" accel="50000">
                                          <p:stCondLst>
                                            <p:cond delay="1820"/>
                                          </p:stCondLst>
                                        </p:cTn>
                                        <p:tgtEl>
                                          <p:spTgt spid="17"/>
                                        </p:tgtEl>
                                      </p:cBhvr>
                                    </p:animEffect>
                                    <p:anim calcmode="lin" valueType="num">
                                      <p:cBhvr>
                                        <p:cTn id="23"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24"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25"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9"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30" dur="26">
                                          <p:stCondLst>
                                            <p:cond delay="620"/>
                                          </p:stCondLst>
                                        </p:cTn>
                                        <p:tgtEl>
                                          <p:spTgt spid="17"/>
                                        </p:tgtEl>
                                      </p:cBhvr>
                                      <p:to x="100000" y="60000"/>
                                    </p:animScale>
                                    <p:animScale>
                                      <p:cBhvr>
                                        <p:cTn id="31" dur="166" decel="50000">
                                          <p:stCondLst>
                                            <p:cond delay="646"/>
                                          </p:stCondLst>
                                        </p:cTn>
                                        <p:tgtEl>
                                          <p:spTgt spid="17"/>
                                        </p:tgtEl>
                                      </p:cBhvr>
                                      <p:to x="100000" y="100000"/>
                                    </p:animScale>
                                    <p:animScale>
                                      <p:cBhvr>
                                        <p:cTn id="32" dur="26">
                                          <p:stCondLst>
                                            <p:cond delay="1312"/>
                                          </p:stCondLst>
                                        </p:cTn>
                                        <p:tgtEl>
                                          <p:spTgt spid="17"/>
                                        </p:tgtEl>
                                      </p:cBhvr>
                                      <p:to x="100000" y="80000"/>
                                    </p:animScale>
                                    <p:animScale>
                                      <p:cBhvr>
                                        <p:cTn id="33" dur="166" decel="50000">
                                          <p:stCondLst>
                                            <p:cond delay="1338"/>
                                          </p:stCondLst>
                                        </p:cTn>
                                        <p:tgtEl>
                                          <p:spTgt spid="17"/>
                                        </p:tgtEl>
                                      </p:cBhvr>
                                      <p:to x="100000" y="100000"/>
                                    </p:animScale>
                                    <p:animScale>
                                      <p:cBhvr>
                                        <p:cTn id="34" dur="26">
                                          <p:stCondLst>
                                            <p:cond delay="1642"/>
                                          </p:stCondLst>
                                        </p:cTn>
                                        <p:tgtEl>
                                          <p:spTgt spid="17"/>
                                        </p:tgtEl>
                                      </p:cBhvr>
                                      <p:to x="100000" y="90000"/>
                                    </p:animScale>
                                    <p:animScale>
                                      <p:cBhvr>
                                        <p:cTn id="35" dur="166" decel="50000">
                                          <p:stCondLst>
                                            <p:cond delay="1668"/>
                                          </p:stCondLst>
                                        </p:cTn>
                                        <p:tgtEl>
                                          <p:spTgt spid="17"/>
                                        </p:tgtEl>
                                      </p:cBhvr>
                                      <p:to x="100000" y="100000"/>
                                    </p:animScale>
                                    <p:animScale>
                                      <p:cBhvr>
                                        <p:cTn id="36" dur="26">
                                          <p:stCondLst>
                                            <p:cond delay="1808"/>
                                          </p:stCondLst>
                                        </p:cTn>
                                        <p:tgtEl>
                                          <p:spTgt spid="17"/>
                                        </p:tgtEl>
                                      </p:cBhvr>
                                      <p:to x="100000" y="95000"/>
                                    </p:animScale>
                                    <p:animScale>
                                      <p:cBhvr>
                                        <p:cTn id="37" dur="166" decel="50000">
                                          <p:stCondLst>
                                            <p:cond delay="1834"/>
                                          </p:stCondLst>
                                        </p:cTn>
                                        <p:tgtEl>
                                          <p:spTgt spid="17"/>
                                        </p:tgtEl>
                                      </p:cBhvr>
                                      <p:to x="100000" y="100000"/>
                                    </p:animScale>
                                    <p:set>
                                      <p:cBhvr>
                                        <p:cTn id="38" dur="1" fill="hold">
                                          <p:stCondLst>
                                            <p:cond delay="19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45" presetClass="exit" presetSubtype="0" fill="hold" grpId="1" nodeType="clickEffect">
                                  <p:stCondLst>
                                    <p:cond delay="0"/>
                                  </p:stCondLst>
                                  <p:childTnLst>
                                    <p:animEffect transition="out" filter="fade">
                                      <p:cBhvr>
                                        <p:cTn id="47" dur="2000"/>
                                        <p:tgtEl>
                                          <p:spTgt spid="6"/>
                                        </p:tgtEl>
                                      </p:cBhvr>
                                    </p:animEffect>
                                    <p:anim calcmode="lin" valueType="num">
                                      <p:cBhvr>
                                        <p:cTn id="48" dur="2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9" dur="2000"/>
                                        <p:tgtEl>
                                          <p:spTgt spid="6"/>
                                        </p:tgtEl>
                                        <p:attrNameLst>
                                          <p:attrName>ppt_h</p:attrName>
                                        </p:attrNameLst>
                                      </p:cBhvr>
                                      <p:tavLst>
                                        <p:tav tm="0">
                                          <p:val>
                                            <p:strVal val="ppt_h"/>
                                          </p:val>
                                        </p:tav>
                                        <p:tav tm="100000">
                                          <p:val>
                                            <p:strVal val="ppt_h"/>
                                          </p:val>
                                        </p:tav>
                                      </p:tavLst>
                                    </p:anim>
                                    <p:set>
                                      <p:cBhvr>
                                        <p:cTn id="50" dur="1" fill="hold">
                                          <p:stCondLst>
                                            <p:cond delay="1999"/>
                                          </p:stCondLst>
                                        </p:cTn>
                                        <p:tgtEl>
                                          <p:spTgt spid="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circle(in)">
                                      <p:cBhvr>
                                        <p:cTn id="55" dur="2000"/>
                                        <p:tgtEl>
                                          <p:spTgt spid="7"/>
                                        </p:tgtEl>
                                      </p:cBhvr>
                                    </p:animEffect>
                                  </p:childTnLst>
                                </p:cTn>
                              </p:par>
                              <p:par>
                                <p:cTn id="56" presetID="6" presetClass="entr" presetSubtype="16" fill="hold"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circle(in)">
                                      <p:cBhvr>
                                        <p:cTn id="5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7" grpId="0"/>
      <p:bldP spid="17" grpId="1"/>
      <p:bldP spid="6" grpId="0"/>
      <p:bldP spid="6" grpId="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6420679" cy="567003"/>
          </a:xfrm>
          <a:prstGeom prst="homePlate">
            <a:avLst>
              <a:gd name="adj" fmla="val 3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dirty="0">
                <a:latin typeface="Times New Roman "/>
                <a:ea typeface="Aachen" panose="02020500000000000000" pitchFamily="18" charset="0"/>
                <a:cs typeface="Aachen" panose="02020500000000000000" pitchFamily="18" charset="0"/>
              </a:rPr>
              <a:t>4. TÍNH ĐA DẠNG VÀ ĐẶC TRƯNG</a:t>
            </a:r>
          </a:p>
        </p:txBody>
      </p:sp>
      <p:pic>
        <p:nvPicPr>
          <p:cNvPr id="7170" name="Picture 2">
            <a:extLst>
              <a:ext uri="{FF2B5EF4-FFF2-40B4-BE49-F238E27FC236}">
                <a16:creationId xmlns:a16="http://schemas.microsoft.com/office/drawing/2014/main" id="{367F6A08-49D7-F9FA-5A03-3BF50DD31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67" y="3049879"/>
            <a:ext cx="7259101" cy="360119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F4DA11C3-A24C-DD57-6E42-4C52B9D7B8DA}"/>
              </a:ext>
            </a:extLst>
          </p:cNvPr>
          <p:cNvGrpSpPr/>
          <p:nvPr/>
        </p:nvGrpSpPr>
        <p:grpSpPr>
          <a:xfrm>
            <a:off x="1009767" y="1035622"/>
            <a:ext cx="9855290" cy="2151115"/>
            <a:chOff x="673582" y="1589717"/>
            <a:chExt cx="5962754" cy="2151115"/>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89779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2115451"/>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800" b="1" kern="0" dirty="0">
                  <a:solidFill>
                    <a:prstClr val="black"/>
                  </a:solidFill>
                  <a:latin typeface="+mj-lt"/>
                  <a:cs typeface="Arial" panose="020B0604020202020204" pitchFamily="34" charset="0"/>
                </a:rPr>
                <a:t>1. </a:t>
              </a:r>
              <a:r>
                <a:rPr lang="vi-VN" sz="2800" kern="0" dirty="0">
                  <a:solidFill>
                    <a:prstClr val="black"/>
                  </a:solidFill>
                  <a:latin typeface="+mj-lt"/>
                  <a:cs typeface="Arial" panose="020B0604020202020204" pitchFamily="34" charset="0"/>
                </a:rPr>
                <a:t>Giải thích vì sao chỉ từ bốn loại nucleotide tạo ra được sự đa dạng của phân tử DNA.</a:t>
              </a:r>
            </a:p>
            <a:p>
              <a:pPr marL="0" marR="0" lvl="0" indent="0" algn="just" defTabSz="914400" eaLnBrk="1" fontAlgn="auto" latinLnBrk="0" hangingPunct="1">
                <a:lnSpc>
                  <a:spcPct val="120000"/>
                </a:lnSpc>
                <a:spcBef>
                  <a:spcPts val="0"/>
                </a:spcBef>
                <a:spcAft>
                  <a:spcPts val="0"/>
                </a:spcAft>
                <a:buClrTx/>
                <a:buSzTx/>
                <a:buFontTx/>
                <a:buNone/>
                <a:tabLst/>
                <a:defRPr/>
              </a:pPr>
              <a:r>
                <a:rPr lang="vi-VN" sz="2800" b="1" kern="0" dirty="0">
                  <a:solidFill>
                    <a:prstClr val="black"/>
                  </a:solidFill>
                  <a:latin typeface="+mj-lt"/>
                  <a:cs typeface="Arial" panose="020B0604020202020204" pitchFamily="34" charset="0"/>
                </a:rPr>
                <a:t>2. </a:t>
              </a:r>
              <a:r>
                <a:rPr lang="vi-VN" sz="2800" kern="0" dirty="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800" i="0" u="none" strike="noStrike" kern="0" cap="none" spc="0" normalizeH="0" baseline="0" noProof="0" dirty="0">
                <a:ln>
                  <a:noFill/>
                </a:ln>
                <a:solidFill>
                  <a:prstClr val="black"/>
                </a:solidFill>
                <a:effectLst/>
                <a:uLnTx/>
                <a:uFillTx/>
                <a:latin typeface="+mj-lt"/>
                <a:cs typeface="Arial" panose="020B0604020202020204" pitchFamily="34" charset="0"/>
              </a:endParaRPr>
            </a:p>
          </p:txBody>
        </p:sp>
      </p:grpSp>
      <p:pic>
        <p:nvPicPr>
          <p:cNvPr id="7174" name="Picture 6" descr="VADR – VinBigdata Genomics">
            <a:extLst>
              <a:ext uri="{FF2B5EF4-FFF2-40B4-BE49-F238E27FC236}">
                <a16:creationId xmlns:a16="http://schemas.microsoft.com/office/drawing/2014/main" id="{E7F5510B-9B67-8E67-23F2-CE75D099C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023" y="350929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9853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60960A-6BED-E876-D634-13E2FE1CEBCF}"/>
              </a:ext>
            </a:extLst>
          </p:cNvPr>
          <p:cNvSpPr/>
          <p:nvPr/>
        </p:nvSpPr>
        <p:spPr>
          <a:xfrm>
            <a:off x="403907" y="308540"/>
            <a:ext cx="1884898" cy="114440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0945C50-4970-C82A-E26A-E8CD8CDC1CDC}"/>
              </a:ext>
            </a:extLst>
          </p:cNvPr>
          <p:cNvGrpSpPr/>
          <p:nvPr/>
        </p:nvGrpSpPr>
        <p:grpSpPr>
          <a:xfrm>
            <a:off x="1777377" y="1117590"/>
            <a:ext cx="2032624" cy="673180"/>
            <a:chOff x="1765221" y="706837"/>
            <a:chExt cx="2032624" cy="673180"/>
          </a:xfrm>
        </p:grpSpPr>
        <p:sp>
          <p:nvSpPr>
            <p:cNvPr id="6" name="Rectangle: Rounded Corners 5">
              <a:extLst>
                <a:ext uri="{FF2B5EF4-FFF2-40B4-BE49-F238E27FC236}">
                  <a16:creationId xmlns:a16="http://schemas.microsoft.com/office/drawing/2014/main" id="{691AAF00-53C5-95B6-0EB6-33F2D67F3654}"/>
                </a:ext>
              </a:extLst>
            </p:cNvPr>
            <p:cNvSpPr/>
            <p:nvPr/>
          </p:nvSpPr>
          <p:spPr>
            <a:xfrm>
              <a:off x="1823190" y="706837"/>
              <a:ext cx="1974655" cy="5946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6ACC58D-A625-0352-BEC1-518D79E5EE96}"/>
                </a:ext>
              </a:extLst>
            </p:cNvPr>
            <p:cNvSpPr/>
            <p:nvPr/>
          </p:nvSpPr>
          <p:spPr>
            <a:xfrm>
              <a:off x="1765221" y="785377"/>
              <a:ext cx="1974655" cy="59464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Bài 38</a:t>
              </a:r>
            </a:p>
          </p:txBody>
        </p:sp>
      </p:grpSp>
      <p:sp>
        <p:nvSpPr>
          <p:cNvPr id="8" name="TextBox 7">
            <a:extLst>
              <a:ext uri="{FF2B5EF4-FFF2-40B4-BE49-F238E27FC236}">
                <a16:creationId xmlns:a16="http://schemas.microsoft.com/office/drawing/2014/main" id="{2F14CC68-463E-8A4D-87C7-8D91131FF07C}"/>
              </a:ext>
            </a:extLst>
          </p:cNvPr>
          <p:cNvSpPr txBox="1"/>
          <p:nvPr/>
        </p:nvSpPr>
        <p:spPr>
          <a:xfrm>
            <a:off x="2288805" y="2208395"/>
            <a:ext cx="9542297" cy="1015663"/>
          </a:xfrm>
          <a:prstGeom prst="rect">
            <a:avLst/>
          </a:prstGeom>
          <a:noFill/>
        </p:spPr>
        <p:txBody>
          <a:bodyPr wrap="square" rtlCol="0">
            <a:spAutoFit/>
          </a:bodyPr>
          <a:lstStyle/>
          <a:p>
            <a:pPr algn="ctr"/>
            <a:r>
              <a:rPr lang="en-US" sz="6000" b="1">
                <a:solidFill>
                  <a:schemeClr val="bg1"/>
                </a:solidFill>
              </a:rPr>
              <a:t>NUCLEIC ACID VÀ GENE</a:t>
            </a:r>
          </a:p>
        </p:txBody>
      </p:sp>
    </p:spTree>
    <p:extLst>
      <p:ext uri="{BB962C8B-B14F-4D97-AF65-F5344CB8AC3E}">
        <p14:creationId xmlns:p14="http://schemas.microsoft.com/office/powerpoint/2010/main" val="1317880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4DA11C3-A24C-DD57-6E42-4C52B9D7B8DA}"/>
              </a:ext>
            </a:extLst>
          </p:cNvPr>
          <p:cNvGrpSpPr/>
          <p:nvPr/>
        </p:nvGrpSpPr>
        <p:grpSpPr>
          <a:xfrm>
            <a:off x="1389839" y="471128"/>
            <a:ext cx="9228111" cy="1258306"/>
            <a:chOff x="673582" y="1589717"/>
            <a:chExt cx="5962754" cy="1258306"/>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06068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122264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3200" b="1" kern="0">
                  <a:solidFill>
                    <a:prstClr val="black"/>
                  </a:solidFill>
                  <a:latin typeface="+mj-lt"/>
                  <a:cs typeface="Arial" panose="020B0604020202020204" pitchFamily="34" charset="0"/>
                </a:rPr>
                <a:t>1. </a:t>
              </a:r>
              <a:r>
                <a:rPr lang="vi-VN" sz="3200" kern="0">
                  <a:solidFill>
                    <a:prstClr val="black"/>
                  </a:solidFill>
                  <a:latin typeface="+mj-lt"/>
                  <a:cs typeface="Arial" panose="020B0604020202020204" pitchFamily="34" charset="0"/>
                </a:rPr>
                <a:t>Giải thích vì sao chỉ từ bốn loại nucleotide tạo ra được sự đa dạng của phân tử DNA.</a:t>
              </a:r>
            </a:p>
          </p:txBody>
        </p:sp>
      </p:grpSp>
      <p:sp>
        <p:nvSpPr>
          <p:cNvPr id="3" name="Rectangle: Rounded Corners 2">
            <a:extLst>
              <a:ext uri="{FF2B5EF4-FFF2-40B4-BE49-F238E27FC236}">
                <a16:creationId xmlns:a16="http://schemas.microsoft.com/office/drawing/2014/main" id="{AD8A23EA-9539-53DF-B62F-CC4853C6288D}"/>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FB375FEA-A909-E8E1-67B6-7C306DF41FC6}"/>
              </a:ext>
            </a:extLst>
          </p:cNvPr>
          <p:cNvSpPr txBox="1"/>
          <p:nvPr/>
        </p:nvSpPr>
        <p:spPr>
          <a:xfrm>
            <a:off x="1085850" y="3030075"/>
            <a:ext cx="10725149" cy="2995435"/>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sz="3200" b="1" dirty="0">
                <a:solidFill>
                  <a:srgbClr val="FF0000"/>
                </a:solidFill>
              </a:rPr>
              <a:t>Chỉ từ bốn loại nucleotide tạo ra được sự đa dạng của phân tử DNA vì: </a:t>
            </a:r>
            <a:r>
              <a:rPr lang="vi-VN" sz="3200" dirty="0"/>
              <a:t>DNA được cấu trúc theo nguyên tắc đa phân, từ bốn loại nucleotide liên kết theo chiều dọc và sắp xếp theo nhiều cách khác nhau đã tạo ra vô số phân tử DNA khác nhau về số lượng, thành phần và trình tự sắp xếp các nucleotide.</a:t>
            </a:r>
            <a:endParaRPr lang="en-US" sz="3200" dirty="0"/>
          </a:p>
        </p:txBody>
      </p:sp>
    </p:spTree>
    <p:extLst>
      <p:ext uri="{BB962C8B-B14F-4D97-AF65-F5344CB8AC3E}">
        <p14:creationId xmlns:p14="http://schemas.microsoft.com/office/powerpoint/2010/main" val="13944289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4DA11C3-A24C-DD57-6E42-4C52B9D7B8DA}"/>
              </a:ext>
            </a:extLst>
          </p:cNvPr>
          <p:cNvGrpSpPr/>
          <p:nvPr/>
        </p:nvGrpSpPr>
        <p:grpSpPr>
          <a:xfrm>
            <a:off x="618031" y="345341"/>
            <a:ext cx="11031044" cy="1235810"/>
            <a:chOff x="673582" y="1589716"/>
            <a:chExt cx="5962754" cy="1849238"/>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6"/>
              <a:ext cx="5962754" cy="1849237"/>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1813573"/>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3200" b="1" kern="0">
                  <a:solidFill>
                    <a:prstClr val="black"/>
                  </a:solidFill>
                  <a:latin typeface="+mj-lt"/>
                  <a:cs typeface="Arial" panose="020B0604020202020204" pitchFamily="34" charset="0"/>
                </a:rPr>
                <a:t>2. </a:t>
              </a:r>
              <a:r>
                <a:rPr lang="vi-VN" sz="32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32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3" name="Rectangle: Rounded Corners 2">
            <a:extLst>
              <a:ext uri="{FF2B5EF4-FFF2-40B4-BE49-F238E27FC236}">
                <a16:creationId xmlns:a16="http://schemas.microsoft.com/office/drawing/2014/main" id="{BC78F9ED-6082-8503-B5F7-EF17AE1B9533}"/>
              </a:ext>
            </a:extLst>
          </p:cNvPr>
          <p:cNvSpPr/>
          <p:nvPr/>
        </p:nvSpPr>
        <p:spPr>
          <a:xfrm>
            <a:off x="5279712" y="168720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DCEAF89-39BD-D8A4-EF6D-EB057D129290}"/>
              </a:ext>
            </a:extLst>
          </p:cNvPr>
          <p:cNvSpPr txBox="1"/>
          <p:nvPr/>
        </p:nvSpPr>
        <p:spPr>
          <a:xfrm>
            <a:off x="815193" y="2257241"/>
            <a:ext cx="10833881" cy="4183709"/>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sz="2800">
                <a:solidFill>
                  <a:srgbClr val="FF0000"/>
                </a:solidFill>
              </a:rPr>
              <a:t>- Ứng dụng của phương pháp phân tích DNA:</a:t>
            </a:r>
          </a:p>
          <a:p>
            <a:r>
              <a:rPr lang="en-US" sz="2800" b="0"/>
              <a:t>	</a:t>
            </a:r>
            <a:r>
              <a:rPr lang="vi-VN" sz="2800" b="0"/>
              <a:t>+ So sánh, đối chiếu các mẫu DNA để xác định quan hệ huyết thống, danh tính của những thi thể không còn nguyên vẹn, truy tìm tội phạm hay nghiên cứu phát sinh chủng loại sinh vật.</a:t>
            </a:r>
          </a:p>
          <a:p>
            <a:r>
              <a:rPr lang="en-US" sz="2800" b="0"/>
              <a:t>	</a:t>
            </a:r>
            <a:r>
              <a:rPr lang="vi-VN" sz="2800" b="0"/>
              <a:t>+ Phân tích DNA để dự đoán nguy cơ mắc các bệnh di truyền và điều trị y tế.</a:t>
            </a:r>
          </a:p>
          <a:p>
            <a:r>
              <a:rPr lang="vi-VN" sz="2800">
                <a:solidFill>
                  <a:srgbClr val="FF0000"/>
                </a:solidFill>
              </a:rPr>
              <a:t>- Cơ sở của các ứng dụng </a:t>
            </a:r>
            <a:r>
              <a:rPr lang="vi-VN" sz="2800" b="0"/>
              <a:t>đó là tính đặc trưng của DNA (DNA đặc trưng cho loài, thậm trí từng cá thể).</a:t>
            </a:r>
            <a:endParaRPr lang="en-US" sz="2800" b="0"/>
          </a:p>
        </p:txBody>
      </p:sp>
    </p:spTree>
    <p:extLst>
      <p:ext uri="{BB962C8B-B14F-4D97-AF65-F5344CB8AC3E}">
        <p14:creationId xmlns:p14="http://schemas.microsoft.com/office/powerpoint/2010/main" val="29517584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986452-C2A6-410D-877A-C8765E72F1D5}"/>
              </a:ext>
            </a:extLst>
          </p:cNvPr>
          <p:cNvSpPr/>
          <p:nvPr/>
        </p:nvSpPr>
        <p:spPr>
          <a:xfrm>
            <a:off x="1119808" y="2043645"/>
            <a:ext cx="10379765" cy="3170099"/>
          </a:xfrm>
          <a:prstGeom prst="rect">
            <a:avLst/>
          </a:prstGeom>
        </p:spPr>
        <p:txBody>
          <a:bodyPr wrap="square">
            <a:spAutoFit/>
          </a:bodyPr>
          <a:lstStyle/>
          <a:p>
            <a:r>
              <a:rPr lang="vi-VN" sz="4000" dirty="0">
                <a:latin typeface="+mj-lt"/>
              </a:rPr>
              <a:t>Khi thay đổi số lượng, thành phần và đặc biệt là trình tự sắp xếp các nucleotit (A, T, C, G) thì có thể tạo vô số phân tử ADN khác nhau. </a:t>
            </a:r>
          </a:p>
          <a:p>
            <a:r>
              <a:rPr lang="vi-VN" sz="4000" dirty="0">
                <a:latin typeface="+mj-lt"/>
              </a:rPr>
              <a:t>Vì thế tạo nên tính đa dạng, đặc trưng cho loài (thậm chí cho cá thể)</a:t>
            </a:r>
          </a:p>
        </p:txBody>
      </p:sp>
      <p:sp>
        <p:nvSpPr>
          <p:cNvPr id="3" name="Arrow: Pentagon 2">
            <a:extLst>
              <a:ext uri="{FF2B5EF4-FFF2-40B4-BE49-F238E27FC236}">
                <a16:creationId xmlns:a16="http://schemas.microsoft.com/office/drawing/2014/main" id="{04010B52-DCC9-4A06-A9D8-43129688B0ED}"/>
              </a:ext>
            </a:extLst>
          </p:cNvPr>
          <p:cNvSpPr/>
          <p:nvPr/>
        </p:nvSpPr>
        <p:spPr>
          <a:xfrm>
            <a:off x="357808" y="583481"/>
            <a:ext cx="6420679" cy="567003"/>
          </a:xfrm>
          <a:prstGeom prst="homePlate">
            <a:avLst>
              <a:gd name="adj" fmla="val 3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dirty="0">
                <a:latin typeface="Times New Roman "/>
                <a:ea typeface="Aachen" panose="02020500000000000000" pitchFamily="18" charset="0"/>
                <a:cs typeface="Aachen" panose="02020500000000000000" pitchFamily="18" charset="0"/>
              </a:rPr>
              <a:t>4. TÍNH ĐA DẠNG VÀ ĐẶC TRƯNG</a:t>
            </a:r>
          </a:p>
        </p:txBody>
      </p:sp>
    </p:spTree>
    <p:extLst>
      <p:ext uri="{BB962C8B-B14F-4D97-AF65-F5344CB8AC3E}">
        <p14:creationId xmlns:p14="http://schemas.microsoft.com/office/powerpoint/2010/main" val="333994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8194" name="Picture 2" descr="RNA Editing Is Having a Moment">
            <a:extLst>
              <a:ext uri="{FF2B5EF4-FFF2-40B4-BE49-F238E27FC236}">
                <a16:creationId xmlns:a16="http://schemas.microsoft.com/office/drawing/2014/main" id="{CF6F2504-AA6C-6CFC-14F6-252EA774E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9352BC46-FA9E-A464-49DE-FCD01703BD90}"/>
              </a:ext>
            </a:extLst>
          </p:cNvPr>
          <p:cNvSpPr/>
          <p:nvPr/>
        </p:nvSpPr>
        <p:spPr>
          <a:xfrm>
            <a:off x="0" y="410138"/>
            <a:ext cx="2410352"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a:ea typeface="+mn-ea"/>
                <a:cs typeface="+mn-cs"/>
              </a:rPr>
              <a:t>PHẦN III</a:t>
            </a:r>
          </a:p>
        </p:txBody>
      </p:sp>
      <p:sp>
        <p:nvSpPr>
          <p:cNvPr id="3" name="TextBox 2">
            <a:extLst>
              <a:ext uri="{FF2B5EF4-FFF2-40B4-BE49-F238E27FC236}">
                <a16:creationId xmlns:a16="http://schemas.microsoft.com/office/drawing/2014/main" id="{922D2D59-7D5A-CA19-22B0-A1CA1900D1DF}"/>
              </a:ext>
            </a:extLst>
          </p:cNvPr>
          <p:cNvSpPr txBox="1"/>
          <p:nvPr/>
        </p:nvSpPr>
        <p:spPr>
          <a:xfrm>
            <a:off x="3503787" y="5478555"/>
            <a:ext cx="8438299" cy="897233"/>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RIBONUCLEIC ACID (RNA)</a:t>
            </a:r>
          </a:p>
        </p:txBody>
      </p:sp>
    </p:spTree>
    <p:extLst>
      <p:ext uri="{BB962C8B-B14F-4D97-AF65-F5344CB8AC3E}">
        <p14:creationId xmlns:p14="http://schemas.microsoft.com/office/powerpoint/2010/main" val="1162103725"/>
      </p:ext>
    </p:extLst>
  </p:cSld>
  <p:clrMapOvr>
    <a:masterClrMapping/>
  </p:clrMapOvr>
  <p:transition spd="slow">
    <p:comb/>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19676" y="246206"/>
            <a:ext cx="545617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r>
              <a:rPr lang="en-US" sz="2400" b="1" dirty="0">
                <a:latin typeface="Times New Roman "/>
                <a:ea typeface="Aachen" panose="02020500000000000000" pitchFamily="18" charset="0"/>
                <a:cs typeface="Aachen" panose="02020500000000000000" pitchFamily="18" charset="0"/>
              </a:rPr>
              <a:t>1. 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3541866" y="791531"/>
            <a:ext cx="7444863" cy="5925521"/>
          </a:xfrm>
          <a:prstGeom prst="rect">
            <a:avLst/>
          </a:prstGeom>
        </p:spPr>
      </p:pic>
      <p:grpSp>
        <p:nvGrpSpPr>
          <p:cNvPr id="12" name="Group 11">
            <a:extLst>
              <a:ext uri="{FF2B5EF4-FFF2-40B4-BE49-F238E27FC236}">
                <a16:creationId xmlns:a16="http://schemas.microsoft.com/office/drawing/2014/main" id="{F5DEAFEB-B57E-45A5-A786-AFDB7C57A707}"/>
              </a:ext>
            </a:extLst>
          </p:cNvPr>
          <p:cNvGrpSpPr/>
          <p:nvPr/>
        </p:nvGrpSpPr>
        <p:grpSpPr>
          <a:xfrm>
            <a:off x="325196" y="1326215"/>
            <a:ext cx="3011150" cy="4877831"/>
            <a:chOff x="673582" y="1589717"/>
            <a:chExt cx="5962754" cy="1587193"/>
          </a:xfrm>
        </p:grpSpPr>
        <p:sp>
          <p:nvSpPr>
            <p:cNvPr id="13" name="Rectangle: Rounded Corners 12">
              <a:extLst>
                <a:ext uri="{FF2B5EF4-FFF2-40B4-BE49-F238E27FC236}">
                  <a16:creationId xmlns:a16="http://schemas.microsoft.com/office/drawing/2014/main" id="{4F587E18-D03F-4354-AD13-1EEE4A1C9517}"/>
                </a:ext>
              </a:extLst>
            </p:cNvPr>
            <p:cNvSpPr/>
            <p:nvPr/>
          </p:nvSpPr>
          <p:spPr>
            <a:xfrm>
              <a:off x="673582" y="1589717"/>
              <a:ext cx="5962754" cy="549576"/>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mj-lt"/>
                <a:ea typeface="+mn-ea"/>
                <a:cs typeface="+mn-cs"/>
              </a:endParaRPr>
            </a:p>
          </p:txBody>
        </p:sp>
        <p:sp>
          <p:nvSpPr>
            <p:cNvPr id="14" name="TextBox 13">
              <a:extLst>
                <a:ext uri="{FF2B5EF4-FFF2-40B4-BE49-F238E27FC236}">
                  <a16:creationId xmlns:a16="http://schemas.microsoft.com/office/drawing/2014/main" id="{6502A9B6-FAE3-4864-B1D2-0AEEC9CC346F}"/>
                </a:ext>
              </a:extLst>
            </p:cNvPr>
            <p:cNvSpPr txBox="1"/>
            <p:nvPr/>
          </p:nvSpPr>
          <p:spPr>
            <a:xfrm>
              <a:off x="825224" y="1625381"/>
              <a:ext cx="5709028" cy="1551529"/>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3200" b="1" i="1" kern="0" dirty="0">
                  <a:solidFill>
                    <a:prstClr val="black"/>
                  </a:solidFill>
                  <a:latin typeface="+mj-lt"/>
                  <a:cs typeface="Arial" panose="020B0604020202020204" pitchFamily="34" charset="0"/>
                </a:rPr>
                <a:t>Dựa vào kiến thức đã học và quan sá</a:t>
              </a:r>
              <a:r>
                <a:rPr lang="en-US" sz="3200" b="1" i="1" kern="0" dirty="0">
                  <a:solidFill>
                    <a:prstClr val="black"/>
                  </a:solidFill>
                  <a:latin typeface="+mj-lt"/>
                  <a:cs typeface="Arial" panose="020B0604020202020204" pitchFamily="34" charset="0"/>
                </a:rPr>
                <a:t>t </a:t>
              </a:r>
              <a:r>
                <a:rPr lang="en-US" sz="3200" b="1" i="1" kern="0" dirty="0" err="1">
                  <a:solidFill>
                    <a:prstClr val="black"/>
                  </a:solidFill>
                  <a:latin typeface="+mj-lt"/>
                  <a:cs typeface="Arial" panose="020B0604020202020204" pitchFamily="34" charset="0"/>
                </a:rPr>
                <a:t>hình</a:t>
              </a:r>
              <a:r>
                <a:rPr lang="vi-VN" sz="3200" b="1" i="1" kern="0" dirty="0">
                  <a:solidFill>
                    <a:prstClr val="black"/>
                  </a:solidFill>
                  <a:latin typeface="+mj-lt"/>
                  <a:cs typeface="Arial" panose="020B0604020202020204" pitchFamily="34" charset="0"/>
                </a:rPr>
                <a:t>, thực hiện các yêu cầu sau:</a:t>
              </a:r>
              <a:endParaRPr lang="en-US" sz="3200" b="1" i="1" kern="0" dirty="0">
                <a:solidFill>
                  <a:prstClr val="black"/>
                </a:solidFill>
                <a:latin typeface="+mj-lt"/>
                <a:cs typeface="Arial" panose="020B0604020202020204" pitchFamily="34" charset="0"/>
              </a:endParaRPr>
            </a:p>
            <a:p>
              <a:pPr marR="0" lvl="0" algn="just" defTabSz="914400" eaLnBrk="1" fontAlgn="auto" latinLnBrk="0" hangingPunct="1">
                <a:lnSpc>
                  <a:spcPct val="120000"/>
                </a:lnSpc>
                <a:spcBef>
                  <a:spcPts val="0"/>
                </a:spcBef>
                <a:spcAft>
                  <a:spcPts val="0"/>
                </a:spcAft>
                <a:buClrTx/>
                <a:buSzTx/>
                <a:tabLst/>
                <a:defRPr/>
              </a:pPr>
              <a:r>
                <a:rPr lang="en-US" sz="3200" kern="0" dirty="0">
                  <a:solidFill>
                    <a:prstClr val="black"/>
                  </a:solidFill>
                  <a:latin typeface="+mj-lt"/>
                  <a:cs typeface="Arial" panose="020B0604020202020204" pitchFamily="34" charset="0"/>
                </a:rPr>
                <a:t>1. </a:t>
              </a:r>
              <a:r>
                <a:rPr lang="vi-VN" sz="3200" kern="0" dirty="0">
                  <a:solidFill>
                    <a:prstClr val="black"/>
                  </a:solidFill>
                  <a:latin typeface="+mj-lt"/>
                  <a:cs typeface="Arial" panose="020B0604020202020204" pitchFamily="34" charset="0"/>
                </a:rPr>
                <a:t>Mô tả cấu trúc của phân tử RNA.</a:t>
              </a:r>
              <a:endParaRPr lang="en-US" sz="3200" kern="0" dirty="0">
                <a:solidFill>
                  <a:prstClr val="black"/>
                </a:solidFill>
                <a:latin typeface="+mj-lt"/>
                <a:cs typeface="Arial" panose="020B0604020202020204" pitchFamily="34" charset="0"/>
              </a:endParaRPr>
            </a:p>
          </p:txBody>
        </p:sp>
      </p:grpSp>
    </p:spTree>
    <p:extLst>
      <p:ext uri="{BB962C8B-B14F-4D97-AF65-F5344CB8AC3E}">
        <p14:creationId xmlns:p14="http://schemas.microsoft.com/office/powerpoint/2010/main" val="30390266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19676" y="246206"/>
            <a:ext cx="545617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r>
              <a:rPr lang="en-US" sz="2400" b="1" dirty="0">
                <a:latin typeface="Times New Roman "/>
                <a:ea typeface="Aachen" panose="02020500000000000000" pitchFamily="18" charset="0"/>
                <a:cs typeface="Aachen" panose="02020500000000000000" pitchFamily="18" charset="0"/>
              </a:rPr>
              <a:t>1. 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5207555" cy="4144801"/>
          </a:xfrm>
          <a:prstGeom prst="rect">
            <a:avLst/>
          </a:prstGeom>
        </p:spPr>
      </p:pic>
      <p:grpSp>
        <p:nvGrpSpPr>
          <p:cNvPr id="5" name="Group 4">
            <a:extLst>
              <a:ext uri="{FF2B5EF4-FFF2-40B4-BE49-F238E27FC236}">
                <a16:creationId xmlns:a16="http://schemas.microsoft.com/office/drawing/2014/main" id="{0021A64B-4698-280A-B2C1-03ADE789B25C}"/>
              </a:ext>
            </a:extLst>
          </p:cNvPr>
          <p:cNvGrpSpPr/>
          <p:nvPr/>
        </p:nvGrpSpPr>
        <p:grpSpPr>
          <a:xfrm>
            <a:off x="6324600" y="401929"/>
            <a:ext cx="5018854" cy="1269302"/>
            <a:chOff x="673582" y="1589717"/>
            <a:chExt cx="5962754" cy="970161"/>
          </a:xfrm>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549576"/>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934497"/>
            </a:xfrm>
            <a:prstGeom prst="roundRect">
              <a:avLst>
                <a:gd name="adj" fmla="val 0"/>
              </a:avLst>
            </a:prstGeom>
            <a:noFill/>
          </p:spPr>
          <p:txBody>
            <a:bodyPr wrap="square">
              <a:spAutoFit/>
            </a:bodyPr>
            <a:lstStyle/>
            <a:p>
              <a:pPr marR="0" lvl="0" algn="just" defTabSz="914400" eaLnBrk="1" fontAlgn="auto" latinLnBrk="0" hangingPunct="1">
                <a:lnSpc>
                  <a:spcPct val="120000"/>
                </a:lnSpc>
                <a:spcBef>
                  <a:spcPts val="0"/>
                </a:spcBef>
                <a:spcAft>
                  <a:spcPts val="0"/>
                </a:spcAft>
                <a:buClrTx/>
                <a:buSzTx/>
                <a:tabLst/>
                <a:defRPr/>
              </a:pPr>
              <a:r>
                <a:rPr lang="en-US" sz="3200" kern="0" dirty="0">
                  <a:solidFill>
                    <a:prstClr val="black"/>
                  </a:solidFill>
                  <a:latin typeface="+mj-lt"/>
                  <a:cs typeface="Arial" panose="020B0604020202020204" pitchFamily="34" charset="0"/>
                </a:rPr>
                <a:t>1. </a:t>
              </a:r>
              <a:r>
                <a:rPr lang="vi-VN" sz="3200" kern="0" dirty="0">
                  <a:solidFill>
                    <a:prstClr val="black"/>
                  </a:solidFill>
                  <a:latin typeface="+mj-lt"/>
                  <a:cs typeface="Arial" panose="020B0604020202020204" pitchFamily="34" charset="0"/>
                </a:rPr>
                <a:t>Mô tả cấu trúc của phân tử RNA.</a:t>
              </a:r>
              <a:endParaRPr lang="en-US" sz="3200" kern="0" dirty="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id="{9748F006-3AB8-3EC4-4D6F-B1EB88ABE854}"/>
              </a:ext>
            </a:extLst>
          </p:cNvPr>
          <p:cNvSpPr txBox="1"/>
          <p:nvPr/>
        </p:nvSpPr>
        <p:spPr>
          <a:xfrm>
            <a:off x="6096000" y="2411650"/>
            <a:ext cx="5900530" cy="417729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en-US" sz="3200" b="0"/>
              <a:t>- </a:t>
            </a:r>
            <a:r>
              <a:rPr lang="vi-VN" sz="3200" b="0"/>
              <a:t>RNA có cấu tạo đa phân, đơn phân là bốn loại nucleotide: </a:t>
            </a:r>
            <a:r>
              <a:rPr lang="vi-VN" sz="3200">
                <a:solidFill>
                  <a:srgbClr val="00B050"/>
                </a:solidFill>
              </a:rPr>
              <a:t>A, U, C, G.</a:t>
            </a:r>
          </a:p>
          <a:p>
            <a:r>
              <a:rPr lang="en-US" sz="3200" b="0"/>
              <a:t>- </a:t>
            </a:r>
            <a:r>
              <a:rPr lang="vi-VN" sz="3200" b="0"/>
              <a:t>RNA có cấu trúc </a:t>
            </a:r>
            <a:r>
              <a:rPr lang="vi-VN" sz="3200">
                <a:solidFill>
                  <a:srgbClr val="FF0000"/>
                </a:solidFill>
              </a:rPr>
              <a:t>một mạch</a:t>
            </a:r>
            <a:r>
              <a:rPr lang="vi-VN" sz="3200" b="0"/>
              <a:t>: Các đơn phân liên kết với nhau bằng liên kết cộng hóa trị tạo thành mạch RNA (chuỗi polypeptide).</a:t>
            </a:r>
            <a:endParaRPr lang="en-US" sz="3200" b="0"/>
          </a:p>
        </p:txBody>
      </p:sp>
      <p:sp>
        <p:nvSpPr>
          <p:cNvPr id="10" name="Rectangle: Rounded Corners 9">
            <a:extLst>
              <a:ext uri="{FF2B5EF4-FFF2-40B4-BE49-F238E27FC236}">
                <a16:creationId xmlns:a16="http://schemas.microsoft.com/office/drawing/2014/main" id="{4C74963E-2A56-EFA2-5884-F343968A251E}"/>
              </a:ext>
            </a:extLst>
          </p:cNvPr>
          <p:cNvSpPr/>
          <p:nvPr/>
        </p:nvSpPr>
        <p:spPr>
          <a:xfrm>
            <a:off x="8289730" y="1671231"/>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30103530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additive="base">
                                        <p:cTn id="2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 calcmode="lin" valueType="num">
                                      <p:cBhvr additive="base">
                                        <p:cTn id="3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5494770" cy="4373401"/>
          </a:xfrm>
          <a:prstGeom prst="rect">
            <a:avLst/>
          </a:prstGeom>
        </p:spPr>
      </p:pic>
      <p:grpSp>
        <p:nvGrpSpPr>
          <p:cNvPr id="5" name="Group 4">
            <a:extLst>
              <a:ext uri="{FF2B5EF4-FFF2-40B4-BE49-F238E27FC236}">
                <a16:creationId xmlns:a16="http://schemas.microsoft.com/office/drawing/2014/main" id="{0021A64B-4698-280A-B2C1-03ADE789B25C}"/>
              </a:ext>
            </a:extLst>
          </p:cNvPr>
          <p:cNvGrpSpPr/>
          <p:nvPr/>
        </p:nvGrpSpPr>
        <p:grpSpPr>
          <a:xfrm>
            <a:off x="7053470" y="582993"/>
            <a:ext cx="5018854" cy="2040937"/>
            <a:chOff x="673582" y="1589717"/>
            <a:chExt cx="5962754" cy="659868"/>
          </a:xfrm>
          <a:solidFill>
            <a:schemeClr val="accent4"/>
          </a:solidFill>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659868"/>
            </a:xfrm>
            <a:prstGeom prst="roundRect">
              <a:avLst>
                <a:gd name="adj" fmla="val 5571"/>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586358"/>
            </a:xfrm>
            <a:prstGeom prst="roundRect">
              <a:avLst>
                <a:gd name="adj" fmla="val 0"/>
              </a:avLst>
            </a:prstGeom>
            <a:grp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en-US" sz="3200" kern="0" dirty="0">
                  <a:solidFill>
                    <a:prstClr val="black"/>
                  </a:solidFill>
                  <a:latin typeface="+mj-lt"/>
                  <a:cs typeface="Arial" panose="020B0604020202020204" pitchFamily="34" charset="0"/>
                </a:rPr>
                <a:t>2. </a:t>
              </a:r>
              <a:r>
                <a:rPr lang="vi-VN" sz="3200" kern="0" dirty="0">
                  <a:solidFill>
                    <a:prstClr val="black"/>
                  </a:solidFill>
                  <a:latin typeface="+mj-lt"/>
                  <a:cs typeface="Arial" panose="020B0604020202020204" pitchFamily="34" charset="0"/>
                </a:rPr>
                <a:t>Dự đoán trong tế bào, RNA được tổng hợp từ cấu trúc nào?</a:t>
              </a:r>
              <a:endParaRPr lang="en-US" sz="3200" kern="0" dirty="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id="{9748F006-3AB8-3EC4-4D6F-B1EB88ABE854}"/>
              </a:ext>
            </a:extLst>
          </p:cNvPr>
          <p:cNvSpPr txBox="1"/>
          <p:nvPr/>
        </p:nvSpPr>
        <p:spPr>
          <a:xfrm>
            <a:off x="7181106" y="3429255"/>
            <a:ext cx="4805292" cy="2995435"/>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sz="3200" b="0" dirty="0"/>
              <a:t>RNA có cấu trúc một mạch có trình tự các nucleotide bổ sung với các nucleotide trên DNA, do đó </a:t>
            </a:r>
            <a:r>
              <a:rPr lang="vi-VN" sz="3200" dirty="0">
                <a:solidFill>
                  <a:srgbClr val="FF0000"/>
                </a:solidFill>
              </a:rPr>
              <a:t>RNA được hình thành từ DNA.</a:t>
            </a:r>
            <a:endParaRPr lang="en-US" sz="3200" dirty="0">
              <a:solidFill>
                <a:srgbClr val="FF0000"/>
              </a:solidFill>
            </a:endParaRPr>
          </a:p>
        </p:txBody>
      </p:sp>
      <p:sp>
        <p:nvSpPr>
          <p:cNvPr id="10" name="Rectangle: Rounded Corners 9">
            <a:extLst>
              <a:ext uri="{FF2B5EF4-FFF2-40B4-BE49-F238E27FC236}">
                <a16:creationId xmlns:a16="http://schemas.microsoft.com/office/drawing/2014/main" id="{4C74963E-2A56-EFA2-5884-F343968A251E}"/>
              </a:ext>
            </a:extLst>
          </p:cNvPr>
          <p:cNvSpPr/>
          <p:nvPr/>
        </p:nvSpPr>
        <p:spPr>
          <a:xfrm>
            <a:off x="9013396" y="2776005"/>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25783799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427383" y="159063"/>
            <a:ext cx="5404082" cy="567003"/>
          </a:xfrm>
          <a:prstGeom prst="homePlate">
            <a:avLst>
              <a:gd name="adj" fmla="val 3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r>
              <a:rPr lang="en-US" sz="2400" b="1" dirty="0">
                <a:latin typeface="Times New Roman "/>
                <a:ea typeface="Aachen" panose="02020500000000000000" pitchFamily="18" charset="0"/>
                <a:cs typeface="Aachen" panose="02020500000000000000" pitchFamily="18" charset="0"/>
              </a:rPr>
              <a:t>2. CÁC LOẠI RNA TRONG TẾ BÀO</a:t>
            </a:r>
          </a:p>
        </p:txBody>
      </p:sp>
      <p:sp>
        <p:nvSpPr>
          <p:cNvPr id="12" name="TextBox 11">
            <a:extLst>
              <a:ext uri="{FF2B5EF4-FFF2-40B4-BE49-F238E27FC236}">
                <a16:creationId xmlns:a16="http://schemas.microsoft.com/office/drawing/2014/main" id="{7B5A5958-57C1-4823-43E8-8570746BA1C7}"/>
              </a:ext>
            </a:extLst>
          </p:cNvPr>
          <p:cNvSpPr txBox="1"/>
          <p:nvPr/>
        </p:nvSpPr>
        <p:spPr>
          <a:xfrm>
            <a:off x="691917" y="4939748"/>
            <a:ext cx="11033107" cy="1813573"/>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0" kern="0">
                <a:solidFill>
                  <a:prstClr val="black"/>
                </a:solidFill>
                <a:latin typeface="+mj-lt"/>
                <a:cs typeface="Arial" panose="020B0604020202020204" pitchFamily="34" charset="0"/>
              </a:defRPr>
            </a:lvl1pPr>
          </a:lstStyle>
          <a:p>
            <a:r>
              <a:rPr lang="vi-VN" sz="3200" dirty="0"/>
              <a:t>Tuỳ theo cấu trúc và chức năng, RNA được chia thành các loại khác nhau, trong đó có RNA thông tin </a:t>
            </a:r>
            <a:r>
              <a:rPr lang="vi-VN" sz="3200" b="1" dirty="0">
                <a:solidFill>
                  <a:srgbClr val="FF0000"/>
                </a:solidFill>
              </a:rPr>
              <a:t>(mRNA), </a:t>
            </a:r>
            <a:r>
              <a:rPr lang="vi-VN" sz="3200" dirty="0"/>
              <a:t>RNA vận chuyển </a:t>
            </a:r>
            <a:r>
              <a:rPr lang="vi-VN" sz="3200" b="1" dirty="0">
                <a:solidFill>
                  <a:srgbClr val="00B050"/>
                </a:solidFill>
              </a:rPr>
              <a:t>(tRNA) </a:t>
            </a:r>
            <a:r>
              <a:rPr lang="vi-VN" sz="3200" dirty="0"/>
              <a:t>và RNA ribosome </a:t>
            </a:r>
            <a:r>
              <a:rPr lang="vi-VN" sz="3200" b="1" dirty="0">
                <a:solidFill>
                  <a:srgbClr val="AF15B7"/>
                </a:solidFill>
              </a:rPr>
              <a:t>(rRNA) </a:t>
            </a:r>
            <a:endParaRPr lang="en-US" sz="3200" b="1" dirty="0">
              <a:solidFill>
                <a:srgbClr val="AF15B7"/>
              </a:solidFill>
            </a:endParaRPr>
          </a:p>
        </p:txBody>
      </p:sp>
      <p:grpSp>
        <p:nvGrpSpPr>
          <p:cNvPr id="6" name="Group 5">
            <a:extLst>
              <a:ext uri="{FF2B5EF4-FFF2-40B4-BE49-F238E27FC236}">
                <a16:creationId xmlns:a16="http://schemas.microsoft.com/office/drawing/2014/main" id="{F66ABA78-103B-0F04-CC9D-6E250BE14957}"/>
              </a:ext>
            </a:extLst>
          </p:cNvPr>
          <p:cNvGrpSpPr/>
          <p:nvPr/>
        </p:nvGrpSpPr>
        <p:grpSpPr>
          <a:xfrm>
            <a:off x="1323918" y="879931"/>
            <a:ext cx="9380526" cy="4059817"/>
            <a:chOff x="1323917" y="879931"/>
            <a:chExt cx="9672855" cy="4598504"/>
          </a:xfrm>
        </p:grpSpPr>
        <p:pic>
          <p:nvPicPr>
            <p:cNvPr id="8" name="Picture 7" descr="A diagram of dna sequence&#10;&#10;Description automatically generated">
              <a:extLst>
                <a:ext uri="{FF2B5EF4-FFF2-40B4-BE49-F238E27FC236}">
                  <a16:creationId xmlns:a16="http://schemas.microsoft.com/office/drawing/2014/main" id="{330D458B-8A46-421B-7D6F-A1E77724DB63}"/>
                </a:ext>
              </a:extLst>
            </p:cNvPr>
            <p:cNvPicPr>
              <a:picLocks noChangeAspect="1"/>
            </p:cNvPicPr>
            <p:nvPr/>
          </p:nvPicPr>
          <p:blipFill rotWithShape="1">
            <a:blip r:embed="rId2"/>
            <a:srcRect t="13140" b="19807"/>
            <a:stretch/>
          </p:blipFill>
          <p:spPr>
            <a:xfrm>
              <a:off x="1498157" y="879931"/>
              <a:ext cx="9498615" cy="4598504"/>
            </a:xfrm>
            <a:prstGeom prst="rect">
              <a:avLst/>
            </a:prstGeom>
          </p:spPr>
        </p:pic>
        <p:sp>
          <p:nvSpPr>
            <p:cNvPr id="3" name="Rectangle 2">
              <a:extLst>
                <a:ext uri="{FF2B5EF4-FFF2-40B4-BE49-F238E27FC236}">
                  <a16:creationId xmlns:a16="http://schemas.microsoft.com/office/drawing/2014/main" id="{43C37ACA-3BB6-CCC7-0A6E-29DEDC3F726C}"/>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4" name="Rectangle 3">
              <a:extLst>
                <a:ext uri="{FF2B5EF4-FFF2-40B4-BE49-F238E27FC236}">
                  <a16:creationId xmlns:a16="http://schemas.microsoft.com/office/drawing/2014/main" id="{D2862602-B22F-20E8-ECFD-9D20CD5E6AE9}"/>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5" name="Rectangle 4">
              <a:extLst>
                <a:ext uri="{FF2B5EF4-FFF2-40B4-BE49-F238E27FC236}">
                  <a16:creationId xmlns:a16="http://schemas.microsoft.com/office/drawing/2014/main" id="{436C3C2B-C25D-DAA7-8B3F-7EC35FF4C227}"/>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3485471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C4D5B9F-84DB-57BE-9679-F8B64FAB3CAC}"/>
              </a:ext>
            </a:extLst>
          </p:cNvPr>
          <p:cNvGrpSpPr/>
          <p:nvPr/>
        </p:nvGrpSpPr>
        <p:grpSpPr>
          <a:xfrm>
            <a:off x="2644176" y="5686527"/>
            <a:ext cx="8964728" cy="763970"/>
            <a:chOff x="2442223" y="5615762"/>
            <a:chExt cx="6752264" cy="1137931"/>
          </a:xfrm>
        </p:grpSpPr>
        <p:grpSp>
          <p:nvGrpSpPr>
            <p:cNvPr id="3" name="Group 2">
              <a:extLst>
                <a:ext uri="{FF2B5EF4-FFF2-40B4-BE49-F238E27FC236}">
                  <a16:creationId xmlns:a16="http://schemas.microsoft.com/office/drawing/2014/main" id="{CE636943-A0AF-B009-773B-D2F5D006106E}"/>
                </a:ext>
              </a:extLst>
            </p:cNvPr>
            <p:cNvGrpSpPr/>
            <p:nvPr/>
          </p:nvGrpSpPr>
          <p:grpSpPr>
            <a:xfrm>
              <a:off x="2862936" y="5615764"/>
              <a:ext cx="6331551" cy="1137929"/>
              <a:chOff x="673582" y="1589717"/>
              <a:chExt cx="3354166" cy="460143"/>
            </a:xfrm>
          </p:grpSpPr>
          <p:sp>
            <p:nvSpPr>
              <p:cNvPr id="4" name="Rectangle: Rounded Corners 3">
                <a:extLst>
                  <a:ext uri="{FF2B5EF4-FFF2-40B4-BE49-F238E27FC236}">
                    <a16:creationId xmlns:a16="http://schemas.microsoft.com/office/drawing/2014/main" id="{5E63357A-B688-D3C0-620F-26B21F7842D9}"/>
                  </a:ext>
                </a:extLst>
              </p:cNvPr>
              <p:cNvSpPr/>
              <p:nvPr/>
            </p:nvSpPr>
            <p:spPr>
              <a:xfrm>
                <a:off x="673582" y="1589717"/>
                <a:ext cx="3354166" cy="23578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CE75C3D8-7B85-1815-4275-10FE2A3427EC}"/>
                  </a:ext>
                </a:extLst>
              </p:cNvPr>
              <p:cNvSpPr txBox="1"/>
              <p:nvPr/>
            </p:nvSpPr>
            <p:spPr>
              <a:xfrm>
                <a:off x="705812" y="1614267"/>
                <a:ext cx="3289705" cy="435593"/>
              </a:xfrm>
              <a:prstGeom prst="roundRect">
                <a:avLst>
                  <a:gd name="adj" fmla="val 0"/>
                </a:avLst>
              </a:prstGeom>
              <a:noFill/>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lang="vi-VN" sz="3200" b="1" kern="0" dirty="0">
                    <a:solidFill>
                      <a:prstClr val="black"/>
                    </a:solidFill>
                    <a:latin typeface="+mj-lt"/>
                    <a:cs typeface="Arial" panose="020B0604020202020204" pitchFamily="34" charset="0"/>
                  </a:rPr>
                  <a:t>Phân biệt các loại RNA dựa vào chức năng.</a:t>
                </a:r>
                <a:endParaRPr lang="en-US" sz="3200" b="1" kern="0" dirty="0">
                  <a:solidFill>
                    <a:prstClr val="black"/>
                  </a:solidFill>
                  <a:latin typeface="+mj-lt"/>
                  <a:cs typeface="Arial" panose="020B0604020202020204" pitchFamily="34" charset="0"/>
                </a:endParaRPr>
              </a:p>
            </p:txBody>
          </p:sp>
        </p:grpSp>
        <p:pic>
          <p:nvPicPr>
            <p:cNvPr id="2050" name="Picture 2" descr="Hơn 80000 hình minh họa Câu Hỏi và Dấu Chấm Hỏi miễn phí - Pixabay">
              <a:extLst>
                <a:ext uri="{FF2B5EF4-FFF2-40B4-BE49-F238E27FC236}">
                  <a16:creationId xmlns:a16="http://schemas.microsoft.com/office/drawing/2014/main" id="{653EB5F8-E7DD-FFA2-8C40-0B1205501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223" y="5615762"/>
              <a:ext cx="359872" cy="5830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AC5A5DAD-BF06-6BBB-3B4E-E3C39AF0C1C5}"/>
              </a:ext>
            </a:extLst>
          </p:cNvPr>
          <p:cNvGrpSpPr/>
          <p:nvPr/>
        </p:nvGrpSpPr>
        <p:grpSpPr>
          <a:xfrm>
            <a:off x="1323917" y="879931"/>
            <a:ext cx="9310953" cy="4159208"/>
            <a:chOff x="1323917" y="879931"/>
            <a:chExt cx="9672855" cy="4598504"/>
          </a:xfrm>
        </p:grpSpPr>
        <p:pic>
          <p:nvPicPr>
            <p:cNvPr id="9" name="Picture 8" descr="A diagram of dna sequence&#10;&#10;Description automatically generated">
              <a:extLst>
                <a:ext uri="{FF2B5EF4-FFF2-40B4-BE49-F238E27FC236}">
                  <a16:creationId xmlns:a16="http://schemas.microsoft.com/office/drawing/2014/main" id="{493E4AE7-26E2-D478-AF9F-B442A3CB2A79}"/>
                </a:ext>
              </a:extLst>
            </p:cNvPr>
            <p:cNvPicPr>
              <a:picLocks noChangeAspect="1"/>
            </p:cNvPicPr>
            <p:nvPr/>
          </p:nvPicPr>
          <p:blipFill rotWithShape="1">
            <a:blip r:embed="rId3"/>
            <a:srcRect t="13140" b="19807"/>
            <a:stretch/>
          </p:blipFill>
          <p:spPr>
            <a:xfrm>
              <a:off x="1498157" y="879931"/>
              <a:ext cx="9498615" cy="4598504"/>
            </a:xfrm>
            <a:prstGeom prst="rect">
              <a:avLst/>
            </a:prstGeom>
          </p:spPr>
        </p:pic>
        <p:sp>
          <p:nvSpPr>
            <p:cNvPr id="10" name="Rectangle 9">
              <a:extLst>
                <a:ext uri="{FF2B5EF4-FFF2-40B4-BE49-F238E27FC236}">
                  <a16:creationId xmlns:a16="http://schemas.microsoft.com/office/drawing/2014/main" id="{F39C3414-6066-F715-1BDD-A92602B962D5}"/>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11" name="Rectangle 10">
              <a:extLst>
                <a:ext uri="{FF2B5EF4-FFF2-40B4-BE49-F238E27FC236}">
                  <a16:creationId xmlns:a16="http://schemas.microsoft.com/office/drawing/2014/main" id="{BF6D4576-309E-BBE0-4177-4077EC35CC7E}"/>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12" name="Rectangle 11">
              <a:extLst>
                <a:ext uri="{FF2B5EF4-FFF2-40B4-BE49-F238E27FC236}">
                  <a16:creationId xmlns:a16="http://schemas.microsoft.com/office/drawing/2014/main" id="{2AAB220C-7925-76C3-56F8-3C65554BAEA4}"/>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213928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3574BB9-13DA-A63D-23B9-64D8BA91DD5F}"/>
              </a:ext>
            </a:extLst>
          </p:cNvPr>
          <p:cNvGraphicFramePr>
            <a:graphicFrameLocks noGrp="1"/>
          </p:cNvGraphicFramePr>
          <p:nvPr>
            <p:extLst>
              <p:ext uri="{D42A27DB-BD31-4B8C-83A1-F6EECF244321}">
                <p14:modId xmlns:p14="http://schemas.microsoft.com/office/powerpoint/2010/main" val="2888082603"/>
              </p:ext>
            </p:extLst>
          </p:nvPr>
        </p:nvGraphicFramePr>
        <p:xfrm>
          <a:off x="424475" y="202651"/>
          <a:ext cx="11343049" cy="6448524"/>
        </p:xfrm>
        <a:graphic>
          <a:graphicData uri="http://schemas.openxmlformats.org/drawingml/2006/table">
            <a:tbl>
              <a:tblPr firstRow="1" bandRow="1">
                <a:tableStyleId>{5940675A-B579-460E-94D1-54222C63F5DA}</a:tableStyleId>
              </a:tblPr>
              <a:tblGrid>
                <a:gridCol w="1727825">
                  <a:extLst>
                    <a:ext uri="{9D8B030D-6E8A-4147-A177-3AD203B41FA5}">
                      <a16:colId xmlns:a16="http://schemas.microsoft.com/office/drawing/2014/main" val="3895614915"/>
                    </a:ext>
                  </a:extLst>
                </a:gridCol>
                <a:gridCol w="3539794">
                  <a:extLst>
                    <a:ext uri="{9D8B030D-6E8A-4147-A177-3AD203B41FA5}">
                      <a16:colId xmlns:a16="http://schemas.microsoft.com/office/drawing/2014/main" val="600362355"/>
                    </a:ext>
                  </a:extLst>
                </a:gridCol>
                <a:gridCol w="2900275">
                  <a:extLst>
                    <a:ext uri="{9D8B030D-6E8A-4147-A177-3AD203B41FA5}">
                      <a16:colId xmlns:a16="http://schemas.microsoft.com/office/drawing/2014/main" val="2715797169"/>
                    </a:ext>
                  </a:extLst>
                </a:gridCol>
                <a:gridCol w="3175155">
                  <a:extLst>
                    <a:ext uri="{9D8B030D-6E8A-4147-A177-3AD203B41FA5}">
                      <a16:colId xmlns:a16="http://schemas.microsoft.com/office/drawing/2014/main" val="642542102"/>
                    </a:ext>
                  </a:extLst>
                </a:gridCol>
              </a:tblGrid>
              <a:tr h="3084040">
                <a:tc>
                  <a:txBody>
                    <a:bodyPr/>
                    <a:lstStyle/>
                    <a:p>
                      <a:pPr>
                        <a:lnSpc>
                          <a:spcPct val="130000"/>
                        </a:lnSpc>
                      </a:pPr>
                      <a:r>
                        <a:rPr lang="en-US" sz="2400" b="1">
                          <a:latin typeface="+mj-lt"/>
                        </a:rPr>
                        <a:t>Các loại</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2120340418"/>
                  </a:ext>
                </a:extLst>
              </a:tr>
              <a:tr h="2498923">
                <a:tc>
                  <a:txBody>
                    <a:bodyPr/>
                    <a:lstStyle/>
                    <a:p>
                      <a:pPr>
                        <a:lnSpc>
                          <a:spcPct val="130000"/>
                        </a:lnSpc>
                      </a:pPr>
                      <a:r>
                        <a:rPr lang="en-US" sz="2400" b="1">
                          <a:latin typeface="+mj-lt"/>
                        </a:rPr>
                        <a:t>Chức năng</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gn="just">
                        <a:lnSpc>
                          <a:spcPct val="130000"/>
                        </a:lnSpc>
                      </a:pPr>
                      <a:r>
                        <a:rPr lang="en-US" sz="2800" b="1" dirty="0">
                          <a:latin typeface="+mj-lt"/>
                        </a:rPr>
                        <a:t>mRNA: </a:t>
                      </a:r>
                      <a:r>
                        <a:rPr lang="en-US" sz="2800" b="0" dirty="0" err="1">
                          <a:latin typeface="+mj-lt"/>
                        </a:rPr>
                        <a:t>truyền</a:t>
                      </a:r>
                      <a:r>
                        <a:rPr lang="en-US" sz="2800" b="0" dirty="0">
                          <a:latin typeface="+mj-lt"/>
                        </a:rPr>
                        <a:t> </a:t>
                      </a:r>
                      <a:r>
                        <a:rPr lang="en-US" sz="2800" b="0" dirty="0" err="1">
                          <a:latin typeface="+mj-lt"/>
                        </a:rPr>
                        <a:t>đạt</a:t>
                      </a:r>
                      <a:r>
                        <a:rPr lang="en-US" sz="2800" b="0" dirty="0">
                          <a:latin typeface="+mj-lt"/>
                        </a:rPr>
                        <a:t> </a:t>
                      </a:r>
                      <a:r>
                        <a:rPr lang="en-US" sz="2800" b="0" dirty="0" err="1">
                          <a:latin typeface="+mj-lt"/>
                        </a:rPr>
                        <a:t>thông</a:t>
                      </a:r>
                      <a:r>
                        <a:rPr lang="en-US" sz="2800" b="0" dirty="0">
                          <a:latin typeface="+mj-lt"/>
                        </a:rPr>
                        <a:t> tin di </a:t>
                      </a:r>
                      <a:r>
                        <a:rPr lang="en-US" sz="2800" b="0" dirty="0" err="1">
                          <a:latin typeface="+mj-lt"/>
                        </a:rPr>
                        <a:t>truyền</a:t>
                      </a:r>
                      <a:r>
                        <a:rPr lang="en-US" sz="2800" b="0" dirty="0">
                          <a:latin typeface="+mj-lt"/>
                        </a:rPr>
                        <a:t> </a:t>
                      </a:r>
                      <a:r>
                        <a:rPr lang="en-US" sz="2800" b="0" dirty="0" err="1">
                          <a:latin typeface="+mj-lt"/>
                        </a:rPr>
                        <a:t>từ</a:t>
                      </a:r>
                      <a:r>
                        <a:rPr lang="en-US" sz="2800" b="0" dirty="0">
                          <a:latin typeface="+mj-lt"/>
                        </a:rPr>
                        <a:t> </a:t>
                      </a:r>
                      <a:r>
                        <a:rPr lang="en-US" sz="2800" b="0" dirty="0" err="1">
                          <a:latin typeface="+mj-lt"/>
                        </a:rPr>
                        <a:t>nhân</a:t>
                      </a:r>
                      <a:r>
                        <a:rPr lang="en-US" sz="2800" b="0" dirty="0">
                          <a:latin typeface="+mj-lt"/>
                        </a:rPr>
                        <a:t> ra </a:t>
                      </a:r>
                      <a:r>
                        <a:rPr lang="en-US" sz="2800" b="0" dirty="0" err="1">
                          <a:latin typeface="+mj-lt"/>
                        </a:rPr>
                        <a:t>tế</a:t>
                      </a:r>
                      <a:r>
                        <a:rPr lang="en-US" sz="2800" b="0" dirty="0">
                          <a:latin typeface="+mj-lt"/>
                        </a:rPr>
                        <a:t> </a:t>
                      </a:r>
                      <a:r>
                        <a:rPr lang="en-US" sz="2800" b="0" dirty="0" err="1">
                          <a:latin typeface="+mj-lt"/>
                        </a:rPr>
                        <a:t>bào</a:t>
                      </a:r>
                      <a:r>
                        <a:rPr lang="en-US" sz="2800" b="0" dirty="0">
                          <a:latin typeface="+mj-lt"/>
                        </a:rPr>
                        <a:t> </a:t>
                      </a:r>
                      <a:r>
                        <a:rPr lang="en-US" sz="2800" b="0" dirty="0" err="1">
                          <a:latin typeface="+mj-lt"/>
                        </a:rPr>
                        <a:t>chất</a:t>
                      </a:r>
                      <a:r>
                        <a:rPr lang="en-US" sz="2800" b="0" dirty="0">
                          <a:latin typeface="+mj-lt"/>
                        </a:rPr>
                        <a:t>, </a:t>
                      </a:r>
                      <a:r>
                        <a:rPr lang="en-US" sz="2800" b="0" dirty="0" err="1">
                          <a:latin typeface="+mj-lt"/>
                        </a:rPr>
                        <a:t>làm</a:t>
                      </a:r>
                      <a:r>
                        <a:rPr lang="en-US" sz="2800" b="0" dirty="0">
                          <a:latin typeface="+mj-lt"/>
                        </a:rPr>
                        <a:t> </a:t>
                      </a:r>
                      <a:r>
                        <a:rPr lang="en-US" sz="2800" b="0" dirty="0" err="1">
                          <a:latin typeface="+mj-lt"/>
                        </a:rPr>
                        <a:t>khuôn</a:t>
                      </a:r>
                      <a:r>
                        <a:rPr lang="en-US" sz="2800" b="0" dirty="0">
                          <a:latin typeface="+mj-lt"/>
                        </a:rPr>
                        <a:t> </a:t>
                      </a:r>
                      <a:r>
                        <a:rPr lang="en-US" sz="2800" b="0" dirty="0" err="1">
                          <a:latin typeface="+mj-lt"/>
                        </a:rPr>
                        <a:t>cho</a:t>
                      </a:r>
                      <a:r>
                        <a:rPr lang="en-US" sz="2800" b="0" dirty="0">
                          <a:latin typeface="+mj-lt"/>
                        </a:rPr>
                        <a:t> </a:t>
                      </a:r>
                      <a:r>
                        <a:rPr lang="en-US" sz="2800" b="0" dirty="0" err="1">
                          <a:latin typeface="+mj-lt"/>
                        </a:rPr>
                        <a:t>quá</a:t>
                      </a:r>
                      <a:r>
                        <a:rPr lang="en-US" sz="2800" b="0" dirty="0">
                          <a:latin typeface="+mj-lt"/>
                        </a:rPr>
                        <a:t> </a:t>
                      </a:r>
                      <a:r>
                        <a:rPr lang="en-US" sz="2800" b="0" dirty="0" err="1">
                          <a:latin typeface="+mj-lt"/>
                        </a:rPr>
                        <a:t>trình</a:t>
                      </a:r>
                      <a:r>
                        <a:rPr lang="en-US" sz="2800" b="0" dirty="0">
                          <a:latin typeface="+mj-lt"/>
                        </a:rPr>
                        <a:t> </a:t>
                      </a:r>
                      <a:r>
                        <a:rPr lang="en-US" sz="2800" b="0" dirty="0" err="1">
                          <a:latin typeface="+mj-lt"/>
                        </a:rPr>
                        <a:t>tổng</a:t>
                      </a:r>
                      <a:r>
                        <a:rPr lang="en-US" sz="2800" b="0" dirty="0">
                          <a:latin typeface="+mj-lt"/>
                        </a:rPr>
                        <a:t> </a:t>
                      </a:r>
                      <a:r>
                        <a:rPr lang="en-US" sz="2800" b="0" dirty="0" err="1">
                          <a:latin typeface="+mj-lt"/>
                        </a:rPr>
                        <a:t>hợp</a:t>
                      </a:r>
                      <a:r>
                        <a:rPr lang="en-US" sz="2800" b="0" dirty="0">
                          <a:latin typeface="+mj-lt"/>
                        </a:rPr>
                        <a:t> </a:t>
                      </a:r>
                      <a:r>
                        <a:rPr lang="en-US" sz="2800" b="0" dirty="0" err="1">
                          <a:latin typeface="+mj-lt"/>
                        </a:rPr>
                        <a:t>chuỗi</a:t>
                      </a:r>
                      <a:r>
                        <a:rPr lang="en-US" sz="2800" b="0" dirty="0">
                          <a:latin typeface="+mj-lt"/>
                        </a:rPr>
                        <a:t> polypeptide (</a:t>
                      </a:r>
                      <a:r>
                        <a:rPr lang="en-US" sz="2800" b="0" dirty="0" err="1">
                          <a:latin typeface="+mj-lt"/>
                        </a:rPr>
                        <a:t>dịch</a:t>
                      </a:r>
                      <a:r>
                        <a:rPr lang="en-US" sz="2800" b="0" dirty="0">
                          <a:latin typeface="+mj-lt"/>
                        </a:rPr>
                        <a:t> </a:t>
                      </a:r>
                      <a:r>
                        <a:rPr lang="en-US" sz="2800" b="0" dirty="0" err="1">
                          <a:latin typeface="+mj-lt"/>
                        </a:rPr>
                        <a:t>mã</a:t>
                      </a:r>
                      <a:r>
                        <a:rPr lang="en-US" sz="2800" b="0" dirty="0">
                          <a:latin typeface="+mj-lt"/>
                        </a:rPr>
                        <a:t>).</a:t>
                      </a: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800" b="1" dirty="0">
                          <a:solidFill>
                            <a:schemeClr val="accent6"/>
                          </a:solidFill>
                          <a:latin typeface="+mj-lt"/>
                        </a:rPr>
                        <a:t>tRNA: </a:t>
                      </a:r>
                      <a:r>
                        <a:rPr lang="vi-VN" sz="2800" b="0" dirty="0">
                          <a:solidFill>
                            <a:schemeClr val="accent6"/>
                          </a:solidFill>
                          <a:latin typeface="+mj-lt"/>
                        </a:rPr>
                        <a:t>vận chuyển amino acid tự do đến nơi tổng hợp chuỗi polypeptide</a:t>
                      </a:r>
                      <a:r>
                        <a:rPr lang="vi-VN" sz="2800" b="0" dirty="0">
                          <a:latin typeface="+mj-lt"/>
                        </a:rPr>
                        <a:t>.</a:t>
                      </a:r>
                      <a:endParaRPr lang="en-US" sz="2800" b="0" dirty="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800" b="1" dirty="0">
                          <a:latin typeface="+mj-lt"/>
                        </a:rPr>
                        <a:t>rRNA: </a:t>
                      </a:r>
                      <a:r>
                        <a:rPr lang="vi-VN" sz="2800" b="0" dirty="0">
                          <a:latin typeface="+mj-lt"/>
                        </a:rPr>
                        <a:t>là thành phần chủ yếu cấu tạo nên ribosome - nơi tổng hợp chuỗi polypeptide.</a:t>
                      </a:r>
                      <a:endParaRPr lang="en-US" sz="2800" b="0" dirty="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4151553051"/>
                  </a:ext>
                </a:extLst>
              </a:tr>
            </a:tbl>
          </a:graphicData>
        </a:graphic>
      </p:graphicFrame>
      <p:pic>
        <p:nvPicPr>
          <p:cNvPr id="9" name="Picture 8" descr="A diagram of dna sequence&#10;&#10;Description automatically generated">
            <a:extLst>
              <a:ext uri="{FF2B5EF4-FFF2-40B4-BE49-F238E27FC236}">
                <a16:creationId xmlns:a16="http://schemas.microsoft.com/office/drawing/2014/main" id="{28F25373-D475-1E67-51DA-71A97A68E42F}"/>
              </a:ext>
            </a:extLst>
          </p:cNvPr>
          <p:cNvPicPr>
            <a:picLocks noChangeAspect="1"/>
          </p:cNvPicPr>
          <p:nvPr/>
        </p:nvPicPr>
        <p:blipFill rotWithShape="1">
          <a:blip r:embed="rId2"/>
          <a:srcRect t="22421" r="82050" b="19854"/>
          <a:stretch/>
        </p:blipFill>
        <p:spPr>
          <a:xfrm>
            <a:off x="3430504" y="170137"/>
            <a:ext cx="1289921" cy="2994919"/>
          </a:xfrm>
          <a:prstGeom prst="rect">
            <a:avLst/>
          </a:prstGeom>
        </p:spPr>
      </p:pic>
      <p:pic>
        <p:nvPicPr>
          <p:cNvPr id="10" name="Picture 9" descr="A diagram of dna sequence&#10;&#10;Description automatically generated">
            <a:extLst>
              <a:ext uri="{FF2B5EF4-FFF2-40B4-BE49-F238E27FC236}">
                <a16:creationId xmlns:a16="http://schemas.microsoft.com/office/drawing/2014/main" id="{FA845A67-D45A-58F5-6292-B4C3CB3EC152}"/>
              </a:ext>
            </a:extLst>
          </p:cNvPr>
          <p:cNvPicPr>
            <a:picLocks noChangeAspect="1"/>
          </p:cNvPicPr>
          <p:nvPr/>
        </p:nvPicPr>
        <p:blipFill rotWithShape="1">
          <a:blip r:embed="rId2"/>
          <a:srcRect l="30648" t="29348" r="43248" b="19773"/>
          <a:stretch/>
        </p:blipFill>
        <p:spPr>
          <a:xfrm>
            <a:off x="6201419" y="202652"/>
            <a:ext cx="2056706" cy="2894278"/>
          </a:xfrm>
          <a:prstGeom prst="rect">
            <a:avLst/>
          </a:prstGeom>
        </p:spPr>
      </p:pic>
      <p:pic>
        <p:nvPicPr>
          <p:cNvPr id="11" name="Picture 10" descr="A diagram of dna sequence&#10;&#10;Description automatically generated">
            <a:extLst>
              <a:ext uri="{FF2B5EF4-FFF2-40B4-BE49-F238E27FC236}">
                <a16:creationId xmlns:a16="http://schemas.microsoft.com/office/drawing/2014/main" id="{665660BF-B328-F7D7-56B1-75D8666F04A9}"/>
              </a:ext>
            </a:extLst>
          </p:cNvPr>
          <p:cNvPicPr>
            <a:picLocks noChangeAspect="1"/>
          </p:cNvPicPr>
          <p:nvPr/>
        </p:nvPicPr>
        <p:blipFill rotWithShape="1">
          <a:blip r:embed="rId2"/>
          <a:srcRect l="67856" t="29594" b="19807"/>
          <a:stretch/>
        </p:blipFill>
        <p:spPr>
          <a:xfrm>
            <a:off x="8712547" y="202651"/>
            <a:ext cx="2546604" cy="2894279"/>
          </a:xfrm>
          <a:prstGeom prst="rect">
            <a:avLst/>
          </a:prstGeom>
        </p:spPr>
      </p:pic>
    </p:spTree>
    <p:extLst>
      <p:ext uri="{BB962C8B-B14F-4D97-AF65-F5344CB8AC3E}">
        <p14:creationId xmlns:p14="http://schemas.microsoft.com/office/powerpoint/2010/main" val="3530921824"/>
      </p:ext>
    </p:extLst>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Arial" panose="020B0604020202020204" pitchFamily="34" charset="0"/>
                  <a:cs typeface="Arial" panose="020B0604020202020204" pitchFamily="34" charset="0"/>
                </a:rPr>
                <a:t>I. KHÁI NIỆM NUCLEIC ACID</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74" name="Picture 2">
            <a:extLst>
              <a:ext uri="{FF2B5EF4-FFF2-40B4-BE49-F238E27FC236}">
                <a16:creationId xmlns:a16="http://schemas.microsoft.com/office/drawing/2014/main" id="{CE075B04-A9E3-AB23-09D0-E667D39F5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622" y="2686181"/>
            <a:ext cx="4019909" cy="32230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5216F"/>
                  </a:solidFill>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a:lnSpc>
                  <a:spcPct val="120000"/>
                </a:lnSpc>
              </a:pPr>
              <a:r>
                <a:rPr lang="en-US" sz="2700" b="1">
                  <a:latin typeface="Arial" panose="020B0604020202020204" pitchFamily="34" charset="0"/>
                  <a:cs typeface="Arial" panose="020B0604020202020204" pitchFamily="34" charset="0"/>
                </a:rPr>
                <a:t>Dựa vào thông tin sách giáo khoa, em hãy cho biết Nucleic acid được cấu tạo như thế nào? Gồm những loại nào?</a:t>
              </a:r>
            </a:p>
          </p:txBody>
        </p:sp>
      </p:grpSp>
      <p:sp>
        <p:nvSpPr>
          <p:cNvPr id="8" name="TextBox 7">
            <a:extLst>
              <a:ext uri="{FF2B5EF4-FFF2-40B4-BE49-F238E27FC236}">
                <a16:creationId xmlns:a16="http://schemas.microsoft.com/office/drawing/2014/main" id="{53830F4B-747F-36EA-9948-D4E51004D4AE}"/>
              </a:ext>
            </a:extLst>
          </p:cNvPr>
          <p:cNvSpPr txBox="1"/>
          <p:nvPr/>
        </p:nvSpPr>
        <p:spPr>
          <a:xfrm>
            <a:off x="1003507" y="6003528"/>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CC466F4E-14FE-6593-E703-6C4A866D7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751" y="2343339"/>
            <a:ext cx="4535715" cy="439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327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a16="http://schemas.microsoft.com/office/drawing/2014/main" id="{DD8A90F3-7FC4-2DE9-44B7-3F28F127C6F6}"/>
              </a:ext>
            </a:extLst>
          </p:cNvPr>
          <p:cNvSpPr/>
          <p:nvPr/>
        </p:nvSpPr>
        <p:spPr>
          <a:xfrm>
            <a:off x="523335" y="4950725"/>
            <a:ext cx="11145329" cy="1660821"/>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54BAFC8-8611-2304-D254-C550377CAFF0}"/>
              </a:ext>
            </a:extLst>
          </p:cNvPr>
          <p:cNvSpPr/>
          <p:nvPr/>
        </p:nvSpPr>
        <p:spPr>
          <a:xfrm>
            <a:off x="523335" y="1415500"/>
            <a:ext cx="11145329" cy="3427132"/>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9855D36F-7B2F-109B-5439-251A190F9E17}"/>
              </a:ext>
            </a:extLst>
          </p:cNvPr>
          <p:cNvSpPr txBox="1"/>
          <p:nvPr/>
        </p:nvSpPr>
        <p:spPr>
          <a:xfrm>
            <a:off x="1060186" y="1523593"/>
            <a:ext cx="10476207" cy="937949"/>
          </a:xfrm>
          <a:prstGeom prst="rect">
            <a:avLst/>
          </a:prstGeom>
          <a:noFill/>
        </p:spPr>
        <p:txBody>
          <a:bodyPr wrap="square" rtlCol="0">
            <a:spAutoFit/>
          </a:bodyPr>
          <a:lstStyle/>
          <a:p>
            <a:pPr lvl="0">
              <a:lnSpc>
                <a:spcPct val="120000"/>
              </a:lnSpc>
              <a:defRPr/>
            </a:pPr>
            <a:r>
              <a:rPr lang="vi-VN" sz="2400" b="1">
                <a:solidFill>
                  <a:prstClr val="black"/>
                </a:solidFill>
              </a:rPr>
              <a:t>Nucleic acid </a:t>
            </a:r>
            <a:r>
              <a:rPr lang="vi-VN" sz="2400">
                <a:solidFill>
                  <a:prstClr val="black"/>
                </a:solidFill>
              </a:rPr>
              <a:t>là những đại phân tử sinh học, cấu tạo đa phân với đơn phân là nucleotide. Nucleic acid gồm DNA và RNA.</a:t>
            </a:r>
            <a:endParaRPr kumimoji="0" lang="en-US" sz="2400" i="0" u="none" strike="noStrike" kern="1200" cap="none" spc="0" normalizeH="0" baseline="0" noProof="0">
              <a:ln>
                <a:noFill/>
              </a:ln>
              <a:solidFill>
                <a:prstClr val="black"/>
              </a:solidFill>
              <a:effectLst/>
              <a:uLnTx/>
              <a:uFillTx/>
              <a:latin typeface="Arial"/>
            </a:endParaRPr>
          </a:p>
        </p:txBody>
      </p:sp>
      <p:sp>
        <p:nvSpPr>
          <p:cNvPr id="29" name="Oval 28">
            <a:extLst>
              <a:ext uri="{FF2B5EF4-FFF2-40B4-BE49-F238E27FC236}">
                <a16:creationId xmlns:a16="http://schemas.microsoft.com/office/drawing/2014/main" id="{76030317-B5A7-1E90-8F15-5274EBFD8143}"/>
              </a:ext>
            </a:extLst>
          </p:cNvPr>
          <p:cNvSpPr/>
          <p:nvPr/>
        </p:nvSpPr>
        <p:spPr>
          <a:xfrm>
            <a:off x="850899" y="1684543"/>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8F448D3F-5B65-E728-DCB6-4CF94EEDC74E}"/>
              </a:ext>
            </a:extLst>
          </p:cNvPr>
          <p:cNvSpPr/>
          <p:nvPr/>
        </p:nvSpPr>
        <p:spPr>
          <a:xfrm>
            <a:off x="849456" y="5228302"/>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F09-8189-7A35-DD12-EF7943A820B6}"/>
              </a:ext>
            </a:extLst>
          </p:cNvPr>
          <p:cNvSpPr/>
          <p:nvPr/>
        </p:nvSpPr>
        <p:spPr>
          <a:xfrm>
            <a:off x="849455" y="6173738"/>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DC1A415-AD0D-5CE8-5FA1-26EE49931517}"/>
              </a:ext>
            </a:extLst>
          </p:cNvPr>
          <p:cNvSpPr txBox="1"/>
          <p:nvPr/>
        </p:nvSpPr>
        <p:spPr>
          <a:xfrm>
            <a:off x="1060187" y="2527542"/>
            <a:ext cx="10412946" cy="226754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lnSpc>
                <a:spcPct val="120000"/>
              </a:lnSpc>
            </a:pPr>
            <a:r>
              <a:rPr lang="vi-VN" b="1"/>
              <a:t>DNA </a:t>
            </a:r>
            <a:r>
              <a:rPr lang="vi-VN"/>
              <a:t>cấu tạo từ bốn loại đơn phân A, T, G, C; có cấu trúc xoắn kép gồm hai mạch polynucleotide song song nhờ các nucleotide giữa hai mạch liên kết hydrogen theo nguyên tắc bổ sung. DNA rất đa dạng và đặc trưng bởi số lượng, thành phần và trình tự sắp xếp các nucleotide. DNA có chức năng lưu giữ, bảo quản và truyền đạt thông tin di truyền.</a:t>
            </a:r>
            <a:endParaRPr kumimoji="0" lang="en-US" sz="2400" i="0" u="none" strike="noStrike" kern="1200" cap="none" spc="0" normalizeH="0" baseline="0" noProof="0">
              <a:ln>
                <a:noFill/>
              </a:ln>
              <a:solidFill>
                <a:prstClr val="black"/>
              </a:solidFill>
              <a:effectLst/>
              <a:uLnTx/>
              <a:uFillTx/>
            </a:endParaRPr>
          </a:p>
        </p:txBody>
      </p:sp>
      <p:sp>
        <p:nvSpPr>
          <p:cNvPr id="21" name="Oval 20">
            <a:extLst>
              <a:ext uri="{FF2B5EF4-FFF2-40B4-BE49-F238E27FC236}">
                <a16:creationId xmlns:a16="http://schemas.microsoft.com/office/drawing/2014/main" id="{1770F3E2-E7A5-1436-07B5-BB93474683C3}"/>
              </a:ext>
            </a:extLst>
          </p:cNvPr>
          <p:cNvSpPr/>
          <p:nvPr/>
        </p:nvSpPr>
        <p:spPr>
          <a:xfrm>
            <a:off x="849455" y="2700187"/>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008077" y="5080006"/>
            <a:ext cx="10528315"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vi-VN" b="1"/>
              <a:t>RNA </a:t>
            </a:r>
            <a:r>
              <a:rPr lang="vi-VN"/>
              <a:t>có cấu trúc một mạch, cấu tạo từ bốn loại đơn phân A, U, G, C. Ba loại RNA khác nhau về cấu trúc và chức năng.</a:t>
            </a:r>
            <a:endParaRPr kumimoji="0" lang="en-US" sz="2400" i="0" u="none" strike="noStrike" kern="1200" cap="none" spc="0" normalizeH="0" baseline="0" noProof="0">
              <a:ln>
                <a:noFill/>
              </a:ln>
              <a:solidFill>
                <a:prstClr val="black"/>
              </a:solidFill>
              <a:effectLst/>
              <a:uLnTx/>
              <a:uFillTx/>
            </a:endParaRPr>
          </a:p>
        </p:txBody>
      </p:sp>
      <p:sp>
        <p:nvSpPr>
          <p:cNvPr id="23" name="TextBox 22">
            <a:extLst>
              <a:ext uri="{FF2B5EF4-FFF2-40B4-BE49-F238E27FC236}">
                <a16:creationId xmlns:a16="http://schemas.microsoft.com/office/drawing/2014/main" id="{9600C396-5714-E7F4-6BD0-4F79D99578E8}"/>
              </a:ext>
            </a:extLst>
          </p:cNvPr>
          <p:cNvSpPr txBox="1"/>
          <p:nvPr/>
        </p:nvSpPr>
        <p:spPr>
          <a:xfrm>
            <a:off x="1060188" y="6019810"/>
            <a:ext cx="10282358"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en-US" b="1"/>
              <a:t>Gene</a:t>
            </a:r>
            <a:r>
              <a:rPr lang="en-US"/>
              <a:t> là một đoạn của phân tử DNA có chức năng di truyền xác định.</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pic>
        <p:nvPicPr>
          <p:cNvPr id="3074" name="Picture 2" descr="What are the differences between RNA and DNA? | TEL Gurus Questionnaire">
            <a:extLst>
              <a:ext uri="{FF2B5EF4-FFF2-40B4-BE49-F238E27FC236}">
                <a16:creationId xmlns:a16="http://schemas.microsoft.com/office/drawing/2014/main" id="{7F3EBAF9-367F-A7C3-99D8-D4044E49DC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01" b="25380"/>
          <a:stretch/>
        </p:blipFill>
        <p:spPr bwMode="auto">
          <a:xfrm>
            <a:off x="8990162" y="113722"/>
            <a:ext cx="2992647" cy="121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7F1A-4039-382D-AB6B-E52935D82C3A}"/>
              </a:ext>
            </a:extLst>
          </p:cNvPr>
          <p:cNvSpPr>
            <a:spLocks noGrp="1"/>
          </p:cNvSpPr>
          <p:nvPr>
            <p:ph type="title"/>
          </p:nvPr>
        </p:nvSpPr>
        <p:spPr/>
        <p:txBody>
          <a:bodyPr/>
          <a:lstStyle/>
          <a:p>
            <a:endParaRPr lang="en-US"/>
          </a:p>
        </p:txBody>
      </p:sp>
      <p:pic>
        <p:nvPicPr>
          <p:cNvPr id="1026" name="Picture 2" descr="Free Google Slides Virtual Classroom Background PowerPoint Template">
            <a:extLst>
              <a:ext uri="{FF2B5EF4-FFF2-40B4-BE49-F238E27FC236}">
                <a16:creationId xmlns:a16="http://schemas.microsoft.com/office/drawing/2014/main" id="{97500F9A-E26D-1078-F24F-0E97EBC9A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46BD44-50F0-090F-1375-24C5A2E090AF}"/>
              </a:ext>
            </a:extLst>
          </p:cNvPr>
          <p:cNvSpPr txBox="1"/>
          <p:nvPr/>
        </p:nvSpPr>
        <p:spPr>
          <a:xfrm>
            <a:off x="615351" y="2055813"/>
            <a:ext cx="10961297" cy="1302088"/>
          </a:xfrm>
          <a:prstGeom prst="rect">
            <a:avLst/>
          </a:prstGeom>
          <a:noFill/>
        </p:spPr>
        <p:txBody>
          <a:bodyPr wrap="square" lIns="0" tIns="0" rIns="0" bIns="0" rtlCol="0">
            <a:spAutoFit/>
          </a:bodyPr>
          <a:lstStyle/>
          <a:p>
            <a:pPr algn="ctr">
              <a:lnSpc>
                <a:spcPct val="130000"/>
              </a:lnSpc>
            </a:pPr>
            <a:r>
              <a:rPr lang="en-US" sz="4000" b="1" dirty="0">
                <a:solidFill>
                  <a:schemeClr val="bg1"/>
                </a:solidFill>
              </a:rPr>
              <a:t>LUYỆN TẬP</a:t>
            </a:r>
          </a:p>
          <a:p>
            <a:pPr algn="ctr">
              <a:lnSpc>
                <a:spcPct val="130000"/>
              </a:lnSpc>
            </a:pPr>
            <a:r>
              <a:rPr lang="en-US" sz="2800" b="1" dirty="0" err="1">
                <a:solidFill>
                  <a:srgbClr val="FFFF00"/>
                </a:solidFill>
              </a:rPr>
              <a:t>Chọn</a:t>
            </a:r>
            <a:r>
              <a:rPr lang="en-US" sz="2800" b="1" dirty="0">
                <a:solidFill>
                  <a:srgbClr val="FFFF00"/>
                </a:solidFill>
              </a:rPr>
              <a:t> 1 </a:t>
            </a:r>
            <a:r>
              <a:rPr lang="en-US" sz="2800" b="1" dirty="0" err="1">
                <a:solidFill>
                  <a:srgbClr val="FFFF00"/>
                </a:solidFill>
              </a:rPr>
              <a:t>trong</a:t>
            </a:r>
            <a:r>
              <a:rPr lang="en-US" sz="2800" b="1" dirty="0">
                <a:solidFill>
                  <a:srgbClr val="FFFF00"/>
                </a:solidFill>
              </a:rPr>
              <a:t> </a:t>
            </a:r>
            <a:r>
              <a:rPr lang="en-US" sz="2800" b="1" dirty="0" err="1">
                <a:solidFill>
                  <a:srgbClr val="FFFF00"/>
                </a:solidFill>
              </a:rPr>
              <a:t>các</a:t>
            </a:r>
            <a:r>
              <a:rPr lang="en-US" sz="2800" b="1" dirty="0">
                <a:solidFill>
                  <a:srgbClr val="FFFF00"/>
                </a:solidFill>
              </a:rPr>
              <a:t> </a:t>
            </a:r>
            <a:r>
              <a:rPr lang="en-US" sz="2800" b="1" dirty="0" err="1">
                <a:solidFill>
                  <a:srgbClr val="FFFF00"/>
                </a:solidFill>
              </a:rPr>
              <a:t>phương</a:t>
            </a:r>
            <a:r>
              <a:rPr lang="en-US" sz="2800" b="1" dirty="0">
                <a:solidFill>
                  <a:srgbClr val="FFFF00"/>
                </a:solidFill>
              </a:rPr>
              <a:t> </a:t>
            </a:r>
            <a:r>
              <a:rPr lang="en-US" sz="2800" b="1" dirty="0" err="1">
                <a:solidFill>
                  <a:srgbClr val="FFFF00"/>
                </a:solidFill>
              </a:rPr>
              <a:t>án</a:t>
            </a:r>
            <a:r>
              <a:rPr lang="en-US" sz="2800" b="1" dirty="0">
                <a:solidFill>
                  <a:srgbClr val="FFFF00"/>
                </a:solidFill>
              </a:rPr>
              <a:t> A, B, C </a:t>
            </a:r>
            <a:r>
              <a:rPr lang="en-US" sz="2800" b="1" dirty="0" err="1">
                <a:solidFill>
                  <a:srgbClr val="FFFF00"/>
                </a:solidFill>
              </a:rPr>
              <a:t>hoặc</a:t>
            </a:r>
            <a:r>
              <a:rPr lang="en-US" sz="2800" b="1" dirty="0">
                <a:solidFill>
                  <a:srgbClr val="FFFF00"/>
                </a:solidFill>
              </a:rPr>
              <a:t> D</a:t>
            </a:r>
          </a:p>
        </p:txBody>
      </p:sp>
    </p:spTree>
    <p:extLst>
      <p:ext uri="{BB962C8B-B14F-4D97-AF65-F5344CB8AC3E}">
        <p14:creationId xmlns:p14="http://schemas.microsoft.com/office/powerpoint/2010/main" val="3654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7B78E3-9DE4-4557-CBE1-5B7889B75358}"/>
              </a:ext>
            </a:extLst>
          </p:cNvPr>
          <p:cNvSpPr txBox="1"/>
          <p:nvPr/>
        </p:nvSpPr>
        <p:spPr>
          <a:xfrm>
            <a:off x="1040523" y="127697"/>
            <a:ext cx="10562897" cy="6262740"/>
          </a:xfrm>
          <a:prstGeom prst="rect">
            <a:avLst/>
          </a:prstGeom>
          <a:noFill/>
        </p:spPr>
        <p:txBody>
          <a:bodyPr wrap="square">
            <a:spAutoFit/>
          </a:bodyPr>
          <a:lstStyle/>
          <a:p>
            <a:pPr marL="30480" marR="30480" algn="just">
              <a:lnSpc>
                <a:spcPct val="150000"/>
              </a:lnSpc>
              <a:spcBef>
                <a:spcPts val="0"/>
              </a:spcBef>
              <a:spcAft>
                <a:spcPts val="1200"/>
              </a:spcAft>
            </a:pPr>
            <a:r>
              <a:rPr lang="en-US" sz="2800" b="1" dirty="0" err="1">
                <a:solidFill>
                  <a:srgbClr val="333333"/>
                </a:solidFill>
                <a:effectLst/>
                <a:latin typeface="Times New Roman" panose="02020603050405020304" pitchFamily="18" charset="0"/>
                <a:ea typeface="Times New Roman" panose="02020603050405020304" pitchFamily="18" charset="0"/>
              </a:rPr>
              <a:t>Câu</a:t>
            </a:r>
            <a:r>
              <a:rPr lang="en-US" sz="2800" b="1" dirty="0">
                <a:solidFill>
                  <a:srgbClr val="333333"/>
                </a:solidFill>
                <a:effectLst/>
                <a:latin typeface="Times New Roman" panose="02020603050405020304" pitchFamily="18" charset="0"/>
                <a:ea typeface="Times New Roman" panose="02020603050405020304" pitchFamily="18" charset="0"/>
              </a:rPr>
              <a:t> 1:</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FF0000"/>
                </a:solidFill>
                <a:effectLst/>
                <a:latin typeface="Times New Roman" panose="02020603050405020304" pitchFamily="18" charset="0"/>
                <a:ea typeface="Times New Roman" panose="02020603050405020304" pitchFamily="18" charset="0"/>
              </a:rPr>
              <a:t>ADN </a:t>
            </a:r>
            <a:r>
              <a:rPr lang="en-US" sz="2800" dirty="0" err="1">
                <a:solidFill>
                  <a:srgbClr val="FF0000"/>
                </a:solidFill>
                <a:effectLst/>
                <a:latin typeface="Times New Roman" panose="02020603050405020304" pitchFamily="18" charset="0"/>
                <a:ea typeface="Times New Roman" panose="02020603050405020304" pitchFamily="18" charset="0"/>
              </a:rPr>
              <a:t>được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duy</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trì</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tính</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ổn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định</a:t>
            </a:r>
            <a:r>
              <a:rPr lang="en-US" sz="2800" dirty="0">
                <a:solidFill>
                  <a:srgbClr val="FF0000"/>
                </a:solidFill>
                <a:effectLst/>
                <a:latin typeface="Times New Roman" panose="02020603050405020304" pitchFamily="18" charset="0"/>
                <a:ea typeface="Times New Roman" panose="02020603050405020304" pitchFamily="18" charset="0"/>
              </a:rPr>
              <a:t> qua </a:t>
            </a:r>
            <a:r>
              <a:rPr lang="en-US" sz="2800" dirty="0" err="1">
                <a:solidFill>
                  <a:srgbClr val="FF0000"/>
                </a:solidFill>
                <a:effectLst/>
                <a:latin typeface="Times New Roman" panose="02020603050405020304" pitchFamily="18" charset="0"/>
                <a:ea typeface="Times New Roman" panose="02020603050405020304" pitchFamily="18" charset="0"/>
              </a:rPr>
              <a:t>các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thế</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hệ</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nhờ</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cơ</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chế</a:t>
            </a:r>
            <a:endParaRPr lang="en-US" sz="2400" dirty="0">
              <a:solidFill>
                <a:srgbClr val="FF0000"/>
              </a:solidFill>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A.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B.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đôi</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Giảm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D. Di </a:t>
            </a:r>
            <a:r>
              <a:rPr lang="en-US" sz="2800" dirty="0" err="1">
                <a:solidFill>
                  <a:srgbClr val="000000"/>
                </a:solidFill>
                <a:effectLst/>
                <a:latin typeface="Times New Roman" panose="02020603050405020304" pitchFamily="18" charset="0"/>
                <a:ea typeface="Times New Roman" panose="02020603050405020304" pitchFamily="18" charset="0"/>
              </a:rPr>
              <a:t>truyền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2800" b="1" dirty="0" err="1">
                <a:solidFill>
                  <a:srgbClr val="333333"/>
                </a:solidFill>
                <a:effectLst/>
                <a:latin typeface="Times New Roman" panose="02020603050405020304" pitchFamily="18" charset="0"/>
                <a:ea typeface="Times New Roman" panose="02020603050405020304" pitchFamily="18" charset="0"/>
              </a:rPr>
              <a:t>Câu</a:t>
            </a:r>
            <a:r>
              <a:rPr lang="en-US" sz="2800" b="1" dirty="0">
                <a:solidFill>
                  <a:srgbClr val="333333"/>
                </a:solidFill>
                <a:effectLst/>
                <a:latin typeface="Times New Roman" panose="02020603050405020304" pitchFamily="18" charset="0"/>
                <a:ea typeface="Times New Roman" panose="02020603050405020304" pitchFamily="18" charset="0"/>
              </a:rPr>
              <a:t> 2: </a:t>
            </a:r>
            <a:r>
              <a:rPr lang="en-US" sz="2800" dirty="0" err="1">
                <a:solidFill>
                  <a:srgbClr val="FF0000"/>
                </a:solidFill>
                <a:effectLst/>
                <a:latin typeface="Times New Roman" panose="02020603050405020304" pitchFamily="18" charset="0"/>
                <a:ea typeface="Times New Roman" panose="02020603050405020304" pitchFamily="18" charset="0"/>
              </a:rPr>
              <a:t>Quá</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trình</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tái</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bản</a:t>
            </a:r>
            <a:r>
              <a:rPr lang="en-US" sz="2800" dirty="0">
                <a:solidFill>
                  <a:srgbClr val="FF0000"/>
                </a:solidFill>
                <a:effectLst/>
                <a:latin typeface="Times New Roman" panose="02020603050405020304" pitchFamily="18" charset="0"/>
                <a:ea typeface="Times New Roman" panose="02020603050405020304" pitchFamily="18" charset="0"/>
              </a:rPr>
              <a:t> ADN </a:t>
            </a:r>
            <a:r>
              <a:rPr lang="en-US" sz="2800" dirty="0" err="1">
                <a:solidFill>
                  <a:srgbClr val="FF0000"/>
                </a:solidFill>
                <a:effectLst/>
                <a:latin typeface="Times New Roman" panose="02020603050405020304" pitchFamily="18" charset="0"/>
                <a:ea typeface="Times New Roman" panose="02020603050405020304" pitchFamily="18" charset="0"/>
              </a:rPr>
              <a:t>dựa</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trên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nguyên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tắc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nào</a:t>
            </a:r>
            <a:r>
              <a:rPr lang="en-US" sz="2800" dirty="0">
                <a:solidFill>
                  <a:srgbClr val="FF0000"/>
                </a:solidFill>
                <a:effectLst/>
                <a:latin typeface="Times New Roman" panose="02020603050405020304" pitchFamily="18" charset="0"/>
                <a:ea typeface="Times New Roman" panose="02020603050405020304" pitchFamily="18" charset="0"/>
              </a:rPr>
              <a:t>?</a:t>
            </a:r>
            <a:endParaRPr lang="en-US" sz="2400" dirty="0">
              <a:solidFill>
                <a:srgbClr val="FF0000"/>
              </a:solidFill>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2800" dirty="0">
                <a:effectLst/>
                <a:latin typeface="Times New Roman" panose="02020603050405020304" pitchFamily="18" charset="0"/>
                <a:ea typeface="Times New Roman" panose="02020603050405020304" pitchFamily="18" charset="0"/>
              </a:rPr>
              <a:t>A. </a:t>
            </a:r>
            <a:r>
              <a:rPr lang="en-US" sz="2800" dirty="0" err="1">
                <a:effectLst/>
                <a:latin typeface="Times New Roman" panose="02020603050405020304" pitchFamily="18" charset="0"/>
                <a:ea typeface="Times New Roman" panose="02020603050405020304" pitchFamily="18" charset="0"/>
              </a:rPr>
              <a:t>Nguyên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bổ</a:t>
            </a:r>
            <a:r>
              <a:rPr lang="en-US" sz="2800" dirty="0">
                <a:effectLst/>
                <a:latin typeface="Times New Roman" panose="02020603050405020304" pitchFamily="18" charset="0"/>
                <a:ea typeface="Times New Roman" panose="02020603050405020304" pitchFamily="18" charset="0"/>
              </a:rPr>
              <a:t> sung.</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2800" dirty="0">
                <a:effectLst/>
                <a:latin typeface="Times New Roman" panose="02020603050405020304" pitchFamily="18" charset="0"/>
                <a:ea typeface="Times New Roman" panose="02020603050405020304" pitchFamily="18" charset="0"/>
              </a:rPr>
              <a:t>B. </a:t>
            </a:r>
            <a:r>
              <a:rPr lang="en-US" sz="2800" dirty="0" err="1">
                <a:effectLst/>
                <a:latin typeface="Times New Roman" panose="02020603050405020304" pitchFamily="18" charset="0"/>
                <a:ea typeface="Times New Roman" panose="02020603050405020304" pitchFamily="18" charset="0"/>
              </a:rPr>
              <a:t>Nguyên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a:t>
            </a:r>
            <a:r>
              <a:rPr lang="en-US" sz="2800" dirty="0" err="1">
                <a:latin typeface="Times New Roman" panose="02020603050405020304" pitchFamily="18" charset="0"/>
                <a:ea typeface="Times New Roman" panose="02020603050405020304" pitchFamily="18" charset="0"/>
              </a:rPr>
              <a:t>òa</a:t>
            </a:r>
            <a:r>
              <a:rPr lang="en-US" sz="2800" dirty="0" err="1">
                <a:effectLst/>
                <a:latin typeface="Times New Roman" panose="02020603050405020304" pitchFamily="18" charset="0"/>
                <a:ea typeface="Times New Roman" panose="02020603050405020304" pitchFamily="18" charset="0"/>
              </a:rPr>
              <a:t>n</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2800" dirty="0">
                <a:effectLst/>
                <a:latin typeface="Times New Roman" panose="02020603050405020304" pitchFamily="18" charset="0"/>
                <a:ea typeface="Times New Roman" panose="02020603050405020304" pitchFamily="18" charset="0"/>
              </a:rPr>
              <a:t>C. </a:t>
            </a:r>
            <a:r>
              <a:rPr lang="en-US" sz="2800" dirty="0" err="1">
                <a:effectLst/>
                <a:latin typeface="Times New Roman" panose="02020603050405020304" pitchFamily="18" charset="0"/>
                <a:ea typeface="Times New Roman" panose="02020603050405020304" pitchFamily="18" charset="0"/>
              </a:rPr>
              <a:t>Nguyên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a:t>
            </a:r>
            <a:r>
              <a:rPr lang="en-US" sz="2800" dirty="0" err="1">
                <a:latin typeface="Times New Roman" panose="02020603050405020304" pitchFamily="18" charset="0"/>
                <a:ea typeface="Times New Roman" panose="02020603050405020304" pitchFamily="18" charset="0"/>
              </a:rPr>
              <a:t>òa</a:t>
            </a:r>
            <a:r>
              <a:rPr lang="en-US" sz="2800" dirty="0" err="1">
                <a:effectLst/>
                <a:latin typeface="Times New Roman" panose="02020603050405020304" pitchFamily="18" charset="0"/>
                <a:ea typeface="Times New Roman" panose="02020603050405020304" pitchFamily="18" charset="0"/>
              </a:rPr>
              <a:t>n</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2800" dirty="0">
                <a:effectLst/>
                <a:latin typeface="Times New Roman" panose="02020603050405020304" pitchFamily="18" charset="0"/>
                <a:ea typeface="Times New Roman" panose="02020603050405020304" pitchFamily="18" charset="0"/>
              </a:rPr>
              <a:t>D. </a:t>
            </a:r>
            <a:r>
              <a:rPr lang="en-US" sz="2800" dirty="0" err="1">
                <a:effectLst/>
                <a:latin typeface="Times New Roman" panose="02020603050405020304" pitchFamily="18" charset="0"/>
                <a:ea typeface="Times New Roman" panose="02020603050405020304" pitchFamily="18" charset="0"/>
              </a:rPr>
              <a:t>Cả</a:t>
            </a:r>
            <a:r>
              <a:rPr lang="en-US" sz="2800" dirty="0">
                <a:effectLst/>
                <a:latin typeface="Times New Roman" panose="02020603050405020304" pitchFamily="18" charset="0"/>
                <a:ea typeface="Times New Roman" panose="02020603050405020304" pitchFamily="18" charset="0"/>
              </a:rPr>
              <a:t> A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B.</a:t>
            </a:r>
            <a:endParaRPr lang="en-US" sz="24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74010FC0-7DA0-2DF8-A565-70713C58139A}"/>
              </a:ext>
            </a:extLst>
          </p:cNvPr>
          <p:cNvPicPr>
            <a:picLocks noChangeAspect="1"/>
          </p:cNvPicPr>
          <p:nvPr/>
        </p:nvPicPr>
        <p:blipFill>
          <a:blip r:embed="rId2"/>
          <a:stretch>
            <a:fillRect/>
          </a:stretch>
        </p:blipFill>
        <p:spPr>
          <a:xfrm>
            <a:off x="4727553" y="1049901"/>
            <a:ext cx="603556" cy="573074"/>
          </a:xfrm>
          <a:prstGeom prst="rect">
            <a:avLst/>
          </a:prstGeom>
        </p:spPr>
      </p:pic>
      <p:pic>
        <p:nvPicPr>
          <p:cNvPr id="4" name="Picture 3">
            <a:extLst>
              <a:ext uri="{FF2B5EF4-FFF2-40B4-BE49-F238E27FC236}">
                <a16:creationId xmlns:a16="http://schemas.microsoft.com/office/drawing/2014/main" id="{77D25440-F99B-165B-19BE-4204C9B85590}"/>
              </a:ext>
            </a:extLst>
          </p:cNvPr>
          <p:cNvPicPr>
            <a:picLocks noChangeAspect="1"/>
          </p:cNvPicPr>
          <p:nvPr/>
        </p:nvPicPr>
        <p:blipFill>
          <a:blip r:embed="rId2"/>
          <a:stretch>
            <a:fillRect/>
          </a:stretch>
        </p:blipFill>
        <p:spPr>
          <a:xfrm>
            <a:off x="933319" y="5817363"/>
            <a:ext cx="603556" cy="573074"/>
          </a:xfrm>
          <a:prstGeom prst="rect">
            <a:avLst/>
          </a:prstGeom>
        </p:spPr>
      </p:pic>
    </p:spTree>
    <p:extLst>
      <p:ext uri="{BB962C8B-B14F-4D97-AF65-F5344CB8AC3E}">
        <p14:creationId xmlns:p14="http://schemas.microsoft.com/office/powerpoint/2010/main" val="179419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D60E84-F474-00F9-8671-B36D8A803041}"/>
              </a:ext>
            </a:extLst>
          </p:cNvPr>
          <p:cNvSpPr txBox="1"/>
          <p:nvPr/>
        </p:nvSpPr>
        <p:spPr>
          <a:xfrm>
            <a:off x="1671144" y="690104"/>
            <a:ext cx="8303172" cy="4763292"/>
          </a:xfrm>
          <a:prstGeom prst="rect">
            <a:avLst/>
          </a:prstGeom>
          <a:noFill/>
        </p:spPr>
        <p:txBody>
          <a:bodyPr wrap="square">
            <a:spAutoFit/>
          </a:bodyPr>
          <a:lstStyle/>
          <a:p>
            <a:pPr marL="30480" marR="30480" algn="just">
              <a:lnSpc>
                <a:spcPct val="150000"/>
              </a:lnSpc>
              <a:spcBef>
                <a:spcPts val="0"/>
              </a:spcBef>
              <a:spcAft>
                <a:spcPts val="1200"/>
              </a:spcAft>
            </a:pPr>
            <a:r>
              <a:rPr lang="en-US" sz="3600" b="1" dirty="0" err="1">
                <a:solidFill>
                  <a:srgbClr val="333333"/>
                </a:solidFill>
                <a:effectLst/>
                <a:latin typeface="Times New Roman" panose="02020603050405020304" pitchFamily="18" charset="0"/>
                <a:ea typeface="Times New Roman" panose="02020603050405020304" pitchFamily="18" charset="0"/>
              </a:rPr>
              <a:t>Câu</a:t>
            </a:r>
            <a:r>
              <a:rPr lang="en-US" sz="3600" b="1" dirty="0">
                <a:solidFill>
                  <a:srgbClr val="333333"/>
                </a:solidFill>
                <a:effectLst/>
                <a:latin typeface="Times New Roman" panose="02020603050405020304" pitchFamily="18" charset="0"/>
                <a:ea typeface="Times New Roman" panose="02020603050405020304" pitchFamily="18" charset="0"/>
              </a:rPr>
              <a:t> 3:</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Chức</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năng</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của</a:t>
            </a:r>
            <a:r>
              <a:rPr lang="en-US" sz="3600" dirty="0">
                <a:solidFill>
                  <a:srgbClr val="FF0000"/>
                </a:solidFill>
                <a:effectLst/>
                <a:latin typeface="Times New Roman" panose="02020603050405020304" pitchFamily="18" charset="0"/>
                <a:ea typeface="Times New Roman" panose="02020603050405020304" pitchFamily="18" charset="0"/>
              </a:rPr>
              <a:t> ADN </a:t>
            </a:r>
            <a:r>
              <a:rPr lang="en-US" sz="3600" dirty="0" err="1">
                <a:solidFill>
                  <a:srgbClr val="FF0000"/>
                </a:solidFill>
                <a:effectLst/>
                <a:latin typeface="Times New Roman" panose="02020603050405020304" pitchFamily="18" charset="0"/>
                <a:ea typeface="Times New Roman" panose="02020603050405020304" pitchFamily="18" charset="0"/>
              </a:rPr>
              <a:t>là</a:t>
            </a:r>
            <a:endParaRPr lang="en-US" sz="3200" dirty="0">
              <a:solidFill>
                <a:srgbClr val="FF0000"/>
              </a:solidFill>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3600" dirty="0">
                <a:effectLst/>
                <a:latin typeface="Times New Roman" panose="02020603050405020304" pitchFamily="18" charset="0"/>
                <a:ea typeface="Times New Roman" panose="02020603050405020304" pitchFamily="18" charset="0"/>
              </a:rPr>
              <a:t>A. </a:t>
            </a:r>
            <a:r>
              <a:rPr lang="en-US" sz="3600" dirty="0" err="1">
                <a:effectLst/>
                <a:latin typeface="Times New Roman" panose="02020603050405020304" pitchFamily="18" charset="0"/>
                <a:ea typeface="Times New Roman" panose="02020603050405020304" pitchFamily="18" charset="0"/>
              </a:rPr>
              <a:t>Lưu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giữ</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thông</a:t>
            </a:r>
            <a:r>
              <a:rPr lang="en-US" sz="3600" dirty="0">
                <a:effectLst/>
                <a:latin typeface="Times New Roman" panose="02020603050405020304" pitchFamily="18" charset="0"/>
                <a:ea typeface="Times New Roman" panose="02020603050405020304" pitchFamily="18" charset="0"/>
              </a:rPr>
              <a:t> tin.</a:t>
            </a:r>
            <a:endParaRPr lang="en-US" sz="32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3600" dirty="0">
                <a:effectLst/>
                <a:latin typeface="Times New Roman" panose="02020603050405020304" pitchFamily="18" charset="0"/>
                <a:ea typeface="Times New Roman" panose="02020603050405020304" pitchFamily="18" charset="0"/>
              </a:rPr>
              <a:t>B. </a:t>
            </a:r>
            <a:r>
              <a:rPr lang="en-US" sz="3600" dirty="0" err="1">
                <a:effectLst/>
                <a:latin typeface="Times New Roman" panose="02020603050405020304" pitchFamily="18" charset="0"/>
                <a:ea typeface="Times New Roman" panose="02020603050405020304" pitchFamily="18" charset="0"/>
              </a:rPr>
              <a:t>Truyền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đạt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thông</a:t>
            </a:r>
            <a:r>
              <a:rPr lang="en-US" sz="3600" dirty="0">
                <a:effectLst/>
                <a:latin typeface="Times New Roman" panose="02020603050405020304" pitchFamily="18" charset="0"/>
                <a:ea typeface="Times New Roman" panose="02020603050405020304" pitchFamily="18" charset="0"/>
              </a:rPr>
              <a:t> tin.</a:t>
            </a:r>
            <a:endParaRPr lang="en-US" sz="32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3600" dirty="0">
                <a:effectLst/>
                <a:latin typeface="Times New Roman" panose="02020603050405020304" pitchFamily="18" charset="0"/>
                <a:ea typeface="Times New Roman" panose="02020603050405020304" pitchFamily="18" charset="0"/>
              </a:rPr>
              <a:t>C. </a:t>
            </a:r>
            <a:r>
              <a:rPr lang="en-US" sz="3600" dirty="0" err="1">
                <a:effectLst/>
                <a:latin typeface="Times New Roman" panose="02020603050405020304" pitchFamily="18" charset="0"/>
                <a:ea typeface="Times New Roman" panose="02020603050405020304" pitchFamily="18" charset="0"/>
              </a:rPr>
              <a:t>Lưu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giữ</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truyền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đạt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thông</a:t>
            </a:r>
            <a:r>
              <a:rPr lang="en-US" sz="3600" dirty="0">
                <a:effectLst/>
                <a:latin typeface="Times New Roman" panose="02020603050405020304" pitchFamily="18" charset="0"/>
                <a:ea typeface="Times New Roman" panose="02020603050405020304" pitchFamily="18" charset="0"/>
              </a:rPr>
              <a:t> tin.</a:t>
            </a:r>
            <a:endParaRPr lang="en-US" sz="32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3600" dirty="0">
                <a:effectLst/>
                <a:latin typeface="Times New Roman" panose="02020603050405020304" pitchFamily="18" charset="0"/>
                <a:ea typeface="Times New Roman" panose="02020603050405020304" pitchFamily="18" charset="0"/>
              </a:rPr>
              <a:t>D. </a:t>
            </a:r>
            <a:r>
              <a:rPr lang="en-US" sz="3600" dirty="0" err="1">
                <a:effectLst/>
                <a:latin typeface="Times New Roman" panose="02020603050405020304" pitchFamily="18" charset="0"/>
                <a:ea typeface="Times New Roman" panose="02020603050405020304" pitchFamily="18" charset="0"/>
              </a:rPr>
              <a:t>Tham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cấu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trúc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rPr>
              <a:t> NST.</a:t>
            </a:r>
            <a:endParaRPr lang="en-US" sz="32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F53367EA-F8E9-4623-DE47-950924BAE376}"/>
              </a:ext>
            </a:extLst>
          </p:cNvPr>
          <p:cNvPicPr>
            <a:picLocks noChangeAspect="1"/>
          </p:cNvPicPr>
          <p:nvPr/>
        </p:nvPicPr>
        <p:blipFill>
          <a:blip r:embed="rId2"/>
          <a:stretch>
            <a:fillRect/>
          </a:stretch>
        </p:blipFill>
        <p:spPr>
          <a:xfrm>
            <a:off x="1671144" y="3845653"/>
            <a:ext cx="603556" cy="573074"/>
          </a:xfrm>
          <a:prstGeom prst="rect">
            <a:avLst/>
          </a:prstGeom>
        </p:spPr>
      </p:pic>
    </p:spTree>
    <p:extLst>
      <p:ext uri="{BB962C8B-B14F-4D97-AF65-F5344CB8AC3E}">
        <p14:creationId xmlns:p14="http://schemas.microsoft.com/office/powerpoint/2010/main" val="352048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7D6791-6132-45E7-FD42-F171C13E346A}"/>
              </a:ext>
            </a:extLst>
          </p:cNvPr>
          <p:cNvSpPr txBox="1"/>
          <p:nvPr/>
        </p:nvSpPr>
        <p:spPr>
          <a:xfrm>
            <a:off x="1093076" y="523291"/>
            <a:ext cx="8303172" cy="2793522"/>
          </a:xfrm>
          <a:prstGeom prst="rect">
            <a:avLst/>
          </a:prstGeom>
          <a:noFill/>
        </p:spPr>
        <p:txBody>
          <a:bodyPr wrap="square">
            <a:spAutoFit/>
          </a:bodyPr>
          <a:lstStyle/>
          <a:p>
            <a:pPr marL="30480" marR="30480" algn="just">
              <a:lnSpc>
                <a:spcPct val="150000"/>
              </a:lnSpc>
              <a:spcBef>
                <a:spcPts val="0"/>
              </a:spcBef>
              <a:spcAft>
                <a:spcPts val="1200"/>
              </a:spcAft>
            </a:pPr>
            <a:r>
              <a:rPr lang="en-US" sz="3600" b="1" dirty="0" err="1">
                <a:solidFill>
                  <a:srgbClr val="FF0000"/>
                </a:solidFill>
                <a:effectLst/>
                <a:latin typeface="Times New Roman" panose="02020603050405020304" pitchFamily="18" charset="0"/>
                <a:ea typeface="Times New Roman" panose="02020603050405020304" pitchFamily="18" charset="0"/>
              </a:rPr>
              <a:t>Câu</a:t>
            </a:r>
            <a:r>
              <a:rPr lang="en-US" sz="3600" b="1" dirty="0">
                <a:solidFill>
                  <a:srgbClr val="FF0000"/>
                </a:solidFill>
                <a:effectLst/>
                <a:latin typeface="Times New Roman" panose="02020603050405020304" pitchFamily="18" charset="0"/>
                <a:ea typeface="Times New Roman" panose="02020603050405020304" pitchFamily="18" charset="0"/>
              </a:rPr>
              <a:t> 4</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Bản</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chất</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hoá</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học</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của</a:t>
            </a:r>
            <a:r>
              <a:rPr lang="en-US" sz="3600" dirty="0">
                <a:solidFill>
                  <a:srgbClr val="FF0000"/>
                </a:solidFill>
                <a:effectLst/>
                <a:latin typeface="Times New Roman" panose="02020603050405020304" pitchFamily="18" charset="0"/>
                <a:ea typeface="Times New Roman" panose="02020603050405020304" pitchFamily="18" charset="0"/>
              </a:rPr>
              <a:t> gen </a:t>
            </a:r>
            <a:r>
              <a:rPr lang="en-US" sz="3600" dirty="0" err="1">
                <a:solidFill>
                  <a:srgbClr val="FF0000"/>
                </a:solidFill>
                <a:effectLst/>
                <a:latin typeface="Times New Roman" panose="02020603050405020304" pitchFamily="18" charset="0"/>
                <a:ea typeface="Times New Roman" panose="02020603050405020304" pitchFamily="18" charset="0"/>
              </a:rPr>
              <a:t>là</a:t>
            </a:r>
            <a:endParaRPr lang="en-US" sz="3200" dirty="0">
              <a:solidFill>
                <a:srgbClr val="FF0000"/>
              </a:solidFill>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3600" dirty="0">
                <a:effectLst/>
                <a:latin typeface="Times New Roman" panose="02020603050405020304" pitchFamily="18" charset="0"/>
                <a:ea typeface="Times New Roman" panose="02020603050405020304" pitchFamily="18" charset="0"/>
              </a:rPr>
              <a:t>A. </a:t>
            </a:r>
            <a:r>
              <a:rPr lang="en-US" sz="3600" dirty="0" err="1">
                <a:effectLst/>
                <a:latin typeface="Times New Roman" panose="02020603050405020304" pitchFamily="18" charset="0"/>
                <a:ea typeface="Times New Roman" panose="02020603050405020304" pitchFamily="18" charset="0"/>
              </a:rPr>
              <a:t>Axit</a:t>
            </a:r>
            <a:r>
              <a:rPr lang="en-US" sz="3600" dirty="0">
                <a:effectLst/>
                <a:latin typeface="Times New Roman" panose="02020603050405020304" pitchFamily="18" charset="0"/>
                <a:ea typeface="Times New Roman" panose="02020603050405020304" pitchFamily="18" charset="0"/>
              </a:rPr>
              <a:t> nucleic</a:t>
            </a:r>
            <a:r>
              <a:rPr lang="en-US" sz="3600" dirty="0">
                <a:latin typeface="Times New Roman" panose="02020603050405020304" pitchFamily="18" charset="0"/>
                <a:ea typeface="Times New Roman" panose="02020603050405020304" pitchFamily="18" charset="0"/>
              </a:rPr>
              <a:t>.             </a:t>
            </a:r>
            <a:r>
              <a:rPr lang="en-US" sz="3600" dirty="0">
                <a:effectLst/>
                <a:latin typeface="Times New Roman" panose="02020603050405020304" pitchFamily="18" charset="0"/>
                <a:ea typeface="Times New Roman" panose="02020603050405020304" pitchFamily="18" charset="0"/>
              </a:rPr>
              <a:t>B. ADN.</a:t>
            </a:r>
            <a:endParaRPr lang="en-US" sz="32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3600" dirty="0">
                <a:effectLst/>
                <a:latin typeface="Times New Roman" panose="02020603050405020304" pitchFamily="18" charset="0"/>
                <a:ea typeface="Times New Roman" panose="02020603050405020304" pitchFamily="18" charset="0"/>
              </a:rPr>
              <a:t>C. </a:t>
            </a:r>
            <a:r>
              <a:rPr lang="en-US" sz="3600" dirty="0" err="1">
                <a:effectLst/>
                <a:latin typeface="Times New Roman" panose="02020603050405020304" pitchFamily="18" charset="0"/>
                <a:ea typeface="Times New Roman" panose="02020603050405020304" pitchFamily="18" charset="0"/>
              </a:rPr>
              <a:t>Bazơ</a:t>
            </a:r>
            <a:r>
              <a:rPr lang="en-US" sz="3600" dirty="0">
                <a:effectLst/>
                <a:latin typeface="Times New Roman" panose="02020603050405020304" pitchFamily="18" charset="0"/>
                <a:ea typeface="Times New Roman" panose="02020603050405020304" pitchFamily="18" charset="0"/>
              </a:rPr>
              <a:t> nitric.              D. Protein.</a:t>
            </a:r>
            <a:endParaRPr lang="en-US" sz="3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19F3A7F3-E3D3-377D-886A-E8122E296DA5}"/>
              </a:ext>
            </a:extLst>
          </p:cNvPr>
          <p:cNvSpPr txBox="1"/>
          <p:nvPr/>
        </p:nvSpPr>
        <p:spPr>
          <a:xfrm>
            <a:off x="1093076" y="3695076"/>
            <a:ext cx="10079421" cy="2639633"/>
          </a:xfrm>
          <a:prstGeom prst="rect">
            <a:avLst/>
          </a:prstGeom>
          <a:noFill/>
        </p:spPr>
        <p:txBody>
          <a:bodyPr wrap="square">
            <a:spAutoFit/>
          </a:bodyPr>
          <a:lstStyle/>
          <a:p>
            <a:pPr marL="30480" marR="30480" algn="just">
              <a:lnSpc>
                <a:spcPct val="150000"/>
              </a:lnSpc>
              <a:spcBef>
                <a:spcPts val="0"/>
              </a:spcBef>
              <a:spcAft>
                <a:spcPts val="1200"/>
              </a:spcAft>
            </a:pPr>
            <a:r>
              <a:rPr lang="en-US" sz="3600" b="1" dirty="0" err="1">
                <a:solidFill>
                  <a:srgbClr val="FF0000"/>
                </a:solidFill>
                <a:effectLst/>
                <a:latin typeface="Times New Roman" panose="02020603050405020304" pitchFamily="18" charset="0"/>
                <a:ea typeface="Times New Roman" panose="02020603050405020304" pitchFamily="18" charset="0"/>
              </a:rPr>
              <a:t>Câu</a:t>
            </a:r>
            <a:r>
              <a:rPr lang="en-US" sz="3600" b="1" dirty="0">
                <a:solidFill>
                  <a:srgbClr val="FF0000"/>
                </a:solidFill>
                <a:effectLst/>
                <a:latin typeface="Times New Roman" panose="02020603050405020304" pitchFamily="18" charset="0"/>
                <a:ea typeface="Times New Roman" panose="02020603050405020304" pitchFamily="18" charset="0"/>
              </a:rPr>
              <a:t> 5</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Một</a:t>
            </a:r>
            <a:r>
              <a:rPr lang="en-US" sz="3600" dirty="0">
                <a:solidFill>
                  <a:srgbClr val="000000"/>
                </a:solidFill>
                <a:effectLst/>
                <a:latin typeface="Times New Roman" panose="02020603050405020304" pitchFamily="18" charset="0"/>
                <a:ea typeface="Times New Roman" panose="02020603050405020304" pitchFamily="18" charset="0"/>
              </a:rPr>
              <a:t> ADN </a:t>
            </a:r>
            <a:r>
              <a:rPr lang="en-US" sz="3600" dirty="0" err="1">
                <a:solidFill>
                  <a:srgbClr val="000000"/>
                </a:solidFill>
                <a:effectLst/>
                <a:latin typeface="Times New Roman" panose="02020603050405020304" pitchFamily="18" charset="0"/>
                <a:ea typeface="Times New Roman" panose="02020603050405020304" pitchFamily="18" charset="0"/>
              </a:rPr>
              <a:t>tái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bản</a:t>
            </a:r>
            <a:r>
              <a:rPr lang="en-US" sz="3600" dirty="0">
                <a:solidFill>
                  <a:srgbClr val="000000"/>
                </a:solidFill>
                <a:effectLst/>
                <a:latin typeface="Times New Roman" panose="02020603050405020304" pitchFamily="18" charset="0"/>
                <a:ea typeface="Times New Roman" panose="02020603050405020304" pitchFamily="18" charset="0"/>
              </a:rPr>
              <a:t> 3 </a:t>
            </a:r>
            <a:r>
              <a:rPr lang="en-US" sz="3600" dirty="0" err="1">
                <a:solidFill>
                  <a:srgbClr val="000000"/>
                </a:solidFill>
                <a:effectLst/>
                <a:latin typeface="Times New Roman" panose="02020603050405020304" pitchFamily="18" charset="0"/>
                <a:ea typeface="Times New Roman" panose="02020603050405020304" pitchFamily="18" charset="0"/>
              </a:rPr>
              <a:t>lần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Số</a:t>
            </a:r>
            <a:r>
              <a:rPr lang="en-US" sz="3600" dirty="0">
                <a:solidFill>
                  <a:srgbClr val="000000"/>
                </a:solidFill>
                <a:effectLst/>
                <a:latin typeface="Times New Roman" panose="02020603050405020304" pitchFamily="18" charset="0"/>
                <a:ea typeface="Times New Roman" panose="02020603050405020304" pitchFamily="18" charset="0"/>
              </a:rPr>
              <a:t> ADN con </a:t>
            </a:r>
            <a:r>
              <a:rPr lang="en-US" sz="3600" dirty="0" err="1">
                <a:solidFill>
                  <a:srgbClr val="000000"/>
                </a:solidFill>
                <a:effectLst/>
                <a:latin typeface="Times New Roman" panose="02020603050405020304" pitchFamily="18" charset="0"/>
                <a:ea typeface="Times New Roman" panose="02020603050405020304" pitchFamily="18" charset="0"/>
              </a:rPr>
              <a:t>được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tạo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ra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a:t>
            </a:r>
            <a:endParaRPr lang="en-US" sz="32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a:effectLst/>
                <a:latin typeface="Times New Roman" panose="02020603050405020304" pitchFamily="18" charset="0"/>
                <a:ea typeface="Times New Roman" panose="02020603050405020304" pitchFamily="18" charset="0"/>
              </a:rPr>
              <a:t>A. 2.     B. 3.     C. 8.     D. 16.</a:t>
            </a:r>
            <a:endParaRPr lang="en-US" sz="32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8F32AD3E-3873-9CAD-59CD-BC8548B1BCA8}"/>
              </a:ext>
            </a:extLst>
          </p:cNvPr>
          <p:cNvPicPr>
            <a:picLocks noChangeAspect="1"/>
          </p:cNvPicPr>
          <p:nvPr/>
        </p:nvPicPr>
        <p:blipFill>
          <a:blip r:embed="rId2"/>
          <a:stretch>
            <a:fillRect/>
          </a:stretch>
        </p:blipFill>
        <p:spPr>
          <a:xfrm>
            <a:off x="5492444" y="1764604"/>
            <a:ext cx="603556" cy="573074"/>
          </a:xfrm>
          <a:prstGeom prst="rect">
            <a:avLst/>
          </a:prstGeom>
        </p:spPr>
      </p:pic>
      <p:pic>
        <p:nvPicPr>
          <p:cNvPr id="4" name="Picture 3">
            <a:extLst>
              <a:ext uri="{FF2B5EF4-FFF2-40B4-BE49-F238E27FC236}">
                <a16:creationId xmlns:a16="http://schemas.microsoft.com/office/drawing/2014/main" id="{3EBD755A-D739-A0BF-5B44-137C444E5EC4}"/>
              </a:ext>
            </a:extLst>
          </p:cNvPr>
          <p:cNvPicPr>
            <a:picLocks noChangeAspect="1"/>
          </p:cNvPicPr>
          <p:nvPr/>
        </p:nvPicPr>
        <p:blipFill>
          <a:blip r:embed="rId2"/>
          <a:stretch>
            <a:fillRect/>
          </a:stretch>
        </p:blipFill>
        <p:spPr>
          <a:xfrm>
            <a:off x="5116436" y="5761635"/>
            <a:ext cx="603556" cy="573074"/>
          </a:xfrm>
          <a:prstGeom prst="rect">
            <a:avLst/>
          </a:prstGeom>
        </p:spPr>
      </p:pic>
    </p:spTree>
    <p:extLst>
      <p:ext uri="{BB962C8B-B14F-4D97-AF65-F5344CB8AC3E}">
        <p14:creationId xmlns:p14="http://schemas.microsoft.com/office/powerpoint/2010/main" val="372233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6: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Nguyên</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tắc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bổ</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sung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cấu</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trúc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DNA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dẫn</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đến</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hệ</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quả</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C875E5B-6272-29E1-FCAE-64F869DF4214}"/>
              </a:ext>
            </a:extLst>
          </p:cNvPr>
          <p:cNvSpPr txBox="1"/>
          <p:nvPr/>
        </p:nvSpPr>
        <p:spPr>
          <a:xfrm>
            <a:off x="1426234" y="1095554"/>
            <a:ext cx="3640347" cy="2241960"/>
          </a:xfrm>
          <a:prstGeom prst="rect">
            <a:avLst/>
          </a:prstGeom>
          <a:noFill/>
        </p:spPr>
        <p:txBody>
          <a:bodyPr wrap="square">
            <a:spAutoFit/>
          </a:bodyPr>
          <a:lstStyle>
            <a:defPPr>
              <a:defRPr lang="en-US"/>
            </a:defPPr>
            <a:lvl1pPr algn="just">
              <a:defRPr sz="2400" b="1">
                <a:latin typeface="Times New Roman" panose="02020603050405020304" pitchFamily="18" charset="0"/>
                <a:ea typeface="Tahoma" panose="020B0604030504040204" pitchFamily="34" charset="0"/>
                <a:cs typeface="Times New Roman" panose="02020603050405020304" pitchFamily="18" charset="0"/>
              </a:defRPr>
            </a:lvl1pPr>
          </a:lstStyle>
          <a:p>
            <a:pPr>
              <a:lnSpc>
                <a:spcPct val="150000"/>
              </a:lnSpc>
            </a:pPr>
            <a:r>
              <a:rPr lang="en-US"/>
              <a:t>A. </a:t>
            </a:r>
            <a:r>
              <a:rPr lang="en-US" b="0"/>
              <a:t>A = C, G = T.</a:t>
            </a:r>
          </a:p>
          <a:p>
            <a:pPr>
              <a:lnSpc>
                <a:spcPct val="150000"/>
              </a:lnSpc>
            </a:pPr>
            <a:r>
              <a:rPr lang="en-US"/>
              <a:t>B. </a:t>
            </a:r>
            <a:r>
              <a:rPr lang="en-US" b="0"/>
              <a:t>A + T = G + C.</a:t>
            </a:r>
          </a:p>
          <a:p>
            <a:pPr>
              <a:lnSpc>
                <a:spcPct val="150000"/>
              </a:lnSpc>
            </a:pPr>
            <a:r>
              <a:rPr lang="en-US"/>
              <a:t>C. </a:t>
            </a:r>
            <a:r>
              <a:rPr lang="en-US" b="0"/>
              <a:t>A + G = T + C.</a:t>
            </a:r>
          </a:p>
          <a:p>
            <a:pPr>
              <a:lnSpc>
                <a:spcPct val="150000"/>
              </a:lnSpc>
            </a:pPr>
            <a:r>
              <a:rPr lang="en-US"/>
              <a:t>D. </a:t>
            </a:r>
            <a:r>
              <a:rPr lang="en-US" b="0"/>
              <a:t>A + C + T = C + T + G.</a:t>
            </a: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0272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50497" y="3394510"/>
            <a:ext cx="10693879" cy="1004699"/>
          </a:xfrm>
          <a:prstGeom prst="rect">
            <a:avLst/>
          </a:prstGeom>
          <a:noFill/>
        </p:spPr>
        <p:txBody>
          <a:bodyPr wrap="square">
            <a:spAutoFit/>
          </a:bodyPr>
          <a:lstStyle/>
          <a:p>
            <a:pPr algn="just">
              <a:lnSpc>
                <a:spcPct val="130000"/>
              </a:lnSpc>
            </a:pP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7: </a:t>
            </a:r>
            <a:r>
              <a:rPr lang="vi-VN"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Nếu trên một mạch đơn của phân tử DNA có trật tự là: – A – T – G – C – A –</a:t>
            </a:r>
          </a:p>
          <a:p>
            <a:pPr algn="just">
              <a:lnSpc>
                <a:spcPct val="130000"/>
              </a:lnSpc>
            </a:pPr>
            <a:r>
              <a:rPr lang="vi-VN"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Trật tự của đoạn mạch bổ sung tại vị trí đó là</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3453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3203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78216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4192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164A613-96F0-9C6B-A1F6-1F6A3E832B2C}"/>
              </a:ext>
            </a:extLst>
          </p:cNvPr>
          <p:cNvSpPr txBox="1"/>
          <p:nvPr/>
        </p:nvSpPr>
        <p:spPr>
          <a:xfrm>
            <a:off x="1475118" y="4481594"/>
            <a:ext cx="8298610" cy="2241960"/>
          </a:xfrm>
          <a:prstGeom prst="rect">
            <a:avLst/>
          </a:prstGeom>
          <a:noFill/>
        </p:spPr>
        <p:txBody>
          <a:bodyPr wrap="square">
            <a:spAutoFit/>
          </a:bodyPr>
          <a:lstStyle/>
          <a:p>
            <a:pPr>
              <a:lnSpc>
                <a:spcPct val="150000"/>
              </a:lnSpc>
            </a:pPr>
            <a:r>
              <a:rPr lang="fr-FR" sz="2400" b="1">
                <a:latin typeface="Times New Roman" panose="02020603050405020304" pitchFamily="18" charset="0"/>
                <a:cs typeface="Times New Roman" panose="02020603050405020304" pitchFamily="18" charset="0"/>
              </a:rPr>
              <a:t>A. </a:t>
            </a:r>
            <a:r>
              <a:rPr lang="fr-FR" sz="2400">
                <a:latin typeface="Times New Roman" panose="02020603050405020304" pitchFamily="18" charset="0"/>
                <a:cs typeface="Times New Roman" panose="02020603050405020304" pitchFamily="18" charset="0"/>
              </a:rPr>
              <a:t>– T – A – C – G – T –.</a:t>
            </a:r>
          </a:p>
          <a:p>
            <a:pPr>
              <a:lnSpc>
                <a:spcPct val="150000"/>
              </a:lnSpc>
            </a:pPr>
            <a:r>
              <a:rPr lang="fr-FR" sz="2400" b="1">
                <a:latin typeface="Times New Roman" panose="02020603050405020304" pitchFamily="18" charset="0"/>
                <a:cs typeface="Times New Roman" panose="02020603050405020304" pitchFamily="18" charset="0"/>
              </a:rPr>
              <a:t>B. </a:t>
            </a:r>
            <a:r>
              <a:rPr lang="fr-FR" sz="2400">
                <a:latin typeface="Times New Roman" panose="02020603050405020304" pitchFamily="18" charset="0"/>
                <a:cs typeface="Times New Roman" panose="02020603050405020304" pitchFamily="18" charset="0"/>
              </a:rPr>
              <a:t>– T – A – C – A – T –.</a:t>
            </a:r>
          </a:p>
          <a:p>
            <a:pPr>
              <a:lnSpc>
                <a:spcPct val="150000"/>
              </a:lnSpc>
            </a:pPr>
            <a:r>
              <a:rPr lang="fr-FR" sz="2400" b="1">
                <a:latin typeface="Times New Roman" panose="02020603050405020304" pitchFamily="18" charset="0"/>
                <a:cs typeface="Times New Roman" panose="02020603050405020304" pitchFamily="18" charset="0"/>
              </a:rPr>
              <a:t>C. </a:t>
            </a:r>
            <a:r>
              <a:rPr lang="fr-FR" sz="2400">
                <a:latin typeface="Times New Roman" panose="02020603050405020304" pitchFamily="18" charset="0"/>
                <a:cs typeface="Times New Roman" panose="02020603050405020304" pitchFamily="18" charset="0"/>
              </a:rPr>
              <a:t>– A - T – G – C – A –.</a:t>
            </a:r>
          </a:p>
          <a:p>
            <a:pPr>
              <a:lnSpc>
                <a:spcPct val="150000"/>
              </a:lnSpc>
            </a:pPr>
            <a:r>
              <a:rPr lang="fr-FR" sz="2400" b="1">
                <a:latin typeface="Times New Roman" panose="02020603050405020304" pitchFamily="18" charset="0"/>
                <a:cs typeface="Times New Roman" panose="02020603050405020304" pitchFamily="18" charset="0"/>
              </a:rPr>
              <a:t>D. </a:t>
            </a:r>
            <a:r>
              <a:rPr lang="fr-FR" sz="2400">
                <a:latin typeface="Times New Roman" panose="02020603050405020304" pitchFamily="18" charset="0"/>
                <a:cs typeface="Times New Roman" panose="02020603050405020304" pitchFamily="18" charset="0"/>
              </a:rPr>
              <a:t>– A – C – G – T – A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15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9"/>
                                        </p:tgtEl>
                                        <p:attrNameLst>
                                          <p:attrName>fillcolor</p:attrName>
                                        </p:attrNameLst>
                                      </p:cBhvr>
                                      <p:to>
                                        <a:srgbClr val="FF0000"/>
                                      </p:to>
                                    </p:animClr>
                                    <p:set>
                                      <p:cBhvr>
                                        <p:cTn id="29" dur="2000" fill="hold"/>
                                        <p:tgtEl>
                                          <p:spTgt spid="19"/>
                                        </p:tgtEl>
                                        <p:attrNameLst>
                                          <p:attrName>fill.type</p:attrName>
                                        </p:attrNameLst>
                                      </p:cBhvr>
                                      <p:to>
                                        <p:strVal val="solid"/>
                                      </p:to>
                                    </p:set>
                                    <p:set>
                                      <p:cBhvr>
                                        <p:cTn id="30"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P spid="2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604542" y="307941"/>
            <a:ext cx="11282657" cy="91403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604541" y="223926"/>
            <a:ext cx="11066997" cy="954107"/>
          </a:xfrm>
          <a:prstGeom prst="rect">
            <a:avLst/>
          </a:prstGeom>
          <a:noFill/>
        </p:spPr>
        <p:txBody>
          <a:bodyPr wrap="square">
            <a:spAutoFit/>
          </a:bodyPr>
          <a:lstStyle/>
          <a:p>
            <a:pPr algn="just"/>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8: </a:t>
            </a:r>
            <a:r>
              <a:rPr lang="vi-VN"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480 adenine và 3120 liên kết hydrogen. </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S</a:t>
            </a:r>
            <a:r>
              <a:rPr lang="vi-VN"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ố lượng nucleotide là</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80512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515419"/>
            <a:ext cx="10693879" cy="596574"/>
          </a:xfrm>
          <a:prstGeom prst="rect">
            <a:avLst/>
          </a:prstGeom>
          <a:noFill/>
        </p:spPr>
        <p:txBody>
          <a:bodyPr wrap="square">
            <a:spAutoFit/>
          </a:bodyPr>
          <a:lstStyle/>
          <a:p>
            <a:pPr algn="just">
              <a:lnSpc>
                <a:spcPct val="130000"/>
              </a:lnSpc>
            </a:pP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9: </a:t>
            </a:r>
            <a:r>
              <a:rPr lang="vi-VN"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chiều dài 3570 Å. Hãy tính số chu kì xoắn của gene.</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54475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0422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59238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152137"/>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33B759-A9C9-04BF-9959-DF44FB6DECBB}"/>
              </a:ext>
            </a:extLst>
          </p:cNvPr>
          <p:cNvSpPr txBox="1"/>
          <p:nvPr/>
        </p:nvSpPr>
        <p:spPr>
          <a:xfrm>
            <a:off x="1475118" y="1069184"/>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1200.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2400.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3600.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3120.</a:t>
            </a:r>
          </a:p>
        </p:txBody>
      </p:sp>
      <p:sp>
        <p:nvSpPr>
          <p:cNvPr id="5" name="TextBox 4">
            <a:extLst>
              <a:ext uri="{FF2B5EF4-FFF2-40B4-BE49-F238E27FC236}">
                <a16:creationId xmlns:a16="http://schemas.microsoft.com/office/drawing/2014/main" id="{BC4E5EEA-8031-2CD4-8C7B-08F2A87B7765}"/>
              </a:ext>
            </a:extLst>
          </p:cNvPr>
          <p:cNvSpPr txBox="1"/>
          <p:nvPr/>
        </p:nvSpPr>
        <p:spPr>
          <a:xfrm>
            <a:off x="1526877" y="4278069"/>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210.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119.</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105.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238.</a:t>
            </a:r>
          </a:p>
        </p:txBody>
      </p:sp>
    </p:spTree>
    <p:extLst>
      <p:ext uri="{BB962C8B-B14F-4D97-AF65-F5344CB8AC3E}">
        <p14:creationId xmlns:p14="http://schemas.microsoft.com/office/powerpoint/2010/main" val="321883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grpId="0"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21"/>
                                        </p:tgtEl>
                                        <p:attrNameLst>
                                          <p:attrName>fillcolor</p:attrName>
                                        </p:attrNameLst>
                                      </p:cBhvr>
                                      <p:to>
                                        <a:srgbClr val="FF0000"/>
                                      </p:to>
                                    </p:animClr>
                                    <p:set>
                                      <p:cBhvr>
                                        <p:cTn id="26" dur="2000" fill="hold"/>
                                        <p:tgtEl>
                                          <p:spTgt spid="21"/>
                                        </p:tgtEl>
                                        <p:attrNameLst>
                                          <p:attrName>fill.type</p:attrName>
                                        </p:attrNameLst>
                                      </p:cBhvr>
                                      <p:to>
                                        <p:strVal val="solid"/>
                                      </p:to>
                                    </p:set>
                                    <p:set>
                                      <p:cBhvr>
                                        <p:cTn id="27"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3"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59" y="247288"/>
            <a:ext cx="11398271"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484280" y="289706"/>
            <a:ext cx="11470628" cy="954107"/>
          </a:xfrm>
          <a:prstGeom prst="rect">
            <a:avLst/>
          </a:prstGeom>
          <a:noFill/>
        </p:spPr>
        <p:txBody>
          <a:bodyPr wrap="square">
            <a:spAutoFit/>
          </a:bodyPr>
          <a:lstStyle/>
          <a:p>
            <a:pPr algn="just"/>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10: </a:t>
            </a:r>
            <a:r>
              <a:rPr lang="vi-VN"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đoạn gene có chiều dài 4080Å, A/G = 2/3. Số liên kết hydrogen là</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470628" cy="111575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675662" y="3346019"/>
            <a:ext cx="11327326" cy="1156727"/>
          </a:xfrm>
          <a:prstGeom prst="rect">
            <a:avLst/>
          </a:prstGeom>
          <a:noFill/>
        </p:spPr>
        <p:txBody>
          <a:bodyPr wrap="square">
            <a:spAutoFit/>
          </a:bodyPr>
          <a:lstStyle/>
          <a:p>
            <a:pPr algn="just">
              <a:lnSpc>
                <a:spcPct val="130000"/>
              </a:lnSpc>
            </a:pP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11: </a:t>
            </a:r>
            <a:r>
              <a:rPr lang="vi-VN"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Xác định tỉ lệ phần trăm nucleotide loại A trong phân tử DNA, </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30000"/>
              </a:lnSpc>
            </a:pPr>
            <a:r>
              <a:rPr lang="vi-VN"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biết DNA có G = 31,25%.</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1CD387-E262-ADED-701A-2F0A921FAD7B}"/>
              </a:ext>
            </a:extLst>
          </p:cNvPr>
          <p:cNvSpPr txBox="1"/>
          <p:nvPr/>
        </p:nvSpPr>
        <p:spPr>
          <a:xfrm>
            <a:off x="1526877" y="1079322"/>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6240.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3000.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3600</a:t>
            </a:r>
          </a:p>
        </p:txBody>
      </p:sp>
      <p:sp>
        <p:nvSpPr>
          <p:cNvPr id="23" name="TextBox 22">
            <a:extLst>
              <a:ext uri="{FF2B5EF4-FFF2-40B4-BE49-F238E27FC236}">
                <a16:creationId xmlns:a16="http://schemas.microsoft.com/office/drawing/2014/main" id="{D52E03DB-BF1B-1442-3B81-E6BAE6B6E265}"/>
              </a:ext>
            </a:extLst>
          </p:cNvPr>
          <p:cNvSpPr txBox="1"/>
          <p:nvPr/>
        </p:nvSpPr>
        <p:spPr>
          <a:xfrm>
            <a:off x="1526877" y="4541119"/>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31,25%.</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12,5%.</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18,75%.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25%.</a:t>
            </a:r>
          </a:p>
        </p:txBody>
      </p:sp>
    </p:spTree>
    <p:extLst>
      <p:ext uri="{BB962C8B-B14F-4D97-AF65-F5344CB8AC3E}">
        <p14:creationId xmlns:p14="http://schemas.microsoft.com/office/powerpoint/2010/main" val="194190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FF0000"/>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1"/>
                                        </p:tgtEl>
                                        <p:attrNameLst>
                                          <p:attrName>fillcolor</p:attrName>
                                        </p:attrNameLst>
                                      </p:cBhvr>
                                      <p:to>
                                        <a:srgbClr val="FF0000"/>
                                      </p:to>
                                    </p:animClr>
                                    <p:set>
                                      <p:cBhvr>
                                        <p:cTn id="29" dur="2000" fill="hold"/>
                                        <p:tgtEl>
                                          <p:spTgt spid="21"/>
                                        </p:tgtEl>
                                        <p:attrNameLst>
                                          <p:attrName>fill.type</p:attrName>
                                        </p:attrNameLst>
                                      </p:cBhvr>
                                      <p:to>
                                        <p:strVal val="solid"/>
                                      </p:to>
                                    </p:set>
                                    <p:set>
                                      <p:cBhvr>
                                        <p:cTn id="30"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4" grpId="0"/>
      <p:bldP spid="2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7: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Nhận xét nào sau đây đúng khi nói về đặc điểm cấu tạo của phân tử RNA?</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069ECA-9BAB-35D0-4074-4DFCECDF7A9F}"/>
              </a:ext>
            </a:extLst>
          </p:cNvPr>
          <p:cNvSpPr txBox="1"/>
          <p:nvPr/>
        </p:nvSpPr>
        <p:spPr>
          <a:xfrm>
            <a:off x="1526877" y="1083030"/>
            <a:ext cx="8298610" cy="2241960"/>
          </a:xfrm>
          <a:prstGeom prst="rect">
            <a:avLst/>
          </a:prstGeom>
          <a:noFill/>
        </p:spPr>
        <p:txBody>
          <a:bodyPr wrap="square">
            <a:spAutoFit/>
          </a:bodyPr>
          <a:lstStyle/>
          <a:p>
            <a:pPr>
              <a:lnSpc>
                <a:spcPct val="150000"/>
              </a:lnSpc>
            </a:pPr>
            <a:r>
              <a:rPr lang="vi-VN" sz="2400" b="1">
                <a:latin typeface="Times New Roman" panose="02020603050405020304" pitchFamily="18" charset="0"/>
                <a:cs typeface="Times New Roman" panose="02020603050405020304" pitchFamily="18" charset="0"/>
              </a:rPr>
              <a:t>A. </a:t>
            </a:r>
            <a:r>
              <a:rPr lang="vi-VN" sz="2400">
                <a:latin typeface="Times New Roman" panose="02020603050405020304" pitchFamily="18" charset="0"/>
                <a:cs typeface="Times New Roman" panose="02020603050405020304" pitchFamily="18" charset="0"/>
              </a:rPr>
              <a:t>Cấu tạo 2 mạch xoắn song song.</a:t>
            </a:r>
          </a:p>
          <a:p>
            <a:pPr>
              <a:lnSpc>
                <a:spcPct val="150000"/>
              </a:lnSpc>
            </a:pPr>
            <a:r>
              <a:rPr lang="vi-VN" sz="2400" b="1">
                <a:latin typeface="Times New Roman" panose="02020603050405020304" pitchFamily="18" charset="0"/>
                <a:cs typeface="Times New Roman" panose="02020603050405020304" pitchFamily="18" charset="0"/>
              </a:rPr>
              <a:t>B. </a:t>
            </a:r>
            <a:r>
              <a:rPr lang="vi-VN" sz="2400">
                <a:latin typeface="Times New Roman" panose="02020603050405020304" pitchFamily="18" charset="0"/>
                <a:cs typeface="Times New Roman" panose="02020603050405020304" pitchFamily="18" charset="0"/>
              </a:rPr>
              <a:t>Cấu tạo bằng 2 mạch thẳng.</a:t>
            </a:r>
          </a:p>
          <a:p>
            <a:pPr>
              <a:lnSpc>
                <a:spcPct val="150000"/>
              </a:lnSpc>
            </a:pPr>
            <a:r>
              <a:rPr lang="vi-VN" sz="2400" b="1">
                <a:latin typeface="Times New Roman" panose="02020603050405020304" pitchFamily="18" charset="0"/>
                <a:cs typeface="Times New Roman" panose="02020603050405020304" pitchFamily="18" charset="0"/>
              </a:rPr>
              <a:t>C. </a:t>
            </a:r>
            <a:r>
              <a:rPr lang="vi-VN" sz="2400">
                <a:latin typeface="Times New Roman" panose="02020603050405020304" pitchFamily="18" charset="0"/>
                <a:cs typeface="Times New Roman" panose="02020603050405020304" pitchFamily="18" charset="0"/>
              </a:rPr>
              <a:t>Kích thước và khối lượng nhỏ hơn so với phân tử DNA.</a:t>
            </a:r>
          </a:p>
          <a:p>
            <a:pPr>
              <a:lnSpc>
                <a:spcPct val="150000"/>
              </a:lnSpc>
            </a:pPr>
            <a:r>
              <a:rPr lang="vi-VN" sz="2400" b="1">
                <a:latin typeface="Times New Roman" panose="02020603050405020304" pitchFamily="18" charset="0"/>
                <a:cs typeface="Times New Roman" panose="02020603050405020304" pitchFamily="18" charset="0"/>
              </a:rPr>
              <a:t>D. </a:t>
            </a:r>
            <a:r>
              <a:rPr lang="vi-VN" sz="2400">
                <a:latin typeface="Times New Roman" panose="02020603050405020304" pitchFamily="18" charset="0"/>
                <a:cs typeface="Times New Roman" panose="02020603050405020304" pitchFamily="18" charset="0"/>
              </a:rPr>
              <a:t>Gồm có 4 loại đơn phân là A, T, G, C.</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8: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Loại nucleotide có ở RNA và không có ở DNA là: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FEAF02E-6A4F-DF73-A684-C6B7674A9724}"/>
              </a:ext>
            </a:extLst>
          </p:cNvPr>
          <p:cNvSpPr txBox="1"/>
          <p:nvPr/>
        </p:nvSpPr>
        <p:spPr>
          <a:xfrm>
            <a:off x="1526877" y="4507158"/>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Adenine. </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Thymine.         </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Cytosine.</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Uracil.</a:t>
            </a:r>
          </a:p>
        </p:txBody>
      </p:sp>
    </p:spTree>
    <p:extLst>
      <p:ext uri="{BB962C8B-B14F-4D97-AF65-F5344CB8AC3E}">
        <p14:creationId xmlns:p14="http://schemas.microsoft.com/office/powerpoint/2010/main" val="190513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2"/>
                                        </p:tgtEl>
                                        <p:attrNameLst>
                                          <p:attrName>fillcolor</p:attrName>
                                        </p:attrNameLst>
                                      </p:cBhvr>
                                      <p:to>
                                        <a:srgbClr val="FF0000"/>
                                      </p:to>
                                    </p:animClr>
                                    <p:set>
                                      <p:cBhvr>
                                        <p:cTn id="29" dur="2000" fill="hold"/>
                                        <p:tgtEl>
                                          <p:spTgt spid="22"/>
                                        </p:tgtEl>
                                        <p:attrNameLst>
                                          <p:attrName>fill.type</p:attrName>
                                        </p:attrNameLst>
                                      </p:cBhvr>
                                      <p:to>
                                        <p:strVal val="solid"/>
                                      </p:to>
                                    </p:set>
                                    <p:set>
                                      <p:cBhvr>
                                        <p:cTn id="30"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8" grpId="0"/>
      <p:bldP spid="1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11156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59" y="331143"/>
            <a:ext cx="10693879" cy="1004699"/>
          </a:xfrm>
          <a:prstGeom prst="rect">
            <a:avLst/>
          </a:prstGeom>
          <a:noFill/>
        </p:spPr>
        <p:txBody>
          <a:bodyPr wrap="square">
            <a:spAutoFit/>
          </a:bodyPr>
          <a:lstStyle>
            <a:defPPr>
              <a:defRPr lang="en-US"/>
            </a:defPPr>
            <a:lvl1pPr algn="just">
              <a:lnSpc>
                <a:spcPct val="130000"/>
              </a:lnSpc>
              <a:defRPr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r>
              <a:rPr lang="en-US"/>
              <a:t>Câu 9: </a:t>
            </a:r>
            <a:r>
              <a:rPr lang="vi-VN" b="0"/>
              <a:t>Loại RNA nào dưới đây có vai trò truyền đạt thông tin quy định cấu trúc của protein cần tổng hợp?</a:t>
            </a:r>
            <a:endParaRPr lang="en-US" b="0"/>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57007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2067572"/>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61770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317746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10: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Chức năng của tRNA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B5085BD-D110-6A88-AEBC-F30F6711C182}"/>
              </a:ext>
            </a:extLst>
          </p:cNvPr>
          <p:cNvSpPr txBox="1"/>
          <p:nvPr/>
        </p:nvSpPr>
        <p:spPr>
          <a:xfrm>
            <a:off x="1526877" y="132817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tRNA.</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mRNA.</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rRNA.</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Không có RNA nào.</a:t>
            </a:r>
          </a:p>
        </p:txBody>
      </p:sp>
      <p:sp>
        <p:nvSpPr>
          <p:cNvPr id="16" name="TextBox 15">
            <a:extLst>
              <a:ext uri="{FF2B5EF4-FFF2-40B4-BE49-F238E27FC236}">
                <a16:creationId xmlns:a16="http://schemas.microsoft.com/office/drawing/2014/main" id="{FC1F2B26-C666-88F6-7F42-24FB0586B6B3}"/>
              </a:ext>
            </a:extLst>
          </p:cNvPr>
          <p:cNvSpPr txBox="1"/>
          <p:nvPr/>
        </p:nvSpPr>
        <p:spPr>
          <a:xfrm>
            <a:off x="1526877" y="4542666"/>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truyền thông tin về cấu trúc protein đến ribosome.</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vận chuyển amino acid cho quá trình tổng hợp protein.</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tham gia cấu tạo nhân của tế bào.</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tham gia cấu tạo màng tế bào.</a:t>
            </a:r>
          </a:p>
        </p:txBody>
      </p:sp>
    </p:spTree>
    <p:extLst>
      <p:ext uri="{BB962C8B-B14F-4D97-AF65-F5344CB8AC3E}">
        <p14:creationId xmlns:p14="http://schemas.microsoft.com/office/powerpoint/2010/main" val="14328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0"/>
                                        </p:tgtEl>
                                        <p:attrNameLst>
                                          <p:attrName>fillcolor</p:attrName>
                                        </p:attrNameLst>
                                      </p:cBhvr>
                                      <p:to>
                                        <a:srgbClr val="FF0000"/>
                                      </p:to>
                                    </p:animClr>
                                    <p:set>
                                      <p:cBhvr>
                                        <p:cTn id="29" dur="2000" fill="hold"/>
                                        <p:tgtEl>
                                          <p:spTgt spid="20"/>
                                        </p:tgtEl>
                                        <p:attrNameLst>
                                          <p:attrName>fill.type</p:attrName>
                                        </p:attrNameLst>
                                      </p:cBhvr>
                                      <p:to>
                                        <p:strVal val="solid"/>
                                      </p:to>
                                    </p:set>
                                    <p:set>
                                      <p:cBhvr>
                                        <p:cTn id="30" dur="2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F11449-3747-830E-8C20-A9C187D89534}"/>
              </a:ext>
            </a:extLst>
          </p:cNvPr>
          <p:cNvGrpSpPr/>
          <p:nvPr/>
        </p:nvGrpSpPr>
        <p:grpSpPr>
          <a:xfrm>
            <a:off x="1957387" y="39269"/>
            <a:ext cx="8277225" cy="6699522"/>
            <a:chOff x="1957387" y="39269"/>
            <a:chExt cx="8277225" cy="6699522"/>
          </a:xfrm>
        </p:grpSpPr>
        <p:pic>
          <p:nvPicPr>
            <p:cNvPr id="1026" name="Picture 2" descr="Lý thuyết bài các phân tử sinh học môn sinh học lớp 10 sách cánh diều">
              <a:extLst>
                <a:ext uri="{FF2B5EF4-FFF2-40B4-BE49-F238E27FC236}">
                  <a16:creationId xmlns:a16="http://schemas.microsoft.com/office/drawing/2014/main" id="{2FDD6FFD-6529-CFB4-BDB3-C0EDAA098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7"/>
            <a:stretch/>
          </p:blipFill>
          <p:spPr bwMode="auto">
            <a:xfrm>
              <a:off x="1957387" y="119208"/>
              <a:ext cx="8277225" cy="66195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8EA024-E512-8B0F-1AC4-F18E86E2FF67}"/>
                </a:ext>
              </a:extLst>
            </p:cNvPr>
            <p:cNvSpPr/>
            <p:nvPr/>
          </p:nvSpPr>
          <p:spPr>
            <a:xfrm>
              <a:off x="1957387" y="39269"/>
              <a:ext cx="1515089" cy="224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9029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7F1A-4039-382D-AB6B-E52935D82C3A}"/>
              </a:ext>
            </a:extLst>
          </p:cNvPr>
          <p:cNvSpPr>
            <a:spLocks noGrp="1"/>
          </p:cNvSpPr>
          <p:nvPr>
            <p:ph type="title"/>
          </p:nvPr>
        </p:nvSpPr>
        <p:spPr/>
        <p:txBody>
          <a:bodyPr/>
          <a:lstStyle/>
          <a:p>
            <a:endParaRPr lang="en-US"/>
          </a:p>
        </p:txBody>
      </p:sp>
      <p:pic>
        <p:nvPicPr>
          <p:cNvPr id="1026" name="Picture 2" descr="Free Google Slides Virtual Classroom Background PowerPoint Template">
            <a:extLst>
              <a:ext uri="{FF2B5EF4-FFF2-40B4-BE49-F238E27FC236}">
                <a16:creationId xmlns:a16="http://schemas.microsoft.com/office/drawing/2014/main" id="{97500F9A-E26D-1078-F24F-0E97EBC9A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46BD44-50F0-090F-1375-24C5A2E090AF}"/>
              </a:ext>
            </a:extLst>
          </p:cNvPr>
          <p:cNvSpPr txBox="1"/>
          <p:nvPr/>
        </p:nvSpPr>
        <p:spPr>
          <a:xfrm>
            <a:off x="615351" y="2055813"/>
            <a:ext cx="10961297" cy="1862241"/>
          </a:xfrm>
          <a:prstGeom prst="rect">
            <a:avLst/>
          </a:prstGeom>
          <a:noFill/>
        </p:spPr>
        <p:txBody>
          <a:bodyPr wrap="square" lIns="0" tIns="0" rIns="0" bIns="0" rtlCol="0">
            <a:spAutoFit/>
          </a:bodyPr>
          <a:lstStyle/>
          <a:p>
            <a:pPr algn="ctr">
              <a:lnSpc>
                <a:spcPct val="130000"/>
              </a:lnSpc>
            </a:pPr>
            <a:r>
              <a:rPr lang="en-US" sz="4000" b="1" dirty="0">
                <a:solidFill>
                  <a:schemeClr val="bg1"/>
                </a:solidFill>
              </a:rPr>
              <a:t>VẬN DỤNG</a:t>
            </a:r>
          </a:p>
          <a:p>
            <a:pPr algn="ctr">
              <a:lnSpc>
                <a:spcPct val="130000"/>
              </a:lnSpc>
            </a:pPr>
            <a:r>
              <a:rPr lang="en-US" sz="2800" b="1" dirty="0" err="1">
                <a:solidFill>
                  <a:srgbClr val="FFFF00"/>
                </a:solidFill>
              </a:rPr>
              <a:t>Làm</a:t>
            </a:r>
            <a:r>
              <a:rPr lang="en-US" sz="2800" b="1" dirty="0">
                <a:solidFill>
                  <a:srgbClr val="FFFF00"/>
                </a:solidFill>
              </a:rPr>
              <a:t> </a:t>
            </a:r>
            <a:r>
              <a:rPr lang="en-US" sz="2800" b="1" dirty="0" err="1">
                <a:solidFill>
                  <a:srgbClr val="FFFF00"/>
                </a:solidFill>
              </a:rPr>
              <a:t>mô</a:t>
            </a:r>
            <a:r>
              <a:rPr lang="en-US" sz="2800" b="1" dirty="0">
                <a:solidFill>
                  <a:srgbClr val="FFFF00"/>
                </a:solidFill>
              </a:rPr>
              <a:t> </a:t>
            </a:r>
            <a:r>
              <a:rPr lang="en-US" sz="2800" b="1" dirty="0" err="1">
                <a:solidFill>
                  <a:srgbClr val="FFFF00"/>
                </a:solidFill>
              </a:rPr>
              <a:t>hình</a:t>
            </a:r>
            <a:r>
              <a:rPr lang="en-US" sz="2800" b="1" dirty="0">
                <a:solidFill>
                  <a:srgbClr val="FFFF00"/>
                </a:solidFill>
              </a:rPr>
              <a:t> DNA </a:t>
            </a:r>
            <a:r>
              <a:rPr lang="en-US" sz="2800" b="1" dirty="0" err="1">
                <a:solidFill>
                  <a:srgbClr val="FFFF00"/>
                </a:solidFill>
              </a:rPr>
              <a:t>từ</a:t>
            </a:r>
            <a:r>
              <a:rPr lang="en-US" sz="2800" b="1" dirty="0">
                <a:solidFill>
                  <a:srgbClr val="FFFF00"/>
                </a:solidFill>
              </a:rPr>
              <a:t> </a:t>
            </a:r>
            <a:r>
              <a:rPr lang="en-US" sz="2800" b="1" dirty="0" err="1">
                <a:solidFill>
                  <a:srgbClr val="FFFF00"/>
                </a:solidFill>
              </a:rPr>
              <a:t>việc</a:t>
            </a:r>
            <a:r>
              <a:rPr lang="en-US" sz="2800" b="1" dirty="0">
                <a:solidFill>
                  <a:srgbClr val="FFFF00"/>
                </a:solidFill>
              </a:rPr>
              <a:t> </a:t>
            </a:r>
            <a:r>
              <a:rPr lang="en-US" sz="2800" b="1" dirty="0" err="1">
                <a:solidFill>
                  <a:srgbClr val="FFFF00"/>
                </a:solidFill>
              </a:rPr>
              <a:t>tận</a:t>
            </a:r>
            <a:r>
              <a:rPr lang="en-US" sz="2800" b="1" dirty="0">
                <a:solidFill>
                  <a:srgbClr val="FFFF00"/>
                </a:solidFill>
              </a:rPr>
              <a:t> </a:t>
            </a:r>
            <a:r>
              <a:rPr lang="en-US" sz="2800" b="1" dirty="0" err="1">
                <a:solidFill>
                  <a:srgbClr val="FFFF00"/>
                </a:solidFill>
              </a:rPr>
              <a:t>dụng</a:t>
            </a:r>
            <a:r>
              <a:rPr lang="en-US" sz="2800" b="1" dirty="0">
                <a:solidFill>
                  <a:srgbClr val="FFFF00"/>
                </a:solidFill>
              </a:rPr>
              <a:t> </a:t>
            </a:r>
            <a:r>
              <a:rPr lang="en-US" sz="2800" b="1" dirty="0" err="1">
                <a:solidFill>
                  <a:srgbClr val="FFFF00"/>
                </a:solidFill>
              </a:rPr>
              <a:t>các</a:t>
            </a:r>
            <a:r>
              <a:rPr lang="en-US" sz="2800" b="1" dirty="0">
                <a:solidFill>
                  <a:srgbClr val="FFFF00"/>
                </a:solidFill>
              </a:rPr>
              <a:t> </a:t>
            </a:r>
            <a:r>
              <a:rPr lang="en-US" sz="2800" b="1" dirty="0" err="1">
                <a:solidFill>
                  <a:srgbClr val="FFFF00"/>
                </a:solidFill>
              </a:rPr>
              <a:t>loại</a:t>
            </a:r>
            <a:r>
              <a:rPr lang="en-US" sz="2800" b="1" dirty="0">
                <a:solidFill>
                  <a:srgbClr val="FFFF00"/>
                </a:solidFill>
              </a:rPr>
              <a:t> </a:t>
            </a:r>
            <a:r>
              <a:rPr lang="en-US" sz="2800" b="1" dirty="0" err="1">
                <a:solidFill>
                  <a:srgbClr val="FFFF00"/>
                </a:solidFill>
              </a:rPr>
              <a:t>rác</a:t>
            </a:r>
            <a:r>
              <a:rPr lang="en-US" sz="2800" b="1" dirty="0">
                <a:solidFill>
                  <a:srgbClr val="FFFF00"/>
                </a:solidFill>
              </a:rPr>
              <a:t> </a:t>
            </a:r>
            <a:r>
              <a:rPr lang="en-US" sz="2800" b="1" dirty="0" err="1">
                <a:solidFill>
                  <a:srgbClr val="FFFF00"/>
                </a:solidFill>
              </a:rPr>
              <a:t>thải</a:t>
            </a:r>
            <a:r>
              <a:rPr lang="en-US" sz="2800" b="1" dirty="0">
                <a:solidFill>
                  <a:srgbClr val="FFFF00"/>
                </a:solidFill>
              </a:rPr>
              <a:t> </a:t>
            </a:r>
            <a:r>
              <a:rPr lang="en-US" sz="2800" b="1" dirty="0" err="1">
                <a:solidFill>
                  <a:srgbClr val="FFFF00"/>
                </a:solidFill>
              </a:rPr>
              <a:t>như</a:t>
            </a:r>
            <a:r>
              <a:rPr lang="en-US" sz="2800" b="1" dirty="0">
                <a:solidFill>
                  <a:srgbClr val="FFFF00"/>
                </a:solidFill>
              </a:rPr>
              <a:t> que </a:t>
            </a:r>
            <a:r>
              <a:rPr lang="en-US" sz="2800" b="1" dirty="0" err="1">
                <a:solidFill>
                  <a:srgbClr val="FFFF00"/>
                </a:solidFill>
              </a:rPr>
              <a:t>kem</a:t>
            </a:r>
            <a:r>
              <a:rPr lang="en-US" sz="2800" b="1" dirty="0">
                <a:solidFill>
                  <a:srgbClr val="FFFF00"/>
                </a:solidFill>
              </a:rPr>
              <a:t>, </a:t>
            </a:r>
            <a:r>
              <a:rPr lang="en-US" sz="2800" b="1" dirty="0" err="1">
                <a:solidFill>
                  <a:srgbClr val="FFFF00"/>
                </a:solidFill>
              </a:rPr>
              <a:t>ống</a:t>
            </a:r>
            <a:r>
              <a:rPr lang="en-US" sz="2800" b="1" dirty="0">
                <a:solidFill>
                  <a:srgbClr val="FFFF00"/>
                </a:solidFill>
              </a:rPr>
              <a:t> </a:t>
            </a:r>
            <a:r>
              <a:rPr lang="en-US" sz="2800" b="1" dirty="0" err="1">
                <a:solidFill>
                  <a:srgbClr val="FFFF00"/>
                </a:solidFill>
              </a:rPr>
              <a:t>hút</a:t>
            </a:r>
            <a:r>
              <a:rPr lang="en-US" sz="2800" b="1" dirty="0">
                <a:solidFill>
                  <a:srgbClr val="FFFF00"/>
                </a:solidFill>
              </a:rPr>
              <a:t>, </a:t>
            </a:r>
            <a:r>
              <a:rPr lang="en-US" sz="2800" b="1" dirty="0" err="1">
                <a:solidFill>
                  <a:srgbClr val="FFFF00"/>
                </a:solidFill>
              </a:rPr>
              <a:t>xốp</a:t>
            </a:r>
            <a:r>
              <a:rPr lang="en-US" sz="2800" b="1" dirty="0">
                <a:solidFill>
                  <a:srgbClr val="FFFF00"/>
                </a:solidFill>
              </a:rPr>
              <a:t>, … </a:t>
            </a:r>
          </a:p>
        </p:txBody>
      </p:sp>
    </p:spTree>
    <p:extLst>
      <p:ext uri="{BB962C8B-B14F-4D97-AF65-F5344CB8AC3E}">
        <p14:creationId xmlns:p14="http://schemas.microsoft.com/office/powerpoint/2010/main" val="308227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19" name="Group 18">
            <a:extLst>
              <a:ext uri="{FF2B5EF4-FFF2-40B4-BE49-F238E27FC236}">
                <a16:creationId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cap="none" spc="0" normalizeH="0" baseline="0" noProof="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F11449-3747-830E-8C20-A9C187D89534}"/>
              </a:ext>
            </a:extLst>
          </p:cNvPr>
          <p:cNvGrpSpPr/>
          <p:nvPr/>
        </p:nvGrpSpPr>
        <p:grpSpPr>
          <a:xfrm>
            <a:off x="1957387" y="39269"/>
            <a:ext cx="8277225" cy="6699522"/>
            <a:chOff x="1957387" y="39269"/>
            <a:chExt cx="8277225" cy="6699522"/>
          </a:xfrm>
        </p:grpSpPr>
        <p:pic>
          <p:nvPicPr>
            <p:cNvPr id="1026" name="Picture 2" descr="Lý thuyết bài các phân tử sinh học môn sinh học lớp 10 sách cánh diều">
              <a:extLst>
                <a:ext uri="{FF2B5EF4-FFF2-40B4-BE49-F238E27FC236}">
                  <a16:creationId xmlns:a16="http://schemas.microsoft.com/office/drawing/2014/main" id="{2FDD6FFD-6529-CFB4-BDB3-C0EDAA098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7"/>
            <a:stretch/>
          </p:blipFill>
          <p:spPr bwMode="auto">
            <a:xfrm>
              <a:off x="1957387" y="119208"/>
              <a:ext cx="8277225" cy="66195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8EA024-E512-8B0F-1AC4-F18E86E2FF67}"/>
                </a:ext>
              </a:extLst>
            </p:cNvPr>
            <p:cNvSpPr/>
            <p:nvPr/>
          </p:nvSpPr>
          <p:spPr>
            <a:xfrm>
              <a:off x="1957387" y="39269"/>
              <a:ext cx="1515089" cy="224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6971475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18" name="Group 17">
            <a:extLst>
              <a:ext uri="{FF2B5EF4-FFF2-40B4-BE49-F238E27FC236}">
                <a16:creationId xmlns:a16="http://schemas.microsoft.com/office/drawing/2014/main" id="{6D9D190B-19FC-92DB-6E49-105EF2B30159}"/>
              </a:ext>
            </a:extLst>
          </p:cNvPr>
          <p:cNvGrpSpPr/>
          <p:nvPr/>
        </p:nvGrpSpPr>
        <p:grpSpPr>
          <a:xfrm>
            <a:off x="61708" y="0"/>
            <a:ext cx="7264175" cy="6858000"/>
            <a:chOff x="5424693" y="0"/>
            <a:chExt cx="7264175" cy="6858000"/>
          </a:xfrm>
        </p:grpSpPr>
        <p:pic>
          <p:nvPicPr>
            <p:cNvPr id="2" name="Picture 12" descr="DNA Structure | Carlson Stock Art">
              <a:extLst>
                <a:ext uri="{FF2B5EF4-FFF2-40B4-BE49-F238E27FC236}">
                  <a16:creationId xmlns:a16="http://schemas.microsoft.com/office/drawing/2014/main" id="{46C3A085-51ED-72AC-E398-01C793C37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736" y="0"/>
              <a:ext cx="5235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106F15E-82FA-21F0-C4AC-5FAE455BB772}"/>
                </a:ext>
              </a:extLst>
            </p:cNvPr>
            <p:cNvSpPr/>
            <p:nvPr/>
          </p:nvSpPr>
          <p:spPr>
            <a:xfrm>
              <a:off x="10881172" y="4862369"/>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4916D344-E6F4-106B-23D3-D6F7131E849A}"/>
                </a:ext>
              </a:extLst>
            </p:cNvPr>
            <p:cNvSpPr/>
            <p:nvPr/>
          </p:nvSpPr>
          <p:spPr>
            <a:xfrm>
              <a:off x="10529371" y="270820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B9D0C751-3656-2207-0E05-F81173A9E436}"/>
                </a:ext>
              </a:extLst>
            </p:cNvPr>
            <p:cNvSpPr/>
            <p:nvPr/>
          </p:nvSpPr>
          <p:spPr>
            <a:xfrm>
              <a:off x="10219213" y="1037816"/>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D6BB94B5-7FEC-1FB9-0259-D73667BAE1DE}"/>
                </a:ext>
              </a:extLst>
            </p:cNvPr>
            <p:cNvSpPr/>
            <p:nvPr/>
          </p:nvSpPr>
          <p:spPr>
            <a:xfrm>
              <a:off x="6892592" y="257490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5316355E-CD06-1F32-982C-E8D5A00E72F0}"/>
                </a:ext>
              </a:extLst>
            </p:cNvPr>
            <p:cNvSpPr/>
            <p:nvPr/>
          </p:nvSpPr>
          <p:spPr>
            <a:xfrm>
              <a:off x="6591279" y="305869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3A9E16C0-D9DC-D5EA-6B22-2A5A4949FBC9}"/>
                </a:ext>
              </a:extLst>
            </p:cNvPr>
            <p:cNvSpPr/>
            <p:nvPr/>
          </p:nvSpPr>
          <p:spPr>
            <a:xfrm>
              <a:off x="6304023" y="354247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3B69BD90-325D-B5C1-FE14-C0A33C818822}"/>
                </a:ext>
              </a:extLst>
            </p:cNvPr>
            <p:cNvSpPr/>
            <p:nvPr/>
          </p:nvSpPr>
          <p:spPr>
            <a:xfrm>
              <a:off x="8396484" y="6261499"/>
              <a:ext cx="1594597" cy="301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EE5D2AB0-5E16-F5EB-7563-5FC90615B7D0}"/>
                </a:ext>
              </a:extLst>
            </p:cNvPr>
            <p:cNvSpPr txBox="1"/>
            <p:nvPr/>
          </p:nvSpPr>
          <p:spPr>
            <a:xfrm>
              <a:off x="6491827" y="2689358"/>
              <a:ext cx="19046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
                  <a:ea typeface="+mn-ea"/>
                  <a:cs typeface="+mn-cs"/>
                </a:rPr>
                <a:t>Nhóm phosphate</a:t>
              </a:r>
            </a:p>
          </p:txBody>
        </p:sp>
        <p:sp>
          <p:nvSpPr>
            <p:cNvPr id="12" name="TextBox 11">
              <a:extLst>
                <a:ext uri="{FF2B5EF4-FFF2-40B4-BE49-F238E27FC236}">
                  <a16:creationId xmlns:a16="http://schemas.microsoft.com/office/drawing/2014/main" id="{217DF44E-CF5B-5B60-DE85-32A3C788E62C}"/>
                </a:ext>
              </a:extLst>
            </p:cNvPr>
            <p:cNvSpPr txBox="1"/>
            <p:nvPr/>
          </p:nvSpPr>
          <p:spPr>
            <a:xfrm>
              <a:off x="8241453" y="6193509"/>
              <a:ext cx="19046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
                  <a:ea typeface="+mn-ea"/>
                  <a:cs typeface="+mn-cs"/>
                </a:rPr>
                <a:t>Cặp base nitrogen</a:t>
              </a:r>
            </a:p>
          </p:txBody>
        </p:sp>
        <p:sp>
          <p:nvSpPr>
            <p:cNvPr id="13" name="TextBox 12">
              <a:extLst>
                <a:ext uri="{FF2B5EF4-FFF2-40B4-BE49-F238E27FC236}">
                  <a16:creationId xmlns:a16="http://schemas.microsoft.com/office/drawing/2014/main" id="{AB389F24-D326-C1DD-604E-F6BFA45F5ED0}"/>
                </a:ext>
              </a:extLst>
            </p:cNvPr>
            <p:cNvSpPr txBox="1"/>
            <p:nvPr/>
          </p:nvSpPr>
          <p:spPr>
            <a:xfrm>
              <a:off x="5424693" y="3130859"/>
              <a:ext cx="248871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
                  <a:ea typeface="+mn-ea"/>
                  <a:cs typeface="+mn-cs"/>
                </a:rPr>
                <a:t>Liên kết phosphodiester</a:t>
              </a:r>
            </a:p>
          </p:txBody>
        </p:sp>
        <p:sp>
          <p:nvSpPr>
            <p:cNvPr id="14" name="TextBox 13">
              <a:extLst>
                <a:ext uri="{FF2B5EF4-FFF2-40B4-BE49-F238E27FC236}">
                  <a16:creationId xmlns:a16="http://schemas.microsoft.com/office/drawing/2014/main" id="{0F0E8874-759F-D900-1E17-61B1AFB7B8D6}"/>
                </a:ext>
              </a:extLst>
            </p:cNvPr>
            <p:cNvSpPr txBox="1"/>
            <p:nvPr/>
          </p:nvSpPr>
          <p:spPr>
            <a:xfrm>
              <a:off x="5675265" y="3599701"/>
              <a:ext cx="18731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
                  <a:ea typeface="+mn-ea"/>
                  <a:cs typeface="+mn-cs"/>
                </a:rPr>
                <a:t>Đường 5 carbon</a:t>
              </a:r>
            </a:p>
          </p:txBody>
        </p:sp>
        <p:sp>
          <p:nvSpPr>
            <p:cNvPr id="15" name="TextBox 14">
              <a:extLst>
                <a:ext uri="{FF2B5EF4-FFF2-40B4-BE49-F238E27FC236}">
                  <a16:creationId xmlns:a16="http://schemas.microsoft.com/office/drawing/2014/main" id="{BC8C30C3-D295-AE68-6AEB-44B8641FB276}"/>
                </a:ext>
              </a:extLst>
            </p:cNvPr>
            <p:cNvSpPr txBox="1"/>
            <p:nvPr/>
          </p:nvSpPr>
          <p:spPr>
            <a:xfrm>
              <a:off x="10815754" y="4677703"/>
              <a:ext cx="18731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
                  <a:ea typeface="+mn-ea"/>
                  <a:cs typeface="+mn-cs"/>
                </a:rPr>
                <a:t>Liên kết hydrogen</a:t>
              </a:r>
            </a:p>
          </p:txBody>
        </p:sp>
        <p:sp>
          <p:nvSpPr>
            <p:cNvPr id="16" name="TextBox 15">
              <a:extLst>
                <a:ext uri="{FF2B5EF4-FFF2-40B4-BE49-F238E27FC236}">
                  <a16:creationId xmlns:a16="http://schemas.microsoft.com/office/drawing/2014/main" id="{724CFF4D-4FF8-FD2F-EBE5-C2938BACD62C}"/>
                </a:ext>
              </a:extLst>
            </p:cNvPr>
            <p:cNvSpPr txBox="1"/>
            <p:nvPr/>
          </p:nvSpPr>
          <p:spPr>
            <a:xfrm>
              <a:off x="10230998" y="1117163"/>
              <a:ext cx="11625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
                  <a:ea typeface="+mn-ea"/>
                  <a:cs typeface="+mn-cs"/>
                </a:rPr>
                <a:t>Cặp base</a:t>
              </a:r>
            </a:p>
          </p:txBody>
        </p:sp>
        <p:sp>
          <p:nvSpPr>
            <p:cNvPr id="17" name="TextBox 16">
              <a:extLst>
                <a:ext uri="{FF2B5EF4-FFF2-40B4-BE49-F238E27FC236}">
                  <a16:creationId xmlns:a16="http://schemas.microsoft.com/office/drawing/2014/main" id="{82811F0E-B91F-A459-7766-6B6D10FADBAB}"/>
                </a:ext>
              </a:extLst>
            </p:cNvPr>
            <p:cNvSpPr txBox="1"/>
            <p:nvPr/>
          </p:nvSpPr>
          <p:spPr>
            <a:xfrm>
              <a:off x="10431925" y="2543572"/>
              <a:ext cx="17932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Times New Roman "/>
                  <a:ea typeface="+mn-ea"/>
                  <a:cs typeface="+mn-cs"/>
                </a:rPr>
                <a:t>Xương sống đường phosphate</a:t>
              </a:r>
            </a:p>
          </p:txBody>
        </p:sp>
      </p:grpSp>
      <p:sp>
        <p:nvSpPr>
          <p:cNvPr id="26" name="TextBox 25">
            <a:extLst>
              <a:ext uri="{FF2B5EF4-FFF2-40B4-BE49-F238E27FC236}">
                <a16:creationId xmlns:a16="http://schemas.microsoft.com/office/drawing/2014/main" id="{3F4871AE-3D27-2D89-B919-D38830D3745B}"/>
              </a:ext>
            </a:extLst>
          </p:cNvPr>
          <p:cNvSpPr txBox="1"/>
          <p:nvPr/>
        </p:nvSpPr>
        <p:spPr>
          <a:xfrm>
            <a:off x="7397935" y="603949"/>
            <a:ext cx="4572140" cy="5362815"/>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Times New Roman "/>
                <a:ea typeface="+mn-ea"/>
                <a:cs typeface="+mn-cs"/>
              </a:rPr>
              <a:t>Trong phân tử ADN:</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
                <a:ea typeface="+mn-ea"/>
                <a:cs typeface="+mn-cs"/>
              </a:rPr>
              <a:t>-</a:t>
            </a:r>
            <a:r>
              <a:rPr kumimoji="0" lang="vi-VN" sz="2400" b="0" i="0" u="none" strike="noStrike" kern="1200" cap="none" spc="0" normalizeH="0" baseline="0" noProof="0" dirty="0">
                <a:ln>
                  <a:noFill/>
                </a:ln>
                <a:solidFill>
                  <a:prstClr val="black"/>
                </a:solidFill>
                <a:effectLst/>
                <a:uLnTx/>
                <a:uFillTx/>
                <a:latin typeface="Times New Roman "/>
                <a:ea typeface="+mn-ea"/>
                <a:cs typeface="+mn-cs"/>
              </a:rPr>
              <a:t> Liên kết dọc: trên một mạch đơn các nu liên kết với nhau bằng liên kết hóa trị.</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
                <a:ea typeface="+mn-ea"/>
                <a:cs typeface="+mn-cs"/>
              </a:rPr>
              <a:t>- Giữa hai mạch các nu</a:t>
            </a:r>
            <a:r>
              <a:rPr kumimoji="0" lang="en-US" sz="2400" b="0" i="0" u="none" strike="noStrike" kern="1200" cap="none" spc="0" normalizeH="0" baseline="0" noProof="0" dirty="0" err="1">
                <a:ln>
                  <a:noFill/>
                </a:ln>
                <a:solidFill>
                  <a:prstClr val="black"/>
                </a:solidFill>
                <a:effectLst/>
                <a:uLnTx/>
                <a:uFillTx/>
                <a:latin typeface="Times New Roman "/>
                <a:ea typeface="+mn-ea"/>
                <a:cs typeface="+mn-cs"/>
              </a:rPr>
              <a:t>cleotide</a:t>
            </a:r>
            <a:r>
              <a:rPr kumimoji="0" lang="vi-VN" sz="2400" b="0" i="0" u="none" strike="noStrike" kern="1200" cap="none" spc="0" normalizeH="0" baseline="0" noProof="0" dirty="0">
                <a:ln>
                  <a:noFill/>
                </a:ln>
                <a:solidFill>
                  <a:prstClr val="black"/>
                </a:solidFill>
                <a:effectLst/>
                <a:uLnTx/>
                <a:uFillTx/>
                <a:latin typeface="Times New Roman "/>
                <a:ea typeface="+mn-ea"/>
                <a:cs typeface="+mn-cs"/>
              </a:rPr>
              <a:t> liên kết với nhau bằng liên kết h</a:t>
            </a:r>
            <a:r>
              <a:rPr kumimoji="0" lang="en-US" sz="2400" b="0" i="0" u="none" strike="noStrike" kern="1200" cap="none" spc="0" normalizeH="0" baseline="0" noProof="0" dirty="0" err="1">
                <a:ln>
                  <a:noFill/>
                </a:ln>
                <a:solidFill>
                  <a:prstClr val="black"/>
                </a:solidFill>
                <a:effectLst/>
                <a:uLnTx/>
                <a:uFillTx/>
                <a:latin typeface="Times New Roman "/>
                <a:ea typeface="+mn-ea"/>
                <a:cs typeface="+mn-cs"/>
              </a:rPr>
              <a:t>ydrogen</a:t>
            </a:r>
            <a:r>
              <a:rPr kumimoji="0" lang="vi-VN" sz="2400" b="0" i="0" u="none" strike="noStrike" kern="1200" cap="none" spc="0" normalizeH="0" baseline="0" noProof="0" dirty="0">
                <a:ln>
                  <a:noFill/>
                </a:ln>
                <a:solidFill>
                  <a:prstClr val="black"/>
                </a:solidFill>
                <a:effectLst/>
                <a:uLnTx/>
                <a:uFillTx/>
                <a:latin typeface="Times New Roman "/>
                <a:ea typeface="+mn-ea"/>
                <a:cs typeface="+mn-cs"/>
              </a:rPr>
              <a:t> tạo thành các cặp:</a:t>
            </a:r>
            <a:endParaRPr kumimoji="0" lang="en-US" sz="2400" b="0" i="0" u="none" strike="noStrike" kern="1200" cap="none" spc="0" normalizeH="0" baseline="0" noProof="0" dirty="0">
              <a:ln>
                <a:noFill/>
              </a:ln>
              <a:solidFill>
                <a:prstClr val="black"/>
              </a:solidFill>
              <a:effectLst/>
              <a:uLnTx/>
              <a:uFillTx/>
              <a:latin typeface="Times New Roman "/>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
                <a:ea typeface="+mn-ea"/>
                <a:cs typeface="+mn-cs"/>
              </a:rPr>
              <a:t>A liên kết với T bằng 2 liên kết </a:t>
            </a:r>
            <a:r>
              <a:rPr kumimoji="0" lang="en-US" sz="2400" b="0" i="0" u="none" strike="noStrike" kern="1200" cap="none" spc="0" normalizeH="0" baseline="0" noProof="0" dirty="0">
                <a:ln>
                  <a:noFill/>
                </a:ln>
                <a:solidFill>
                  <a:prstClr val="black"/>
                </a:solidFill>
                <a:effectLst/>
                <a:uLnTx/>
                <a:uFillTx/>
                <a:latin typeface="Times New Roman "/>
                <a:ea typeface="+mn-ea"/>
                <a:cs typeface="+mn-cs"/>
              </a:rPr>
              <a:t>hydrogen</a:t>
            </a:r>
            <a:r>
              <a:rPr kumimoji="0" lang="vi-VN" sz="2400" b="0" i="0" u="none" strike="noStrike" kern="1200" cap="none" spc="0" normalizeH="0" baseline="0" noProof="0" dirty="0">
                <a:ln>
                  <a:noFill/>
                </a:ln>
                <a:solidFill>
                  <a:prstClr val="black"/>
                </a:solidFill>
                <a:effectLst/>
                <a:uLnTx/>
                <a:uFillTx/>
                <a:latin typeface="Times New Roman "/>
                <a:ea typeface="+mn-ea"/>
                <a:cs typeface="+mn-cs"/>
              </a:rPr>
              <a:t>.</a:t>
            </a:r>
            <a:endParaRPr kumimoji="0" lang="en-US" sz="2400" b="0" i="0" u="none" strike="noStrike" kern="1200" cap="none" spc="0" normalizeH="0" baseline="0" noProof="0" dirty="0">
              <a:ln>
                <a:noFill/>
              </a:ln>
              <a:solidFill>
                <a:prstClr val="black"/>
              </a:solidFill>
              <a:effectLst/>
              <a:uLnTx/>
              <a:uFillTx/>
              <a:latin typeface="Times New Roman "/>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
                <a:ea typeface="+mn-ea"/>
                <a:cs typeface="+mn-cs"/>
              </a:rPr>
              <a:t>G liên kết với </a:t>
            </a:r>
            <a:r>
              <a:rPr kumimoji="0" lang="en-US" sz="2400" b="0" i="0" u="none" strike="noStrike" kern="1200" cap="none" spc="0" normalizeH="0" baseline="0" noProof="0" dirty="0">
                <a:ln>
                  <a:noFill/>
                </a:ln>
                <a:solidFill>
                  <a:prstClr val="black"/>
                </a:solidFill>
                <a:effectLst/>
                <a:uLnTx/>
                <a:uFillTx/>
                <a:latin typeface="Times New Roman "/>
                <a:ea typeface="+mn-ea"/>
                <a:cs typeface="+mn-cs"/>
              </a:rPr>
              <a:t>C</a:t>
            </a:r>
            <a:r>
              <a:rPr kumimoji="0" lang="vi-VN" sz="2400" b="0" i="0" u="none" strike="noStrike" kern="1200" cap="none" spc="0" normalizeH="0" baseline="0" noProof="0" dirty="0">
                <a:ln>
                  <a:noFill/>
                </a:ln>
                <a:solidFill>
                  <a:prstClr val="black"/>
                </a:solidFill>
                <a:effectLst/>
                <a:uLnTx/>
                <a:uFillTx/>
                <a:latin typeface="Times New Roman "/>
                <a:ea typeface="+mn-ea"/>
                <a:cs typeface="+mn-cs"/>
              </a:rPr>
              <a:t> bằng 3 liên kết </a:t>
            </a:r>
            <a:r>
              <a:rPr kumimoji="0" lang="en-US" sz="2400" b="0" i="0" u="none" strike="noStrike" kern="1200" cap="none" spc="0" normalizeH="0" baseline="0" noProof="0" dirty="0">
                <a:ln>
                  <a:noFill/>
                </a:ln>
                <a:solidFill>
                  <a:prstClr val="black"/>
                </a:solidFill>
                <a:effectLst/>
                <a:uLnTx/>
                <a:uFillTx/>
                <a:latin typeface="Times New Roman "/>
                <a:ea typeface="+mn-ea"/>
                <a:cs typeface="+mn-cs"/>
              </a:rPr>
              <a:t>hydrogen</a:t>
            </a:r>
            <a:r>
              <a:rPr kumimoji="0" lang="vi-VN" sz="2400" b="0" i="0" u="none" strike="noStrike" kern="1200" cap="none" spc="0" normalizeH="0" baseline="0" noProof="0" dirty="0">
                <a:ln>
                  <a:noFill/>
                </a:ln>
                <a:solidFill>
                  <a:prstClr val="black"/>
                </a:solidFill>
                <a:effectLst/>
                <a:uLnTx/>
                <a:uFillTx/>
                <a:latin typeface="Times New Roman "/>
                <a:ea typeface="+mn-ea"/>
                <a:cs typeface="+mn-cs"/>
              </a:rPr>
              <a:t>.</a:t>
            </a:r>
            <a:endParaRPr kumimoji="0" lang="en-US" sz="2400" b="0" i="0" u="none" strike="noStrike" kern="1200" cap="none" spc="0" normalizeH="0" baseline="0" noProof="0" dirty="0">
              <a:ln>
                <a:noFill/>
              </a:ln>
              <a:solidFill>
                <a:prstClr val="black"/>
              </a:solidFill>
              <a:effectLst/>
              <a:uLnTx/>
              <a:uFillTx/>
              <a:latin typeface="Times New Roman "/>
              <a:ea typeface="+mn-ea"/>
              <a:cs typeface="+mn-cs"/>
            </a:endParaRPr>
          </a:p>
        </p:txBody>
      </p:sp>
    </p:spTree>
    <p:extLst>
      <p:ext uri="{BB962C8B-B14F-4D97-AF65-F5344CB8AC3E}">
        <p14:creationId xmlns:p14="http://schemas.microsoft.com/office/powerpoint/2010/main" val="2257670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Dựa</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thông</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tin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sách</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khoa,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Nucleic acid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cấu</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tạo</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thế</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nào</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Gồm</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những</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loại</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nào</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grpSp>
        <p:nvGrpSpPr>
          <p:cNvPr id="10" name="Group 9">
            <a:extLst>
              <a:ext uri="{FF2B5EF4-FFF2-40B4-BE49-F238E27FC236}">
                <a16:creationId xmlns:a16="http://schemas.microsoft.com/office/drawing/2014/main" id="{D8189182-745E-F82F-3089-805E34925C33}"/>
              </a:ext>
            </a:extLst>
          </p:cNvPr>
          <p:cNvGrpSpPr/>
          <p:nvPr/>
        </p:nvGrpSpPr>
        <p:grpSpPr>
          <a:xfrm>
            <a:off x="624501" y="3145088"/>
            <a:ext cx="10853182" cy="3417753"/>
            <a:chOff x="1504970" y="3523109"/>
            <a:chExt cx="8149524" cy="1897638"/>
          </a:xfrm>
        </p:grpSpPr>
        <p:sp>
          <p:nvSpPr>
            <p:cNvPr id="5" name="Rectangle: Rounded Corners 4">
              <a:extLst>
                <a:ext uri="{FF2B5EF4-FFF2-40B4-BE49-F238E27FC236}">
                  <a16:creationId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1" name="Rectangle: Rounded Corners 10">
            <a:extLst>
              <a:ext uri="{FF2B5EF4-FFF2-40B4-BE49-F238E27FC236}">
                <a16:creationId xmlns:a16="http://schemas.microsoft.com/office/drawing/2014/main" id="{5F7F9E2E-AEF4-C169-9D05-8F04CE796377}"/>
              </a:ext>
            </a:extLst>
          </p:cNvPr>
          <p:cNvSpPr/>
          <p:nvPr/>
        </p:nvSpPr>
        <p:spPr>
          <a:xfrm>
            <a:off x="5215092" y="2544348"/>
            <a:ext cx="1447333" cy="431080"/>
          </a:xfrm>
          <a:prstGeom prst="roundRect">
            <a:avLst>
              <a:gd name="adj" fmla="val 50000"/>
            </a:avLst>
          </a:prstGeom>
          <a:solidFill>
            <a:srgbClr val="F5D50F"/>
          </a:solidFill>
          <a:ln>
            <a:noFill/>
          </a:ln>
          <a:effectLst>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Trả lời</a:t>
            </a:r>
          </a:p>
        </p:txBody>
      </p:sp>
      <p:sp>
        <p:nvSpPr>
          <p:cNvPr id="13" name="TextBox 12">
            <a:extLst>
              <a:ext uri="{FF2B5EF4-FFF2-40B4-BE49-F238E27FC236}">
                <a16:creationId xmlns:a16="http://schemas.microsoft.com/office/drawing/2014/main" id="{64BB7221-B37C-76DD-2280-BFB66B6162AF}"/>
              </a:ext>
            </a:extLst>
          </p:cNvPr>
          <p:cNvSpPr txBox="1"/>
          <p:nvPr/>
        </p:nvSpPr>
        <p:spPr>
          <a:xfrm>
            <a:off x="837619" y="3334926"/>
            <a:ext cx="10314695" cy="3038076"/>
          </a:xfrm>
          <a:prstGeom prst="rect">
            <a:avLst/>
          </a:prstGeom>
          <a:noFill/>
        </p:spPr>
        <p:txBody>
          <a:bodyPr wrap="square">
            <a:spAutoFit/>
          </a:bodyPr>
          <a:lstStyle/>
          <a:p>
            <a:pPr marL="0" marR="0" lvl="0" indent="0" algn="just" defTabSz="914400" rtl="0" eaLnBrk="1" fontAlgn="auto" latinLnBrk="0" hangingPunct="1">
              <a:lnSpc>
                <a:spcPct val="120000"/>
              </a:lnSpc>
              <a:spcBef>
                <a:spcPts val="60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Nucleic acid là những phân tử sinh học cấu tạo từ các nguyên tố </a:t>
            </a:r>
            <a:r>
              <a:rPr kumimoji="0" lang="vi-VN" sz="27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 H, O, N, P</a:t>
            </a:r>
            <a:r>
              <a:rPr kumimoji="0" lang="vi-VN"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chúng có cấu trúc đa phân và được tìm thấy trong tế bào của </a:t>
            </a:r>
            <a:r>
              <a:rPr kumimoji="0" lang="vi-VN" sz="27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cơ thể sinh vật, trong virus</a:t>
            </a: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Nucleic acid có </a:t>
            </a:r>
            <a:r>
              <a:rPr kumimoji="0" lang="vi-VN"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hai loại </a:t>
            </a: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là </a:t>
            </a:r>
            <a:endPar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D</a:t>
            </a: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eoxyribonucleic acid </a:t>
            </a:r>
            <a:r>
              <a:rPr kumimoji="0" lang="vi-VN"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(DNA) </a:t>
            </a:r>
            <a:endPar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R</a:t>
            </a: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ibonucleic acid </a:t>
            </a:r>
            <a:r>
              <a:rPr kumimoji="0" lang="vi-VN"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(RNA).</a:t>
            </a:r>
            <a:endPar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3030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 calcmode="lin" valueType="num">
                                      <p:cBhvr additive="base">
                                        <p:cTn id="20"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E0CBF1-815A-6DE8-505E-A73C2D28580D}"/>
              </a:ext>
            </a:extLst>
          </p:cNvPr>
          <p:cNvGrpSpPr/>
          <p:nvPr/>
        </p:nvGrpSpPr>
        <p:grpSpPr>
          <a:xfrm>
            <a:off x="901309" y="231267"/>
            <a:ext cx="6585926" cy="6485224"/>
            <a:chOff x="364638" y="906651"/>
            <a:chExt cx="5621035" cy="5535088"/>
          </a:xfrm>
        </p:grpSpPr>
        <p:grpSp>
          <p:nvGrpSpPr>
            <p:cNvPr id="3" name="Group 2">
              <a:extLst>
                <a:ext uri="{FF2B5EF4-FFF2-40B4-BE49-F238E27FC236}">
                  <a16:creationId xmlns:a16="http://schemas.microsoft.com/office/drawing/2014/main" id="{BE9D5948-116E-BA09-0CEC-31438815ECA2}"/>
                </a:ext>
              </a:extLst>
            </p:cNvPr>
            <p:cNvGrpSpPr/>
            <p:nvPr/>
          </p:nvGrpSpPr>
          <p:grpSpPr>
            <a:xfrm>
              <a:off x="364638" y="906651"/>
              <a:ext cx="5621035" cy="5535088"/>
              <a:chOff x="364638" y="906651"/>
              <a:chExt cx="5621035" cy="5535088"/>
            </a:xfrm>
          </p:grpSpPr>
          <p:pic>
            <p:nvPicPr>
              <p:cNvPr id="5" name="Picture 6" descr="Genetic Disorder Research/PowerPoint Slide Project | OER Commons">
                <a:extLst>
                  <a:ext uri="{FF2B5EF4-FFF2-40B4-BE49-F238E27FC236}">
                    <a16:creationId xmlns:a16="http://schemas.microsoft.com/office/drawing/2014/main" id="{D20FD838-EC93-7C62-1F3C-1F65CFB01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D36C672-9956-4D9E-D1B3-04815377596D}"/>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E956A"/>
                    </a:solidFill>
                    <a:latin typeface="Arial" panose="020B0604020202020204" pitchFamily="34" charset="0"/>
                    <a:cs typeface="Arial" panose="020B0604020202020204" pitchFamily="34" charset="0"/>
                  </a:rPr>
                  <a:t>Cơ thể</a:t>
                </a:r>
              </a:p>
            </p:txBody>
          </p:sp>
          <p:sp>
            <p:nvSpPr>
              <p:cNvPr id="7" name="Rectangle 6">
                <a:extLst>
                  <a:ext uri="{FF2B5EF4-FFF2-40B4-BE49-F238E27FC236}">
                    <a16:creationId xmlns:a16="http://schemas.microsoft.com/office/drawing/2014/main" id="{4B1C3B84-BC09-A533-F7B3-103F60D30F67}"/>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BC7E0"/>
                    </a:solidFill>
                    <a:latin typeface="Arial" panose="020B0604020202020204" pitchFamily="34" charset="0"/>
                    <a:cs typeface="Arial" panose="020B0604020202020204" pitchFamily="34" charset="0"/>
                  </a:rPr>
                  <a:t>Tế bào</a:t>
                </a:r>
              </a:p>
            </p:txBody>
          </p:sp>
          <p:sp>
            <p:nvSpPr>
              <p:cNvPr id="8" name="Rectangle 7">
                <a:extLst>
                  <a:ext uri="{FF2B5EF4-FFF2-40B4-BE49-F238E27FC236}">
                    <a16:creationId xmlns:a16="http://schemas.microsoft.com/office/drawing/2014/main" id="{43EFA028-80E7-1D9D-D457-FC5B5B73F754}"/>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F48E1"/>
                    </a:solidFill>
                    <a:latin typeface="Arial" panose="020B0604020202020204" pitchFamily="34" charset="0"/>
                    <a:cs typeface="Arial" panose="020B0604020202020204" pitchFamily="34" charset="0"/>
                  </a:rPr>
                  <a:t>Nhiễm sắc thể</a:t>
                </a:r>
              </a:p>
            </p:txBody>
          </p:sp>
          <p:sp>
            <p:nvSpPr>
              <p:cNvPr id="9" name="Rectangle 8">
                <a:extLst>
                  <a:ext uri="{FF2B5EF4-FFF2-40B4-BE49-F238E27FC236}">
                    <a16:creationId xmlns:a16="http://schemas.microsoft.com/office/drawing/2014/main" id="{942502A7-2651-B317-5702-A0A8A014D80C}"/>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Arial" panose="020B0604020202020204" pitchFamily="34" charset="0"/>
                    <a:cs typeface="Arial" panose="020B0604020202020204" pitchFamily="34" charset="0"/>
                  </a:rPr>
                  <a:t>DNA</a:t>
                </a:r>
              </a:p>
            </p:txBody>
          </p:sp>
        </p:grpSp>
        <p:pic>
          <p:nvPicPr>
            <p:cNvPr id="4" name="Picture 8" descr="Dna strand in many colors Royalty Free Vector Image">
              <a:extLst>
                <a:ext uri="{FF2B5EF4-FFF2-40B4-BE49-F238E27FC236}">
                  <a16:creationId xmlns:a16="http://schemas.microsoft.com/office/drawing/2014/main" id="{A3361368-3C01-642E-547C-8D45B532F2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id="{B4894FB4-30AA-CA45-6866-68252070426C}"/>
              </a:ext>
            </a:extLst>
          </p:cNvPr>
          <p:cNvSpPr/>
          <p:nvPr/>
        </p:nvSpPr>
        <p:spPr>
          <a:xfrm>
            <a:off x="7731166" y="3141263"/>
            <a:ext cx="4461674" cy="57547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DNA trong cơ thể người</a:t>
            </a:r>
          </a:p>
        </p:txBody>
      </p:sp>
    </p:spTree>
    <p:extLst>
      <p:ext uri="{BB962C8B-B14F-4D97-AF65-F5344CB8AC3E}">
        <p14:creationId xmlns:p14="http://schemas.microsoft.com/office/powerpoint/2010/main" val="279324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MMPROD_SUBSTITUTION_ID" val="{11D6779D-3FFD-4BF1-9E9A-8588573052A4}"/>
</p:tagLst>
</file>

<file path=ppt/tags/tag5.xml><?xml version="1.0" encoding="utf-8"?>
<p:tagLst xmlns:a="http://schemas.openxmlformats.org/drawingml/2006/main" xmlns:r="http://schemas.openxmlformats.org/officeDocument/2006/relationships" xmlns:p="http://schemas.openxmlformats.org/presentationml/2006/main">
  <p:tag name="MMPROD_SUBSTITUTION_ID" val="{9377D65A-8CB7-4A1F-82C9-56E15FA5A1AD}"/>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4.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5.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anose="020B0604030504040204" pitchFamily="34" charset="0"/>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2.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1684</TotalTime>
  <Words>4009</Words>
  <Application>Microsoft Office PowerPoint</Application>
  <PresentationFormat>Widescreen</PresentationFormat>
  <Paragraphs>348</Paragraphs>
  <Slides>73</Slides>
  <Notes>1</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73</vt:i4>
      </vt:variant>
    </vt:vector>
  </HeadingPairs>
  <TitlesOfParts>
    <vt:vector size="90" baseType="lpstr">
      <vt:lpstr>#9Slide02 Noi dung dai</vt:lpstr>
      <vt:lpstr>.VnBlackH</vt:lpstr>
      <vt:lpstr>Arial</vt:lpstr>
      <vt:lpstr>Calibri</vt:lpstr>
      <vt:lpstr>Symbola</vt:lpstr>
      <vt:lpstr>Times New Roman</vt:lpstr>
      <vt:lpstr>Times New Roman </vt:lpstr>
      <vt:lpstr>Verdana</vt:lpstr>
      <vt:lpstr>VNI-Helve</vt:lpstr>
      <vt:lpstr>Wingdings 2</vt:lpstr>
      <vt:lpstr>SlateVTI</vt:lpstr>
      <vt:lpstr>Office Theme</vt:lpstr>
      <vt:lpstr>1_SlateVTI</vt:lpstr>
      <vt:lpstr>1_Office Theme</vt:lpstr>
      <vt:lpstr>Balloons</vt:lpstr>
      <vt:lpstr>Default Design</vt:lpstr>
      <vt:lpstr>Equation.3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Hệ quả của nguyên tắc bổ sung</vt:lpstr>
      <vt:lpstr>PowerPoint Presentation</vt:lpstr>
      <vt:lpstr>PowerPoint Presentation</vt:lpstr>
      <vt:lpstr>PowerPoint Presentation</vt:lpstr>
      <vt:lpstr>PowerPoint Presentation</vt:lpstr>
      <vt:lpstr>PowerPoint Presentation</vt:lpstr>
      <vt:lpstr>Cao ốc mang tên Agora Garden tại TP Đài Bắc (Đài Loan) do một cty của Bỉ xây dựng, dự kiến hoàn thành vào năm 2016. Lấy cảm hứng từ mô hinh ADN tạo ra những khu vườn treo. Có 20 tầng mỗi tầng 20 căn hộ.</vt:lpstr>
      <vt:lpstr>Cao ốc mang tên Agora Garden tại TP Đài Bắc (Đài Loan) do một cty của Bỉ xây dựng, dự kiến hoàn thành vào năm 2016. Lấy cảm hứng từ mô hinh ADN tạo ra những khu vườn treo. Có 20 tầng mỗi tầng 20 căn hộ.</vt:lpstr>
      <vt:lpstr>Cao ốc mang tên Agora Garden tại TP Đài Bắc( Đài Loan) do một cty của Bỉ xây dựng, dự kiến hoàn thành vào năm 2016. Lấy cảm hứng từ mô hinh ADN tạo ra nhung khu vườn treo. Có 20 tầng mỗi tầng 20 căn hộ.</vt:lpstr>
      <vt:lpstr>Cao ốc mang tên Agora Garden tại TP Đài Bắc( Đài Loan) do một cty của Bỉ xây dựng, dự kiến hoàn thành vào năm 2016. Lấy cảm hứng từ mô hinh ADN tạo ra nhung khu vườn treo. Có 20 tầng mỗi tần 20 căn hộ.</vt:lpstr>
      <vt:lpstr>Chiếc cầu dài 280m thiết kế dựa trên cảm hứng mô hình ADN dành cho người đi bộ. Du lịch Singapore</vt:lpstr>
      <vt:lpstr>Chiếc cầu dài 280m thiết kế dựa trên cảm hứng mô hình ADN dành cho người đi bộ. Du lịch Singapore</vt:lpstr>
      <vt:lpstr>Chiếc cầu dài 280m thiết kế dựa trên cảm hứng mô hình ADN dành cho người đi bộ. Du lịch Singapore</vt:lpstr>
      <vt:lpstr>Làm cầu thang dựa theo ý tưởng mô hình ADN</vt:lpstr>
      <vt:lpstr>Làm cầu thang dưa theo ý tưởng mô hình ADN</vt:lpstr>
      <vt:lpstr>PowerPoint Presentation</vt:lpstr>
      <vt:lpstr>PowerPoint Presentation</vt:lpstr>
      <vt:lpstr>Hệ quả của nguyên tắc bổ sung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Administrator</cp:lastModifiedBy>
  <cp:revision>127</cp:revision>
  <dcterms:created xsi:type="dcterms:W3CDTF">2024-01-13T15:40:36Z</dcterms:created>
  <dcterms:modified xsi:type="dcterms:W3CDTF">2025-11-12T01:07:04Z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