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9"/>
  </p:notesMasterIdLst>
  <p:sldIdLst>
    <p:sldId id="256" r:id="rId2"/>
    <p:sldId id="279" r:id="rId3"/>
    <p:sldId id="316" r:id="rId4"/>
    <p:sldId id="347" r:id="rId5"/>
    <p:sldId id="348" r:id="rId6"/>
    <p:sldId id="349" r:id="rId7"/>
    <p:sldId id="363" r:id="rId8"/>
    <p:sldId id="283" r:id="rId9"/>
    <p:sldId id="366" r:id="rId10"/>
    <p:sldId id="368" r:id="rId11"/>
    <p:sldId id="365" r:id="rId12"/>
    <p:sldId id="369" r:id="rId13"/>
    <p:sldId id="367" r:id="rId14"/>
    <p:sldId id="276" r:id="rId15"/>
    <p:sldId id="355" r:id="rId16"/>
    <p:sldId id="356" r:id="rId17"/>
    <p:sldId id="358" r:id="rId18"/>
    <p:sldId id="360" r:id="rId19"/>
    <p:sldId id="361" r:id="rId20"/>
    <p:sldId id="362" r:id="rId21"/>
    <p:sldId id="357" r:id="rId22"/>
    <p:sldId id="351" r:id="rId23"/>
    <p:sldId id="327" r:id="rId24"/>
    <p:sldId id="364" r:id="rId25"/>
    <p:sldId id="371" r:id="rId26"/>
    <p:sldId id="314" r:id="rId27"/>
    <p:sldId id="35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192A9"/>
    <a:srgbClr val="EF4B66"/>
    <a:srgbClr val="3B87CD"/>
    <a:srgbClr val="5DD2FF"/>
    <a:srgbClr val="D36113"/>
    <a:srgbClr val="AD4F0F"/>
    <a:srgbClr val="E0702A"/>
    <a:srgbClr val="00B0F0"/>
    <a:srgbClr val="1596F3"/>
    <a:srgbClr val="F793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28" autoAdjust="0"/>
    <p:restoredTop sz="94660"/>
  </p:normalViewPr>
  <p:slideViewPr>
    <p:cSldViewPr snapToGrid="0" showGuides="1">
      <p:cViewPr varScale="1">
        <p:scale>
          <a:sx n="77" d="100"/>
          <a:sy n="77" d="100"/>
        </p:scale>
        <p:origin x="787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7744EC-E760-6910-33FA-53405BCDAE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3B98E2-98C4-A2F9-7F7C-012C7AE6AC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7CAF70-CDC4-6C70-157C-1DD1DF3759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F8CB12-DE79-6C4A-5E6E-A72271B48C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2925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66648A-DFED-6C0A-1777-42609E8B48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A839FDE-0EDB-B421-B14A-53C65E8D65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ACE75A-3E00-F139-41FB-519965EDC9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77B66F-E423-CC7A-D8FD-9B05F3601B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9043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53B09B-B459-0B7C-F9BE-F92D403167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CAC138-69F5-3975-4715-7F947DFBCD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A9A65E-AA63-1074-72F8-CC0D002741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1E23C2-B2C3-8D5E-6A81-20D7BC6D45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9350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4C1F9A-CFE8-2F03-9BFD-E464A67537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67BC0C-0200-6E89-3F6F-9ADEA7A3E0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16A7D1-23BA-3551-F3E0-F468D9D156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8AA4F7-05A7-4752-864B-D5A0D461BC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2455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768668-BF90-4E7F-2DD0-5DC157BA5F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FCD8DC-263A-3343-41D3-600BACAC8A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08FCDA-CB3F-6EC4-8990-FA0F62ED44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E6125C-3292-F3EA-9040-BB70718CCD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2811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B48F9E-8287-2E00-CD5D-79B7A0A721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CC6B37-F505-F2A3-F32F-1A3E1DB541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AC008E-F5C6-22CB-DA44-492052CE33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FC5321-69EB-9E26-73CD-6C1D393957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609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9728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980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51A67C-B9F6-D576-1794-CCCEAC61D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8B07BF-4C67-98A6-AAAA-C800281CA5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F2C138-6A9D-AFC0-BAB3-F8F5B4225B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35B32A-A2F2-33D7-8995-4B9800AC33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5190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3114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1083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6226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9641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0184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F9E913-8310-4165-BF4B-20B7FB49C4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56D730-C310-7253-05D2-FE22545E35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31C34B-FEA8-7787-AD90-F0EE2CEBE5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A5CCBE-E9AE-6785-5BD9-CEE4E34337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799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3.mp3"/><Relationship Id="rId13" Type="http://schemas.openxmlformats.org/officeDocument/2006/relationships/image" Target="../media/image5.png"/><Relationship Id="rId3" Type="http://schemas.microsoft.com/office/2007/relationships/media" Target="../media/media1.mp3"/><Relationship Id="rId7" Type="http://schemas.microsoft.com/office/2007/relationships/media" Target="../media/media3.mp3"/><Relationship Id="rId12" Type="http://schemas.openxmlformats.org/officeDocument/2006/relationships/notesSlide" Target="../notesSlides/notesSlide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2.mp3"/><Relationship Id="rId11" Type="http://schemas.openxmlformats.org/officeDocument/2006/relationships/slideLayout" Target="../slideLayouts/slideLayout2.xml"/><Relationship Id="rId5" Type="http://schemas.microsoft.com/office/2007/relationships/media" Target="../media/media2.mp3"/><Relationship Id="rId10" Type="http://schemas.openxmlformats.org/officeDocument/2006/relationships/audio" Target="../media/media5.mp3"/><Relationship Id="rId4" Type="http://schemas.openxmlformats.org/officeDocument/2006/relationships/audio" Target="../media/media1.mp3"/><Relationship Id="rId9" Type="http://schemas.microsoft.com/office/2007/relationships/media" Target="../media/media5.mp3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Group 119"/>
          <p:cNvGrpSpPr/>
          <p:nvPr/>
        </p:nvGrpSpPr>
        <p:grpSpPr>
          <a:xfrm>
            <a:off x="-3531" y="3531"/>
            <a:ext cx="12192000" cy="1083309"/>
            <a:chOff x="0" y="-3"/>
            <a:chExt cx="12192000" cy="1083309"/>
          </a:xfrm>
        </p:grpSpPr>
        <p:sp>
          <p:nvSpPr>
            <p:cNvPr id="121" name="Round Single Corner Rectangle 120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2" name="Round Single Corner Rectangle 121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3" name="Round Single Corner Rectangle 122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E5A822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E070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252247" y="169354"/>
            <a:ext cx="8300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LIFE IN THE COUNTRYSIDE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251660" y="6722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7" name="Rounded Rectangle 116"/>
          <p:cNvSpPr/>
          <p:nvPr/>
        </p:nvSpPr>
        <p:spPr>
          <a:xfrm>
            <a:off x="3812277" y="1594367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TextBox 118"/>
          <p:cNvSpPr txBox="1"/>
          <p:nvPr/>
        </p:nvSpPr>
        <p:spPr>
          <a:xfrm>
            <a:off x="4646626" y="1707132"/>
            <a:ext cx="22801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LESSON 5: SKILLS 1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63C85B6-EC8F-8DA1-6001-EBD6629FC0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230" y="2415238"/>
            <a:ext cx="7912678" cy="395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58FCFD-8DC8-DA3C-3D53-E5CF63C2E2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26EE8C7-8FE0-892C-A4B4-FB26168381C9}"/>
              </a:ext>
            </a:extLst>
          </p:cNvPr>
          <p:cNvGrpSpPr/>
          <p:nvPr/>
        </p:nvGrpSpPr>
        <p:grpSpPr>
          <a:xfrm>
            <a:off x="0" y="0"/>
            <a:ext cx="12192000" cy="1083309"/>
            <a:chOff x="0" y="-3"/>
            <a:chExt cx="12192000" cy="1083309"/>
          </a:xfrm>
        </p:grpSpPr>
        <p:sp>
          <p:nvSpPr>
            <p:cNvPr id="8" name="Round Single Corner Rectangle 15">
              <a:extLst>
                <a:ext uri="{FF2B5EF4-FFF2-40B4-BE49-F238E27FC236}">
                  <a16:creationId xmlns:a16="http://schemas.microsoft.com/office/drawing/2014/main" id="{7AA8588F-8322-78A6-0DA4-D701D2BFDE9F}"/>
                </a:ext>
              </a:extLst>
            </p:cNvPr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ound Single Corner Rectangle 16">
              <a:extLst>
                <a:ext uri="{FF2B5EF4-FFF2-40B4-BE49-F238E27FC236}">
                  <a16:creationId xmlns:a16="http://schemas.microsoft.com/office/drawing/2014/main" id="{F669FCD1-CE5B-9959-F2D5-DCDB1C36BC7A}"/>
                </a:ext>
              </a:extLst>
            </p:cNvPr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17">
              <a:extLst>
                <a:ext uri="{FF2B5EF4-FFF2-40B4-BE49-F238E27FC236}">
                  <a16:creationId xmlns:a16="http://schemas.microsoft.com/office/drawing/2014/main" id="{DC74B397-C923-71FC-5768-64912FCB2245}"/>
                </a:ext>
              </a:extLst>
            </p:cNvPr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3723C4F-BA92-7264-93C4-96EA093B0890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5A354E-1791-F9E7-A0FB-5A8D7767766E}"/>
              </a:ext>
            </a:extLst>
          </p:cNvPr>
          <p:cNvSpPr/>
          <p:nvPr/>
        </p:nvSpPr>
        <p:spPr>
          <a:xfrm>
            <a:off x="1996805" y="1203641"/>
            <a:ext cx="81983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Look at the picture and say the word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BEC94E-443A-9CFE-0664-6858A1E222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067" y="2272616"/>
            <a:ext cx="4907280" cy="3758076"/>
          </a:xfrm>
          <a:prstGeom prst="rect">
            <a:avLst/>
          </a:prstGeom>
        </p:spPr>
      </p:pic>
      <p:sp>
        <p:nvSpPr>
          <p:cNvPr id="4" name="Google Shape;1881;p31">
            <a:extLst>
              <a:ext uri="{FF2B5EF4-FFF2-40B4-BE49-F238E27FC236}">
                <a16:creationId xmlns:a16="http://schemas.microsoft.com/office/drawing/2014/main" id="{E2852F0C-B9FC-925C-763B-5DD1E48C27B3}"/>
              </a:ext>
            </a:extLst>
          </p:cNvPr>
          <p:cNvSpPr txBox="1">
            <a:spLocks/>
          </p:cNvSpPr>
          <p:nvPr/>
        </p:nvSpPr>
        <p:spPr>
          <a:xfrm>
            <a:off x="6708963" y="3175141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AD4F0F"/>
                </a:solidFill>
              </a:rPr>
              <a:t>orchard (n)</a:t>
            </a:r>
            <a:endParaRPr lang="en-US" sz="4800" b="1" dirty="0">
              <a:solidFill>
                <a:srgbClr val="AD4F0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854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F31C199-609E-5A04-F628-A4B62E0D10C7}"/>
              </a:ext>
            </a:extLst>
          </p:cNvPr>
          <p:cNvSpPr txBox="1"/>
          <p:nvPr/>
        </p:nvSpPr>
        <p:spPr>
          <a:xfrm>
            <a:off x="7648990" y="3409122"/>
            <a:ext cx="60976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AD4F0F"/>
                </a:solidFill>
              </a:rPr>
              <a:t>get along</a:t>
            </a:r>
            <a:endParaRPr lang="en-US" sz="60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F83C673-9E9A-4E0A-F7F7-A56D385C9865}"/>
              </a:ext>
            </a:extLst>
          </p:cNvPr>
          <p:cNvGrpSpPr/>
          <p:nvPr/>
        </p:nvGrpSpPr>
        <p:grpSpPr>
          <a:xfrm>
            <a:off x="0" y="0"/>
            <a:ext cx="12192000" cy="1083309"/>
            <a:chOff x="0" y="-3"/>
            <a:chExt cx="12192000" cy="1083309"/>
          </a:xfrm>
        </p:grpSpPr>
        <p:sp>
          <p:nvSpPr>
            <p:cNvPr id="8" name="Round Single Corner Rectangle 15">
              <a:extLst>
                <a:ext uri="{FF2B5EF4-FFF2-40B4-BE49-F238E27FC236}">
                  <a16:creationId xmlns:a16="http://schemas.microsoft.com/office/drawing/2014/main" id="{05C1C87A-8671-5A16-049F-0BE1407FE943}"/>
                </a:ext>
              </a:extLst>
            </p:cNvPr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ound Single Corner Rectangle 16">
              <a:extLst>
                <a:ext uri="{FF2B5EF4-FFF2-40B4-BE49-F238E27FC236}">
                  <a16:creationId xmlns:a16="http://schemas.microsoft.com/office/drawing/2014/main" id="{8AAB38B1-82F9-56D1-9B62-237B63C6245E}"/>
                </a:ext>
              </a:extLst>
            </p:cNvPr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17">
              <a:extLst>
                <a:ext uri="{FF2B5EF4-FFF2-40B4-BE49-F238E27FC236}">
                  <a16:creationId xmlns:a16="http://schemas.microsoft.com/office/drawing/2014/main" id="{80C30928-5E5A-D2DF-2F61-FE2E19B94C35}"/>
                </a:ext>
              </a:extLst>
            </p:cNvPr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E0CD7AF9-71A3-4813-DE82-FAE018775762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4EDE499-6B56-5690-BF9C-8D1381EE5E63}"/>
              </a:ext>
            </a:extLst>
          </p:cNvPr>
          <p:cNvSpPr/>
          <p:nvPr/>
        </p:nvSpPr>
        <p:spPr>
          <a:xfrm>
            <a:off x="1996805" y="1203641"/>
            <a:ext cx="81983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Look at the picture and say the word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CBA0149-DF7E-045B-A63E-BCD302B186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182" y="2154260"/>
            <a:ext cx="4359966" cy="437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077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A7F318-2D12-E5BD-2CBD-F88925435C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EFFF525-5510-8BFA-2137-9B78B9B92B73}"/>
              </a:ext>
            </a:extLst>
          </p:cNvPr>
          <p:cNvSpPr txBox="1"/>
          <p:nvPr/>
        </p:nvSpPr>
        <p:spPr>
          <a:xfrm>
            <a:off x="8028333" y="3479934"/>
            <a:ext cx="60976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AD4F0F"/>
                </a:solidFill>
              </a:rPr>
              <a:t>stretch (v)</a:t>
            </a:r>
            <a:endParaRPr lang="en-US" sz="60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87534F7-BCED-54A8-2041-F63F7748E14C}"/>
              </a:ext>
            </a:extLst>
          </p:cNvPr>
          <p:cNvGrpSpPr/>
          <p:nvPr/>
        </p:nvGrpSpPr>
        <p:grpSpPr>
          <a:xfrm>
            <a:off x="0" y="0"/>
            <a:ext cx="12192000" cy="1083309"/>
            <a:chOff x="0" y="-3"/>
            <a:chExt cx="12192000" cy="1083309"/>
          </a:xfrm>
        </p:grpSpPr>
        <p:sp>
          <p:nvSpPr>
            <p:cNvPr id="8" name="Round Single Corner Rectangle 15">
              <a:extLst>
                <a:ext uri="{FF2B5EF4-FFF2-40B4-BE49-F238E27FC236}">
                  <a16:creationId xmlns:a16="http://schemas.microsoft.com/office/drawing/2014/main" id="{3E410F69-04A2-ABE2-604D-B306998BF893}"/>
                </a:ext>
              </a:extLst>
            </p:cNvPr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ound Single Corner Rectangle 16">
              <a:extLst>
                <a:ext uri="{FF2B5EF4-FFF2-40B4-BE49-F238E27FC236}">
                  <a16:creationId xmlns:a16="http://schemas.microsoft.com/office/drawing/2014/main" id="{35236E1A-D32F-AB95-7B23-7E179BE5B6B3}"/>
                </a:ext>
              </a:extLst>
            </p:cNvPr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17">
              <a:extLst>
                <a:ext uri="{FF2B5EF4-FFF2-40B4-BE49-F238E27FC236}">
                  <a16:creationId xmlns:a16="http://schemas.microsoft.com/office/drawing/2014/main" id="{39BFF150-7EF7-3C03-5FF7-81CF85829B02}"/>
                </a:ext>
              </a:extLst>
            </p:cNvPr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BA7622A-0C96-EFDD-B652-B04EDCB7B30E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B900A87-D8FB-F488-2252-E84332154A9C}"/>
              </a:ext>
            </a:extLst>
          </p:cNvPr>
          <p:cNvSpPr/>
          <p:nvPr/>
        </p:nvSpPr>
        <p:spPr>
          <a:xfrm>
            <a:off x="1996805" y="1203641"/>
            <a:ext cx="81983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Look at the picture and say the word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734131E-346D-6FEA-166C-5478C94A3F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05" y="2389606"/>
            <a:ext cx="5999287" cy="373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417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BBA6A8-8626-61D5-9DF9-F7B7C7AC43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8F90DF7-751E-FB0D-3A61-F2BCF763F5FD}"/>
              </a:ext>
            </a:extLst>
          </p:cNvPr>
          <p:cNvSpPr txBox="1"/>
          <p:nvPr/>
        </p:nvSpPr>
        <p:spPr>
          <a:xfrm>
            <a:off x="7592579" y="3429000"/>
            <a:ext cx="735744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AD4F0F"/>
                </a:solidFill>
              </a:rPr>
              <a:t>cultivate (v)</a:t>
            </a:r>
            <a:endParaRPr lang="en-US" sz="60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C6E064E-6D60-6956-0DD8-452C3F7CF528}"/>
              </a:ext>
            </a:extLst>
          </p:cNvPr>
          <p:cNvGrpSpPr/>
          <p:nvPr/>
        </p:nvGrpSpPr>
        <p:grpSpPr>
          <a:xfrm>
            <a:off x="0" y="0"/>
            <a:ext cx="12192000" cy="1083309"/>
            <a:chOff x="0" y="-3"/>
            <a:chExt cx="12192000" cy="1083309"/>
          </a:xfrm>
        </p:grpSpPr>
        <p:sp>
          <p:nvSpPr>
            <p:cNvPr id="8" name="Round Single Corner Rectangle 15">
              <a:extLst>
                <a:ext uri="{FF2B5EF4-FFF2-40B4-BE49-F238E27FC236}">
                  <a16:creationId xmlns:a16="http://schemas.microsoft.com/office/drawing/2014/main" id="{4968DF6E-662A-5A7D-7B4C-435E07519D60}"/>
                </a:ext>
              </a:extLst>
            </p:cNvPr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ound Single Corner Rectangle 16">
              <a:extLst>
                <a:ext uri="{FF2B5EF4-FFF2-40B4-BE49-F238E27FC236}">
                  <a16:creationId xmlns:a16="http://schemas.microsoft.com/office/drawing/2014/main" id="{5845F4B0-2B8B-337E-F149-ACCFED80134B}"/>
                </a:ext>
              </a:extLst>
            </p:cNvPr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17">
              <a:extLst>
                <a:ext uri="{FF2B5EF4-FFF2-40B4-BE49-F238E27FC236}">
                  <a16:creationId xmlns:a16="http://schemas.microsoft.com/office/drawing/2014/main" id="{F0CA8B25-B46A-A7DE-30AF-9490C9CC266C}"/>
                </a:ext>
              </a:extLst>
            </p:cNvPr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D71D6B8-8A5B-F308-F8D3-5DE856BDF0E7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06AEC0A-9414-96EC-504D-1244C2E42DC5}"/>
              </a:ext>
            </a:extLst>
          </p:cNvPr>
          <p:cNvSpPr/>
          <p:nvPr/>
        </p:nvSpPr>
        <p:spPr>
          <a:xfrm>
            <a:off x="1996805" y="1203641"/>
            <a:ext cx="81983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Look at the picture and say the word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78F6515-28AF-8928-BD62-E1B52B6E40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00" y="2324726"/>
            <a:ext cx="5311134" cy="353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027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3531" y="3531"/>
            <a:ext cx="12192000" cy="1083309"/>
            <a:chOff x="0" y="-3"/>
            <a:chExt cx="12192000" cy="1083309"/>
          </a:xfrm>
        </p:grpSpPr>
        <p:sp>
          <p:nvSpPr>
            <p:cNvPr id="21" name="Round Single Corner Rectangle 20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768853" y="1224737"/>
            <a:ext cx="10520079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text about life in a village in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Viet Nam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. Match the highlighted words in the text with their meanings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066" y="199630"/>
            <a:ext cx="5255811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7CCA15E0-B754-2E42-2C34-1BC0C07790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3925" y="246221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vi-VN" altLang="vi-V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vi-VN" alt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ounded Rectangle 15">
            <a:extLst>
              <a:ext uri="{FF2B5EF4-FFF2-40B4-BE49-F238E27FC236}">
                <a16:creationId xmlns:a16="http://schemas.microsoft.com/office/drawing/2014/main" id="{FF937253-10E2-8269-58D3-E349800667DF}"/>
              </a:ext>
            </a:extLst>
          </p:cNvPr>
          <p:cNvSpPr/>
          <p:nvPr/>
        </p:nvSpPr>
        <p:spPr>
          <a:xfrm>
            <a:off x="255864" y="13031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48DA4"/>
              </a:solidFill>
            </a:endParaRPr>
          </a:p>
        </p:txBody>
      </p:sp>
      <p:sp>
        <p:nvSpPr>
          <p:cNvPr id="5" name="TextBox 16">
            <a:extLst>
              <a:ext uri="{FF2B5EF4-FFF2-40B4-BE49-F238E27FC236}">
                <a16:creationId xmlns:a16="http://schemas.microsoft.com/office/drawing/2014/main" id="{D671386D-4A92-F819-9208-8815E56D052A}"/>
              </a:ext>
            </a:extLst>
          </p:cNvPr>
          <p:cNvSpPr txBox="1"/>
          <p:nvPr/>
        </p:nvSpPr>
        <p:spPr>
          <a:xfrm>
            <a:off x="308649" y="12005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r="69687"/>
          <a:stretch/>
        </p:blipFill>
        <p:spPr>
          <a:xfrm>
            <a:off x="880365" y="2365616"/>
            <a:ext cx="2197372" cy="399478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/>
          <a:srcRect l="31080" r="-1"/>
          <a:stretch/>
        </p:blipFill>
        <p:spPr>
          <a:xfrm>
            <a:off x="5833992" y="2365615"/>
            <a:ext cx="4995933" cy="3994787"/>
          </a:xfrm>
          <a:prstGeom prst="rect">
            <a:avLst/>
          </a:prstGeom>
        </p:spPr>
      </p:pic>
      <p:cxnSp>
        <p:nvCxnSpPr>
          <p:cNvPr id="30" name="Straight Arrow Connector 29"/>
          <p:cNvCxnSpPr/>
          <p:nvPr/>
        </p:nvCxnSpPr>
        <p:spPr>
          <a:xfrm>
            <a:off x="3085206" y="3033132"/>
            <a:ext cx="2748786" cy="230830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9" idx="3"/>
          </p:cNvCxnSpPr>
          <p:nvPr/>
        </p:nvCxnSpPr>
        <p:spPr>
          <a:xfrm flipV="1">
            <a:off x="3077737" y="3155795"/>
            <a:ext cx="2756255" cy="1207215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3085206" y="5341434"/>
            <a:ext cx="2748786" cy="700820"/>
          </a:xfrm>
          <a:prstGeom prst="straightConnector1">
            <a:avLst/>
          </a:prstGeom>
          <a:ln w="57150">
            <a:solidFill>
              <a:srgbClr val="5DD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endCxn id="28" idx="1"/>
          </p:cNvCxnSpPr>
          <p:nvPr/>
        </p:nvCxnSpPr>
        <p:spPr>
          <a:xfrm flipV="1">
            <a:off x="3085206" y="4363009"/>
            <a:ext cx="2748786" cy="1626711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F56DE9-A2F1-C3F3-8718-E4F183B065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183AB843-11AC-1E1B-1D31-85D5C0FC6505}"/>
              </a:ext>
            </a:extLst>
          </p:cNvPr>
          <p:cNvGrpSpPr/>
          <p:nvPr/>
        </p:nvGrpSpPr>
        <p:grpSpPr>
          <a:xfrm>
            <a:off x="-3531" y="3531"/>
            <a:ext cx="12192000" cy="1083309"/>
            <a:chOff x="0" y="-3"/>
            <a:chExt cx="12192000" cy="1083309"/>
          </a:xfrm>
        </p:grpSpPr>
        <p:sp>
          <p:nvSpPr>
            <p:cNvPr id="16" name="Round Single Corner Rectangle 15">
              <a:extLst>
                <a:ext uri="{FF2B5EF4-FFF2-40B4-BE49-F238E27FC236}">
                  <a16:creationId xmlns:a16="http://schemas.microsoft.com/office/drawing/2014/main" id="{A47296FF-0AC7-116D-3D48-7092E6B6F6E3}"/>
                </a:ext>
              </a:extLst>
            </p:cNvPr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>
              <a:extLst>
                <a:ext uri="{FF2B5EF4-FFF2-40B4-BE49-F238E27FC236}">
                  <a16:creationId xmlns:a16="http://schemas.microsoft.com/office/drawing/2014/main" id="{FD1C69DA-8ECB-6C2A-1157-B616212EBECD}"/>
                </a:ext>
              </a:extLst>
            </p:cNvPr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>
              <a:extLst>
                <a:ext uri="{FF2B5EF4-FFF2-40B4-BE49-F238E27FC236}">
                  <a16:creationId xmlns:a16="http://schemas.microsoft.com/office/drawing/2014/main" id="{2D1F774D-26E6-C84E-2CB3-1A96ED36D285}"/>
                </a:ext>
              </a:extLst>
            </p:cNvPr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1532922B-FC64-FFC5-E2BE-2D4AC364A8C3}"/>
              </a:ext>
            </a:extLst>
          </p:cNvPr>
          <p:cNvSpPr/>
          <p:nvPr/>
        </p:nvSpPr>
        <p:spPr>
          <a:xfrm>
            <a:off x="669894" y="1229859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5E71B3-E4C2-A390-321C-19DED68BC03D}"/>
              </a:ext>
            </a:extLst>
          </p:cNvPr>
          <p:cNvSpPr txBox="1"/>
          <p:nvPr/>
        </p:nvSpPr>
        <p:spPr>
          <a:xfrm>
            <a:off x="1183651" y="1247924"/>
            <a:ext cx="8752107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text again and tick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 (True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) or F (False) for each sentence.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BB8D2C-F944-EE83-0D9A-E54F0A547956}"/>
              </a:ext>
            </a:extLst>
          </p:cNvPr>
          <p:cNvSpPr txBox="1"/>
          <p:nvPr/>
        </p:nvSpPr>
        <p:spPr>
          <a:xfrm>
            <a:off x="714498" y="112481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6DB4BE-505C-1428-0A16-73B01FACF618}"/>
              </a:ext>
            </a:extLst>
          </p:cNvPr>
          <p:cNvSpPr txBox="1"/>
          <p:nvPr/>
        </p:nvSpPr>
        <p:spPr>
          <a:xfrm>
            <a:off x="487066" y="207665"/>
            <a:ext cx="523350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5DBC20E-2500-1840-0551-F06DFC43E2D7}"/>
              </a:ext>
            </a:extLst>
          </p:cNvPr>
          <p:cNvGraphicFramePr>
            <a:graphicFrameLocks noGrp="1"/>
          </p:cNvGraphicFramePr>
          <p:nvPr/>
        </p:nvGraphicFramePr>
        <p:xfrm>
          <a:off x="487066" y="1993784"/>
          <a:ext cx="11206702" cy="4492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13863">
                  <a:extLst>
                    <a:ext uri="{9D8B030D-6E8A-4147-A177-3AD203B41FA5}">
                      <a16:colId xmlns:a16="http://schemas.microsoft.com/office/drawing/2014/main" val="132839171"/>
                    </a:ext>
                  </a:extLst>
                </a:gridCol>
                <a:gridCol w="984003">
                  <a:extLst>
                    <a:ext uri="{9D8B030D-6E8A-4147-A177-3AD203B41FA5}">
                      <a16:colId xmlns:a16="http://schemas.microsoft.com/office/drawing/2014/main" val="3671550594"/>
                    </a:ext>
                  </a:extLst>
                </a:gridCol>
                <a:gridCol w="908836">
                  <a:extLst>
                    <a:ext uri="{9D8B030D-6E8A-4147-A177-3AD203B41FA5}">
                      <a16:colId xmlns:a16="http://schemas.microsoft.com/office/drawing/2014/main" val="2410351782"/>
                    </a:ext>
                  </a:extLst>
                </a:gridCol>
              </a:tblGrid>
              <a:tr h="68512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/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/>
                        <a:t>F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2551643"/>
                  </a:ext>
                </a:extLst>
              </a:tr>
              <a:tr h="685120">
                <a:tc>
                  <a:txBody>
                    <a:bodyPr/>
                    <a:lstStyle/>
                    <a:p>
                      <a:r>
                        <a:rPr lang="en-US" sz="3200" dirty="0"/>
                        <a:t>1. Life in the author’s village is very peaceful.</a:t>
                      </a:r>
                      <a:endParaRPr lang="en-GB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6316367"/>
                  </a:ext>
                </a:extLst>
              </a:tr>
              <a:tr h="685120">
                <a:tc>
                  <a:txBody>
                    <a:bodyPr/>
                    <a:lstStyle/>
                    <a:p>
                      <a:r>
                        <a:rPr lang="en-US" sz="3200"/>
                        <a:t>2. The people in the village work very hard.</a:t>
                      </a:r>
                      <a:endParaRPr lang="en-GB" sz="3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1031845"/>
                  </a:ext>
                </a:extLst>
              </a:tr>
              <a:tr h="685120">
                <a:tc>
                  <a:txBody>
                    <a:bodyPr/>
                    <a:lstStyle/>
                    <a:p>
                      <a:r>
                        <a:rPr lang="en-US" sz="3200" dirty="0"/>
                        <a:t>3. Villagers live only by catching fish in lakes, ponds, and canals.</a:t>
                      </a:r>
                      <a:endParaRPr lang="en-GB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8705175"/>
                  </a:ext>
                </a:extLst>
              </a:tr>
              <a:tr h="685120">
                <a:tc>
                  <a:txBody>
                    <a:bodyPr/>
                    <a:lstStyle/>
                    <a:p>
                      <a:r>
                        <a:rPr lang="en-US" sz="3200"/>
                        <a:t>4. The children are always busy helping their parents.</a:t>
                      </a:r>
                      <a:endParaRPr lang="en-GB" sz="3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1165392"/>
                  </a:ext>
                </a:extLst>
              </a:tr>
              <a:tr h="685120">
                <a:tc>
                  <a:txBody>
                    <a:bodyPr/>
                    <a:lstStyle/>
                    <a:p>
                      <a:r>
                        <a:rPr lang="en-US" sz="3200"/>
                        <a:t>5. The villagers get along well.</a:t>
                      </a:r>
                      <a:endParaRPr lang="en-GB" sz="3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14836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98990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DE358B-83DB-BE90-5107-CDBE06CA08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28F8CFA9-1D42-6994-6B80-AAE3B59BCD58}"/>
              </a:ext>
            </a:extLst>
          </p:cNvPr>
          <p:cNvGrpSpPr/>
          <p:nvPr/>
        </p:nvGrpSpPr>
        <p:grpSpPr>
          <a:xfrm>
            <a:off x="-3531" y="3531"/>
            <a:ext cx="12192000" cy="1083309"/>
            <a:chOff x="0" y="-3"/>
            <a:chExt cx="12192000" cy="1083309"/>
          </a:xfrm>
        </p:grpSpPr>
        <p:sp>
          <p:nvSpPr>
            <p:cNvPr id="16" name="Round Single Corner Rectangle 15">
              <a:extLst>
                <a:ext uri="{FF2B5EF4-FFF2-40B4-BE49-F238E27FC236}">
                  <a16:creationId xmlns:a16="http://schemas.microsoft.com/office/drawing/2014/main" id="{CC447A92-D73C-1C81-CFD8-5539BE174EDF}"/>
                </a:ext>
              </a:extLst>
            </p:cNvPr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>
              <a:extLst>
                <a:ext uri="{FF2B5EF4-FFF2-40B4-BE49-F238E27FC236}">
                  <a16:creationId xmlns:a16="http://schemas.microsoft.com/office/drawing/2014/main" id="{94CF575F-F7A7-1DC0-8912-E3D2B1EF5DB0}"/>
                </a:ext>
              </a:extLst>
            </p:cNvPr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>
              <a:extLst>
                <a:ext uri="{FF2B5EF4-FFF2-40B4-BE49-F238E27FC236}">
                  <a16:creationId xmlns:a16="http://schemas.microsoft.com/office/drawing/2014/main" id="{E03729F0-9802-BFAA-4B6E-747D6F5227A9}"/>
                </a:ext>
              </a:extLst>
            </p:cNvPr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23EBD4B7-3281-922E-8586-D1172BA33E81}"/>
              </a:ext>
            </a:extLst>
          </p:cNvPr>
          <p:cNvSpPr/>
          <p:nvPr/>
        </p:nvSpPr>
        <p:spPr>
          <a:xfrm>
            <a:off x="669894" y="1229859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CEEA9E-C6D0-5066-F35F-10961D12328A}"/>
              </a:ext>
            </a:extLst>
          </p:cNvPr>
          <p:cNvSpPr txBox="1"/>
          <p:nvPr/>
        </p:nvSpPr>
        <p:spPr>
          <a:xfrm>
            <a:off x="1183651" y="1247924"/>
            <a:ext cx="8752107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text again and tick T (True) or F (False) for each sentence.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ED0853-BCE3-96D0-E685-748A0AC709E7}"/>
              </a:ext>
            </a:extLst>
          </p:cNvPr>
          <p:cNvSpPr txBox="1"/>
          <p:nvPr/>
        </p:nvSpPr>
        <p:spPr>
          <a:xfrm>
            <a:off x="714498" y="112481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723BB9-DB6B-10E2-8E63-DC22B9AC7783}"/>
              </a:ext>
            </a:extLst>
          </p:cNvPr>
          <p:cNvSpPr txBox="1"/>
          <p:nvPr/>
        </p:nvSpPr>
        <p:spPr>
          <a:xfrm>
            <a:off x="487066" y="207665"/>
            <a:ext cx="523350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C2AB7A-8588-6EC6-C557-E056C63C7264}"/>
              </a:ext>
            </a:extLst>
          </p:cNvPr>
          <p:cNvSpPr txBox="1"/>
          <p:nvPr/>
        </p:nvSpPr>
        <p:spPr>
          <a:xfrm>
            <a:off x="1041123" y="2359751"/>
            <a:ext cx="731768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/>
              <a:t>1. Life in the author’s village is very peaceful.</a:t>
            </a:r>
            <a:endParaRPr lang="en-GB" sz="3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FDA245-6A14-5F28-5E9A-C694528540DD}"/>
              </a:ext>
            </a:extLst>
          </p:cNvPr>
          <p:cNvSpPr txBox="1"/>
          <p:nvPr/>
        </p:nvSpPr>
        <p:spPr>
          <a:xfrm>
            <a:off x="8763828" y="2156701"/>
            <a:ext cx="609765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</a:t>
            </a:r>
            <a:endParaRPr lang="en-US" sz="5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7A3F989-0DEF-6326-781A-A559480686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159" y="3379245"/>
            <a:ext cx="11436076" cy="1825208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70B6060-1237-F024-740A-43A81B72956A}"/>
              </a:ext>
            </a:extLst>
          </p:cNvPr>
          <p:cNvCxnSpPr>
            <a:cxnSpLocks/>
          </p:cNvCxnSpPr>
          <p:nvPr/>
        </p:nvCxnSpPr>
        <p:spPr>
          <a:xfrm>
            <a:off x="714498" y="5159838"/>
            <a:ext cx="4568028" cy="0"/>
          </a:xfrm>
          <a:prstGeom prst="line">
            <a:avLst/>
          </a:prstGeom>
          <a:ln>
            <a:solidFill>
              <a:srgbClr val="C0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9A7684E-45B1-CA2C-B838-7B167C566394}"/>
              </a:ext>
            </a:extLst>
          </p:cNvPr>
          <p:cNvCxnSpPr>
            <a:cxnSpLocks/>
          </p:cNvCxnSpPr>
          <p:nvPr/>
        </p:nvCxnSpPr>
        <p:spPr>
          <a:xfrm>
            <a:off x="6520070" y="4391889"/>
            <a:ext cx="4343400" cy="0"/>
          </a:xfrm>
          <a:prstGeom prst="line">
            <a:avLst/>
          </a:prstGeom>
          <a:ln>
            <a:solidFill>
              <a:srgbClr val="C0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2449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0A019E-227A-783D-1BF1-56034E4C3C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2F5A8B45-220F-637D-5F40-EB77FAE0D53E}"/>
              </a:ext>
            </a:extLst>
          </p:cNvPr>
          <p:cNvGrpSpPr/>
          <p:nvPr/>
        </p:nvGrpSpPr>
        <p:grpSpPr>
          <a:xfrm>
            <a:off x="-3531" y="3531"/>
            <a:ext cx="12192000" cy="1083309"/>
            <a:chOff x="0" y="-3"/>
            <a:chExt cx="12192000" cy="1083309"/>
          </a:xfrm>
        </p:grpSpPr>
        <p:sp>
          <p:nvSpPr>
            <p:cNvPr id="16" name="Round Single Corner Rectangle 15">
              <a:extLst>
                <a:ext uri="{FF2B5EF4-FFF2-40B4-BE49-F238E27FC236}">
                  <a16:creationId xmlns:a16="http://schemas.microsoft.com/office/drawing/2014/main" id="{3B34F9E4-B849-90A4-6F6A-32AE6CA6E3C2}"/>
                </a:ext>
              </a:extLst>
            </p:cNvPr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>
              <a:extLst>
                <a:ext uri="{FF2B5EF4-FFF2-40B4-BE49-F238E27FC236}">
                  <a16:creationId xmlns:a16="http://schemas.microsoft.com/office/drawing/2014/main" id="{195F507F-F1E2-77C2-D8EA-6DFEF8ECBB2F}"/>
                </a:ext>
              </a:extLst>
            </p:cNvPr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>
              <a:extLst>
                <a:ext uri="{FF2B5EF4-FFF2-40B4-BE49-F238E27FC236}">
                  <a16:creationId xmlns:a16="http://schemas.microsoft.com/office/drawing/2014/main" id="{93D6FC78-FC75-A986-0411-3FA54CB8CB55}"/>
                </a:ext>
              </a:extLst>
            </p:cNvPr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7A727BB-04DD-F91B-7EE0-432717A6836C}"/>
              </a:ext>
            </a:extLst>
          </p:cNvPr>
          <p:cNvSpPr/>
          <p:nvPr/>
        </p:nvSpPr>
        <p:spPr>
          <a:xfrm>
            <a:off x="669894" y="1229859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BBAB25-1462-705C-1982-E26F91E0615D}"/>
              </a:ext>
            </a:extLst>
          </p:cNvPr>
          <p:cNvSpPr txBox="1"/>
          <p:nvPr/>
        </p:nvSpPr>
        <p:spPr>
          <a:xfrm>
            <a:off x="1183651" y="1247924"/>
            <a:ext cx="8752107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text again and tick T (True) or F (False) for each sentence.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02F605-C9EA-F647-B375-B3539770DBC3}"/>
              </a:ext>
            </a:extLst>
          </p:cNvPr>
          <p:cNvSpPr txBox="1"/>
          <p:nvPr/>
        </p:nvSpPr>
        <p:spPr>
          <a:xfrm>
            <a:off x="714498" y="112481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5C84D8-9540-AAF9-1A2B-B243F1592917}"/>
              </a:ext>
            </a:extLst>
          </p:cNvPr>
          <p:cNvSpPr txBox="1"/>
          <p:nvPr/>
        </p:nvSpPr>
        <p:spPr>
          <a:xfrm>
            <a:off x="487066" y="207665"/>
            <a:ext cx="523350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6F2747-FB9C-917B-9953-0CFF9310B46D}"/>
              </a:ext>
            </a:extLst>
          </p:cNvPr>
          <p:cNvSpPr txBox="1"/>
          <p:nvPr/>
        </p:nvSpPr>
        <p:spPr>
          <a:xfrm>
            <a:off x="1041123" y="2359751"/>
            <a:ext cx="731768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/>
              <a:t>2. The people in the village work very hard.</a:t>
            </a:r>
            <a:endParaRPr lang="en-GB" sz="3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E9B622-3E6B-DE76-86FB-8114B156BAA0}"/>
              </a:ext>
            </a:extLst>
          </p:cNvPr>
          <p:cNvSpPr txBox="1"/>
          <p:nvPr/>
        </p:nvSpPr>
        <p:spPr>
          <a:xfrm>
            <a:off x="8644558" y="2154866"/>
            <a:ext cx="609765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</a:t>
            </a:r>
            <a:endParaRPr lang="en-US" sz="5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076777-3549-2F56-4B38-C78297D3A6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9541" y="3595313"/>
            <a:ext cx="8685419" cy="133328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8F46D69-CBA5-127A-05BB-7CCA0B8AE9C6}"/>
              </a:ext>
            </a:extLst>
          </p:cNvPr>
          <p:cNvCxnSpPr/>
          <p:nvPr/>
        </p:nvCxnSpPr>
        <p:spPr>
          <a:xfrm>
            <a:off x="4810539" y="4749697"/>
            <a:ext cx="5307496" cy="0"/>
          </a:xfrm>
          <a:prstGeom prst="line">
            <a:avLst/>
          </a:prstGeom>
          <a:ln>
            <a:solidFill>
              <a:srgbClr val="C0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0189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C3F5A3-0879-8FD7-DAE0-312FBC19F1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5DF912A8-6080-1B0A-1B3C-D47F366EBA75}"/>
              </a:ext>
            </a:extLst>
          </p:cNvPr>
          <p:cNvGrpSpPr/>
          <p:nvPr/>
        </p:nvGrpSpPr>
        <p:grpSpPr>
          <a:xfrm>
            <a:off x="-3531" y="3531"/>
            <a:ext cx="12192000" cy="1083309"/>
            <a:chOff x="0" y="-3"/>
            <a:chExt cx="12192000" cy="1083309"/>
          </a:xfrm>
        </p:grpSpPr>
        <p:sp>
          <p:nvSpPr>
            <p:cNvPr id="16" name="Round Single Corner Rectangle 15">
              <a:extLst>
                <a:ext uri="{FF2B5EF4-FFF2-40B4-BE49-F238E27FC236}">
                  <a16:creationId xmlns:a16="http://schemas.microsoft.com/office/drawing/2014/main" id="{1EE789D5-75DC-6258-6B83-C8CEA62AEC62}"/>
                </a:ext>
              </a:extLst>
            </p:cNvPr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>
              <a:extLst>
                <a:ext uri="{FF2B5EF4-FFF2-40B4-BE49-F238E27FC236}">
                  <a16:creationId xmlns:a16="http://schemas.microsoft.com/office/drawing/2014/main" id="{DBBB020D-42BA-6CE8-76E9-22426F4E3177}"/>
                </a:ext>
              </a:extLst>
            </p:cNvPr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>
              <a:extLst>
                <a:ext uri="{FF2B5EF4-FFF2-40B4-BE49-F238E27FC236}">
                  <a16:creationId xmlns:a16="http://schemas.microsoft.com/office/drawing/2014/main" id="{FF831951-E876-2BB2-DC98-A20FE27D7C71}"/>
                </a:ext>
              </a:extLst>
            </p:cNvPr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B2819788-BAAA-82A3-F5A3-0554F1F8C851}"/>
              </a:ext>
            </a:extLst>
          </p:cNvPr>
          <p:cNvSpPr/>
          <p:nvPr/>
        </p:nvSpPr>
        <p:spPr>
          <a:xfrm>
            <a:off x="669894" y="1229859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36355F-4E0C-5532-3D05-6476FE531C8C}"/>
              </a:ext>
            </a:extLst>
          </p:cNvPr>
          <p:cNvSpPr txBox="1"/>
          <p:nvPr/>
        </p:nvSpPr>
        <p:spPr>
          <a:xfrm>
            <a:off x="1183651" y="1247924"/>
            <a:ext cx="8752107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text again and tick T (True) or F (False) for each sentence.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35C8B9-B67E-6FFB-0FA0-22AB34B43073}"/>
              </a:ext>
            </a:extLst>
          </p:cNvPr>
          <p:cNvSpPr txBox="1"/>
          <p:nvPr/>
        </p:nvSpPr>
        <p:spPr>
          <a:xfrm>
            <a:off x="714498" y="112481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30371E-D09E-0F1B-4B0A-A7F66FE7F5EF}"/>
              </a:ext>
            </a:extLst>
          </p:cNvPr>
          <p:cNvSpPr txBox="1"/>
          <p:nvPr/>
        </p:nvSpPr>
        <p:spPr>
          <a:xfrm>
            <a:off x="487066" y="207665"/>
            <a:ext cx="523350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DB5D0F-EFC2-D903-0E36-3021F5D09765}"/>
              </a:ext>
            </a:extLst>
          </p:cNvPr>
          <p:cNvSpPr txBox="1"/>
          <p:nvPr/>
        </p:nvSpPr>
        <p:spPr>
          <a:xfrm>
            <a:off x="913015" y="2107862"/>
            <a:ext cx="731768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/>
              <a:t>3. Villagers live only by catching fish in lakes, ponds, and canals.</a:t>
            </a:r>
            <a:endParaRPr lang="en-GB" sz="3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E35A55-1784-6DFE-7D14-E7EAEEAC6979}"/>
              </a:ext>
            </a:extLst>
          </p:cNvPr>
          <p:cNvSpPr txBox="1"/>
          <p:nvPr/>
        </p:nvSpPr>
        <p:spPr>
          <a:xfrm>
            <a:off x="8961841" y="1911569"/>
            <a:ext cx="609765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F</a:t>
            </a:r>
            <a:endParaRPr lang="en-US" sz="5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B5BA76-458B-8DC0-0FA6-F46E8ED974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264" y="4303318"/>
            <a:ext cx="5849655" cy="23214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7C9116-7286-DCE1-49EC-56F1F37B2D4F}"/>
              </a:ext>
            </a:extLst>
          </p:cNvPr>
          <p:cNvSpPr txBox="1"/>
          <p:nvPr/>
        </p:nvSpPr>
        <p:spPr>
          <a:xfrm>
            <a:off x="922297" y="3143393"/>
            <a:ext cx="934592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i="1" dirty="0"/>
              <a:t>-&gt; Villagers live by growing vegetables, cultivating rice, raising cattle, growing fruit trees, and fishing in lakes, ponds, and canals.</a:t>
            </a:r>
          </a:p>
        </p:txBody>
      </p:sp>
    </p:spTree>
    <p:extLst>
      <p:ext uri="{BB962C8B-B14F-4D97-AF65-F5344CB8AC3E}">
        <p14:creationId xmlns:p14="http://schemas.microsoft.com/office/powerpoint/2010/main" val="1258678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19296E-0DA1-18F4-B40B-D51F0D6616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179198E6-9A71-5CD3-4D4E-F8B304E3F6D9}"/>
              </a:ext>
            </a:extLst>
          </p:cNvPr>
          <p:cNvGrpSpPr/>
          <p:nvPr/>
        </p:nvGrpSpPr>
        <p:grpSpPr>
          <a:xfrm>
            <a:off x="-3531" y="3531"/>
            <a:ext cx="12192000" cy="1083309"/>
            <a:chOff x="0" y="-3"/>
            <a:chExt cx="12192000" cy="1083309"/>
          </a:xfrm>
        </p:grpSpPr>
        <p:sp>
          <p:nvSpPr>
            <p:cNvPr id="16" name="Round Single Corner Rectangle 15">
              <a:extLst>
                <a:ext uri="{FF2B5EF4-FFF2-40B4-BE49-F238E27FC236}">
                  <a16:creationId xmlns:a16="http://schemas.microsoft.com/office/drawing/2014/main" id="{5091AFAE-1292-DC39-6242-34ACF9F8C2D3}"/>
                </a:ext>
              </a:extLst>
            </p:cNvPr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>
              <a:extLst>
                <a:ext uri="{FF2B5EF4-FFF2-40B4-BE49-F238E27FC236}">
                  <a16:creationId xmlns:a16="http://schemas.microsoft.com/office/drawing/2014/main" id="{2BB21D69-9D6B-A26F-D947-F9FBC3E32424}"/>
                </a:ext>
              </a:extLst>
            </p:cNvPr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>
              <a:extLst>
                <a:ext uri="{FF2B5EF4-FFF2-40B4-BE49-F238E27FC236}">
                  <a16:creationId xmlns:a16="http://schemas.microsoft.com/office/drawing/2014/main" id="{B0F490F9-ECCE-4C86-F5C1-C08DE07D4E1E}"/>
                </a:ext>
              </a:extLst>
            </p:cNvPr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56218DE3-31FF-A50F-FF90-E91D2540E490}"/>
              </a:ext>
            </a:extLst>
          </p:cNvPr>
          <p:cNvSpPr/>
          <p:nvPr/>
        </p:nvSpPr>
        <p:spPr>
          <a:xfrm>
            <a:off x="669894" y="1229859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1C6C6E-03C9-30AA-CE34-59AD2E509837}"/>
              </a:ext>
            </a:extLst>
          </p:cNvPr>
          <p:cNvSpPr txBox="1"/>
          <p:nvPr/>
        </p:nvSpPr>
        <p:spPr>
          <a:xfrm>
            <a:off x="1183651" y="1247924"/>
            <a:ext cx="8752107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text again and tick T (True) or F (False) for each sentence.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2CB1234-4CA3-67B7-1F69-203814E8B027}"/>
              </a:ext>
            </a:extLst>
          </p:cNvPr>
          <p:cNvSpPr txBox="1"/>
          <p:nvPr/>
        </p:nvSpPr>
        <p:spPr>
          <a:xfrm>
            <a:off x="714498" y="112481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3A2B5B-9190-5D3C-2A8F-E7045F51D9E1}"/>
              </a:ext>
            </a:extLst>
          </p:cNvPr>
          <p:cNvSpPr txBox="1"/>
          <p:nvPr/>
        </p:nvSpPr>
        <p:spPr>
          <a:xfrm>
            <a:off x="487066" y="207665"/>
            <a:ext cx="523350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66864D-ECC8-E8D4-4F90-969A95D14704}"/>
              </a:ext>
            </a:extLst>
          </p:cNvPr>
          <p:cNvSpPr txBox="1"/>
          <p:nvPr/>
        </p:nvSpPr>
        <p:spPr>
          <a:xfrm>
            <a:off x="1279662" y="2135327"/>
            <a:ext cx="731768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/>
              <a:t>4. The children are always busy helping their parents.</a:t>
            </a:r>
            <a:endParaRPr lang="en-GB" sz="3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E2EDBF-2CF4-6830-CB61-D45266677200}"/>
              </a:ext>
            </a:extLst>
          </p:cNvPr>
          <p:cNvSpPr txBox="1"/>
          <p:nvPr/>
        </p:nvSpPr>
        <p:spPr>
          <a:xfrm>
            <a:off x="9221028" y="2024610"/>
            <a:ext cx="609765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F</a:t>
            </a:r>
            <a:endParaRPr lang="en-US" sz="5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3F5C9E-16E7-36D7-D99A-B6FC35A443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1174" y="4263031"/>
            <a:ext cx="7739893" cy="21363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110ECC-BFF2-7A19-C9CC-61095CBEBDB4}"/>
              </a:ext>
            </a:extLst>
          </p:cNvPr>
          <p:cNvSpPr txBox="1"/>
          <p:nvPr/>
        </p:nvSpPr>
        <p:spPr>
          <a:xfrm>
            <a:off x="1352616" y="3199179"/>
            <a:ext cx="76581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i="1" dirty="0"/>
              <a:t>-&gt; The children sometimes help their parents pick fruit and herd cattle.</a:t>
            </a:r>
          </a:p>
        </p:txBody>
      </p:sp>
    </p:spTree>
    <p:extLst>
      <p:ext uri="{BB962C8B-B14F-4D97-AF65-F5344CB8AC3E}">
        <p14:creationId xmlns:p14="http://schemas.microsoft.com/office/powerpoint/2010/main" val="2963993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-3531" y="3531"/>
            <a:ext cx="12192000" cy="1083309"/>
            <a:chOff x="0" y="-3"/>
            <a:chExt cx="12192000" cy="1083309"/>
          </a:xfrm>
        </p:grpSpPr>
        <p:sp>
          <p:nvSpPr>
            <p:cNvPr id="33" name="Round Single Corner Rectangle 3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Round Single Corner Rectangle 3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8AC8E79-ECD6-4F34-BE5A-9F5E850E8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D2BE1BB-2AB2-4D7E-9E27-8D245181B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2A1615C-2156-4B15-BF3E-39794B379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80997"/>
            <a:ext cx="5378624" cy="6402614"/>
            <a:chOff x="-19221" y="197691"/>
            <a:chExt cx="5378624" cy="6402614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0AAA4B8-4E08-4663-9835-BA403F0061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B4869D1-3E13-4881-A292-2F38ECC07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FEDB7CE-BB3D-4A0D-A73F-3117044F32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6E0C6E1-7FBF-471E-849C-A54AF1D41F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2BFAA38-D910-41AD-BBED-0608E4AE71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F6BAC1F4-6BAD-5434-22E5-0C29279770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12" name="Rectangle 20">
            <a:extLst>
              <a:ext uri="{FF2B5EF4-FFF2-40B4-BE49-F238E27FC236}">
                <a16:creationId xmlns:a16="http://schemas.microsoft.com/office/drawing/2014/main" id="{6ABF3936-29EC-E042-D7B1-E1256EC247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13" name="Rectangle 21">
            <a:extLst>
              <a:ext uri="{FF2B5EF4-FFF2-40B4-BE49-F238E27FC236}">
                <a16:creationId xmlns:a16="http://schemas.microsoft.com/office/drawing/2014/main" id="{D79822EA-E4F5-A3AA-02BD-0951DB54F1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14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14" name="Rectangle 22">
            <a:extLst>
              <a:ext uri="{FF2B5EF4-FFF2-40B4-BE49-F238E27FC236}">
                <a16:creationId xmlns:a16="http://schemas.microsoft.com/office/drawing/2014/main" id="{1D26D575-3B01-4AD1-E0D1-683667B637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716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29" name="Rectangle 23">
            <a:extLst>
              <a:ext uri="{FF2B5EF4-FFF2-40B4-BE49-F238E27FC236}">
                <a16:creationId xmlns:a16="http://schemas.microsoft.com/office/drawing/2014/main" id="{E245F985-AE66-2757-50AA-D8CE076DD9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8288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30" name="Rectangle 24">
            <a:extLst>
              <a:ext uri="{FF2B5EF4-FFF2-40B4-BE49-F238E27FC236}">
                <a16:creationId xmlns:a16="http://schemas.microsoft.com/office/drawing/2014/main" id="{992A3D68-40F6-B13F-F46D-D6F0B9896C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860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31" name="Rectangle 25">
            <a:extLst>
              <a:ext uri="{FF2B5EF4-FFF2-40B4-BE49-F238E27FC236}">
                <a16:creationId xmlns:a16="http://schemas.microsoft.com/office/drawing/2014/main" id="{BC858E41-DDE3-AC3D-709D-5E01A76007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43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5096A844-235D-8C96-EDF9-E539F100F479}"/>
              </a:ext>
            </a:extLst>
          </p:cNvPr>
          <p:cNvSpPr txBox="1"/>
          <p:nvPr/>
        </p:nvSpPr>
        <p:spPr>
          <a:xfrm>
            <a:off x="341789" y="3294733"/>
            <a:ext cx="413269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D36113"/>
                </a:solidFill>
                <a:latin typeface="Bahnschrift" panose="020B0502040204020203" pitchFamily="34" charset="0"/>
              </a:rPr>
              <a:t>Which of the following adjectives describe the picture?</a:t>
            </a:r>
            <a:endParaRPr lang="en-US" sz="2800" b="1" dirty="0">
              <a:solidFill>
                <a:srgbClr val="D36113"/>
              </a:solidFill>
              <a:effectLst/>
              <a:latin typeface="Bahnschrift" panose="020B0502040204020203" pitchFamily="34" charset="0"/>
            </a:endParaRPr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5CDFD619-BEDA-5AFB-95CB-52F9B5091B1D}"/>
              </a:ext>
            </a:extLst>
          </p:cNvPr>
          <p:cNvSpPr txBox="1"/>
          <p:nvPr/>
        </p:nvSpPr>
        <p:spPr>
          <a:xfrm>
            <a:off x="860118" y="1302643"/>
            <a:ext cx="9164828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pairs.  Look at the picture and discuss the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following questions.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509D34B2-45C5-CB02-A395-E4C019D511F5}"/>
              </a:ext>
            </a:extLst>
          </p:cNvPr>
          <p:cNvSpPr/>
          <p:nvPr/>
        </p:nvSpPr>
        <p:spPr>
          <a:xfrm>
            <a:off x="341789" y="1275865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48DA4"/>
              </a:solidFill>
            </a:endParaRPr>
          </a:p>
        </p:txBody>
      </p:sp>
      <p:sp>
        <p:nvSpPr>
          <p:cNvPr id="10" name="TextBox 16">
            <a:extLst>
              <a:ext uri="{FF2B5EF4-FFF2-40B4-BE49-F238E27FC236}">
                <a16:creationId xmlns:a16="http://schemas.microsoft.com/office/drawing/2014/main" id="{7EA181C1-3EDB-BA05-88D8-F4258026A307}"/>
              </a:ext>
            </a:extLst>
          </p:cNvPr>
          <p:cNvSpPr txBox="1"/>
          <p:nvPr/>
        </p:nvSpPr>
        <p:spPr>
          <a:xfrm>
            <a:off x="386393" y="117786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4697" y="2049068"/>
            <a:ext cx="5702571" cy="27827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2053" y="5404998"/>
            <a:ext cx="6143486" cy="91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F39B1E-2B49-DB52-76A7-C5E3B1AE34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ADFDCFFE-D4B0-4DCA-6060-1CC90A0B1B94}"/>
              </a:ext>
            </a:extLst>
          </p:cNvPr>
          <p:cNvGrpSpPr/>
          <p:nvPr/>
        </p:nvGrpSpPr>
        <p:grpSpPr>
          <a:xfrm>
            <a:off x="-3531" y="3531"/>
            <a:ext cx="12192000" cy="1083309"/>
            <a:chOff x="0" y="-3"/>
            <a:chExt cx="12192000" cy="1083309"/>
          </a:xfrm>
        </p:grpSpPr>
        <p:sp>
          <p:nvSpPr>
            <p:cNvPr id="16" name="Round Single Corner Rectangle 15">
              <a:extLst>
                <a:ext uri="{FF2B5EF4-FFF2-40B4-BE49-F238E27FC236}">
                  <a16:creationId xmlns:a16="http://schemas.microsoft.com/office/drawing/2014/main" id="{3656AAF8-6DE2-9A6E-0DB8-E2C26BE281D5}"/>
                </a:ext>
              </a:extLst>
            </p:cNvPr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>
              <a:extLst>
                <a:ext uri="{FF2B5EF4-FFF2-40B4-BE49-F238E27FC236}">
                  <a16:creationId xmlns:a16="http://schemas.microsoft.com/office/drawing/2014/main" id="{EC0A24A4-778A-1E61-7719-AD976F6B60D7}"/>
                </a:ext>
              </a:extLst>
            </p:cNvPr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>
              <a:extLst>
                <a:ext uri="{FF2B5EF4-FFF2-40B4-BE49-F238E27FC236}">
                  <a16:creationId xmlns:a16="http://schemas.microsoft.com/office/drawing/2014/main" id="{0A5E71B5-1B6D-2AA0-E117-CB7B86525E8B}"/>
                </a:ext>
              </a:extLst>
            </p:cNvPr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4BC2B8C-0CCF-E229-C6AD-8573B383BA0E}"/>
              </a:ext>
            </a:extLst>
          </p:cNvPr>
          <p:cNvSpPr/>
          <p:nvPr/>
        </p:nvSpPr>
        <p:spPr>
          <a:xfrm>
            <a:off x="669894" y="1229859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7E8AB4-DE51-1642-3FE8-032110DCB190}"/>
              </a:ext>
            </a:extLst>
          </p:cNvPr>
          <p:cNvSpPr txBox="1"/>
          <p:nvPr/>
        </p:nvSpPr>
        <p:spPr>
          <a:xfrm>
            <a:off x="1183651" y="1247924"/>
            <a:ext cx="8752107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text again and tick T (True) or F (False) for each sentence.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C7E1C3D-FA91-EEAE-EC7C-D472B364EDF5}"/>
              </a:ext>
            </a:extLst>
          </p:cNvPr>
          <p:cNvSpPr txBox="1"/>
          <p:nvPr/>
        </p:nvSpPr>
        <p:spPr>
          <a:xfrm>
            <a:off x="714498" y="112481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C77F14-C704-0E38-AA32-73A502986A93}"/>
              </a:ext>
            </a:extLst>
          </p:cNvPr>
          <p:cNvSpPr txBox="1"/>
          <p:nvPr/>
        </p:nvSpPr>
        <p:spPr>
          <a:xfrm>
            <a:off x="487066" y="207665"/>
            <a:ext cx="523350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F0C92D-D0F9-934B-B859-C9E9D7883726}"/>
              </a:ext>
            </a:extLst>
          </p:cNvPr>
          <p:cNvSpPr txBox="1"/>
          <p:nvPr/>
        </p:nvSpPr>
        <p:spPr>
          <a:xfrm>
            <a:off x="2531993" y="2357967"/>
            <a:ext cx="731768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/>
              <a:t>5. The villagers get along well.</a:t>
            </a:r>
            <a:endParaRPr lang="en-GB" sz="3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C979A8-0303-57E5-2FB3-221784AC87F9}"/>
              </a:ext>
            </a:extLst>
          </p:cNvPr>
          <p:cNvSpPr txBox="1"/>
          <p:nvPr/>
        </p:nvSpPr>
        <p:spPr>
          <a:xfrm>
            <a:off x="9139641" y="2193518"/>
            <a:ext cx="609765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</a:t>
            </a:r>
            <a:endParaRPr lang="en-US" sz="5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E29A85-A9F0-EF53-9861-FD8A97C34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7935" y="3219741"/>
            <a:ext cx="6395577" cy="2743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196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BE985B-7CAA-C766-2BB4-9ADB3EB256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BD410808-46B1-A88A-1084-EBB6CFD359E3}"/>
              </a:ext>
            </a:extLst>
          </p:cNvPr>
          <p:cNvGrpSpPr/>
          <p:nvPr/>
        </p:nvGrpSpPr>
        <p:grpSpPr>
          <a:xfrm>
            <a:off x="-3531" y="3531"/>
            <a:ext cx="12192000" cy="1083309"/>
            <a:chOff x="0" y="-3"/>
            <a:chExt cx="12192000" cy="1083309"/>
          </a:xfrm>
        </p:grpSpPr>
        <p:sp>
          <p:nvSpPr>
            <p:cNvPr id="16" name="Round Single Corner Rectangle 15">
              <a:extLst>
                <a:ext uri="{FF2B5EF4-FFF2-40B4-BE49-F238E27FC236}">
                  <a16:creationId xmlns:a16="http://schemas.microsoft.com/office/drawing/2014/main" id="{D3CC2082-7135-A98C-1335-B3DEE073D9B9}"/>
                </a:ext>
              </a:extLst>
            </p:cNvPr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>
              <a:extLst>
                <a:ext uri="{FF2B5EF4-FFF2-40B4-BE49-F238E27FC236}">
                  <a16:creationId xmlns:a16="http://schemas.microsoft.com/office/drawing/2014/main" id="{D43F72B0-D215-5286-89B0-BE6C7924EFD0}"/>
                </a:ext>
              </a:extLst>
            </p:cNvPr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>
              <a:extLst>
                <a:ext uri="{FF2B5EF4-FFF2-40B4-BE49-F238E27FC236}">
                  <a16:creationId xmlns:a16="http://schemas.microsoft.com/office/drawing/2014/main" id="{66C44E4E-836A-7782-A6C4-DDDB70451074}"/>
                </a:ext>
              </a:extLst>
            </p:cNvPr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072EBAAE-0109-45AE-CBD9-ECAD1ABD4DA4}"/>
              </a:ext>
            </a:extLst>
          </p:cNvPr>
          <p:cNvSpPr/>
          <p:nvPr/>
        </p:nvSpPr>
        <p:spPr>
          <a:xfrm>
            <a:off x="669894" y="1229859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8F4C85-F59C-710E-F11C-6AE7B6A425C5}"/>
              </a:ext>
            </a:extLst>
          </p:cNvPr>
          <p:cNvSpPr txBox="1"/>
          <p:nvPr/>
        </p:nvSpPr>
        <p:spPr>
          <a:xfrm>
            <a:off x="1183651" y="1247924"/>
            <a:ext cx="8752107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text again and tick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 (True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) or F (False) for each sentence.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FC83C53-9AF1-8447-12B7-3CBFF33ED99E}"/>
              </a:ext>
            </a:extLst>
          </p:cNvPr>
          <p:cNvSpPr txBox="1"/>
          <p:nvPr/>
        </p:nvSpPr>
        <p:spPr>
          <a:xfrm>
            <a:off x="714498" y="112481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333470-99C0-E560-B7D3-7FB16CF0F912}"/>
              </a:ext>
            </a:extLst>
          </p:cNvPr>
          <p:cNvSpPr txBox="1"/>
          <p:nvPr/>
        </p:nvSpPr>
        <p:spPr>
          <a:xfrm>
            <a:off x="487066" y="207665"/>
            <a:ext cx="523350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2675823-25D6-DC36-2A5A-D0FABCACD66E}"/>
              </a:ext>
            </a:extLst>
          </p:cNvPr>
          <p:cNvGraphicFramePr>
            <a:graphicFrameLocks noGrp="1"/>
          </p:cNvGraphicFramePr>
          <p:nvPr/>
        </p:nvGraphicFramePr>
        <p:xfrm>
          <a:off x="487066" y="1993784"/>
          <a:ext cx="11206702" cy="4492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13863">
                  <a:extLst>
                    <a:ext uri="{9D8B030D-6E8A-4147-A177-3AD203B41FA5}">
                      <a16:colId xmlns:a16="http://schemas.microsoft.com/office/drawing/2014/main" val="132839171"/>
                    </a:ext>
                  </a:extLst>
                </a:gridCol>
                <a:gridCol w="984003">
                  <a:extLst>
                    <a:ext uri="{9D8B030D-6E8A-4147-A177-3AD203B41FA5}">
                      <a16:colId xmlns:a16="http://schemas.microsoft.com/office/drawing/2014/main" val="3671550594"/>
                    </a:ext>
                  </a:extLst>
                </a:gridCol>
                <a:gridCol w="908836">
                  <a:extLst>
                    <a:ext uri="{9D8B030D-6E8A-4147-A177-3AD203B41FA5}">
                      <a16:colId xmlns:a16="http://schemas.microsoft.com/office/drawing/2014/main" val="2410351782"/>
                    </a:ext>
                  </a:extLst>
                </a:gridCol>
              </a:tblGrid>
              <a:tr h="68512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/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/>
                        <a:t>F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2551643"/>
                  </a:ext>
                </a:extLst>
              </a:tr>
              <a:tr h="685120">
                <a:tc>
                  <a:txBody>
                    <a:bodyPr/>
                    <a:lstStyle/>
                    <a:p>
                      <a:r>
                        <a:rPr lang="en-US" sz="3200" dirty="0"/>
                        <a:t>1. Life in the author’s village is very peaceful.</a:t>
                      </a:r>
                      <a:endParaRPr lang="en-GB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6316367"/>
                  </a:ext>
                </a:extLst>
              </a:tr>
              <a:tr h="685120">
                <a:tc>
                  <a:txBody>
                    <a:bodyPr/>
                    <a:lstStyle/>
                    <a:p>
                      <a:r>
                        <a:rPr lang="en-US" sz="3200" dirty="0"/>
                        <a:t>2. The people in the village work very hard.</a:t>
                      </a:r>
                      <a:endParaRPr lang="en-GB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1031845"/>
                  </a:ext>
                </a:extLst>
              </a:tr>
              <a:tr h="685120">
                <a:tc>
                  <a:txBody>
                    <a:bodyPr/>
                    <a:lstStyle/>
                    <a:p>
                      <a:r>
                        <a:rPr lang="en-US" sz="3200"/>
                        <a:t>3. Villagers live only by catching fish in lakes, ponds, and canals.</a:t>
                      </a:r>
                      <a:endParaRPr lang="en-GB" sz="3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8705175"/>
                  </a:ext>
                </a:extLst>
              </a:tr>
              <a:tr h="685120">
                <a:tc>
                  <a:txBody>
                    <a:bodyPr/>
                    <a:lstStyle/>
                    <a:p>
                      <a:r>
                        <a:rPr lang="en-US" sz="3200" dirty="0"/>
                        <a:t>4. The children are always busy helping their parents.</a:t>
                      </a:r>
                      <a:endParaRPr lang="en-GB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1165392"/>
                  </a:ext>
                </a:extLst>
              </a:tr>
              <a:tr h="685120">
                <a:tc>
                  <a:txBody>
                    <a:bodyPr/>
                    <a:lstStyle/>
                    <a:p>
                      <a:r>
                        <a:rPr lang="en-US" sz="3200" dirty="0"/>
                        <a:t>5. The villagers get along well.</a:t>
                      </a:r>
                      <a:endParaRPr lang="en-GB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1483695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737ADA09-D1AE-242A-7A47-6BA24516FA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4394" y="2749881"/>
            <a:ext cx="613012" cy="61301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15FCACF-7F83-AFB6-85EA-A2AB2936B1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087" y="3399363"/>
            <a:ext cx="613012" cy="61301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28A43AF-AFC4-5DC6-D406-B4A0A6E34E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6667" y="4239984"/>
            <a:ext cx="613012" cy="61301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0DFE16C-7D0A-1484-6CCB-CD694069D1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6667" y="5146928"/>
            <a:ext cx="613012" cy="61301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30628AB-E7EA-6D37-6F57-5CF3191EFD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3233" y="5759940"/>
            <a:ext cx="613012" cy="61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025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6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6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6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6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6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6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6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6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3531" y="3531"/>
            <a:ext cx="12192000" cy="1083309"/>
            <a:chOff x="0" y="-3"/>
            <a:chExt cx="12192000" cy="1083309"/>
          </a:xfrm>
        </p:grpSpPr>
        <p:sp>
          <p:nvSpPr>
            <p:cNvPr id="16" name="Round Single Corner Rectangle 15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483572" y="1184115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38964" y="1137946"/>
            <a:ext cx="9486429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Make notes about the village or town where you live or which you know.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36357" y="108147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863463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SPEAKING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2229" y="1686721"/>
            <a:ext cx="7513982" cy="496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6695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3531" y="3531"/>
            <a:ext cx="12192000" cy="1083309"/>
            <a:chOff x="0" y="-3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6361" y="1346256"/>
            <a:ext cx="1081531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groups. Take turns to talk about the village or town where you live or which you know. Use the information in 4.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90970" y="1470324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3755" y="136768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id="{F15A3908-58CF-5EB1-BB44-44360DEF32DD}"/>
              </a:ext>
            </a:extLst>
          </p:cNvPr>
          <p:cNvSpPr txBox="1"/>
          <p:nvPr/>
        </p:nvSpPr>
        <p:spPr>
          <a:xfrm>
            <a:off x="487067" y="207665"/>
            <a:ext cx="863463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SPEAKING</a:t>
            </a:r>
          </a:p>
        </p:txBody>
      </p:sp>
      <p:pic>
        <p:nvPicPr>
          <p:cNvPr id="3" name="Google Shape;1365;p29" descr="Premium Vector | Teacher anime clipart eps file anime cartoon cute  character cartoon model emotion">
            <a:extLst>
              <a:ext uri="{FF2B5EF4-FFF2-40B4-BE49-F238E27FC236}">
                <a16:creationId xmlns:a16="http://schemas.microsoft.com/office/drawing/2014/main" id="{E7A640CB-267C-9F81-74A2-F7DE3D085AB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3023" t="4445" r="29964" b="40677"/>
          <a:stretch/>
        </p:blipFill>
        <p:spPr>
          <a:xfrm>
            <a:off x="7725221" y="2281394"/>
            <a:ext cx="3724507" cy="424687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04DF4A97-DF68-5868-E799-E4DA1378E455}"/>
              </a:ext>
            </a:extLst>
          </p:cNvPr>
          <p:cNvSpPr txBox="1"/>
          <p:nvPr/>
        </p:nvSpPr>
        <p:spPr>
          <a:xfrm>
            <a:off x="3425838" y="3260618"/>
            <a:ext cx="63331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3B87C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Example</a:t>
            </a:r>
          </a:p>
        </p:txBody>
      </p:sp>
    </p:spTree>
    <p:extLst>
      <p:ext uri="{BB962C8B-B14F-4D97-AF65-F5344CB8AC3E}">
        <p14:creationId xmlns:p14="http://schemas.microsoft.com/office/powerpoint/2010/main" val="213850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o">
            <a:hlinkClick r:id="" action="ppaction://media"/>
            <a:extLst>
              <a:ext uri="{FF2B5EF4-FFF2-40B4-BE49-F238E27FC236}">
                <a16:creationId xmlns:a16="http://schemas.microsoft.com/office/drawing/2014/main" id="{F6305D0A-7EA1-E63F-5D7E-CEC9AA771A9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665" y="0"/>
            <a:ext cx="12082669" cy="6796347"/>
          </a:xfrm>
        </p:spPr>
      </p:pic>
    </p:spTree>
    <p:extLst>
      <p:ext uri="{BB962C8B-B14F-4D97-AF65-F5344CB8AC3E}">
        <p14:creationId xmlns:p14="http://schemas.microsoft.com/office/powerpoint/2010/main" val="609134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471134-23CD-4212-E397-DCE930CFC1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299D3F75-F7B2-3FD2-0467-30D5CB189A54}"/>
              </a:ext>
            </a:extLst>
          </p:cNvPr>
          <p:cNvGrpSpPr/>
          <p:nvPr/>
        </p:nvGrpSpPr>
        <p:grpSpPr>
          <a:xfrm>
            <a:off x="-3531" y="3531"/>
            <a:ext cx="12192000" cy="1083309"/>
            <a:chOff x="0" y="-3"/>
            <a:chExt cx="12192000" cy="1083309"/>
          </a:xfrm>
        </p:grpSpPr>
        <p:sp>
          <p:nvSpPr>
            <p:cNvPr id="16" name="Round Single Corner Rectangle 15">
              <a:extLst>
                <a:ext uri="{FF2B5EF4-FFF2-40B4-BE49-F238E27FC236}">
                  <a16:creationId xmlns:a16="http://schemas.microsoft.com/office/drawing/2014/main" id="{554EE3BA-E4F0-1397-6FE4-30E80680F48D}"/>
                </a:ext>
              </a:extLst>
            </p:cNvPr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>
              <a:extLst>
                <a:ext uri="{FF2B5EF4-FFF2-40B4-BE49-F238E27FC236}">
                  <a16:creationId xmlns:a16="http://schemas.microsoft.com/office/drawing/2014/main" id="{44E568D1-1D0F-3F6E-5D0F-DD14417041AB}"/>
                </a:ext>
              </a:extLst>
            </p:cNvPr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>
              <a:extLst>
                <a:ext uri="{FF2B5EF4-FFF2-40B4-BE49-F238E27FC236}">
                  <a16:creationId xmlns:a16="http://schemas.microsoft.com/office/drawing/2014/main" id="{3843F622-F247-46D4-5431-54F728F0C1B8}"/>
                </a:ext>
              </a:extLst>
            </p:cNvPr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3561199-41C3-3B5C-BE7D-2EA9F8AF7CBC}"/>
              </a:ext>
            </a:extLst>
          </p:cNvPr>
          <p:cNvSpPr/>
          <p:nvPr/>
        </p:nvSpPr>
        <p:spPr>
          <a:xfrm>
            <a:off x="483572" y="1184115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2369AE-F838-2122-F4A0-3291EE16561B}"/>
              </a:ext>
            </a:extLst>
          </p:cNvPr>
          <p:cNvSpPr txBox="1"/>
          <p:nvPr/>
        </p:nvSpPr>
        <p:spPr>
          <a:xfrm>
            <a:off x="1038964" y="1137946"/>
            <a:ext cx="9486429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Make notes about the village or town where you live or which you know.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F260E42-D4B0-C29E-D6BE-FD274F7C6E22}"/>
              </a:ext>
            </a:extLst>
          </p:cNvPr>
          <p:cNvSpPr txBox="1"/>
          <p:nvPr/>
        </p:nvSpPr>
        <p:spPr>
          <a:xfrm>
            <a:off x="536357" y="108147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150FA6-BF2D-F120-CDD2-7DB43109E183}"/>
              </a:ext>
            </a:extLst>
          </p:cNvPr>
          <p:cNvSpPr txBox="1"/>
          <p:nvPr/>
        </p:nvSpPr>
        <p:spPr>
          <a:xfrm>
            <a:off x="487067" y="207665"/>
            <a:ext cx="863463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SPEAKING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783D94-22C0-352D-EFE6-406597C27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2229" y="1686721"/>
            <a:ext cx="7513982" cy="49636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D8390B-2EEF-E411-19D8-6FDDE3F17675}"/>
              </a:ext>
            </a:extLst>
          </p:cNvPr>
          <p:cNvSpPr txBox="1"/>
          <p:nvPr/>
        </p:nvSpPr>
        <p:spPr>
          <a:xfrm>
            <a:off x="3642546" y="1809275"/>
            <a:ext cx="60976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Lam Dong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8BB7E5-9000-30D7-4E97-42FAE78916E6}"/>
              </a:ext>
            </a:extLst>
          </p:cNvPr>
          <p:cNvSpPr txBox="1"/>
          <p:nvPr/>
        </p:nvSpPr>
        <p:spPr>
          <a:xfrm>
            <a:off x="3888607" y="2336385"/>
            <a:ext cx="63411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Central Highlands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9B9C4E-049A-481E-F996-453BE792DAE7}"/>
              </a:ext>
            </a:extLst>
          </p:cNvPr>
          <p:cNvSpPr txBox="1"/>
          <p:nvPr/>
        </p:nvSpPr>
        <p:spPr>
          <a:xfrm>
            <a:off x="6051194" y="2760322"/>
            <a:ext cx="63411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beautiful, pine forests, </a:t>
            </a:r>
          </a:p>
          <a:p>
            <a:r>
              <a:rPr lang="en-US" sz="2000" dirty="0"/>
              <a:t>garden, mountains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A6C988-4690-7372-3667-19B7DA82F792}"/>
              </a:ext>
            </a:extLst>
          </p:cNvPr>
          <p:cNvSpPr txBox="1"/>
          <p:nvPr/>
        </p:nvSpPr>
        <p:spPr>
          <a:xfrm>
            <a:off x="6051194" y="3492035"/>
            <a:ext cx="64206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close to nature, work hard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34B556F-07D4-F4F7-60CF-1E10134A6015}"/>
              </a:ext>
            </a:extLst>
          </p:cNvPr>
          <p:cNvSpPr txBox="1"/>
          <p:nvPr/>
        </p:nvSpPr>
        <p:spPr>
          <a:xfrm>
            <a:off x="6092469" y="4042062"/>
            <a:ext cx="642067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plant vegetables, </a:t>
            </a:r>
          </a:p>
          <a:p>
            <a:r>
              <a:rPr lang="en-US" sz="2000" dirty="0"/>
              <a:t>enjoy outdoor activities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F4006B1-9AF1-F92E-7311-75CB4D4BB3E8}"/>
              </a:ext>
            </a:extLst>
          </p:cNvPr>
          <p:cNvSpPr txBox="1"/>
          <p:nvPr/>
        </p:nvSpPr>
        <p:spPr>
          <a:xfrm>
            <a:off x="3888607" y="5158057"/>
            <a:ext cx="64206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warm, hospitable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8878744-3513-3757-B678-E6EC91F091C8}"/>
              </a:ext>
            </a:extLst>
          </p:cNvPr>
          <p:cNvSpPr txBox="1"/>
          <p:nvPr/>
        </p:nvSpPr>
        <p:spPr>
          <a:xfrm>
            <a:off x="6092469" y="5966276"/>
            <a:ext cx="650019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cool climate, many flowers, </a:t>
            </a:r>
          </a:p>
          <a:p>
            <a:r>
              <a:rPr lang="en-US" sz="2000" dirty="0"/>
              <a:t> old French houses</a:t>
            </a:r>
          </a:p>
        </p:txBody>
      </p:sp>
    </p:spTree>
    <p:extLst>
      <p:ext uri="{BB962C8B-B14F-4D97-AF65-F5344CB8AC3E}">
        <p14:creationId xmlns:p14="http://schemas.microsoft.com/office/powerpoint/2010/main" val="18194728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3531" y="3531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4" y="1331912"/>
            <a:ext cx="7217704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487067" y="2422518"/>
            <a:ext cx="113649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read about different aspects of a Vietnamese village;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talk about a village or town where one lives or which one knows;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7093" y="1157448"/>
            <a:ext cx="2875924" cy="1932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3531" y="3531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94043" y="133191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6603" y="119539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49944" y="2038651"/>
            <a:ext cx="8149852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/>
              <a:t>Do exercises in the workbook.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640" y="2430333"/>
            <a:ext cx="3549868" cy="354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937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3531" y="3531"/>
            <a:ext cx="12192000" cy="1083309"/>
            <a:chOff x="0" y="-3"/>
            <a:chExt cx="12192000" cy="1083309"/>
          </a:xfrm>
        </p:grpSpPr>
        <p:sp>
          <p:nvSpPr>
            <p:cNvPr id="16" name="Round Single Corner Rectangle 15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220843" y="1517135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stretch</a:t>
            </a:r>
            <a:r>
              <a:rPr lang="en-US" sz="6000" b="1" dirty="0">
                <a:solidFill>
                  <a:srgbClr val="AD4F0F"/>
                </a:solidFill>
              </a:rPr>
              <a:t> (v)</a:t>
            </a:r>
            <a:endParaRPr lang="en-US" sz="4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27969" y="4863377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trải</a:t>
            </a:r>
            <a:r>
              <a:rPr lang="en-US" sz="4800" dirty="0"/>
              <a:t> </a:t>
            </a:r>
            <a:r>
              <a:rPr lang="en-US" sz="4800" dirty="0" err="1"/>
              <a:t>dài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031138" y="3477115"/>
            <a:ext cx="30445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stretʃ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1112"/>
          <a:stretch/>
        </p:blipFill>
        <p:spPr>
          <a:xfrm>
            <a:off x="5276597" y="1845855"/>
            <a:ext cx="6351595" cy="3861441"/>
          </a:xfrm>
          <a:prstGeom prst="rect">
            <a:avLst/>
          </a:prstGeom>
        </p:spPr>
      </p:pic>
      <p:pic>
        <p:nvPicPr>
          <p:cNvPr id="4" name="stretch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1538" y="35878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-3531" y="3531"/>
            <a:ext cx="12192000" cy="1083309"/>
            <a:chOff x="0" y="-3"/>
            <a:chExt cx="12192000" cy="1083309"/>
          </a:xfrm>
        </p:grpSpPr>
        <p:sp>
          <p:nvSpPr>
            <p:cNvPr id="13" name="Round Single Corner Rectangle 1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1086197" y="1507092"/>
            <a:ext cx="7876645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canal</a:t>
            </a:r>
            <a:r>
              <a:rPr lang="en-US" sz="6000" b="1" dirty="0">
                <a:solidFill>
                  <a:srgbClr val="AD4F0F"/>
                </a:solidFill>
              </a:rPr>
              <a:t> (n) 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26679" y="4978806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kênh</a:t>
            </a:r>
            <a:r>
              <a:rPr lang="en-US" sz="4800" dirty="0"/>
              <a:t> </a:t>
            </a:r>
            <a:r>
              <a:rPr lang="en-US" sz="4800" dirty="0" err="1"/>
              <a:t>đào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505323" y="3485614"/>
            <a:ext cx="24545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kəˈnæl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3569" y="1808935"/>
            <a:ext cx="5298849" cy="3389041"/>
          </a:xfrm>
          <a:prstGeom prst="rect">
            <a:avLst/>
          </a:prstGeom>
        </p:spPr>
      </p:pic>
      <p:pic>
        <p:nvPicPr>
          <p:cNvPr id="4" name="canal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7067" y="35963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14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3531" y="3531"/>
            <a:ext cx="12192000" cy="1083309"/>
            <a:chOff x="0" y="-3"/>
            <a:chExt cx="12192000" cy="1083309"/>
          </a:xfrm>
        </p:grpSpPr>
        <p:sp>
          <p:nvSpPr>
            <p:cNvPr id="16" name="Round Single Corner Rectangle 15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404446" y="1504377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cultivate</a:t>
            </a:r>
            <a:r>
              <a:rPr lang="en-US" sz="6000" b="1" dirty="0">
                <a:solidFill>
                  <a:srgbClr val="AD4F0F"/>
                </a:solidFill>
              </a:rPr>
              <a:t> (v)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8871" y="4844974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canh</a:t>
            </a:r>
            <a:r>
              <a:rPr lang="en-US" sz="4800" dirty="0"/>
              <a:t> </a:t>
            </a:r>
            <a:r>
              <a:rPr lang="en-US" sz="4800" dirty="0" err="1"/>
              <a:t>tác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026041" y="3459896"/>
            <a:ext cx="305474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ˈkʌltɪveɪt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5307" y="1833098"/>
            <a:ext cx="5899080" cy="3842873"/>
          </a:xfrm>
          <a:prstGeom prst="rect">
            <a:avLst/>
          </a:prstGeom>
        </p:spPr>
      </p:pic>
      <p:pic>
        <p:nvPicPr>
          <p:cNvPr id="4" name="cultivate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4071" y="35705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426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2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3531" y="3531"/>
            <a:ext cx="12192000" cy="1083309"/>
            <a:chOff x="0" y="-3"/>
            <a:chExt cx="12192000" cy="1083309"/>
          </a:xfrm>
        </p:grpSpPr>
        <p:sp>
          <p:nvSpPr>
            <p:cNvPr id="16" name="Round Single Corner Rectangle 15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487067" y="1664394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orchard</a:t>
            </a:r>
            <a:r>
              <a:rPr lang="en-US" sz="6000" b="1" dirty="0">
                <a:solidFill>
                  <a:srgbClr val="AD4F0F"/>
                </a:solidFill>
              </a:rPr>
              <a:t> (n)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7376" y="5205458"/>
            <a:ext cx="46619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vườn</a:t>
            </a:r>
            <a:r>
              <a:rPr lang="en-US" sz="4800" dirty="0"/>
              <a:t> </a:t>
            </a:r>
            <a:r>
              <a:rPr lang="en-US" sz="4800" dirty="0" err="1"/>
              <a:t>cây</a:t>
            </a:r>
            <a:r>
              <a:rPr lang="en-US" sz="4800" dirty="0"/>
              <a:t> </a:t>
            </a:r>
            <a:r>
              <a:rPr lang="en-US" sz="4800" dirty="0" err="1"/>
              <a:t>ăn</a:t>
            </a:r>
            <a:r>
              <a:rPr lang="en-US" sz="4800" dirty="0"/>
              <a:t> </a:t>
            </a:r>
            <a:r>
              <a:rPr lang="en-US" sz="4800" dirty="0" err="1"/>
              <a:t>quả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523543" y="3661191"/>
            <a:ext cx="26771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ˈɔːtʃəd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5DA5BA68-6B73-DE19-E037-2C93C613BC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168" y="1260088"/>
            <a:ext cx="5070761" cy="518947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rchard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4032" y="37718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364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3531" y="3531"/>
            <a:ext cx="12192000" cy="1083309"/>
            <a:chOff x="0" y="-3"/>
            <a:chExt cx="12192000" cy="1083309"/>
          </a:xfrm>
        </p:grpSpPr>
        <p:sp>
          <p:nvSpPr>
            <p:cNvPr id="16" name="Round Single Corner Rectangle 15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487067" y="1664394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get along</a:t>
            </a:r>
            <a:r>
              <a:rPr lang="en-US" sz="6000" b="1" dirty="0">
                <a:solidFill>
                  <a:srgbClr val="AD4F0F"/>
                </a:solidFill>
              </a:rPr>
              <a:t> 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7376" y="5076250"/>
            <a:ext cx="52311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hòa</a:t>
            </a:r>
            <a:r>
              <a:rPr lang="en-US" sz="4800" dirty="0"/>
              <a:t> </a:t>
            </a:r>
            <a:r>
              <a:rPr lang="en-US" sz="4800" dirty="0" err="1"/>
              <a:t>thuận</a:t>
            </a:r>
            <a:r>
              <a:rPr lang="en-US" sz="4800" dirty="0"/>
              <a:t>, </a:t>
            </a:r>
            <a:r>
              <a:rPr lang="en-US" sz="4800" dirty="0" err="1"/>
              <a:t>hòa</a:t>
            </a:r>
            <a:r>
              <a:rPr lang="en-US" sz="4800" dirty="0"/>
              <a:t> </a:t>
            </a:r>
            <a:r>
              <a:rPr lang="en-US" sz="4800" dirty="0" err="1"/>
              <a:t>hợp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425434" y="3386056"/>
            <a:ext cx="26771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/get/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7599D1-F847-37E3-62F4-0B1E36FEE0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3573" y="2063384"/>
            <a:ext cx="3959288" cy="358159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9D3883E-64AF-946C-ED39-4B34616803FA}"/>
              </a:ext>
            </a:extLst>
          </p:cNvPr>
          <p:cNvSpPr/>
          <p:nvPr/>
        </p:nvSpPr>
        <p:spPr>
          <a:xfrm>
            <a:off x="2430243" y="3348148"/>
            <a:ext cx="26771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chemeClr val="tx2"/>
                </a:solidFill>
              </a:rPr>
              <a:t>/ </a:t>
            </a:r>
            <a:r>
              <a:rPr lang="en-US" sz="4800" b="1" dirty="0" err="1">
                <a:solidFill>
                  <a:schemeClr val="tx2"/>
                </a:solidFill>
              </a:rPr>
              <a:t>əˈlɒŋ</a:t>
            </a:r>
            <a:r>
              <a:rPr lang="en-US" sz="4800" b="1" dirty="0">
                <a:solidFill>
                  <a:schemeClr val="tx2"/>
                </a:solidFill>
              </a:rPr>
              <a:t>/</a:t>
            </a:r>
          </a:p>
        </p:txBody>
      </p:sp>
      <p:pic>
        <p:nvPicPr>
          <p:cNvPr id="9" name="ElevenLabs_2025-10-02T08_53_01_Alice_pre_sp100_s50_sb75_se0_b_m2">
            <a:hlinkClick r:id="" action="ppaction://media"/>
            <a:extLst>
              <a:ext uri="{FF2B5EF4-FFF2-40B4-BE49-F238E27FC236}">
                <a16:creationId xmlns:a16="http://schemas.microsoft.com/office/drawing/2014/main" id="{EEAB646D-4F99-08A5-B9A4-E5198D6E50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376" y="3453585"/>
            <a:ext cx="763468" cy="763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547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531" y="3531"/>
            <a:ext cx="12192000" cy="1083309"/>
            <a:chOff x="0" y="-3"/>
            <a:chExt cx="12192000" cy="1083309"/>
          </a:xfrm>
        </p:grpSpPr>
        <p:sp>
          <p:nvSpPr>
            <p:cNvPr id="10" name="Round Single Corner Rectangle 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</p:txBody>
      </p:sp>
      <p:graphicFrame>
        <p:nvGraphicFramePr>
          <p:cNvPr id="18" name="Bảng 3">
            <a:extLst>
              <a:ext uri="{FF2B5EF4-FFF2-40B4-BE49-F238E27FC236}">
                <a16:creationId xmlns:a16="http://schemas.microsoft.com/office/drawing/2014/main" id="{3E78E500-E0A1-8A4D-EA87-EDEB0364EA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3370900"/>
              </p:ext>
            </p:extLst>
          </p:nvPr>
        </p:nvGraphicFramePr>
        <p:xfrm>
          <a:off x="1140809" y="1121091"/>
          <a:ext cx="10527730" cy="5401243"/>
        </p:xfrm>
        <a:graphic>
          <a:graphicData uri="http://schemas.openxmlformats.org/drawingml/2006/table">
            <a:tbl>
              <a:tblPr bandRow="1">
                <a:tableStyleId>{21E4AEA4-8DFA-4A89-87EB-49C32662AFE0}</a:tableStyleId>
              </a:tblPr>
              <a:tblGrid>
                <a:gridCol w="3819575">
                  <a:extLst>
                    <a:ext uri="{9D8B030D-6E8A-4147-A177-3AD203B41FA5}">
                      <a16:colId xmlns:a16="http://schemas.microsoft.com/office/drawing/2014/main" val="3689246342"/>
                    </a:ext>
                  </a:extLst>
                </a:gridCol>
                <a:gridCol w="2923983">
                  <a:extLst>
                    <a:ext uri="{9D8B030D-6E8A-4147-A177-3AD203B41FA5}">
                      <a16:colId xmlns:a16="http://schemas.microsoft.com/office/drawing/2014/main" val="2609133624"/>
                    </a:ext>
                  </a:extLst>
                </a:gridCol>
                <a:gridCol w="3784172">
                  <a:extLst>
                    <a:ext uri="{9D8B030D-6E8A-4147-A177-3AD203B41FA5}">
                      <a16:colId xmlns:a16="http://schemas.microsoft.com/office/drawing/2014/main" val="1921992061"/>
                    </a:ext>
                  </a:extLst>
                </a:gridCol>
              </a:tblGrid>
              <a:tr h="76665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800" b="1" dirty="0">
                          <a:solidFill>
                            <a:schemeClr val="bg1"/>
                          </a:solidFill>
                          <a:effectLst/>
                        </a:rPr>
                        <a:t>New words</a:t>
                      </a:r>
                      <a:endParaRPr lang="vi-VN" sz="2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800" b="1" dirty="0">
                          <a:solidFill>
                            <a:schemeClr val="bg1"/>
                          </a:solidFill>
                          <a:effectLst/>
                        </a:rPr>
                        <a:t>Pronunciation</a:t>
                      </a:r>
                      <a:endParaRPr lang="vi-VN" sz="2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800" b="1" dirty="0">
                          <a:solidFill>
                            <a:schemeClr val="bg1"/>
                          </a:solidFill>
                          <a:effectLst/>
                        </a:rPr>
                        <a:t>Vietnamese</a:t>
                      </a:r>
                      <a:r>
                        <a:rPr lang="vi-VN" sz="2800" b="1" dirty="0">
                          <a:solidFill>
                            <a:schemeClr val="bg1"/>
                          </a:solidFill>
                          <a:effectLst/>
                        </a:rPr>
                        <a:t> equivalent  </a:t>
                      </a:r>
                      <a:endParaRPr lang="vi-VN" sz="2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487241353"/>
                  </a:ext>
                </a:extLst>
              </a:tr>
              <a:tr h="856594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0" dirty="0">
                          <a:solidFill>
                            <a:srgbClr val="000000"/>
                          </a:solidFill>
                          <a:effectLst/>
                        </a:rPr>
                        <a:t>1. stretch (v) </a:t>
                      </a:r>
                      <a:endParaRPr lang="en-US" sz="36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</a:rPr>
                        <a:t>/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</a:rPr>
                        <a:t>stretʃ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</a:rPr>
                        <a:t>/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</a:rPr>
                        <a:t>trải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</a:rPr>
                        <a:t>dài</a:t>
                      </a:r>
                      <a:endParaRPr lang="en-US" sz="3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682514384"/>
                  </a:ext>
                </a:extLst>
              </a:tr>
              <a:tr h="828802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0" dirty="0">
                          <a:solidFill>
                            <a:srgbClr val="000000"/>
                          </a:solidFill>
                          <a:effectLst/>
                        </a:rPr>
                        <a:t>2. canal (n)</a:t>
                      </a:r>
                      <a:endParaRPr lang="en-US" sz="36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</a:rPr>
                        <a:t>/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</a:rPr>
                        <a:t>kəˈnæl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</a:rPr>
                        <a:t>/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</a:rPr>
                        <a:t>kênh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</a:rPr>
                        <a:t>đào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endParaRPr lang="en-US" sz="3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804670713"/>
                  </a:ext>
                </a:extLst>
              </a:tr>
              <a:tr h="828802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0" dirty="0">
                          <a:solidFill>
                            <a:srgbClr val="000000"/>
                          </a:solidFill>
                          <a:effectLst/>
                        </a:rPr>
                        <a:t>3. cultivate (v)</a:t>
                      </a:r>
                      <a:endParaRPr lang="en-US" sz="36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0" dirty="0">
                          <a:solidFill>
                            <a:srgbClr val="000000"/>
                          </a:solidFill>
                          <a:effectLst/>
                        </a:rPr>
                        <a:t>/</a:t>
                      </a:r>
                      <a:r>
                        <a:rPr lang="en-US" sz="3600" b="0">
                          <a:solidFill>
                            <a:srgbClr val="000000"/>
                          </a:solidFill>
                          <a:effectLst/>
                        </a:rPr>
                        <a:t>ˈkʌltɪveɪt</a:t>
                      </a:r>
                      <a:r>
                        <a:rPr lang="en-US" sz="3600" b="0" dirty="0">
                          <a:solidFill>
                            <a:srgbClr val="000000"/>
                          </a:solidFill>
                          <a:effectLst/>
                        </a:rPr>
                        <a:t>/</a:t>
                      </a:r>
                      <a:endParaRPr lang="en-US" sz="36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0" dirty="0" err="1">
                          <a:solidFill>
                            <a:srgbClr val="000000"/>
                          </a:solidFill>
                          <a:effectLst/>
                        </a:rPr>
                        <a:t>canh</a:t>
                      </a:r>
                      <a:r>
                        <a:rPr lang="en-US" sz="3600" b="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3600" b="0">
                          <a:solidFill>
                            <a:srgbClr val="000000"/>
                          </a:solidFill>
                          <a:effectLst/>
                        </a:rPr>
                        <a:t>tác</a:t>
                      </a:r>
                      <a:endParaRPr lang="en-US" sz="36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3164482339"/>
                  </a:ext>
                </a:extLst>
              </a:tr>
              <a:tr h="828802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0" dirty="0">
                          <a:solidFill>
                            <a:srgbClr val="000000"/>
                          </a:solidFill>
                          <a:effectLst/>
                        </a:rPr>
                        <a:t>4. orchard (n) </a:t>
                      </a:r>
                      <a:endParaRPr lang="en-US" sz="36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</a:rPr>
                        <a:t>/ˈ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</a:rPr>
                        <a:t>ɔːtʃəd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</a:rPr>
                        <a:t>/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</a:rPr>
                        <a:t>vườn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</a:rPr>
                        <a:t>cây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</a:rPr>
                        <a:t>ăn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</a:rPr>
                        <a:t>quả</a:t>
                      </a:r>
                      <a:endParaRPr lang="en-US" sz="3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3496484265"/>
                  </a:ext>
                </a:extLst>
              </a:tr>
              <a:tr h="828802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 get along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</a:rPr>
                        <a:t>/get/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</a:rPr>
                        <a:t>/</a:t>
                      </a:r>
                      <a:r>
                        <a:rPr lang="en-US" sz="3600" b="0" dirty="0" err="1">
                          <a:solidFill>
                            <a:schemeClr val="tx1"/>
                          </a:solidFill>
                        </a:rPr>
                        <a:t>əˈlɒŋ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</a:rPr>
                        <a:t>/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hòa</a:t>
                      </a:r>
                      <a:r>
                        <a:rPr lang="en-US" sz="3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thuận</a:t>
                      </a:r>
                      <a:r>
                        <a:rPr lang="en-US" sz="3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hòa</a:t>
                      </a:r>
                      <a:r>
                        <a:rPr lang="en-US" sz="3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endParaRPr lang="en-US" sz="3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899022786"/>
                  </a:ext>
                </a:extLst>
              </a:tr>
            </a:tbl>
          </a:graphicData>
        </a:graphic>
      </p:graphicFrame>
      <p:pic>
        <p:nvPicPr>
          <p:cNvPr id="8" name="orchard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55104" y="4658197"/>
            <a:ext cx="609600" cy="609600"/>
          </a:xfrm>
          <a:prstGeom prst="rect">
            <a:avLst/>
          </a:prstGeom>
        </p:spPr>
      </p:pic>
      <p:pic>
        <p:nvPicPr>
          <p:cNvPr id="11" name="stretch__gb_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55104" y="2011585"/>
            <a:ext cx="609600" cy="609600"/>
          </a:xfrm>
          <a:prstGeom prst="rect">
            <a:avLst/>
          </a:prstGeom>
        </p:spPr>
      </p:pic>
      <p:pic>
        <p:nvPicPr>
          <p:cNvPr id="12" name="canal__gb_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55104" y="2882982"/>
            <a:ext cx="609600" cy="609600"/>
          </a:xfrm>
          <a:prstGeom prst="rect">
            <a:avLst/>
          </a:prstGeom>
        </p:spPr>
      </p:pic>
      <p:pic>
        <p:nvPicPr>
          <p:cNvPr id="13" name="cultivate__gb_1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55104" y="3821712"/>
            <a:ext cx="609600" cy="609600"/>
          </a:xfrm>
          <a:prstGeom prst="rect">
            <a:avLst/>
          </a:prstGeom>
        </p:spPr>
      </p:pic>
      <p:pic>
        <p:nvPicPr>
          <p:cNvPr id="2" name="ElevenLabs_2025-10-02T08_53_01_Alice_pre_sp100_s50_sb75_se0_b_m2">
            <a:hlinkClick r:id="" action="ppaction://media"/>
            <a:extLst>
              <a:ext uri="{FF2B5EF4-FFF2-40B4-BE49-F238E27FC236}">
                <a16:creationId xmlns:a16="http://schemas.microsoft.com/office/drawing/2014/main" id="{4FEE4DE0-FA4C-733E-58CB-DA78BFDA8CA5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39289" y="5591986"/>
            <a:ext cx="763468" cy="763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4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88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20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900296-9307-CACE-188F-5608695107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6FA1429-24F5-F58A-038D-7DBD5312BC84}"/>
              </a:ext>
            </a:extLst>
          </p:cNvPr>
          <p:cNvSpPr txBox="1"/>
          <p:nvPr/>
        </p:nvSpPr>
        <p:spPr>
          <a:xfrm>
            <a:off x="6749692" y="3509751"/>
            <a:ext cx="60976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rgbClr val="AD4F0F"/>
                </a:solidFill>
              </a:rPr>
              <a:t>canal (n)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0FCFF94-4AB0-6C4F-4A9F-96CE871E6CBA}"/>
              </a:ext>
            </a:extLst>
          </p:cNvPr>
          <p:cNvGrpSpPr/>
          <p:nvPr/>
        </p:nvGrpSpPr>
        <p:grpSpPr>
          <a:xfrm>
            <a:off x="0" y="0"/>
            <a:ext cx="12192000" cy="1083309"/>
            <a:chOff x="0" y="-3"/>
            <a:chExt cx="12192000" cy="1083309"/>
          </a:xfrm>
        </p:grpSpPr>
        <p:sp>
          <p:nvSpPr>
            <p:cNvPr id="8" name="Round Single Corner Rectangle 15">
              <a:extLst>
                <a:ext uri="{FF2B5EF4-FFF2-40B4-BE49-F238E27FC236}">
                  <a16:creationId xmlns:a16="http://schemas.microsoft.com/office/drawing/2014/main" id="{59BA577C-F0F5-D3C2-29CB-7C0F0240F4A2}"/>
                </a:ext>
              </a:extLst>
            </p:cNvPr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ound Single Corner Rectangle 16">
              <a:extLst>
                <a:ext uri="{FF2B5EF4-FFF2-40B4-BE49-F238E27FC236}">
                  <a16:creationId xmlns:a16="http://schemas.microsoft.com/office/drawing/2014/main" id="{E0113298-4491-5C08-B5DE-0ED0E09DB98B}"/>
                </a:ext>
              </a:extLst>
            </p:cNvPr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17">
              <a:extLst>
                <a:ext uri="{FF2B5EF4-FFF2-40B4-BE49-F238E27FC236}">
                  <a16:creationId xmlns:a16="http://schemas.microsoft.com/office/drawing/2014/main" id="{D642D2C3-68F9-9407-A09A-DC52EE54906A}"/>
                </a:ext>
              </a:extLst>
            </p:cNvPr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EC3621A8-852B-B041-A86E-C951B91A6DD2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0CAF05C-A485-117F-76C4-A5E70EEA6B12}"/>
              </a:ext>
            </a:extLst>
          </p:cNvPr>
          <p:cNvSpPr/>
          <p:nvPr/>
        </p:nvSpPr>
        <p:spPr>
          <a:xfrm>
            <a:off x="1996805" y="1203641"/>
            <a:ext cx="81983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Look at the picture and say the word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99D66C-168F-D3CE-BBEF-109A9309C0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940" y="2431366"/>
            <a:ext cx="5396312" cy="3490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988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3990</TotalTime>
  <Words>790</Words>
  <Application>Microsoft Office PowerPoint</Application>
  <PresentationFormat>Widescreen</PresentationFormat>
  <Paragraphs>164</Paragraphs>
  <Slides>27</Slides>
  <Notes>20</Notes>
  <HiddenSlides>0</HiddenSlides>
  <MMClips>11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Myriad Pro</vt:lpstr>
      <vt:lpstr>Arial</vt:lpstr>
      <vt:lpstr>Bahnschrift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DO NGUYEN THANH TRUC</cp:lastModifiedBy>
  <cp:revision>249</cp:revision>
  <dcterms:created xsi:type="dcterms:W3CDTF">2020-12-09T02:04:09Z</dcterms:created>
  <dcterms:modified xsi:type="dcterms:W3CDTF">2025-10-02T15:09:59Z</dcterms:modified>
</cp:coreProperties>
</file>