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3"/>
  </p:notesMasterIdLst>
  <p:sldIdLst>
    <p:sldId id="257" r:id="rId2"/>
    <p:sldId id="256" r:id="rId3"/>
    <p:sldId id="258" r:id="rId4"/>
    <p:sldId id="268" r:id="rId5"/>
    <p:sldId id="259" r:id="rId6"/>
    <p:sldId id="284" r:id="rId7"/>
    <p:sldId id="285" r:id="rId8"/>
    <p:sldId id="286" r:id="rId9"/>
    <p:sldId id="287" r:id="rId10"/>
    <p:sldId id="288" r:id="rId11"/>
    <p:sldId id="289" r:id="rId12"/>
    <p:sldId id="295" r:id="rId13"/>
    <p:sldId id="296" r:id="rId14"/>
    <p:sldId id="291" r:id="rId15"/>
    <p:sldId id="293" r:id="rId16"/>
    <p:sldId id="294" r:id="rId17"/>
    <p:sldId id="336" r:id="rId18"/>
    <p:sldId id="297" r:id="rId19"/>
    <p:sldId id="298" r:id="rId20"/>
    <p:sldId id="299" r:id="rId21"/>
    <p:sldId id="300" r:id="rId22"/>
    <p:sldId id="301" r:id="rId23"/>
    <p:sldId id="302" r:id="rId24"/>
    <p:sldId id="303" r:id="rId25"/>
    <p:sldId id="304" r:id="rId26"/>
    <p:sldId id="305" r:id="rId27"/>
    <p:sldId id="306" r:id="rId28"/>
    <p:sldId id="307" r:id="rId29"/>
    <p:sldId id="260"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1" r:id="rId43"/>
    <p:sldId id="322" r:id="rId44"/>
    <p:sldId id="320"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265" r:id="rId59"/>
    <p:sldId id="266" r:id="rId60"/>
    <p:sldId id="270" r:id="rId61"/>
    <p:sldId id="271" r:id="rId62"/>
    <p:sldId id="272" r:id="rId63"/>
    <p:sldId id="273" r:id="rId64"/>
    <p:sldId id="274" r:id="rId65"/>
    <p:sldId id="275" r:id="rId66"/>
    <p:sldId id="276" r:id="rId67"/>
    <p:sldId id="277" r:id="rId68"/>
    <p:sldId id="278" r:id="rId69"/>
    <p:sldId id="281" r:id="rId70"/>
    <p:sldId id="282" r:id="rId71"/>
    <p:sldId id="267" r:id="rId72"/>
  </p:sldIdLst>
  <p:sldSz cx="18288000" cy="10287000"/>
  <p:notesSz cx="6858000" cy="9144000"/>
  <p:embeddedFontLst>
    <p:embeddedFont>
      <p:font typeface="Barlow" panose="00000500000000000000" pitchFamily="2" charset="-93"/>
      <p:regular r:id="rId74"/>
      <p:bold r:id="rId75"/>
      <p:italic r:id="rId76"/>
      <p:boldItalic r:id="rId77"/>
    </p:embeddedFont>
    <p:embeddedFont>
      <p:font typeface="Bobby Jones Condensed" panose="020B0604020202020204" charset="0"/>
      <p:regular r:id="rId78"/>
    </p:embeddedFont>
    <p:embeddedFont>
      <p:font typeface="Bobby Jones Condensed Soft" panose="020B0604020202020204" charset="-93"/>
      <p:regular r:id="rId79"/>
    </p:embeddedFont>
    <p:embeddedFont>
      <p:font typeface="Cambria Math" panose="02040503050406030204" pitchFamily="18" charset="0"/>
      <p:regular r:id="rId80"/>
    </p:embeddedFont>
    <p:embeddedFont>
      <p:font typeface="Jingleberry" panose="02000A03000000000000" charset="0"/>
      <p:regular r:id="rId81"/>
    </p:embeddedFont>
    <p:embeddedFont>
      <p:font typeface="Lato" panose="020F0502020204030203" pitchFamily="34" charset="0"/>
      <p:regular r:id="rId82"/>
      <p:bold r:id="rId83"/>
    </p:embeddedFont>
    <p:embeddedFont>
      <p:font typeface="One Little Font" panose="020B0604020202020204" charset="0"/>
      <p:regular r:id="rId84"/>
    </p:embeddedFont>
    <p:embeddedFont>
      <p:font typeface="Roboto Black" panose="02000000000000000000" pitchFamily="2" charset="0"/>
      <p:bold r:id="rId85"/>
    </p:embeddedFont>
    <p:embeddedFont>
      <p:font typeface="Roboto Condensed Light" panose="02000000000000000000" pitchFamily="2" charset="0"/>
      <p:regular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50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2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1.fntdata"/><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font" Target="fonts/font9.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C8BC4-9CC7-4109-A5BA-BA819EFC1421}" type="datetimeFigureOut">
              <a:rPr lang="en-US" smtClean="0"/>
              <a:t>12/18/2024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4831E-EC00-4DFA-893C-860E9DA4CE01}" type="slidenum">
              <a:rPr lang="en-US" smtClean="0"/>
              <a:t>‹#›</a:t>
            </a:fld>
            <a:endParaRPr lang="en-US"/>
          </a:p>
        </p:txBody>
      </p:sp>
    </p:spTree>
    <p:extLst>
      <p:ext uri="{BB962C8B-B14F-4D97-AF65-F5344CB8AC3E}">
        <p14:creationId xmlns:p14="http://schemas.microsoft.com/office/powerpoint/2010/main" val="150289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52a7caf94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52a7caf9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394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1855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5757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1572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4831E-EC00-4DFA-893C-860E9DA4CE01}" type="slidenum">
              <a:rPr lang="en-US" smtClean="0"/>
              <a:t>48</a:t>
            </a:fld>
            <a:endParaRPr lang="en-US"/>
          </a:p>
        </p:txBody>
      </p:sp>
    </p:spTree>
    <p:extLst>
      <p:ext uri="{BB962C8B-B14F-4D97-AF65-F5344CB8AC3E}">
        <p14:creationId xmlns:p14="http://schemas.microsoft.com/office/powerpoint/2010/main" val="1237177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1252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52a7caf94b_1_2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152a7caf94b_1_2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526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52a7caf94b_1_1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52a7caf94b_1_1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5391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89a7b5e1d2_0_3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289a7b5e1d2_0_3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016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28fd5cf930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28fd5cf930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2772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454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52a7caf94b_1_1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52a7caf94b_1_1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470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289a7b5e1d2_0_2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289a7b5e1d2_0_2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1753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724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4831E-EC00-4DFA-893C-860E9DA4CE01}" type="slidenum">
              <a:rPr lang="en-US" smtClean="0"/>
              <a:t>59</a:t>
            </a:fld>
            <a:endParaRPr lang="en-US"/>
          </a:p>
        </p:txBody>
      </p:sp>
    </p:spTree>
    <p:extLst>
      <p:ext uri="{BB962C8B-B14F-4D97-AF65-F5344CB8AC3E}">
        <p14:creationId xmlns:p14="http://schemas.microsoft.com/office/powerpoint/2010/main" val="162879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4831E-EC00-4DFA-893C-860E9DA4CE01}" type="slidenum">
              <a:rPr lang="en-US" smtClean="0"/>
              <a:t>60</a:t>
            </a:fld>
            <a:endParaRPr lang="en-US"/>
          </a:p>
        </p:txBody>
      </p:sp>
    </p:spTree>
    <p:extLst>
      <p:ext uri="{BB962C8B-B14F-4D97-AF65-F5344CB8AC3E}">
        <p14:creationId xmlns:p14="http://schemas.microsoft.com/office/powerpoint/2010/main" val="1478131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4831E-EC00-4DFA-893C-860E9DA4CE01}" type="slidenum">
              <a:rPr lang="en-US" smtClean="0"/>
              <a:t>61</a:t>
            </a:fld>
            <a:endParaRPr lang="en-US"/>
          </a:p>
        </p:txBody>
      </p:sp>
    </p:spTree>
    <p:extLst>
      <p:ext uri="{BB962C8B-B14F-4D97-AF65-F5344CB8AC3E}">
        <p14:creationId xmlns:p14="http://schemas.microsoft.com/office/powerpoint/2010/main" val="1410261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4831E-EC00-4DFA-893C-860E9DA4CE01}" type="slidenum">
              <a:rPr lang="en-US" smtClean="0"/>
              <a:t>62</a:t>
            </a:fld>
            <a:endParaRPr lang="en-US"/>
          </a:p>
        </p:txBody>
      </p:sp>
    </p:spTree>
    <p:extLst>
      <p:ext uri="{BB962C8B-B14F-4D97-AF65-F5344CB8AC3E}">
        <p14:creationId xmlns:p14="http://schemas.microsoft.com/office/powerpoint/2010/main" val="2415031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4831E-EC00-4DFA-893C-860E9DA4CE01}" type="slidenum">
              <a:rPr lang="en-US" smtClean="0"/>
              <a:t>63</a:t>
            </a:fld>
            <a:endParaRPr lang="en-US"/>
          </a:p>
        </p:txBody>
      </p:sp>
    </p:spTree>
    <p:extLst>
      <p:ext uri="{BB962C8B-B14F-4D97-AF65-F5344CB8AC3E}">
        <p14:creationId xmlns:p14="http://schemas.microsoft.com/office/powerpoint/2010/main" val="1541701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4831E-EC00-4DFA-893C-860E9DA4CE01}" type="slidenum">
              <a:rPr lang="en-US" smtClean="0"/>
              <a:t>64</a:t>
            </a:fld>
            <a:endParaRPr lang="en-US"/>
          </a:p>
        </p:txBody>
      </p:sp>
    </p:spTree>
    <p:extLst>
      <p:ext uri="{BB962C8B-B14F-4D97-AF65-F5344CB8AC3E}">
        <p14:creationId xmlns:p14="http://schemas.microsoft.com/office/powerpoint/2010/main" val="898664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4831E-EC00-4DFA-893C-860E9DA4CE01}" type="slidenum">
              <a:rPr lang="en-US" smtClean="0"/>
              <a:t>65</a:t>
            </a:fld>
            <a:endParaRPr lang="en-US"/>
          </a:p>
        </p:txBody>
      </p:sp>
    </p:spTree>
    <p:extLst>
      <p:ext uri="{BB962C8B-B14F-4D97-AF65-F5344CB8AC3E}">
        <p14:creationId xmlns:p14="http://schemas.microsoft.com/office/powerpoint/2010/main" val="1152042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4831E-EC00-4DFA-893C-860E9DA4CE01}" type="slidenum">
              <a:rPr lang="en-US" smtClean="0"/>
              <a:t>66</a:t>
            </a:fld>
            <a:endParaRPr lang="en-US"/>
          </a:p>
        </p:txBody>
      </p:sp>
    </p:spTree>
    <p:extLst>
      <p:ext uri="{BB962C8B-B14F-4D97-AF65-F5344CB8AC3E}">
        <p14:creationId xmlns:p14="http://schemas.microsoft.com/office/powerpoint/2010/main" val="264381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52a7caf94b_1_1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52a7caf94b_1_1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073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4831E-EC00-4DFA-893C-860E9DA4CE01}" type="slidenum">
              <a:rPr lang="en-US" smtClean="0"/>
              <a:t>67</a:t>
            </a:fld>
            <a:endParaRPr lang="en-US"/>
          </a:p>
        </p:txBody>
      </p:sp>
    </p:spTree>
    <p:extLst>
      <p:ext uri="{BB962C8B-B14F-4D97-AF65-F5344CB8AC3E}">
        <p14:creationId xmlns:p14="http://schemas.microsoft.com/office/powerpoint/2010/main" val="1234156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4831E-EC00-4DFA-893C-860E9DA4CE01}" type="slidenum">
              <a:rPr lang="en-US" smtClean="0"/>
              <a:t>68</a:t>
            </a:fld>
            <a:endParaRPr lang="en-US"/>
          </a:p>
        </p:txBody>
      </p:sp>
    </p:spTree>
    <p:extLst>
      <p:ext uri="{BB962C8B-B14F-4D97-AF65-F5344CB8AC3E}">
        <p14:creationId xmlns:p14="http://schemas.microsoft.com/office/powerpoint/2010/main" val="91053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4831E-EC00-4DFA-893C-860E9DA4CE01}" type="slidenum">
              <a:rPr lang="en-US" smtClean="0"/>
              <a:t>69</a:t>
            </a:fld>
            <a:endParaRPr lang="en-US"/>
          </a:p>
        </p:txBody>
      </p:sp>
    </p:spTree>
    <p:extLst>
      <p:ext uri="{BB962C8B-B14F-4D97-AF65-F5344CB8AC3E}">
        <p14:creationId xmlns:p14="http://schemas.microsoft.com/office/powerpoint/2010/main" val="3538926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4831E-EC00-4DFA-893C-860E9DA4CE01}" type="slidenum">
              <a:rPr lang="en-US" smtClean="0"/>
              <a:t>70</a:t>
            </a:fld>
            <a:endParaRPr lang="en-US"/>
          </a:p>
        </p:txBody>
      </p:sp>
    </p:spTree>
    <p:extLst>
      <p:ext uri="{BB962C8B-B14F-4D97-AF65-F5344CB8AC3E}">
        <p14:creationId xmlns:p14="http://schemas.microsoft.com/office/powerpoint/2010/main" val="247975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52a7caf94b_1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52a7caf94b_1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617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52a7caf94b_1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52a7caf94b_1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886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6179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98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1087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3293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29" name="Google Shape;29;p4"/>
          <p:cNvSpPr txBox="1">
            <a:spLocks noGrp="1"/>
          </p:cNvSpPr>
          <p:nvPr>
            <p:ph type="title"/>
          </p:nvPr>
        </p:nvSpPr>
        <p:spPr>
          <a:xfrm>
            <a:off x="2143800" y="1473626"/>
            <a:ext cx="7684200" cy="204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2143800" y="3991776"/>
            <a:ext cx="7684200" cy="4050600"/>
          </a:xfrm>
          <a:prstGeom prst="rect">
            <a:avLst/>
          </a:prstGeom>
        </p:spPr>
        <p:txBody>
          <a:bodyPr spcFirstLastPara="1" wrap="square" lIns="91425" tIns="91425" rIns="91425" bIns="91425" anchor="t" anchorCtr="0">
            <a:noAutofit/>
          </a:bodyPr>
          <a:lstStyle>
            <a:lvl1pPr marL="914400" lvl="0" indent="-647700">
              <a:spcBef>
                <a:spcPts val="0"/>
              </a:spcBef>
              <a:spcAft>
                <a:spcPts val="0"/>
              </a:spcAft>
              <a:buSzPts val="1500"/>
              <a:buFont typeface="Chivo"/>
              <a:buChar char="●"/>
              <a:defRPr sz="2800"/>
            </a:lvl1pPr>
            <a:lvl2pPr marL="1828800" lvl="1" indent="-647700">
              <a:spcBef>
                <a:spcPts val="0"/>
              </a:spcBef>
              <a:spcAft>
                <a:spcPts val="0"/>
              </a:spcAft>
              <a:buClr>
                <a:srgbClr val="434343"/>
              </a:buClr>
              <a:buSzPts val="1500"/>
              <a:buFont typeface="Roboto Condensed Light" panose="02000000000000000000"/>
              <a:buChar char="○"/>
              <a:defRPr/>
            </a:lvl2pPr>
            <a:lvl3pPr marL="2743200" lvl="2" indent="-647700">
              <a:spcBef>
                <a:spcPts val="0"/>
              </a:spcBef>
              <a:spcAft>
                <a:spcPts val="0"/>
              </a:spcAft>
              <a:buClr>
                <a:srgbClr val="434343"/>
              </a:buClr>
              <a:buSzPts val="1500"/>
              <a:buFont typeface="Roboto Condensed Light" panose="02000000000000000000"/>
              <a:buChar char="■"/>
              <a:defRPr/>
            </a:lvl3pPr>
            <a:lvl4pPr marL="3657600" lvl="3" indent="-647700">
              <a:spcBef>
                <a:spcPts val="0"/>
              </a:spcBef>
              <a:spcAft>
                <a:spcPts val="0"/>
              </a:spcAft>
              <a:buClr>
                <a:srgbClr val="434343"/>
              </a:buClr>
              <a:buSzPts val="1500"/>
              <a:buFont typeface="Roboto Condensed Light" panose="02000000000000000000"/>
              <a:buChar char="●"/>
              <a:defRPr/>
            </a:lvl4pPr>
            <a:lvl5pPr marL="4572000" lvl="4" indent="-647700">
              <a:spcBef>
                <a:spcPts val="0"/>
              </a:spcBef>
              <a:spcAft>
                <a:spcPts val="0"/>
              </a:spcAft>
              <a:buClr>
                <a:srgbClr val="434343"/>
              </a:buClr>
              <a:buSzPts val="1500"/>
              <a:buFont typeface="Roboto Condensed Light" panose="02000000000000000000"/>
              <a:buChar char="○"/>
              <a:defRPr/>
            </a:lvl5pPr>
            <a:lvl6pPr marL="5486400" lvl="5" indent="-647700">
              <a:spcBef>
                <a:spcPts val="0"/>
              </a:spcBef>
              <a:spcAft>
                <a:spcPts val="0"/>
              </a:spcAft>
              <a:buClr>
                <a:srgbClr val="434343"/>
              </a:buClr>
              <a:buSzPts val="1500"/>
              <a:buFont typeface="Roboto Condensed Light" panose="02000000000000000000"/>
              <a:buChar char="■"/>
              <a:defRPr/>
            </a:lvl6pPr>
            <a:lvl7pPr marL="6400800" lvl="6" indent="-647700">
              <a:spcBef>
                <a:spcPts val="0"/>
              </a:spcBef>
              <a:spcAft>
                <a:spcPts val="0"/>
              </a:spcAft>
              <a:buClr>
                <a:srgbClr val="434343"/>
              </a:buClr>
              <a:buSzPts val="1500"/>
              <a:buFont typeface="Roboto Condensed Light" panose="02000000000000000000"/>
              <a:buChar char="●"/>
              <a:defRPr/>
            </a:lvl7pPr>
            <a:lvl8pPr marL="7315200" lvl="7" indent="-647700">
              <a:spcBef>
                <a:spcPts val="0"/>
              </a:spcBef>
              <a:spcAft>
                <a:spcPts val="0"/>
              </a:spcAft>
              <a:buClr>
                <a:srgbClr val="434343"/>
              </a:buClr>
              <a:buSzPts val="1500"/>
              <a:buFont typeface="Roboto Condensed Light" panose="02000000000000000000"/>
              <a:buChar char="○"/>
              <a:defRPr/>
            </a:lvl8pPr>
            <a:lvl9pPr marL="8229600" lvl="8" indent="-647700">
              <a:spcBef>
                <a:spcPts val="0"/>
              </a:spcBef>
              <a:spcAft>
                <a:spcPts val="0"/>
              </a:spcAft>
              <a:buClr>
                <a:srgbClr val="434343"/>
              </a:buClr>
              <a:buSzPts val="1500"/>
              <a:buFont typeface="Roboto Condensed Light" panose="02000000000000000000"/>
              <a:buChar char="■"/>
              <a:defRPr/>
            </a:lvl9pPr>
          </a:lstStyle>
          <a:p>
            <a:endParaRPr/>
          </a:p>
        </p:txBody>
      </p:sp>
      <p:sp>
        <p:nvSpPr>
          <p:cNvPr id="31" name="Google Shape;31;p4"/>
          <p:cNvSpPr/>
          <p:nvPr/>
        </p:nvSpPr>
        <p:spPr>
          <a:xfrm rot="-9033220" flipH="1">
            <a:off x="6419554" y="-2893301"/>
            <a:ext cx="15023872" cy="6240838"/>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 name="Google Shape;32;p4"/>
          <p:cNvSpPr/>
          <p:nvPr/>
        </p:nvSpPr>
        <p:spPr>
          <a:xfrm rot="-9033220" flipH="1">
            <a:off x="6023254" y="-2640151"/>
            <a:ext cx="15023872" cy="6240838"/>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22506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278"/>
        <p:cNvGrpSpPr/>
        <p:nvPr/>
      </p:nvGrpSpPr>
      <p:grpSpPr>
        <a:xfrm>
          <a:off x="0" y="0"/>
          <a:ext cx="0" cy="0"/>
          <a:chOff x="0" y="0"/>
          <a:chExt cx="0" cy="0"/>
        </a:xfrm>
      </p:grpSpPr>
      <p:sp>
        <p:nvSpPr>
          <p:cNvPr id="279" name="Google Shape;279;p37"/>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280" name="Google Shape;280;p37"/>
          <p:cNvSpPr txBox="1">
            <a:spLocks noGrp="1"/>
          </p:cNvSpPr>
          <p:nvPr>
            <p:ph type="title"/>
          </p:nvPr>
        </p:nvSpPr>
        <p:spPr>
          <a:xfrm>
            <a:off x="1426450" y="1103450"/>
            <a:ext cx="154350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1" name="Google Shape;281;p37"/>
          <p:cNvSpPr/>
          <p:nvPr/>
        </p:nvSpPr>
        <p:spPr>
          <a:xfrm rot="-457579" flipH="1">
            <a:off x="-7013409" y="9339740"/>
            <a:ext cx="10969842" cy="564469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2" name="Google Shape;282;p37"/>
          <p:cNvSpPr/>
          <p:nvPr/>
        </p:nvSpPr>
        <p:spPr>
          <a:xfrm rot="-457579" flipH="1">
            <a:off x="-6886705" y="9093376"/>
            <a:ext cx="10969842" cy="564469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37"/>
          <p:cNvSpPr/>
          <p:nvPr/>
        </p:nvSpPr>
        <p:spPr>
          <a:xfrm rot="9465600" flipH="1">
            <a:off x="12046803" y="-3462106"/>
            <a:ext cx="8624858" cy="6505184"/>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4" name="Google Shape;284;p37"/>
          <p:cNvSpPr/>
          <p:nvPr/>
        </p:nvSpPr>
        <p:spPr>
          <a:xfrm rot="9465600" flipH="1">
            <a:off x="12030417" y="-3138316"/>
            <a:ext cx="8624858" cy="6505184"/>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554043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8"/>
        <p:cNvGrpSpPr/>
        <p:nvPr/>
      </p:nvGrpSpPr>
      <p:grpSpPr>
        <a:xfrm>
          <a:off x="0" y="0"/>
          <a:ext cx="0" cy="0"/>
          <a:chOff x="0" y="0"/>
          <a:chExt cx="0" cy="0"/>
        </a:xfrm>
      </p:grpSpPr>
      <p:sp>
        <p:nvSpPr>
          <p:cNvPr id="219" name="Google Shape;219;p31"/>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220" name="Google Shape;220;p31"/>
          <p:cNvSpPr txBox="1">
            <a:spLocks noGrp="1"/>
          </p:cNvSpPr>
          <p:nvPr>
            <p:ph type="title"/>
          </p:nvPr>
        </p:nvSpPr>
        <p:spPr>
          <a:xfrm>
            <a:off x="1440050" y="1103450"/>
            <a:ext cx="15435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1" name="Google Shape;221;p31"/>
          <p:cNvSpPr txBox="1">
            <a:spLocks noGrp="1"/>
          </p:cNvSpPr>
          <p:nvPr>
            <p:ph type="title" idx="2" hasCustomPrompt="1"/>
          </p:nvPr>
        </p:nvSpPr>
        <p:spPr>
          <a:xfrm>
            <a:off x="7934776" y="3741026"/>
            <a:ext cx="2514600" cy="1435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rtl="0">
              <a:spcBef>
                <a:spcPts val="0"/>
              </a:spcBef>
              <a:spcAft>
                <a:spcPts val="0"/>
              </a:spcAft>
              <a:buSzPts val="5000"/>
              <a:buNone/>
              <a:defRPr sz="10000"/>
            </a:lvl2pPr>
            <a:lvl3pPr lvl="2" rtl="0">
              <a:spcBef>
                <a:spcPts val="0"/>
              </a:spcBef>
              <a:spcAft>
                <a:spcPts val="0"/>
              </a:spcAft>
              <a:buSzPts val="5000"/>
              <a:buNone/>
              <a:defRPr sz="10000"/>
            </a:lvl3pPr>
            <a:lvl4pPr lvl="3" rtl="0">
              <a:spcBef>
                <a:spcPts val="0"/>
              </a:spcBef>
              <a:spcAft>
                <a:spcPts val="0"/>
              </a:spcAft>
              <a:buSzPts val="5000"/>
              <a:buNone/>
              <a:defRPr sz="10000"/>
            </a:lvl4pPr>
            <a:lvl5pPr lvl="4" rtl="0">
              <a:spcBef>
                <a:spcPts val="0"/>
              </a:spcBef>
              <a:spcAft>
                <a:spcPts val="0"/>
              </a:spcAft>
              <a:buSzPts val="5000"/>
              <a:buNone/>
              <a:defRPr sz="10000"/>
            </a:lvl5pPr>
            <a:lvl6pPr lvl="5" rtl="0">
              <a:spcBef>
                <a:spcPts val="0"/>
              </a:spcBef>
              <a:spcAft>
                <a:spcPts val="0"/>
              </a:spcAft>
              <a:buSzPts val="5000"/>
              <a:buNone/>
              <a:defRPr sz="10000"/>
            </a:lvl6pPr>
            <a:lvl7pPr lvl="6" rtl="0">
              <a:spcBef>
                <a:spcPts val="0"/>
              </a:spcBef>
              <a:spcAft>
                <a:spcPts val="0"/>
              </a:spcAft>
              <a:buSzPts val="5000"/>
              <a:buNone/>
              <a:defRPr sz="10000"/>
            </a:lvl7pPr>
            <a:lvl8pPr lvl="7" rtl="0">
              <a:spcBef>
                <a:spcPts val="0"/>
              </a:spcBef>
              <a:spcAft>
                <a:spcPts val="0"/>
              </a:spcAft>
              <a:buSzPts val="5000"/>
              <a:buNone/>
              <a:defRPr sz="10000"/>
            </a:lvl8pPr>
            <a:lvl9pPr lvl="8" rtl="0">
              <a:spcBef>
                <a:spcPts val="0"/>
              </a:spcBef>
              <a:spcAft>
                <a:spcPts val="0"/>
              </a:spcAft>
              <a:buSzPts val="5000"/>
              <a:buNone/>
              <a:defRPr sz="10000"/>
            </a:lvl9pPr>
          </a:lstStyle>
          <a:p>
            <a:r>
              <a:t>xx%</a:t>
            </a:r>
          </a:p>
        </p:txBody>
      </p:sp>
      <p:sp>
        <p:nvSpPr>
          <p:cNvPr id="222" name="Google Shape;222;p31"/>
          <p:cNvSpPr txBox="1">
            <a:spLocks noGrp="1"/>
          </p:cNvSpPr>
          <p:nvPr>
            <p:ph type="title" idx="3" hasCustomPrompt="1"/>
          </p:nvPr>
        </p:nvSpPr>
        <p:spPr>
          <a:xfrm>
            <a:off x="2765000" y="3741026"/>
            <a:ext cx="2514600" cy="1435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rtl="0">
              <a:spcBef>
                <a:spcPts val="0"/>
              </a:spcBef>
              <a:spcAft>
                <a:spcPts val="0"/>
              </a:spcAft>
              <a:buSzPts val="5000"/>
              <a:buNone/>
              <a:defRPr sz="10000"/>
            </a:lvl2pPr>
            <a:lvl3pPr lvl="2" rtl="0">
              <a:spcBef>
                <a:spcPts val="0"/>
              </a:spcBef>
              <a:spcAft>
                <a:spcPts val="0"/>
              </a:spcAft>
              <a:buSzPts val="5000"/>
              <a:buNone/>
              <a:defRPr sz="10000"/>
            </a:lvl3pPr>
            <a:lvl4pPr lvl="3" rtl="0">
              <a:spcBef>
                <a:spcPts val="0"/>
              </a:spcBef>
              <a:spcAft>
                <a:spcPts val="0"/>
              </a:spcAft>
              <a:buSzPts val="5000"/>
              <a:buNone/>
              <a:defRPr sz="10000"/>
            </a:lvl4pPr>
            <a:lvl5pPr lvl="4" rtl="0">
              <a:spcBef>
                <a:spcPts val="0"/>
              </a:spcBef>
              <a:spcAft>
                <a:spcPts val="0"/>
              </a:spcAft>
              <a:buSzPts val="5000"/>
              <a:buNone/>
              <a:defRPr sz="10000"/>
            </a:lvl5pPr>
            <a:lvl6pPr lvl="5" rtl="0">
              <a:spcBef>
                <a:spcPts val="0"/>
              </a:spcBef>
              <a:spcAft>
                <a:spcPts val="0"/>
              </a:spcAft>
              <a:buSzPts val="5000"/>
              <a:buNone/>
              <a:defRPr sz="10000"/>
            </a:lvl6pPr>
            <a:lvl7pPr lvl="6" rtl="0">
              <a:spcBef>
                <a:spcPts val="0"/>
              </a:spcBef>
              <a:spcAft>
                <a:spcPts val="0"/>
              </a:spcAft>
              <a:buSzPts val="5000"/>
              <a:buNone/>
              <a:defRPr sz="10000"/>
            </a:lvl7pPr>
            <a:lvl8pPr lvl="7" rtl="0">
              <a:spcBef>
                <a:spcPts val="0"/>
              </a:spcBef>
              <a:spcAft>
                <a:spcPts val="0"/>
              </a:spcAft>
              <a:buSzPts val="5000"/>
              <a:buNone/>
              <a:defRPr sz="10000"/>
            </a:lvl8pPr>
            <a:lvl9pPr lvl="8" rtl="0">
              <a:spcBef>
                <a:spcPts val="0"/>
              </a:spcBef>
              <a:spcAft>
                <a:spcPts val="0"/>
              </a:spcAft>
              <a:buSzPts val="5000"/>
              <a:buNone/>
              <a:defRPr sz="10000"/>
            </a:lvl9pPr>
          </a:lstStyle>
          <a:p>
            <a:r>
              <a:t>xx%</a:t>
            </a:r>
          </a:p>
        </p:txBody>
      </p:sp>
      <p:sp>
        <p:nvSpPr>
          <p:cNvPr id="223" name="Google Shape;223;p31"/>
          <p:cNvSpPr txBox="1">
            <a:spLocks noGrp="1"/>
          </p:cNvSpPr>
          <p:nvPr>
            <p:ph type="subTitle" idx="1"/>
          </p:nvPr>
        </p:nvSpPr>
        <p:spPr>
          <a:xfrm>
            <a:off x="1668000" y="6055952"/>
            <a:ext cx="4516200" cy="8490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1pPr>
            <a:lvl2pPr lvl="1"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2pPr>
            <a:lvl3pPr lvl="2"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3pPr>
            <a:lvl4pPr lvl="3"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4pPr>
            <a:lvl5pPr lvl="4"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5pPr>
            <a:lvl6pPr lvl="5"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6pPr>
            <a:lvl7pPr lvl="6"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7pPr>
            <a:lvl8pPr lvl="7"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8pPr>
            <a:lvl9pPr lvl="8"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9pPr>
          </a:lstStyle>
          <a:p>
            <a:endParaRPr/>
          </a:p>
        </p:txBody>
      </p:sp>
      <p:sp>
        <p:nvSpPr>
          <p:cNvPr id="224" name="Google Shape;224;p31"/>
          <p:cNvSpPr txBox="1">
            <a:spLocks noGrp="1"/>
          </p:cNvSpPr>
          <p:nvPr>
            <p:ph type="subTitle" idx="4"/>
          </p:nvPr>
        </p:nvSpPr>
        <p:spPr>
          <a:xfrm>
            <a:off x="1668000" y="6904746"/>
            <a:ext cx="4516200" cy="1245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2800"/>
            </a:lvl1pPr>
            <a:lvl2pPr lvl="1" algn="ctr" rtl="0">
              <a:spcBef>
                <a:spcPts val="0"/>
              </a:spcBef>
              <a:spcAft>
                <a:spcPts val="0"/>
              </a:spcAft>
              <a:buNone/>
              <a:defRPr sz="2800"/>
            </a:lvl2pPr>
            <a:lvl3pPr lvl="2" algn="ctr" rtl="0">
              <a:spcBef>
                <a:spcPts val="0"/>
              </a:spcBef>
              <a:spcAft>
                <a:spcPts val="0"/>
              </a:spcAft>
              <a:buNone/>
              <a:defRPr sz="2800"/>
            </a:lvl3pPr>
            <a:lvl4pPr lvl="3" algn="ctr" rtl="0">
              <a:spcBef>
                <a:spcPts val="0"/>
              </a:spcBef>
              <a:spcAft>
                <a:spcPts val="0"/>
              </a:spcAft>
              <a:buNone/>
              <a:defRPr sz="2800"/>
            </a:lvl4pPr>
            <a:lvl5pPr lvl="4" algn="ctr" rtl="0">
              <a:spcBef>
                <a:spcPts val="0"/>
              </a:spcBef>
              <a:spcAft>
                <a:spcPts val="0"/>
              </a:spcAft>
              <a:buNone/>
              <a:defRPr sz="2800"/>
            </a:lvl5pPr>
            <a:lvl6pPr lvl="5" algn="ctr" rtl="0">
              <a:spcBef>
                <a:spcPts val="0"/>
              </a:spcBef>
              <a:spcAft>
                <a:spcPts val="0"/>
              </a:spcAft>
              <a:buNone/>
              <a:defRPr sz="2800"/>
            </a:lvl6pPr>
            <a:lvl7pPr lvl="6" algn="ctr" rtl="0">
              <a:spcBef>
                <a:spcPts val="0"/>
              </a:spcBef>
              <a:spcAft>
                <a:spcPts val="0"/>
              </a:spcAft>
              <a:buNone/>
              <a:defRPr sz="2800"/>
            </a:lvl7pPr>
            <a:lvl8pPr lvl="7" algn="ctr" rtl="0">
              <a:spcBef>
                <a:spcPts val="0"/>
              </a:spcBef>
              <a:spcAft>
                <a:spcPts val="0"/>
              </a:spcAft>
              <a:buNone/>
              <a:defRPr sz="2800"/>
            </a:lvl8pPr>
            <a:lvl9pPr lvl="8" algn="ctr" rtl="0">
              <a:spcBef>
                <a:spcPts val="0"/>
              </a:spcBef>
              <a:spcAft>
                <a:spcPts val="0"/>
              </a:spcAft>
              <a:buNone/>
              <a:defRPr sz="2800"/>
            </a:lvl9pPr>
          </a:lstStyle>
          <a:p>
            <a:endParaRPr/>
          </a:p>
        </p:txBody>
      </p:sp>
      <p:sp>
        <p:nvSpPr>
          <p:cNvPr id="225" name="Google Shape;225;p31"/>
          <p:cNvSpPr txBox="1">
            <a:spLocks noGrp="1"/>
          </p:cNvSpPr>
          <p:nvPr>
            <p:ph type="subTitle" idx="5"/>
          </p:nvPr>
        </p:nvSpPr>
        <p:spPr>
          <a:xfrm>
            <a:off x="6899450" y="6055952"/>
            <a:ext cx="4516200" cy="8490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1pPr>
            <a:lvl2pPr lvl="1"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2pPr>
            <a:lvl3pPr lvl="2"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3pPr>
            <a:lvl4pPr lvl="3"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4pPr>
            <a:lvl5pPr lvl="4"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5pPr>
            <a:lvl6pPr lvl="5"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6pPr>
            <a:lvl7pPr lvl="6"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7pPr>
            <a:lvl8pPr lvl="7"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8pPr>
            <a:lvl9pPr lvl="8"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9pPr>
          </a:lstStyle>
          <a:p>
            <a:endParaRPr/>
          </a:p>
        </p:txBody>
      </p:sp>
      <p:sp>
        <p:nvSpPr>
          <p:cNvPr id="226" name="Google Shape;226;p31"/>
          <p:cNvSpPr txBox="1">
            <a:spLocks noGrp="1"/>
          </p:cNvSpPr>
          <p:nvPr>
            <p:ph type="subTitle" idx="6"/>
          </p:nvPr>
        </p:nvSpPr>
        <p:spPr>
          <a:xfrm>
            <a:off x="6899450" y="6904746"/>
            <a:ext cx="4516200" cy="1245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2800"/>
            </a:lvl1pPr>
            <a:lvl2pPr lvl="1" algn="ctr" rtl="0">
              <a:spcBef>
                <a:spcPts val="0"/>
              </a:spcBef>
              <a:spcAft>
                <a:spcPts val="0"/>
              </a:spcAft>
              <a:buNone/>
              <a:defRPr sz="2800"/>
            </a:lvl2pPr>
            <a:lvl3pPr lvl="2" algn="ctr" rtl="0">
              <a:spcBef>
                <a:spcPts val="0"/>
              </a:spcBef>
              <a:spcAft>
                <a:spcPts val="0"/>
              </a:spcAft>
              <a:buNone/>
              <a:defRPr sz="2800"/>
            </a:lvl3pPr>
            <a:lvl4pPr lvl="3" algn="ctr" rtl="0">
              <a:spcBef>
                <a:spcPts val="0"/>
              </a:spcBef>
              <a:spcAft>
                <a:spcPts val="0"/>
              </a:spcAft>
              <a:buNone/>
              <a:defRPr sz="2800"/>
            </a:lvl4pPr>
            <a:lvl5pPr lvl="4" algn="ctr" rtl="0">
              <a:spcBef>
                <a:spcPts val="0"/>
              </a:spcBef>
              <a:spcAft>
                <a:spcPts val="0"/>
              </a:spcAft>
              <a:buNone/>
              <a:defRPr sz="2800"/>
            </a:lvl5pPr>
            <a:lvl6pPr lvl="5" algn="ctr" rtl="0">
              <a:spcBef>
                <a:spcPts val="0"/>
              </a:spcBef>
              <a:spcAft>
                <a:spcPts val="0"/>
              </a:spcAft>
              <a:buNone/>
              <a:defRPr sz="2800"/>
            </a:lvl6pPr>
            <a:lvl7pPr lvl="6" algn="ctr" rtl="0">
              <a:spcBef>
                <a:spcPts val="0"/>
              </a:spcBef>
              <a:spcAft>
                <a:spcPts val="0"/>
              </a:spcAft>
              <a:buNone/>
              <a:defRPr sz="2800"/>
            </a:lvl7pPr>
            <a:lvl8pPr lvl="7" algn="ctr" rtl="0">
              <a:spcBef>
                <a:spcPts val="0"/>
              </a:spcBef>
              <a:spcAft>
                <a:spcPts val="0"/>
              </a:spcAft>
              <a:buNone/>
              <a:defRPr sz="2800"/>
            </a:lvl8pPr>
            <a:lvl9pPr lvl="8" algn="ctr" rtl="0">
              <a:spcBef>
                <a:spcPts val="0"/>
              </a:spcBef>
              <a:spcAft>
                <a:spcPts val="0"/>
              </a:spcAft>
              <a:buNone/>
              <a:defRPr sz="2800"/>
            </a:lvl9pPr>
          </a:lstStyle>
          <a:p>
            <a:endParaRPr/>
          </a:p>
        </p:txBody>
      </p:sp>
      <p:sp>
        <p:nvSpPr>
          <p:cNvPr id="227" name="Google Shape;227;p31"/>
          <p:cNvSpPr txBox="1">
            <a:spLocks noGrp="1"/>
          </p:cNvSpPr>
          <p:nvPr>
            <p:ph type="subTitle" idx="7"/>
          </p:nvPr>
        </p:nvSpPr>
        <p:spPr>
          <a:xfrm>
            <a:off x="12130900" y="6055952"/>
            <a:ext cx="4516200" cy="8490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1pPr>
            <a:lvl2pPr lvl="1"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2pPr>
            <a:lvl3pPr lvl="2"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3pPr>
            <a:lvl4pPr lvl="3"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4pPr>
            <a:lvl5pPr lvl="4"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5pPr>
            <a:lvl6pPr lvl="5"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6pPr>
            <a:lvl7pPr lvl="6"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7pPr>
            <a:lvl8pPr lvl="7"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8pPr>
            <a:lvl9pPr lvl="8" algn="ct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9pPr>
          </a:lstStyle>
          <a:p>
            <a:endParaRPr/>
          </a:p>
        </p:txBody>
      </p:sp>
      <p:sp>
        <p:nvSpPr>
          <p:cNvPr id="228" name="Google Shape;228;p31"/>
          <p:cNvSpPr txBox="1">
            <a:spLocks noGrp="1"/>
          </p:cNvSpPr>
          <p:nvPr>
            <p:ph type="subTitle" idx="8"/>
          </p:nvPr>
        </p:nvSpPr>
        <p:spPr>
          <a:xfrm>
            <a:off x="12130900" y="6904746"/>
            <a:ext cx="4516200" cy="1245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2800"/>
            </a:lvl1pPr>
            <a:lvl2pPr lvl="1" algn="ctr" rtl="0">
              <a:spcBef>
                <a:spcPts val="0"/>
              </a:spcBef>
              <a:spcAft>
                <a:spcPts val="0"/>
              </a:spcAft>
              <a:buNone/>
              <a:defRPr sz="2800"/>
            </a:lvl2pPr>
            <a:lvl3pPr lvl="2" algn="ctr" rtl="0">
              <a:spcBef>
                <a:spcPts val="0"/>
              </a:spcBef>
              <a:spcAft>
                <a:spcPts val="0"/>
              </a:spcAft>
              <a:buNone/>
              <a:defRPr sz="2800"/>
            </a:lvl3pPr>
            <a:lvl4pPr lvl="3" algn="ctr" rtl="0">
              <a:spcBef>
                <a:spcPts val="0"/>
              </a:spcBef>
              <a:spcAft>
                <a:spcPts val="0"/>
              </a:spcAft>
              <a:buNone/>
              <a:defRPr sz="2800"/>
            </a:lvl4pPr>
            <a:lvl5pPr lvl="4" algn="ctr" rtl="0">
              <a:spcBef>
                <a:spcPts val="0"/>
              </a:spcBef>
              <a:spcAft>
                <a:spcPts val="0"/>
              </a:spcAft>
              <a:buNone/>
              <a:defRPr sz="2800"/>
            </a:lvl5pPr>
            <a:lvl6pPr lvl="5" algn="ctr" rtl="0">
              <a:spcBef>
                <a:spcPts val="0"/>
              </a:spcBef>
              <a:spcAft>
                <a:spcPts val="0"/>
              </a:spcAft>
              <a:buNone/>
              <a:defRPr sz="2800"/>
            </a:lvl6pPr>
            <a:lvl7pPr lvl="6" algn="ctr" rtl="0">
              <a:spcBef>
                <a:spcPts val="0"/>
              </a:spcBef>
              <a:spcAft>
                <a:spcPts val="0"/>
              </a:spcAft>
              <a:buNone/>
              <a:defRPr sz="2800"/>
            </a:lvl7pPr>
            <a:lvl8pPr lvl="7" algn="ctr" rtl="0">
              <a:spcBef>
                <a:spcPts val="0"/>
              </a:spcBef>
              <a:spcAft>
                <a:spcPts val="0"/>
              </a:spcAft>
              <a:buNone/>
              <a:defRPr sz="2800"/>
            </a:lvl8pPr>
            <a:lvl9pPr lvl="8" algn="ctr" rtl="0">
              <a:spcBef>
                <a:spcPts val="0"/>
              </a:spcBef>
              <a:spcAft>
                <a:spcPts val="0"/>
              </a:spcAft>
              <a:buNone/>
              <a:defRPr sz="2800"/>
            </a:lvl9pPr>
          </a:lstStyle>
          <a:p>
            <a:endParaRPr/>
          </a:p>
        </p:txBody>
      </p:sp>
      <p:sp>
        <p:nvSpPr>
          <p:cNvPr id="229" name="Google Shape;229;p31"/>
          <p:cNvSpPr txBox="1">
            <a:spLocks noGrp="1"/>
          </p:cNvSpPr>
          <p:nvPr>
            <p:ph type="title" idx="9" hasCustomPrompt="1"/>
          </p:nvPr>
        </p:nvSpPr>
        <p:spPr>
          <a:xfrm>
            <a:off x="13104600" y="3741026"/>
            <a:ext cx="2514600" cy="1435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rtl="0">
              <a:spcBef>
                <a:spcPts val="0"/>
              </a:spcBef>
              <a:spcAft>
                <a:spcPts val="0"/>
              </a:spcAft>
              <a:buSzPts val="5000"/>
              <a:buNone/>
              <a:defRPr sz="10000"/>
            </a:lvl2pPr>
            <a:lvl3pPr lvl="2" rtl="0">
              <a:spcBef>
                <a:spcPts val="0"/>
              </a:spcBef>
              <a:spcAft>
                <a:spcPts val="0"/>
              </a:spcAft>
              <a:buSzPts val="5000"/>
              <a:buNone/>
              <a:defRPr sz="10000"/>
            </a:lvl3pPr>
            <a:lvl4pPr lvl="3" rtl="0">
              <a:spcBef>
                <a:spcPts val="0"/>
              </a:spcBef>
              <a:spcAft>
                <a:spcPts val="0"/>
              </a:spcAft>
              <a:buSzPts val="5000"/>
              <a:buNone/>
              <a:defRPr sz="10000"/>
            </a:lvl4pPr>
            <a:lvl5pPr lvl="4" rtl="0">
              <a:spcBef>
                <a:spcPts val="0"/>
              </a:spcBef>
              <a:spcAft>
                <a:spcPts val="0"/>
              </a:spcAft>
              <a:buSzPts val="5000"/>
              <a:buNone/>
              <a:defRPr sz="10000"/>
            </a:lvl5pPr>
            <a:lvl6pPr lvl="5" rtl="0">
              <a:spcBef>
                <a:spcPts val="0"/>
              </a:spcBef>
              <a:spcAft>
                <a:spcPts val="0"/>
              </a:spcAft>
              <a:buSzPts val="5000"/>
              <a:buNone/>
              <a:defRPr sz="10000"/>
            </a:lvl6pPr>
            <a:lvl7pPr lvl="6" rtl="0">
              <a:spcBef>
                <a:spcPts val="0"/>
              </a:spcBef>
              <a:spcAft>
                <a:spcPts val="0"/>
              </a:spcAft>
              <a:buSzPts val="5000"/>
              <a:buNone/>
              <a:defRPr sz="10000"/>
            </a:lvl7pPr>
            <a:lvl8pPr lvl="7" rtl="0">
              <a:spcBef>
                <a:spcPts val="0"/>
              </a:spcBef>
              <a:spcAft>
                <a:spcPts val="0"/>
              </a:spcAft>
              <a:buSzPts val="5000"/>
              <a:buNone/>
              <a:defRPr sz="10000"/>
            </a:lvl8pPr>
            <a:lvl9pPr lvl="8" rtl="0">
              <a:spcBef>
                <a:spcPts val="0"/>
              </a:spcBef>
              <a:spcAft>
                <a:spcPts val="0"/>
              </a:spcAft>
              <a:buSzPts val="5000"/>
              <a:buNone/>
              <a:defRPr sz="10000"/>
            </a:lvl9pPr>
          </a:lstStyle>
          <a:p>
            <a:r>
              <a:t>xx%</a:t>
            </a:r>
          </a:p>
        </p:txBody>
      </p:sp>
      <p:sp>
        <p:nvSpPr>
          <p:cNvPr id="230" name="Google Shape;230;p31"/>
          <p:cNvSpPr/>
          <p:nvPr/>
        </p:nvSpPr>
        <p:spPr>
          <a:xfrm rot="-2509519" flipH="1">
            <a:off x="11349257" y="7384252"/>
            <a:ext cx="8624870" cy="65051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31"/>
          <p:cNvSpPr/>
          <p:nvPr/>
        </p:nvSpPr>
        <p:spPr>
          <a:xfrm rot="-2509519" flipH="1">
            <a:off x="11256157" y="7073702"/>
            <a:ext cx="8624870" cy="65051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18653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51" name="Google Shape;51;p7"/>
          <p:cNvSpPr txBox="1">
            <a:spLocks noGrp="1"/>
          </p:cNvSpPr>
          <p:nvPr>
            <p:ph type="subTitle" idx="1"/>
          </p:nvPr>
        </p:nvSpPr>
        <p:spPr>
          <a:xfrm>
            <a:off x="8504650" y="5560700"/>
            <a:ext cx="8089800" cy="2052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
        <p:nvSpPr>
          <p:cNvPr id="52" name="Google Shape;52;p7"/>
          <p:cNvSpPr txBox="1">
            <a:spLocks noGrp="1"/>
          </p:cNvSpPr>
          <p:nvPr>
            <p:ph type="title"/>
          </p:nvPr>
        </p:nvSpPr>
        <p:spPr>
          <a:xfrm>
            <a:off x="8504650" y="1961100"/>
            <a:ext cx="8089800" cy="367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lvl1pPr>
            <a:lvl2pPr lvl="1"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2pPr>
            <a:lvl3pPr lvl="2"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3pPr>
            <a:lvl4pPr lvl="3"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4pPr>
            <a:lvl5pPr lvl="4"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5pPr>
            <a:lvl6pPr lvl="5"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6pPr>
            <a:lvl7pPr lvl="6"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7pPr>
            <a:lvl8pPr lvl="7"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8pPr>
            <a:lvl9pPr lvl="8"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9pPr>
          </a:lstStyle>
          <a:p>
            <a:endParaRPr/>
          </a:p>
        </p:txBody>
      </p:sp>
      <p:sp>
        <p:nvSpPr>
          <p:cNvPr id="53" name="Google Shape;53;p7"/>
          <p:cNvSpPr>
            <a:spLocks noGrp="1"/>
          </p:cNvSpPr>
          <p:nvPr>
            <p:ph type="pic" idx="2"/>
          </p:nvPr>
        </p:nvSpPr>
        <p:spPr>
          <a:xfrm>
            <a:off x="1426450" y="1074300"/>
            <a:ext cx="5997000" cy="8138400"/>
          </a:xfrm>
          <a:prstGeom prst="roundRect">
            <a:avLst>
              <a:gd name="adj" fmla="val 16667"/>
            </a:avLst>
          </a:prstGeom>
          <a:noFill/>
          <a:ln>
            <a:noFill/>
          </a:ln>
        </p:spPr>
      </p:sp>
      <p:sp>
        <p:nvSpPr>
          <p:cNvPr id="54" name="Google Shape;54;p7"/>
          <p:cNvSpPr/>
          <p:nvPr/>
        </p:nvSpPr>
        <p:spPr>
          <a:xfrm rot="3314664">
            <a:off x="-7337596" y="3467059"/>
            <a:ext cx="13995344" cy="8187830"/>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5" name="Google Shape;55;p7"/>
          <p:cNvSpPr/>
          <p:nvPr/>
        </p:nvSpPr>
        <p:spPr>
          <a:xfrm rot="3314664">
            <a:off x="-6926946" y="3248309"/>
            <a:ext cx="13995344" cy="8187830"/>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6" name="Google Shape;56;p7"/>
          <p:cNvSpPr/>
          <p:nvPr/>
        </p:nvSpPr>
        <p:spPr>
          <a:xfrm flipH="1">
            <a:off x="11327991" y="-1437846"/>
            <a:ext cx="7884666" cy="4057172"/>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7" name="Google Shape;57;p7"/>
          <p:cNvSpPr/>
          <p:nvPr/>
        </p:nvSpPr>
        <p:spPr>
          <a:xfrm flipH="1">
            <a:off x="11230591" y="-1048346"/>
            <a:ext cx="7884666" cy="4057172"/>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694054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7"/>
        <p:cNvGrpSpPr/>
        <p:nvPr/>
      </p:nvGrpSpPr>
      <p:grpSpPr>
        <a:xfrm>
          <a:off x="0" y="0"/>
          <a:ext cx="0" cy="0"/>
          <a:chOff x="0" y="0"/>
          <a:chExt cx="0" cy="0"/>
        </a:xfrm>
      </p:grpSpPr>
      <p:sp>
        <p:nvSpPr>
          <p:cNvPr id="198" name="Google Shape;198;p28"/>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199" name="Google Shape;199;p28"/>
          <p:cNvSpPr txBox="1">
            <a:spLocks noGrp="1"/>
          </p:cNvSpPr>
          <p:nvPr>
            <p:ph type="title"/>
          </p:nvPr>
        </p:nvSpPr>
        <p:spPr>
          <a:xfrm>
            <a:off x="1426450" y="1079000"/>
            <a:ext cx="14392200" cy="1342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0" name="Google Shape;200;p28"/>
          <p:cNvSpPr txBox="1">
            <a:spLocks noGrp="1"/>
          </p:cNvSpPr>
          <p:nvPr>
            <p:ph type="body" idx="1"/>
          </p:nvPr>
        </p:nvSpPr>
        <p:spPr>
          <a:xfrm>
            <a:off x="1426450" y="2561650"/>
            <a:ext cx="14392200" cy="5329200"/>
          </a:xfrm>
          <a:prstGeom prst="rect">
            <a:avLst/>
          </a:prstGeom>
        </p:spPr>
        <p:txBody>
          <a:bodyPr spcFirstLastPara="1" wrap="square" lIns="91425" tIns="91425" rIns="91425" bIns="91425" anchor="t" anchorCtr="0">
            <a:noAutofit/>
          </a:bodyPr>
          <a:lstStyle>
            <a:lvl1pPr marL="914400" lvl="0" indent="-635000" rtl="0">
              <a:spcBef>
                <a:spcPts val="0"/>
              </a:spcBef>
              <a:spcAft>
                <a:spcPts val="0"/>
              </a:spcAft>
              <a:buClr>
                <a:schemeClr val="accent1"/>
              </a:buClr>
              <a:buSzPts val="1400"/>
              <a:buChar char="●"/>
              <a:defRPr sz="2800"/>
            </a:lvl1pPr>
            <a:lvl2pPr marL="1828800" lvl="1" indent="-635000" rtl="0">
              <a:lnSpc>
                <a:spcPct val="100000"/>
              </a:lnSpc>
              <a:spcBef>
                <a:spcPts val="0"/>
              </a:spcBef>
              <a:spcAft>
                <a:spcPts val="0"/>
              </a:spcAft>
              <a:buSzPts val="1400"/>
              <a:buChar char="○"/>
              <a:defRPr/>
            </a:lvl2pPr>
            <a:lvl3pPr marL="2743200" lvl="2" indent="-635000" rtl="0">
              <a:lnSpc>
                <a:spcPct val="100000"/>
              </a:lnSpc>
              <a:spcBef>
                <a:spcPts val="0"/>
              </a:spcBef>
              <a:spcAft>
                <a:spcPts val="0"/>
              </a:spcAft>
              <a:buSzPts val="1400"/>
              <a:buChar char="■"/>
              <a:defRPr/>
            </a:lvl3pPr>
            <a:lvl4pPr marL="3657600" lvl="3" indent="-635000" rtl="0">
              <a:lnSpc>
                <a:spcPct val="100000"/>
              </a:lnSpc>
              <a:spcBef>
                <a:spcPts val="0"/>
              </a:spcBef>
              <a:spcAft>
                <a:spcPts val="0"/>
              </a:spcAft>
              <a:buSzPts val="1400"/>
              <a:buChar char="●"/>
              <a:defRPr/>
            </a:lvl4pPr>
            <a:lvl5pPr marL="4572000" lvl="4" indent="-635000" rtl="0">
              <a:lnSpc>
                <a:spcPct val="100000"/>
              </a:lnSpc>
              <a:spcBef>
                <a:spcPts val="0"/>
              </a:spcBef>
              <a:spcAft>
                <a:spcPts val="0"/>
              </a:spcAft>
              <a:buSzPts val="1400"/>
              <a:buChar char="○"/>
              <a:defRPr/>
            </a:lvl5pPr>
            <a:lvl6pPr marL="5486400" lvl="5" indent="-635000" rtl="0">
              <a:lnSpc>
                <a:spcPct val="100000"/>
              </a:lnSpc>
              <a:spcBef>
                <a:spcPts val="0"/>
              </a:spcBef>
              <a:spcAft>
                <a:spcPts val="0"/>
              </a:spcAft>
              <a:buSzPts val="1400"/>
              <a:buChar char="■"/>
              <a:defRPr/>
            </a:lvl6pPr>
            <a:lvl7pPr marL="6400800" lvl="6" indent="-635000" rtl="0">
              <a:lnSpc>
                <a:spcPct val="100000"/>
              </a:lnSpc>
              <a:spcBef>
                <a:spcPts val="0"/>
              </a:spcBef>
              <a:spcAft>
                <a:spcPts val="0"/>
              </a:spcAft>
              <a:buSzPts val="1400"/>
              <a:buChar char="●"/>
              <a:defRPr/>
            </a:lvl7pPr>
            <a:lvl8pPr marL="7315200" lvl="7" indent="-635000" rtl="0">
              <a:lnSpc>
                <a:spcPct val="100000"/>
              </a:lnSpc>
              <a:spcBef>
                <a:spcPts val="0"/>
              </a:spcBef>
              <a:spcAft>
                <a:spcPts val="0"/>
              </a:spcAft>
              <a:buSzPts val="1400"/>
              <a:buChar char="○"/>
              <a:defRPr/>
            </a:lvl8pPr>
            <a:lvl9pPr marL="8229600" lvl="8" indent="-635000" rtl="0">
              <a:lnSpc>
                <a:spcPct val="100000"/>
              </a:lnSpc>
              <a:spcBef>
                <a:spcPts val="0"/>
              </a:spcBef>
              <a:spcAft>
                <a:spcPts val="0"/>
              </a:spcAft>
              <a:buSzPts val="1400"/>
              <a:buChar char="■"/>
              <a:defRPr/>
            </a:lvl9pPr>
          </a:lstStyle>
          <a:p>
            <a:endParaRPr/>
          </a:p>
        </p:txBody>
      </p:sp>
      <p:sp>
        <p:nvSpPr>
          <p:cNvPr id="201" name="Google Shape;201;p28"/>
          <p:cNvSpPr/>
          <p:nvPr/>
        </p:nvSpPr>
        <p:spPr>
          <a:xfrm>
            <a:off x="12549120" y="6265650"/>
            <a:ext cx="8624880" cy="65052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02" name="Google Shape;202;p28"/>
          <p:cNvSpPr/>
          <p:nvPr/>
        </p:nvSpPr>
        <p:spPr>
          <a:xfrm flipH="1">
            <a:off x="-1816459" y="8447004"/>
            <a:ext cx="7884666" cy="4057172"/>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03" name="Google Shape;203;p28"/>
          <p:cNvSpPr/>
          <p:nvPr/>
        </p:nvSpPr>
        <p:spPr>
          <a:xfrm>
            <a:off x="12388270" y="5964550"/>
            <a:ext cx="8624880" cy="65052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04" name="Google Shape;204;p28"/>
          <p:cNvSpPr/>
          <p:nvPr/>
        </p:nvSpPr>
        <p:spPr>
          <a:xfrm flipH="1">
            <a:off x="-1638709" y="8074504"/>
            <a:ext cx="7884666" cy="4057172"/>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87102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3"/>
        <p:cNvGrpSpPr/>
        <p:nvPr/>
      </p:nvGrpSpPr>
      <p:grpSpPr>
        <a:xfrm>
          <a:off x="0" y="0"/>
          <a:ext cx="0" cy="0"/>
          <a:chOff x="0" y="0"/>
          <a:chExt cx="0" cy="0"/>
        </a:xfrm>
      </p:grpSpPr>
      <p:sp>
        <p:nvSpPr>
          <p:cNvPr id="154" name="Google Shape;154;p21"/>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155" name="Google Shape;155;p21"/>
          <p:cNvSpPr txBox="1">
            <a:spLocks noGrp="1"/>
          </p:cNvSpPr>
          <p:nvPr>
            <p:ph type="title"/>
          </p:nvPr>
        </p:nvSpPr>
        <p:spPr>
          <a:xfrm>
            <a:off x="4721250" y="5582600"/>
            <a:ext cx="11935800" cy="804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4800"/>
            </a:lvl1pPr>
            <a:lvl2pPr lvl="1" algn="r" rtl="0">
              <a:spcBef>
                <a:spcPts val="0"/>
              </a:spcBef>
              <a:spcAft>
                <a:spcPts val="0"/>
              </a:spcAft>
              <a:buNone/>
              <a:defRPr sz="4800"/>
            </a:lvl2pPr>
            <a:lvl3pPr lvl="2" algn="r" rtl="0">
              <a:spcBef>
                <a:spcPts val="0"/>
              </a:spcBef>
              <a:spcAft>
                <a:spcPts val="0"/>
              </a:spcAft>
              <a:buNone/>
              <a:defRPr sz="4800"/>
            </a:lvl3pPr>
            <a:lvl4pPr lvl="3" algn="r" rtl="0">
              <a:spcBef>
                <a:spcPts val="0"/>
              </a:spcBef>
              <a:spcAft>
                <a:spcPts val="0"/>
              </a:spcAft>
              <a:buNone/>
              <a:defRPr sz="4800"/>
            </a:lvl4pPr>
            <a:lvl5pPr lvl="4" algn="r" rtl="0">
              <a:spcBef>
                <a:spcPts val="0"/>
              </a:spcBef>
              <a:spcAft>
                <a:spcPts val="0"/>
              </a:spcAft>
              <a:buNone/>
              <a:defRPr sz="4800"/>
            </a:lvl5pPr>
            <a:lvl6pPr lvl="5" algn="r" rtl="0">
              <a:spcBef>
                <a:spcPts val="0"/>
              </a:spcBef>
              <a:spcAft>
                <a:spcPts val="0"/>
              </a:spcAft>
              <a:buNone/>
              <a:defRPr sz="4800"/>
            </a:lvl6pPr>
            <a:lvl7pPr lvl="6" algn="r" rtl="0">
              <a:spcBef>
                <a:spcPts val="0"/>
              </a:spcBef>
              <a:spcAft>
                <a:spcPts val="0"/>
              </a:spcAft>
              <a:buNone/>
              <a:defRPr sz="4800"/>
            </a:lvl7pPr>
            <a:lvl8pPr lvl="7" algn="r" rtl="0">
              <a:spcBef>
                <a:spcPts val="0"/>
              </a:spcBef>
              <a:spcAft>
                <a:spcPts val="0"/>
              </a:spcAft>
              <a:buNone/>
              <a:defRPr sz="4800"/>
            </a:lvl8pPr>
            <a:lvl9pPr lvl="8" algn="r" rtl="0">
              <a:spcBef>
                <a:spcPts val="0"/>
              </a:spcBef>
              <a:spcAft>
                <a:spcPts val="0"/>
              </a:spcAft>
              <a:buNone/>
              <a:defRPr sz="4800"/>
            </a:lvl9pPr>
          </a:lstStyle>
          <a:p>
            <a:endParaRPr/>
          </a:p>
        </p:txBody>
      </p:sp>
      <p:sp>
        <p:nvSpPr>
          <p:cNvPr id="156" name="Google Shape;156;p21"/>
          <p:cNvSpPr txBox="1">
            <a:spLocks noGrp="1"/>
          </p:cNvSpPr>
          <p:nvPr>
            <p:ph type="subTitle" idx="1"/>
          </p:nvPr>
        </p:nvSpPr>
        <p:spPr>
          <a:xfrm>
            <a:off x="4721250" y="2316500"/>
            <a:ext cx="11935800" cy="2620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800"/>
            </a:lvl1pPr>
            <a:lvl2pPr lvl="1" algn="r" rtl="0">
              <a:spcBef>
                <a:spcPts val="0"/>
              </a:spcBef>
              <a:spcAft>
                <a:spcPts val="0"/>
              </a:spcAft>
              <a:buNone/>
              <a:defRPr sz="4800"/>
            </a:lvl2pPr>
            <a:lvl3pPr lvl="2" algn="r" rtl="0">
              <a:spcBef>
                <a:spcPts val="0"/>
              </a:spcBef>
              <a:spcAft>
                <a:spcPts val="0"/>
              </a:spcAft>
              <a:buNone/>
              <a:defRPr sz="4800"/>
            </a:lvl3pPr>
            <a:lvl4pPr lvl="3" algn="r" rtl="0">
              <a:spcBef>
                <a:spcPts val="0"/>
              </a:spcBef>
              <a:spcAft>
                <a:spcPts val="0"/>
              </a:spcAft>
              <a:buNone/>
              <a:defRPr sz="4800"/>
            </a:lvl4pPr>
            <a:lvl5pPr lvl="4" algn="r" rtl="0">
              <a:spcBef>
                <a:spcPts val="0"/>
              </a:spcBef>
              <a:spcAft>
                <a:spcPts val="0"/>
              </a:spcAft>
              <a:buNone/>
              <a:defRPr sz="4800"/>
            </a:lvl5pPr>
            <a:lvl6pPr lvl="5" algn="r" rtl="0">
              <a:spcBef>
                <a:spcPts val="0"/>
              </a:spcBef>
              <a:spcAft>
                <a:spcPts val="0"/>
              </a:spcAft>
              <a:buNone/>
              <a:defRPr sz="4800"/>
            </a:lvl6pPr>
            <a:lvl7pPr lvl="6" algn="r" rtl="0">
              <a:spcBef>
                <a:spcPts val="0"/>
              </a:spcBef>
              <a:spcAft>
                <a:spcPts val="0"/>
              </a:spcAft>
              <a:buNone/>
              <a:defRPr sz="4800"/>
            </a:lvl7pPr>
            <a:lvl8pPr lvl="7" algn="r" rtl="0">
              <a:spcBef>
                <a:spcPts val="0"/>
              </a:spcBef>
              <a:spcAft>
                <a:spcPts val="0"/>
              </a:spcAft>
              <a:buNone/>
              <a:defRPr sz="4800"/>
            </a:lvl8pPr>
            <a:lvl9pPr lvl="8" algn="r" rtl="0">
              <a:spcBef>
                <a:spcPts val="0"/>
              </a:spcBef>
              <a:spcAft>
                <a:spcPts val="0"/>
              </a:spcAft>
              <a:buNone/>
              <a:defRPr sz="4800"/>
            </a:lvl9pPr>
          </a:lstStyle>
          <a:p>
            <a:endParaRPr/>
          </a:p>
        </p:txBody>
      </p:sp>
      <p:sp>
        <p:nvSpPr>
          <p:cNvPr id="157" name="Google Shape;157;p21"/>
          <p:cNvSpPr/>
          <p:nvPr/>
        </p:nvSpPr>
        <p:spPr>
          <a:xfrm rot="-6310350">
            <a:off x="-3667156" y="5249627"/>
            <a:ext cx="12815392" cy="9665794"/>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58" name="Google Shape;158;p21"/>
          <p:cNvSpPr/>
          <p:nvPr/>
        </p:nvSpPr>
        <p:spPr>
          <a:xfrm rot="-6310350">
            <a:off x="-3404656" y="4932827"/>
            <a:ext cx="12815392" cy="9665794"/>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17418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00"/>
        <p:cNvGrpSpPr/>
        <p:nvPr/>
      </p:nvGrpSpPr>
      <p:grpSpPr>
        <a:xfrm>
          <a:off x="0" y="0"/>
          <a:ext cx="0" cy="0"/>
          <a:chOff x="0" y="0"/>
          <a:chExt cx="0" cy="0"/>
        </a:xfrm>
      </p:grpSpPr>
      <p:sp>
        <p:nvSpPr>
          <p:cNvPr id="301" name="Google Shape;301;p39"/>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302" name="Google Shape;302;p39"/>
          <p:cNvSpPr txBox="1">
            <a:spLocks noGrp="1"/>
          </p:cNvSpPr>
          <p:nvPr>
            <p:ph type="title"/>
          </p:nvPr>
        </p:nvSpPr>
        <p:spPr>
          <a:xfrm>
            <a:off x="1426450" y="1103450"/>
            <a:ext cx="15435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39"/>
          <p:cNvSpPr txBox="1">
            <a:spLocks noGrp="1"/>
          </p:cNvSpPr>
          <p:nvPr>
            <p:ph type="subTitle" idx="1"/>
          </p:nvPr>
        </p:nvSpPr>
        <p:spPr>
          <a:xfrm>
            <a:off x="11893100" y="6011838"/>
            <a:ext cx="4966200" cy="74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9pPr>
          </a:lstStyle>
          <a:p>
            <a:endParaRPr/>
          </a:p>
        </p:txBody>
      </p:sp>
      <p:sp>
        <p:nvSpPr>
          <p:cNvPr id="304" name="Google Shape;304;p39"/>
          <p:cNvSpPr txBox="1">
            <a:spLocks noGrp="1"/>
          </p:cNvSpPr>
          <p:nvPr>
            <p:ph type="subTitle" idx="2"/>
          </p:nvPr>
        </p:nvSpPr>
        <p:spPr>
          <a:xfrm>
            <a:off x="11893100" y="2713600"/>
            <a:ext cx="4966200" cy="74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9pPr>
          </a:lstStyle>
          <a:p>
            <a:endParaRPr/>
          </a:p>
        </p:txBody>
      </p:sp>
      <p:sp>
        <p:nvSpPr>
          <p:cNvPr id="305" name="Google Shape;305;p39"/>
          <p:cNvSpPr txBox="1">
            <a:spLocks noGrp="1"/>
          </p:cNvSpPr>
          <p:nvPr>
            <p:ph type="subTitle" idx="3"/>
          </p:nvPr>
        </p:nvSpPr>
        <p:spPr>
          <a:xfrm>
            <a:off x="11893100" y="3344072"/>
            <a:ext cx="4966200" cy="2167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800"/>
            </a:lvl1pPr>
            <a:lvl2pPr lvl="1" rtl="0">
              <a:spcBef>
                <a:spcPts val="0"/>
              </a:spcBef>
              <a:spcAft>
                <a:spcPts val="0"/>
              </a:spcAft>
              <a:buNone/>
              <a:defRPr sz="2800"/>
            </a:lvl2pPr>
            <a:lvl3pPr lvl="2" rtl="0">
              <a:spcBef>
                <a:spcPts val="0"/>
              </a:spcBef>
              <a:spcAft>
                <a:spcPts val="0"/>
              </a:spcAft>
              <a:buNone/>
              <a:defRPr sz="2800"/>
            </a:lvl3pPr>
            <a:lvl4pPr lvl="3" rtl="0">
              <a:spcBef>
                <a:spcPts val="0"/>
              </a:spcBef>
              <a:spcAft>
                <a:spcPts val="0"/>
              </a:spcAft>
              <a:buNone/>
              <a:defRPr sz="2800"/>
            </a:lvl4pPr>
            <a:lvl5pPr lvl="4" rtl="0">
              <a:spcBef>
                <a:spcPts val="0"/>
              </a:spcBef>
              <a:spcAft>
                <a:spcPts val="0"/>
              </a:spcAft>
              <a:buNone/>
              <a:defRPr sz="2800"/>
            </a:lvl5pPr>
            <a:lvl6pPr lvl="5" rtl="0">
              <a:spcBef>
                <a:spcPts val="0"/>
              </a:spcBef>
              <a:spcAft>
                <a:spcPts val="0"/>
              </a:spcAft>
              <a:buNone/>
              <a:defRPr sz="2800"/>
            </a:lvl6pPr>
            <a:lvl7pPr lvl="6" rtl="0">
              <a:spcBef>
                <a:spcPts val="0"/>
              </a:spcBef>
              <a:spcAft>
                <a:spcPts val="0"/>
              </a:spcAft>
              <a:buNone/>
              <a:defRPr sz="2800"/>
            </a:lvl7pPr>
            <a:lvl8pPr lvl="7" rtl="0">
              <a:spcBef>
                <a:spcPts val="0"/>
              </a:spcBef>
              <a:spcAft>
                <a:spcPts val="0"/>
              </a:spcAft>
              <a:buNone/>
              <a:defRPr sz="2800"/>
            </a:lvl8pPr>
            <a:lvl9pPr lvl="8" rtl="0">
              <a:spcBef>
                <a:spcPts val="0"/>
              </a:spcBef>
              <a:spcAft>
                <a:spcPts val="0"/>
              </a:spcAft>
              <a:buNone/>
              <a:defRPr sz="2800"/>
            </a:lvl9pPr>
          </a:lstStyle>
          <a:p>
            <a:endParaRPr/>
          </a:p>
        </p:txBody>
      </p:sp>
      <p:sp>
        <p:nvSpPr>
          <p:cNvPr id="306" name="Google Shape;306;p39"/>
          <p:cNvSpPr txBox="1">
            <a:spLocks noGrp="1"/>
          </p:cNvSpPr>
          <p:nvPr>
            <p:ph type="subTitle" idx="4"/>
          </p:nvPr>
        </p:nvSpPr>
        <p:spPr>
          <a:xfrm>
            <a:off x="6659750" y="2713600"/>
            <a:ext cx="4966200" cy="7428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9pPr>
          </a:lstStyle>
          <a:p>
            <a:endParaRPr/>
          </a:p>
        </p:txBody>
      </p:sp>
      <p:sp>
        <p:nvSpPr>
          <p:cNvPr id="307" name="Google Shape;307;p39"/>
          <p:cNvSpPr txBox="1">
            <a:spLocks noGrp="1"/>
          </p:cNvSpPr>
          <p:nvPr>
            <p:ph type="subTitle" idx="5"/>
          </p:nvPr>
        </p:nvSpPr>
        <p:spPr>
          <a:xfrm>
            <a:off x="6659750" y="3344060"/>
            <a:ext cx="4966200" cy="2167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800"/>
            </a:lvl1pPr>
            <a:lvl2pPr lvl="1" rtl="0">
              <a:spcBef>
                <a:spcPts val="0"/>
              </a:spcBef>
              <a:spcAft>
                <a:spcPts val="0"/>
              </a:spcAft>
              <a:buNone/>
              <a:defRPr sz="2800"/>
            </a:lvl2pPr>
            <a:lvl3pPr lvl="2" rtl="0">
              <a:spcBef>
                <a:spcPts val="0"/>
              </a:spcBef>
              <a:spcAft>
                <a:spcPts val="0"/>
              </a:spcAft>
              <a:buNone/>
              <a:defRPr sz="2800"/>
            </a:lvl3pPr>
            <a:lvl4pPr lvl="3" rtl="0">
              <a:spcBef>
                <a:spcPts val="0"/>
              </a:spcBef>
              <a:spcAft>
                <a:spcPts val="0"/>
              </a:spcAft>
              <a:buNone/>
              <a:defRPr sz="2800"/>
            </a:lvl4pPr>
            <a:lvl5pPr lvl="4" rtl="0">
              <a:spcBef>
                <a:spcPts val="0"/>
              </a:spcBef>
              <a:spcAft>
                <a:spcPts val="0"/>
              </a:spcAft>
              <a:buNone/>
              <a:defRPr sz="2800"/>
            </a:lvl5pPr>
            <a:lvl6pPr lvl="5" rtl="0">
              <a:spcBef>
                <a:spcPts val="0"/>
              </a:spcBef>
              <a:spcAft>
                <a:spcPts val="0"/>
              </a:spcAft>
              <a:buNone/>
              <a:defRPr sz="2800"/>
            </a:lvl6pPr>
            <a:lvl7pPr lvl="6" rtl="0">
              <a:spcBef>
                <a:spcPts val="0"/>
              </a:spcBef>
              <a:spcAft>
                <a:spcPts val="0"/>
              </a:spcAft>
              <a:buNone/>
              <a:defRPr sz="2800"/>
            </a:lvl7pPr>
            <a:lvl8pPr lvl="7" rtl="0">
              <a:spcBef>
                <a:spcPts val="0"/>
              </a:spcBef>
              <a:spcAft>
                <a:spcPts val="0"/>
              </a:spcAft>
              <a:buNone/>
              <a:defRPr sz="2800"/>
            </a:lvl8pPr>
            <a:lvl9pPr lvl="8" rtl="0">
              <a:spcBef>
                <a:spcPts val="0"/>
              </a:spcBef>
              <a:spcAft>
                <a:spcPts val="0"/>
              </a:spcAft>
              <a:buNone/>
              <a:defRPr sz="2800"/>
            </a:lvl9pPr>
          </a:lstStyle>
          <a:p>
            <a:endParaRPr/>
          </a:p>
        </p:txBody>
      </p:sp>
      <p:sp>
        <p:nvSpPr>
          <p:cNvPr id="308" name="Google Shape;308;p39"/>
          <p:cNvSpPr txBox="1">
            <a:spLocks noGrp="1"/>
          </p:cNvSpPr>
          <p:nvPr>
            <p:ph type="subTitle" idx="6"/>
          </p:nvPr>
        </p:nvSpPr>
        <p:spPr>
          <a:xfrm>
            <a:off x="1426400" y="2713600"/>
            <a:ext cx="4966200" cy="74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9pPr>
          </a:lstStyle>
          <a:p>
            <a:endParaRPr/>
          </a:p>
        </p:txBody>
      </p:sp>
      <p:sp>
        <p:nvSpPr>
          <p:cNvPr id="309" name="Google Shape;309;p39"/>
          <p:cNvSpPr txBox="1">
            <a:spLocks noGrp="1"/>
          </p:cNvSpPr>
          <p:nvPr>
            <p:ph type="subTitle" idx="7"/>
          </p:nvPr>
        </p:nvSpPr>
        <p:spPr>
          <a:xfrm>
            <a:off x="1426400" y="3344050"/>
            <a:ext cx="4966200" cy="2167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800"/>
            </a:lvl1pPr>
            <a:lvl2pPr lvl="1" rtl="0">
              <a:spcBef>
                <a:spcPts val="0"/>
              </a:spcBef>
              <a:spcAft>
                <a:spcPts val="0"/>
              </a:spcAft>
              <a:buNone/>
              <a:defRPr sz="2800"/>
            </a:lvl2pPr>
            <a:lvl3pPr lvl="2" rtl="0">
              <a:spcBef>
                <a:spcPts val="0"/>
              </a:spcBef>
              <a:spcAft>
                <a:spcPts val="0"/>
              </a:spcAft>
              <a:buNone/>
              <a:defRPr sz="2800"/>
            </a:lvl3pPr>
            <a:lvl4pPr lvl="3" rtl="0">
              <a:spcBef>
                <a:spcPts val="0"/>
              </a:spcBef>
              <a:spcAft>
                <a:spcPts val="0"/>
              </a:spcAft>
              <a:buNone/>
              <a:defRPr sz="2800"/>
            </a:lvl4pPr>
            <a:lvl5pPr lvl="4" rtl="0">
              <a:spcBef>
                <a:spcPts val="0"/>
              </a:spcBef>
              <a:spcAft>
                <a:spcPts val="0"/>
              </a:spcAft>
              <a:buNone/>
              <a:defRPr sz="2800"/>
            </a:lvl5pPr>
            <a:lvl6pPr lvl="5" rtl="0">
              <a:spcBef>
                <a:spcPts val="0"/>
              </a:spcBef>
              <a:spcAft>
                <a:spcPts val="0"/>
              </a:spcAft>
              <a:buNone/>
              <a:defRPr sz="2800"/>
            </a:lvl6pPr>
            <a:lvl7pPr lvl="6" rtl="0">
              <a:spcBef>
                <a:spcPts val="0"/>
              </a:spcBef>
              <a:spcAft>
                <a:spcPts val="0"/>
              </a:spcAft>
              <a:buNone/>
              <a:defRPr sz="2800"/>
            </a:lvl7pPr>
            <a:lvl8pPr lvl="7" rtl="0">
              <a:spcBef>
                <a:spcPts val="0"/>
              </a:spcBef>
              <a:spcAft>
                <a:spcPts val="0"/>
              </a:spcAft>
              <a:buNone/>
              <a:defRPr sz="2800"/>
            </a:lvl8pPr>
            <a:lvl9pPr lvl="8" rtl="0">
              <a:spcBef>
                <a:spcPts val="0"/>
              </a:spcBef>
              <a:spcAft>
                <a:spcPts val="0"/>
              </a:spcAft>
              <a:buNone/>
              <a:defRPr sz="2800"/>
            </a:lvl9pPr>
          </a:lstStyle>
          <a:p>
            <a:endParaRPr/>
          </a:p>
        </p:txBody>
      </p:sp>
      <p:sp>
        <p:nvSpPr>
          <p:cNvPr id="310" name="Google Shape;310;p39"/>
          <p:cNvSpPr txBox="1">
            <a:spLocks noGrp="1"/>
          </p:cNvSpPr>
          <p:nvPr>
            <p:ph type="subTitle" idx="8"/>
          </p:nvPr>
        </p:nvSpPr>
        <p:spPr>
          <a:xfrm>
            <a:off x="1426400" y="6011842"/>
            <a:ext cx="4966200" cy="74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9pPr>
          </a:lstStyle>
          <a:p>
            <a:endParaRPr/>
          </a:p>
        </p:txBody>
      </p:sp>
      <p:sp>
        <p:nvSpPr>
          <p:cNvPr id="311" name="Google Shape;311;p39"/>
          <p:cNvSpPr txBox="1">
            <a:spLocks noGrp="1"/>
          </p:cNvSpPr>
          <p:nvPr>
            <p:ph type="subTitle" idx="9"/>
          </p:nvPr>
        </p:nvSpPr>
        <p:spPr>
          <a:xfrm>
            <a:off x="6659750" y="6011836"/>
            <a:ext cx="4966200" cy="74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9pPr>
          </a:lstStyle>
          <a:p>
            <a:endParaRPr/>
          </a:p>
        </p:txBody>
      </p:sp>
      <p:sp>
        <p:nvSpPr>
          <p:cNvPr id="312" name="Google Shape;312;p39"/>
          <p:cNvSpPr txBox="1">
            <a:spLocks noGrp="1"/>
          </p:cNvSpPr>
          <p:nvPr>
            <p:ph type="subTitle" idx="13"/>
          </p:nvPr>
        </p:nvSpPr>
        <p:spPr>
          <a:xfrm>
            <a:off x="11893100" y="6642310"/>
            <a:ext cx="4966200" cy="2167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800"/>
            </a:lvl1pPr>
            <a:lvl2pPr lvl="1" rtl="0">
              <a:spcBef>
                <a:spcPts val="0"/>
              </a:spcBef>
              <a:spcAft>
                <a:spcPts val="0"/>
              </a:spcAft>
              <a:buNone/>
              <a:defRPr sz="2800"/>
            </a:lvl2pPr>
            <a:lvl3pPr lvl="2" rtl="0">
              <a:spcBef>
                <a:spcPts val="0"/>
              </a:spcBef>
              <a:spcAft>
                <a:spcPts val="0"/>
              </a:spcAft>
              <a:buNone/>
              <a:defRPr sz="2800"/>
            </a:lvl3pPr>
            <a:lvl4pPr lvl="3" rtl="0">
              <a:spcBef>
                <a:spcPts val="0"/>
              </a:spcBef>
              <a:spcAft>
                <a:spcPts val="0"/>
              </a:spcAft>
              <a:buNone/>
              <a:defRPr sz="2800"/>
            </a:lvl4pPr>
            <a:lvl5pPr lvl="4" rtl="0">
              <a:spcBef>
                <a:spcPts val="0"/>
              </a:spcBef>
              <a:spcAft>
                <a:spcPts val="0"/>
              </a:spcAft>
              <a:buNone/>
              <a:defRPr sz="2800"/>
            </a:lvl5pPr>
            <a:lvl6pPr lvl="5" rtl="0">
              <a:spcBef>
                <a:spcPts val="0"/>
              </a:spcBef>
              <a:spcAft>
                <a:spcPts val="0"/>
              </a:spcAft>
              <a:buNone/>
              <a:defRPr sz="2800"/>
            </a:lvl6pPr>
            <a:lvl7pPr lvl="6" rtl="0">
              <a:spcBef>
                <a:spcPts val="0"/>
              </a:spcBef>
              <a:spcAft>
                <a:spcPts val="0"/>
              </a:spcAft>
              <a:buNone/>
              <a:defRPr sz="2800"/>
            </a:lvl7pPr>
            <a:lvl8pPr lvl="7" rtl="0">
              <a:spcBef>
                <a:spcPts val="0"/>
              </a:spcBef>
              <a:spcAft>
                <a:spcPts val="0"/>
              </a:spcAft>
              <a:buNone/>
              <a:defRPr sz="2800"/>
            </a:lvl8pPr>
            <a:lvl9pPr lvl="8" rtl="0">
              <a:spcBef>
                <a:spcPts val="0"/>
              </a:spcBef>
              <a:spcAft>
                <a:spcPts val="0"/>
              </a:spcAft>
              <a:buNone/>
              <a:defRPr sz="2800"/>
            </a:lvl9pPr>
          </a:lstStyle>
          <a:p>
            <a:endParaRPr/>
          </a:p>
        </p:txBody>
      </p:sp>
      <p:sp>
        <p:nvSpPr>
          <p:cNvPr id="313" name="Google Shape;313;p39"/>
          <p:cNvSpPr txBox="1">
            <a:spLocks noGrp="1"/>
          </p:cNvSpPr>
          <p:nvPr>
            <p:ph type="subTitle" idx="14"/>
          </p:nvPr>
        </p:nvSpPr>
        <p:spPr>
          <a:xfrm>
            <a:off x="1426400" y="6642314"/>
            <a:ext cx="4966200" cy="2167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800"/>
            </a:lvl1pPr>
            <a:lvl2pPr lvl="1" rtl="0">
              <a:spcBef>
                <a:spcPts val="0"/>
              </a:spcBef>
              <a:spcAft>
                <a:spcPts val="0"/>
              </a:spcAft>
              <a:buNone/>
              <a:defRPr sz="2800"/>
            </a:lvl2pPr>
            <a:lvl3pPr lvl="2" rtl="0">
              <a:spcBef>
                <a:spcPts val="0"/>
              </a:spcBef>
              <a:spcAft>
                <a:spcPts val="0"/>
              </a:spcAft>
              <a:buNone/>
              <a:defRPr sz="2800"/>
            </a:lvl3pPr>
            <a:lvl4pPr lvl="3" rtl="0">
              <a:spcBef>
                <a:spcPts val="0"/>
              </a:spcBef>
              <a:spcAft>
                <a:spcPts val="0"/>
              </a:spcAft>
              <a:buNone/>
              <a:defRPr sz="2800"/>
            </a:lvl4pPr>
            <a:lvl5pPr lvl="4" rtl="0">
              <a:spcBef>
                <a:spcPts val="0"/>
              </a:spcBef>
              <a:spcAft>
                <a:spcPts val="0"/>
              </a:spcAft>
              <a:buNone/>
              <a:defRPr sz="2800"/>
            </a:lvl5pPr>
            <a:lvl6pPr lvl="5" rtl="0">
              <a:spcBef>
                <a:spcPts val="0"/>
              </a:spcBef>
              <a:spcAft>
                <a:spcPts val="0"/>
              </a:spcAft>
              <a:buNone/>
              <a:defRPr sz="2800"/>
            </a:lvl6pPr>
            <a:lvl7pPr lvl="6" rtl="0">
              <a:spcBef>
                <a:spcPts val="0"/>
              </a:spcBef>
              <a:spcAft>
                <a:spcPts val="0"/>
              </a:spcAft>
              <a:buNone/>
              <a:defRPr sz="2800"/>
            </a:lvl7pPr>
            <a:lvl8pPr lvl="7" rtl="0">
              <a:spcBef>
                <a:spcPts val="0"/>
              </a:spcBef>
              <a:spcAft>
                <a:spcPts val="0"/>
              </a:spcAft>
              <a:buNone/>
              <a:defRPr sz="2800"/>
            </a:lvl8pPr>
            <a:lvl9pPr lvl="8" rtl="0">
              <a:spcBef>
                <a:spcPts val="0"/>
              </a:spcBef>
              <a:spcAft>
                <a:spcPts val="0"/>
              </a:spcAft>
              <a:buNone/>
              <a:defRPr sz="2800"/>
            </a:lvl9pPr>
          </a:lstStyle>
          <a:p>
            <a:endParaRPr/>
          </a:p>
        </p:txBody>
      </p:sp>
      <p:sp>
        <p:nvSpPr>
          <p:cNvPr id="314" name="Google Shape;314;p39"/>
          <p:cNvSpPr txBox="1">
            <a:spLocks noGrp="1"/>
          </p:cNvSpPr>
          <p:nvPr>
            <p:ph type="subTitle" idx="15"/>
          </p:nvPr>
        </p:nvSpPr>
        <p:spPr>
          <a:xfrm>
            <a:off x="6659750" y="6642306"/>
            <a:ext cx="4966200" cy="2167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800"/>
            </a:lvl1pPr>
            <a:lvl2pPr lvl="1" rtl="0">
              <a:spcBef>
                <a:spcPts val="0"/>
              </a:spcBef>
              <a:spcAft>
                <a:spcPts val="0"/>
              </a:spcAft>
              <a:buNone/>
              <a:defRPr sz="2800"/>
            </a:lvl2pPr>
            <a:lvl3pPr lvl="2" rtl="0">
              <a:spcBef>
                <a:spcPts val="0"/>
              </a:spcBef>
              <a:spcAft>
                <a:spcPts val="0"/>
              </a:spcAft>
              <a:buNone/>
              <a:defRPr sz="2800"/>
            </a:lvl3pPr>
            <a:lvl4pPr lvl="3" rtl="0">
              <a:spcBef>
                <a:spcPts val="0"/>
              </a:spcBef>
              <a:spcAft>
                <a:spcPts val="0"/>
              </a:spcAft>
              <a:buNone/>
              <a:defRPr sz="2800"/>
            </a:lvl4pPr>
            <a:lvl5pPr lvl="4" rtl="0">
              <a:spcBef>
                <a:spcPts val="0"/>
              </a:spcBef>
              <a:spcAft>
                <a:spcPts val="0"/>
              </a:spcAft>
              <a:buNone/>
              <a:defRPr sz="2800"/>
            </a:lvl5pPr>
            <a:lvl6pPr lvl="5" rtl="0">
              <a:spcBef>
                <a:spcPts val="0"/>
              </a:spcBef>
              <a:spcAft>
                <a:spcPts val="0"/>
              </a:spcAft>
              <a:buNone/>
              <a:defRPr sz="2800"/>
            </a:lvl6pPr>
            <a:lvl7pPr lvl="6" rtl="0">
              <a:spcBef>
                <a:spcPts val="0"/>
              </a:spcBef>
              <a:spcAft>
                <a:spcPts val="0"/>
              </a:spcAft>
              <a:buNone/>
              <a:defRPr sz="2800"/>
            </a:lvl7pPr>
            <a:lvl8pPr lvl="7" rtl="0">
              <a:spcBef>
                <a:spcPts val="0"/>
              </a:spcBef>
              <a:spcAft>
                <a:spcPts val="0"/>
              </a:spcAft>
              <a:buNone/>
              <a:defRPr sz="2800"/>
            </a:lvl8pPr>
            <a:lvl9pPr lvl="8" rtl="0">
              <a:spcBef>
                <a:spcPts val="0"/>
              </a:spcBef>
              <a:spcAft>
                <a:spcPts val="0"/>
              </a:spcAft>
              <a:buNone/>
              <a:defRPr sz="2800"/>
            </a:lvl9pPr>
          </a:lstStyle>
          <a:p>
            <a:endParaRPr/>
          </a:p>
        </p:txBody>
      </p:sp>
      <p:sp>
        <p:nvSpPr>
          <p:cNvPr id="315" name="Google Shape;315;p39"/>
          <p:cNvSpPr/>
          <p:nvPr/>
        </p:nvSpPr>
        <p:spPr>
          <a:xfrm rot="-7405642">
            <a:off x="13105164" y="-470624"/>
            <a:ext cx="12164572" cy="6312232"/>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16" name="Google Shape;316;p39"/>
          <p:cNvSpPr/>
          <p:nvPr/>
        </p:nvSpPr>
        <p:spPr>
          <a:xfrm rot="-7405642">
            <a:off x="12203464" y="-810424"/>
            <a:ext cx="12164572" cy="6312232"/>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94112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9"/>
        <p:cNvGrpSpPr/>
        <p:nvPr/>
      </p:nvGrpSpPr>
      <p:grpSpPr>
        <a:xfrm>
          <a:off x="0" y="0"/>
          <a:ext cx="0" cy="0"/>
          <a:chOff x="0" y="0"/>
          <a:chExt cx="0" cy="0"/>
        </a:xfrm>
      </p:grpSpPr>
      <p:sp>
        <p:nvSpPr>
          <p:cNvPr id="170" name="Google Shape;170;p24"/>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171" name="Google Shape;171;p24"/>
          <p:cNvSpPr txBox="1">
            <a:spLocks noGrp="1"/>
          </p:cNvSpPr>
          <p:nvPr>
            <p:ph type="title"/>
          </p:nvPr>
        </p:nvSpPr>
        <p:spPr>
          <a:xfrm>
            <a:off x="1426450" y="1103450"/>
            <a:ext cx="15435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2" name="Google Shape;172;p24"/>
          <p:cNvSpPr txBox="1">
            <a:spLocks noGrp="1"/>
          </p:cNvSpPr>
          <p:nvPr>
            <p:ph type="subTitle" idx="1"/>
          </p:nvPr>
        </p:nvSpPr>
        <p:spPr>
          <a:xfrm>
            <a:off x="13835650" y="3038350"/>
            <a:ext cx="3025800" cy="157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9pPr>
          </a:lstStyle>
          <a:p>
            <a:endParaRPr/>
          </a:p>
        </p:txBody>
      </p:sp>
      <p:sp>
        <p:nvSpPr>
          <p:cNvPr id="173" name="Google Shape;173;p24"/>
          <p:cNvSpPr txBox="1">
            <a:spLocks noGrp="1"/>
          </p:cNvSpPr>
          <p:nvPr>
            <p:ph type="subTitle" idx="2"/>
          </p:nvPr>
        </p:nvSpPr>
        <p:spPr>
          <a:xfrm>
            <a:off x="13835650" y="4688690"/>
            <a:ext cx="3025800" cy="1840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800"/>
            </a:lvl1pPr>
            <a:lvl2pPr lvl="1" rtl="0">
              <a:spcBef>
                <a:spcPts val="0"/>
              </a:spcBef>
              <a:spcAft>
                <a:spcPts val="0"/>
              </a:spcAft>
              <a:buNone/>
              <a:defRPr sz="2800"/>
            </a:lvl2pPr>
            <a:lvl3pPr lvl="2" rtl="0">
              <a:spcBef>
                <a:spcPts val="0"/>
              </a:spcBef>
              <a:spcAft>
                <a:spcPts val="0"/>
              </a:spcAft>
              <a:buNone/>
              <a:defRPr sz="2800"/>
            </a:lvl3pPr>
            <a:lvl4pPr lvl="3" rtl="0">
              <a:spcBef>
                <a:spcPts val="0"/>
              </a:spcBef>
              <a:spcAft>
                <a:spcPts val="0"/>
              </a:spcAft>
              <a:buNone/>
              <a:defRPr sz="2800"/>
            </a:lvl4pPr>
            <a:lvl5pPr lvl="4" rtl="0">
              <a:spcBef>
                <a:spcPts val="0"/>
              </a:spcBef>
              <a:spcAft>
                <a:spcPts val="0"/>
              </a:spcAft>
              <a:buNone/>
              <a:defRPr sz="2800"/>
            </a:lvl5pPr>
            <a:lvl6pPr lvl="5" rtl="0">
              <a:spcBef>
                <a:spcPts val="0"/>
              </a:spcBef>
              <a:spcAft>
                <a:spcPts val="0"/>
              </a:spcAft>
              <a:buNone/>
              <a:defRPr sz="2800"/>
            </a:lvl6pPr>
            <a:lvl7pPr lvl="6" rtl="0">
              <a:spcBef>
                <a:spcPts val="0"/>
              </a:spcBef>
              <a:spcAft>
                <a:spcPts val="0"/>
              </a:spcAft>
              <a:buNone/>
              <a:defRPr sz="2800"/>
            </a:lvl7pPr>
            <a:lvl8pPr lvl="7" rtl="0">
              <a:spcBef>
                <a:spcPts val="0"/>
              </a:spcBef>
              <a:spcAft>
                <a:spcPts val="0"/>
              </a:spcAft>
              <a:buNone/>
              <a:defRPr sz="2800"/>
            </a:lvl8pPr>
            <a:lvl9pPr lvl="8" rtl="0">
              <a:spcBef>
                <a:spcPts val="0"/>
              </a:spcBef>
              <a:spcAft>
                <a:spcPts val="0"/>
              </a:spcAft>
              <a:buNone/>
              <a:defRPr sz="2800"/>
            </a:lvl9pPr>
          </a:lstStyle>
          <a:p>
            <a:endParaRPr/>
          </a:p>
        </p:txBody>
      </p:sp>
      <p:sp>
        <p:nvSpPr>
          <p:cNvPr id="174" name="Google Shape;174;p24"/>
          <p:cNvSpPr txBox="1">
            <a:spLocks noGrp="1"/>
          </p:cNvSpPr>
          <p:nvPr>
            <p:ph type="subTitle" idx="3"/>
          </p:nvPr>
        </p:nvSpPr>
        <p:spPr>
          <a:xfrm>
            <a:off x="1426450" y="3038350"/>
            <a:ext cx="3025800" cy="1574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1pPr>
            <a:lvl2pPr lvl="1" algn="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2pPr>
            <a:lvl3pPr lvl="2" algn="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3pPr>
            <a:lvl4pPr lvl="3" algn="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4pPr>
            <a:lvl5pPr lvl="4" algn="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5pPr>
            <a:lvl6pPr lvl="5" algn="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6pPr>
            <a:lvl7pPr lvl="6" algn="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7pPr>
            <a:lvl8pPr lvl="7" algn="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8pPr>
            <a:lvl9pPr lvl="8" algn="r" rtl="0">
              <a:lnSpc>
                <a:spcPct val="100000"/>
              </a:lnSpc>
              <a:spcBef>
                <a:spcPts val="0"/>
              </a:spcBef>
              <a:spcAft>
                <a:spcPts val="0"/>
              </a:spcAft>
              <a:buNone/>
              <a:defRPr sz="4000" b="1">
                <a:latin typeface="Barlow" panose="00000500000000000000"/>
                <a:ea typeface="Barlow" panose="00000500000000000000"/>
                <a:cs typeface="Barlow" panose="00000500000000000000"/>
                <a:sym typeface="Barlow" panose="00000500000000000000"/>
              </a:defRPr>
            </a:lvl9pPr>
          </a:lstStyle>
          <a:p>
            <a:endParaRPr/>
          </a:p>
        </p:txBody>
      </p:sp>
      <p:sp>
        <p:nvSpPr>
          <p:cNvPr id="175" name="Google Shape;175;p24"/>
          <p:cNvSpPr txBox="1">
            <a:spLocks noGrp="1"/>
          </p:cNvSpPr>
          <p:nvPr>
            <p:ph type="subTitle" idx="4"/>
          </p:nvPr>
        </p:nvSpPr>
        <p:spPr>
          <a:xfrm>
            <a:off x="1426452" y="4688690"/>
            <a:ext cx="3025800" cy="1840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800"/>
            </a:lvl1pPr>
            <a:lvl2pPr lvl="1" algn="r" rtl="0">
              <a:spcBef>
                <a:spcPts val="0"/>
              </a:spcBef>
              <a:spcAft>
                <a:spcPts val="0"/>
              </a:spcAft>
              <a:buNone/>
              <a:defRPr sz="2800"/>
            </a:lvl2pPr>
            <a:lvl3pPr lvl="2" algn="r" rtl="0">
              <a:spcBef>
                <a:spcPts val="0"/>
              </a:spcBef>
              <a:spcAft>
                <a:spcPts val="0"/>
              </a:spcAft>
              <a:buNone/>
              <a:defRPr sz="2800"/>
            </a:lvl3pPr>
            <a:lvl4pPr lvl="3" algn="r" rtl="0">
              <a:spcBef>
                <a:spcPts val="0"/>
              </a:spcBef>
              <a:spcAft>
                <a:spcPts val="0"/>
              </a:spcAft>
              <a:buNone/>
              <a:defRPr sz="2800"/>
            </a:lvl4pPr>
            <a:lvl5pPr lvl="4" algn="r" rtl="0">
              <a:spcBef>
                <a:spcPts val="0"/>
              </a:spcBef>
              <a:spcAft>
                <a:spcPts val="0"/>
              </a:spcAft>
              <a:buNone/>
              <a:defRPr sz="2800"/>
            </a:lvl5pPr>
            <a:lvl6pPr lvl="5" algn="r" rtl="0">
              <a:spcBef>
                <a:spcPts val="0"/>
              </a:spcBef>
              <a:spcAft>
                <a:spcPts val="0"/>
              </a:spcAft>
              <a:buNone/>
              <a:defRPr sz="2800"/>
            </a:lvl6pPr>
            <a:lvl7pPr lvl="6" algn="r" rtl="0">
              <a:spcBef>
                <a:spcPts val="0"/>
              </a:spcBef>
              <a:spcAft>
                <a:spcPts val="0"/>
              </a:spcAft>
              <a:buNone/>
              <a:defRPr sz="2800"/>
            </a:lvl7pPr>
            <a:lvl8pPr lvl="7" algn="r" rtl="0">
              <a:spcBef>
                <a:spcPts val="0"/>
              </a:spcBef>
              <a:spcAft>
                <a:spcPts val="0"/>
              </a:spcAft>
              <a:buNone/>
              <a:defRPr sz="2800"/>
            </a:lvl8pPr>
            <a:lvl9pPr lvl="8" algn="r" rtl="0">
              <a:spcBef>
                <a:spcPts val="0"/>
              </a:spcBef>
              <a:spcAft>
                <a:spcPts val="0"/>
              </a:spcAft>
              <a:buNone/>
              <a:defRPr sz="2800"/>
            </a:lvl9pPr>
          </a:lstStyle>
          <a:p>
            <a:endParaRPr/>
          </a:p>
        </p:txBody>
      </p:sp>
      <p:sp>
        <p:nvSpPr>
          <p:cNvPr id="176" name="Google Shape;176;p24"/>
          <p:cNvSpPr>
            <a:spLocks noGrp="1"/>
          </p:cNvSpPr>
          <p:nvPr>
            <p:ph type="pic" idx="5"/>
          </p:nvPr>
        </p:nvSpPr>
        <p:spPr>
          <a:xfrm>
            <a:off x="5035086" y="3038350"/>
            <a:ext cx="4061400" cy="6178800"/>
          </a:xfrm>
          <a:prstGeom prst="roundRect">
            <a:avLst>
              <a:gd name="adj" fmla="val 16667"/>
            </a:avLst>
          </a:prstGeom>
          <a:noFill/>
          <a:ln>
            <a:noFill/>
          </a:ln>
        </p:spPr>
      </p:sp>
      <p:sp>
        <p:nvSpPr>
          <p:cNvPr id="177" name="Google Shape;177;p24"/>
          <p:cNvSpPr>
            <a:spLocks noGrp="1"/>
          </p:cNvSpPr>
          <p:nvPr>
            <p:ph type="pic" idx="6"/>
          </p:nvPr>
        </p:nvSpPr>
        <p:spPr>
          <a:xfrm>
            <a:off x="9229236" y="3038350"/>
            <a:ext cx="4023600" cy="6178800"/>
          </a:xfrm>
          <a:prstGeom prst="roundRect">
            <a:avLst>
              <a:gd name="adj" fmla="val 16667"/>
            </a:avLst>
          </a:prstGeom>
          <a:noFill/>
          <a:ln>
            <a:noFill/>
          </a:ln>
        </p:spPr>
      </p:sp>
      <p:sp>
        <p:nvSpPr>
          <p:cNvPr id="178" name="Google Shape;178;p24"/>
          <p:cNvSpPr/>
          <p:nvPr/>
        </p:nvSpPr>
        <p:spPr>
          <a:xfrm flipH="1">
            <a:off x="-5198208" y="8883200"/>
            <a:ext cx="10969836" cy="5644692"/>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p24"/>
          <p:cNvSpPr/>
          <p:nvPr/>
        </p:nvSpPr>
        <p:spPr>
          <a:xfrm flipH="1">
            <a:off x="-4925808" y="8616500"/>
            <a:ext cx="10969836" cy="5644692"/>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9300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4"/>
        <p:cNvGrpSpPr/>
        <p:nvPr/>
      </p:nvGrpSpPr>
      <p:grpSpPr>
        <a:xfrm>
          <a:off x="0" y="0"/>
          <a:ext cx="0" cy="0"/>
          <a:chOff x="0" y="0"/>
          <a:chExt cx="0" cy="0"/>
        </a:xfrm>
      </p:grpSpPr>
      <p:sp>
        <p:nvSpPr>
          <p:cNvPr id="165" name="Google Shape;165;p23"/>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166" name="Google Shape;166;p23"/>
          <p:cNvSpPr txBox="1">
            <a:spLocks noGrp="1"/>
          </p:cNvSpPr>
          <p:nvPr>
            <p:ph type="title"/>
          </p:nvPr>
        </p:nvSpPr>
        <p:spPr>
          <a:xfrm>
            <a:off x="1426450" y="1103450"/>
            <a:ext cx="15435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7" name="Google Shape;167;p23"/>
          <p:cNvSpPr/>
          <p:nvPr/>
        </p:nvSpPr>
        <p:spPr>
          <a:xfrm flipH="1">
            <a:off x="11680292" y="-1267000"/>
            <a:ext cx="10969836" cy="5644692"/>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68" name="Google Shape;168;p23"/>
          <p:cNvSpPr/>
          <p:nvPr/>
        </p:nvSpPr>
        <p:spPr>
          <a:xfrm flipH="1">
            <a:off x="11375492" y="-962200"/>
            <a:ext cx="10969836" cy="5644692"/>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34651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9"/>
        <p:cNvGrpSpPr/>
        <p:nvPr/>
      </p:nvGrpSpPr>
      <p:grpSpPr>
        <a:xfrm>
          <a:off x="0" y="0"/>
          <a:ext cx="0" cy="0"/>
          <a:chOff x="0" y="0"/>
          <a:chExt cx="0" cy="0"/>
        </a:xfrm>
      </p:grpSpPr>
      <p:sp>
        <p:nvSpPr>
          <p:cNvPr id="160" name="Google Shape;160;p22"/>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161" name="Google Shape;161;p22"/>
          <p:cNvSpPr txBox="1">
            <a:spLocks noGrp="1"/>
          </p:cNvSpPr>
          <p:nvPr>
            <p:ph type="title"/>
          </p:nvPr>
        </p:nvSpPr>
        <p:spPr>
          <a:xfrm>
            <a:off x="1426450" y="1103450"/>
            <a:ext cx="15435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 name="Google Shape;162;p22"/>
          <p:cNvSpPr/>
          <p:nvPr/>
        </p:nvSpPr>
        <p:spPr>
          <a:xfrm rot="-8290481">
            <a:off x="-4766493" y="6727452"/>
            <a:ext cx="8624870" cy="65051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22"/>
          <p:cNvSpPr/>
          <p:nvPr/>
        </p:nvSpPr>
        <p:spPr>
          <a:xfrm rot="-8290481">
            <a:off x="-4986643" y="6088402"/>
            <a:ext cx="8624870" cy="65051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711185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85"/>
        <p:cNvGrpSpPr/>
        <p:nvPr/>
      </p:nvGrpSpPr>
      <p:grpSpPr>
        <a:xfrm>
          <a:off x="0" y="0"/>
          <a:ext cx="0" cy="0"/>
          <a:chOff x="0" y="0"/>
          <a:chExt cx="0" cy="0"/>
        </a:xfrm>
      </p:grpSpPr>
      <p:sp>
        <p:nvSpPr>
          <p:cNvPr id="186" name="Google Shape;186;p26"/>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187" name="Google Shape;187;p26"/>
          <p:cNvSpPr txBox="1">
            <a:spLocks noGrp="1"/>
          </p:cNvSpPr>
          <p:nvPr>
            <p:ph type="title"/>
          </p:nvPr>
        </p:nvSpPr>
        <p:spPr>
          <a:xfrm>
            <a:off x="1426450" y="1103450"/>
            <a:ext cx="154350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8" name="Google Shape;188;p26"/>
          <p:cNvSpPr/>
          <p:nvPr/>
        </p:nvSpPr>
        <p:spPr>
          <a:xfrm flipH="1">
            <a:off x="-564558" y="9053150"/>
            <a:ext cx="10969836" cy="5644692"/>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89" name="Google Shape;189;p26"/>
          <p:cNvSpPr/>
          <p:nvPr/>
        </p:nvSpPr>
        <p:spPr>
          <a:xfrm flipH="1">
            <a:off x="-700008" y="8786450"/>
            <a:ext cx="10969836" cy="5644692"/>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6"/>
          <p:cNvSpPr/>
          <p:nvPr/>
        </p:nvSpPr>
        <p:spPr>
          <a:xfrm flipH="1">
            <a:off x="8338142" y="-3464850"/>
            <a:ext cx="10969836" cy="5644692"/>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91" name="Google Shape;191;p26"/>
          <p:cNvSpPr/>
          <p:nvPr/>
        </p:nvSpPr>
        <p:spPr>
          <a:xfrm flipH="1">
            <a:off x="8033342" y="-3160050"/>
            <a:ext cx="10969836" cy="5644692"/>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13059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ive columns ">
  <p:cSld name="Title and five columns ">
    <p:spTree>
      <p:nvGrpSpPr>
        <p:cNvPr id="1" name="Shape 285"/>
        <p:cNvGrpSpPr/>
        <p:nvPr/>
      </p:nvGrpSpPr>
      <p:grpSpPr>
        <a:xfrm>
          <a:off x="0" y="0"/>
          <a:ext cx="0" cy="0"/>
          <a:chOff x="0" y="0"/>
          <a:chExt cx="0" cy="0"/>
        </a:xfrm>
      </p:grpSpPr>
      <p:sp>
        <p:nvSpPr>
          <p:cNvPr id="286" name="Google Shape;286;p38"/>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287" name="Google Shape;287;p38"/>
          <p:cNvSpPr txBox="1">
            <a:spLocks noGrp="1"/>
          </p:cNvSpPr>
          <p:nvPr>
            <p:ph type="title"/>
          </p:nvPr>
        </p:nvSpPr>
        <p:spPr>
          <a:xfrm>
            <a:off x="1426450" y="1103450"/>
            <a:ext cx="15435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8" name="Google Shape;288;p38"/>
          <p:cNvSpPr txBox="1">
            <a:spLocks noGrp="1"/>
          </p:cNvSpPr>
          <p:nvPr>
            <p:ph type="subTitle" idx="1"/>
          </p:nvPr>
        </p:nvSpPr>
        <p:spPr>
          <a:xfrm>
            <a:off x="1426450" y="5516864"/>
            <a:ext cx="5771400" cy="114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9pPr>
          </a:lstStyle>
          <a:p>
            <a:endParaRPr/>
          </a:p>
        </p:txBody>
      </p:sp>
      <p:sp>
        <p:nvSpPr>
          <p:cNvPr id="289" name="Google Shape;289;p38"/>
          <p:cNvSpPr txBox="1">
            <a:spLocks noGrp="1"/>
          </p:cNvSpPr>
          <p:nvPr>
            <p:ph type="subTitle" idx="2"/>
          </p:nvPr>
        </p:nvSpPr>
        <p:spPr>
          <a:xfrm>
            <a:off x="10268650" y="5516862"/>
            <a:ext cx="6592800" cy="1145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800">
                <a:solidFill>
                  <a:srgbClr val="374151"/>
                </a:solidFill>
              </a:defRPr>
            </a:lvl1pPr>
            <a:lvl2pPr lvl="1" rtl="0">
              <a:spcBef>
                <a:spcPts val="0"/>
              </a:spcBef>
              <a:spcAft>
                <a:spcPts val="0"/>
              </a:spcAft>
              <a:buNone/>
              <a:defRPr sz="2800">
                <a:solidFill>
                  <a:srgbClr val="374151"/>
                </a:solidFill>
              </a:defRPr>
            </a:lvl2pPr>
            <a:lvl3pPr lvl="2" rtl="0">
              <a:spcBef>
                <a:spcPts val="0"/>
              </a:spcBef>
              <a:spcAft>
                <a:spcPts val="0"/>
              </a:spcAft>
              <a:buNone/>
              <a:defRPr sz="2800">
                <a:solidFill>
                  <a:srgbClr val="374151"/>
                </a:solidFill>
              </a:defRPr>
            </a:lvl3pPr>
            <a:lvl4pPr lvl="3" rtl="0">
              <a:spcBef>
                <a:spcPts val="0"/>
              </a:spcBef>
              <a:spcAft>
                <a:spcPts val="0"/>
              </a:spcAft>
              <a:buNone/>
              <a:defRPr sz="2800">
                <a:solidFill>
                  <a:srgbClr val="374151"/>
                </a:solidFill>
              </a:defRPr>
            </a:lvl4pPr>
            <a:lvl5pPr lvl="4" rtl="0">
              <a:spcBef>
                <a:spcPts val="0"/>
              </a:spcBef>
              <a:spcAft>
                <a:spcPts val="0"/>
              </a:spcAft>
              <a:buNone/>
              <a:defRPr sz="2800">
                <a:solidFill>
                  <a:srgbClr val="374151"/>
                </a:solidFill>
              </a:defRPr>
            </a:lvl5pPr>
            <a:lvl6pPr lvl="5" rtl="0">
              <a:spcBef>
                <a:spcPts val="0"/>
              </a:spcBef>
              <a:spcAft>
                <a:spcPts val="0"/>
              </a:spcAft>
              <a:buNone/>
              <a:defRPr sz="2800">
                <a:solidFill>
                  <a:srgbClr val="374151"/>
                </a:solidFill>
              </a:defRPr>
            </a:lvl6pPr>
            <a:lvl7pPr lvl="6" rtl="0">
              <a:spcBef>
                <a:spcPts val="0"/>
              </a:spcBef>
              <a:spcAft>
                <a:spcPts val="0"/>
              </a:spcAft>
              <a:buNone/>
              <a:defRPr sz="2800">
                <a:solidFill>
                  <a:srgbClr val="374151"/>
                </a:solidFill>
              </a:defRPr>
            </a:lvl7pPr>
            <a:lvl8pPr lvl="7" rtl="0">
              <a:spcBef>
                <a:spcPts val="0"/>
              </a:spcBef>
              <a:spcAft>
                <a:spcPts val="0"/>
              </a:spcAft>
              <a:buNone/>
              <a:defRPr sz="2800">
                <a:solidFill>
                  <a:srgbClr val="374151"/>
                </a:solidFill>
              </a:defRPr>
            </a:lvl8pPr>
            <a:lvl9pPr lvl="8" rtl="0">
              <a:spcBef>
                <a:spcPts val="0"/>
              </a:spcBef>
              <a:spcAft>
                <a:spcPts val="0"/>
              </a:spcAft>
              <a:buNone/>
              <a:defRPr sz="2800">
                <a:solidFill>
                  <a:srgbClr val="374151"/>
                </a:solidFill>
              </a:defRPr>
            </a:lvl9pPr>
          </a:lstStyle>
          <a:p>
            <a:endParaRPr/>
          </a:p>
        </p:txBody>
      </p:sp>
      <p:sp>
        <p:nvSpPr>
          <p:cNvPr id="290" name="Google Shape;290;p38"/>
          <p:cNvSpPr txBox="1">
            <a:spLocks noGrp="1"/>
          </p:cNvSpPr>
          <p:nvPr>
            <p:ph type="subTitle" idx="3"/>
          </p:nvPr>
        </p:nvSpPr>
        <p:spPr>
          <a:xfrm>
            <a:off x="1426450" y="4239358"/>
            <a:ext cx="5771400" cy="114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9pPr>
          </a:lstStyle>
          <a:p>
            <a:endParaRPr/>
          </a:p>
        </p:txBody>
      </p:sp>
      <p:sp>
        <p:nvSpPr>
          <p:cNvPr id="291" name="Google Shape;291;p38"/>
          <p:cNvSpPr txBox="1">
            <a:spLocks noGrp="1"/>
          </p:cNvSpPr>
          <p:nvPr>
            <p:ph type="subTitle" idx="4"/>
          </p:nvPr>
        </p:nvSpPr>
        <p:spPr>
          <a:xfrm>
            <a:off x="1426450" y="6794292"/>
            <a:ext cx="5771400" cy="114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9pPr>
          </a:lstStyle>
          <a:p>
            <a:endParaRPr/>
          </a:p>
        </p:txBody>
      </p:sp>
      <p:sp>
        <p:nvSpPr>
          <p:cNvPr id="292" name="Google Shape;292;p38"/>
          <p:cNvSpPr txBox="1">
            <a:spLocks noGrp="1"/>
          </p:cNvSpPr>
          <p:nvPr>
            <p:ph type="subTitle" idx="5"/>
          </p:nvPr>
        </p:nvSpPr>
        <p:spPr>
          <a:xfrm>
            <a:off x="10268650" y="6794292"/>
            <a:ext cx="6592800" cy="1145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800">
                <a:solidFill>
                  <a:srgbClr val="374151"/>
                </a:solidFill>
              </a:defRPr>
            </a:lvl1pPr>
            <a:lvl2pPr lvl="1" rtl="0">
              <a:spcBef>
                <a:spcPts val="0"/>
              </a:spcBef>
              <a:spcAft>
                <a:spcPts val="0"/>
              </a:spcAft>
              <a:buNone/>
              <a:defRPr sz="2800">
                <a:solidFill>
                  <a:srgbClr val="374151"/>
                </a:solidFill>
              </a:defRPr>
            </a:lvl2pPr>
            <a:lvl3pPr lvl="2" rtl="0">
              <a:spcBef>
                <a:spcPts val="0"/>
              </a:spcBef>
              <a:spcAft>
                <a:spcPts val="0"/>
              </a:spcAft>
              <a:buNone/>
              <a:defRPr sz="2800">
                <a:solidFill>
                  <a:srgbClr val="374151"/>
                </a:solidFill>
              </a:defRPr>
            </a:lvl3pPr>
            <a:lvl4pPr lvl="3" rtl="0">
              <a:spcBef>
                <a:spcPts val="0"/>
              </a:spcBef>
              <a:spcAft>
                <a:spcPts val="0"/>
              </a:spcAft>
              <a:buNone/>
              <a:defRPr sz="2800">
                <a:solidFill>
                  <a:srgbClr val="374151"/>
                </a:solidFill>
              </a:defRPr>
            </a:lvl4pPr>
            <a:lvl5pPr lvl="4" rtl="0">
              <a:spcBef>
                <a:spcPts val="0"/>
              </a:spcBef>
              <a:spcAft>
                <a:spcPts val="0"/>
              </a:spcAft>
              <a:buNone/>
              <a:defRPr sz="2800">
                <a:solidFill>
                  <a:srgbClr val="374151"/>
                </a:solidFill>
              </a:defRPr>
            </a:lvl5pPr>
            <a:lvl6pPr lvl="5" rtl="0">
              <a:spcBef>
                <a:spcPts val="0"/>
              </a:spcBef>
              <a:spcAft>
                <a:spcPts val="0"/>
              </a:spcAft>
              <a:buNone/>
              <a:defRPr sz="2800">
                <a:solidFill>
                  <a:srgbClr val="374151"/>
                </a:solidFill>
              </a:defRPr>
            </a:lvl6pPr>
            <a:lvl7pPr lvl="6" rtl="0">
              <a:spcBef>
                <a:spcPts val="0"/>
              </a:spcBef>
              <a:spcAft>
                <a:spcPts val="0"/>
              </a:spcAft>
              <a:buNone/>
              <a:defRPr sz="2800">
                <a:solidFill>
                  <a:srgbClr val="374151"/>
                </a:solidFill>
              </a:defRPr>
            </a:lvl7pPr>
            <a:lvl8pPr lvl="7" rtl="0">
              <a:spcBef>
                <a:spcPts val="0"/>
              </a:spcBef>
              <a:spcAft>
                <a:spcPts val="0"/>
              </a:spcAft>
              <a:buNone/>
              <a:defRPr sz="2800">
                <a:solidFill>
                  <a:srgbClr val="374151"/>
                </a:solidFill>
              </a:defRPr>
            </a:lvl8pPr>
            <a:lvl9pPr lvl="8" rtl="0">
              <a:spcBef>
                <a:spcPts val="0"/>
              </a:spcBef>
              <a:spcAft>
                <a:spcPts val="0"/>
              </a:spcAft>
              <a:buNone/>
              <a:defRPr sz="2800">
                <a:solidFill>
                  <a:srgbClr val="374151"/>
                </a:solidFill>
              </a:defRPr>
            </a:lvl9pPr>
          </a:lstStyle>
          <a:p>
            <a:endParaRPr/>
          </a:p>
        </p:txBody>
      </p:sp>
      <p:sp>
        <p:nvSpPr>
          <p:cNvPr id="293" name="Google Shape;293;p38"/>
          <p:cNvSpPr txBox="1">
            <a:spLocks noGrp="1"/>
          </p:cNvSpPr>
          <p:nvPr>
            <p:ph type="subTitle" idx="6"/>
          </p:nvPr>
        </p:nvSpPr>
        <p:spPr>
          <a:xfrm>
            <a:off x="1426450" y="2961850"/>
            <a:ext cx="5771400" cy="114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32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32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32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32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32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32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32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32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3200" b="1">
                <a:latin typeface="Barlow" panose="00000500000000000000"/>
                <a:ea typeface="Barlow" panose="00000500000000000000"/>
                <a:cs typeface="Barlow" panose="00000500000000000000"/>
                <a:sym typeface="Barlow" panose="00000500000000000000"/>
              </a:defRPr>
            </a:lvl9pPr>
          </a:lstStyle>
          <a:p>
            <a:endParaRPr/>
          </a:p>
        </p:txBody>
      </p:sp>
      <p:sp>
        <p:nvSpPr>
          <p:cNvPr id="294" name="Google Shape;294;p38"/>
          <p:cNvSpPr txBox="1">
            <a:spLocks noGrp="1"/>
          </p:cNvSpPr>
          <p:nvPr>
            <p:ph type="subTitle" idx="7"/>
          </p:nvPr>
        </p:nvSpPr>
        <p:spPr>
          <a:xfrm>
            <a:off x="10268650" y="4239356"/>
            <a:ext cx="6592800" cy="1145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800">
                <a:solidFill>
                  <a:srgbClr val="374151"/>
                </a:solidFill>
              </a:defRPr>
            </a:lvl1pPr>
            <a:lvl2pPr lvl="1" rtl="0">
              <a:spcBef>
                <a:spcPts val="0"/>
              </a:spcBef>
              <a:spcAft>
                <a:spcPts val="0"/>
              </a:spcAft>
              <a:buNone/>
              <a:defRPr sz="2800">
                <a:solidFill>
                  <a:srgbClr val="374151"/>
                </a:solidFill>
              </a:defRPr>
            </a:lvl2pPr>
            <a:lvl3pPr lvl="2" rtl="0">
              <a:spcBef>
                <a:spcPts val="0"/>
              </a:spcBef>
              <a:spcAft>
                <a:spcPts val="0"/>
              </a:spcAft>
              <a:buNone/>
              <a:defRPr sz="2800">
                <a:solidFill>
                  <a:srgbClr val="374151"/>
                </a:solidFill>
              </a:defRPr>
            </a:lvl3pPr>
            <a:lvl4pPr lvl="3" rtl="0">
              <a:spcBef>
                <a:spcPts val="0"/>
              </a:spcBef>
              <a:spcAft>
                <a:spcPts val="0"/>
              </a:spcAft>
              <a:buNone/>
              <a:defRPr sz="2800">
                <a:solidFill>
                  <a:srgbClr val="374151"/>
                </a:solidFill>
              </a:defRPr>
            </a:lvl4pPr>
            <a:lvl5pPr lvl="4" rtl="0">
              <a:spcBef>
                <a:spcPts val="0"/>
              </a:spcBef>
              <a:spcAft>
                <a:spcPts val="0"/>
              </a:spcAft>
              <a:buNone/>
              <a:defRPr sz="2800">
                <a:solidFill>
                  <a:srgbClr val="374151"/>
                </a:solidFill>
              </a:defRPr>
            </a:lvl5pPr>
            <a:lvl6pPr lvl="5" rtl="0">
              <a:spcBef>
                <a:spcPts val="0"/>
              </a:spcBef>
              <a:spcAft>
                <a:spcPts val="0"/>
              </a:spcAft>
              <a:buNone/>
              <a:defRPr sz="2800">
                <a:solidFill>
                  <a:srgbClr val="374151"/>
                </a:solidFill>
              </a:defRPr>
            </a:lvl6pPr>
            <a:lvl7pPr lvl="6" rtl="0">
              <a:spcBef>
                <a:spcPts val="0"/>
              </a:spcBef>
              <a:spcAft>
                <a:spcPts val="0"/>
              </a:spcAft>
              <a:buNone/>
              <a:defRPr sz="2800">
                <a:solidFill>
                  <a:srgbClr val="374151"/>
                </a:solidFill>
              </a:defRPr>
            </a:lvl7pPr>
            <a:lvl8pPr lvl="7" rtl="0">
              <a:spcBef>
                <a:spcPts val="0"/>
              </a:spcBef>
              <a:spcAft>
                <a:spcPts val="0"/>
              </a:spcAft>
              <a:buNone/>
              <a:defRPr sz="2800">
                <a:solidFill>
                  <a:srgbClr val="374151"/>
                </a:solidFill>
              </a:defRPr>
            </a:lvl8pPr>
            <a:lvl9pPr lvl="8" rtl="0">
              <a:spcBef>
                <a:spcPts val="0"/>
              </a:spcBef>
              <a:spcAft>
                <a:spcPts val="0"/>
              </a:spcAft>
              <a:buNone/>
              <a:defRPr sz="2800">
                <a:solidFill>
                  <a:srgbClr val="374151"/>
                </a:solidFill>
              </a:defRPr>
            </a:lvl9pPr>
          </a:lstStyle>
          <a:p>
            <a:endParaRPr/>
          </a:p>
        </p:txBody>
      </p:sp>
      <p:sp>
        <p:nvSpPr>
          <p:cNvPr id="295" name="Google Shape;295;p38"/>
          <p:cNvSpPr txBox="1">
            <a:spLocks noGrp="1"/>
          </p:cNvSpPr>
          <p:nvPr>
            <p:ph type="subTitle" idx="8"/>
          </p:nvPr>
        </p:nvSpPr>
        <p:spPr>
          <a:xfrm>
            <a:off x="1426450" y="8071800"/>
            <a:ext cx="5771400" cy="114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3200" b="1">
                <a:solidFill>
                  <a:srgbClr val="000000"/>
                </a:solidFill>
                <a:latin typeface="Barlow" panose="00000500000000000000"/>
                <a:ea typeface="Barlow" panose="00000500000000000000"/>
                <a:cs typeface="Barlow" panose="00000500000000000000"/>
                <a:sym typeface="Barlow" panose="00000500000000000000"/>
              </a:defRPr>
            </a:lvl9pPr>
          </a:lstStyle>
          <a:p>
            <a:endParaRPr/>
          </a:p>
        </p:txBody>
      </p:sp>
      <p:sp>
        <p:nvSpPr>
          <p:cNvPr id="296" name="Google Shape;296;p38"/>
          <p:cNvSpPr txBox="1">
            <a:spLocks noGrp="1"/>
          </p:cNvSpPr>
          <p:nvPr>
            <p:ph type="subTitle" idx="9"/>
          </p:nvPr>
        </p:nvSpPr>
        <p:spPr>
          <a:xfrm>
            <a:off x="10268650" y="8071800"/>
            <a:ext cx="6592800" cy="1145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800">
                <a:solidFill>
                  <a:srgbClr val="374151"/>
                </a:solidFill>
              </a:defRPr>
            </a:lvl1pPr>
            <a:lvl2pPr lvl="1" rtl="0">
              <a:spcBef>
                <a:spcPts val="0"/>
              </a:spcBef>
              <a:spcAft>
                <a:spcPts val="0"/>
              </a:spcAft>
              <a:buNone/>
              <a:defRPr sz="2800">
                <a:solidFill>
                  <a:srgbClr val="374151"/>
                </a:solidFill>
              </a:defRPr>
            </a:lvl2pPr>
            <a:lvl3pPr lvl="2" rtl="0">
              <a:spcBef>
                <a:spcPts val="0"/>
              </a:spcBef>
              <a:spcAft>
                <a:spcPts val="0"/>
              </a:spcAft>
              <a:buNone/>
              <a:defRPr sz="2800">
                <a:solidFill>
                  <a:srgbClr val="374151"/>
                </a:solidFill>
              </a:defRPr>
            </a:lvl3pPr>
            <a:lvl4pPr lvl="3" rtl="0">
              <a:spcBef>
                <a:spcPts val="0"/>
              </a:spcBef>
              <a:spcAft>
                <a:spcPts val="0"/>
              </a:spcAft>
              <a:buNone/>
              <a:defRPr sz="2800">
                <a:solidFill>
                  <a:srgbClr val="374151"/>
                </a:solidFill>
              </a:defRPr>
            </a:lvl4pPr>
            <a:lvl5pPr lvl="4" rtl="0">
              <a:spcBef>
                <a:spcPts val="0"/>
              </a:spcBef>
              <a:spcAft>
                <a:spcPts val="0"/>
              </a:spcAft>
              <a:buNone/>
              <a:defRPr sz="2800">
                <a:solidFill>
                  <a:srgbClr val="374151"/>
                </a:solidFill>
              </a:defRPr>
            </a:lvl5pPr>
            <a:lvl6pPr lvl="5" rtl="0">
              <a:spcBef>
                <a:spcPts val="0"/>
              </a:spcBef>
              <a:spcAft>
                <a:spcPts val="0"/>
              </a:spcAft>
              <a:buNone/>
              <a:defRPr sz="2800">
                <a:solidFill>
                  <a:srgbClr val="374151"/>
                </a:solidFill>
              </a:defRPr>
            </a:lvl6pPr>
            <a:lvl7pPr lvl="6" rtl="0">
              <a:spcBef>
                <a:spcPts val="0"/>
              </a:spcBef>
              <a:spcAft>
                <a:spcPts val="0"/>
              </a:spcAft>
              <a:buNone/>
              <a:defRPr sz="2800">
                <a:solidFill>
                  <a:srgbClr val="374151"/>
                </a:solidFill>
              </a:defRPr>
            </a:lvl7pPr>
            <a:lvl8pPr lvl="7" rtl="0">
              <a:spcBef>
                <a:spcPts val="0"/>
              </a:spcBef>
              <a:spcAft>
                <a:spcPts val="0"/>
              </a:spcAft>
              <a:buNone/>
              <a:defRPr sz="2800">
                <a:solidFill>
                  <a:srgbClr val="374151"/>
                </a:solidFill>
              </a:defRPr>
            </a:lvl8pPr>
            <a:lvl9pPr lvl="8" rtl="0">
              <a:spcBef>
                <a:spcPts val="0"/>
              </a:spcBef>
              <a:spcAft>
                <a:spcPts val="0"/>
              </a:spcAft>
              <a:buNone/>
              <a:defRPr sz="2800">
                <a:solidFill>
                  <a:srgbClr val="374151"/>
                </a:solidFill>
              </a:defRPr>
            </a:lvl9pPr>
          </a:lstStyle>
          <a:p>
            <a:endParaRPr/>
          </a:p>
        </p:txBody>
      </p:sp>
      <p:sp>
        <p:nvSpPr>
          <p:cNvPr id="297" name="Google Shape;297;p38"/>
          <p:cNvSpPr txBox="1">
            <a:spLocks noGrp="1"/>
          </p:cNvSpPr>
          <p:nvPr>
            <p:ph type="subTitle" idx="13"/>
          </p:nvPr>
        </p:nvSpPr>
        <p:spPr>
          <a:xfrm>
            <a:off x="10268650" y="2961850"/>
            <a:ext cx="6592800" cy="1145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800">
                <a:solidFill>
                  <a:srgbClr val="374151"/>
                </a:solidFill>
              </a:defRPr>
            </a:lvl1pPr>
            <a:lvl2pPr lvl="1" rtl="0">
              <a:spcBef>
                <a:spcPts val="0"/>
              </a:spcBef>
              <a:spcAft>
                <a:spcPts val="0"/>
              </a:spcAft>
              <a:buNone/>
              <a:defRPr sz="2800">
                <a:solidFill>
                  <a:srgbClr val="374151"/>
                </a:solidFill>
              </a:defRPr>
            </a:lvl2pPr>
            <a:lvl3pPr lvl="2" rtl="0">
              <a:spcBef>
                <a:spcPts val="0"/>
              </a:spcBef>
              <a:spcAft>
                <a:spcPts val="0"/>
              </a:spcAft>
              <a:buNone/>
              <a:defRPr sz="2800">
                <a:solidFill>
                  <a:srgbClr val="374151"/>
                </a:solidFill>
              </a:defRPr>
            </a:lvl3pPr>
            <a:lvl4pPr lvl="3" rtl="0">
              <a:spcBef>
                <a:spcPts val="0"/>
              </a:spcBef>
              <a:spcAft>
                <a:spcPts val="0"/>
              </a:spcAft>
              <a:buNone/>
              <a:defRPr sz="2800">
                <a:solidFill>
                  <a:srgbClr val="374151"/>
                </a:solidFill>
              </a:defRPr>
            </a:lvl4pPr>
            <a:lvl5pPr lvl="4" rtl="0">
              <a:spcBef>
                <a:spcPts val="0"/>
              </a:spcBef>
              <a:spcAft>
                <a:spcPts val="0"/>
              </a:spcAft>
              <a:buNone/>
              <a:defRPr sz="2800">
                <a:solidFill>
                  <a:srgbClr val="374151"/>
                </a:solidFill>
              </a:defRPr>
            </a:lvl5pPr>
            <a:lvl6pPr lvl="5" rtl="0">
              <a:spcBef>
                <a:spcPts val="0"/>
              </a:spcBef>
              <a:spcAft>
                <a:spcPts val="0"/>
              </a:spcAft>
              <a:buNone/>
              <a:defRPr sz="2800">
                <a:solidFill>
                  <a:srgbClr val="374151"/>
                </a:solidFill>
              </a:defRPr>
            </a:lvl6pPr>
            <a:lvl7pPr lvl="6" rtl="0">
              <a:spcBef>
                <a:spcPts val="0"/>
              </a:spcBef>
              <a:spcAft>
                <a:spcPts val="0"/>
              </a:spcAft>
              <a:buNone/>
              <a:defRPr sz="2800">
                <a:solidFill>
                  <a:srgbClr val="374151"/>
                </a:solidFill>
              </a:defRPr>
            </a:lvl7pPr>
            <a:lvl8pPr lvl="7" rtl="0">
              <a:spcBef>
                <a:spcPts val="0"/>
              </a:spcBef>
              <a:spcAft>
                <a:spcPts val="0"/>
              </a:spcAft>
              <a:buNone/>
              <a:defRPr sz="2800">
                <a:solidFill>
                  <a:srgbClr val="374151"/>
                </a:solidFill>
              </a:defRPr>
            </a:lvl8pPr>
            <a:lvl9pPr lvl="8" rtl="0">
              <a:spcBef>
                <a:spcPts val="0"/>
              </a:spcBef>
              <a:spcAft>
                <a:spcPts val="0"/>
              </a:spcAft>
              <a:buNone/>
              <a:defRPr sz="2800">
                <a:solidFill>
                  <a:srgbClr val="374151"/>
                </a:solidFill>
              </a:defRPr>
            </a:lvl9pPr>
          </a:lstStyle>
          <a:p>
            <a:endParaRPr/>
          </a:p>
        </p:txBody>
      </p:sp>
      <p:sp>
        <p:nvSpPr>
          <p:cNvPr id="298" name="Google Shape;298;p38"/>
          <p:cNvSpPr/>
          <p:nvPr/>
        </p:nvSpPr>
        <p:spPr>
          <a:xfrm flipH="1">
            <a:off x="12290991" y="-1008396"/>
            <a:ext cx="7884666" cy="4057172"/>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99" name="Google Shape;299;p38"/>
          <p:cNvSpPr/>
          <p:nvPr/>
        </p:nvSpPr>
        <p:spPr>
          <a:xfrm flipH="1">
            <a:off x="12193591" y="-618896"/>
            <a:ext cx="7884666" cy="4057172"/>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890156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80"/>
        <p:cNvGrpSpPr/>
        <p:nvPr/>
      </p:nvGrpSpPr>
      <p:grpSpPr>
        <a:xfrm>
          <a:off x="0" y="0"/>
          <a:ext cx="0" cy="0"/>
          <a:chOff x="0" y="0"/>
          <a:chExt cx="0" cy="0"/>
        </a:xfrm>
      </p:grpSpPr>
      <p:sp>
        <p:nvSpPr>
          <p:cNvPr id="181" name="Google Shape;181;p25"/>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182" name="Google Shape;182;p25"/>
          <p:cNvSpPr txBox="1">
            <a:spLocks noGrp="1"/>
          </p:cNvSpPr>
          <p:nvPr>
            <p:ph type="title"/>
          </p:nvPr>
        </p:nvSpPr>
        <p:spPr>
          <a:xfrm>
            <a:off x="1426450" y="1103450"/>
            <a:ext cx="15435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3" name="Google Shape;183;p25"/>
          <p:cNvSpPr/>
          <p:nvPr/>
        </p:nvSpPr>
        <p:spPr>
          <a:xfrm rot="38747" flipH="1">
            <a:off x="11974038" y="-3533979"/>
            <a:ext cx="8624888" cy="650520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84" name="Google Shape;184;p25"/>
          <p:cNvSpPr/>
          <p:nvPr/>
        </p:nvSpPr>
        <p:spPr>
          <a:xfrm rot="38747" flipH="1">
            <a:off x="11380154" y="-3211255"/>
            <a:ext cx="8624888" cy="650520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857434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273"/>
        <p:cNvGrpSpPr/>
        <p:nvPr/>
      </p:nvGrpSpPr>
      <p:grpSpPr>
        <a:xfrm>
          <a:off x="0" y="0"/>
          <a:ext cx="0" cy="0"/>
          <a:chOff x="0" y="0"/>
          <a:chExt cx="0" cy="0"/>
        </a:xfrm>
      </p:grpSpPr>
      <p:sp>
        <p:nvSpPr>
          <p:cNvPr id="274" name="Google Shape;274;p36"/>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275" name="Google Shape;275;p36"/>
          <p:cNvSpPr txBox="1">
            <a:spLocks noGrp="1"/>
          </p:cNvSpPr>
          <p:nvPr>
            <p:ph type="title"/>
          </p:nvPr>
        </p:nvSpPr>
        <p:spPr>
          <a:xfrm>
            <a:off x="1426450" y="1103450"/>
            <a:ext cx="154350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6" name="Google Shape;276;p36"/>
          <p:cNvSpPr/>
          <p:nvPr/>
        </p:nvSpPr>
        <p:spPr>
          <a:xfrm rot="-457579" flipH="1">
            <a:off x="10068091" y="8623790"/>
            <a:ext cx="10969842" cy="564469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77" name="Google Shape;277;p36"/>
          <p:cNvSpPr/>
          <p:nvPr/>
        </p:nvSpPr>
        <p:spPr>
          <a:xfrm rot="-457579" flipH="1">
            <a:off x="9898445" y="8377426"/>
            <a:ext cx="10969842" cy="564469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022533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92"/>
        <p:cNvGrpSpPr/>
        <p:nvPr/>
      </p:nvGrpSpPr>
      <p:grpSpPr>
        <a:xfrm>
          <a:off x="0" y="0"/>
          <a:ext cx="0" cy="0"/>
          <a:chOff x="0" y="0"/>
          <a:chExt cx="0" cy="0"/>
        </a:xfrm>
      </p:grpSpPr>
      <p:sp>
        <p:nvSpPr>
          <p:cNvPr id="193" name="Google Shape;193;p27"/>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194" name="Google Shape;194;p27"/>
          <p:cNvSpPr txBox="1">
            <a:spLocks noGrp="1"/>
          </p:cNvSpPr>
          <p:nvPr>
            <p:ph type="title"/>
          </p:nvPr>
        </p:nvSpPr>
        <p:spPr>
          <a:xfrm>
            <a:off x="1426450" y="1103450"/>
            <a:ext cx="154350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5" name="Google Shape;195;p27"/>
          <p:cNvSpPr/>
          <p:nvPr/>
        </p:nvSpPr>
        <p:spPr>
          <a:xfrm rot="2509519">
            <a:off x="11404957" y="-3997548"/>
            <a:ext cx="8624870" cy="65051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96" name="Google Shape;196;p27"/>
          <p:cNvSpPr/>
          <p:nvPr/>
        </p:nvSpPr>
        <p:spPr>
          <a:xfrm rot="2509519">
            <a:off x="11625107" y="-3358498"/>
            <a:ext cx="8624870" cy="65051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89421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oleObject" Target="../embeddings/oleObject2.bin"/><Relationship Id="rId4" Type="http://schemas.openxmlformats.org/officeDocument/2006/relationships/image" Target="../media/image35.wmf"/></Relationships>
</file>

<file path=ppt/slides/_rels/slide1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1.bin"/><Relationship Id="rId1" Type="http://schemas.openxmlformats.org/officeDocument/2006/relationships/slideLayout" Target="../slideLayouts/slideLayout13.x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1.bin"/><Relationship Id="rId1" Type="http://schemas.openxmlformats.org/officeDocument/2006/relationships/slideLayout" Target="../slideLayouts/slideLayout13.xml"/><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hyperlink" Target="../Documents%20and%20Settings/Administrator/My%20Documents/truc%20chinh.ck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32.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6.sv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6.sv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3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3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35.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35.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35.wmf"/></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46.sv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2.bin"/><Relationship Id="rId4" Type="http://schemas.openxmlformats.org/officeDocument/2006/relationships/image" Target="../media/image46.sv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2.bin"/><Relationship Id="rId4" Type="http://schemas.openxmlformats.org/officeDocument/2006/relationships/image" Target="../media/image46.sv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2.bin"/><Relationship Id="rId4" Type="http://schemas.openxmlformats.org/officeDocument/2006/relationships/image" Target="../media/image46.sv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1.bin"/><Relationship Id="rId4" Type="http://schemas.openxmlformats.org/officeDocument/2006/relationships/image" Target="../media/image46.sv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1.bin"/><Relationship Id="rId4" Type="http://schemas.openxmlformats.org/officeDocument/2006/relationships/image" Target="../media/image46.sv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2.bin"/><Relationship Id="rId4" Type="http://schemas.openxmlformats.org/officeDocument/2006/relationships/image" Target="../media/image46.sv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2.bin"/><Relationship Id="rId4" Type="http://schemas.openxmlformats.org/officeDocument/2006/relationships/image" Target="../media/image46.sv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46.sv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2.bin"/><Relationship Id="rId4" Type="http://schemas.openxmlformats.org/officeDocument/2006/relationships/image" Target="../media/image46.sv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svg"/></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2.svg"/><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2.svg"/><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2.svg"/><Relationship Id="rId4" Type="http://schemas.openxmlformats.org/officeDocument/2006/relationships/image" Target="../media/image61.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2.svg"/><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62.svg"/><Relationship Id="rId4" Type="http://schemas.openxmlformats.org/officeDocument/2006/relationships/image" Target="../media/image61.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62.svg"/><Relationship Id="rId4" Type="http://schemas.openxmlformats.org/officeDocument/2006/relationships/image" Target="../media/image61.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2.svg"/><Relationship Id="rId4" Type="http://schemas.openxmlformats.org/officeDocument/2006/relationships/image" Target="../media/image61.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2.svg"/><Relationship Id="rId4" Type="http://schemas.openxmlformats.org/officeDocument/2006/relationships/image" Target="../media/image61.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62.svg"/><Relationship Id="rId4" Type="http://schemas.openxmlformats.org/officeDocument/2006/relationships/image" Target="../media/image61.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90.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2.sv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2.svg"/><Relationship Id="rId4" Type="http://schemas.openxmlformats.org/officeDocument/2006/relationships/image" Target="../media/image61.png"/></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Freeform 3"/>
          <p:cNvSpPr/>
          <p:nvPr/>
        </p:nvSpPr>
        <p:spPr>
          <a:xfrm>
            <a:off x="4833257" y="1028700"/>
            <a:ext cx="8621486" cy="8229600"/>
          </a:xfrm>
          <a:custGeom>
            <a:avLst/>
            <a:gdLst/>
            <a:ahLst/>
            <a:cxnLst/>
            <a:rect l="l" t="t" r="r" b="b"/>
            <a:pathLst>
              <a:path w="8621486" h="8229600">
                <a:moveTo>
                  <a:pt x="0" y="0"/>
                </a:moveTo>
                <a:lnTo>
                  <a:pt x="8621486" y="0"/>
                </a:lnTo>
                <a:lnTo>
                  <a:pt x="8621486"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6578798" y="3406866"/>
            <a:ext cx="5990639" cy="3698128"/>
          </a:xfrm>
          <a:prstGeom prst="rect">
            <a:avLst/>
          </a:prstGeom>
        </p:spPr>
        <p:txBody>
          <a:bodyPr lIns="0" tIns="0" rIns="0" bIns="0" rtlCol="0" anchor="t">
            <a:spAutoFit/>
          </a:bodyPr>
          <a:lstStyle/>
          <a:p>
            <a:pPr algn="just">
              <a:lnSpc>
                <a:spcPts val="3557"/>
              </a:lnSpc>
            </a:pPr>
            <a:r>
              <a:rPr lang="en-US" sz="4000">
                <a:solidFill>
                  <a:srgbClr val="484744"/>
                </a:solidFill>
                <a:latin typeface="Times New Roman" panose="02020603050405020304" pitchFamily="18" charset="0"/>
                <a:ea typeface="One Little Font"/>
                <a:cs typeface="Times New Roman" panose="02020603050405020304" pitchFamily="18" charset="0"/>
                <a:sym typeface="One Little Font"/>
              </a:rPr>
              <a:t>T</a:t>
            </a:r>
            <a:r>
              <a:rPr lang="vi-VN" sz="4000">
                <a:solidFill>
                  <a:srgbClr val="484744"/>
                </a:solidFill>
                <a:latin typeface="Times New Roman" panose="02020603050405020304" pitchFamily="18" charset="0"/>
                <a:ea typeface="One Little Font"/>
                <a:cs typeface="Times New Roman" panose="02020603050405020304" pitchFamily="18" charset="0"/>
                <a:sym typeface="One Little Font"/>
              </a:rPr>
              <a:t>hấu kính có trong các dụng cụ quen thuộc như ống nhòm, kính lúp, kính hiển vi hay trong chính mắt của chúng ta.</a:t>
            </a:r>
            <a:r>
              <a:rPr lang="en-US" sz="4000">
                <a:solidFill>
                  <a:srgbClr val="484744"/>
                </a:solidFill>
                <a:latin typeface="Times New Roman" panose="02020603050405020304" pitchFamily="18" charset="0"/>
                <a:ea typeface="One Little Font"/>
                <a:cs typeface="Times New Roman" panose="02020603050405020304" pitchFamily="18" charset="0"/>
                <a:sym typeface="One Little Font"/>
              </a:rPr>
              <a:t> </a:t>
            </a:r>
            <a:r>
              <a:rPr lang="vi-VN" sz="4000">
                <a:solidFill>
                  <a:srgbClr val="484744"/>
                </a:solidFill>
                <a:latin typeface="Times New Roman" panose="02020603050405020304" pitchFamily="18" charset="0"/>
                <a:ea typeface="One Little Font"/>
                <a:cs typeface="Times New Roman" panose="02020603050405020304" pitchFamily="18" charset="0"/>
                <a:sym typeface="One Little Font"/>
              </a:rPr>
              <a:t>Ánh sáng truyền qua thấu kính có thể tạo thành ảnh của các vật như thế nào?</a:t>
            </a:r>
          </a:p>
        </p:txBody>
      </p:sp>
      <p:sp>
        <p:nvSpPr>
          <p:cNvPr id="5" name="TextBox 5"/>
          <p:cNvSpPr txBox="1"/>
          <p:nvPr/>
        </p:nvSpPr>
        <p:spPr>
          <a:xfrm>
            <a:off x="5770316" y="2337786"/>
            <a:ext cx="7174351" cy="681340"/>
          </a:xfrm>
          <a:prstGeom prst="rect">
            <a:avLst/>
          </a:prstGeom>
        </p:spPr>
        <p:txBody>
          <a:bodyPr lIns="0" tIns="0" rIns="0" bIns="0" rtlCol="0" anchor="t">
            <a:spAutoFit/>
          </a:bodyPr>
          <a:lstStyle/>
          <a:p>
            <a:pPr algn="ctr">
              <a:lnSpc>
                <a:spcPts val="5165"/>
              </a:lnSpc>
            </a:pPr>
            <a:r>
              <a:rPr lang="en-US" sz="5165" b="1" spc="506">
                <a:solidFill>
                  <a:srgbClr val="543855"/>
                </a:solidFill>
                <a:latin typeface="Times New Roman" panose="02020603050405020304" pitchFamily="18" charset="0"/>
                <a:ea typeface="Jingleberry"/>
                <a:cs typeface="Times New Roman" panose="02020603050405020304" pitchFamily="18" charset="0"/>
                <a:sym typeface="Jingleberry"/>
              </a:rPr>
              <a:t>MỞ ĐẦU</a:t>
            </a:r>
          </a:p>
        </p:txBody>
      </p:sp>
      <p:sp>
        <p:nvSpPr>
          <p:cNvPr id="6" name="Freeform 6"/>
          <p:cNvSpPr/>
          <p:nvPr/>
        </p:nvSpPr>
        <p:spPr>
          <a:xfrm>
            <a:off x="12569437" y="5635852"/>
            <a:ext cx="4088001" cy="4073135"/>
          </a:xfrm>
          <a:custGeom>
            <a:avLst/>
            <a:gdLst/>
            <a:ahLst/>
            <a:cxnLst/>
            <a:rect l="l" t="t" r="r" b="b"/>
            <a:pathLst>
              <a:path w="4088001" h="4073135">
                <a:moveTo>
                  <a:pt x="0" y="0"/>
                </a:moveTo>
                <a:lnTo>
                  <a:pt x="4088001" y="0"/>
                </a:lnTo>
                <a:lnTo>
                  <a:pt x="4088001" y="4073136"/>
                </a:lnTo>
                <a:lnTo>
                  <a:pt x="0" y="40731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7" name="Picture 6"/>
          <p:cNvPicPr>
            <a:picLocks noChangeAspect="1"/>
          </p:cNvPicPr>
          <p:nvPr/>
        </p:nvPicPr>
        <p:blipFill>
          <a:blip r:embed="rId7"/>
          <a:stretch>
            <a:fillRect/>
          </a:stretch>
        </p:blipFill>
        <p:spPr>
          <a:xfrm>
            <a:off x="14027287" y="361486"/>
            <a:ext cx="3921409" cy="2773249"/>
          </a:xfrm>
          <a:prstGeom prst="rect">
            <a:avLst/>
          </a:prstGeom>
        </p:spPr>
      </p:pic>
      <p:pic>
        <p:nvPicPr>
          <p:cNvPr id="1030" name="Picture 6" descr="Kính lúp cầm tay phóng đại lớn 10x(cán nhự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893" y="5663066"/>
            <a:ext cx="4399472" cy="4399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657" y="-88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sp>
        <p:nvSpPr>
          <p:cNvPr id="3" name="Freeform 3"/>
          <p:cNvSpPr/>
          <p:nvPr/>
        </p:nvSpPr>
        <p:spPr>
          <a:xfrm>
            <a:off x="1038524" y="5448300"/>
            <a:ext cx="10315276" cy="4155395"/>
          </a:xfrm>
          <a:custGeom>
            <a:avLst/>
            <a:gdLst/>
            <a:ahLst/>
            <a:cxnLst/>
            <a:rect l="l" t="t" r="r" b="b"/>
            <a:pathLst>
              <a:path w="4141100" h="3952868">
                <a:moveTo>
                  <a:pt x="0" y="0"/>
                </a:moveTo>
                <a:lnTo>
                  <a:pt x="4141099" y="0"/>
                </a:lnTo>
                <a:lnTo>
                  <a:pt x="4141099" y="3952867"/>
                </a:lnTo>
                <a:lnTo>
                  <a:pt x="0" y="3952867"/>
                </a:lnTo>
                <a:lnTo>
                  <a:pt x="0" y="0"/>
                </a:lnTo>
                <a:close/>
              </a:path>
            </a:pathLst>
          </a:custGeom>
        </p:spPr>
        <p:style>
          <a:lnRef idx="2">
            <a:schemeClr val="accent4"/>
          </a:lnRef>
          <a:fillRef idx="1">
            <a:schemeClr val="lt1"/>
          </a:fillRef>
          <a:effectRef idx="0">
            <a:schemeClr val="accent4"/>
          </a:effectRef>
          <a:fontRef idx="minor">
            <a:schemeClr val="dk1"/>
          </a:fontRef>
        </p:style>
      </p:sp>
      <p:sp>
        <p:nvSpPr>
          <p:cNvPr id="8" name="TextBox 8"/>
          <p:cNvSpPr txBox="1"/>
          <p:nvPr/>
        </p:nvSpPr>
        <p:spPr>
          <a:xfrm>
            <a:off x="1038524" y="-250439"/>
            <a:ext cx="16751604" cy="1577355"/>
          </a:xfrm>
          <a:prstGeom prst="rect">
            <a:avLst/>
          </a:prstGeom>
        </p:spPr>
        <p:txBody>
          <a:bodyPr wrap="square" lIns="0" tIns="0" rIns="0" bIns="0" rtlCol="0" anchor="t">
            <a:spAutoFit/>
          </a:bodyPr>
          <a:lstStyle/>
          <a:p>
            <a:pPr algn="ctr">
              <a:lnSpc>
                <a:spcPts val="12322"/>
              </a:lnSpc>
            </a:pPr>
            <a:r>
              <a:rPr lang="en-US" sz="6600" b="1" spc="555">
                <a:solidFill>
                  <a:srgbClr val="543855"/>
                </a:solidFill>
                <a:latin typeface="Times New Roman" panose="02020603050405020304" pitchFamily="18" charset="0"/>
                <a:ea typeface="Jingleberry"/>
                <a:cs typeface="Times New Roman" panose="02020603050405020304" pitchFamily="18" charset="0"/>
                <a:sym typeface="Jingleberry"/>
              </a:rPr>
              <a:t>I. Cấu Tạo Thấu Kính Và Phân Loại</a:t>
            </a:r>
          </a:p>
        </p:txBody>
      </p:sp>
      <p:sp>
        <p:nvSpPr>
          <p:cNvPr id="13" name="TextBox 13"/>
          <p:cNvSpPr txBox="1"/>
          <p:nvPr/>
        </p:nvSpPr>
        <p:spPr>
          <a:xfrm>
            <a:off x="1295400" y="5723296"/>
            <a:ext cx="9677400" cy="1846659"/>
          </a:xfrm>
          <a:prstGeom prst="rect">
            <a:avLst/>
          </a:prstGeom>
        </p:spPr>
        <p:txBody>
          <a:bodyPr wrap="square" lIns="0" tIns="0" rIns="0" bIns="0" rtlCol="0" anchor="t">
            <a:spAutoFit/>
          </a:bodyPr>
          <a:lstStyle/>
          <a:p>
            <a:pPr algn="ctr"/>
            <a:r>
              <a:rPr lang="en-US" sz="4000" b="1" dirty="0" err="1">
                <a:latin typeface="Times New Roman" panose="02020603050405020304" pitchFamily="18" charset="0"/>
                <a:cs typeface="Times New Roman" panose="02020603050405020304" pitchFamily="18" charset="0"/>
              </a:rPr>
              <a:t>Giải</a:t>
            </a:r>
            <a:endParaRPr lang="en-US" sz="4000" b="1"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rìa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mỏng</a:t>
            </a:r>
            <a:r>
              <a:rPr lang="en-US" sz="4000" dirty="0">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rìa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dày</a:t>
            </a:r>
            <a:r>
              <a:rPr lang="en-US" sz="4000" dirty="0">
                <a:latin typeface="Times New Roman" panose="02020603050405020304" pitchFamily="18" charset="0"/>
                <a:cs typeface="Times New Roman" panose="02020603050405020304" pitchFamily="18" charset="0"/>
              </a:rPr>
              <a:t>.</a:t>
            </a:r>
          </a:p>
        </p:txBody>
      </p:sp>
      <p:sp>
        <p:nvSpPr>
          <p:cNvPr id="16" name="TextBox 15"/>
          <p:cNvSpPr txBox="1"/>
          <p:nvPr/>
        </p:nvSpPr>
        <p:spPr>
          <a:xfrm>
            <a:off x="1038524" y="1329507"/>
            <a:ext cx="16443933" cy="26773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just"/>
            <a:r>
              <a:rPr lang="vi-VN" sz="4000" b="1" dirty="0">
                <a:solidFill>
                  <a:schemeClr val="bg1"/>
                </a:solidFill>
                <a:latin typeface="+mj-lt"/>
              </a:rPr>
              <a:t>Ống kính máy ảnh có cấu tạo gồm nhiều thấu kính nhằm mục đích để thu được hình ảnh chất lượng rõ nét. Hình 8.4 mô tả hệ thống gồm các thấu kính ((1), (2), (3), (4)) trong ống kính của một máy ảnh. Hãy chỉ rõ đâu là thấu kính hội tụ và đâu là thấu kính phân kì trong hệ thống này.</a:t>
            </a:r>
            <a:r>
              <a:rPr lang="en-US" sz="4000" b="1" dirty="0">
                <a:solidFill>
                  <a:schemeClr val="bg1"/>
                </a:solidFill>
                <a:latin typeface="+mj-lt"/>
              </a:rPr>
              <a:t> </a:t>
            </a:r>
          </a:p>
        </p:txBody>
      </p:sp>
      <p:pic>
        <p:nvPicPr>
          <p:cNvPr id="6" name="Picture 5"/>
          <p:cNvPicPr>
            <a:picLocks noChangeAspect="1"/>
          </p:cNvPicPr>
          <p:nvPr/>
        </p:nvPicPr>
        <p:blipFill>
          <a:blip r:embed="rId3"/>
          <a:stretch>
            <a:fillRect/>
          </a:stretch>
        </p:blipFill>
        <p:spPr>
          <a:xfrm>
            <a:off x="11974286" y="4762500"/>
            <a:ext cx="6146212" cy="4841195"/>
          </a:xfrm>
          <a:prstGeom prst="rect">
            <a:avLst/>
          </a:prstGeom>
        </p:spPr>
      </p:pic>
      <p:sp>
        <p:nvSpPr>
          <p:cNvPr id="18" name="Google Shape;363;p48"/>
          <p:cNvSpPr txBox="1"/>
          <p:nvPr/>
        </p:nvSpPr>
        <p:spPr>
          <a:xfrm>
            <a:off x="2705650" y="7909563"/>
            <a:ext cx="7086601" cy="3114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sz="3600" dirty="0">
                <a:solidFill>
                  <a:srgbClr val="002060"/>
                </a:solidFill>
                <a:latin typeface="Times New Roman" panose="02020603050405020304" pitchFamily="18" charset="0"/>
                <a:cs typeface="Times New Roman" panose="02020603050405020304" pitchFamily="18" charset="0"/>
              </a:rPr>
              <a:t>T</a:t>
            </a:r>
            <a:r>
              <a:rPr lang="vi-VN" sz="3600" dirty="0">
                <a:solidFill>
                  <a:srgbClr val="002060"/>
                </a:solidFill>
                <a:latin typeface="Times New Roman" panose="02020603050405020304" pitchFamily="18" charset="0"/>
                <a:cs typeface="Times New Roman" panose="02020603050405020304" pitchFamily="18" charset="0"/>
              </a:rPr>
              <a:t>hấu kính </a:t>
            </a:r>
            <a:r>
              <a:rPr lang="en-US" sz="3600" dirty="0" err="1">
                <a:solidFill>
                  <a:srgbClr val="002060"/>
                </a:solidFill>
                <a:latin typeface="Times New Roman" panose="02020603050405020304" pitchFamily="18" charset="0"/>
                <a:cs typeface="Times New Roman" panose="02020603050405020304" pitchFamily="18" charset="0"/>
              </a:rPr>
              <a:t>hội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tụ</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kính</a:t>
            </a:r>
            <a:r>
              <a:rPr lang="en-US" sz="3600" dirty="0">
                <a:solidFill>
                  <a:srgbClr val="002060"/>
                </a:solidFill>
                <a:latin typeface="Times New Roman" panose="02020603050405020304" pitchFamily="18" charset="0"/>
                <a:cs typeface="Times New Roman" panose="02020603050405020304" pitchFamily="18" charset="0"/>
              </a:rPr>
              <a:t> 1, 4</a:t>
            </a:r>
          </a:p>
        </p:txBody>
      </p:sp>
      <p:pic>
        <p:nvPicPr>
          <p:cNvPr id="19" name="Graphic 18" descr="Arrow Slight curve"/>
          <p:cNvPicPr>
            <a:picLocks noChangeAspect="1"/>
          </p:cNvPicPr>
          <p:nvPr/>
        </p:nvPicPr>
        <p:blipFill>
          <a:blip r:embed="rId4"/>
          <a:stretch>
            <a:fillRect/>
          </a:stretch>
        </p:blipFill>
        <p:spPr>
          <a:xfrm>
            <a:off x="1776497" y="7909563"/>
            <a:ext cx="929153" cy="790401"/>
          </a:xfrm>
          <a:prstGeom prst="rect">
            <a:avLst/>
          </a:prstGeom>
        </p:spPr>
      </p:pic>
      <p:sp>
        <p:nvSpPr>
          <p:cNvPr id="20" name="Google Shape;363;p48"/>
          <p:cNvSpPr txBox="1"/>
          <p:nvPr/>
        </p:nvSpPr>
        <p:spPr>
          <a:xfrm>
            <a:off x="2652861" y="8594152"/>
            <a:ext cx="7086601" cy="3114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sz="3600" dirty="0">
                <a:solidFill>
                  <a:srgbClr val="002060"/>
                </a:solidFill>
                <a:latin typeface="Times New Roman" panose="02020603050405020304" pitchFamily="18" charset="0"/>
                <a:cs typeface="Times New Roman" panose="02020603050405020304" pitchFamily="18" charset="0"/>
              </a:rPr>
              <a:t>T</a:t>
            </a:r>
            <a:r>
              <a:rPr lang="vi-VN" sz="3600" dirty="0">
                <a:solidFill>
                  <a:srgbClr val="002060"/>
                </a:solidFill>
                <a:latin typeface="Times New Roman" panose="02020603050405020304" pitchFamily="18" charset="0"/>
                <a:cs typeface="Times New Roman" panose="02020603050405020304" pitchFamily="18" charset="0"/>
              </a:rPr>
              <a:t>hấu kính </a:t>
            </a:r>
            <a:r>
              <a:rPr lang="en-US" sz="3600" dirty="0" err="1">
                <a:solidFill>
                  <a:srgbClr val="002060"/>
                </a:solidFill>
                <a:latin typeface="Times New Roman" panose="02020603050405020304" pitchFamily="18" charset="0"/>
                <a:cs typeface="Times New Roman" panose="02020603050405020304" pitchFamily="18" charset="0"/>
              </a:rPr>
              <a:t>phân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kì</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kính</a:t>
            </a:r>
            <a:r>
              <a:rPr lang="en-US" sz="3600" dirty="0">
                <a:solidFill>
                  <a:srgbClr val="002060"/>
                </a:solidFill>
                <a:latin typeface="Times New Roman" panose="02020603050405020304" pitchFamily="18" charset="0"/>
                <a:cs typeface="Times New Roman" panose="02020603050405020304" pitchFamily="18" charset="0"/>
              </a:rPr>
              <a:t> 2, 3</a:t>
            </a:r>
          </a:p>
        </p:txBody>
      </p:sp>
    </p:spTree>
    <p:extLst>
      <p:ext uri="{BB962C8B-B14F-4D97-AF65-F5344CB8AC3E}">
        <p14:creationId xmlns:p14="http://schemas.microsoft.com/office/powerpoint/2010/main" val="9558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Freeform 3"/>
          <p:cNvSpPr/>
          <p:nvPr/>
        </p:nvSpPr>
        <p:spPr>
          <a:xfrm>
            <a:off x="3775064" y="2503280"/>
            <a:ext cx="10331030" cy="5217161"/>
          </a:xfrm>
          <a:custGeom>
            <a:avLst/>
            <a:gdLst/>
            <a:ahLst/>
            <a:cxnLst/>
            <a:rect l="l" t="t" r="r" b="b"/>
            <a:pathLst>
              <a:path w="10331030" h="5217161">
                <a:moveTo>
                  <a:pt x="0" y="0"/>
                </a:moveTo>
                <a:lnTo>
                  <a:pt x="10331030" y="0"/>
                </a:lnTo>
                <a:lnTo>
                  <a:pt x="10331030" y="5217162"/>
                </a:lnTo>
                <a:lnTo>
                  <a:pt x="0" y="5217162"/>
                </a:lnTo>
                <a:lnTo>
                  <a:pt x="0" y="0"/>
                </a:lnTo>
                <a:close/>
              </a:path>
            </a:pathLst>
          </a:custGeom>
          <a:blipFill>
            <a:blip r:embed="rId3">
              <a:extLst>
                <a:ext uri="{96DAC541-7B7A-43D3-8B79-37D633B846F1}">
                  <asvg:svgBlip xmlns:asvg="http://schemas.microsoft.com/office/drawing/2016/SVG/main" r:embed="rId4"/>
                </a:ext>
              </a:extLst>
            </a:blip>
            <a:stretch>
              <a:fillRect l="-3467" r="-3380" b="-111580"/>
            </a:stretch>
          </a:blipFill>
        </p:spPr>
      </p:sp>
      <p:sp>
        <p:nvSpPr>
          <p:cNvPr id="4" name="Freeform 4"/>
          <p:cNvSpPr/>
          <p:nvPr/>
        </p:nvSpPr>
        <p:spPr>
          <a:xfrm>
            <a:off x="3978485" y="2341355"/>
            <a:ext cx="10331030" cy="5217161"/>
          </a:xfrm>
          <a:custGeom>
            <a:avLst/>
            <a:gdLst/>
            <a:ahLst/>
            <a:cxnLst/>
            <a:rect l="l" t="t" r="r" b="b"/>
            <a:pathLst>
              <a:path w="10331030" h="5217161">
                <a:moveTo>
                  <a:pt x="0" y="0"/>
                </a:moveTo>
                <a:lnTo>
                  <a:pt x="10331030" y="0"/>
                </a:lnTo>
                <a:lnTo>
                  <a:pt x="10331030" y="5217162"/>
                </a:lnTo>
                <a:lnTo>
                  <a:pt x="0" y="5217162"/>
                </a:lnTo>
                <a:lnTo>
                  <a:pt x="0" y="0"/>
                </a:lnTo>
                <a:close/>
              </a:path>
            </a:pathLst>
          </a:custGeom>
          <a:blipFill>
            <a:blip r:embed="rId5">
              <a:extLst>
                <a:ext uri="{96DAC541-7B7A-43D3-8B79-37D633B846F1}">
                  <asvg:svgBlip xmlns:asvg="http://schemas.microsoft.com/office/drawing/2016/SVG/main" r:embed="rId6"/>
                </a:ext>
              </a:extLst>
            </a:blip>
            <a:stretch>
              <a:fillRect l="-3467" r="-3380" b="-111580"/>
            </a:stretch>
          </a:blipFill>
        </p:spPr>
      </p:sp>
      <p:sp>
        <p:nvSpPr>
          <p:cNvPr id="5" name="TextBox 5"/>
          <p:cNvSpPr txBox="1"/>
          <p:nvPr/>
        </p:nvSpPr>
        <p:spPr>
          <a:xfrm>
            <a:off x="4369811" y="2799237"/>
            <a:ext cx="9141535" cy="4732065"/>
          </a:xfrm>
          <a:prstGeom prst="rect">
            <a:avLst/>
          </a:prstGeom>
        </p:spPr>
        <p:txBody>
          <a:bodyPr lIns="0" tIns="0" rIns="0" bIns="0" rtlCol="0" anchor="t">
            <a:spAutoFit/>
          </a:bodyPr>
          <a:lstStyle/>
          <a:p>
            <a:pPr algn="ctr">
              <a:lnSpc>
                <a:spcPts val="12322"/>
              </a:lnSpc>
            </a:pPr>
            <a:r>
              <a:rPr lang="en-US" sz="6000" b="1" spc="555">
                <a:solidFill>
                  <a:srgbClr val="543855"/>
                </a:solidFill>
                <a:latin typeface="Times New Roman" panose="02020603050405020304" pitchFamily="18" charset="0"/>
                <a:ea typeface="Jingleberry"/>
                <a:cs typeface="Times New Roman" panose="02020603050405020304" pitchFamily="18" charset="0"/>
                <a:sym typeface="Jingleberry"/>
              </a:rPr>
              <a:t>II. Trục Chính, Quang Tâm, Tiêu Điểm Chính Và Tiêu Cự</a:t>
            </a:r>
          </a:p>
        </p:txBody>
      </p:sp>
      <p:sp>
        <p:nvSpPr>
          <p:cNvPr id="6" name="Freeform 6"/>
          <p:cNvSpPr/>
          <p:nvPr/>
        </p:nvSpPr>
        <p:spPr>
          <a:xfrm>
            <a:off x="12003366" y="4678042"/>
            <a:ext cx="5570131" cy="11808677"/>
          </a:xfrm>
          <a:custGeom>
            <a:avLst/>
            <a:gdLst/>
            <a:ahLst/>
            <a:cxnLst/>
            <a:rect l="l" t="t" r="r" b="b"/>
            <a:pathLst>
              <a:path w="5570131" h="11808677">
                <a:moveTo>
                  <a:pt x="0" y="0"/>
                </a:moveTo>
                <a:lnTo>
                  <a:pt x="5570131" y="0"/>
                </a:lnTo>
                <a:lnTo>
                  <a:pt x="5570131" y="11808677"/>
                </a:lnTo>
                <a:lnTo>
                  <a:pt x="0" y="118086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522553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56;p47"/>
          <p:cNvSpPr txBox="1"/>
          <p:nvPr/>
        </p:nvSpPr>
        <p:spPr>
          <a:xfrm>
            <a:off x="672809" y="583993"/>
            <a:ext cx="10863481" cy="886071"/>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4000" dirty="0">
                <a:solidFill>
                  <a:srgbClr val="2E2723"/>
                </a:solidFill>
                <a:latin typeface="Times New Roman" panose="02020603050405020304" pitchFamily="18" charset="0"/>
                <a:cs typeface="Times New Roman" panose="02020603050405020304" pitchFamily="18" charset="0"/>
              </a:rPr>
              <a:t>II. T</a:t>
            </a:r>
            <a:r>
              <a:rPr lang="vi-VN" sz="4000" dirty="0">
                <a:solidFill>
                  <a:srgbClr val="2E2723"/>
                </a:solidFill>
                <a:latin typeface="Times New Roman" panose="02020603050405020304" pitchFamily="18" charset="0"/>
                <a:cs typeface="Times New Roman" panose="02020603050405020304" pitchFamily="18" charset="0"/>
              </a:rPr>
              <a:t>rục chính, quang tâm, tiêu điểm chính và tiêu cự </a:t>
            </a:r>
            <a:r>
              <a:rPr lang="vi-VN" sz="4000">
                <a:solidFill>
                  <a:srgbClr val="2E2723"/>
                </a:solidFill>
                <a:latin typeface="Times New Roman" panose="02020603050405020304" pitchFamily="18" charset="0"/>
                <a:cs typeface="Times New Roman" panose="02020603050405020304" pitchFamily="18" charset="0"/>
              </a:rPr>
              <a:t>của th</a:t>
            </a:r>
            <a:r>
              <a:rPr lang="en-US" sz="4000">
                <a:solidFill>
                  <a:srgbClr val="2E2723"/>
                </a:solidFill>
                <a:latin typeface="Times New Roman" panose="02020603050405020304" pitchFamily="18" charset="0"/>
                <a:cs typeface="Times New Roman" panose="02020603050405020304" pitchFamily="18" charset="0"/>
              </a:rPr>
              <a:t>ấ</a:t>
            </a:r>
            <a:r>
              <a:rPr lang="vi-VN" sz="4000">
                <a:solidFill>
                  <a:srgbClr val="2E2723"/>
                </a:solidFill>
                <a:latin typeface="Times New Roman" panose="02020603050405020304" pitchFamily="18" charset="0"/>
                <a:cs typeface="Times New Roman" panose="02020603050405020304" pitchFamily="18" charset="0"/>
              </a:rPr>
              <a:t>u </a:t>
            </a:r>
            <a:r>
              <a:rPr lang="vi-VN" sz="4000" dirty="0">
                <a:solidFill>
                  <a:srgbClr val="2E2723"/>
                </a:solidFill>
                <a:latin typeface="Times New Roman" panose="02020603050405020304" pitchFamily="18" charset="0"/>
                <a:cs typeface="Times New Roman" panose="02020603050405020304" pitchFamily="18" charset="0"/>
              </a:rPr>
              <a:t>kính</a:t>
            </a:r>
            <a:endParaRPr lang="en-US" sz="4000" dirty="0">
              <a:solidFill>
                <a:srgbClr val="2E2723"/>
              </a:solidFill>
              <a:latin typeface="Times New Roman" panose="02020603050405020304" pitchFamily="18" charset="0"/>
              <a:cs typeface="Times New Roman" panose="02020603050405020304" pitchFamily="18" charset="0"/>
            </a:endParaRPr>
          </a:p>
        </p:txBody>
      </p:sp>
      <p:sp>
        <p:nvSpPr>
          <p:cNvPr id="79" name="Rectangle: Rounded Corners 16"/>
          <p:cNvSpPr/>
          <p:nvPr/>
        </p:nvSpPr>
        <p:spPr>
          <a:xfrm>
            <a:off x="1093246" y="2095501"/>
            <a:ext cx="16280355" cy="2057399"/>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27" name="Google Shape;363;p48"/>
          <p:cNvSpPr txBox="1"/>
          <p:nvPr/>
        </p:nvSpPr>
        <p:spPr>
          <a:xfrm>
            <a:off x="1371600" y="2095500"/>
            <a:ext cx="16002001" cy="175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pPr>
            <a:r>
              <a:rPr lang="en-US" sz="4000" b="1" dirty="0" err="1">
                <a:solidFill>
                  <a:srgbClr val="2E2723"/>
                </a:solidFill>
                <a:latin typeface="Times New Roman" panose="02020603050405020304" pitchFamily="18" charset="0"/>
                <a:cs typeface="Times New Roman" panose="02020603050405020304" pitchFamily="18" charset="0"/>
              </a:rPr>
              <a:t>Hãy</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chỉ</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ra</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đâu</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là</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trục</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chính</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quang</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tâm</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tiêu</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điểm</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chính</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của</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các</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thấu</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kính</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trong</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Hình</a:t>
            </a:r>
            <a:r>
              <a:rPr lang="en-US" sz="4000" b="1" dirty="0">
                <a:solidFill>
                  <a:srgbClr val="2E2723"/>
                </a:solidFill>
                <a:latin typeface="Times New Roman" panose="02020603050405020304" pitchFamily="18" charset="0"/>
                <a:cs typeface="Times New Roman" panose="02020603050405020304" pitchFamily="18" charset="0"/>
              </a:rPr>
              <a:t> 8.3. </a:t>
            </a:r>
            <a:endParaRPr kumimoji="0" lang="en-US" sz="40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endParaRPr>
          </a:p>
        </p:txBody>
      </p:sp>
      <p:grpSp>
        <p:nvGrpSpPr>
          <p:cNvPr id="129" name="Group 128"/>
          <p:cNvGrpSpPr/>
          <p:nvPr/>
        </p:nvGrpSpPr>
        <p:grpSpPr>
          <a:xfrm>
            <a:off x="1093246" y="4615544"/>
            <a:ext cx="15318489" cy="4185556"/>
            <a:chOff x="506977" y="1887872"/>
            <a:chExt cx="7715423" cy="2108128"/>
          </a:xfrm>
        </p:grpSpPr>
        <p:sp>
          <p:nvSpPr>
            <p:cNvPr id="130" name="Google Shape;363;p48"/>
            <p:cNvSpPr txBox="1"/>
            <p:nvPr/>
          </p:nvSpPr>
          <p:spPr>
            <a:xfrm>
              <a:off x="3693117" y="3536545"/>
              <a:ext cx="1578531" cy="459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8.3</a:t>
              </a:r>
            </a:p>
          </p:txBody>
        </p:sp>
        <p:pic>
          <p:nvPicPr>
            <p:cNvPr id="131" name="Picture 130"/>
            <p:cNvPicPr>
              <a:picLocks noChangeAspect="1"/>
            </p:cNvPicPr>
            <p:nvPr/>
          </p:nvPicPr>
          <p:blipFill>
            <a:blip r:embed="rId2"/>
            <a:stretch>
              <a:fillRect/>
            </a:stretch>
          </p:blipFill>
          <p:spPr>
            <a:xfrm>
              <a:off x="506977" y="1887872"/>
              <a:ext cx="3975406" cy="1648673"/>
            </a:xfrm>
            <a:prstGeom prst="rect">
              <a:avLst/>
            </a:prstGeom>
          </p:spPr>
        </p:pic>
        <p:pic>
          <p:nvPicPr>
            <p:cNvPr id="132" name="Picture 131"/>
            <p:cNvPicPr>
              <a:picLocks noChangeAspect="1"/>
            </p:cNvPicPr>
            <p:nvPr/>
          </p:nvPicPr>
          <p:blipFill>
            <a:blip r:embed="rId3"/>
            <a:stretch>
              <a:fillRect/>
            </a:stretch>
          </p:blipFill>
          <p:spPr>
            <a:xfrm>
              <a:off x="4620607" y="1887872"/>
              <a:ext cx="3601793" cy="1665819"/>
            </a:xfrm>
            <a:prstGeom prst="rect">
              <a:avLst/>
            </a:prstGeom>
          </p:spPr>
        </p:pic>
      </p:grpSp>
    </p:spTree>
    <p:extLst>
      <p:ext uri="{BB962C8B-B14F-4D97-AF65-F5344CB8AC3E}">
        <p14:creationId xmlns:p14="http://schemas.microsoft.com/office/powerpoint/2010/main" val="196913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righ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randombar(horizontal)">
                                      <p:cBhvr>
                                        <p:cTn id="12" dur="5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randombar(horizontal)">
                                      <p:cBhvr>
                                        <p:cTn id="1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56;p47"/>
          <p:cNvSpPr txBox="1"/>
          <p:nvPr/>
        </p:nvSpPr>
        <p:spPr>
          <a:xfrm>
            <a:off x="672809" y="583993"/>
            <a:ext cx="10863481" cy="886071"/>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4000" dirty="0">
                <a:solidFill>
                  <a:srgbClr val="2E2723"/>
                </a:solidFill>
                <a:latin typeface="Times New Roman" panose="02020603050405020304" pitchFamily="18" charset="0"/>
                <a:cs typeface="Times New Roman" panose="02020603050405020304" pitchFamily="18" charset="0"/>
              </a:rPr>
              <a:t>II. T</a:t>
            </a:r>
            <a:r>
              <a:rPr lang="vi-VN" sz="4000" dirty="0">
                <a:solidFill>
                  <a:srgbClr val="2E2723"/>
                </a:solidFill>
                <a:latin typeface="Times New Roman" panose="02020603050405020304" pitchFamily="18" charset="0"/>
                <a:cs typeface="Times New Roman" panose="02020603050405020304" pitchFamily="18" charset="0"/>
              </a:rPr>
              <a:t>rục chính, quang tâm, tiêu điểm chính và tiêu cự </a:t>
            </a:r>
            <a:r>
              <a:rPr lang="vi-VN" sz="4000">
                <a:solidFill>
                  <a:srgbClr val="2E2723"/>
                </a:solidFill>
                <a:latin typeface="Times New Roman" panose="02020603050405020304" pitchFamily="18" charset="0"/>
                <a:cs typeface="Times New Roman" panose="02020603050405020304" pitchFamily="18" charset="0"/>
              </a:rPr>
              <a:t>của th</a:t>
            </a:r>
            <a:r>
              <a:rPr lang="en-US" sz="4000">
                <a:solidFill>
                  <a:srgbClr val="2E2723"/>
                </a:solidFill>
                <a:latin typeface="Times New Roman" panose="02020603050405020304" pitchFamily="18" charset="0"/>
                <a:cs typeface="Times New Roman" panose="02020603050405020304" pitchFamily="18" charset="0"/>
              </a:rPr>
              <a:t>ấ</a:t>
            </a:r>
            <a:r>
              <a:rPr lang="vi-VN" sz="4000">
                <a:solidFill>
                  <a:srgbClr val="2E2723"/>
                </a:solidFill>
                <a:latin typeface="Times New Roman" panose="02020603050405020304" pitchFamily="18" charset="0"/>
                <a:cs typeface="Times New Roman" panose="02020603050405020304" pitchFamily="18" charset="0"/>
              </a:rPr>
              <a:t>u </a:t>
            </a:r>
            <a:r>
              <a:rPr lang="vi-VN" sz="4000" dirty="0">
                <a:solidFill>
                  <a:srgbClr val="2E2723"/>
                </a:solidFill>
                <a:latin typeface="Times New Roman" panose="02020603050405020304" pitchFamily="18" charset="0"/>
                <a:cs typeface="Times New Roman" panose="02020603050405020304" pitchFamily="18" charset="0"/>
              </a:rPr>
              <a:t>kính</a:t>
            </a:r>
            <a:endParaRPr lang="en-US" sz="4000" dirty="0">
              <a:solidFill>
                <a:srgbClr val="2E2723"/>
              </a:solidFill>
              <a:latin typeface="Times New Roman" panose="02020603050405020304" pitchFamily="18" charset="0"/>
              <a:cs typeface="Times New Roman" panose="02020603050405020304" pitchFamily="18" charset="0"/>
            </a:endParaRPr>
          </a:p>
        </p:txBody>
      </p:sp>
      <p:sp>
        <p:nvSpPr>
          <p:cNvPr id="79" name="Rectangle: Rounded Corners 16"/>
          <p:cNvSpPr/>
          <p:nvPr/>
        </p:nvSpPr>
        <p:spPr>
          <a:xfrm>
            <a:off x="1093246" y="2095501"/>
            <a:ext cx="16280355" cy="2057399"/>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27" name="Google Shape;363;p48"/>
          <p:cNvSpPr txBox="1"/>
          <p:nvPr/>
        </p:nvSpPr>
        <p:spPr>
          <a:xfrm>
            <a:off x="1371600" y="2095500"/>
            <a:ext cx="16002001" cy="175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pPr>
            <a:r>
              <a:rPr lang="en-US" sz="4000" b="1" dirty="0" err="1">
                <a:solidFill>
                  <a:srgbClr val="2E2723"/>
                </a:solidFill>
                <a:latin typeface="Times New Roman" panose="02020603050405020304" pitchFamily="18" charset="0"/>
                <a:cs typeface="Times New Roman" panose="02020603050405020304" pitchFamily="18" charset="0"/>
              </a:rPr>
              <a:t>Hãy</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chỉ</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ra</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đâu</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là</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trục</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chính</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quang</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tâm</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tiêu</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điểm</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chính</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của</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các</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thấu</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kính</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trong</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Hình</a:t>
            </a:r>
            <a:r>
              <a:rPr lang="en-US" sz="4000" b="1" dirty="0">
                <a:solidFill>
                  <a:srgbClr val="2E2723"/>
                </a:solidFill>
                <a:latin typeface="Times New Roman" panose="02020603050405020304" pitchFamily="18" charset="0"/>
                <a:cs typeface="Times New Roman" panose="02020603050405020304" pitchFamily="18" charset="0"/>
              </a:rPr>
              <a:t> 8.3. </a:t>
            </a:r>
            <a:endParaRPr kumimoji="0" lang="en-US" sz="40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endParaRPr>
          </a:p>
        </p:txBody>
      </p:sp>
      <p:grpSp>
        <p:nvGrpSpPr>
          <p:cNvPr id="10" name="Group 9"/>
          <p:cNvGrpSpPr/>
          <p:nvPr/>
        </p:nvGrpSpPr>
        <p:grpSpPr>
          <a:xfrm>
            <a:off x="1093246" y="4952962"/>
            <a:ext cx="16035752" cy="4381538"/>
            <a:chOff x="506977" y="1887872"/>
            <a:chExt cx="7715423" cy="2108128"/>
          </a:xfrm>
        </p:grpSpPr>
        <p:sp>
          <p:nvSpPr>
            <p:cNvPr id="11" name="Google Shape;363;p48"/>
            <p:cNvSpPr txBox="1"/>
            <p:nvPr/>
          </p:nvSpPr>
          <p:spPr>
            <a:xfrm>
              <a:off x="3693117" y="3536545"/>
              <a:ext cx="1578531" cy="459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en-US" sz="4000" b="1" dirty="0" err="1">
                  <a:solidFill>
                    <a:schemeClr val="tx1"/>
                  </a:solidFill>
                  <a:latin typeface="Times New Roman" panose="02020603050405020304" pitchFamily="18" charset="0"/>
                  <a:cs typeface="Times New Roman" panose="02020603050405020304" pitchFamily="18" charset="0"/>
                </a:rPr>
                <a:t>Hình</a:t>
              </a:r>
              <a:r>
                <a:rPr lang="en-US" sz="4000" b="1" dirty="0">
                  <a:solidFill>
                    <a:schemeClr val="tx1"/>
                  </a:solidFill>
                  <a:latin typeface="Times New Roman" panose="02020603050405020304" pitchFamily="18" charset="0"/>
                  <a:cs typeface="Times New Roman" panose="02020603050405020304" pitchFamily="18" charset="0"/>
                </a:rPr>
                <a:t> 8.3</a:t>
              </a:r>
            </a:p>
          </p:txBody>
        </p:sp>
        <p:pic>
          <p:nvPicPr>
            <p:cNvPr id="12" name="Picture 11"/>
            <p:cNvPicPr>
              <a:picLocks noChangeAspect="1"/>
            </p:cNvPicPr>
            <p:nvPr/>
          </p:nvPicPr>
          <p:blipFill>
            <a:blip r:embed="rId2"/>
            <a:stretch>
              <a:fillRect/>
            </a:stretch>
          </p:blipFill>
          <p:spPr>
            <a:xfrm>
              <a:off x="506977" y="1887872"/>
              <a:ext cx="3975406" cy="1648673"/>
            </a:xfrm>
            <a:prstGeom prst="rect">
              <a:avLst/>
            </a:prstGeom>
          </p:spPr>
        </p:pic>
        <p:pic>
          <p:nvPicPr>
            <p:cNvPr id="13" name="Picture 12"/>
            <p:cNvPicPr>
              <a:picLocks noChangeAspect="1"/>
            </p:cNvPicPr>
            <p:nvPr/>
          </p:nvPicPr>
          <p:blipFill>
            <a:blip r:embed="rId3"/>
            <a:stretch>
              <a:fillRect/>
            </a:stretch>
          </p:blipFill>
          <p:spPr>
            <a:xfrm>
              <a:off x="4620607" y="1887872"/>
              <a:ext cx="3601793" cy="1665819"/>
            </a:xfrm>
            <a:prstGeom prst="rect">
              <a:avLst/>
            </a:prstGeom>
          </p:spPr>
        </p:pic>
      </p:grpSp>
      <p:sp>
        <p:nvSpPr>
          <p:cNvPr id="15" name="Google Shape;363;p48"/>
          <p:cNvSpPr txBox="1"/>
          <p:nvPr/>
        </p:nvSpPr>
        <p:spPr>
          <a:xfrm>
            <a:off x="2925327" y="7545517"/>
            <a:ext cx="2734151" cy="9549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800" b="1" i="0" u="none" strike="noStrike" kern="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panose="020B0604020202020204"/>
              </a:rPr>
              <a:t>Trục</a:t>
            </a:r>
            <a:r>
              <a:rPr kumimoji="0" lang="en-US" sz="2800" b="1" i="0" u="none" strike="noStrike" kern="0" cap="none" spc="0" normalizeH="0" noProof="0" dirty="0">
                <a:ln>
                  <a:noFill/>
                </a:ln>
                <a:solidFill>
                  <a:schemeClr val="bg1"/>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2800" b="1" i="0" u="none" strike="noStrike" kern="0" cap="none" spc="0" normalizeH="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panose="020B0604020202020204"/>
              </a:rPr>
              <a:t>chính</a:t>
            </a:r>
            <a:endPar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panose="020B0604020202020204"/>
            </a:endParaRPr>
          </a:p>
        </p:txBody>
      </p:sp>
      <p:pic>
        <p:nvPicPr>
          <p:cNvPr id="16" name="Graphic 16" descr="Line arrow Counter clockwise curv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08168" y="6578014"/>
            <a:ext cx="1232637" cy="1232637"/>
          </a:xfrm>
          <a:prstGeom prst="rect">
            <a:avLst/>
          </a:prstGeom>
        </p:spPr>
      </p:pic>
      <p:sp>
        <p:nvSpPr>
          <p:cNvPr id="17" name="Google Shape;363;p48"/>
          <p:cNvSpPr txBox="1"/>
          <p:nvPr/>
        </p:nvSpPr>
        <p:spPr>
          <a:xfrm>
            <a:off x="11193653" y="7593504"/>
            <a:ext cx="2734151" cy="9549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800" b="1" i="0" u="none" strike="noStrike" kern="0" cap="none" spc="0" normalizeH="0" baseline="0" noProof="0" err="1">
                <a:ln>
                  <a:noFill/>
                </a:ln>
                <a:solidFill>
                  <a:schemeClr val="bg1"/>
                </a:solidFill>
                <a:effectLst/>
                <a:uLnTx/>
                <a:uFillTx/>
                <a:latin typeface="Times New Roman" panose="02020603050405020304" pitchFamily="18" charset="0"/>
                <a:cs typeface="Times New Roman" panose="02020603050405020304" pitchFamily="18" charset="0"/>
                <a:sym typeface="Arial" panose="020B0604020202020204"/>
              </a:rPr>
              <a:t>Trục</a:t>
            </a:r>
            <a:r>
              <a:rPr kumimoji="0" lang="en-US" sz="2800" b="1" i="0" u="none" strike="noStrike" kern="0" cap="none" spc="0" normalizeH="0" noProof="0">
                <a:ln>
                  <a:noFill/>
                </a:ln>
                <a:solidFill>
                  <a:schemeClr val="bg1"/>
                </a:solidFill>
                <a:effectLst/>
                <a:uLnTx/>
                <a:uFillTx/>
                <a:latin typeface="Times New Roman" panose="02020603050405020304" pitchFamily="18" charset="0"/>
                <a:cs typeface="Times New Roman" panose="02020603050405020304" pitchFamily="18" charset="0"/>
                <a:sym typeface="Arial" panose="020B0604020202020204"/>
              </a:rPr>
              <a:t> chính</a:t>
            </a:r>
            <a:endPar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panose="020B0604020202020204"/>
            </a:endParaRPr>
          </a:p>
        </p:txBody>
      </p:sp>
      <p:pic>
        <p:nvPicPr>
          <p:cNvPr id="18" name="Graphic 20" descr="Line arrow Counter clockwise curv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24825" y="6758456"/>
            <a:ext cx="1232637" cy="1232637"/>
          </a:xfrm>
          <a:prstGeom prst="rect">
            <a:avLst/>
          </a:prstGeom>
        </p:spPr>
      </p:pic>
      <p:sp>
        <p:nvSpPr>
          <p:cNvPr id="19" name="Google Shape;363;p48"/>
          <p:cNvSpPr txBox="1"/>
          <p:nvPr/>
        </p:nvSpPr>
        <p:spPr>
          <a:xfrm>
            <a:off x="8151145" y="4055696"/>
            <a:ext cx="2734151" cy="9549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32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rPr>
              <a:t>Quang </a:t>
            </a:r>
            <a:r>
              <a:rPr kumimoji="0" lang="en-US" sz="3200" b="1"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rPr>
              <a:t>tâm</a:t>
            </a:r>
            <a:endParaRPr kumimoji="0" lang="en-US" sz="32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endParaRPr>
          </a:p>
        </p:txBody>
      </p:sp>
      <p:cxnSp>
        <p:nvCxnSpPr>
          <p:cNvPr id="20" name="Straight Arrow Connector 19"/>
          <p:cNvCxnSpPr>
            <a:stCxn id="19" idx="1"/>
          </p:cNvCxnSpPr>
          <p:nvPr/>
        </p:nvCxnSpPr>
        <p:spPr>
          <a:xfrm flipH="1">
            <a:off x="5651142" y="4533162"/>
            <a:ext cx="2500003" cy="2046297"/>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3"/>
          </p:cNvCxnSpPr>
          <p:nvPr/>
        </p:nvCxnSpPr>
        <p:spPr>
          <a:xfrm>
            <a:off x="10885296" y="4533162"/>
            <a:ext cx="2617077" cy="2217537"/>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363;p48"/>
          <p:cNvSpPr txBox="1"/>
          <p:nvPr/>
        </p:nvSpPr>
        <p:spPr>
          <a:xfrm>
            <a:off x="7762366" y="9101930"/>
            <a:ext cx="3649221" cy="9549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3600" b="1"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rPr>
              <a:t>Tiêu</a:t>
            </a:r>
            <a:r>
              <a:rPr kumimoji="0" lang="en-US" sz="3600" b="1"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rPr>
              <a:t>điểm</a:t>
            </a:r>
            <a:r>
              <a:rPr kumimoji="0" lang="en-US" sz="3600" b="1"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rPr>
              <a:t>chính</a:t>
            </a:r>
            <a:endParaRPr kumimoji="0" lang="en-US" sz="36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endParaRPr>
          </a:p>
        </p:txBody>
      </p:sp>
      <p:cxnSp>
        <p:nvCxnSpPr>
          <p:cNvPr id="23" name="Straight Arrow Connector 22"/>
          <p:cNvCxnSpPr>
            <a:stCxn id="22" idx="1"/>
          </p:cNvCxnSpPr>
          <p:nvPr/>
        </p:nvCxnSpPr>
        <p:spPr>
          <a:xfrm flipV="1">
            <a:off x="7762366" y="6579459"/>
            <a:ext cx="588302" cy="2999937"/>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3"/>
          </p:cNvCxnSpPr>
          <p:nvPr/>
        </p:nvCxnSpPr>
        <p:spPr>
          <a:xfrm flipV="1">
            <a:off x="11411587" y="6750699"/>
            <a:ext cx="1242272" cy="2828697"/>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01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righ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randombar(horizontal)">
                                      <p:cBhvr>
                                        <p:cTn id="12" dur="5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up)">
                                      <p:cBhvr>
                                        <p:cTn id="52" dur="500"/>
                                        <p:tgtEl>
                                          <p:spTgt spid="23"/>
                                        </p:tgtEl>
                                      </p:cBhvr>
                                    </p:animEffect>
                                  </p:childTnLst>
                                </p:cTn>
                              </p:par>
                            </p:childTnLst>
                          </p:cTn>
                        </p:par>
                        <p:par>
                          <p:cTn id="53" fill="hold">
                            <p:stCondLst>
                              <p:cond delay="1000"/>
                            </p:stCondLst>
                            <p:childTnLst>
                              <p:par>
                                <p:cTn id="54" presetID="22" presetClass="entr" presetSubtype="1"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27" grpId="0"/>
      <p:bldP spid="15" grpId="0"/>
      <p:bldP spid="17" grpId="0"/>
      <p:bldP spid="19"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2" name="Group 1"/>
          <p:cNvGrpSpPr/>
          <p:nvPr/>
        </p:nvGrpSpPr>
        <p:grpSpPr>
          <a:xfrm>
            <a:off x="4641906" y="2497740"/>
            <a:ext cx="887172" cy="4223352"/>
            <a:chOff x="2320953" y="1174337"/>
            <a:chExt cx="443586" cy="2111676"/>
          </a:xfrm>
        </p:grpSpPr>
        <p:sp>
          <p:nvSpPr>
            <p:cNvPr id="400" name="Line 34"/>
            <p:cNvSpPr>
              <a:spLocks noChangeShapeType="1"/>
            </p:cNvSpPr>
            <p:nvPr/>
          </p:nvSpPr>
          <p:spPr bwMode="auto">
            <a:xfrm>
              <a:off x="2558462" y="1174337"/>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502" name="Text Box 56"/>
            <p:cNvSpPr txBox="1">
              <a:spLocks noChangeArrowheads="1"/>
            </p:cNvSpPr>
            <p:nvPr/>
          </p:nvSpPr>
          <p:spPr bwMode="auto">
            <a:xfrm>
              <a:off x="2320953" y="2962847"/>
              <a:ext cx="443586" cy="32316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sym typeface="Arial" panose="020B0604020202020204"/>
                </a:rPr>
                <a:t>(a)</a:t>
              </a:r>
            </a:p>
          </p:txBody>
        </p:sp>
      </p:grpSp>
      <p:grpSp>
        <p:nvGrpSpPr>
          <p:cNvPr id="3" name="Group 2"/>
          <p:cNvGrpSpPr/>
          <p:nvPr/>
        </p:nvGrpSpPr>
        <p:grpSpPr>
          <a:xfrm>
            <a:off x="13471800" y="2654791"/>
            <a:ext cx="887172" cy="4069414"/>
            <a:chOff x="7140832" y="1252862"/>
            <a:chExt cx="443586" cy="2034707"/>
          </a:xfrm>
        </p:grpSpPr>
        <p:grpSp>
          <p:nvGrpSpPr>
            <p:cNvPr id="478" name="Group 110"/>
            <p:cNvGrpSpPr/>
            <p:nvPr/>
          </p:nvGrpSpPr>
          <p:grpSpPr bwMode="auto">
            <a:xfrm rot="10800000" flipV="1">
              <a:off x="7269812" y="1252862"/>
              <a:ext cx="223270" cy="1677679"/>
              <a:chOff x="2739" y="2701"/>
              <a:chExt cx="94" cy="781"/>
            </a:xfrm>
          </p:grpSpPr>
          <p:sp>
            <p:nvSpPr>
              <p:cNvPr id="479" name="Line 111"/>
              <p:cNvSpPr>
                <a:spLocks noChangeShapeType="1"/>
              </p:cNvSpPr>
              <p:nvPr/>
            </p:nvSpPr>
            <p:spPr bwMode="auto">
              <a:xfrm>
                <a:off x="2784" y="2784"/>
                <a:ext cx="0" cy="624"/>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a:solidFill>
                    <a:sysClr val="windowText" lastClr="000000"/>
                  </a:solidFill>
                  <a:latin typeface="Times New Roman" panose="02020603050405020304" pitchFamily="18" charset="0"/>
                  <a:cs typeface="Times New Roman" panose="02020603050405020304" pitchFamily="18" charset="0"/>
                  <a:sym typeface="Arial" panose="020B0604020202020204"/>
                </a:endParaRPr>
              </a:p>
            </p:txBody>
          </p:sp>
          <p:sp>
            <p:nvSpPr>
              <p:cNvPr id="480" name="Line 112"/>
              <p:cNvSpPr>
                <a:spLocks noChangeShapeType="1"/>
              </p:cNvSpPr>
              <p:nvPr/>
            </p:nvSpPr>
            <p:spPr bwMode="auto">
              <a:xfrm>
                <a:off x="2739"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sym typeface="Arial" panose="020B0604020202020204"/>
                </a:endParaRPr>
              </a:p>
            </p:txBody>
          </p:sp>
          <p:sp>
            <p:nvSpPr>
              <p:cNvPr id="481" name="Line 113"/>
              <p:cNvSpPr>
                <a:spLocks noChangeShapeType="1"/>
              </p:cNvSpPr>
              <p:nvPr/>
            </p:nvSpPr>
            <p:spPr bwMode="auto">
              <a:xfrm flipV="1">
                <a:off x="2785"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sym typeface="Arial" panose="020B0604020202020204"/>
                </a:endParaRPr>
              </a:p>
            </p:txBody>
          </p:sp>
          <p:sp>
            <p:nvSpPr>
              <p:cNvPr id="482" name="Line 118"/>
              <p:cNvSpPr>
                <a:spLocks noChangeShapeType="1"/>
              </p:cNvSpPr>
              <p:nvPr/>
            </p:nvSpPr>
            <p:spPr bwMode="auto">
              <a:xfrm flipV="1">
                <a:off x="2739" y="3380"/>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sym typeface="Arial" panose="020B0604020202020204"/>
                </a:endParaRPr>
              </a:p>
            </p:txBody>
          </p:sp>
          <p:sp>
            <p:nvSpPr>
              <p:cNvPr id="483" name="Line 118"/>
              <p:cNvSpPr>
                <a:spLocks noChangeShapeType="1"/>
              </p:cNvSpPr>
              <p:nvPr/>
            </p:nvSpPr>
            <p:spPr bwMode="auto">
              <a:xfrm flipH="1" flipV="1">
                <a:off x="2785" y="3386"/>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sym typeface="Arial" panose="020B0604020202020204"/>
                </a:endParaRPr>
              </a:p>
            </p:txBody>
          </p:sp>
        </p:grpSp>
        <p:sp>
          <p:nvSpPr>
            <p:cNvPr id="503" name="Text Box 56"/>
            <p:cNvSpPr txBox="1">
              <a:spLocks noChangeArrowheads="1"/>
            </p:cNvSpPr>
            <p:nvPr/>
          </p:nvSpPr>
          <p:spPr bwMode="auto">
            <a:xfrm>
              <a:off x="7140832" y="2964403"/>
              <a:ext cx="443586" cy="32316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sym typeface="Arial" panose="020B0604020202020204"/>
                </a:rPr>
                <a:t>(b)</a:t>
              </a:r>
            </a:p>
          </p:txBody>
        </p:sp>
      </p:grpSp>
      <p:grpSp>
        <p:nvGrpSpPr>
          <p:cNvPr id="433" name="Group 40"/>
          <p:cNvGrpSpPr/>
          <p:nvPr/>
        </p:nvGrpSpPr>
        <p:grpSpPr bwMode="auto">
          <a:xfrm>
            <a:off x="5117229" y="4284754"/>
            <a:ext cx="3408978" cy="0"/>
            <a:chOff x="549" y="2064"/>
            <a:chExt cx="971" cy="0"/>
          </a:xfrm>
        </p:grpSpPr>
        <p:sp>
          <p:nvSpPr>
            <p:cNvPr id="434" name="Line 41"/>
            <p:cNvSpPr>
              <a:spLocks noChangeShapeType="1"/>
            </p:cNvSpPr>
            <p:nvPr/>
          </p:nvSpPr>
          <p:spPr bwMode="auto">
            <a:xfrm flipV="1">
              <a:off x="861" y="2064"/>
              <a:ext cx="65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435"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grpSp>
        <p:nvGrpSpPr>
          <p:cNvPr id="436" name="Group 40"/>
          <p:cNvGrpSpPr/>
          <p:nvPr/>
        </p:nvGrpSpPr>
        <p:grpSpPr bwMode="auto">
          <a:xfrm>
            <a:off x="965784" y="4280600"/>
            <a:ext cx="4174328" cy="0"/>
            <a:chOff x="991" y="2064"/>
            <a:chExt cx="1189" cy="0"/>
          </a:xfrm>
        </p:grpSpPr>
        <p:sp>
          <p:nvSpPr>
            <p:cNvPr id="437"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438"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grpSp>
        <p:nvGrpSpPr>
          <p:cNvPr id="459" name="Group 40"/>
          <p:cNvGrpSpPr/>
          <p:nvPr/>
        </p:nvGrpSpPr>
        <p:grpSpPr bwMode="auto">
          <a:xfrm>
            <a:off x="13958043" y="4316430"/>
            <a:ext cx="2857782" cy="0"/>
            <a:chOff x="549" y="2064"/>
            <a:chExt cx="814" cy="0"/>
          </a:xfrm>
        </p:grpSpPr>
        <p:sp>
          <p:nvSpPr>
            <p:cNvPr id="472" name="Line 41"/>
            <p:cNvSpPr>
              <a:spLocks noChangeShapeType="1"/>
            </p:cNvSpPr>
            <p:nvPr/>
          </p:nvSpPr>
          <p:spPr bwMode="auto">
            <a:xfrm flipV="1">
              <a:off x="861" y="2064"/>
              <a:ext cx="50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473"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grpSp>
        <p:nvGrpSpPr>
          <p:cNvPr id="460" name="Group 40"/>
          <p:cNvGrpSpPr/>
          <p:nvPr/>
        </p:nvGrpSpPr>
        <p:grpSpPr bwMode="auto">
          <a:xfrm>
            <a:off x="9950543" y="4317432"/>
            <a:ext cx="4030386" cy="0"/>
            <a:chOff x="1032" y="2064"/>
            <a:chExt cx="1148" cy="0"/>
          </a:xfrm>
        </p:grpSpPr>
        <p:sp>
          <p:nvSpPr>
            <p:cNvPr id="47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471"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sp>
        <p:nvSpPr>
          <p:cNvPr id="406" name="Rectangle 51"/>
          <p:cNvSpPr>
            <a:spLocks noChangeArrowheads="1"/>
          </p:cNvSpPr>
          <p:nvPr/>
        </p:nvSpPr>
        <p:spPr bwMode="auto">
          <a:xfrm>
            <a:off x="4356385" y="4472322"/>
            <a:ext cx="887174" cy="44510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sym typeface="Arial" panose="020B0604020202020204"/>
              </a:rPr>
              <a:t>O</a:t>
            </a:r>
          </a:p>
        </p:txBody>
      </p:sp>
      <p:graphicFrame>
        <p:nvGraphicFramePr>
          <p:cNvPr id="412" name="Object 9"/>
          <p:cNvGraphicFramePr>
            <a:graphicFrameLocks noChangeAspect="1"/>
          </p:cNvGraphicFramePr>
          <p:nvPr>
            <p:extLst>
              <p:ext uri="{D42A27DB-BD31-4B8C-83A1-F6EECF244321}">
                <p14:modId xmlns:p14="http://schemas.microsoft.com/office/powerpoint/2010/main" val="319676806"/>
              </p:ext>
            </p:extLst>
          </p:nvPr>
        </p:nvGraphicFramePr>
        <p:xfrm>
          <a:off x="372320" y="4315200"/>
          <a:ext cx="925872" cy="587068"/>
        </p:xfrm>
        <a:graphic>
          <a:graphicData uri="http://schemas.openxmlformats.org/presentationml/2006/ole">
            <mc:AlternateContent xmlns:mc="http://schemas.openxmlformats.org/markup-compatibility/2006">
              <mc:Choice xmlns:v="urn:schemas-microsoft-com:vml" Requires="v">
                <p:oleObj name="Equation" r:id="rId3" imgW="139700" imgH="165100" progId="Equation.DSMT4">
                  <p:embed/>
                </p:oleObj>
              </mc:Choice>
              <mc:Fallback>
                <p:oleObj name="Equation" r:id="rId3" imgW="139700" imgH="165100" progId="Equation.DSMT4">
                  <p:embed/>
                  <p:pic>
                    <p:nvPicPr>
                      <p:cNvPr id="41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20" y="4315200"/>
                        <a:ext cx="925872" cy="587068"/>
                      </a:xfrm>
                      <a:prstGeom prst="rect">
                        <a:avLst/>
                      </a:prstGeom>
                      <a:noFill/>
                      <a:ln>
                        <a:noFill/>
                      </a:ln>
                    </p:spPr>
                  </p:pic>
                </p:oleObj>
              </mc:Fallback>
            </mc:AlternateContent>
          </a:graphicData>
        </a:graphic>
      </p:graphicFrame>
      <p:sp>
        <p:nvSpPr>
          <p:cNvPr id="448" name="Oval 447"/>
          <p:cNvSpPr/>
          <p:nvPr/>
        </p:nvSpPr>
        <p:spPr>
          <a:xfrm>
            <a:off x="5030787" y="4202417"/>
            <a:ext cx="172582" cy="172582"/>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455" name="Rectangle 51"/>
          <p:cNvSpPr>
            <a:spLocks noChangeArrowheads="1"/>
          </p:cNvSpPr>
          <p:nvPr/>
        </p:nvSpPr>
        <p:spPr bwMode="auto">
          <a:xfrm>
            <a:off x="13263441" y="4490072"/>
            <a:ext cx="887174" cy="44510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sym typeface="Arial" panose="020B0604020202020204"/>
              </a:rPr>
              <a:t>O</a:t>
            </a:r>
          </a:p>
        </p:txBody>
      </p:sp>
      <p:graphicFrame>
        <p:nvGraphicFramePr>
          <p:cNvPr id="458" name="Object 9"/>
          <p:cNvGraphicFramePr>
            <a:graphicFrameLocks noChangeAspect="1"/>
          </p:cNvGraphicFramePr>
          <p:nvPr>
            <p:extLst>
              <p:ext uri="{D42A27DB-BD31-4B8C-83A1-F6EECF244321}">
                <p14:modId xmlns:p14="http://schemas.microsoft.com/office/powerpoint/2010/main" val="2731522918"/>
              </p:ext>
            </p:extLst>
          </p:nvPr>
        </p:nvGraphicFramePr>
        <p:xfrm>
          <a:off x="9283444" y="4366968"/>
          <a:ext cx="926224" cy="587292"/>
        </p:xfrm>
        <a:graphic>
          <a:graphicData uri="http://schemas.openxmlformats.org/presentationml/2006/ole">
            <mc:AlternateContent xmlns:mc="http://schemas.openxmlformats.org/markup-compatibility/2006">
              <mc:Choice xmlns:v="urn:schemas-microsoft-com:vml" Requires="v">
                <p:oleObj name="Equation" r:id="rId5" imgW="139700" imgH="165100" progId="Equation.DSMT4">
                  <p:embed/>
                </p:oleObj>
              </mc:Choice>
              <mc:Fallback>
                <p:oleObj name="Equation" r:id="rId5" imgW="139700" imgH="165100" progId="Equation.DSMT4">
                  <p:embed/>
                  <p:pic>
                    <p:nvPicPr>
                      <p:cNvPr id="458"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3444" y="4366968"/>
                        <a:ext cx="926224" cy="587292"/>
                      </a:xfrm>
                      <a:prstGeom prst="rect">
                        <a:avLst/>
                      </a:prstGeom>
                      <a:noFill/>
                      <a:ln>
                        <a:noFill/>
                      </a:ln>
                    </p:spPr>
                  </p:pic>
                </p:oleObj>
              </mc:Fallback>
            </mc:AlternateContent>
          </a:graphicData>
        </a:graphic>
      </p:graphicFrame>
      <p:sp>
        <p:nvSpPr>
          <p:cNvPr id="464" name="Oval 463"/>
          <p:cNvSpPr/>
          <p:nvPr/>
        </p:nvSpPr>
        <p:spPr>
          <a:xfrm>
            <a:off x="13873755" y="4239251"/>
            <a:ext cx="172582" cy="172582"/>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494" name="Google Shape;356;p47"/>
          <p:cNvSpPr txBox="1"/>
          <p:nvPr/>
        </p:nvSpPr>
        <p:spPr>
          <a:xfrm>
            <a:off x="536441" y="1627953"/>
            <a:ext cx="16952382" cy="530522"/>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panose="00000500000000000000"/>
              <a:buNone/>
              <a:defRPr sz="1600" b="1">
                <a:solidFill>
                  <a:srgbClr val="2E2723"/>
                </a:solidFill>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pPr defTabSz="1828800">
              <a:buClr>
                <a:srgbClr val="2E2723"/>
              </a:buClr>
              <a:defRPr/>
            </a:pP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T</a:t>
            </a:r>
            <a:r>
              <a:rPr lang="vi-VN" sz="3600" kern="0" dirty="0">
                <a:solidFill>
                  <a:srgbClr val="002060"/>
                </a:solidFill>
                <a:latin typeface="Times New Roman" panose="02020603050405020304" pitchFamily="18" charset="0"/>
                <a:cs typeface="Times New Roman" panose="02020603050405020304" pitchFamily="18" charset="0"/>
                <a:sym typeface="Arial" panose="020B0604020202020204"/>
              </a:rPr>
              <a:t>hấu kính hội tụ</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và</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thấu</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kính</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phân</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kì</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(b)</a:t>
            </a:r>
            <a:r>
              <a:rPr lang="vi-VN"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endPar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endParaRPr>
          </a:p>
        </p:txBody>
      </p:sp>
      <p:sp>
        <p:nvSpPr>
          <p:cNvPr id="512" name="Google Shape;363;p48"/>
          <p:cNvSpPr txBox="1"/>
          <p:nvPr/>
        </p:nvSpPr>
        <p:spPr>
          <a:xfrm>
            <a:off x="640982" y="8469112"/>
            <a:ext cx="17429270" cy="102757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defTabSz="1828800">
              <a:buClr>
                <a:srgbClr val="9AB5BE"/>
              </a:buClr>
              <a:defRPr/>
            </a:pP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Đ</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ường</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thẳng</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đi</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qua O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và</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vuông</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góc</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với</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thấu</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kính</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là</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b="1" kern="0" dirty="0">
                <a:solidFill>
                  <a:srgbClr val="C00000"/>
                </a:solidFill>
                <a:latin typeface="Times New Roman" panose="02020603050405020304" pitchFamily="18" charset="0"/>
                <a:cs typeface="Times New Roman" panose="02020603050405020304" pitchFamily="18" charset="0"/>
                <a:sym typeface="Arial" panose="020B0604020202020204"/>
              </a:rPr>
              <a:t>△</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là</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b="1" kern="0" dirty="0" err="1">
                <a:solidFill>
                  <a:srgbClr val="C00000"/>
                </a:solidFill>
                <a:latin typeface="Times New Roman" panose="02020603050405020304" pitchFamily="18" charset="0"/>
                <a:cs typeface="Times New Roman" panose="02020603050405020304" pitchFamily="18" charset="0"/>
                <a:sym typeface="Arial" panose="020B0604020202020204"/>
              </a:rPr>
              <a:t>trục</a:t>
            </a:r>
            <a:r>
              <a:rPr lang="en-US" sz="40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4000" b="1" kern="0" dirty="0" err="1">
                <a:solidFill>
                  <a:srgbClr val="C00000"/>
                </a:solidFill>
                <a:latin typeface="Times New Roman" panose="02020603050405020304" pitchFamily="18" charset="0"/>
                <a:cs typeface="Times New Roman" panose="02020603050405020304" pitchFamily="18" charset="0"/>
                <a:sym typeface="Arial" panose="020B0604020202020204"/>
              </a:rPr>
              <a:t>chính</a:t>
            </a:r>
            <a:r>
              <a:rPr lang="en-US" sz="40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của</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thấu</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kính</a:t>
            </a:r>
            <a:endPar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endParaRPr>
          </a:p>
        </p:txBody>
      </p:sp>
      <p:sp>
        <p:nvSpPr>
          <p:cNvPr id="516" name="Google Shape;363;p48"/>
          <p:cNvSpPr txBox="1"/>
          <p:nvPr/>
        </p:nvSpPr>
        <p:spPr>
          <a:xfrm>
            <a:off x="640982" y="6821422"/>
            <a:ext cx="17175014" cy="149917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defTabSz="1828800">
              <a:buClr>
                <a:srgbClr val="9AB5BE"/>
              </a:buClr>
              <a:defRPr/>
            </a:pP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Thấu</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kính</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có</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1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điểm</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O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mà</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mọi</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tia</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tới</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O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đều</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truyền</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thẳng</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và</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là</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điểm</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chính</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giữa</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thấu</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kính</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 </a:t>
            </a:r>
            <a:r>
              <a:rPr lang="en-US" sz="4000" b="1" kern="0" dirty="0">
                <a:solidFill>
                  <a:srgbClr val="C00000"/>
                </a:solidFill>
                <a:latin typeface="Times New Roman" panose="02020603050405020304" pitchFamily="18" charset="0"/>
                <a:cs typeface="Times New Roman" panose="02020603050405020304" pitchFamily="18" charset="0"/>
                <a:sym typeface="Arial" panose="020B0604020202020204"/>
              </a:rPr>
              <a:t>O </a:t>
            </a:r>
            <a:r>
              <a:rPr lang="en-US" sz="4000" b="1" kern="0" dirty="0" err="1">
                <a:solidFill>
                  <a:srgbClr val="C00000"/>
                </a:solidFill>
                <a:latin typeface="Times New Roman" panose="02020603050405020304" pitchFamily="18" charset="0"/>
                <a:cs typeface="Times New Roman" panose="02020603050405020304" pitchFamily="18" charset="0"/>
                <a:sym typeface="Arial" panose="020B0604020202020204"/>
              </a:rPr>
              <a:t>là</a:t>
            </a:r>
            <a:r>
              <a:rPr lang="en-US" sz="40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4000" b="1" kern="0" dirty="0" err="1">
                <a:solidFill>
                  <a:srgbClr val="C00000"/>
                </a:solidFill>
                <a:latin typeface="Times New Roman" panose="02020603050405020304" pitchFamily="18" charset="0"/>
                <a:cs typeface="Times New Roman" panose="02020603050405020304" pitchFamily="18" charset="0"/>
                <a:sym typeface="Arial" panose="020B0604020202020204"/>
              </a:rPr>
              <a:t>quang</a:t>
            </a:r>
            <a:r>
              <a:rPr lang="en-US" sz="40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4000" b="1" kern="0" dirty="0" err="1">
                <a:solidFill>
                  <a:srgbClr val="C00000"/>
                </a:solidFill>
                <a:latin typeface="Times New Roman" panose="02020603050405020304" pitchFamily="18" charset="0"/>
                <a:cs typeface="Times New Roman" panose="02020603050405020304" pitchFamily="18" charset="0"/>
                <a:sym typeface="Arial" panose="020B0604020202020204"/>
              </a:rPr>
              <a:t>tâm</a:t>
            </a:r>
            <a:endParaRPr lang="en-US" sz="4000" b="1" kern="0" dirty="0">
              <a:solidFill>
                <a:srgbClr val="C00000"/>
              </a:solidFill>
              <a:latin typeface="Times New Roman" panose="02020603050405020304" pitchFamily="18" charset="0"/>
              <a:cs typeface="Times New Roman" panose="02020603050405020304" pitchFamily="18" charset="0"/>
              <a:sym typeface="Arial" panose="020B0604020202020204"/>
            </a:endParaRPr>
          </a:p>
        </p:txBody>
      </p:sp>
      <p:sp>
        <p:nvSpPr>
          <p:cNvPr id="509" name="Line 41"/>
          <p:cNvSpPr>
            <a:spLocks noChangeShapeType="1"/>
          </p:cNvSpPr>
          <p:nvPr/>
        </p:nvSpPr>
        <p:spPr bwMode="auto">
          <a:xfrm flipV="1">
            <a:off x="551514" y="4282882"/>
            <a:ext cx="843250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508" name="Line 41"/>
          <p:cNvSpPr>
            <a:spLocks noChangeShapeType="1"/>
          </p:cNvSpPr>
          <p:nvPr/>
        </p:nvSpPr>
        <p:spPr bwMode="auto">
          <a:xfrm flipV="1">
            <a:off x="9428183" y="4318498"/>
            <a:ext cx="8049954"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5" name="Google Shape;356;p47"/>
          <p:cNvSpPr txBox="1"/>
          <p:nvPr/>
        </p:nvSpPr>
        <p:spPr>
          <a:xfrm>
            <a:off x="965784" y="503316"/>
            <a:ext cx="12733724" cy="1015803"/>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4000" dirty="0">
                <a:solidFill>
                  <a:srgbClr val="2E2723"/>
                </a:solidFill>
                <a:latin typeface="Times New Roman" panose="02020603050405020304" pitchFamily="18" charset="0"/>
                <a:cs typeface="Times New Roman" panose="02020603050405020304" pitchFamily="18" charset="0"/>
              </a:rPr>
              <a:t>II. T</a:t>
            </a:r>
            <a:r>
              <a:rPr lang="vi-VN" sz="4000" dirty="0">
                <a:solidFill>
                  <a:srgbClr val="2E2723"/>
                </a:solidFill>
                <a:latin typeface="Times New Roman" panose="02020603050405020304" pitchFamily="18" charset="0"/>
                <a:cs typeface="Times New Roman" panose="02020603050405020304" pitchFamily="18" charset="0"/>
              </a:rPr>
              <a:t>rục chính, quang tâm, tiêu điểm chính và tiêu cự </a:t>
            </a:r>
            <a:r>
              <a:rPr lang="vi-VN" sz="4000">
                <a:solidFill>
                  <a:srgbClr val="2E2723"/>
                </a:solidFill>
                <a:latin typeface="Times New Roman" panose="02020603050405020304" pitchFamily="18" charset="0"/>
                <a:cs typeface="Times New Roman" panose="02020603050405020304" pitchFamily="18" charset="0"/>
              </a:rPr>
              <a:t>của th</a:t>
            </a:r>
            <a:r>
              <a:rPr lang="en-US" sz="4000">
                <a:solidFill>
                  <a:srgbClr val="2E2723"/>
                </a:solidFill>
                <a:latin typeface="Times New Roman" panose="02020603050405020304" pitchFamily="18" charset="0"/>
                <a:cs typeface="Times New Roman" panose="02020603050405020304" pitchFamily="18" charset="0"/>
              </a:rPr>
              <a:t>ấ</a:t>
            </a:r>
            <a:r>
              <a:rPr lang="vi-VN" sz="4000">
                <a:solidFill>
                  <a:srgbClr val="2E2723"/>
                </a:solidFill>
                <a:latin typeface="Times New Roman" panose="02020603050405020304" pitchFamily="18" charset="0"/>
                <a:cs typeface="Times New Roman" panose="02020603050405020304" pitchFamily="18" charset="0"/>
              </a:rPr>
              <a:t>u </a:t>
            </a:r>
            <a:r>
              <a:rPr lang="vi-VN" sz="4000" dirty="0">
                <a:solidFill>
                  <a:srgbClr val="2E2723"/>
                </a:solidFill>
                <a:latin typeface="Times New Roman" panose="02020603050405020304" pitchFamily="18" charset="0"/>
                <a:cs typeface="Times New Roman" panose="02020603050405020304" pitchFamily="18" charset="0"/>
              </a:rPr>
              <a:t>kính</a:t>
            </a:r>
            <a:endParaRPr lang="en-US" sz="4000" dirty="0">
              <a:solidFill>
                <a:srgbClr val="2E272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34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500"/>
                                        <p:tgtEl>
                                          <p:spTgt spid="494"/>
                                        </p:tgtEl>
                                      </p:cBhvr>
                                    </p:animEffect>
                                    <p:anim calcmode="lin" valueType="num">
                                      <p:cBhvr>
                                        <p:cTn id="8" dur="500" fill="hold"/>
                                        <p:tgtEl>
                                          <p:spTgt spid="494"/>
                                        </p:tgtEl>
                                        <p:attrNameLst>
                                          <p:attrName>ppt_x</p:attrName>
                                        </p:attrNameLst>
                                      </p:cBhvr>
                                      <p:tavLst>
                                        <p:tav tm="0">
                                          <p:val>
                                            <p:strVal val="#ppt_x"/>
                                          </p:val>
                                        </p:tav>
                                        <p:tav tm="100000">
                                          <p:val>
                                            <p:strVal val="#ppt_x"/>
                                          </p:val>
                                        </p:tav>
                                      </p:tavLst>
                                    </p:anim>
                                    <p:anim calcmode="lin" valueType="num">
                                      <p:cBhvr>
                                        <p:cTn id="9" dur="500" fill="hold"/>
                                        <p:tgtEl>
                                          <p:spTgt spid="49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6"/>
                                        </p:tgtEl>
                                        <p:attrNameLst>
                                          <p:attrName>style.visibility</p:attrName>
                                        </p:attrNameLst>
                                      </p:cBhvr>
                                      <p:to>
                                        <p:strVal val="visible"/>
                                      </p:to>
                                    </p:set>
                                    <p:animEffect transition="in" filter="wipe(left)">
                                      <p:cBhvr>
                                        <p:cTn id="21" dur="500"/>
                                        <p:tgtEl>
                                          <p:spTgt spid="5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36"/>
                                        </p:tgtEl>
                                        <p:attrNameLst>
                                          <p:attrName>style.visibility</p:attrName>
                                        </p:attrNameLst>
                                      </p:cBhvr>
                                      <p:to>
                                        <p:strVal val="visible"/>
                                      </p:to>
                                    </p:set>
                                    <p:animEffect transition="in" filter="wipe(left)">
                                      <p:cBhvr>
                                        <p:cTn id="26" dur="500"/>
                                        <p:tgtEl>
                                          <p:spTgt spid="43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33"/>
                                        </p:tgtEl>
                                        <p:attrNameLst>
                                          <p:attrName>style.visibility</p:attrName>
                                        </p:attrNameLst>
                                      </p:cBhvr>
                                      <p:to>
                                        <p:strVal val="visible"/>
                                      </p:to>
                                    </p:set>
                                    <p:animEffect transition="in" filter="wipe(left)">
                                      <p:cBhvr>
                                        <p:cTn id="30" dur="500"/>
                                        <p:tgtEl>
                                          <p:spTgt spid="433"/>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460"/>
                                        </p:tgtEl>
                                        <p:attrNameLst>
                                          <p:attrName>style.visibility</p:attrName>
                                        </p:attrNameLst>
                                      </p:cBhvr>
                                      <p:to>
                                        <p:strVal val="visible"/>
                                      </p:to>
                                    </p:set>
                                    <p:animEffect transition="in" filter="wipe(left)">
                                      <p:cBhvr>
                                        <p:cTn id="34" dur="500"/>
                                        <p:tgtEl>
                                          <p:spTgt spid="460"/>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459"/>
                                        </p:tgtEl>
                                        <p:attrNameLst>
                                          <p:attrName>style.visibility</p:attrName>
                                        </p:attrNameLst>
                                      </p:cBhvr>
                                      <p:to>
                                        <p:strVal val="visible"/>
                                      </p:to>
                                    </p:set>
                                    <p:animEffect transition="in" filter="wipe(left)">
                                      <p:cBhvr>
                                        <p:cTn id="38" dur="500"/>
                                        <p:tgtEl>
                                          <p:spTgt spid="45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448"/>
                                        </p:tgtEl>
                                        <p:attrNameLst>
                                          <p:attrName>style.visibility</p:attrName>
                                        </p:attrNameLst>
                                      </p:cBhvr>
                                      <p:to>
                                        <p:strVal val="visible"/>
                                      </p:to>
                                    </p:set>
                                    <p:anim calcmode="lin" valueType="num">
                                      <p:cBhvr>
                                        <p:cTn id="42" dur="500" fill="hold"/>
                                        <p:tgtEl>
                                          <p:spTgt spid="448"/>
                                        </p:tgtEl>
                                        <p:attrNameLst>
                                          <p:attrName>ppt_w</p:attrName>
                                        </p:attrNameLst>
                                      </p:cBhvr>
                                      <p:tavLst>
                                        <p:tav tm="0">
                                          <p:val>
                                            <p:fltVal val="0"/>
                                          </p:val>
                                        </p:tav>
                                        <p:tav tm="100000">
                                          <p:val>
                                            <p:strVal val="#ppt_w"/>
                                          </p:val>
                                        </p:tav>
                                      </p:tavLst>
                                    </p:anim>
                                    <p:anim calcmode="lin" valueType="num">
                                      <p:cBhvr>
                                        <p:cTn id="43" dur="500" fill="hold"/>
                                        <p:tgtEl>
                                          <p:spTgt spid="448"/>
                                        </p:tgtEl>
                                        <p:attrNameLst>
                                          <p:attrName>ppt_h</p:attrName>
                                        </p:attrNameLst>
                                      </p:cBhvr>
                                      <p:tavLst>
                                        <p:tav tm="0">
                                          <p:val>
                                            <p:fltVal val="0"/>
                                          </p:val>
                                        </p:tav>
                                        <p:tav tm="100000">
                                          <p:val>
                                            <p:strVal val="#ppt_h"/>
                                          </p:val>
                                        </p:tav>
                                      </p:tavLst>
                                    </p:anim>
                                    <p:animEffect transition="in" filter="fade">
                                      <p:cBhvr>
                                        <p:cTn id="44" dur="500"/>
                                        <p:tgtEl>
                                          <p:spTgt spid="448"/>
                                        </p:tgtEl>
                                      </p:cBhvr>
                                    </p:animEffect>
                                  </p:childTnLst>
                                </p:cTn>
                              </p:par>
                            </p:childTnLst>
                          </p:cTn>
                        </p:par>
                        <p:par>
                          <p:cTn id="45" fill="hold">
                            <p:stCondLst>
                              <p:cond delay="2500"/>
                            </p:stCondLst>
                            <p:childTnLst>
                              <p:par>
                                <p:cTn id="46" presetID="10" presetClass="entr" presetSubtype="0" fill="hold" grpId="1" nodeType="afterEffect">
                                  <p:stCondLst>
                                    <p:cond delay="0"/>
                                  </p:stCondLst>
                                  <p:childTnLst>
                                    <p:set>
                                      <p:cBhvr>
                                        <p:cTn id="47" dur="1" fill="hold">
                                          <p:stCondLst>
                                            <p:cond delay="0"/>
                                          </p:stCondLst>
                                        </p:cTn>
                                        <p:tgtEl>
                                          <p:spTgt spid="406"/>
                                        </p:tgtEl>
                                        <p:attrNameLst>
                                          <p:attrName>style.visibility</p:attrName>
                                        </p:attrNameLst>
                                      </p:cBhvr>
                                      <p:to>
                                        <p:strVal val="visible"/>
                                      </p:to>
                                    </p:set>
                                    <p:animEffect transition="in" filter="fade">
                                      <p:cBhvr>
                                        <p:cTn id="48" dur="500"/>
                                        <p:tgtEl>
                                          <p:spTgt spid="406"/>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464"/>
                                        </p:tgtEl>
                                        <p:attrNameLst>
                                          <p:attrName>style.visibility</p:attrName>
                                        </p:attrNameLst>
                                      </p:cBhvr>
                                      <p:to>
                                        <p:strVal val="visible"/>
                                      </p:to>
                                    </p:set>
                                    <p:anim calcmode="lin" valueType="num">
                                      <p:cBhvr>
                                        <p:cTn id="52" dur="500" fill="hold"/>
                                        <p:tgtEl>
                                          <p:spTgt spid="464"/>
                                        </p:tgtEl>
                                        <p:attrNameLst>
                                          <p:attrName>ppt_w</p:attrName>
                                        </p:attrNameLst>
                                      </p:cBhvr>
                                      <p:tavLst>
                                        <p:tav tm="0">
                                          <p:val>
                                            <p:fltVal val="0"/>
                                          </p:val>
                                        </p:tav>
                                        <p:tav tm="100000">
                                          <p:val>
                                            <p:strVal val="#ppt_w"/>
                                          </p:val>
                                        </p:tav>
                                      </p:tavLst>
                                    </p:anim>
                                    <p:anim calcmode="lin" valueType="num">
                                      <p:cBhvr>
                                        <p:cTn id="53" dur="500" fill="hold"/>
                                        <p:tgtEl>
                                          <p:spTgt spid="464"/>
                                        </p:tgtEl>
                                        <p:attrNameLst>
                                          <p:attrName>ppt_h</p:attrName>
                                        </p:attrNameLst>
                                      </p:cBhvr>
                                      <p:tavLst>
                                        <p:tav tm="0">
                                          <p:val>
                                            <p:fltVal val="0"/>
                                          </p:val>
                                        </p:tav>
                                        <p:tav tm="100000">
                                          <p:val>
                                            <p:strVal val="#ppt_h"/>
                                          </p:val>
                                        </p:tav>
                                      </p:tavLst>
                                    </p:anim>
                                    <p:animEffect transition="in" filter="fade">
                                      <p:cBhvr>
                                        <p:cTn id="54" dur="500"/>
                                        <p:tgtEl>
                                          <p:spTgt spid="464"/>
                                        </p:tgtEl>
                                      </p:cBhvr>
                                    </p:animEffect>
                                  </p:childTnLst>
                                </p:cTn>
                              </p:par>
                            </p:childTnLst>
                          </p:cTn>
                        </p:par>
                        <p:par>
                          <p:cTn id="55" fill="hold">
                            <p:stCondLst>
                              <p:cond delay="3500"/>
                            </p:stCondLst>
                            <p:childTnLst>
                              <p:par>
                                <p:cTn id="56" presetID="10" presetClass="entr" presetSubtype="0" fill="hold" grpId="1" nodeType="afterEffect">
                                  <p:stCondLst>
                                    <p:cond delay="0"/>
                                  </p:stCondLst>
                                  <p:childTnLst>
                                    <p:set>
                                      <p:cBhvr>
                                        <p:cTn id="57" dur="1" fill="hold">
                                          <p:stCondLst>
                                            <p:cond delay="0"/>
                                          </p:stCondLst>
                                        </p:cTn>
                                        <p:tgtEl>
                                          <p:spTgt spid="455"/>
                                        </p:tgtEl>
                                        <p:attrNameLst>
                                          <p:attrName>style.visibility</p:attrName>
                                        </p:attrNameLst>
                                      </p:cBhvr>
                                      <p:to>
                                        <p:strVal val="visible"/>
                                      </p:to>
                                    </p:set>
                                    <p:animEffect transition="in" filter="fade">
                                      <p:cBhvr>
                                        <p:cTn id="58" dur="500"/>
                                        <p:tgtEl>
                                          <p:spTgt spid="45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12"/>
                                        </p:tgtEl>
                                        <p:attrNameLst>
                                          <p:attrName>style.visibility</p:attrName>
                                        </p:attrNameLst>
                                      </p:cBhvr>
                                      <p:to>
                                        <p:strVal val="visible"/>
                                      </p:to>
                                    </p:set>
                                    <p:animEffect transition="in" filter="wipe(left)">
                                      <p:cBhvr>
                                        <p:cTn id="63" dur="500"/>
                                        <p:tgtEl>
                                          <p:spTgt spid="512"/>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509"/>
                                        </p:tgtEl>
                                        <p:attrNameLst>
                                          <p:attrName>style.visibility</p:attrName>
                                        </p:attrNameLst>
                                      </p:cBhvr>
                                      <p:to>
                                        <p:strVal val="visible"/>
                                      </p:to>
                                    </p:set>
                                    <p:animEffect transition="in" filter="wipe(left)">
                                      <p:cBhvr>
                                        <p:cTn id="67" dur="500"/>
                                        <p:tgtEl>
                                          <p:spTgt spid="50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08"/>
                                        </p:tgtEl>
                                        <p:attrNameLst>
                                          <p:attrName>style.visibility</p:attrName>
                                        </p:attrNameLst>
                                      </p:cBhvr>
                                      <p:to>
                                        <p:strVal val="visible"/>
                                      </p:to>
                                    </p:set>
                                    <p:animEffect transition="in" filter="wipe(left)">
                                      <p:cBhvr>
                                        <p:cTn id="70" dur="500"/>
                                        <p:tgtEl>
                                          <p:spTgt spid="508"/>
                                        </p:tgtEl>
                                      </p:cBhvr>
                                    </p:animEffect>
                                  </p:childTnLst>
                                </p:cTn>
                              </p:par>
                            </p:childTnLst>
                          </p:cTn>
                        </p:par>
                        <p:par>
                          <p:cTn id="71" fill="hold">
                            <p:stCondLst>
                              <p:cond delay="1000"/>
                            </p:stCondLst>
                            <p:childTnLst>
                              <p:par>
                                <p:cTn id="72" presetID="53" presetClass="entr" presetSubtype="16" fill="hold" nodeType="afterEffect">
                                  <p:stCondLst>
                                    <p:cond delay="0"/>
                                  </p:stCondLst>
                                  <p:childTnLst>
                                    <p:set>
                                      <p:cBhvr>
                                        <p:cTn id="73" dur="1" fill="hold">
                                          <p:stCondLst>
                                            <p:cond delay="0"/>
                                          </p:stCondLst>
                                        </p:cTn>
                                        <p:tgtEl>
                                          <p:spTgt spid="412"/>
                                        </p:tgtEl>
                                        <p:attrNameLst>
                                          <p:attrName>style.visibility</p:attrName>
                                        </p:attrNameLst>
                                      </p:cBhvr>
                                      <p:to>
                                        <p:strVal val="visible"/>
                                      </p:to>
                                    </p:set>
                                    <p:anim calcmode="lin" valueType="num">
                                      <p:cBhvr>
                                        <p:cTn id="74" dur="500" fill="hold"/>
                                        <p:tgtEl>
                                          <p:spTgt spid="412"/>
                                        </p:tgtEl>
                                        <p:attrNameLst>
                                          <p:attrName>ppt_w</p:attrName>
                                        </p:attrNameLst>
                                      </p:cBhvr>
                                      <p:tavLst>
                                        <p:tav tm="0">
                                          <p:val>
                                            <p:fltVal val="0"/>
                                          </p:val>
                                        </p:tav>
                                        <p:tav tm="100000">
                                          <p:val>
                                            <p:strVal val="#ppt_w"/>
                                          </p:val>
                                        </p:tav>
                                      </p:tavLst>
                                    </p:anim>
                                    <p:anim calcmode="lin" valueType="num">
                                      <p:cBhvr>
                                        <p:cTn id="75" dur="500" fill="hold"/>
                                        <p:tgtEl>
                                          <p:spTgt spid="412"/>
                                        </p:tgtEl>
                                        <p:attrNameLst>
                                          <p:attrName>ppt_h</p:attrName>
                                        </p:attrNameLst>
                                      </p:cBhvr>
                                      <p:tavLst>
                                        <p:tav tm="0">
                                          <p:val>
                                            <p:fltVal val="0"/>
                                          </p:val>
                                        </p:tav>
                                        <p:tav tm="100000">
                                          <p:val>
                                            <p:strVal val="#ppt_h"/>
                                          </p:val>
                                        </p:tav>
                                      </p:tavLst>
                                    </p:anim>
                                    <p:animEffect transition="in" filter="fade">
                                      <p:cBhvr>
                                        <p:cTn id="76" dur="500"/>
                                        <p:tgtEl>
                                          <p:spTgt spid="412"/>
                                        </p:tgtEl>
                                      </p:cBhvr>
                                    </p:animEffect>
                                  </p:childTnLst>
                                </p:cTn>
                              </p:par>
                            </p:childTnLst>
                          </p:cTn>
                        </p:par>
                        <p:par>
                          <p:cTn id="77" fill="hold">
                            <p:stCondLst>
                              <p:cond delay="1500"/>
                            </p:stCondLst>
                            <p:childTnLst>
                              <p:par>
                                <p:cTn id="78" presetID="53" presetClass="entr" presetSubtype="16" fill="hold" nodeType="afterEffect">
                                  <p:stCondLst>
                                    <p:cond delay="0"/>
                                  </p:stCondLst>
                                  <p:childTnLst>
                                    <p:set>
                                      <p:cBhvr>
                                        <p:cTn id="79" dur="1" fill="hold">
                                          <p:stCondLst>
                                            <p:cond delay="0"/>
                                          </p:stCondLst>
                                        </p:cTn>
                                        <p:tgtEl>
                                          <p:spTgt spid="458"/>
                                        </p:tgtEl>
                                        <p:attrNameLst>
                                          <p:attrName>style.visibility</p:attrName>
                                        </p:attrNameLst>
                                      </p:cBhvr>
                                      <p:to>
                                        <p:strVal val="visible"/>
                                      </p:to>
                                    </p:set>
                                    <p:anim calcmode="lin" valueType="num">
                                      <p:cBhvr>
                                        <p:cTn id="80" dur="500" fill="hold"/>
                                        <p:tgtEl>
                                          <p:spTgt spid="458"/>
                                        </p:tgtEl>
                                        <p:attrNameLst>
                                          <p:attrName>ppt_w</p:attrName>
                                        </p:attrNameLst>
                                      </p:cBhvr>
                                      <p:tavLst>
                                        <p:tav tm="0">
                                          <p:val>
                                            <p:fltVal val="0"/>
                                          </p:val>
                                        </p:tav>
                                        <p:tav tm="100000">
                                          <p:val>
                                            <p:strVal val="#ppt_w"/>
                                          </p:val>
                                        </p:tav>
                                      </p:tavLst>
                                    </p:anim>
                                    <p:anim calcmode="lin" valueType="num">
                                      <p:cBhvr>
                                        <p:cTn id="81" dur="500" fill="hold"/>
                                        <p:tgtEl>
                                          <p:spTgt spid="458"/>
                                        </p:tgtEl>
                                        <p:attrNameLst>
                                          <p:attrName>ppt_h</p:attrName>
                                        </p:attrNameLst>
                                      </p:cBhvr>
                                      <p:tavLst>
                                        <p:tav tm="0">
                                          <p:val>
                                            <p:fltVal val="0"/>
                                          </p:val>
                                        </p:tav>
                                        <p:tav tm="100000">
                                          <p:val>
                                            <p:strVal val="#ppt_h"/>
                                          </p:val>
                                        </p:tav>
                                      </p:tavLst>
                                    </p:anim>
                                    <p:animEffect transition="in" filter="fade">
                                      <p:cBhvr>
                                        <p:cTn id="82"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0"/>
      <p:bldP spid="406" grpId="1"/>
      <p:bldP spid="448" grpId="0" animBg="1"/>
      <p:bldP spid="455" grpId="0"/>
      <p:bldP spid="455" grpId="1"/>
      <p:bldP spid="464" grpId="0" animBg="1"/>
      <p:bldP spid="494" grpId="0"/>
      <p:bldP spid="512" grpId="0"/>
      <p:bldP spid="516" grpId="0"/>
      <p:bldP spid="509" grpId="0" animBg="1"/>
      <p:bldP spid="5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551514" y="2348674"/>
            <a:ext cx="8432500" cy="4223352"/>
            <a:chOff x="219897" y="1013916"/>
            <a:chExt cx="4216250" cy="2111676"/>
          </a:xfrm>
        </p:grpSpPr>
        <p:sp>
          <p:nvSpPr>
            <p:cNvPr id="76" name="Line 41"/>
            <p:cNvSpPr>
              <a:spLocks noChangeShapeType="1"/>
            </p:cNvSpPr>
            <p:nvPr/>
          </p:nvSpPr>
          <p:spPr bwMode="auto">
            <a:xfrm flipV="1">
              <a:off x="219897" y="1906487"/>
              <a:ext cx="421625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77" name="Line 34"/>
            <p:cNvSpPr>
              <a:spLocks noChangeShapeType="1"/>
            </p:cNvSpPr>
            <p:nvPr/>
          </p:nvSpPr>
          <p:spPr bwMode="auto">
            <a:xfrm>
              <a:off x="2502602" y="1013916"/>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78" name="Text Box 56"/>
            <p:cNvSpPr txBox="1">
              <a:spLocks noChangeArrowheads="1"/>
            </p:cNvSpPr>
            <p:nvPr/>
          </p:nvSpPr>
          <p:spPr bwMode="auto">
            <a:xfrm>
              <a:off x="2265093" y="2802426"/>
              <a:ext cx="443586" cy="32316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(a)</a:t>
              </a:r>
            </a:p>
          </p:txBody>
        </p:sp>
      </p:grpSp>
      <p:grpSp>
        <p:nvGrpSpPr>
          <p:cNvPr id="80" name="Group 79"/>
          <p:cNvGrpSpPr/>
          <p:nvPr/>
        </p:nvGrpSpPr>
        <p:grpSpPr>
          <a:xfrm>
            <a:off x="10238047" y="2505725"/>
            <a:ext cx="8049954" cy="4069414"/>
            <a:chOff x="5063163" y="1092441"/>
            <a:chExt cx="4024977" cy="2034707"/>
          </a:xfrm>
        </p:grpSpPr>
        <p:sp>
          <p:nvSpPr>
            <p:cNvPr id="81" name="Line 41"/>
            <p:cNvSpPr>
              <a:spLocks noChangeShapeType="1"/>
            </p:cNvSpPr>
            <p:nvPr/>
          </p:nvSpPr>
          <p:spPr bwMode="auto">
            <a:xfrm flipV="1">
              <a:off x="5063163" y="1924295"/>
              <a:ext cx="4024977"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nvGrpSpPr>
            <p:cNvPr id="82" name="Group 110"/>
            <p:cNvGrpSpPr/>
            <p:nvPr/>
          </p:nvGrpSpPr>
          <p:grpSpPr bwMode="auto">
            <a:xfrm rot="10800000" flipV="1">
              <a:off x="7213952" y="1092441"/>
              <a:ext cx="223270" cy="1677679"/>
              <a:chOff x="2739" y="2701"/>
              <a:chExt cx="94" cy="781"/>
            </a:xfrm>
          </p:grpSpPr>
          <p:sp>
            <p:nvSpPr>
              <p:cNvPr id="84" name="Line 111"/>
              <p:cNvSpPr>
                <a:spLocks noChangeShapeType="1"/>
              </p:cNvSpPr>
              <p:nvPr/>
            </p:nvSpPr>
            <p:spPr bwMode="auto">
              <a:xfrm>
                <a:off x="2784" y="2784"/>
                <a:ext cx="0" cy="624"/>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a:solidFill>
                    <a:sysClr val="windowText" lastClr="000000"/>
                  </a:solidFill>
                  <a:latin typeface="Times New Roman" panose="02020603050405020304" pitchFamily="18" charset="0"/>
                  <a:cs typeface="Times New Roman" panose="02020603050405020304" pitchFamily="18" charset="0"/>
                </a:endParaRPr>
              </a:p>
            </p:txBody>
          </p:sp>
          <p:sp>
            <p:nvSpPr>
              <p:cNvPr id="85" name="Line 112"/>
              <p:cNvSpPr>
                <a:spLocks noChangeShapeType="1"/>
              </p:cNvSpPr>
              <p:nvPr/>
            </p:nvSpPr>
            <p:spPr bwMode="auto">
              <a:xfrm>
                <a:off x="2739"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86" name="Line 113"/>
              <p:cNvSpPr>
                <a:spLocks noChangeShapeType="1"/>
              </p:cNvSpPr>
              <p:nvPr/>
            </p:nvSpPr>
            <p:spPr bwMode="auto">
              <a:xfrm flipV="1">
                <a:off x="2785"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87" name="Line 118"/>
              <p:cNvSpPr>
                <a:spLocks noChangeShapeType="1"/>
              </p:cNvSpPr>
              <p:nvPr/>
            </p:nvSpPr>
            <p:spPr bwMode="auto">
              <a:xfrm flipV="1">
                <a:off x="2739" y="3380"/>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88" name="Line 118"/>
              <p:cNvSpPr>
                <a:spLocks noChangeShapeType="1"/>
              </p:cNvSpPr>
              <p:nvPr/>
            </p:nvSpPr>
            <p:spPr bwMode="auto">
              <a:xfrm flipH="1" flipV="1">
                <a:off x="2785" y="3386"/>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grpSp>
        <p:sp>
          <p:nvSpPr>
            <p:cNvPr id="83" name="Text Box 56"/>
            <p:cNvSpPr txBox="1">
              <a:spLocks noChangeArrowheads="1"/>
            </p:cNvSpPr>
            <p:nvPr/>
          </p:nvSpPr>
          <p:spPr bwMode="auto">
            <a:xfrm>
              <a:off x="7084972" y="2803982"/>
              <a:ext cx="443586" cy="32316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(b)</a:t>
              </a:r>
            </a:p>
          </p:txBody>
        </p:sp>
      </p:grpSp>
      <p:grpSp>
        <p:nvGrpSpPr>
          <p:cNvPr id="89" name="Group 40"/>
          <p:cNvGrpSpPr/>
          <p:nvPr/>
        </p:nvGrpSpPr>
        <p:grpSpPr bwMode="auto">
          <a:xfrm>
            <a:off x="965787" y="3229582"/>
            <a:ext cx="4174330" cy="0"/>
            <a:chOff x="991" y="2064"/>
            <a:chExt cx="1189" cy="0"/>
          </a:xfrm>
        </p:grpSpPr>
        <p:sp>
          <p:nvSpPr>
            <p:cNvPr id="9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91"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grpSp>
      <p:grpSp>
        <p:nvGrpSpPr>
          <p:cNvPr id="92" name="Group 91"/>
          <p:cNvGrpSpPr/>
          <p:nvPr/>
        </p:nvGrpSpPr>
        <p:grpSpPr>
          <a:xfrm>
            <a:off x="5078110" y="3440008"/>
            <a:ext cx="3497780" cy="621728"/>
            <a:chOff x="4945749" y="2621206"/>
            <a:chExt cx="2495273" cy="443534"/>
          </a:xfrm>
        </p:grpSpPr>
        <p:sp>
          <p:nvSpPr>
            <p:cNvPr id="93" name="Line 49"/>
            <p:cNvSpPr>
              <a:spLocks noChangeShapeType="1"/>
            </p:cNvSpPr>
            <p:nvPr/>
          </p:nvSpPr>
          <p:spPr bwMode="auto">
            <a:xfrm rot="1237224" flipV="1">
              <a:off x="5722989" y="3041036"/>
              <a:ext cx="1718033" cy="23704"/>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94" name="Line 50"/>
            <p:cNvSpPr>
              <a:spLocks noChangeShapeType="1"/>
            </p:cNvSpPr>
            <p:nvPr/>
          </p:nvSpPr>
          <p:spPr bwMode="auto">
            <a:xfrm rot="1237224" flipV="1">
              <a:off x="4945749" y="2621206"/>
              <a:ext cx="929752" cy="11877"/>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95" name="Group 40"/>
          <p:cNvGrpSpPr/>
          <p:nvPr/>
        </p:nvGrpSpPr>
        <p:grpSpPr bwMode="auto">
          <a:xfrm>
            <a:off x="5117229" y="4130530"/>
            <a:ext cx="3408978" cy="0"/>
            <a:chOff x="549" y="2064"/>
            <a:chExt cx="971" cy="0"/>
          </a:xfrm>
        </p:grpSpPr>
        <p:sp>
          <p:nvSpPr>
            <p:cNvPr id="96" name="Line 41"/>
            <p:cNvSpPr>
              <a:spLocks noChangeShapeType="1"/>
            </p:cNvSpPr>
            <p:nvPr/>
          </p:nvSpPr>
          <p:spPr bwMode="auto">
            <a:xfrm flipV="1">
              <a:off x="861" y="2064"/>
              <a:ext cx="65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97"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98" name="Group 40"/>
          <p:cNvGrpSpPr/>
          <p:nvPr/>
        </p:nvGrpSpPr>
        <p:grpSpPr bwMode="auto">
          <a:xfrm>
            <a:off x="965784" y="4131534"/>
            <a:ext cx="4174328" cy="0"/>
            <a:chOff x="991" y="2064"/>
            <a:chExt cx="1189" cy="0"/>
          </a:xfrm>
        </p:grpSpPr>
        <p:sp>
          <p:nvSpPr>
            <p:cNvPr id="99"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00"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01" name="Group 40"/>
          <p:cNvGrpSpPr/>
          <p:nvPr/>
        </p:nvGrpSpPr>
        <p:grpSpPr bwMode="auto">
          <a:xfrm>
            <a:off x="965787" y="5029074"/>
            <a:ext cx="4174330" cy="0"/>
            <a:chOff x="991" y="2064"/>
            <a:chExt cx="1189" cy="0"/>
          </a:xfrm>
        </p:grpSpPr>
        <p:sp>
          <p:nvSpPr>
            <p:cNvPr id="102"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03"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flipV="1">
            <a:off x="5081469" y="4202934"/>
            <a:ext cx="3516722" cy="625168"/>
            <a:chOff x="4967501" y="2625163"/>
            <a:chExt cx="2508786" cy="445988"/>
          </a:xfrm>
        </p:grpSpPr>
        <p:sp>
          <p:nvSpPr>
            <p:cNvPr id="105" name="Line 49"/>
            <p:cNvSpPr>
              <a:spLocks noChangeShapeType="1"/>
            </p:cNvSpPr>
            <p:nvPr/>
          </p:nvSpPr>
          <p:spPr bwMode="auto">
            <a:xfrm rot="1237224" flipV="1">
              <a:off x="5721914" y="3046944"/>
              <a:ext cx="1754373" cy="24207"/>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06" name="Line 50"/>
            <p:cNvSpPr>
              <a:spLocks noChangeShapeType="1"/>
            </p:cNvSpPr>
            <p:nvPr/>
          </p:nvSpPr>
          <p:spPr bwMode="auto">
            <a:xfrm rot="1237224" flipV="1">
              <a:off x="4967501" y="2625163"/>
              <a:ext cx="907331" cy="11591"/>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07" name="Group 40"/>
          <p:cNvGrpSpPr/>
          <p:nvPr/>
        </p:nvGrpSpPr>
        <p:grpSpPr bwMode="auto">
          <a:xfrm>
            <a:off x="10760407" y="3266416"/>
            <a:ext cx="4030386" cy="0"/>
            <a:chOff x="1032" y="2064"/>
            <a:chExt cx="1148" cy="0"/>
          </a:xfrm>
        </p:grpSpPr>
        <p:sp>
          <p:nvSpPr>
            <p:cNvPr id="108"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09"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grpSp>
      <p:grpSp>
        <p:nvGrpSpPr>
          <p:cNvPr id="110" name="Group 109"/>
          <p:cNvGrpSpPr/>
          <p:nvPr/>
        </p:nvGrpSpPr>
        <p:grpSpPr>
          <a:xfrm>
            <a:off x="14681462" y="5261674"/>
            <a:ext cx="2930900" cy="518588"/>
            <a:chOff x="4945749" y="2621206"/>
            <a:chExt cx="2090870" cy="369953"/>
          </a:xfrm>
        </p:grpSpPr>
        <p:sp>
          <p:nvSpPr>
            <p:cNvPr id="111" name="Line 49"/>
            <p:cNvSpPr>
              <a:spLocks noChangeShapeType="1"/>
            </p:cNvSpPr>
            <p:nvPr/>
          </p:nvSpPr>
          <p:spPr bwMode="auto">
            <a:xfrm rot="1237224" flipV="1">
              <a:off x="5735329" y="2973204"/>
              <a:ext cx="1301290" cy="17955"/>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12" name="Line 50"/>
            <p:cNvSpPr>
              <a:spLocks noChangeShapeType="1"/>
            </p:cNvSpPr>
            <p:nvPr/>
          </p:nvSpPr>
          <p:spPr bwMode="auto">
            <a:xfrm rot="1237224" flipV="1">
              <a:off x="4945749" y="2621206"/>
              <a:ext cx="929752" cy="11877"/>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13" name="Group 40"/>
          <p:cNvGrpSpPr/>
          <p:nvPr/>
        </p:nvGrpSpPr>
        <p:grpSpPr bwMode="auto">
          <a:xfrm>
            <a:off x="14767907" y="4167364"/>
            <a:ext cx="2857782" cy="0"/>
            <a:chOff x="549" y="2064"/>
            <a:chExt cx="814" cy="0"/>
          </a:xfrm>
        </p:grpSpPr>
        <p:sp>
          <p:nvSpPr>
            <p:cNvPr id="114" name="Line 41"/>
            <p:cNvSpPr>
              <a:spLocks noChangeShapeType="1"/>
            </p:cNvSpPr>
            <p:nvPr/>
          </p:nvSpPr>
          <p:spPr bwMode="auto">
            <a:xfrm flipV="1">
              <a:off x="861" y="2064"/>
              <a:ext cx="50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15"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16" name="Group 40"/>
          <p:cNvGrpSpPr/>
          <p:nvPr/>
        </p:nvGrpSpPr>
        <p:grpSpPr bwMode="auto">
          <a:xfrm>
            <a:off x="10760407" y="4168366"/>
            <a:ext cx="4030386" cy="0"/>
            <a:chOff x="1032" y="2064"/>
            <a:chExt cx="1148" cy="0"/>
          </a:xfrm>
        </p:grpSpPr>
        <p:sp>
          <p:nvSpPr>
            <p:cNvPr id="117"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18"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19" name="Group 40"/>
          <p:cNvGrpSpPr/>
          <p:nvPr/>
        </p:nvGrpSpPr>
        <p:grpSpPr bwMode="auto">
          <a:xfrm>
            <a:off x="10844665" y="5065908"/>
            <a:ext cx="3946126" cy="0"/>
            <a:chOff x="1056" y="2064"/>
            <a:chExt cx="1124" cy="0"/>
          </a:xfrm>
        </p:grpSpPr>
        <p:sp>
          <p:nvSpPr>
            <p:cNvPr id="12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21" name="Line 42"/>
            <p:cNvSpPr>
              <a:spLocks noChangeShapeType="1"/>
            </p:cNvSpPr>
            <p:nvPr/>
          </p:nvSpPr>
          <p:spPr bwMode="auto">
            <a:xfrm>
              <a:off x="1056" y="2064"/>
              <a:ext cx="229"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22" name="Group 121"/>
          <p:cNvGrpSpPr/>
          <p:nvPr/>
        </p:nvGrpSpPr>
        <p:grpSpPr>
          <a:xfrm flipV="1">
            <a:off x="14732400" y="2583961"/>
            <a:ext cx="2663560" cy="469958"/>
            <a:chOff x="4967501" y="2625163"/>
            <a:chExt cx="1900150" cy="335263"/>
          </a:xfrm>
        </p:grpSpPr>
        <p:sp>
          <p:nvSpPr>
            <p:cNvPr id="123" name="Line 49"/>
            <p:cNvSpPr>
              <a:spLocks noChangeShapeType="1"/>
            </p:cNvSpPr>
            <p:nvPr/>
          </p:nvSpPr>
          <p:spPr bwMode="auto">
            <a:xfrm rot="1237224" flipV="1">
              <a:off x="5740475" y="2944874"/>
              <a:ext cx="1127176" cy="15552"/>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24" name="Line 50"/>
            <p:cNvSpPr>
              <a:spLocks noChangeShapeType="1"/>
            </p:cNvSpPr>
            <p:nvPr/>
          </p:nvSpPr>
          <p:spPr bwMode="auto">
            <a:xfrm rot="1237224" flipV="1">
              <a:off x="4967501" y="2625163"/>
              <a:ext cx="907331" cy="11591"/>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sp>
        <p:nvSpPr>
          <p:cNvPr id="125" name="Line 49"/>
          <p:cNvSpPr>
            <a:spLocks noChangeShapeType="1"/>
          </p:cNvSpPr>
          <p:nvPr/>
        </p:nvSpPr>
        <p:spPr bwMode="auto">
          <a:xfrm rot="20362776">
            <a:off x="12301283" y="3720172"/>
            <a:ext cx="2600698" cy="0"/>
          </a:xfrm>
          <a:prstGeom prst="line">
            <a:avLst/>
          </a:prstGeom>
          <a:noFill/>
          <a:ln w="28575">
            <a:solidFill>
              <a:srgbClr val="0B539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26" name="Line 49"/>
          <p:cNvSpPr>
            <a:spLocks noChangeShapeType="1"/>
          </p:cNvSpPr>
          <p:nvPr/>
        </p:nvSpPr>
        <p:spPr bwMode="auto">
          <a:xfrm rot="1237224" flipH="1">
            <a:off x="12278865" y="4591352"/>
            <a:ext cx="2600698" cy="0"/>
          </a:xfrm>
          <a:prstGeom prst="line">
            <a:avLst/>
          </a:prstGeom>
          <a:noFill/>
          <a:ln w="28575">
            <a:solidFill>
              <a:srgbClr val="0B539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35" name="Rectangle 51"/>
          <p:cNvSpPr>
            <a:spLocks noChangeArrowheads="1"/>
          </p:cNvSpPr>
          <p:nvPr/>
        </p:nvSpPr>
        <p:spPr bwMode="auto">
          <a:xfrm>
            <a:off x="4356385" y="4323256"/>
            <a:ext cx="887174" cy="44510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O</a:t>
            </a:r>
          </a:p>
        </p:txBody>
      </p:sp>
      <p:sp>
        <p:nvSpPr>
          <p:cNvPr id="136" name="Text Box 53"/>
          <p:cNvSpPr txBox="1">
            <a:spLocks noChangeArrowheads="1"/>
          </p:cNvSpPr>
          <p:nvPr/>
        </p:nvSpPr>
        <p:spPr bwMode="auto">
          <a:xfrm>
            <a:off x="7306773" y="4302051"/>
            <a:ext cx="984318" cy="64633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F</a:t>
            </a:r>
          </a:p>
        </p:txBody>
      </p:sp>
      <p:graphicFrame>
        <p:nvGraphicFramePr>
          <p:cNvPr id="138" name="Object 9"/>
          <p:cNvGraphicFramePr>
            <a:graphicFrameLocks noChangeAspect="1"/>
          </p:cNvGraphicFramePr>
          <p:nvPr>
            <p:extLst>
              <p:ext uri="{D42A27DB-BD31-4B8C-83A1-F6EECF244321}">
                <p14:modId xmlns:p14="http://schemas.microsoft.com/office/powerpoint/2010/main" val="1710919458"/>
              </p:ext>
            </p:extLst>
          </p:nvPr>
        </p:nvGraphicFramePr>
        <p:xfrm>
          <a:off x="372320" y="4166134"/>
          <a:ext cx="925872" cy="587068"/>
        </p:xfrm>
        <a:graphic>
          <a:graphicData uri="http://schemas.openxmlformats.org/presentationml/2006/ole">
            <mc:AlternateContent xmlns:mc="http://schemas.openxmlformats.org/markup-compatibility/2006">
              <mc:Choice xmlns:v="urn:schemas-microsoft-com:vml" Requires="v">
                <p:oleObj name="Equation" r:id="rId2" imgW="139700" imgH="165100" progId="Equation.DSMT4">
                  <p:embed/>
                </p:oleObj>
              </mc:Choice>
              <mc:Fallback>
                <p:oleObj name="Equation" r:id="rId2" imgW="139700" imgH="165100" progId="Equation.DSMT4">
                  <p:embed/>
                  <p:pic>
                    <p:nvPicPr>
                      <p:cNvPr id="138"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20" y="4166134"/>
                        <a:ext cx="925872" cy="587068"/>
                      </a:xfrm>
                      <a:prstGeom prst="rect">
                        <a:avLst/>
                      </a:prstGeom>
                      <a:noFill/>
                      <a:ln>
                        <a:noFill/>
                      </a:ln>
                    </p:spPr>
                  </p:pic>
                </p:oleObj>
              </mc:Fallback>
            </mc:AlternateContent>
          </a:graphicData>
        </a:graphic>
      </p:graphicFrame>
      <p:sp>
        <p:nvSpPr>
          <p:cNvPr id="139" name="Oval 138"/>
          <p:cNvSpPr/>
          <p:nvPr/>
        </p:nvSpPr>
        <p:spPr>
          <a:xfrm>
            <a:off x="7535914" y="4043010"/>
            <a:ext cx="172580" cy="172580"/>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40" name="Oval 139"/>
          <p:cNvSpPr/>
          <p:nvPr/>
        </p:nvSpPr>
        <p:spPr>
          <a:xfrm>
            <a:off x="5030787" y="4053351"/>
            <a:ext cx="172582" cy="172582"/>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42" name="Rectangle 51"/>
          <p:cNvSpPr>
            <a:spLocks noChangeArrowheads="1"/>
          </p:cNvSpPr>
          <p:nvPr/>
        </p:nvSpPr>
        <p:spPr bwMode="auto">
          <a:xfrm>
            <a:off x="14073305" y="4341006"/>
            <a:ext cx="887174" cy="44510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O</a:t>
            </a:r>
          </a:p>
        </p:txBody>
      </p:sp>
      <p:sp>
        <p:nvSpPr>
          <p:cNvPr id="144" name="Text Box 56"/>
          <p:cNvSpPr txBox="1">
            <a:spLocks noChangeArrowheads="1"/>
          </p:cNvSpPr>
          <p:nvPr/>
        </p:nvSpPr>
        <p:spPr bwMode="auto">
          <a:xfrm>
            <a:off x="12171535" y="4351967"/>
            <a:ext cx="887174" cy="64633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F</a:t>
            </a:r>
          </a:p>
        </p:txBody>
      </p:sp>
      <p:graphicFrame>
        <p:nvGraphicFramePr>
          <p:cNvPr id="145" name="Object 9"/>
          <p:cNvGraphicFramePr>
            <a:graphicFrameLocks noChangeAspect="1"/>
          </p:cNvGraphicFramePr>
          <p:nvPr>
            <p:extLst>
              <p:ext uri="{D42A27DB-BD31-4B8C-83A1-F6EECF244321}">
                <p14:modId xmlns:p14="http://schemas.microsoft.com/office/powerpoint/2010/main" val="2821645782"/>
              </p:ext>
            </p:extLst>
          </p:nvPr>
        </p:nvGraphicFramePr>
        <p:xfrm>
          <a:off x="10093308" y="4217902"/>
          <a:ext cx="926224" cy="587292"/>
        </p:xfrm>
        <a:graphic>
          <a:graphicData uri="http://schemas.openxmlformats.org/presentationml/2006/ole">
            <mc:AlternateContent xmlns:mc="http://schemas.openxmlformats.org/markup-compatibility/2006">
              <mc:Choice xmlns:v="urn:schemas-microsoft-com:vml" Requires="v">
                <p:oleObj name="Equation" r:id="rId4" imgW="139700" imgH="165100" progId="Equation.DSMT4">
                  <p:embed/>
                </p:oleObj>
              </mc:Choice>
              <mc:Fallback>
                <p:oleObj name="Equation" r:id="rId4" imgW="139700" imgH="165100" progId="Equation.DSMT4">
                  <p:embed/>
                  <p:pic>
                    <p:nvPicPr>
                      <p:cNvPr id="145"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3308" y="4217902"/>
                        <a:ext cx="926224" cy="587292"/>
                      </a:xfrm>
                      <a:prstGeom prst="rect">
                        <a:avLst/>
                      </a:prstGeom>
                      <a:noFill/>
                      <a:ln>
                        <a:noFill/>
                      </a:ln>
                    </p:spPr>
                  </p:pic>
                </p:oleObj>
              </mc:Fallback>
            </mc:AlternateContent>
          </a:graphicData>
        </a:graphic>
      </p:graphicFrame>
      <p:sp>
        <p:nvSpPr>
          <p:cNvPr id="147" name="Oval 146"/>
          <p:cNvSpPr/>
          <p:nvPr/>
        </p:nvSpPr>
        <p:spPr>
          <a:xfrm>
            <a:off x="14683619" y="4090185"/>
            <a:ext cx="172582" cy="172582"/>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48" name="Oval 147"/>
          <p:cNvSpPr/>
          <p:nvPr/>
        </p:nvSpPr>
        <p:spPr>
          <a:xfrm>
            <a:off x="12374155" y="4096105"/>
            <a:ext cx="172582" cy="172582"/>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50" name="Text Box 56"/>
          <p:cNvSpPr txBox="1">
            <a:spLocks noChangeArrowheads="1"/>
          </p:cNvSpPr>
          <p:nvPr/>
        </p:nvSpPr>
        <p:spPr bwMode="auto">
          <a:xfrm>
            <a:off x="6059944" y="3121449"/>
            <a:ext cx="887172" cy="64633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f</a:t>
            </a:r>
          </a:p>
        </p:txBody>
      </p:sp>
      <p:cxnSp>
        <p:nvCxnSpPr>
          <p:cNvPr id="151" name="Straight Arrow Connector 150"/>
          <p:cNvCxnSpPr/>
          <p:nvPr/>
        </p:nvCxnSpPr>
        <p:spPr>
          <a:xfrm>
            <a:off x="12384589" y="3737422"/>
            <a:ext cx="237461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Text Box 56"/>
          <p:cNvSpPr txBox="1">
            <a:spLocks noChangeArrowheads="1"/>
          </p:cNvSpPr>
          <p:nvPr/>
        </p:nvSpPr>
        <p:spPr bwMode="auto">
          <a:xfrm>
            <a:off x="13048170" y="3103941"/>
            <a:ext cx="887172" cy="64633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f</a:t>
            </a:r>
          </a:p>
        </p:txBody>
      </p:sp>
      <p:cxnSp>
        <p:nvCxnSpPr>
          <p:cNvPr id="153" name="Straight Arrow Connector 152"/>
          <p:cNvCxnSpPr/>
          <p:nvPr/>
        </p:nvCxnSpPr>
        <p:spPr>
          <a:xfrm>
            <a:off x="5085492" y="3819442"/>
            <a:ext cx="251910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4" name="Google Shape;363;p48"/>
          <p:cNvSpPr txBox="1"/>
          <p:nvPr/>
        </p:nvSpPr>
        <p:spPr>
          <a:xfrm>
            <a:off x="858731" y="6637251"/>
            <a:ext cx="16490454" cy="149917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dirty="0" err="1">
                <a:latin typeface="Times New Roman" panose="02020603050405020304" pitchFamily="18" charset="0"/>
                <a:cs typeface="Times New Roman" panose="02020603050405020304" pitchFamily="18" charset="0"/>
              </a:rPr>
              <a:t>Chùm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ló</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thấu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kéo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chùm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cắt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chính</a:t>
            </a:r>
            <a:r>
              <a:rPr lang="en-US" sz="4000" dirty="0">
                <a:latin typeface="Times New Roman" panose="02020603050405020304" pitchFamily="18" charset="0"/>
                <a:cs typeface="Times New Roman" panose="02020603050405020304" pitchFamily="18" charset="0"/>
              </a:rPr>
              <a:t> → </a:t>
            </a:r>
            <a:r>
              <a:rPr lang="en-US" sz="4000" b="1" dirty="0">
                <a:solidFill>
                  <a:srgbClr val="C00000"/>
                </a:solidFill>
                <a:latin typeface="Times New Roman" panose="02020603050405020304" pitchFamily="18" charset="0"/>
                <a:cs typeface="Times New Roman" panose="02020603050405020304" pitchFamily="18" charset="0"/>
              </a:rPr>
              <a:t>F </a:t>
            </a:r>
            <a:r>
              <a:rPr lang="en-US" sz="4000" b="1" dirty="0" err="1">
                <a:solidFill>
                  <a:srgbClr val="C00000"/>
                </a:solidFill>
                <a:latin typeface="Times New Roman" panose="02020603050405020304" pitchFamily="18" charset="0"/>
                <a:cs typeface="Times New Roman" panose="02020603050405020304" pitchFamily="18" charset="0"/>
              </a:rPr>
              <a:t>là</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tiêu</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điểm</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chính</a:t>
            </a:r>
            <a:r>
              <a:rPr lang="en-US" sz="4000" b="1" dirty="0">
                <a:solidFill>
                  <a:srgbClr val="C00000"/>
                </a:solidFill>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155" name="Google Shape;363;p48"/>
          <p:cNvSpPr txBox="1"/>
          <p:nvPr/>
        </p:nvSpPr>
        <p:spPr>
          <a:xfrm>
            <a:off x="858731" y="8306738"/>
            <a:ext cx="17175014" cy="100520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vi-VN" sz="4000" dirty="0">
                <a:latin typeface="Times New Roman" panose="02020603050405020304" pitchFamily="18" charset="0"/>
                <a:cs typeface="Times New Roman" panose="02020603050405020304" pitchFamily="18" charset="0"/>
              </a:rPr>
              <a:t>Khoảng cách từ quang tâm đến tiêu điểm chính</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OF = f </a:t>
            </a:r>
            <a:r>
              <a:rPr lang="en-US" sz="4000" dirty="0" err="1">
                <a:latin typeface="Times New Roman" panose="02020603050405020304" pitchFamily="18" charset="0"/>
                <a:cs typeface="Times New Roman" panose="02020603050405020304" pitchFamily="18" charset="0"/>
              </a:rPr>
              <a:t>gọi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tiêu</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cự</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8" name="Google Shape;356;p47"/>
          <p:cNvSpPr txBox="1"/>
          <p:nvPr/>
        </p:nvSpPr>
        <p:spPr>
          <a:xfrm>
            <a:off x="536441" y="1627953"/>
            <a:ext cx="16952382" cy="530522"/>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panose="00000500000000000000"/>
              <a:buNone/>
              <a:defRPr sz="1600" b="1">
                <a:solidFill>
                  <a:srgbClr val="2E2723"/>
                </a:solidFill>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pPr defTabSz="1828800">
              <a:buClr>
                <a:srgbClr val="2E2723"/>
              </a:buClr>
              <a:defRPr/>
            </a:pP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T</a:t>
            </a:r>
            <a:r>
              <a:rPr lang="vi-VN" sz="3600" kern="0" dirty="0">
                <a:solidFill>
                  <a:srgbClr val="002060"/>
                </a:solidFill>
                <a:latin typeface="Times New Roman" panose="02020603050405020304" pitchFamily="18" charset="0"/>
                <a:cs typeface="Times New Roman" panose="02020603050405020304" pitchFamily="18" charset="0"/>
                <a:sym typeface="Arial" panose="020B0604020202020204"/>
              </a:rPr>
              <a:t>hấu kính hội tụ</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và</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thấu</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kính</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phân</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kì</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(b)</a:t>
            </a:r>
            <a:r>
              <a:rPr lang="vi-VN"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endPar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endParaRPr>
          </a:p>
        </p:txBody>
      </p:sp>
      <p:sp>
        <p:nvSpPr>
          <p:cNvPr id="9" name="Google Shape;356;p47"/>
          <p:cNvSpPr txBox="1"/>
          <p:nvPr/>
        </p:nvSpPr>
        <p:spPr>
          <a:xfrm>
            <a:off x="672809" y="583993"/>
            <a:ext cx="10863481" cy="886071"/>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4000" dirty="0">
                <a:solidFill>
                  <a:srgbClr val="2E2723"/>
                </a:solidFill>
                <a:latin typeface="Times New Roman" panose="02020603050405020304" pitchFamily="18" charset="0"/>
                <a:cs typeface="Times New Roman" panose="02020603050405020304" pitchFamily="18" charset="0"/>
              </a:rPr>
              <a:t>II. T</a:t>
            </a:r>
            <a:r>
              <a:rPr lang="vi-VN" sz="4000" dirty="0">
                <a:solidFill>
                  <a:srgbClr val="2E2723"/>
                </a:solidFill>
                <a:latin typeface="Times New Roman" panose="02020603050405020304" pitchFamily="18" charset="0"/>
                <a:cs typeface="Times New Roman" panose="02020603050405020304" pitchFamily="18" charset="0"/>
              </a:rPr>
              <a:t>rục chính, quang tâm, tiêu điểm chính và tiêu cự </a:t>
            </a:r>
            <a:r>
              <a:rPr lang="vi-VN" sz="4000">
                <a:solidFill>
                  <a:srgbClr val="2E2723"/>
                </a:solidFill>
                <a:latin typeface="Times New Roman" panose="02020603050405020304" pitchFamily="18" charset="0"/>
                <a:cs typeface="Times New Roman" panose="02020603050405020304" pitchFamily="18" charset="0"/>
              </a:rPr>
              <a:t>của th</a:t>
            </a:r>
            <a:r>
              <a:rPr lang="en-US" sz="4000">
                <a:solidFill>
                  <a:srgbClr val="2E2723"/>
                </a:solidFill>
                <a:latin typeface="Times New Roman" panose="02020603050405020304" pitchFamily="18" charset="0"/>
                <a:cs typeface="Times New Roman" panose="02020603050405020304" pitchFamily="18" charset="0"/>
              </a:rPr>
              <a:t>ấ</a:t>
            </a:r>
            <a:r>
              <a:rPr lang="vi-VN" sz="4000">
                <a:solidFill>
                  <a:srgbClr val="2E2723"/>
                </a:solidFill>
                <a:latin typeface="Times New Roman" panose="02020603050405020304" pitchFamily="18" charset="0"/>
                <a:cs typeface="Times New Roman" panose="02020603050405020304" pitchFamily="18" charset="0"/>
              </a:rPr>
              <a:t>u </a:t>
            </a:r>
            <a:r>
              <a:rPr lang="vi-VN" sz="4000" dirty="0">
                <a:solidFill>
                  <a:srgbClr val="2E2723"/>
                </a:solidFill>
                <a:latin typeface="Times New Roman" panose="02020603050405020304" pitchFamily="18" charset="0"/>
                <a:cs typeface="Times New Roman" panose="02020603050405020304" pitchFamily="18" charset="0"/>
              </a:rPr>
              <a:t>kính</a:t>
            </a:r>
            <a:endParaRPr lang="en-US" sz="4000" dirty="0">
              <a:solidFill>
                <a:srgbClr val="2E272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80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wipe(left)">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par>
                                <p:cTn id="13" presetID="22" presetClass="entr" presetSubtype="8"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wipe(left)">
                                      <p:cBhvr>
                                        <p:cTn id="15" dur="500"/>
                                        <p:tgtEl>
                                          <p:spTgt spid="101"/>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wipe(up)">
                                      <p:cBhvr>
                                        <p:cTn id="19" dur="500"/>
                                        <p:tgtEl>
                                          <p:spTgt spid="92"/>
                                        </p:tgtEl>
                                      </p:cBhvr>
                                    </p:animEffect>
                                  </p:childTnLst>
                                </p:cTn>
                              </p:par>
                              <p:par>
                                <p:cTn id="20" presetID="22" presetClass="entr" presetSubtype="4"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down)">
                                      <p:cBhvr>
                                        <p:cTn id="22" dur="500"/>
                                        <p:tgtEl>
                                          <p:spTgt spid="104"/>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par>
                          <p:cTn id="27" fill="hold">
                            <p:stCondLst>
                              <p:cond delay="1500"/>
                            </p:stCondLst>
                            <p:childTnLst>
                              <p:par>
                                <p:cTn id="28" presetID="10" presetClass="entr" presetSubtype="0" fill="hold" grpId="1" nodeType="after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fade">
                                      <p:cBhvr>
                                        <p:cTn id="30" dur="500"/>
                                        <p:tgtEl>
                                          <p:spTgt spid="136"/>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wipe(left)">
                                      <p:cBhvr>
                                        <p:cTn id="34" dur="500"/>
                                        <p:tgtEl>
                                          <p:spTgt spid="107"/>
                                        </p:tgtEl>
                                      </p:cBhvr>
                                    </p:animEffect>
                                  </p:childTnLst>
                                </p:cTn>
                              </p:par>
                              <p:par>
                                <p:cTn id="35" presetID="22" presetClass="entr" presetSubtype="8" fill="hold"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wipe(left)">
                                      <p:cBhvr>
                                        <p:cTn id="37" dur="500"/>
                                        <p:tgtEl>
                                          <p:spTgt spid="119"/>
                                        </p:tgtEl>
                                      </p:cBhvr>
                                    </p:animEffect>
                                  </p:childTnLst>
                                </p:cTn>
                              </p:par>
                            </p:childTnLst>
                          </p:cTn>
                        </p:par>
                        <p:par>
                          <p:cTn id="38" fill="hold">
                            <p:stCondLst>
                              <p:cond delay="2500"/>
                            </p:stCondLst>
                            <p:childTnLst>
                              <p:par>
                                <p:cTn id="39" presetID="22" presetClass="entr" presetSubtype="4" fill="hold" nodeType="after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wipe(down)">
                                      <p:cBhvr>
                                        <p:cTn id="41" dur="500"/>
                                        <p:tgtEl>
                                          <p:spTgt spid="122"/>
                                        </p:tgtEl>
                                      </p:cBhvr>
                                    </p:animEffect>
                                  </p:childTnLst>
                                </p:cTn>
                              </p:par>
                              <p:par>
                                <p:cTn id="42" presetID="22" presetClass="entr" presetSubtype="1" fill="hold"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wipe(up)">
                                      <p:cBhvr>
                                        <p:cTn id="44" dur="500"/>
                                        <p:tgtEl>
                                          <p:spTgt spid="1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5"/>
                                        </p:tgtEl>
                                        <p:attrNameLst>
                                          <p:attrName>style.visibility</p:attrName>
                                        </p:attrNameLst>
                                      </p:cBhvr>
                                      <p:to>
                                        <p:strVal val="visible"/>
                                      </p:to>
                                    </p:set>
                                    <p:animEffect transition="in" filter="wipe(left)">
                                      <p:cBhvr>
                                        <p:cTn id="49" dur="500"/>
                                        <p:tgtEl>
                                          <p:spTgt spid="15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153"/>
                                        </p:tgtEl>
                                        <p:attrNameLst>
                                          <p:attrName>style.visibility</p:attrName>
                                        </p:attrNameLst>
                                      </p:cBhvr>
                                      <p:to>
                                        <p:strVal val="visible"/>
                                      </p:to>
                                    </p:set>
                                    <p:animEffect transition="in" filter="barn(outVertical)">
                                      <p:cBhvr>
                                        <p:cTn id="54" dur="500"/>
                                        <p:tgtEl>
                                          <p:spTgt spid="153"/>
                                        </p:tgtEl>
                                      </p:cBhvr>
                                    </p:animEffect>
                                  </p:childTnLst>
                                </p:cTn>
                              </p:par>
                            </p:childTnLst>
                          </p:cTn>
                        </p:par>
                        <p:par>
                          <p:cTn id="55" fill="hold">
                            <p:stCondLst>
                              <p:cond delay="500"/>
                            </p:stCondLst>
                            <p:childTnLst>
                              <p:par>
                                <p:cTn id="56" presetID="10" presetClass="entr" presetSubtype="0" fill="hold" grpId="1" nodeType="afterEffect">
                                  <p:stCondLst>
                                    <p:cond delay="0"/>
                                  </p:stCondLst>
                                  <p:childTnLst>
                                    <p:set>
                                      <p:cBhvr>
                                        <p:cTn id="57" dur="1" fill="hold">
                                          <p:stCondLst>
                                            <p:cond delay="0"/>
                                          </p:stCondLst>
                                        </p:cTn>
                                        <p:tgtEl>
                                          <p:spTgt spid="150"/>
                                        </p:tgtEl>
                                        <p:attrNameLst>
                                          <p:attrName>style.visibility</p:attrName>
                                        </p:attrNameLst>
                                      </p:cBhvr>
                                      <p:to>
                                        <p:strVal val="visible"/>
                                      </p:to>
                                    </p:set>
                                    <p:animEffect transition="in" filter="fade">
                                      <p:cBhvr>
                                        <p:cTn id="58" dur="500"/>
                                        <p:tgtEl>
                                          <p:spTgt spid="150"/>
                                        </p:tgtEl>
                                      </p:cBhvr>
                                    </p:animEffect>
                                  </p:childTnLst>
                                </p:cTn>
                              </p:par>
                            </p:childTnLst>
                          </p:cTn>
                        </p:par>
                        <p:par>
                          <p:cTn id="59" fill="hold">
                            <p:stCondLst>
                              <p:cond delay="1000"/>
                            </p:stCondLst>
                            <p:childTnLst>
                              <p:par>
                                <p:cTn id="60" presetID="16" presetClass="entr" presetSubtype="37" fill="hold" nodeType="afterEffect">
                                  <p:stCondLst>
                                    <p:cond delay="0"/>
                                  </p:stCondLst>
                                  <p:childTnLst>
                                    <p:set>
                                      <p:cBhvr>
                                        <p:cTn id="61" dur="1" fill="hold">
                                          <p:stCondLst>
                                            <p:cond delay="0"/>
                                          </p:stCondLst>
                                        </p:cTn>
                                        <p:tgtEl>
                                          <p:spTgt spid="151"/>
                                        </p:tgtEl>
                                        <p:attrNameLst>
                                          <p:attrName>style.visibility</p:attrName>
                                        </p:attrNameLst>
                                      </p:cBhvr>
                                      <p:to>
                                        <p:strVal val="visible"/>
                                      </p:to>
                                    </p:set>
                                    <p:animEffect transition="in" filter="barn(outVertical)">
                                      <p:cBhvr>
                                        <p:cTn id="62" dur="500"/>
                                        <p:tgtEl>
                                          <p:spTgt spid="151"/>
                                        </p:tgtEl>
                                      </p:cBhvr>
                                    </p:animEffect>
                                  </p:childTnLst>
                                </p:cTn>
                              </p:par>
                            </p:childTnLst>
                          </p:cTn>
                        </p:par>
                        <p:par>
                          <p:cTn id="63" fill="hold">
                            <p:stCondLst>
                              <p:cond delay="1500"/>
                            </p:stCondLst>
                            <p:childTnLst>
                              <p:par>
                                <p:cTn id="64" presetID="10" presetClass="entr" presetSubtype="0" fill="hold" grpId="1" nodeType="afterEffect">
                                  <p:stCondLst>
                                    <p:cond delay="0"/>
                                  </p:stCondLst>
                                  <p:childTnLst>
                                    <p:set>
                                      <p:cBhvr>
                                        <p:cTn id="65" dur="1" fill="hold">
                                          <p:stCondLst>
                                            <p:cond delay="0"/>
                                          </p:stCondLst>
                                        </p:cTn>
                                        <p:tgtEl>
                                          <p:spTgt spid="152"/>
                                        </p:tgtEl>
                                        <p:attrNameLst>
                                          <p:attrName>style.visibility</p:attrName>
                                        </p:attrNameLst>
                                      </p:cBhvr>
                                      <p:to>
                                        <p:strVal val="visible"/>
                                      </p:to>
                                    </p:set>
                                    <p:animEffect transition="in" filter="fade">
                                      <p:cBhvr>
                                        <p:cTn id="66"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136" grpId="1"/>
      <p:bldP spid="139" grpId="0" animBg="1"/>
      <p:bldP spid="142" grpId="0"/>
      <p:bldP spid="144" grpId="0"/>
      <p:bldP spid="150" grpId="0"/>
      <p:bldP spid="150" grpId="1"/>
      <p:bldP spid="152" grpId="0"/>
      <p:bldP spid="152" grpId="1"/>
      <p:bldP spid="154" grpId="0"/>
      <p:bldP spid="1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551514" y="2348674"/>
            <a:ext cx="8432500" cy="4223352"/>
            <a:chOff x="219897" y="1013916"/>
            <a:chExt cx="4216250" cy="2111676"/>
          </a:xfrm>
        </p:grpSpPr>
        <p:sp>
          <p:nvSpPr>
            <p:cNvPr id="76" name="Line 41"/>
            <p:cNvSpPr>
              <a:spLocks noChangeShapeType="1"/>
            </p:cNvSpPr>
            <p:nvPr/>
          </p:nvSpPr>
          <p:spPr bwMode="auto">
            <a:xfrm flipV="1">
              <a:off x="219897" y="1906487"/>
              <a:ext cx="421625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77" name="Line 34"/>
            <p:cNvSpPr>
              <a:spLocks noChangeShapeType="1"/>
            </p:cNvSpPr>
            <p:nvPr/>
          </p:nvSpPr>
          <p:spPr bwMode="auto">
            <a:xfrm>
              <a:off x="2502602" y="1013916"/>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78" name="Text Box 56"/>
            <p:cNvSpPr txBox="1">
              <a:spLocks noChangeArrowheads="1"/>
            </p:cNvSpPr>
            <p:nvPr/>
          </p:nvSpPr>
          <p:spPr bwMode="auto">
            <a:xfrm>
              <a:off x="2265093" y="2802426"/>
              <a:ext cx="443586" cy="32316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(a)</a:t>
              </a:r>
            </a:p>
          </p:txBody>
        </p:sp>
      </p:grpSp>
      <p:grpSp>
        <p:nvGrpSpPr>
          <p:cNvPr id="80" name="Group 79"/>
          <p:cNvGrpSpPr/>
          <p:nvPr/>
        </p:nvGrpSpPr>
        <p:grpSpPr>
          <a:xfrm>
            <a:off x="10238047" y="2505725"/>
            <a:ext cx="8049954" cy="4069414"/>
            <a:chOff x="5063163" y="1092441"/>
            <a:chExt cx="4024977" cy="2034707"/>
          </a:xfrm>
        </p:grpSpPr>
        <p:sp>
          <p:nvSpPr>
            <p:cNvPr id="81" name="Line 41"/>
            <p:cNvSpPr>
              <a:spLocks noChangeShapeType="1"/>
            </p:cNvSpPr>
            <p:nvPr/>
          </p:nvSpPr>
          <p:spPr bwMode="auto">
            <a:xfrm flipV="1">
              <a:off x="5063163" y="1924295"/>
              <a:ext cx="4024977"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nvGrpSpPr>
            <p:cNvPr id="82" name="Group 110"/>
            <p:cNvGrpSpPr/>
            <p:nvPr/>
          </p:nvGrpSpPr>
          <p:grpSpPr bwMode="auto">
            <a:xfrm rot="10800000" flipV="1">
              <a:off x="7213952" y="1092441"/>
              <a:ext cx="223270" cy="1677679"/>
              <a:chOff x="2739" y="2701"/>
              <a:chExt cx="94" cy="781"/>
            </a:xfrm>
          </p:grpSpPr>
          <p:sp>
            <p:nvSpPr>
              <p:cNvPr id="84" name="Line 111"/>
              <p:cNvSpPr>
                <a:spLocks noChangeShapeType="1"/>
              </p:cNvSpPr>
              <p:nvPr/>
            </p:nvSpPr>
            <p:spPr bwMode="auto">
              <a:xfrm>
                <a:off x="2784" y="2784"/>
                <a:ext cx="0" cy="624"/>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a:solidFill>
                    <a:sysClr val="windowText" lastClr="000000"/>
                  </a:solidFill>
                  <a:latin typeface="Times New Roman" panose="02020603050405020304" pitchFamily="18" charset="0"/>
                  <a:cs typeface="Times New Roman" panose="02020603050405020304" pitchFamily="18" charset="0"/>
                </a:endParaRPr>
              </a:p>
            </p:txBody>
          </p:sp>
          <p:sp>
            <p:nvSpPr>
              <p:cNvPr id="85" name="Line 112"/>
              <p:cNvSpPr>
                <a:spLocks noChangeShapeType="1"/>
              </p:cNvSpPr>
              <p:nvPr/>
            </p:nvSpPr>
            <p:spPr bwMode="auto">
              <a:xfrm>
                <a:off x="2739"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86" name="Line 113"/>
              <p:cNvSpPr>
                <a:spLocks noChangeShapeType="1"/>
              </p:cNvSpPr>
              <p:nvPr/>
            </p:nvSpPr>
            <p:spPr bwMode="auto">
              <a:xfrm flipV="1">
                <a:off x="2785"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87" name="Line 118"/>
              <p:cNvSpPr>
                <a:spLocks noChangeShapeType="1"/>
              </p:cNvSpPr>
              <p:nvPr/>
            </p:nvSpPr>
            <p:spPr bwMode="auto">
              <a:xfrm flipV="1">
                <a:off x="2739" y="3380"/>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88" name="Line 118"/>
              <p:cNvSpPr>
                <a:spLocks noChangeShapeType="1"/>
              </p:cNvSpPr>
              <p:nvPr/>
            </p:nvSpPr>
            <p:spPr bwMode="auto">
              <a:xfrm flipH="1" flipV="1">
                <a:off x="2785" y="3386"/>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grpSp>
        <p:sp>
          <p:nvSpPr>
            <p:cNvPr id="83" name="Text Box 56"/>
            <p:cNvSpPr txBox="1">
              <a:spLocks noChangeArrowheads="1"/>
            </p:cNvSpPr>
            <p:nvPr/>
          </p:nvSpPr>
          <p:spPr bwMode="auto">
            <a:xfrm>
              <a:off x="7084972" y="2803982"/>
              <a:ext cx="443586" cy="32316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(b)</a:t>
              </a:r>
            </a:p>
          </p:txBody>
        </p:sp>
      </p:grpSp>
      <p:grpSp>
        <p:nvGrpSpPr>
          <p:cNvPr id="89" name="Group 40"/>
          <p:cNvGrpSpPr/>
          <p:nvPr/>
        </p:nvGrpSpPr>
        <p:grpSpPr bwMode="auto">
          <a:xfrm>
            <a:off x="965787" y="3229582"/>
            <a:ext cx="4174330" cy="0"/>
            <a:chOff x="991" y="2064"/>
            <a:chExt cx="1189" cy="0"/>
          </a:xfrm>
        </p:grpSpPr>
        <p:sp>
          <p:nvSpPr>
            <p:cNvPr id="9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91"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grpSp>
      <p:grpSp>
        <p:nvGrpSpPr>
          <p:cNvPr id="92" name="Group 91"/>
          <p:cNvGrpSpPr/>
          <p:nvPr/>
        </p:nvGrpSpPr>
        <p:grpSpPr>
          <a:xfrm>
            <a:off x="5078110" y="3440008"/>
            <a:ext cx="3497780" cy="621728"/>
            <a:chOff x="4945749" y="2621206"/>
            <a:chExt cx="2495273" cy="443534"/>
          </a:xfrm>
        </p:grpSpPr>
        <p:sp>
          <p:nvSpPr>
            <p:cNvPr id="93" name="Line 49"/>
            <p:cNvSpPr>
              <a:spLocks noChangeShapeType="1"/>
            </p:cNvSpPr>
            <p:nvPr/>
          </p:nvSpPr>
          <p:spPr bwMode="auto">
            <a:xfrm rot="1237224" flipV="1">
              <a:off x="5722989" y="3041036"/>
              <a:ext cx="1718033" cy="23704"/>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94" name="Line 50"/>
            <p:cNvSpPr>
              <a:spLocks noChangeShapeType="1"/>
            </p:cNvSpPr>
            <p:nvPr/>
          </p:nvSpPr>
          <p:spPr bwMode="auto">
            <a:xfrm rot="1237224" flipV="1">
              <a:off x="4945749" y="2621206"/>
              <a:ext cx="929752" cy="11877"/>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95" name="Group 40"/>
          <p:cNvGrpSpPr/>
          <p:nvPr/>
        </p:nvGrpSpPr>
        <p:grpSpPr bwMode="auto">
          <a:xfrm>
            <a:off x="5117229" y="4130530"/>
            <a:ext cx="3408978" cy="0"/>
            <a:chOff x="549" y="2064"/>
            <a:chExt cx="971" cy="0"/>
          </a:xfrm>
        </p:grpSpPr>
        <p:sp>
          <p:nvSpPr>
            <p:cNvPr id="96" name="Line 41"/>
            <p:cNvSpPr>
              <a:spLocks noChangeShapeType="1"/>
            </p:cNvSpPr>
            <p:nvPr/>
          </p:nvSpPr>
          <p:spPr bwMode="auto">
            <a:xfrm flipV="1">
              <a:off x="861" y="2064"/>
              <a:ext cx="65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97"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98" name="Group 40"/>
          <p:cNvGrpSpPr/>
          <p:nvPr/>
        </p:nvGrpSpPr>
        <p:grpSpPr bwMode="auto">
          <a:xfrm>
            <a:off x="965784" y="4131534"/>
            <a:ext cx="4174328" cy="0"/>
            <a:chOff x="991" y="2064"/>
            <a:chExt cx="1189" cy="0"/>
          </a:xfrm>
        </p:grpSpPr>
        <p:sp>
          <p:nvSpPr>
            <p:cNvPr id="99"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00"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01" name="Group 40"/>
          <p:cNvGrpSpPr/>
          <p:nvPr/>
        </p:nvGrpSpPr>
        <p:grpSpPr bwMode="auto">
          <a:xfrm>
            <a:off x="965787" y="5029074"/>
            <a:ext cx="4174330" cy="0"/>
            <a:chOff x="991" y="2064"/>
            <a:chExt cx="1189" cy="0"/>
          </a:xfrm>
        </p:grpSpPr>
        <p:sp>
          <p:nvSpPr>
            <p:cNvPr id="102"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03"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flipV="1">
            <a:off x="5081469" y="4202934"/>
            <a:ext cx="3516722" cy="625168"/>
            <a:chOff x="4967501" y="2625163"/>
            <a:chExt cx="2508786" cy="445988"/>
          </a:xfrm>
        </p:grpSpPr>
        <p:sp>
          <p:nvSpPr>
            <p:cNvPr id="105" name="Line 49"/>
            <p:cNvSpPr>
              <a:spLocks noChangeShapeType="1"/>
            </p:cNvSpPr>
            <p:nvPr/>
          </p:nvSpPr>
          <p:spPr bwMode="auto">
            <a:xfrm rot="1237224" flipV="1">
              <a:off x="5721914" y="3046944"/>
              <a:ext cx="1754373" cy="24207"/>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06" name="Line 50"/>
            <p:cNvSpPr>
              <a:spLocks noChangeShapeType="1"/>
            </p:cNvSpPr>
            <p:nvPr/>
          </p:nvSpPr>
          <p:spPr bwMode="auto">
            <a:xfrm rot="1237224" flipV="1">
              <a:off x="4967501" y="2625163"/>
              <a:ext cx="907331" cy="11591"/>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07" name="Group 40"/>
          <p:cNvGrpSpPr/>
          <p:nvPr/>
        </p:nvGrpSpPr>
        <p:grpSpPr bwMode="auto">
          <a:xfrm>
            <a:off x="10760407" y="3266416"/>
            <a:ext cx="4030386" cy="0"/>
            <a:chOff x="1032" y="2064"/>
            <a:chExt cx="1148" cy="0"/>
          </a:xfrm>
        </p:grpSpPr>
        <p:sp>
          <p:nvSpPr>
            <p:cNvPr id="108"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09"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grpSp>
      <p:grpSp>
        <p:nvGrpSpPr>
          <p:cNvPr id="110" name="Group 109"/>
          <p:cNvGrpSpPr/>
          <p:nvPr/>
        </p:nvGrpSpPr>
        <p:grpSpPr>
          <a:xfrm>
            <a:off x="14681462" y="5261674"/>
            <a:ext cx="2930900" cy="518588"/>
            <a:chOff x="4945749" y="2621206"/>
            <a:chExt cx="2090870" cy="369953"/>
          </a:xfrm>
        </p:grpSpPr>
        <p:sp>
          <p:nvSpPr>
            <p:cNvPr id="111" name="Line 49"/>
            <p:cNvSpPr>
              <a:spLocks noChangeShapeType="1"/>
            </p:cNvSpPr>
            <p:nvPr/>
          </p:nvSpPr>
          <p:spPr bwMode="auto">
            <a:xfrm rot="1237224" flipV="1">
              <a:off x="5735329" y="2973204"/>
              <a:ext cx="1301290" cy="17955"/>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12" name="Line 50"/>
            <p:cNvSpPr>
              <a:spLocks noChangeShapeType="1"/>
            </p:cNvSpPr>
            <p:nvPr/>
          </p:nvSpPr>
          <p:spPr bwMode="auto">
            <a:xfrm rot="1237224" flipV="1">
              <a:off x="4945749" y="2621206"/>
              <a:ext cx="929752" cy="11877"/>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13" name="Group 40"/>
          <p:cNvGrpSpPr/>
          <p:nvPr/>
        </p:nvGrpSpPr>
        <p:grpSpPr bwMode="auto">
          <a:xfrm>
            <a:off x="14767907" y="4167364"/>
            <a:ext cx="2857782" cy="0"/>
            <a:chOff x="549" y="2064"/>
            <a:chExt cx="814" cy="0"/>
          </a:xfrm>
        </p:grpSpPr>
        <p:sp>
          <p:nvSpPr>
            <p:cNvPr id="114" name="Line 41"/>
            <p:cNvSpPr>
              <a:spLocks noChangeShapeType="1"/>
            </p:cNvSpPr>
            <p:nvPr/>
          </p:nvSpPr>
          <p:spPr bwMode="auto">
            <a:xfrm flipV="1">
              <a:off x="861" y="2064"/>
              <a:ext cx="50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15"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16" name="Group 40"/>
          <p:cNvGrpSpPr/>
          <p:nvPr/>
        </p:nvGrpSpPr>
        <p:grpSpPr bwMode="auto">
          <a:xfrm>
            <a:off x="10760407" y="4168366"/>
            <a:ext cx="4030386" cy="0"/>
            <a:chOff x="1032" y="2064"/>
            <a:chExt cx="1148" cy="0"/>
          </a:xfrm>
        </p:grpSpPr>
        <p:sp>
          <p:nvSpPr>
            <p:cNvPr id="117"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18"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19" name="Group 40"/>
          <p:cNvGrpSpPr/>
          <p:nvPr/>
        </p:nvGrpSpPr>
        <p:grpSpPr bwMode="auto">
          <a:xfrm>
            <a:off x="10844665" y="5065908"/>
            <a:ext cx="3946126" cy="0"/>
            <a:chOff x="1056" y="2064"/>
            <a:chExt cx="1124" cy="0"/>
          </a:xfrm>
        </p:grpSpPr>
        <p:sp>
          <p:nvSpPr>
            <p:cNvPr id="12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21" name="Line 42"/>
            <p:cNvSpPr>
              <a:spLocks noChangeShapeType="1"/>
            </p:cNvSpPr>
            <p:nvPr/>
          </p:nvSpPr>
          <p:spPr bwMode="auto">
            <a:xfrm>
              <a:off x="1056" y="2064"/>
              <a:ext cx="229"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22" name="Group 121"/>
          <p:cNvGrpSpPr/>
          <p:nvPr/>
        </p:nvGrpSpPr>
        <p:grpSpPr>
          <a:xfrm flipV="1">
            <a:off x="14732400" y="2583961"/>
            <a:ext cx="2663560" cy="469958"/>
            <a:chOff x="4967501" y="2625163"/>
            <a:chExt cx="1900150" cy="335263"/>
          </a:xfrm>
        </p:grpSpPr>
        <p:sp>
          <p:nvSpPr>
            <p:cNvPr id="123" name="Line 49"/>
            <p:cNvSpPr>
              <a:spLocks noChangeShapeType="1"/>
            </p:cNvSpPr>
            <p:nvPr/>
          </p:nvSpPr>
          <p:spPr bwMode="auto">
            <a:xfrm rot="1237224" flipV="1">
              <a:off x="5740475" y="2944874"/>
              <a:ext cx="1127176" cy="15552"/>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24" name="Line 50"/>
            <p:cNvSpPr>
              <a:spLocks noChangeShapeType="1"/>
            </p:cNvSpPr>
            <p:nvPr/>
          </p:nvSpPr>
          <p:spPr bwMode="auto">
            <a:xfrm rot="1237224" flipV="1">
              <a:off x="4967501" y="2625163"/>
              <a:ext cx="907331" cy="11591"/>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sp>
        <p:nvSpPr>
          <p:cNvPr id="125" name="Line 49"/>
          <p:cNvSpPr>
            <a:spLocks noChangeShapeType="1"/>
          </p:cNvSpPr>
          <p:nvPr/>
        </p:nvSpPr>
        <p:spPr bwMode="auto">
          <a:xfrm rot="20362776">
            <a:off x="12301283" y="3720172"/>
            <a:ext cx="2600698" cy="0"/>
          </a:xfrm>
          <a:prstGeom prst="line">
            <a:avLst/>
          </a:prstGeom>
          <a:noFill/>
          <a:ln w="28575">
            <a:solidFill>
              <a:srgbClr val="0B539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26" name="Line 49"/>
          <p:cNvSpPr>
            <a:spLocks noChangeShapeType="1"/>
          </p:cNvSpPr>
          <p:nvPr/>
        </p:nvSpPr>
        <p:spPr bwMode="auto">
          <a:xfrm rot="1237224" flipH="1">
            <a:off x="12278865" y="4591352"/>
            <a:ext cx="2600698" cy="0"/>
          </a:xfrm>
          <a:prstGeom prst="line">
            <a:avLst/>
          </a:prstGeom>
          <a:noFill/>
          <a:ln w="28575">
            <a:solidFill>
              <a:srgbClr val="0B539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35" name="Rectangle 51"/>
          <p:cNvSpPr>
            <a:spLocks noChangeArrowheads="1"/>
          </p:cNvSpPr>
          <p:nvPr/>
        </p:nvSpPr>
        <p:spPr bwMode="auto">
          <a:xfrm>
            <a:off x="4356385" y="4323256"/>
            <a:ext cx="887174" cy="44510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O</a:t>
            </a:r>
          </a:p>
        </p:txBody>
      </p:sp>
      <p:sp>
        <p:nvSpPr>
          <p:cNvPr id="136" name="Text Box 53"/>
          <p:cNvSpPr txBox="1">
            <a:spLocks noChangeArrowheads="1"/>
          </p:cNvSpPr>
          <p:nvPr/>
        </p:nvSpPr>
        <p:spPr bwMode="auto">
          <a:xfrm>
            <a:off x="7306773" y="4302051"/>
            <a:ext cx="984318" cy="64633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F</a:t>
            </a:r>
          </a:p>
        </p:txBody>
      </p:sp>
      <p:graphicFrame>
        <p:nvGraphicFramePr>
          <p:cNvPr id="138" name="Object 9"/>
          <p:cNvGraphicFramePr>
            <a:graphicFrameLocks noChangeAspect="1"/>
          </p:cNvGraphicFramePr>
          <p:nvPr>
            <p:extLst>
              <p:ext uri="{D42A27DB-BD31-4B8C-83A1-F6EECF244321}">
                <p14:modId xmlns:p14="http://schemas.microsoft.com/office/powerpoint/2010/main" val="4273907106"/>
              </p:ext>
            </p:extLst>
          </p:nvPr>
        </p:nvGraphicFramePr>
        <p:xfrm>
          <a:off x="372320" y="4166134"/>
          <a:ext cx="925872" cy="587068"/>
        </p:xfrm>
        <a:graphic>
          <a:graphicData uri="http://schemas.openxmlformats.org/presentationml/2006/ole">
            <mc:AlternateContent xmlns:mc="http://schemas.openxmlformats.org/markup-compatibility/2006">
              <mc:Choice xmlns:v="urn:schemas-microsoft-com:vml" Requires="v">
                <p:oleObj name="Equation" r:id="rId2" imgW="139700" imgH="165100" progId="Equation.DSMT4">
                  <p:embed/>
                </p:oleObj>
              </mc:Choice>
              <mc:Fallback>
                <p:oleObj name="Equation" r:id="rId2" imgW="139700" imgH="165100" progId="Equation.DSMT4">
                  <p:embed/>
                  <p:pic>
                    <p:nvPicPr>
                      <p:cNvPr id="138"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20" y="4166134"/>
                        <a:ext cx="925872" cy="587068"/>
                      </a:xfrm>
                      <a:prstGeom prst="rect">
                        <a:avLst/>
                      </a:prstGeom>
                      <a:noFill/>
                      <a:ln>
                        <a:noFill/>
                      </a:ln>
                    </p:spPr>
                  </p:pic>
                </p:oleObj>
              </mc:Fallback>
            </mc:AlternateContent>
          </a:graphicData>
        </a:graphic>
      </p:graphicFrame>
      <p:sp>
        <p:nvSpPr>
          <p:cNvPr id="139" name="Oval 138"/>
          <p:cNvSpPr/>
          <p:nvPr/>
        </p:nvSpPr>
        <p:spPr>
          <a:xfrm>
            <a:off x="7535914" y="4043010"/>
            <a:ext cx="172580" cy="172580"/>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40" name="Oval 139"/>
          <p:cNvSpPr/>
          <p:nvPr/>
        </p:nvSpPr>
        <p:spPr>
          <a:xfrm>
            <a:off x="5030787" y="4053351"/>
            <a:ext cx="172582" cy="172582"/>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42" name="Rectangle 51"/>
          <p:cNvSpPr>
            <a:spLocks noChangeArrowheads="1"/>
          </p:cNvSpPr>
          <p:nvPr/>
        </p:nvSpPr>
        <p:spPr bwMode="auto">
          <a:xfrm>
            <a:off x="14073305" y="4341006"/>
            <a:ext cx="887174" cy="44510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O</a:t>
            </a:r>
          </a:p>
        </p:txBody>
      </p:sp>
      <p:sp>
        <p:nvSpPr>
          <p:cNvPr id="144" name="Text Box 56"/>
          <p:cNvSpPr txBox="1">
            <a:spLocks noChangeArrowheads="1"/>
          </p:cNvSpPr>
          <p:nvPr/>
        </p:nvSpPr>
        <p:spPr bwMode="auto">
          <a:xfrm>
            <a:off x="12171535" y="4351967"/>
            <a:ext cx="887174" cy="64633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F</a:t>
            </a:r>
          </a:p>
        </p:txBody>
      </p:sp>
      <p:graphicFrame>
        <p:nvGraphicFramePr>
          <p:cNvPr id="145" name="Object 9"/>
          <p:cNvGraphicFramePr>
            <a:graphicFrameLocks noChangeAspect="1"/>
          </p:cNvGraphicFramePr>
          <p:nvPr>
            <p:extLst>
              <p:ext uri="{D42A27DB-BD31-4B8C-83A1-F6EECF244321}">
                <p14:modId xmlns:p14="http://schemas.microsoft.com/office/powerpoint/2010/main" val="3429123637"/>
              </p:ext>
            </p:extLst>
          </p:nvPr>
        </p:nvGraphicFramePr>
        <p:xfrm>
          <a:off x="10093308" y="4217902"/>
          <a:ext cx="926224" cy="587292"/>
        </p:xfrm>
        <a:graphic>
          <a:graphicData uri="http://schemas.openxmlformats.org/presentationml/2006/ole">
            <mc:AlternateContent xmlns:mc="http://schemas.openxmlformats.org/markup-compatibility/2006">
              <mc:Choice xmlns:v="urn:schemas-microsoft-com:vml" Requires="v">
                <p:oleObj name="Equation" r:id="rId4" imgW="139700" imgH="165100" progId="Equation.DSMT4">
                  <p:embed/>
                </p:oleObj>
              </mc:Choice>
              <mc:Fallback>
                <p:oleObj name="Equation" r:id="rId4" imgW="139700" imgH="165100" progId="Equation.DSMT4">
                  <p:embed/>
                  <p:pic>
                    <p:nvPicPr>
                      <p:cNvPr id="145"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3308" y="4217902"/>
                        <a:ext cx="926224" cy="587292"/>
                      </a:xfrm>
                      <a:prstGeom prst="rect">
                        <a:avLst/>
                      </a:prstGeom>
                      <a:noFill/>
                      <a:ln>
                        <a:noFill/>
                      </a:ln>
                    </p:spPr>
                  </p:pic>
                </p:oleObj>
              </mc:Fallback>
            </mc:AlternateContent>
          </a:graphicData>
        </a:graphic>
      </p:graphicFrame>
      <p:sp>
        <p:nvSpPr>
          <p:cNvPr id="147" name="Oval 146"/>
          <p:cNvSpPr/>
          <p:nvPr/>
        </p:nvSpPr>
        <p:spPr>
          <a:xfrm>
            <a:off x="14683619" y="4090185"/>
            <a:ext cx="172582" cy="172582"/>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48" name="Oval 147"/>
          <p:cNvSpPr/>
          <p:nvPr/>
        </p:nvSpPr>
        <p:spPr>
          <a:xfrm>
            <a:off x="12374155" y="4096105"/>
            <a:ext cx="172582" cy="172582"/>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50" name="Text Box 56"/>
          <p:cNvSpPr txBox="1">
            <a:spLocks noChangeArrowheads="1"/>
          </p:cNvSpPr>
          <p:nvPr/>
        </p:nvSpPr>
        <p:spPr bwMode="auto">
          <a:xfrm>
            <a:off x="6059944" y="3121449"/>
            <a:ext cx="887172" cy="64633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f</a:t>
            </a:r>
          </a:p>
        </p:txBody>
      </p:sp>
      <p:cxnSp>
        <p:nvCxnSpPr>
          <p:cNvPr id="151" name="Straight Arrow Connector 150"/>
          <p:cNvCxnSpPr/>
          <p:nvPr/>
        </p:nvCxnSpPr>
        <p:spPr>
          <a:xfrm>
            <a:off x="12384589" y="3737422"/>
            <a:ext cx="237461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Text Box 56"/>
          <p:cNvSpPr txBox="1">
            <a:spLocks noChangeArrowheads="1"/>
          </p:cNvSpPr>
          <p:nvPr/>
        </p:nvSpPr>
        <p:spPr bwMode="auto">
          <a:xfrm>
            <a:off x="13048170" y="3103941"/>
            <a:ext cx="887172" cy="64633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f</a:t>
            </a:r>
          </a:p>
        </p:txBody>
      </p:sp>
      <p:cxnSp>
        <p:nvCxnSpPr>
          <p:cNvPr id="153" name="Straight Arrow Connector 152"/>
          <p:cNvCxnSpPr/>
          <p:nvPr/>
        </p:nvCxnSpPr>
        <p:spPr>
          <a:xfrm>
            <a:off x="5085492" y="3819442"/>
            <a:ext cx="251910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Google Shape;356;p47"/>
          <p:cNvSpPr txBox="1"/>
          <p:nvPr/>
        </p:nvSpPr>
        <p:spPr>
          <a:xfrm>
            <a:off x="536441" y="1627953"/>
            <a:ext cx="16952382" cy="530522"/>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panose="00000500000000000000"/>
              <a:buNone/>
              <a:defRPr sz="1600" b="1">
                <a:solidFill>
                  <a:srgbClr val="2E2723"/>
                </a:solidFill>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pPr defTabSz="1828800">
              <a:buClr>
                <a:srgbClr val="2E2723"/>
              </a:buClr>
              <a:defRPr/>
            </a:pP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T</a:t>
            </a:r>
            <a:r>
              <a:rPr lang="vi-VN" sz="3600" kern="0" dirty="0">
                <a:solidFill>
                  <a:srgbClr val="002060"/>
                </a:solidFill>
                <a:latin typeface="Times New Roman" panose="02020603050405020304" pitchFamily="18" charset="0"/>
                <a:cs typeface="Times New Roman" panose="02020603050405020304" pitchFamily="18" charset="0"/>
                <a:sym typeface="Arial" panose="020B0604020202020204"/>
              </a:rPr>
              <a:t>hấu kính hội tụ</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và</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thấu</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kính</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phân</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kì</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(b)</a:t>
            </a:r>
            <a:r>
              <a:rPr lang="vi-VN"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endPar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endParaRPr>
          </a:p>
        </p:txBody>
      </p:sp>
      <p:sp>
        <p:nvSpPr>
          <p:cNvPr id="9" name="Google Shape;356;p47"/>
          <p:cNvSpPr txBox="1"/>
          <p:nvPr/>
        </p:nvSpPr>
        <p:spPr>
          <a:xfrm>
            <a:off x="672809" y="583993"/>
            <a:ext cx="10863481" cy="886071"/>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4000" dirty="0">
                <a:solidFill>
                  <a:srgbClr val="2E2723"/>
                </a:solidFill>
                <a:latin typeface="Times New Roman" panose="02020603050405020304" pitchFamily="18" charset="0"/>
                <a:cs typeface="Times New Roman" panose="02020603050405020304" pitchFamily="18" charset="0"/>
              </a:rPr>
              <a:t>II. T</a:t>
            </a:r>
            <a:r>
              <a:rPr lang="vi-VN" sz="4000" dirty="0">
                <a:solidFill>
                  <a:srgbClr val="2E2723"/>
                </a:solidFill>
                <a:latin typeface="Times New Roman" panose="02020603050405020304" pitchFamily="18" charset="0"/>
                <a:cs typeface="Times New Roman" panose="02020603050405020304" pitchFamily="18" charset="0"/>
              </a:rPr>
              <a:t>rục chính, quang tâm, tiêu điểm chính và tiêu cự </a:t>
            </a:r>
            <a:r>
              <a:rPr lang="vi-VN" sz="4000">
                <a:solidFill>
                  <a:srgbClr val="2E2723"/>
                </a:solidFill>
                <a:latin typeface="Times New Roman" panose="02020603050405020304" pitchFamily="18" charset="0"/>
                <a:cs typeface="Times New Roman" panose="02020603050405020304" pitchFamily="18" charset="0"/>
              </a:rPr>
              <a:t>của th</a:t>
            </a:r>
            <a:r>
              <a:rPr lang="en-US" sz="4000">
                <a:solidFill>
                  <a:srgbClr val="2E2723"/>
                </a:solidFill>
                <a:latin typeface="Times New Roman" panose="02020603050405020304" pitchFamily="18" charset="0"/>
                <a:cs typeface="Times New Roman" panose="02020603050405020304" pitchFamily="18" charset="0"/>
              </a:rPr>
              <a:t>ấ</a:t>
            </a:r>
            <a:r>
              <a:rPr lang="vi-VN" sz="4000">
                <a:solidFill>
                  <a:srgbClr val="2E2723"/>
                </a:solidFill>
                <a:latin typeface="Times New Roman" panose="02020603050405020304" pitchFamily="18" charset="0"/>
                <a:cs typeface="Times New Roman" panose="02020603050405020304" pitchFamily="18" charset="0"/>
              </a:rPr>
              <a:t>u </a:t>
            </a:r>
            <a:r>
              <a:rPr lang="vi-VN" sz="4000" dirty="0">
                <a:solidFill>
                  <a:srgbClr val="2E2723"/>
                </a:solidFill>
                <a:latin typeface="Times New Roman" panose="02020603050405020304" pitchFamily="18" charset="0"/>
                <a:cs typeface="Times New Roman" panose="02020603050405020304" pitchFamily="18" charset="0"/>
              </a:rPr>
              <a:t>kính</a:t>
            </a:r>
            <a:endParaRPr lang="en-US" sz="4000" dirty="0">
              <a:solidFill>
                <a:srgbClr val="2E2723"/>
              </a:solidFill>
              <a:latin typeface="Times New Roman" panose="02020603050405020304" pitchFamily="18" charset="0"/>
              <a:cs typeface="Times New Roman" panose="02020603050405020304" pitchFamily="18" charset="0"/>
            </a:endParaRPr>
          </a:p>
        </p:txBody>
      </p:sp>
      <p:sp>
        <p:nvSpPr>
          <p:cNvPr id="71" name="Google Shape;363;p48"/>
          <p:cNvSpPr txBox="1"/>
          <p:nvPr/>
        </p:nvSpPr>
        <p:spPr>
          <a:xfrm>
            <a:off x="3008364" y="7384622"/>
            <a:ext cx="5066016" cy="5817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trục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chính</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72" name="Google Shape;363;p48"/>
          <p:cNvSpPr txBox="1"/>
          <p:nvPr/>
        </p:nvSpPr>
        <p:spPr>
          <a:xfrm>
            <a:off x="3008364" y="8443986"/>
            <a:ext cx="5066016" cy="5817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b="1">
                <a:solidFill>
                  <a:srgbClr val="002060"/>
                </a:solidFill>
                <a:latin typeface="#9Slide03 Arima Madurai Black" panose="00000A00000000000000" pitchFamily="2" charset="-93"/>
                <a:ea typeface="Lato" panose="020F0502020204030203"/>
                <a:cs typeface="#9Slide03 Arima Madurai Black" panose="00000A00000000000000" pitchFamily="2" charset="-9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dirty="0">
                <a:latin typeface="Times New Roman" panose="02020603050405020304" pitchFamily="18" charset="0"/>
                <a:cs typeface="Times New Roman" panose="02020603050405020304" pitchFamily="18" charset="0"/>
              </a:rPr>
              <a:t>O:  </a:t>
            </a:r>
            <a:r>
              <a:rPr lang="en-US" sz="4000" dirty="0" err="1">
                <a:latin typeface="Times New Roman" panose="02020603050405020304" pitchFamily="18" charset="0"/>
                <a:cs typeface="Times New Roman" panose="02020603050405020304" pitchFamily="18" charset="0"/>
              </a:rPr>
              <a:t>quang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endParaRPr lang="en-US" sz="4000" dirty="0">
              <a:latin typeface="Times New Roman" panose="02020603050405020304" pitchFamily="18" charset="0"/>
              <a:cs typeface="Times New Roman" panose="02020603050405020304" pitchFamily="18" charset="0"/>
            </a:endParaRPr>
          </a:p>
        </p:txBody>
      </p:sp>
      <p:sp>
        <p:nvSpPr>
          <p:cNvPr id="73" name="Google Shape;363;p48"/>
          <p:cNvSpPr txBox="1"/>
          <p:nvPr/>
        </p:nvSpPr>
        <p:spPr>
          <a:xfrm>
            <a:off x="8525391" y="7364817"/>
            <a:ext cx="5066016" cy="5817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b="1" dirty="0">
                <a:solidFill>
                  <a:srgbClr val="002060"/>
                </a:solidFill>
                <a:latin typeface="Times New Roman" panose="02020603050405020304" pitchFamily="18" charset="0"/>
                <a:cs typeface="Times New Roman" panose="02020603050405020304" pitchFamily="18" charset="0"/>
              </a:rPr>
              <a:t>F:  </a:t>
            </a:r>
            <a:r>
              <a:rPr lang="en-US" sz="4000" b="1" dirty="0" err="1">
                <a:solidFill>
                  <a:srgbClr val="002060"/>
                </a:solidFill>
                <a:latin typeface="Times New Roman" panose="02020603050405020304" pitchFamily="18" charset="0"/>
                <a:cs typeface="Times New Roman" panose="02020603050405020304" pitchFamily="18" charset="0"/>
              </a:rPr>
              <a:t>tiêu</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điểm</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chính</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74" name="Google Shape;363;p48"/>
          <p:cNvSpPr txBox="1"/>
          <p:nvPr/>
        </p:nvSpPr>
        <p:spPr>
          <a:xfrm>
            <a:off x="8525391" y="8424181"/>
            <a:ext cx="5066016" cy="5817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b="1" dirty="0">
                <a:solidFill>
                  <a:srgbClr val="002060"/>
                </a:solidFill>
                <a:latin typeface="Times New Roman" panose="02020603050405020304" pitchFamily="18" charset="0"/>
                <a:cs typeface="Times New Roman" panose="02020603050405020304" pitchFamily="18" charset="0"/>
              </a:rPr>
              <a:t>OF = f:  </a:t>
            </a:r>
            <a:r>
              <a:rPr lang="en-US" sz="4000" b="1" dirty="0" err="1">
                <a:solidFill>
                  <a:srgbClr val="002060"/>
                </a:solidFill>
                <a:latin typeface="Times New Roman" panose="02020603050405020304" pitchFamily="18" charset="0"/>
                <a:cs typeface="Times New Roman" panose="02020603050405020304" pitchFamily="18" charset="0"/>
              </a:rPr>
              <a:t>tiêu</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cự</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425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randombar(horizontal)">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randombar(horizontal)">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randombar(horizontal)">
                                      <p:cBhvr>
                                        <p:cTn id="2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142" grpId="0"/>
      <p:bldP spid="144" grpId="0"/>
      <p:bldP spid="150" grpId="0"/>
      <p:bldP spid="152" grpId="0"/>
      <p:bldP spid="71" grpId="0"/>
      <p:bldP spid="72" grpId="0"/>
      <p:bldP spid="73" grpId="0"/>
      <p:bldP spid="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B244636-0868-4108-C040-6476B293673F}"/>
              </a:ext>
            </a:extLst>
          </p:cNvPr>
          <p:cNvSpPr>
            <a:spLocks noGrp="1"/>
          </p:cNvSpPr>
          <p:nvPr>
            <p:ph type="title"/>
          </p:nvPr>
        </p:nvSpPr>
        <p:spPr/>
        <p:txBody>
          <a:bodyPr/>
          <a:lstStyle/>
          <a:p>
            <a:r>
              <a:rPr lang="vi-VN" dirty="0"/>
              <a:t>Câu 1: </a:t>
            </a:r>
          </a:p>
        </p:txBody>
      </p:sp>
    </p:spTree>
    <p:extLst>
      <p:ext uri="{BB962C8B-B14F-4D97-AF65-F5344CB8AC3E}">
        <p14:creationId xmlns:p14="http://schemas.microsoft.com/office/powerpoint/2010/main" val="2657454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Freeform 3"/>
          <p:cNvSpPr/>
          <p:nvPr/>
        </p:nvSpPr>
        <p:spPr>
          <a:xfrm>
            <a:off x="3775064" y="2503280"/>
            <a:ext cx="10331030" cy="5217161"/>
          </a:xfrm>
          <a:custGeom>
            <a:avLst/>
            <a:gdLst/>
            <a:ahLst/>
            <a:cxnLst/>
            <a:rect l="l" t="t" r="r" b="b"/>
            <a:pathLst>
              <a:path w="10331030" h="5217161">
                <a:moveTo>
                  <a:pt x="0" y="0"/>
                </a:moveTo>
                <a:lnTo>
                  <a:pt x="10331030" y="0"/>
                </a:lnTo>
                <a:lnTo>
                  <a:pt x="10331030" y="5217162"/>
                </a:lnTo>
                <a:lnTo>
                  <a:pt x="0" y="5217162"/>
                </a:lnTo>
                <a:lnTo>
                  <a:pt x="0" y="0"/>
                </a:lnTo>
                <a:close/>
              </a:path>
            </a:pathLst>
          </a:custGeom>
          <a:blipFill>
            <a:blip r:embed="rId3">
              <a:extLst>
                <a:ext uri="{96DAC541-7B7A-43D3-8B79-37D633B846F1}">
                  <asvg:svgBlip xmlns:asvg="http://schemas.microsoft.com/office/drawing/2016/SVG/main" r:embed="rId4"/>
                </a:ext>
              </a:extLst>
            </a:blip>
            <a:stretch>
              <a:fillRect l="-3467" r="-3380" b="-111580"/>
            </a:stretch>
          </a:blipFill>
        </p:spPr>
      </p:sp>
      <p:sp>
        <p:nvSpPr>
          <p:cNvPr id="4" name="Freeform 4"/>
          <p:cNvSpPr/>
          <p:nvPr/>
        </p:nvSpPr>
        <p:spPr>
          <a:xfrm>
            <a:off x="3978485" y="2341355"/>
            <a:ext cx="10331030" cy="5217161"/>
          </a:xfrm>
          <a:custGeom>
            <a:avLst/>
            <a:gdLst/>
            <a:ahLst/>
            <a:cxnLst/>
            <a:rect l="l" t="t" r="r" b="b"/>
            <a:pathLst>
              <a:path w="10331030" h="5217161">
                <a:moveTo>
                  <a:pt x="0" y="0"/>
                </a:moveTo>
                <a:lnTo>
                  <a:pt x="10331030" y="0"/>
                </a:lnTo>
                <a:lnTo>
                  <a:pt x="10331030" y="5217162"/>
                </a:lnTo>
                <a:lnTo>
                  <a:pt x="0" y="5217162"/>
                </a:lnTo>
                <a:lnTo>
                  <a:pt x="0" y="0"/>
                </a:lnTo>
                <a:close/>
              </a:path>
            </a:pathLst>
          </a:custGeom>
          <a:blipFill>
            <a:blip r:embed="rId5">
              <a:extLst>
                <a:ext uri="{96DAC541-7B7A-43D3-8B79-37D633B846F1}">
                  <asvg:svgBlip xmlns:asvg="http://schemas.microsoft.com/office/drawing/2016/SVG/main" r:embed="rId6"/>
                </a:ext>
              </a:extLst>
            </a:blip>
            <a:stretch>
              <a:fillRect l="-3467" r="-3380" b="-111580"/>
            </a:stretch>
          </a:blipFill>
        </p:spPr>
      </p:sp>
      <p:sp>
        <p:nvSpPr>
          <p:cNvPr id="5" name="TextBox 5"/>
          <p:cNvSpPr txBox="1"/>
          <p:nvPr/>
        </p:nvSpPr>
        <p:spPr>
          <a:xfrm>
            <a:off x="4369811" y="2799237"/>
            <a:ext cx="9141535" cy="4518096"/>
          </a:xfrm>
          <a:prstGeom prst="rect">
            <a:avLst/>
          </a:prstGeom>
        </p:spPr>
        <p:txBody>
          <a:bodyPr lIns="0" tIns="0" rIns="0" bIns="0" rtlCol="0" anchor="t">
            <a:spAutoFit/>
          </a:bodyPr>
          <a:lstStyle/>
          <a:p>
            <a:pPr algn="ctr">
              <a:lnSpc>
                <a:spcPts val="12322"/>
              </a:lnSpc>
            </a:pPr>
            <a:r>
              <a:rPr lang="en-US" sz="6000" b="1" spc="555">
                <a:solidFill>
                  <a:srgbClr val="543855"/>
                </a:solidFill>
                <a:latin typeface="Times New Roman" panose="02020603050405020304" pitchFamily="18" charset="0"/>
                <a:ea typeface="Jingleberry"/>
                <a:cs typeface="Times New Roman" panose="02020603050405020304" pitchFamily="18" charset="0"/>
                <a:sym typeface="Jingleberry"/>
              </a:rPr>
              <a:t>III. </a:t>
            </a:r>
            <a:r>
              <a:rPr lang="vi-VN" sz="6000" b="1" spc="555" dirty="0">
                <a:solidFill>
                  <a:srgbClr val="543855"/>
                </a:solidFill>
                <a:latin typeface="Times New Roman" panose="02020603050405020304" pitchFamily="18" charset="0"/>
                <a:ea typeface="Jingleberry"/>
                <a:cs typeface="Times New Roman" panose="02020603050405020304" pitchFamily="18" charset="0"/>
                <a:sym typeface="Jingleberry"/>
              </a:rPr>
              <a:t>Đường Truyền Của Tia Sáng Qua Thấu Kính</a:t>
            </a:r>
            <a:endParaRPr lang="en-US" sz="6000" b="1" spc="555" dirty="0">
              <a:solidFill>
                <a:srgbClr val="543855"/>
              </a:solidFill>
              <a:latin typeface="Times New Roman" panose="02020603050405020304" pitchFamily="18" charset="0"/>
              <a:ea typeface="Jingleberry"/>
              <a:cs typeface="Times New Roman" panose="02020603050405020304" pitchFamily="18" charset="0"/>
              <a:sym typeface="Jingleberry"/>
            </a:endParaRPr>
          </a:p>
        </p:txBody>
      </p:sp>
      <p:sp>
        <p:nvSpPr>
          <p:cNvPr id="6" name="Freeform 6"/>
          <p:cNvSpPr/>
          <p:nvPr/>
        </p:nvSpPr>
        <p:spPr>
          <a:xfrm>
            <a:off x="12003366" y="4678042"/>
            <a:ext cx="5570131" cy="11808677"/>
          </a:xfrm>
          <a:custGeom>
            <a:avLst/>
            <a:gdLst/>
            <a:ahLst/>
            <a:cxnLst/>
            <a:rect l="l" t="t" r="r" b="b"/>
            <a:pathLst>
              <a:path w="5570131" h="11808677">
                <a:moveTo>
                  <a:pt x="0" y="0"/>
                </a:moveTo>
                <a:lnTo>
                  <a:pt x="5570131" y="0"/>
                </a:lnTo>
                <a:lnTo>
                  <a:pt x="5570131" y="11808677"/>
                </a:lnTo>
                <a:lnTo>
                  <a:pt x="0" y="118086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283406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26" name="Google Shape;356;p47"/>
          <p:cNvSpPr txBox="1"/>
          <p:nvPr/>
        </p:nvSpPr>
        <p:spPr>
          <a:xfrm>
            <a:off x="874970" y="537875"/>
            <a:ext cx="10783630" cy="553302"/>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3600" dirty="0">
                <a:latin typeface="Times New Roman" panose="02020603050405020304" pitchFamily="18" charset="0"/>
                <a:cs typeface="Times New Roman" panose="02020603050405020304" pitchFamily="18" charset="0"/>
              </a:rPr>
              <a:t>III.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Tia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Thấu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Kính</a:t>
            </a:r>
            <a:endParaRPr lang="en-US" sz="3600" dirty="0">
              <a:solidFill>
                <a:srgbClr val="2E2723"/>
              </a:solidFill>
              <a:latin typeface="Times New Roman" panose="02020603050405020304" pitchFamily="18" charset="0"/>
              <a:cs typeface="Times New Roman" panose="02020603050405020304" pitchFamily="18" charset="0"/>
            </a:endParaRPr>
          </a:p>
        </p:txBody>
      </p:sp>
      <p:sp>
        <p:nvSpPr>
          <p:cNvPr id="30" name="Rectangle: Rounded Corners 29"/>
          <p:cNvSpPr/>
          <p:nvPr/>
        </p:nvSpPr>
        <p:spPr>
          <a:xfrm>
            <a:off x="2034652" y="1466821"/>
            <a:ext cx="6118747" cy="740048"/>
          </a:xfrm>
          <a:prstGeom prst="roundRect">
            <a:avLst>
              <a:gd name="adj" fmla="val 35973"/>
            </a:avLst>
          </a:prstGeom>
          <a:solidFill>
            <a:srgbClr val="FFC727"/>
          </a:solidFill>
          <a:ln>
            <a:noFill/>
          </a:ln>
        </p:spPr>
        <p:txBody>
          <a:bodyPr spcFirstLastPara="1" wrap="square" lIns="182850" tIns="182850" rIns="182850" bIns="182850" anchor="ctr" anchorCtr="0">
            <a:noAutofit/>
          </a:bodyPr>
          <a:lstStyle/>
          <a:p>
            <a:pPr algn="ctr">
              <a:buClr>
                <a:schemeClr val="dk1"/>
              </a:buClr>
              <a:buSzPts val="3000"/>
            </a:pPr>
            <a:r>
              <a:rPr lang="en-US" sz="4000" b="1" dirty="0" err="1">
                <a:latin typeface="Times New Roman" panose="02020603050405020304" pitchFamily="18" charset="0"/>
                <a:cs typeface="Times New Roman" panose="02020603050405020304" pitchFamily="18" charset="0"/>
              </a:rPr>
              <a:t>Thí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nghiệm</a:t>
            </a:r>
            <a:r>
              <a:rPr lang="en-US" sz="4000" b="1" dirty="0">
                <a:latin typeface="Times New Roman" panose="02020603050405020304" pitchFamily="18" charset="0"/>
                <a:cs typeface="Times New Roman" panose="02020603050405020304" pitchFamily="18" charset="0"/>
              </a:rPr>
              <a:t> 1 – TK </a:t>
            </a:r>
            <a:r>
              <a:rPr lang="en-US" sz="4000" b="1" dirty="0" err="1">
                <a:latin typeface="Times New Roman" panose="02020603050405020304" pitchFamily="18" charset="0"/>
                <a:cs typeface="Times New Roman" panose="02020603050405020304" pitchFamily="18" charset="0"/>
              </a:rPr>
              <a:t>hội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tụ</a:t>
            </a:r>
            <a:endParaRPr lang="en-US" sz="4000" b="1" dirty="0">
              <a:latin typeface="Times New Roman" panose="02020603050405020304" pitchFamily="18" charset="0"/>
              <a:cs typeface="Times New Roman" panose="02020603050405020304" pitchFamily="18" charset="0"/>
            </a:endParaRPr>
          </a:p>
        </p:txBody>
      </p:sp>
      <p:sp>
        <p:nvSpPr>
          <p:cNvPr id="31" name="Rectangle: Rounded Corners 30"/>
          <p:cNvSpPr/>
          <p:nvPr/>
        </p:nvSpPr>
        <p:spPr>
          <a:xfrm>
            <a:off x="10079999" y="1466819"/>
            <a:ext cx="6618113" cy="793566"/>
          </a:xfrm>
          <a:prstGeom prst="roundRect">
            <a:avLst>
              <a:gd name="adj" fmla="val 35973"/>
            </a:avLst>
          </a:prstGeom>
          <a:solidFill>
            <a:srgbClr val="FFC727"/>
          </a:solidFill>
          <a:ln>
            <a:noFill/>
          </a:ln>
        </p:spPr>
        <p:txBody>
          <a:bodyPr spcFirstLastPara="1" wrap="square" lIns="182850" tIns="182850" rIns="182850" bIns="182850" anchor="ctr" anchorCtr="0">
            <a:noAutofit/>
          </a:bodyPr>
          <a:lstStyle/>
          <a:p>
            <a:pPr algn="ctr">
              <a:buClr>
                <a:schemeClr val="dk1"/>
              </a:buClr>
              <a:buSzPts val="3000"/>
            </a:pPr>
            <a:r>
              <a:rPr lang="en-US" sz="4000" b="1" dirty="0" err="1">
                <a:latin typeface="Times New Roman" panose="02020603050405020304" pitchFamily="18" charset="0"/>
                <a:cs typeface="Times New Roman" panose="02020603050405020304" pitchFamily="18" charset="0"/>
              </a:rPr>
              <a:t>Thí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nghiệm</a:t>
            </a:r>
            <a:r>
              <a:rPr lang="en-US" sz="4000" b="1" dirty="0">
                <a:latin typeface="Times New Roman" panose="02020603050405020304" pitchFamily="18" charset="0"/>
                <a:cs typeface="Times New Roman" panose="02020603050405020304" pitchFamily="18" charset="0"/>
              </a:rPr>
              <a:t> 2 – TK </a:t>
            </a:r>
            <a:r>
              <a:rPr lang="en-US" sz="4000" b="1" dirty="0" err="1">
                <a:latin typeface="Times New Roman" panose="02020603050405020304" pitchFamily="18" charset="0"/>
                <a:cs typeface="Times New Roman" panose="02020603050405020304" pitchFamily="18" charset="0"/>
              </a:rPr>
              <a:t>phân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kì</a:t>
            </a:r>
            <a:endParaRPr lang="en-US" sz="4000" b="1" dirty="0">
              <a:latin typeface="Times New Roman" panose="02020603050405020304" pitchFamily="18" charset="0"/>
              <a:cs typeface="Times New Roman" panose="02020603050405020304" pitchFamily="18" charset="0"/>
            </a:endParaRPr>
          </a:p>
        </p:txBody>
      </p:sp>
      <p:pic>
        <p:nvPicPr>
          <p:cNvPr id="513" name="Picture 512"/>
          <p:cNvPicPr>
            <a:picLocks noChangeAspect="1"/>
          </p:cNvPicPr>
          <p:nvPr/>
        </p:nvPicPr>
        <p:blipFill>
          <a:blip r:embed="rId3"/>
          <a:stretch>
            <a:fillRect/>
          </a:stretch>
        </p:blipFill>
        <p:spPr>
          <a:xfrm>
            <a:off x="1583739" y="2582511"/>
            <a:ext cx="6964350" cy="3693878"/>
          </a:xfrm>
          <a:prstGeom prst="rect">
            <a:avLst/>
          </a:prstGeom>
        </p:spPr>
      </p:pic>
      <p:sp>
        <p:nvSpPr>
          <p:cNvPr id="534" name="Google Shape;363;p48"/>
          <p:cNvSpPr txBox="1"/>
          <p:nvPr/>
        </p:nvSpPr>
        <p:spPr>
          <a:xfrm>
            <a:off x="864084" y="6598507"/>
            <a:ext cx="15407056" cy="100656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b="1" dirty="0" err="1">
                <a:latin typeface="Times New Roman" panose="02020603050405020304" pitchFamily="18" charset="0"/>
                <a:cs typeface="Times New Roman" panose="02020603050405020304" pitchFamily="18" charset="0"/>
              </a:rPr>
              <a:t>Bước</a:t>
            </a:r>
            <a:r>
              <a:rPr lang="en-US" sz="4000" b="1" dirty="0">
                <a:latin typeface="Times New Roman" panose="02020603050405020304" pitchFamily="18" charset="0"/>
                <a:cs typeface="Times New Roman" panose="02020603050405020304" pitchFamily="18" charset="0"/>
              </a:rPr>
              <a:t> 1: </a:t>
            </a:r>
            <a:r>
              <a:rPr lang="en-US" sz="4000" dirty="0" err="1">
                <a:latin typeface="Times New Roman" panose="02020603050405020304" pitchFamily="18" charset="0"/>
                <a:cs typeface="Times New Roman" panose="02020603050405020304" pitchFamily="18" charset="0"/>
              </a:rPr>
              <a:t>Vẽ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O</a:t>
            </a:r>
          </a:p>
        </p:txBody>
      </p:sp>
      <p:sp>
        <p:nvSpPr>
          <p:cNvPr id="535" name="Google Shape;363;p48"/>
          <p:cNvSpPr txBox="1"/>
          <p:nvPr/>
        </p:nvSpPr>
        <p:spPr>
          <a:xfrm>
            <a:off x="855777" y="7692796"/>
            <a:ext cx="16003474" cy="157979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b="1" dirty="0" err="1">
                <a:latin typeface="Times New Roman" panose="02020603050405020304" pitchFamily="18" charset="0"/>
                <a:cs typeface="Times New Roman" panose="02020603050405020304" pitchFamily="18" charset="0"/>
              </a:rPr>
              <a:t>Bước</a:t>
            </a:r>
            <a:r>
              <a:rPr lang="en-US" sz="4000" b="1" dirty="0">
                <a:latin typeface="Times New Roman" panose="02020603050405020304" pitchFamily="18" charset="0"/>
                <a:cs typeface="Times New Roman" panose="02020603050405020304" pitchFamily="18" charset="0"/>
              </a:rPr>
              <a:t> 2: </a:t>
            </a:r>
            <a:r>
              <a:rPr lang="vi-VN" sz="4000" dirty="0">
                <a:latin typeface="Times New Roman" panose="02020603050405020304" pitchFamily="18" charset="0"/>
                <a:cs typeface="Times New Roman" panose="02020603050405020304" pitchFamily="18" charset="0"/>
              </a:rPr>
              <a:t>Đặt thấu kính hội tụ lên tờ giấy sao cho đường thẳng này trùng với trục chính △ và điểm </a:t>
            </a:r>
            <a:r>
              <a:rPr lang="en-US" sz="4000" dirty="0">
                <a:latin typeface="Times New Roman" panose="02020603050405020304" pitchFamily="18" charset="0"/>
                <a:cs typeface="Times New Roman" panose="02020603050405020304" pitchFamily="18" charset="0"/>
              </a:rPr>
              <a:t>O</a:t>
            </a:r>
            <a:r>
              <a:rPr lang="vi-VN" sz="4000" dirty="0">
                <a:latin typeface="Times New Roman" panose="02020603050405020304" pitchFamily="18" charset="0"/>
                <a:cs typeface="Times New Roman" panose="02020603050405020304" pitchFamily="18" charset="0"/>
              </a:rPr>
              <a:t> trùng với quang tâm</a:t>
            </a:r>
            <a:endParaRPr lang="en-US" sz="4000" dirty="0">
              <a:latin typeface="Times New Roman" panose="02020603050405020304" pitchFamily="18" charset="0"/>
              <a:cs typeface="Times New Roman" panose="02020603050405020304" pitchFamily="18" charset="0"/>
            </a:endParaRPr>
          </a:p>
        </p:txBody>
      </p:sp>
      <p:grpSp>
        <p:nvGrpSpPr>
          <p:cNvPr id="539" name="Group 538"/>
          <p:cNvGrpSpPr/>
          <p:nvPr/>
        </p:nvGrpSpPr>
        <p:grpSpPr>
          <a:xfrm>
            <a:off x="9733763" y="2582507"/>
            <a:ext cx="6964350" cy="3693878"/>
            <a:chOff x="5080368" y="1291255"/>
            <a:chExt cx="3055201" cy="1620473"/>
          </a:xfrm>
        </p:grpSpPr>
        <p:pic>
          <p:nvPicPr>
            <p:cNvPr id="533" name="Picture 532"/>
            <p:cNvPicPr>
              <a:picLocks noChangeAspect="1"/>
            </p:cNvPicPr>
            <p:nvPr/>
          </p:nvPicPr>
          <p:blipFill>
            <a:blip r:embed="rId3"/>
            <a:stretch>
              <a:fillRect/>
            </a:stretch>
          </p:blipFill>
          <p:spPr>
            <a:xfrm>
              <a:off x="5080368" y="1291255"/>
              <a:ext cx="3055201" cy="1620473"/>
            </a:xfrm>
            <a:prstGeom prst="rect">
              <a:avLst/>
            </a:prstGeom>
          </p:spPr>
        </p:pic>
        <p:pic>
          <p:nvPicPr>
            <p:cNvPr id="537" name="Picture 536"/>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Lst>
            </a:blip>
            <a:srcRect l="26016" t="30464" r="69345" b="28893"/>
            <a:stretch>
              <a:fillRect/>
            </a:stretch>
          </p:blipFill>
          <p:spPr>
            <a:xfrm>
              <a:off x="6744845" y="1678780"/>
              <a:ext cx="341755" cy="807245"/>
            </a:xfrm>
            <a:prstGeom prst="rect">
              <a:avLst/>
            </a:prstGeom>
          </p:spPr>
        </p:pic>
      </p:grpSp>
    </p:spTree>
    <p:extLst>
      <p:ext uri="{BB962C8B-B14F-4D97-AF65-F5344CB8AC3E}">
        <p14:creationId xmlns:p14="http://schemas.microsoft.com/office/powerpoint/2010/main" val="254594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513"/>
                                        </p:tgtEl>
                                        <p:attrNameLst>
                                          <p:attrName>style.visibility</p:attrName>
                                        </p:attrNameLst>
                                      </p:cBhvr>
                                      <p:to>
                                        <p:strVal val="visible"/>
                                      </p:to>
                                    </p:set>
                                    <p:animEffect transition="in" filter="randombar(horizontal)">
                                      <p:cBhvr>
                                        <p:cTn id="18" dur="500"/>
                                        <p:tgtEl>
                                          <p:spTgt spid="513"/>
                                        </p:tgtEl>
                                      </p:cBhvr>
                                    </p:animEffect>
                                  </p:childTnLst>
                                </p:cTn>
                              </p:par>
                              <p:par>
                                <p:cTn id="19" presetID="14" presetClass="entr" presetSubtype="10" fill="hold" nodeType="withEffect">
                                  <p:stCondLst>
                                    <p:cond delay="0"/>
                                  </p:stCondLst>
                                  <p:childTnLst>
                                    <p:set>
                                      <p:cBhvr>
                                        <p:cTn id="20" dur="1" fill="hold">
                                          <p:stCondLst>
                                            <p:cond delay="0"/>
                                          </p:stCondLst>
                                        </p:cTn>
                                        <p:tgtEl>
                                          <p:spTgt spid="539"/>
                                        </p:tgtEl>
                                        <p:attrNameLst>
                                          <p:attrName>style.visibility</p:attrName>
                                        </p:attrNameLst>
                                      </p:cBhvr>
                                      <p:to>
                                        <p:strVal val="visible"/>
                                      </p:to>
                                    </p:set>
                                    <p:animEffect transition="in" filter="randombar(horizontal)">
                                      <p:cBhvr>
                                        <p:cTn id="21" dur="500"/>
                                        <p:tgtEl>
                                          <p:spTgt spid="5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34"/>
                                        </p:tgtEl>
                                        <p:attrNameLst>
                                          <p:attrName>style.visibility</p:attrName>
                                        </p:attrNameLst>
                                      </p:cBhvr>
                                      <p:to>
                                        <p:strVal val="visible"/>
                                      </p:to>
                                    </p:set>
                                    <p:animEffect transition="in" filter="wipe(left)">
                                      <p:cBhvr>
                                        <p:cTn id="26" dur="500"/>
                                        <p:tgtEl>
                                          <p:spTgt spid="5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35"/>
                                        </p:tgtEl>
                                        <p:attrNameLst>
                                          <p:attrName>style.visibility</p:attrName>
                                        </p:attrNameLst>
                                      </p:cBhvr>
                                      <p:to>
                                        <p:strVal val="visible"/>
                                      </p:to>
                                    </p:set>
                                    <p:animEffect transition="in" filter="wipe(left)">
                                      <p:cBhvr>
                                        <p:cTn id="31"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34" grpId="0"/>
      <p:bldP spid="5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grpSp>
        <p:nvGrpSpPr>
          <p:cNvPr id="3" name="Group 3"/>
          <p:cNvGrpSpPr/>
          <p:nvPr/>
        </p:nvGrpSpPr>
        <p:grpSpPr>
          <a:xfrm>
            <a:off x="2233910" y="1645561"/>
            <a:ext cx="13820180" cy="6995877"/>
            <a:chOff x="0" y="0"/>
            <a:chExt cx="2982956" cy="1509994"/>
          </a:xfrm>
        </p:grpSpPr>
        <p:sp>
          <p:nvSpPr>
            <p:cNvPr id="4" name="Freeform 4"/>
            <p:cNvSpPr/>
            <p:nvPr/>
          </p:nvSpPr>
          <p:spPr>
            <a:xfrm>
              <a:off x="0" y="0"/>
              <a:ext cx="2982956" cy="1509994"/>
            </a:xfrm>
            <a:custGeom>
              <a:avLst/>
              <a:gdLst/>
              <a:ahLst/>
              <a:cxnLst/>
              <a:rect l="l" t="t" r="r" b="b"/>
              <a:pathLst>
                <a:path w="2982956" h="1509994">
                  <a:moveTo>
                    <a:pt x="28570" y="0"/>
                  </a:moveTo>
                  <a:lnTo>
                    <a:pt x="2954386" y="0"/>
                  </a:lnTo>
                  <a:cubicBezTo>
                    <a:pt x="2970164" y="0"/>
                    <a:pt x="2982956" y="12791"/>
                    <a:pt x="2982956" y="28570"/>
                  </a:cubicBezTo>
                  <a:lnTo>
                    <a:pt x="2982956" y="1481424"/>
                  </a:lnTo>
                  <a:cubicBezTo>
                    <a:pt x="2982956" y="1497203"/>
                    <a:pt x="2970164" y="1509994"/>
                    <a:pt x="2954386" y="1509994"/>
                  </a:cubicBezTo>
                  <a:lnTo>
                    <a:pt x="28570" y="1509994"/>
                  </a:lnTo>
                  <a:cubicBezTo>
                    <a:pt x="12791" y="1509994"/>
                    <a:pt x="0" y="1497203"/>
                    <a:pt x="0" y="1481424"/>
                  </a:cubicBezTo>
                  <a:lnTo>
                    <a:pt x="0" y="28570"/>
                  </a:lnTo>
                  <a:cubicBezTo>
                    <a:pt x="0" y="12791"/>
                    <a:pt x="12791" y="0"/>
                    <a:pt x="28570" y="0"/>
                  </a:cubicBezTo>
                  <a:close/>
                </a:path>
              </a:pathLst>
            </a:custGeom>
            <a:solidFill>
              <a:srgbClr val="FFFFFF"/>
            </a:solidFill>
          </p:spPr>
        </p:sp>
        <p:sp>
          <p:nvSpPr>
            <p:cNvPr id="5" name="TextBox 5"/>
            <p:cNvSpPr txBox="1"/>
            <p:nvPr/>
          </p:nvSpPr>
          <p:spPr>
            <a:xfrm>
              <a:off x="0" y="-38100"/>
              <a:ext cx="2982956" cy="1548094"/>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778939" y="3216878"/>
            <a:ext cx="11297641" cy="4052391"/>
          </a:xfrm>
          <a:prstGeom prst="rect">
            <a:avLst/>
          </a:prstGeom>
        </p:spPr>
        <p:txBody>
          <a:bodyPr lIns="0" tIns="0" rIns="0" bIns="0" rtlCol="0" anchor="t">
            <a:spAutoFit/>
          </a:bodyPr>
          <a:lstStyle/>
          <a:p>
            <a:pPr algn="ctr">
              <a:lnSpc>
                <a:spcPts val="15792"/>
              </a:lnSpc>
            </a:pPr>
            <a:r>
              <a:rPr lang="en-US" sz="11800" spc="1085">
                <a:solidFill>
                  <a:srgbClr val="543855"/>
                </a:solidFill>
                <a:latin typeface="Jingleberry"/>
                <a:ea typeface="Jingleberry"/>
                <a:cs typeface="Jingleberry"/>
                <a:sym typeface="Jingleberry"/>
              </a:rPr>
              <a:t>BÀI 8: </a:t>
            </a:r>
          </a:p>
          <a:p>
            <a:pPr algn="ctr">
              <a:lnSpc>
                <a:spcPts val="15792"/>
              </a:lnSpc>
            </a:pPr>
            <a:r>
              <a:rPr lang="en-US" sz="11800" spc="1085">
                <a:solidFill>
                  <a:srgbClr val="543855"/>
                </a:solidFill>
                <a:latin typeface="Jingleberry"/>
                <a:ea typeface="Jingleberry"/>
                <a:cs typeface="Jingleberry"/>
                <a:sym typeface="Jingleberry"/>
              </a:rPr>
              <a:t>THẤU KÍNH</a:t>
            </a:r>
          </a:p>
        </p:txBody>
      </p:sp>
      <p:sp>
        <p:nvSpPr>
          <p:cNvPr id="7" name="Freeform 7"/>
          <p:cNvSpPr/>
          <p:nvPr/>
        </p:nvSpPr>
        <p:spPr>
          <a:xfrm>
            <a:off x="510230" y="3697195"/>
            <a:ext cx="5231632" cy="11122211"/>
          </a:xfrm>
          <a:custGeom>
            <a:avLst/>
            <a:gdLst/>
            <a:ahLst/>
            <a:cxnLst/>
            <a:rect l="l" t="t" r="r" b="b"/>
            <a:pathLst>
              <a:path w="5231632" h="11122211">
                <a:moveTo>
                  <a:pt x="0" y="0"/>
                </a:moveTo>
                <a:lnTo>
                  <a:pt x="5231632" y="0"/>
                </a:lnTo>
                <a:lnTo>
                  <a:pt x="5231632" y="11122210"/>
                </a:lnTo>
                <a:lnTo>
                  <a:pt x="0" y="111222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4059977" y="2533514"/>
            <a:ext cx="10735564" cy="385952"/>
          </a:xfrm>
          <a:prstGeom prst="rect">
            <a:avLst/>
          </a:prstGeom>
        </p:spPr>
        <p:txBody>
          <a:bodyPr lIns="0" tIns="0" rIns="0" bIns="0" rtlCol="0" anchor="t">
            <a:spAutoFit/>
          </a:bodyPr>
          <a:lstStyle/>
          <a:p>
            <a:pPr algn="ctr">
              <a:lnSpc>
                <a:spcPts val="3081"/>
              </a:lnSpc>
            </a:pPr>
            <a:r>
              <a:rPr lang="en-US" sz="2679" spc="166">
                <a:solidFill>
                  <a:srgbClr val="FFFFFF"/>
                </a:solidFill>
                <a:latin typeface="Bobby Jones Condensed Soft"/>
                <a:ea typeface="Bobby Jones Condensed Soft"/>
                <a:cs typeface="Bobby Jones Condensed Soft"/>
                <a:sym typeface="Bobby Jones Condensed Soft"/>
              </a:rPr>
              <a:t>2024-2025</a:t>
            </a:r>
          </a:p>
        </p:txBody>
      </p:sp>
      <p:sp>
        <p:nvSpPr>
          <p:cNvPr id="9" name="TextBox 9"/>
          <p:cNvSpPr txBox="1"/>
          <p:nvPr/>
        </p:nvSpPr>
        <p:spPr>
          <a:xfrm>
            <a:off x="5474037" y="7455884"/>
            <a:ext cx="7907445" cy="598623"/>
          </a:xfrm>
          <a:prstGeom prst="rect">
            <a:avLst/>
          </a:prstGeom>
        </p:spPr>
        <p:txBody>
          <a:bodyPr lIns="0" tIns="0" rIns="0" bIns="0" rtlCol="0" anchor="t">
            <a:spAutoFit/>
          </a:bodyPr>
          <a:lstStyle/>
          <a:p>
            <a:pPr algn="ctr">
              <a:lnSpc>
                <a:spcPts val="4459"/>
              </a:lnSpc>
            </a:pPr>
            <a:r>
              <a:rPr lang="en-US" sz="4459" spc="405">
                <a:solidFill>
                  <a:srgbClr val="543855"/>
                </a:solidFill>
                <a:latin typeface="Bobby Jones Condensed"/>
                <a:ea typeface="Bobby Jones Condensed"/>
                <a:cs typeface="Bobby Jones Condensed"/>
                <a:sym typeface="Bobby Jones Condensed"/>
              </a:rPr>
              <a:t>KHTN 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19" name="Google Shape;363;p48"/>
          <p:cNvSpPr txBox="1"/>
          <p:nvPr/>
        </p:nvSpPr>
        <p:spPr>
          <a:xfrm>
            <a:off x="539608" y="2235627"/>
            <a:ext cx="15407056" cy="100656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3600" b="1" dirty="0" err="1">
                <a:latin typeface="Times New Roman" panose="02020603050405020304" pitchFamily="18" charset="0"/>
                <a:cs typeface="Times New Roman" panose="02020603050405020304" pitchFamily="18" charset="0"/>
              </a:rPr>
              <a:t>Bước</a:t>
            </a:r>
            <a:r>
              <a:rPr lang="en-US" sz="3600" b="1"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Chiếu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quang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p>
        </p:txBody>
      </p:sp>
      <p:sp>
        <p:nvSpPr>
          <p:cNvPr id="20" name="Google Shape;363;p48"/>
          <p:cNvSpPr txBox="1"/>
          <p:nvPr/>
        </p:nvSpPr>
        <p:spPr>
          <a:xfrm>
            <a:off x="3657599" y="7044814"/>
            <a:ext cx="13201651" cy="157979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3600" b="1" dirty="0" err="1">
                <a:latin typeface="Times New Roman" panose="02020603050405020304" pitchFamily="18" charset="0"/>
                <a:cs typeface="Times New Roman" panose="02020603050405020304" pitchFamily="18" charset="0"/>
              </a:rPr>
              <a:t>Bước</a:t>
            </a:r>
            <a:r>
              <a:rPr lang="en-US" sz="3600" b="1"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Chiếu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trục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Quan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endParaRPr lang="en-US" sz="3600" dirty="0">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rotWithShape="1">
          <a:blip r:embed="rId3"/>
          <a:srcRect r="50765"/>
          <a:stretch>
            <a:fillRect/>
          </a:stretch>
        </p:blipFill>
        <p:spPr>
          <a:xfrm>
            <a:off x="1974604" y="3242189"/>
            <a:ext cx="5920140" cy="3221010"/>
          </a:xfrm>
          <a:prstGeom prst="rect">
            <a:avLst/>
          </a:prstGeom>
        </p:spPr>
      </p:pic>
      <p:pic>
        <p:nvPicPr>
          <p:cNvPr id="27" name="Picture 26"/>
          <p:cNvPicPr>
            <a:picLocks noChangeAspect="1"/>
          </p:cNvPicPr>
          <p:nvPr/>
        </p:nvPicPr>
        <p:blipFill rotWithShape="1">
          <a:blip r:embed="rId4"/>
          <a:srcRect r="50765"/>
          <a:stretch>
            <a:fillRect/>
          </a:stretch>
        </p:blipFill>
        <p:spPr>
          <a:xfrm>
            <a:off x="10520202" y="3220901"/>
            <a:ext cx="5920140" cy="3242298"/>
          </a:xfrm>
          <a:prstGeom prst="rect">
            <a:avLst/>
          </a:prstGeom>
        </p:spPr>
      </p:pic>
      <p:sp>
        <p:nvSpPr>
          <p:cNvPr id="28" name="Rectangle: Rounded Corners 27"/>
          <p:cNvSpPr/>
          <p:nvPr/>
        </p:nvSpPr>
        <p:spPr>
          <a:xfrm>
            <a:off x="2034652" y="1466821"/>
            <a:ext cx="5860091" cy="768806"/>
          </a:xfrm>
          <a:prstGeom prst="roundRect">
            <a:avLst>
              <a:gd name="adj" fmla="val 35973"/>
            </a:avLst>
          </a:prstGeom>
          <a:solidFill>
            <a:srgbClr val="FFC727"/>
          </a:solidFill>
          <a:ln>
            <a:noFill/>
          </a:ln>
        </p:spPr>
        <p:txBody>
          <a:bodyPr spcFirstLastPara="1" wrap="square" lIns="182850" tIns="182850" rIns="182850" bIns="182850" anchor="ctr" anchorCtr="0">
            <a:noAutofit/>
          </a:bodyPr>
          <a:lstStyle/>
          <a:p>
            <a:pPr algn="ctr">
              <a:buClr>
                <a:schemeClr val="dk1"/>
              </a:buClr>
              <a:buSzPts val="3000"/>
            </a:pPr>
            <a:r>
              <a:rPr lang="en-US" sz="3600" b="1" dirty="0" err="1">
                <a:latin typeface="Times New Roman" panose="02020603050405020304" pitchFamily="18" charset="0"/>
                <a:cs typeface="Times New Roman" panose="02020603050405020304" pitchFamily="18" charset="0"/>
              </a:rPr>
              <a:t>Thí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nghiệm</a:t>
            </a:r>
            <a:r>
              <a:rPr lang="en-US" sz="3600" b="1" dirty="0">
                <a:latin typeface="Times New Roman" panose="02020603050405020304" pitchFamily="18" charset="0"/>
                <a:cs typeface="Times New Roman" panose="02020603050405020304" pitchFamily="18" charset="0"/>
              </a:rPr>
              <a:t> 1 – TK </a:t>
            </a:r>
            <a:r>
              <a:rPr lang="en-US" sz="3600" b="1" dirty="0" err="1">
                <a:latin typeface="Times New Roman" panose="02020603050405020304" pitchFamily="18" charset="0"/>
                <a:cs typeface="Times New Roman" panose="02020603050405020304" pitchFamily="18" charset="0"/>
              </a:rPr>
              <a:t>hội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tụ</a:t>
            </a:r>
            <a:endParaRPr lang="en-US" sz="3600" b="1" dirty="0">
              <a:latin typeface="Times New Roman" panose="02020603050405020304" pitchFamily="18" charset="0"/>
              <a:cs typeface="Times New Roman" panose="02020603050405020304" pitchFamily="18" charset="0"/>
            </a:endParaRPr>
          </a:p>
        </p:txBody>
      </p:sp>
      <p:sp>
        <p:nvSpPr>
          <p:cNvPr id="29" name="Rectangle: Rounded Corners 28"/>
          <p:cNvSpPr/>
          <p:nvPr/>
        </p:nvSpPr>
        <p:spPr>
          <a:xfrm>
            <a:off x="10481199" y="1466819"/>
            <a:ext cx="6378051" cy="768808"/>
          </a:xfrm>
          <a:prstGeom prst="roundRect">
            <a:avLst>
              <a:gd name="adj" fmla="val 35973"/>
            </a:avLst>
          </a:prstGeom>
          <a:solidFill>
            <a:srgbClr val="FFC727"/>
          </a:solidFill>
          <a:ln>
            <a:noFill/>
          </a:ln>
        </p:spPr>
        <p:txBody>
          <a:bodyPr spcFirstLastPara="1" wrap="square" lIns="182850" tIns="182850" rIns="182850" bIns="182850" anchor="ctr" anchorCtr="0">
            <a:noAutofit/>
          </a:bodyPr>
          <a:lstStyle/>
          <a:p>
            <a:pPr algn="ctr">
              <a:buClr>
                <a:schemeClr val="dk1"/>
              </a:buClr>
              <a:buSzPts val="3000"/>
            </a:pPr>
            <a:r>
              <a:rPr lang="en-US" sz="3600" b="1" dirty="0" err="1">
                <a:latin typeface="Times New Roman" panose="02020603050405020304" pitchFamily="18" charset="0"/>
                <a:cs typeface="Times New Roman" panose="02020603050405020304" pitchFamily="18" charset="0"/>
              </a:rPr>
              <a:t>Thí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nghiệm</a:t>
            </a:r>
            <a:r>
              <a:rPr lang="en-US" sz="3600" b="1" dirty="0">
                <a:latin typeface="Times New Roman" panose="02020603050405020304" pitchFamily="18" charset="0"/>
                <a:cs typeface="Times New Roman" panose="02020603050405020304" pitchFamily="18" charset="0"/>
              </a:rPr>
              <a:t> 2 – TK </a:t>
            </a: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kì</a:t>
            </a:r>
            <a:endParaRPr lang="en-US" sz="3600" b="1" dirty="0">
              <a:latin typeface="Times New Roman" panose="02020603050405020304" pitchFamily="18" charset="0"/>
              <a:cs typeface="Times New Roman" panose="02020603050405020304" pitchFamily="18" charset="0"/>
            </a:endParaRPr>
          </a:p>
        </p:txBody>
      </p:sp>
      <p:sp>
        <p:nvSpPr>
          <p:cNvPr id="2" name="Google Shape;356;p47"/>
          <p:cNvSpPr txBox="1"/>
          <p:nvPr/>
        </p:nvSpPr>
        <p:spPr>
          <a:xfrm>
            <a:off x="539608" y="457118"/>
            <a:ext cx="9540392" cy="634036"/>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3200" dirty="0">
                <a:latin typeface="Times New Roman" panose="02020603050405020304" pitchFamily="18" charset="0"/>
                <a:cs typeface="Times New Roman" panose="02020603050405020304" pitchFamily="18" charset="0"/>
              </a:rPr>
              <a:t>III.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Tia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Thấu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Kính</a:t>
            </a:r>
            <a:endParaRPr lang="en-US" sz="3200" dirty="0">
              <a:solidFill>
                <a:srgbClr val="2E272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98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par>
                                <p:cTn id="12" presetID="14" presetClass="entr" presetSubtype="1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randombar(horizont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44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sp>
        <p:nvSpPr>
          <p:cNvPr id="3" name="Freeform 3"/>
          <p:cNvSpPr/>
          <p:nvPr/>
        </p:nvSpPr>
        <p:spPr>
          <a:xfrm>
            <a:off x="7728780" y="3132822"/>
            <a:ext cx="10254420" cy="5744477"/>
          </a:xfrm>
          <a:custGeom>
            <a:avLst/>
            <a:gdLst/>
            <a:ahLst/>
            <a:cxnLst/>
            <a:rect l="l" t="t" r="r" b="b"/>
            <a:pathLst>
              <a:path w="4141100" h="3952868">
                <a:moveTo>
                  <a:pt x="0" y="0"/>
                </a:moveTo>
                <a:lnTo>
                  <a:pt x="4141099" y="0"/>
                </a:lnTo>
                <a:lnTo>
                  <a:pt x="4141099" y="3952867"/>
                </a:lnTo>
                <a:lnTo>
                  <a:pt x="0" y="3952867"/>
                </a:lnTo>
                <a:lnTo>
                  <a:pt x="0" y="0"/>
                </a:lnTo>
                <a:close/>
              </a:path>
            </a:pathLst>
          </a:custGeom>
        </p:spPr>
        <p:style>
          <a:lnRef idx="2">
            <a:schemeClr val="accent4"/>
          </a:lnRef>
          <a:fillRef idx="1">
            <a:schemeClr val="lt1"/>
          </a:fillRef>
          <a:effectRef idx="0">
            <a:schemeClr val="accent4"/>
          </a:effectRef>
          <a:fontRef idx="minor">
            <a:schemeClr val="dk1"/>
          </a:fontRef>
        </p:style>
      </p:sp>
      <p:sp>
        <p:nvSpPr>
          <p:cNvPr id="8" name="TextBox 8"/>
          <p:cNvSpPr txBox="1"/>
          <p:nvPr/>
        </p:nvSpPr>
        <p:spPr>
          <a:xfrm>
            <a:off x="768198" y="419100"/>
            <a:ext cx="16751604" cy="1327286"/>
          </a:xfrm>
          <a:prstGeom prst="rect">
            <a:avLst/>
          </a:prstGeom>
        </p:spPr>
        <p:txBody>
          <a:bodyPr wrap="square" lIns="0" tIns="0" rIns="0" bIns="0" rtlCol="0" anchor="t">
            <a:spAutoFit/>
          </a:bodyPr>
          <a:lstStyle/>
          <a:p>
            <a:pPr algn="ctr">
              <a:lnSpc>
                <a:spcPts val="12322"/>
              </a:lnSpc>
            </a:pPr>
            <a:r>
              <a:rPr lang="vi-VN" sz="4800" b="1" spc="555">
                <a:solidFill>
                  <a:srgbClr val="543855"/>
                </a:solidFill>
                <a:latin typeface="Times New Roman" panose="02020603050405020304" pitchFamily="18" charset="0"/>
                <a:ea typeface="Jingleberry"/>
                <a:cs typeface="Times New Roman" panose="02020603050405020304" pitchFamily="18" charset="0"/>
                <a:sym typeface="Jingleberry"/>
              </a:rPr>
              <a:t>III. Đường Truyền Của Tia Sáng Qua Thấu Kính</a:t>
            </a:r>
          </a:p>
        </p:txBody>
      </p:sp>
      <p:sp>
        <p:nvSpPr>
          <p:cNvPr id="4" name="Rectangle 3"/>
          <p:cNvSpPr/>
          <p:nvPr/>
        </p:nvSpPr>
        <p:spPr>
          <a:xfrm>
            <a:off x="7781097" y="3252013"/>
            <a:ext cx="9940885" cy="5078313"/>
          </a:xfrm>
          <a:prstGeom prst="rect">
            <a:avLst/>
          </a:prstGeom>
        </p:spPr>
        <p:txBody>
          <a:bodyPr wrap="square">
            <a:spAutoFit/>
          </a:bodyPr>
          <a:lstStyle/>
          <a:p>
            <a:pPr algn="just">
              <a:lnSpc>
                <a:spcPct val="150000"/>
              </a:lnSpc>
            </a:pPr>
            <a:r>
              <a:rPr lang="vi-VN" sz="3600" b="1" dirty="0">
                <a:latin typeface="Times New Roman" panose="02020603050405020304" pitchFamily="18" charset="0"/>
                <a:cs typeface="Times New Roman" panose="02020603050405020304" pitchFamily="18" charset="0"/>
              </a:rPr>
              <a:t>Quan sát </a:t>
            </a:r>
            <a:r>
              <a:rPr lang="en-US" sz="3600" b="1" dirty="0" err="1">
                <a:latin typeface="Times New Roman" panose="02020603050405020304" pitchFamily="18" charset="0"/>
                <a:cs typeface="Times New Roman" panose="02020603050405020304" pitchFamily="18" charset="0"/>
              </a:rPr>
              <a:t>thí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hỏi</a:t>
            </a:r>
            <a:r>
              <a:rPr lang="en-US" sz="3600" b="1" dirty="0">
                <a:latin typeface="Times New Roman" panose="02020603050405020304" pitchFamily="18" charset="0"/>
                <a:cs typeface="Times New Roman" panose="02020603050405020304" pitchFamily="18" charset="0"/>
              </a:rPr>
              <a:t>:</a:t>
            </a:r>
          </a:p>
          <a:p>
            <a:pPr algn="just">
              <a:lnSpc>
                <a:spcPct val="150000"/>
              </a:lnSpc>
            </a:pP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1. </a:t>
            </a:r>
            <a:r>
              <a:rPr lang="vi-VN" sz="3600" dirty="0">
                <a:latin typeface="Times New Roman" panose="02020603050405020304" pitchFamily="18" charset="0"/>
                <a:cs typeface="Times New Roman" panose="02020603050405020304" pitchFamily="18" charset="0"/>
              </a:rPr>
              <a:t>Biểu diễn đường đi của tia sáng qua thấu kính bằng hình vẽ</a:t>
            </a:r>
            <a:r>
              <a:rPr lang="en-US" sz="3600" dirty="0">
                <a:latin typeface="Times New Roman" panose="02020603050405020304" pitchFamily="18" charset="0"/>
                <a:cs typeface="Times New Roman" panose="02020603050405020304" pitchFamily="18" charset="0"/>
              </a:rPr>
              <a:t> </a:t>
            </a:r>
          </a:p>
          <a:p>
            <a:pPr algn="just">
              <a:lnSpc>
                <a:spcPct val="150000"/>
              </a:lnSpc>
            </a:pP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2. </a:t>
            </a:r>
            <a:r>
              <a:rPr lang="vi-VN" sz="3600" dirty="0">
                <a:latin typeface="Times New Roman" panose="02020603050405020304" pitchFamily="18" charset="0"/>
                <a:cs typeface="Times New Roman" panose="02020603050405020304" pitchFamily="18" charset="0"/>
              </a:rPr>
              <a:t>Đường đi của các tia sáng tới quang tâm và tia sáng song </a:t>
            </a:r>
            <a:r>
              <a:rPr lang="vi-VN" sz="3600" dirty="0" err="1">
                <a:latin typeface="Times New Roman" panose="02020603050405020304" pitchFamily="18" charset="0"/>
                <a:cs typeface="Times New Roman" panose="02020603050405020304" pitchFamily="18" charset="0"/>
              </a:rPr>
              <a:t>song</a:t>
            </a:r>
            <a:r>
              <a:rPr lang="vi-VN" sz="3600" dirty="0">
                <a:latin typeface="Times New Roman" panose="02020603050405020304" pitchFamily="18" charset="0"/>
                <a:cs typeface="Times New Roman" panose="02020603050405020304" pitchFamily="18" charset="0"/>
              </a:rPr>
              <a:t> với trục chính của thấu kính có đặc điểm gì</a:t>
            </a:r>
            <a:r>
              <a:rPr lang="en-US" sz="3600" dirty="0">
                <a:latin typeface="Times New Roman" panose="02020603050405020304" pitchFamily="18" charset="0"/>
                <a:cs typeface="Times New Roman" panose="02020603050405020304" pitchFamily="18" charset="0"/>
              </a:rPr>
              <a:t>?</a:t>
            </a:r>
          </a:p>
        </p:txBody>
      </p:sp>
      <p:sp>
        <p:nvSpPr>
          <p:cNvPr id="12" name="Freeform 7"/>
          <p:cNvSpPr/>
          <p:nvPr/>
        </p:nvSpPr>
        <p:spPr>
          <a:xfrm>
            <a:off x="768198" y="3048000"/>
            <a:ext cx="6192385" cy="10402451"/>
          </a:xfrm>
          <a:custGeom>
            <a:avLst/>
            <a:gdLst/>
            <a:ahLst/>
            <a:cxnLst/>
            <a:rect l="l" t="t" r="r" b="b"/>
            <a:pathLst>
              <a:path w="6192385" h="10402451">
                <a:moveTo>
                  <a:pt x="0" y="0"/>
                </a:moveTo>
                <a:lnTo>
                  <a:pt x="6192385" y="0"/>
                </a:lnTo>
                <a:lnTo>
                  <a:pt x="6192385" y="10402451"/>
                </a:lnTo>
                <a:lnTo>
                  <a:pt x="0" y="1040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889924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44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sp>
        <p:nvSpPr>
          <p:cNvPr id="3" name="Freeform 3"/>
          <p:cNvSpPr/>
          <p:nvPr/>
        </p:nvSpPr>
        <p:spPr>
          <a:xfrm>
            <a:off x="7391400" y="2410112"/>
            <a:ext cx="10591800" cy="7305388"/>
          </a:xfrm>
          <a:custGeom>
            <a:avLst/>
            <a:gdLst/>
            <a:ahLst/>
            <a:cxnLst/>
            <a:rect l="l" t="t" r="r" b="b"/>
            <a:pathLst>
              <a:path w="4141100" h="3952868">
                <a:moveTo>
                  <a:pt x="0" y="0"/>
                </a:moveTo>
                <a:lnTo>
                  <a:pt x="4141099" y="0"/>
                </a:lnTo>
                <a:lnTo>
                  <a:pt x="4141099" y="3952867"/>
                </a:lnTo>
                <a:lnTo>
                  <a:pt x="0" y="3952867"/>
                </a:lnTo>
                <a:lnTo>
                  <a:pt x="0" y="0"/>
                </a:lnTo>
                <a:close/>
              </a:path>
            </a:pathLst>
          </a:custGeom>
        </p:spPr>
        <p:style>
          <a:lnRef idx="2">
            <a:schemeClr val="accent4"/>
          </a:lnRef>
          <a:fillRef idx="1">
            <a:schemeClr val="lt1"/>
          </a:fillRef>
          <a:effectRef idx="0">
            <a:schemeClr val="accent4"/>
          </a:effectRef>
          <a:fontRef idx="minor">
            <a:schemeClr val="dk1"/>
          </a:fontRef>
        </p:style>
      </p:sp>
      <p:sp>
        <p:nvSpPr>
          <p:cNvPr id="8" name="TextBox 8"/>
          <p:cNvSpPr txBox="1"/>
          <p:nvPr/>
        </p:nvSpPr>
        <p:spPr>
          <a:xfrm>
            <a:off x="768198" y="419100"/>
            <a:ext cx="16751604" cy="1327286"/>
          </a:xfrm>
          <a:prstGeom prst="rect">
            <a:avLst/>
          </a:prstGeom>
        </p:spPr>
        <p:txBody>
          <a:bodyPr wrap="square" lIns="0" tIns="0" rIns="0" bIns="0" rtlCol="0" anchor="t">
            <a:spAutoFit/>
          </a:bodyPr>
          <a:lstStyle/>
          <a:p>
            <a:pPr algn="ctr">
              <a:lnSpc>
                <a:spcPts val="12322"/>
              </a:lnSpc>
            </a:pPr>
            <a:r>
              <a:rPr lang="vi-VN" sz="4800" b="1" spc="555">
                <a:solidFill>
                  <a:srgbClr val="543855"/>
                </a:solidFill>
                <a:latin typeface="+mj-lt"/>
                <a:ea typeface="Jingleberry"/>
                <a:cs typeface="Times New Roman" panose="02020603050405020304" pitchFamily="18" charset="0"/>
                <a:sym typeface="Jingleberry"/>
              </a:rPr>
              <a:t>III. Đường Truyền Của Tia Sáng Qua Thấu Kính</a:t>
            </a:r>
          </a:p>
        </p:txBody>
      </p:sp>
      <p:sp>
        <p:nvSpPr>
          <p:cNvPr id="12" name="Freeform 7"/>
          <p:cNvSpPr/>
          <p:nvPr/>
        </p:nvSpPr>
        <p:spPr>
          <a:xfrm>
            <a:off x="768198" y="3048000"/>
            <a:ext cx="6192385" cy="10402451"/>
          </a:xfrm>
          <a:custGeom>
            <a:avLst/>
            <a:gdLst/>
            <a:ahLst/>
            <a:cxnLst/>
            <a:rect l="l" t="t" r="r" b="b"/>
            <a:pathLst>
              <a:path w="6192385" h="10402451">
                <a:moveTo>
                  <a:pt x="0" y="0"/>
                </a:moveTo>
                <a:lnTo>
                  <a:pt x="6192385" y="0"/>
                </a:lnTo>
                <a:lnTo>
                  <a:pt x="6192385" y="10402451"/>
                </a:lnTo>
                <a:lnTo>
                  <a:pt x="0" y="1040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Rectangle: Rounded Corners 7"/>
          <p:cNvSpPr/>
          <p:nvPr/>
        </p:nvSpPr>
        <p:spPr>
          <a:xfrm>
            <a:off x="9448800" y="2410112"/>
            <a:ext cx="7533865" cy="648679"/>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3600" b="1" dirty="0" err="1">
                <a:solidFill>
                  <a:schemeClr val="tx1"/>
                </a:solidFill>
                <a:latin typeface="+mj-lt"/>
              </a:rPr>
              <a:t>Thí</a:t>
            </a:r>
            <a:r>
              <a:rPr lang="en-US" sz="3600" b="1" dirty="0">
                <a:solidFill>
                  <a:schemeClr val="tx1"/>
                </a:solidFill>
                <a:latin typeface="+mj-lt"/>
              </a:rPr>
              <a:t> </a:t>
            </a:r>
            <a:r>
              <a:rPr lang="en-US" sz="3600" b="1" dirty="0" err="1">
                <a:solidFill>
                  <a:schemeClr val="tx1"/>
                </a:solidFill>
                <a:latin typeface="+mj-lt"/>
              </a:rPr>
              <a:t>nghiệm</a:t>
            </a:r>
            <a:r>
              <a:rPr lang="en-US" sz="3600" b="1" dirty="0">
                <a:solidFill>
                  <a:schemeClr val="tx1"/>
                </a:solidFill>
                <a:latin typeface="+mj-lt"/>
              </a:rPr>
              <a:t> 1 – TK </a:t>
            </a:r>
            <a:r>
              <a:rPr lang="en-US" sz="3600" b="1" dirty="0" err="1">
                <a:solidFill>
                  <a:schemeClr val="tx1"/>
                </a:solidFill>
                <a:latin typeface="+mj-lt"/>
              </a:rPr>
              <a:t>hội</a:t>
            </a:r>
            <a:r>
              <a:rPr lang="en-US" sz="3600" b="1" dirty="0">
                <a:solidFill>
                  <a:schemeClr val="tx1"/>
                </a:solidFill>
                <a:latin typeface="+mj-lt"/>
              </a:rPr>
              <a:t> </a:t>
            </a:r>
            <a:r>
              <a:rPr lang="en-US" sz="3600" b="1" dirty="0" err="1">
                <a:solidFill>
                  <a:schemeClr val="tx1"/>
                </a:solidFill>
                <a:latin typeface="+mj-lt"/>
              </a:rPr>
              <a:t>tụ</a:t>
            </a:r>
            <a:endParaRPr lang="en-US" sz="3600" b="1" dirty="0">
              <a:solidFill>
                <a:schemeClr val="tx1"/>
              </a:solidFill>
              <a:latin typeface="+mj-lt"/>
            </a:endParaRPr>
          </a:p>
        </p:txBody>
      </p:sp>
      <p:sp>
        <p:nvSpPr>
          <p:cNvPr id="9" name="Google Shape;363;p48"/>
          <p:cNvSpPr txBox="1"/>
          <p:nvPr/>
        </p:nvSpPr>
        <p:spPr>
          <a:xfrm>
            <a:off x="7728781" y="2902083"/>
            <a:ext cx="9791021" cy="43666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just">
              <a:lnSpc>
                <a:spcPct val="150000"/>
              </a:lnSpc>
            </a:pPr>
            <a:r>
              <a:rPr lang="vi-VN" sz="3800" dirty="0">
                <a:latin typeface="+mj-lt"/>
              </a:rPr>
              <a:t>Tia tới đi qua quang tâm =&gt; tia ló cùng phương với tia tới</a:t>
            </a:r>
          </a:p>
          <a:p>
            <a:pPr algn="just">
              <a:lnSpc>
                <a:spcPct val="150000"/>
              </a:lnSpc>
            </a:pPr>
            <a:r>
              <a:rPr lang="vi-VN" sz="3800" dirty="0">
                <a:latin typeface="+mj-lt"/>
              </a:rPr>
              <a:t>Tia tới song song với trục chính =&gt; tia ló hội tụ tại một điểm phía sau thấu kính, gọi là tiêu </a:t>
            </a:r>
            <a:r>
              <a:rPr lang="vi-VN" sz="3800">
                <a:latin typeface="+mj-lt"/>
              </a:rPr>
              <a:t>điểm chính</a:t>
            </a:r>
            <a:endParaRPr lang="vi-VN" sz="3800" dirty="0">
              <a:latin typeface="+mj-lt"/>
            </a:endParaRPr>
          </a:p>
        </p:txBody>
      </p:sp>
      <p:sp>
        <p:nvSpPr>
          <p:cNvPr id="10" name="Google Shape;363;p48"/>
          <p:cNvSpPr txBox="1"/>
          <p:nvPr/>
        </p:nvSpPr>
        <p:spPr>
          <a:xfrm>
            <a:off x="7728780" y="7133482"/>
            <a:ext cx="9791022" cy="26226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just">
              <a:lnSpc>
                <a:spcPct val="150000"/>
              </a:lnSpc>
            </a:pPr>
            <a:r>
              <a:rPr lang="en-US" sz="3800" dirty="0" err="1">
                <a:latin typeface="+mj-lt"/>
                <a:cs typeface="Times New Roman" panose="02020603050405020304" pitchFamily="18" charset="0"/>
              </a:rPr>
              <a:t>Độ</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lớn</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tiêu</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cự</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của</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thấu</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kính</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hội</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tụ</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là</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khoảng</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cách</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từ</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quang</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tâm</a:t>
            </a:r>
            <a:r>
              <a:rPr lang="en-US" sz="3800" dirty="0">
                <a:latin typeface="+mj-lt"/>
                <a:cs typeface="Times New Roman" panose="02020603050405020304" pitchFamily="18" charset="0"/>
              </a:rPr>
              <a:t> O </a:t>
            </a:r>
            <a:r>
              <a:rPr lang="en-US" sz="3800" dirty="0" err="1">
                <a:latin typeface="+mj-lt"/>
                <a:cs typeface="Times New Roman" panose="02020603050405020304" pitchFamily="18" charset="0"/>
              </a:rPr>
              <a:t>tới</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điểm</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mà</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tia</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ló</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đi</a:t>
            </a:r>
            <a:r>
              <a:rPr lang="en-US" sz="3800" dirty="0">
                <a:latin typeface="+mj-lt"/>
                <a:cs typeface="Times New Roman" panose="02020603050405020304" pitchFamily="18" charset="0"/>
              </a:rPr>
              <a:t> qua, </a:t>
            </a:r>
            <a:r>
              <a:rPr lang="en-US" sz="3800" dirty="0" err="1">
                <a:latin typeface="+mj-lt"/>
                <a:cs typeface="Times New Roman" panose="02020603050405020304" pitchFamily="18" charset="0"/>
              </a:rPr>
              <a:t>hội</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tụ</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với</a:t>
            </a:r>
            <a:r>
              <a:rPr lang="en-US" sz="3800" dirty="0">
                <a:latin typeface="+mj-lt"/>
                <a:cs typeface="Times New Roman" panose="02020603050405020304" pitchFamily="18" charset="0"/>
              </a:rPr>
              <a:t> </a:t>
            </a:r>
            <a:r>
              <a:rPr lang="en-US" sz="3800" dirty="0" err="1">
                <a:latin typeface="+mj-lt"/>
                <a:cs typeface="Times New Roman" panose="02020603050405020304" pitchFamily="18" charset="0"/>
              </a:rPr>
              <a:t>nhau</a:t>
            </a:r>
            <a:endParaRPr lang="en-US" sz="3800" dirty="0">
              <a:latin typeface="+mj-lt"/>
              <a:cs typeface="Times New Roman" panose="02020603050405020304" pitchFamily="18" charset="0"/>
            </a:endParaRPr>
          </a:p>
        </p:txBody>
      </p:sp>
    </p:spTree>
    <p:extLst>
      <p:ext uri="{BB962C8B-B14F-4D97-AF65-F5344CB8AC3E}">
        <p14:creationId xmlns:p14="http://schemas.microsoft.com/office/powerpoint/2010/main" val="141639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44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sp>
        <p:nvSpPr>
          <p:cNvPr id="3" name="Freeform 3"/>
          <p:cNvSpPr/>
          <p:nvPr/>
        </p:nvSpPr>
        <p:spPr>
          <a:xfrm>
            <a:off x="7391400" y="2410112"/>
            <a:ext cx="10591800" cy="7305388"/>
          </a:xfrm>
          <a:custGeom>
            <a:avLst/>
            <a:gdLst/>
            <a:ahLst/>
            <a:cxnLst/>
            <a:rect l="l" t="t" r="r" b="b"/>
            <a:pathLst>
              <a:path w="4141100" h="3952868">
                <a:moveTo>
                  <a:pt x="0" y="0"/>
                </a:moveTo>
                <a:lnTo>
                  <a:pt x="4141099" y="0"/>
                </a:lnTo>
                <a:lnTo>
                  <a:pt x="4141099" y="3952867"/>
                </a:lnTo>
                <a:lnTo>
                  <a:pt x="0" y="3952867"/>
                </a:lnTo>
                <a:lnTo>
                  <a:pt x="0" y="0"/>
                </a:lnTo>
                <a:close/>
              </a:path>
            </a:pathLst>
          </a:custGeom>
        </p:spPr>
        <p:style>
          <a:lnRef idx="2">
            <a:schemeClr val="accent4"/>
          </a:lnRef>
          <a:fillRef idx="1">
            <a:schemeClr val="lt1"/>
          </a:fillRef>
          <a:effectRef idx="0">
            <a:schemeClr val="accent4"/>
          </a:effectRef>
          <a:fontRef idx="minor">
            <a:schemeClr val="dk1"/>
          </a:fontRef>
        </p:style>
      </p:sp>
      <p:sp>
        <p:nvSpPr>
          <p:cNvPr id="8" name="TextBox 8"/>
          <p:cNvSpPr txBox="1"/>
          <p:nvPr/>
        </p:nvSpPr>
        <p:spPr>
          <a:xfrm>
            <a:off x="768198" y="419100"/>
            <a:ext cx="16751604" cy="1327286"/>
          </a:xfrm>
          <a:prstGeom prst="rect">
            <a:avLst/>
          </a:prstGeom>
        </p:spPr>
        <p:txBody>
          <a:bodyPr wrap="square" lIns="0" tIns="0" rIns="0" bIns="0" rtlCol="0" anchor="t">
            <a:spAutoFit/>
          </a:bodyPr>
          <a:lstStyle/>
          <a:p>
            <a:pPr algn="ctr">
              <a:lnSpc>
                <a:spcPts val="12322"/>
              </a:lnSpc>
            </a:pPr>
            <a:r>
              <a:rPr lang="vi-VN" sz="4800" b="1" spc="555">
                <a:solidFill>
                  <a:srgbClr val="543855"/>
                </a:solidFill>
                <a:latin typeface="+mj-lt"/>
                <a:ea typeface="Jingleberry"/>
                <a:cs typeface="Times New Roman" panose="02020603050405020304" pitchFamily="18" charset="0"/>
                <a:sym typeface="Jingleberry"/>
              </a:rPr>
              <a:t>III. Đường Truyền Của Tia Sáng Qua Thấu Kính</a:t>
            </a:r>
          </a:p>
        </p:txBody>
      </p:sp>
      <p:sp>
        <p:nvSpPr>
          <p:cNvPr id="12" name="Freeform 7"/>
          <p:cNvSpPr/>
          <p:nvPr/>
        </p:nvSpPr>
        <p:spPr>
          <a:xfrm>
            <a:off x="768198" y="3048000"/>
            <a:ext cx="6192385" cy="10402451"/>
          </a:xfrm>
          <a:custGeom>
            <a:avLst/>
            <a:gdLst/>
            <a:ahLst/>
            <a:cxnLst/>
            <a:rect l="l" t="t" r="r" b="b"/>
            <a:pathLst>
              <a:path w="6192385" h="10402451">
                <a:moveTo>
                  <a:pt x="0" y="0"/>
                </a:moveTo>
                <a:lnTo>
                  <a:pt x="6192385" y="0"/>
                </a:lnTo>
                <a:lnTo>
                  <a:pt x="6192385" y="10402451"/>
                </a:lnTo>
                <a:lnTo>
                  <a:pt x="0" y="1040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Rectangle: Rounded Corners 7"/>
          <p:cNvSpPr/>
          <p:nvPr/>
        </p:nvSpPr>
        <p:spPr>
          <a:xfrm>
            <a:off x="9448800" y="2410112"/>
            <a:ext cx="7533865" cy="648679"/>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3600" b="1">
                <a:latin typeface="+mj-lt"/>
              </a:rPr>
              <a:t>Thí nghiệm 2 – TK phân kì</a:t>
            </a:r>
            <a:endParaRPr lang="en-US" sz="3600" b="1" dirty="0">
              <a:latin typeface="+mj-lt"/>
            </a:endParaRPr>
          </a:p>
        </p:txBody>
      </p:sp>
      <p:sp>
        <p:nvSpPr>
          <p:cNvPr id="9" name="Google Shape;363;p48"/>
          <p:cNvSpPr txBox="1"/>
          <p:nvPr/>
        </p:nvSpPr>
        <p:spPr>
          <a:xfrm>
            <a:off x="7728781" y="2902083"/>
            <a:ext cx="9791021" cy="43666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vi-VN" sz="3800">
                <a:latin typeface="+mj-lt"/>
              </a:rPr>
              <a:t>Tia tới đi qua quang tâm =&gt; tia ló cùng phương với tia tới</a:t>
            </a:r>
          </a:p>
          <a:p>
            <a:pPr>
              <a:lnSpc>
                <a:spcPct val="150000"/>
              </a:lnSpc>
            </a:pPr>
            <a:r>
              <a:rPr lang="vi-VN" sz="3800">
                <a:latin typeface="+mj-lt"/>
              </a:rPr>
              <a:t>Tia tới song song với trục chính =&gt; tia ló kéo dài sẽ hội tụ tại một điểm phía trước thấu kính </a:t>
            </a:r>
          </a:p>
          <a:p>
            <a:pPr>
              <a:lnSpc>
                <a:spcPct val="150000"/>
              </a:lnSpc>
            </a:pPr>
            <a:endParaRPr lang="en-US" sz="3800" dirty="0">
              <a:latin typeface="+mj-lt"/>
            </a:endParaRPr>
          </a:p>
        </p:txBody>
      </p:sp>
      <p:sp>
        <p:nvSpPr>
          <p:cNvPr id="10" name="Google Shape;363;p48"/>
          <p:cNvSpPr txBox="1"/>
          <p:nvPr/>
        </p:nvSpPr>
        <p:spPr>
          <a:xfrm>
            <a:off x="7728780" y="7133482"/>
            <a:ext cx="9791022" cy="26226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en-US" sz="3800">
                <a:latin typeface="+mj-lt"/>
              </a:rPr>
              <a:t>Đ</a:t>
            </a:r>
            <a:r>
              <a:rPr lang="vi-VN" sz="3800">
                <a:latin typeface="+mj-lt"/>
              </a:rPr>
              <a:t>ộ lớn tiêu cự của thấu kính phân kì là khoảng cách từ quang tâm O tới điểm ở phía trước thấu kính mà đường kéo dài của tia ló đi qua</a:t>
            </a:r>
            <a:endParaRPr lang="en-US" sz="3800" dirty="0">
              <a:latin typeface="+mj-lt"/>
            </a:endParaRPr>
          </a:p>
        </p:txBody>
      </p:sp>
    </p:spTree>
    <p:extLst>
      <p:ext uri="{BB962C8B-B14F-4D97-AF65-F5344CB8AC3E}">
        <p14:creationId xmlns:p14="http://schemas.microsoft.com/office/powerpoint/2010/main" val="408321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17" name="Google Shape;812;p82"/>
          <p:cNvSpPr/>
          <p:nvPr/>
        </p:nvSpPr>
        <p:spPr>
          <a:xfrm rot="1100252">
            <a:off x="12789893" y="-1228180"/>
            <a:ext cx="6586390" cy="3528416"/>
          </a:xfrm>
          <a:custGeom>
            <a:avLst/>
            <a:gdLst/>
            <a:ahLst/>
            <a:cxnLst/>
            <a:rect l="l" t="t" r="r" b="b"/>
            <a:pathLst>
              <a:path w="6798" h="4844" extrusionOk="0">
                <a:moveTo>
                  <a:pt x="1538" y="969"/>
                </a:moveTo>
                <a:cubicBezTo>
                  <a:pt x="455" y="1760"/>
                  <a:pt x="-436" y="3488"/>
                  <a:pt x="229" y="4116"/>
                </a:cubicBezTo>
                <a:cubicBezTo>
                  <a:pt x="895" y="4745"/>
                  <a:pt x="2201" y="2677"/>
                  <a:pt x="3495" y="3621"/>
                </a:cubicBezTo>
                <a:cubicBezTo>
                  <a:pt x="4174" y="4117"/>
                  <a:pt x="4159" y="5383"/>
                  <a:pt x="5840" y="4587"/>
                </a:cubicBezTo>
                <a:cubicBezTo>
                  <a:pt x="7521" y="3790"/>
                  <a:pt x="6671" y="1262"/>
                  <a:pt x="5711" y="477"/>
                </a:cubicBezTo>
                <a:cubicBezTo>
                  <a:pt x="4751" y="-309"/>
                  <a:pt x="3013" y="-109"/>
                  <a:pt x="1538" y="969"/>
                </a:cubicBezTo>
                <a:close/>
              </a:path>
            </a:pathLst>
          </a:custGeom>
          <a:solidFill>
            <a:schemeClr val="dk2"/>
          </a:solidFill>
          <a:ln>
            <a:noFill/>
          </a:ln>
        </p:spPr>
        <p:txBody>
          <a:bodyPr spcFirstLastPara="1" wrap="square" lIns="180000" tIns="90000" rIns="180000" bIns="90000" anchor="ctr" anchorCtr="1">
            <a:noAutofit/>
          </a:bodyPr>
          <a:lstStyle/>
          <a:p>
            <a:pPr defTabSz="1828800">
              <a:buClr>
                <a:srgbClr val="000000"/>
              </a:buClr>
              <a:defRPr/>
            </a:pPr>
            <a:endParaRPr sz="4000" kern="0">
              <a:solidFill>
                <a:srgbClr val="000000"/>
              </a:solidFill>
              <a:latin typeface="+mj-lt"/>
              <a:ea typeface="Arial" panose="020B0604020202020204"/>
              <a:cs typeface="Arial" panose="020B0604020202020204"/>
              <a:sym typeface="Arial" panose="020B0604020202020204"/>
            </a:endParaRPr>
          </a:p>
        </p:txBody>
      </p:sp>
      <p:pic>
        <p:nvPicPr>
          <p:cNvPr id="1026" name="Picture 2" descr="Writ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4046" y="1521552"/>
            <a:ext cx="712500" cy="71250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363;p48"/>
          <p:cNvSpPr txBox="1"/>
          <p:nvPr/>
        </p:nvSpPr>
        <p:spPr>
          <a:xfrm>
            <a:off x="1416547" y="1392291"/>
            <a:ext cx="14342398" cy="87979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15000"/>
              </a:lnSpc>
              <a:buClr>
                <a:srgbClr val="9AB5BE"/>
              </a:buClr>
              <a:buSzPts val="1400"/>
              <a:buFont typeface="Lato" panose="020F0502020204030203"/>
              <a:buNone/>
              <a:defRPr kumimoji="0" sz="1800" kern="0" spc="0" normalizeH="0" baseline="0">
                <a:ln>
                  <a:noFill/>
                </a:ln>
                <a:solidFill>
                  <a:srgbClr val="2E2723"/>
                </a:solidFill>
                <a:effectLst/>
                <a:uLnTx/>
                <a:uFillTx/>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vi-VN" sz="4000" dirty="0">
                <a:latin typeface="+mj-lt"/>
              </a:rPr>
              <a:t>Tia tới quang tâm của th</a:t>
            </a:r>
            <a:r>
              <a:rPr lang="en-US" sz="4000" dirty="0">
                <a:latin typeface="+mj-lt"/>
              </a:rPr>
              <a:t>ấ</a:t>
            </a:r>
            <a:r>
              <a:rPr lang="vi-VN" sz="4000" dirty="0">
                <a:latin typeface="+mj-lt"/>
              </a:rPr>
              <a:t>u kính thì truyền thẳng.</a:t>
            </a:r>
            <a:endParaRPr lang="en-US" sz="4000" dirty="0">
              <a:latin typeface="+mj-lt"/>
            </a:endParaRPr>
          </a:p>
        </p:txBody>
      </p:sp>
      <p:pic>
        <p:nvPicPr>
          <p:cNvPr id="19" name="Picture 2" descr="Writ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86532" y="5127642"/>
            <a:ext cx="712500" cy="71250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63;p48"/>
          <p:cNvSpPr txBox="1"/>
          <p:nvPr/>
        </p:nvSpPr>
        <p:spPr>
          <a:xfrm>
            <a:off x="1599032" y="4998380"/>
            <a:ext cx="14063804" cy="207734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r>
              <a:rPr lang="vi-VN" sz="4000" dirty="0">
                <a:latin typeface="+mj-lt"/>
              </a:rPr>
              <a:t>Tia tới song song với trục chính thì tia ló</a:t>
            </a:r>
            <a:r>
              <a:rPr lang="en-US" sz="4000" dirty="0">
                <a:latin typeface="+mj-lt"/>
              </a:rPr>
              <a:t> (TK </a:t>
            </a:r>
            <a:r>
              <a:rPr lang="en-US" sz="4000" dirty="0" err="1">
                <a:latin typeface="+mj-lt"/>
              </a:rPr>
              <a:t>hội</a:t>
            </a:r>
            <a:r>
              <a:rPr lang="en-US" sz="4000" dirty="0">
                <a:latin typeface="+mj-lt"/>
              </a:rPr>
              <a:t> </a:t>
            </a:r>
            <a:r>
              <a:rPr lang="en-US" sz="4000" dirty="0" err="1">
                <a:latin typeface="+mj-lt"/>
              </a:rPr>
              <a:t>tụ</a:t>
            </a:r>
            <a:r>
              <a:rPr lang="en-US" sz="4000" dirty="0">
                <a:latin typeface="+mj-lt"/>
              </a:rPr>
              <a:t>)</a:t>
            </a:r>
            <a:r>
              <a:rPr lang="vi-VN" sz="4000" dirty="0">
                <a:latin typeface="+mj-lt"/>
              </a:rPr>
              <a:t> hoặc đường kéo dài của tia ló</a:t>
            </a:r>
            <a:r>
              <a:rPr lang="en-US" sz="4000" dirty="0">
                <a:latin typeface="+mj-lt"/>
              </a:rPr>
              <a:t> (TK </a:t>
            </a:r>
            <a:r>
              <a:rPr lang="en-US" sz="4000" dirty="0" err="1">
                <a:latin typeface="+mj-lt"/>
              </a:rPr>
              <a:t>phân</a:t>
            </a:r>
            <a:r>
              <a:rPr lang="en-US" sz="4000" dirty="0">
                <a:latin typeface="+mj-lt"/>
              </a:rPr>
              <a:t> </a:t>
            </a:r>
            <a:r>
              <a:rPr lang="en-US" sz="4000" dirty="0" err="1">
                <a:latin typeface="+mj-lt"/>
              </a:rPr>
              <a:t>kì</a:t>
            </a:r>
            <a:r>
              <a:rPr lang="en-US" sz="4000" dirty="0">
                <a:latin typeface="+mj-lt"/>
              </a:rPr>
              <a:t>) </a:t>
            </a:r>
            <a:r>
              <a:rPr lang="vi-VN" sz="4000" dirty="0">
                <a:latin typeface="+mj-lt"/>
              </a:rPr>
              <a:t>đi qua tiêu điểm chính của thấu kính.</a:t>
            </a:r>
            <a:endParaRPr lang="en-US" sz="4000" dirty="0">
              <a:latin typeface="+mj-lt"/>
            </a:endParaRPr>
          </a:p>
        </p:txBody>
      </p:sp>
      <p:grpSp>
        <p:nvGrpSpPr>
          <p:cNvPr id="1027" name="Group 1026"/>
          <p:cNvGrpSpPr/>
          <p:nvPr/>
        </p:nvGrpSpPr>
        <p:grpSpPr>
          <a:xfrm>
            <a:off x="1755849" y="2664526"/>
            <a:ext cx="7207866" cy="2133596"/>
            <a:chOff x="4259263" y="2276476"/>
            <a:chExt cx="4037012" cy="1066798"/>
          </a:xfrm>
        </p:grpSpPr>
        <p:cxnSp>
          <p:nvCxnSpPr>
            <p:cNvPr id="1028" name="Straight Connector 1027"/>
            <p:cNvCxnSpPr>
              <a:cxnSpLocks noChangeShapeType="1"/>
            </p:cNvCxnSpPr>
            <p:nvPr/>
          </p:nvCxnSpPr>
          <p:spPr bwMode="auto">
            <a:xfrm rot="16200000" flipH="1">
              <a:off x="6645275" y="2466975"/>
              <a:ext cx="476250" cy="1123950"/>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grpSp>
          <p:nvGrpSpPr>
            <p:cNvPr id="1029" name="Group 109"/>
            <p:cNvGrpSpPr/>
            <p:nvPr/>
          </p:nvGrpSpPr>
          <p:grpSpPr bwMode="auto">
            <a:xfrm>
              <a:off x="4259263" y="2276476"/>
              <a:ext cx="4037012" cy="1066798"/>
              <a:chOff x="4878388" y="2171701"/>
              <a:chExt cx="4037012" cy="1066798"/>
            </a:xfrm>
          </p:grpSpPr>
          <p:cxnSp>
            <p:nvCxnSpPr>
              <p:cNvPr id="1033" name="Straight Connector 40"/>
              <p:cNvCxnSpPr>
                <a:cxnSpLocks noChangeShapeType="1"/>
              </p:cNvCxnSpPr>
              <p:nvPr/>
            </p:nvCxnSpPr>
            <p:spPr bwMode="auto">
              <a:xfrm>
                <a:off x="4892675" y="2705100"/>
                <a:ext cx="4022725" cy="0"/>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sp>
            <p:nvSpPr>
              <p:cNvPr id="1034" name="TextBox 1"/>
              <p:cNvSpPr txBox="1">
                <a:spLocks noChangeArrowheads="1"/>
              </p:cNvSpPr>
              <p:nvPr/>
            </p:nvSpPr>
            <p:spPr bwMode="auto">
              <a:xfrm>
                <a:off x="4878388" y="2324100"/>
                <a:ext cx="27940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828800" fontAlgn="base">
                  <a:spcBef>
                    <a:spcPct val="0"/>
                  </a:spcBef>
                  <a:spcAft>
                    <a:spcPct val="0"/>
                  </a:spcAft>
                  <a:buNone/>
                  <a:defRPr/>
                </a:pPr>
                <a:r>
                  <a:rPr lang="en-US" altLang="en-US" sz="4000">
                    <a:solidFill>
                      <a:srgbClr val="000000"/>
                    </a:solidFill>
                    <a:latin typeface="+mj-lt"/>
                    <a:cs typeface="Times New Roman" panose="02020603050405020304" pitchFamily="18" charset="0"/>
                    <a:sym typeface="Symbol" panose="05050102010706020507" pitchFamily="18" charset="2"/>
                  </a:rPr>
                  <a:t></a:t>
                </a:r>
                <a:endParaRPr lang="en-US" altLang="en-US" sz="4000">
                  <a:solidFill>
                    <a:srgbClr val="000000"/>
                  </a:solidFill>
                  <a:latin typeface="+mj-lt"/>
                  <a:cs typeface="Times New Roman" panose="02020603050405020304" pitchFamily="18" charset="0"/>
                </a:endParaRPr>
              </a:p>
            </p:txBody>
          </p:sp>
          <p:cxnSp>
            <p:nvCxnSpPr>
              <p:cNvPr id="1035" name="Straight Arrow Connector 44"/>
              <p:cNvCxnSpPr>
                <a:cxnSpLocks noChangeShapeType="1"/>
              </p:cNvCxnSpPr>
              <p:nvPr/>
            </p:nvCxnSpPr>
            <p:spPr bwMode="auto">
              <a:xfrm>
                <a:off x="6967538" y="2171701"/>
                <a:ext cx="0" cy="1066798"/>
              </a:xfrm>
              <a:prstGeom prst="straightConnector1">
                <a:avLst/>
              </a:prstGeom>
              <a:noFill/>
              <a:ln w="28575"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nvGrpSpPr>
              <p:cNvPr id="1036" name="Group 27"/>
              <p:cNvGrpSpPr/>
              <p:nvPr/>
            </p:nvGrpSpPr>
            <p:grpSpPr bwMode="auto">
              <a:xfrm>
                <a:off x="6945318" y="2363788"/>
                <a:ext cx="406400" cy="367840"/>
                <a:chOff x="7304991" y="1501304"/>
                <a:chExt cx="406934" cy="367840"/>
              </a:xfrm>
            </p:grpSpPr>
            <p:sp>
              <p:nvSpPr>
                <p:cNvPr id="1041" name="TextBox 32">
                  <a:hlinkClick r:id="rId4" action="ppaction://hlinkfile"/>
                </p:cNvPr>
                <p:cNvSpPr txBox="1">
                  <a:spLocks noChangeArrowheads="1"/>
                </p:cNvSpPr>
                <p:nvPr/>
              </p:nvSpPr>
              <p:spPr bwMode="auto">
                <a:xfrm>
                  <a:off x="7330424" y="1501304"/>
                  <a:ext cx="38150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828800" fontAlgn="base">
                    <a:spcBef>
                      <a:spcPct val="0"/>
                    </a:spcBef>
                    <a:spcAft>
                      <a:spcPct val="0"/>
                    </a:spcAft>
                    <a:buNone/>
                    <a:defRPr/>
                  </a:pPr>
                  <a:r>
                    <a:rPr lang="en-US" altLang="en-US" sz="4000" b="1">
                      <a:solidFill>
                        <a:srgbClr val="000000"/>
                      </a:solidFill>
                      <a:latin typeface="+mj-lt"/>
                      <a:cs typeface="Times New Roman" panose="02020603050405020304" pitchFamily="18" charset="0"/>
                    </a:rPr>
                    <a:t>O</a:t>
                  </a:r>
                </a:p>
              </p:txBody>
            </p:sp>
            <p:sp>
              <p:nvSpPr>
                <p:cNvPr id="1042" name="Oval 1041"/>
                <p:cNvSpPr/>
                <p:nvPr/>
              </p:nvSpPr>
              <p:spPr>
                <a:xfrm>
                  <a:off x="7304991" y="1814280"/>
                  <a:ext cx="54864" cy="54864"/>
                </a:xfrm>
                <a:prstGeom prst="ellipse">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1828800" fontAlgn="base">
                    <a:spcBef>
                      <a:spcPct val="0"/>
                    </a:spcBef>
                    <a:spcAft>
                      <a:spcPct val="0"/>
                    </a:spcAft>
                    <a:defRPr/>
                  </a:pPr>
                  <a:endParaRPr lang="en-US" sz="4000">
                    <a:solidFill>
                      <a:srgbClr val="000000"/>
                    </a:solidFill>
                    <a:latin typeface="+mj-lt"/>
                    <a:cs typeface="Times New Roman" panose="02020603050405020304" pitchFamily="18" charset="0"/>
                  </a:endParaRPr>
                </a:p>
              </p:txBody>
            </p:sp>
          </p:grpSp>
          <p:cxnSp>
            <p:nvCxnSpPr>
              <p:cNvPr id="1039" name="Straight Connector 1038"/>
              <p:cNvCxnSpPr/>
              <p:nvPr/>
            </p:nvCxnSpPr>
            <p:spPr>
              <a:xfrm flipV="1">
                <a:off x="7821613" y="2657475"/>
                <a:ext cx="0" cy="92075"/>
              </a:xfrm>
              <a:prstGeom prst="line">
                <a:avLst/>
              </a:prstGeom>
              <a:noFill/>
              <a:ln w="28575" cap="flat" cmpd="sng" algn="ctr">
                <a:solidFill>
                  <a:srgbClr val="000000"/>
                </a:solidFill>
                <a:prstDash val="solid"/>
              </a:ln>
              <a:effectLst/>
            </p:spPr>
          </p:cxnSp>
          <p:sp>
            <p:nvSpPr>
              <p:cNvPr id="1040" name="TextBox 58"/>
              <p:cNvSpPr txBox="1">
                <a:spLocks noChangeArrowheads="1"/>
              </p:cNvSpPr>
              <p:nvPr/>
            </p:nvSpPr>
            <p:spPr bwMode="auto">
              <a:xfrm>
                <a:off x="7635875" y="2692400"/>
                <a:ext cx="23540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828800" fontAlgn="base">
                  <a:spcBef>
                    <a:spcPct val="0"/>
                  </a:spcBef>
                  <a:spcAft>
                    <a:spcPct val="0"/>
                  </a:spcAft>
                  <a:buNone/>
                  <a:defRPr/>
                </a:pPr>
                <a:r>
                  <a:rPr lang="en-US" altLang="en-US" sz="4000" b="1" dirty="0">
                    <a:solidFill>
                      <a:srgbClr val="000000"/>
                    </a:solidFill>
                    <a:latin typeface="+mj-lt"/>
                    <a:cs typeface="Times New Roman" panose="02020603050405020304" pitchFamily="18" charset="0"/>
                  </a:rPr>
                  <a:t>F</a:t>
                </a:r>
              </a:p>
            </p:txBody>
          </p:sp>
        </p:grpSp>
        <p:cxnSp>
          <p:nvCxnSpPr>
            <p:cNvPr id="1030" name="Straight Connector 1029"/>
            <p:cNvCxnSpPr>
              <a:cxnSpLocks noChangeShapeType="1"/>
            </p:cNvCxnSpPr>
            <p:nvPr/>
          </p:nvCxnSpPr>
          <p:spPr bwMode="auto">
            <a:xfrm rot="60000">
              <a:off x="5187950" y="2336800"/>
              <a:ext cx="1143000" cy="457200"/>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cxnSp>
          <p:nvCxnSpPr>
            <p:cNvPr id="1031" name="Straight Arrow Connector 1030"/>
            <p:cNvCxnSpPr>
              <a:cxnSpLocks noChangeShapeType="1"/>
            </p:cNvCxnSpPr>
            <p:nvPr/>
          </p:nvCxnSpPr>
          <p:spPr bwMode="auto">
            <a:xfrm rot="12120000" flipH="1">
              <a:off x="5543551" y="2490788"/>
              <a:ext cx="92075" cy="0"/>
            </a:xfrm>
            <a:prstGeom prst="straightConnector1">
              <a:avLst/>
            </a:prstGeom>
            <a:noFill/>
            <a:ln w="28575" algn="ctr">
              <a:solidFill>
                <a:srgbClr val="000000"/>
              </a:solidFill>
              <a:round/>
              <a:tailEnd type="arrow" w="med" len="med"/>
            </a:ln>
            <a:extLst>
              <a:ext uri="{909E8E84-426E-40DD-AFC4-6F175D3DCCD1}">
                <a14:hiddenFill xmlns:a14="http://schemas.microsoft.com/office/drawing/2010/main">
                  <a:noFill/>
                </a14:hiddenFill>
              </a:ext>
            </a:extLst>
          </p:spPr>
        </p:cxnSp>
        <p:cxnSp>
          <p:nvCxnSpPr>
            <p:cNvPr id="1032" name="Straight Arrow Connector 1031"/>
            <p:cNvCxnSpPr>
              <a:cxnSpLocks noChangeShapeType="1"/>
            </p:cNvCxnSpPr>
            <p:nvPr/>
          </p:nvCxnSpPr>
          <p:spPr bwMode="auto">
            <a:xfrm>
              <a:off x="6792914" y="2997200"/>
              <a:ext cx="92075" cy="1588"/>
            </a:xfrm>
            <a:prstGeom prst="straightConnector1">
              <a:avLst/>
            </a:prstGeom>
            <a:noFill/>
            <a:ln w="28575" algn="ctr">
              <a:solidFill>
                <a:srgbClr val="000000"/>
              </a:solidFill>
              <a:round/>
              <a:tailEnd type="arrow" w="med" len="med"/>
            </a:ln>
            <a:extLst>
              <a:ext uri="{909E8E84-426E-40DD-AFC4-6F175D3DCCD1}">
                <a14:hiddenFill xmlns:a14="http://schemas.microsoft.com/office/drawing/2010/main">
                  <a:noFill/>
                </a14:hiddenFill>
              </a:ext>
            </a:extLst>
          </p:spPr>
        </p:cxnSp>
      </p:grpSp>
      <p:grpSp>
        <p:nvGrpSpPr>
          <p:cNvPr id="356" name="Group 355"/>
          <p:cNvGrpSpPr/>
          <p:nvPr/>
        </p:nvGrpSpPr>
        <p:grpSpPr>
          <a:xfrm>
            <a:off x="1660946" y="6763439"/>
            <a:ext cx="7180456" cy="2278294"/>
            <a:chOff x="4448176" y="3855028"/>
            <a:chExt cx="4037013" cy="1139147"/>
          </a:xfrm>
        </p:grpSpPr>
        <p:cxnSp>
          <p:nvCxnSpPr>
            <p:cNvPr id="357" name="Straight Connector 356"/>
            <p:cNvCxnSpPr>
              <a:cxnSpLocks noChangeShapeType="1"/>
            </p:cNvCxnSpPr>
            <p:nvPr/>
          </p:nvCxnSpPr>
          <p:spPr bwMode="auto">
            <a:xfrm rot="10800000">
              <a:off x="4799013" y="4156075"/>
              <a:ext cx="1720850" cy="0"/>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cxnSp>
          <p:nvCxnSpPr>
            <p:cNvPr id="358" name="Straight Connector 357"/>
            <p:cNvCxnSpPr>
              <a:cxnSpLocks noChangeShapeType="1"/>
            </p:cNvCxnSpPr>
            <p:nvPr/>
          </p:nvCxnSpPr>
          <p:spPr bwMode="auto">
            <a:xfrm rot="10800000">
              <a:off x="6510339" y="4148138"/>
              <a:ext cx="1311275" cy="449262"/>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grpSp>
          <p:nvGrpSpPr>
            <p:cNvPr id="359" name="Group 110"/>
            <p:cNvGrpSpPr/>
            <p:nvPr/>
          </p:nvGrpSpPr>
          <p:grpSpPr bwMode="auto">
            <a:xfrm>
              <a:off x="4448176" y="3855028"/>
              <a:ext cx="4037013" cy="1139147"/>
              <a:chOff x="4878388" y="2107190"/>
              <a:chExt cx="4037012" cy="1139147"/>
            </a:xfrm>
          </p:grpSpPr>
          <p:cxnSp>
            <p:nvCxnSpPr>
              <p:cNvPr id="362" name="Straight Connector 111"/>
              <p:cNvCxnSpPr>
                <a:cxnSpLocks noChangeShapeType="1"/>
              </p:cNvCxnSpPr>
              <p:nvPr/>
            </p:nvCxnSpPr>
            <p:spPr bwMode="auto">
              <a:xfrm>
                <a:off x="4892676" y="2705100"/>
                <a:ext cx="4022724" cy="0"/>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sp>
            <p:nvSpPr>
              <p:cNvPr id="363" name="TextBox 1"/>
              <p:cNvSpPr txBox="1">
                <a:spLocks noChangeArrowheads="1"/>
              </p:cNvSpPr>
              <p:nvPr/>
            </p:nvSpPr>
            <p:spPr bwMode="auto">
              <a:xfrm>
                <a:off x="4878388" y="2324100"/>
                <a:ext cx="28046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828800" fontAlgn="base">
                  <a:spcBef>
                    <a:spcPct val="0"/>
                  </a:spcBef>
                  <a:spcAft>
                    <a:spcPct val="0"/>
                  </a:spcAft>
                  <a:buNone/>
                  <a:defRPr/>
                </a:pPr>
                <a:r>
                  <a:rPr lang="en-US" altLang="en-US" sz="4000">
                    <a:solidFill>
                      <a:srgbClr val="000000"/>
                    </a:solidFill>
                    <a:latin typeface="+mj-lt"/>
                    <a:cs typeface="Times New Roman" panose="02020603050405020304" pitchFamily="18" charset="0"/>
                    <a:sym typeface="Symbol" panose="05050102010706020507" pitchFamily="18" charset="2"/>
                  </a:rPr>
                  <a:t></a:t>
                </a:r>
                <a:endParaRPr lang="en-US" altLang="en-US" sz="4000">
                  <a:solidFill>
                    <a:srgbClr val="000000"/>
                  </a:solidFill>
                  <a:latin typeface="+mj-lt"/>
                  <a:cs typeface="Times New Roman" panose="02020603050405020304" pitchFamily="18" charset="0"/>
                </a:endParaRPr>
              </a:p>
            </p:txBody>
          </p:sp>
          <p:cxnSp>
            <p:nvCxnSpPr>
              <p:cNvPr id="364" name="Straight Arrow Connector 113"/>
              <p:cNvCxnSpPr>
                <a:cxnSpLocks noChangeShapeType="1"/>
              </p:cNvCxnSpPr>
              <p:nvPr/>
            </p:nvCxnSpPr>
            <p:spPr bwMode="auto">
              <a:xfrm>
                <a:off x="6967537" y="2107190"/>
                <a:ext cx="0" cy="1139147"/>
              </a:xfrm>
              <a:prstGeom prst="straightConnector1">
                <a:avLst/>
              </a:prstGeom>
              <a:noFill/>
              <a:ln w="28575"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nvGrpSpPr>
              <p:cNvPr id="365" name="Group 27"/>
              <p:cNvGrpSpPr/>
              <p:nvPr/>
            </p:nvGrpSpPr>
            <p:grpSpPr bwMode="auto">
              <a:xfrm>
                <a:off x="6907205" y="2381250"/>
                <a:ext cx="381000" cy="353943"/>
                <a:chOff x="7266833" y="1518766"/>
                <a:chExt cx="381501" cy="353943"/>
              </a:xfrm>
            </p:grpSpPr>
            <p:sp>
              <p:nvSpPr>
                <p:cNvPr id="370" name="TextBox 32">
                  <a:hlinkClick r:id="rId4" action="ppaction://hlinkfile"/>
                </p:cNvPr>
                <p:cNvSpPr txBox="1">
                  <a:spLocks noChangeArrowheads="1"/>
                </p:cNvSpPr>
                <p:nvPr/>
              </p:nvSpPr>
              <p:spPr bwMode="auto">
                <a:xfrm>
                  <a:off x="7266833" y="1518766"/>
                  <a:ext cx="38150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828800" fontAlgn="base">
                    <a:spcBef>
                      <a:spcPct val="0"/>
                    </a:spcBef>
                    <a:spcAft>
                      <a:spcPct val="0"/>
                    </a:spcAft>
                    <a:buNone/>
                    <a:defRPr/>
                  </a:pPr>
                  <a:r>
                    <a:rPr lang="en-US" altLang="en-US" sz="4000" b="1">
                      <a:solidFill>
                        <a:srgbClr val="000000"/>
                      </a:solidFill>
                      <a:latin typeface="+mj-lt"/>
                      <a:cs typeface="Times New Roman" panose="02020603050405020304" pitchFamily="18" charset="0"/>
                    </a:rPr>
                    <a:t>O</a:t>
                  </a:r>
                </a:p>
              </p:txBody>
            </p:sp>
            <p:sp>
              <p:nvSpPr>
                <p:cNvPr id="371" name="Oval 370"/>
                <p:cNvSpPr/>
                <p:nvPr/>
              </p:nvSpPr>
              <p:spPr>
                <a:xfrm>
                  <a:off x="7304991" y="1814280"/>
                  <a:ext cx="54864" cy="54864"/>
                </a:xfrm>
                <a:prstGeom prst="ellipse">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1828800" fontAlgn="base">
                    <a:spcBef>
                      <a:spcPct val="0"/>
                    </a:spcBef>
                    <a:spcAft>
                      <a:spcPct val="0"/>
                    </a:spcAft>
                    <a:defRPr/>
                  </a:pPr>
                  <a:endParaRPr lang="en-US" sz="4000">
                    <a:solidFill>
                      <a:srgbClr val="000000"/>
                    </a:solidFill>
                    <a:latin typeface="+mj-lt"/>
                    <a:cs typeface="Times New Roman" panose="02020603050405020304" pitchFamily="18" charset="0"/>
                  </a:endParaRPr>
                </a:p>
              </p:txBody>
            </p:sp>
          </p:grpSp>
          <p:cxnSp>
            <p:nvCxnSpPr>
              <p:cNvPr id="368" name="Straight Connector 367"/>
              <p:cNvCxnSpPr/>
              <p:nvPr/>
            </p:nvCxnSpPr>
            <p:spPr>
              <a:xfrm flipV="1">
                <a:off x="7821612" y="2657475"/>
                <a:ext cx="0" cy="92075"/>
              </a:xfrm>
              <a:prstGeom prst="line">
                <a:avLst/>
              </a:prstGeom>
              <a:noFill/>
              <a:ln w="28575" cap="flat" cmpd="sng" algn="ctr">
                <a:solidFill>
                  <a:srgbClr val="000000"/>
                </a:solidFill>
                <a:prstDash val="solid"/>
              </a:ln>
              <a:effectLst/>
            </p:spPr>
          </p:cxnSp>
          <p:sp>
            <p:nvSpPr>
              <p:cNvPr id="369" name="TextBox 58"/>
              <p:cNvSpPr txBox="1">
                <a:spLocks noChangeArrowheads="1"/>
              </p:cNvSpPr>
              <p:nvPr/>
            </p:nvSpPr>
            <p:spPr bwMode="auto">
              <a:xfrm>
                <a:off x="7635876" y="2692400"/>
                <a:ext cx="23630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828800" fontAlgn="base">
                  <a:spcBef>
                    <a:spcPct val="0"/>
                  </a:spcBef>
                  <a:spcAft>
                    <a:spcPct val="0"/>
                  </a:spcAft>
                  <a:buNone/>
                  <a:defRPr/>
                </a:pPr>
                <a:r>
                  <a:rPr lang="en-US" altLang="en-US" sz="4000" b="1" dirty="0">
                    <a:solidFill>
                      <a:srgbClr val="000000"/>
                    </a:solidFill>
                    <a:latin typeface="+mj-lt"/>
                    <a:cs typeface="Times New Roman" panose="02020603050405020304" pitchFamily="18" charset="0"/>
                  </a:rPr>
                  <a:t>F</a:t>
                </a:r>
              </a:p>
            </p:txBody>
          </p:sp>
        </p:grpSp>
        <p:cxnSp>
          <p:nvCxnSpPr>
            <p:cNvPr id="360" name="Straight Arrow Connector 359"/>
            <p:cNvCxnSpPr>
              <a:cxnSpLocks noChangeShapeType="1"/>
            </p:cNvCxnSpPr>
            <p:nvPr/>
          </p:nvCxnSpPr>
          <p:spPr bwMode="auto">
            <a:xfrm rot="21480000">
              <a:off x="5522914" y="4154488"/>
              <a:ext cx="365125" cy="19050"/>
            </a:xfrm>
            <a:prstGeom prst="straightConnector1">
              <a:avLst/>
            </a:prstGeom>
            <a:noFill/>
            <a:ln w="28575" algn="ctr">
              <a:solidFill>
                <a:srgbClr val="000000"/>
              </a:solidFill>
              <a:round/>
              <a:tailEnd type="arrow" w="med" len="med"/>
            </a:ln>
            <a:extLst>
              <a:ext uri="{909E8E84-426E-40DD-AFC4-6F175D3DCCD1}">
                <a14:hiddenFill xmlns:a14="http://schemas.microsoft.com/office/drawing/2010/main">
                  <a:noFill/>
                </a14:hiddenFill>
              </a:ext>
            </a:extLst>
          </p:spPr>
        </p:cxnSp>
        <p:cxnSp>
          <p:nvCxnSpPr>
            <p:cNvPr id="361" name="Straight Arrow Connector 360"/>
            <p:cNvCxnSpPr>
              <a:cxnSpLocks noChangeShapeType="1"/>
            </p:cNvCxnSpPr>
            <p:nvPr/>
          </p:nvCxnSpPr>
          <p:spPr bwMode="auto">
            <a:xfrm rot="1500000">
              <a:off x="6869114" y="4297363"/>
              <a:ext cx="111125" cy="0"/>
            </a:xfrm>
            <a:prstGeom prst="straightConnector1">
              <a:avLst/>
            </a:prstGeom>
            <a:noFill/>
            <a:ln w="28575" algn="ctr">
              <a:solidFill>
                <a:srgbClr val="000000"/>
              </a:solidFill>
              <a:round/>
              <a:tailEnd type="arrow" w="med" len="med"/>
            </a:ln>
            <a:extLst>
              <a:ext uri="{909E8E84-426E-40DD-AFC4-6F175D3DCCD1}">
                <a14:hiddenFill xmlns:a14="http://schemas.microsoft.com/office/drawing/2010/main">
                  <a:noFill/>
                </a14:hiddenFill>
              </a:ext>
            </a:extLst>
          </p:spPr>
        </p:cxnSp>
      </p:grpSp>
      <p:grpSp>
        <p:nvGrpSpPr>
          <p:cNvPr id="1078" name="Group 1077"/>
          <p:cNvGrpSpPr/>
          <p:nvPr/>
        </p:nvGrpSpPr>
        <p:grpSpPr>
          <a:xfrm>
            <a:off x="9603979" y="2423980"/>
            <a:ext cx="7590410" cy="2278295"/>
            <a:chOff x="3318733" y="3962810"/>
            <a:chExt cx="5359682" cy="1466003"/>
          </a:xfrm>
        </p:grpSpPr>
        <p:grpSp>
          <p:nvGrpSpPr>
            <p:cNvPr id="1079" name="Group 4"/>
            <p:cNvGrpSpPr/>
            <p:nvPr/>
          </p:nvGrpSpPr>
          <p:grpSpPr bwMode="auto">
            <a:xfrm>
              <a:off x="5871827" y="3962810"/>
              <a:ext cx="320811" cy="1466003"/>
              <a:chOff x="2592" y="2592"/>
              <a:chExt cx="192" cy="1230"/>
            </a:xfrm>
          </p:grpSpPr>
          <p:sp>
            <p:nvSpPr>
              <p:cNvPr id="150529" name="Line 5"/>
              <p:cNvSpPr>
                <a:spLocks noChangeShapeType="1"/>
              </p:cNvSpPr>
              <p:nvPr/>
            </p:nvSpPr>
            <p:spPr bwMode="auto">
              <a:xfrm>
                <a:off x="2688" y="2736"/>
                <a:ext cx="0" cy="96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mj-lt"/>
                </a:endParaRPr>
              </a:p>
            </p:txBody>
          </p:sp>
          <p:grpSp>
            <p:nvGrpSpPr>
              <p:cNvPr id="150530" name="Group 6"/>
              <p:cNvGrpSpPr/>
              <p:nvPr/>
            </p:nvGrpSpPr>
            <p:grpSpPr bwMode="auto">
              <a:xfrm>
                <a:off x="2592" y="3672"/>
                <a:ext cx="192" cy="150"/>
                <a:chOff x="2592" y="3672"/>
                <a:chExt cx="192" cy="150"/>
              </a:xfrm>
            </p:grpSpPr>
            <p:sp>
              <p:nvSpPr>
                <p:cNvPr id="150534" name="Line 7"/>
                <p:cNvSpPr>
                  <a:spLocks noChangeShapeType="1"/>
                </p:cNvSpPr>
                <p:nvPr/>
              </p:nvSpPr>
              <p:spPr bwMode="auto">
                <a:xfrm>
                  <a:off x="2688" y="3678"/>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mj-lt"/>
                  </a:endParaRPr>
                </a:p>
              </p:txBody>
            </p:sp>
            <p:sp>
              <p:nvSpPr>
                <p:cNvPr id="150535" name="Line 8"/>
                <p:cNvSpPr>
                  <a:spLocks noChangeShapeType="1"/>
                </p:cNvSpPr>
                <p:nvPr/>
              </p:nvSpPr>
              <p:spPr bwMode="auto">
                <a:xfrm flipH="1">
                  <a:off x="2592" y="3672"/>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mj-lt"/>
                  </a:endParaRPr>
                </a:p>
              </p:txBody>
            </p:sp>
          </p:grpSp>
          <p:grpSp>
            <p:nvGrpSpPr>
              <p:cNvPr id="150531" name="Group 9"/>
              <p:cNvGrpSpPr/>
              <p:nvPr/>
            </p:nvGrpSpPr>
            <p:grpSpPr bwMode="auto">
              <a:xfrm flipV="1">
                <a:off x="2592" y="2592"/>
                <a:ext cx="192" cy="150"/>
                <a:chOff x="2592" y="3672"/>
                <a:chExt cx="192" cy="150"/>
              </a:xfrm>
            </p:grpSpPr>
            <p:sp>
              <p:nvSpPr>
                <p:cNvPr id="150532" name="Line 10"/>
                <p:cNvSpPr>
                  <a:spLocks noChangeShapeType="1"/>
                </p:cNvSpPr>
                <p:nvPr/>
              </p:nvSpPr>
              <p:spPr bwMode="auto">
                <a:xfrm>
                  <a:off x="2688" y="3678"/>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mj-lt"/>
                  </a:endParaRPr>
                </a:p>
              </p:txBody>
            </p:sp>
            <p:sp>
              <p:nvSpPr>
                <p:cNvPr id="150533" name="Line 11"/>
                <p:cNvSpPr>
                  <a:spLocks noChangeShapeType="1"/>
                </p:cNvSpPr>
                <p:nvPr/>
              </p:nvSpPr>
              <p:spPr bwMode="auto">
                <a:xfrm flipH="1">
                  <a:off x="2592" y="3672"/>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mj-lt"/>
                  </a:endParaRPr>
                </a:p>
              </p:txBody>
            </p:sp>
          </p:grpSp>
        </p:grpSp>
        <p:sp>
          <p:nvSpPr>
            <p:cNvPr id="1080" name="Line 13"/>
            <p:cNvSpPr>
              <a:spLocks noChangeShapeType="1"/>
            </p:cNvSpPr>
            <p:nvPr/>
          </p:nvSpPr>
          <p:spPr bwMode="auto">
            <a:xfrm>
              <a:off x="3648360" y="4725311"/>
              <a:ext cx="5030055"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mj-lt"/>
              </a:endParaRPr>
            </a:p>
          </p:txBody>
        </p:sp>
        <p:sp>
          <p:nvSpPr>
            <p:cNvPr id="1081" name="Text Box 14"/>
            <p:cNvSpPr txBox="1">
              <a:spLocks noChangeArrowheads="1"/>
            </p:cNvSpPr>
            <p:nvPr/>
          </p:nvSpPr>
          <p:spPr bwMode="auto">
            <a:xfrm>
              <a:off x="3318733" y="4256331"/>
              <a:ext cx="641069" cy="495108"/>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defTabSz="1828800">
                <a:spcBef>
                  <a:spcPct val="50000"/>
                </a:spcBef>
                <a:buNone/>
                <a:defRPr/>
              </a:pPr>
              <a:r>
                <a:rPr lang="en-US" altLang="en-US" sz="4400" b="1" dirty="0">
                  <a:solidFill>
                    <a:srgbClr val="0000FF"/>
                  </a:solidFill>
                  <a:latin typeface="+mj-lt"/>
                  <a:cs typeface="Times New Roman" panose="02020603050405020304" pitchFamily="18" charset="0"/>
                </a:rPr>
                <a:t>∆</a:t>
              </a:r>
            </a:p>
          </p:txBody>
        </p:sp>
        <p:sp>
          <p:nvSpPr>
            <p:cNvPr id="1082" name="Text Box 17"/>
            <p:cNvSpPr txBox="1">
              <a:spLocks noChangeArrowheads="1"/>
            </p:cNvSpPr>
            <p:nvPr/>
          </p:nvSpPr>
          <p:spPr bwMode="auto">
            <a:xfrm>
              <a:off x="5551015" y="4682006"/>
              <a:ext cx="561420" cy="466083"/>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lIns="168688" tIns="84344" rIns="168688" bIns="84344">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defTabSz="1828800">
                <a:spcBef>
                  <a:spcPct val="50000"/>
                </a:spcBef>
                <a:buNone/>
                <a:defRPr/>
              </a:pPr>
              <a:r>
                <a:rPr lang="en-US" altLang="en-US" b="1">
                  <a:solidFill>
                    <a:srgbClr val="000000"/>
                  </a:solidFill>
                  <a:latin typeface="+mj-lt"/>
                </a:rPr>
                <a:t>O</a:t>
              </a:r>
            </a:p>
          </p:txBody>
        </p:sp>
        <p:sp>
          <p:nvSpPr>
            <p:cNvPr id="1083" name="Oval 20"/>
            <p:cNvSpPr>
              <a:spLocks noChangeArrowheads="1"/>
            </p:cNvSpPr>
            <p:nvPr/>
          </p:nvSpPr>
          <p:spPr bwMode="auto">
            <a:xfrm>
              <a:off x="4790404" y="4664913"/>
              <a:ext cx="80202" cy="114388"/>
            </a:xfrm>
            <a:prstGeom prst="ellipse">
              <a:avLst/>
            </a:prstGeom>
            <a:solidFill>
              <a:srgbClr val="FF0000"/>
            </a:solidFill>
            <a:ln w="28575">
              <a:solidFill>
                <a:srgbClr val="000000"/>
              </a:solidFill>
              <a:round/>
            </a:ln>
          </p:spPr>
          <p:txBody>
            <a:bodyPr wrap="none" lIns="168688" tIns="84344" rIns="168688" bIns="84344"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defTabSz="1828800">
                <a:spcBef>
                  <a:spcPct val="0"/>
                </a:spcBef>
                <a:buNone/>
                <a:defRPr/>
              </a:pPr>
              <a:endParaRPr lang="en-US" altLang="en-US" sz="2400" b="1">
                <a:solidFill>
                  <a:srgbClr val="000000"/>
                </a:solidFill>
                <a:latin typeface="+mj-lt"/>
              </a:endParaRPr>
            </a:p>
          </p:txBody>
        </p:sp>
        <p:sp>
          <p:nvSpPr>
            <p:cNvPr id="1084" name="Text Box 22"/>
            <p:cNvSpPr txBox="1">
              <a:spLocks noChangeArrowheads="1"/>
            </p:cNvSpPr>
            <p:nvPr/>
          </p:nvSpPr>
          <p:spPr bwMode="auto">
            <a:xfrm>
              <a:off x="4589238" y="4800932"/>
              <a:ext cx="641623" cy="466083"/>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lIns="168688" tIns="84344" rIns="168688" bIns="84344">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defTabSz="1828800">
                <a:spcBef>
                  <a:spcPct val="50000"/>
                </a:spcBef>
                <a:buNone/>
                <a:defRPr/>
              </a:pPr>
              <a:r>
                <a:rPr lang="en-US" altLang="en-US" b="1" dirty="0">
                  <a:solidFill>
                    <a:srgbClr val="000000"/>
                  </a:solidFill>
                  <a:latin typeface="+mj-lt"/>
                </a:rPr>
                <a:t>F</a:t>
              </a:r>
            </a:p>
          </p:txBody>
        </p:sp>
        <p:sp>
          <p:nvSpPr>
            <p:cNvPr id="1085" name="Line 31"/>
            <p:cNvSpPr>
              <a:spLocks noChangeShapeType="1"/>
            </p:cNvSpPr>
            <p:nvPr/>
          </p:nvSpPr>
          <p:spPr bwMode="auto">
            <a:xfrm>
              <a:off x="3979474" y="4142005"/>
              <a:ext cx="2054073" cy="57681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lIns="168688" tIns="84344" rIns="168688" bIns="84344"/>
            <a:lstStyle/>
            <a:p>
              <a:pPr defTabSz="1828800">
                <a:defRPr/>
              </a:pPr>
              <a:endParaRPr lang="en-US" sz="2400" b="1">
                <a:solidFill>
                  <a:sysClr val="windowText" lastClr="000000"/>
                </a:solidFill>
                <a:latin typeface="+mj-lt"/>
              </a:endParaRPr>
            </a:p>
          </p:txBody>
        </p:sp>
        <p:sp>
          <p:nvSpPr>
            <p:cNvPr id="1086" name="Line 32"/>
            <p:cNvSpPr>
              <a:spLocks noChangeShapeType="1"/>
            </p:cNvSpPr>
            <p:nvPr/>
          </p:nvSpPr>
          <p:spPr bwMode="auto">
            <a:xfrm>
              <a:off x="4830505" y="4375657"/>
              <a:ext cx="561419" cy="170924"/>
            </a:xfrm>
            <a:prstGeom prst="line">
              <a:avLst/>
            </a:prstGeom>
            <a:noFill/>
            <a:ln w="28575">
              <a:solidFill>
                <a:srgbClr val="000000"/>
              </a:solidFill>
              <a:round/>
              <a:tailEnd type="stealth" w="lg" len="lg"/>
            </a:ln>
            <a:extLst>
              <a:ext uri="{909E8E84-426E-40DD-AFC4-6F175D3DCCD1}">
                <a14:hiddenFill xmlns:a14="http://schemas.microsoft.com/office/drawing/2010/main">
                  <a:noFill/>
                </a14:hiddenFill>
              </a:ext>
            </a:extLst>
          </p:spPr>
          <p:txBody>
            <a:bodyPr lIns="168688" tIns="84344" rIns="168688" bIns="84344"/>
            <a:lstStyle/>
            <a:p>
              <a:pPr defTabSz="1828800">
                <a:defRPr/>
              </a:pPr>
              <a:endParaRPr lang="en-US" sz="2400" b="1">
                <a:solidFill>
                  <a:sysClr val="windowText" lastClr="000000"/>
                </a:solidFill>
                <a:latin typeface="+mj-lt"/>
              </a:endParaRPr>
            </a:p>
          </p:txBody>
        </p:sp>
        <p:sp>
          <p:nvSpPr>
            <p:cNvPr id="1087" name="Line 33"/>
            <p:cNvSpPr>
              <a:spLocks noChangeShapeType="1"/>
            </p:cNvSpPr>
            <p:nvPr/>
          </p:nvSpPr>
          <p:spPr bwMode="auto">
            <a:xfrm>
              <a:off x="6033548" y="4718820"/>
              <a:ext cx="2131646" cy="598896"/>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lIns="168688" tIns="84344" rIns="168688" bIns="84344"/>
            <a:lstStyle/>
            <a:p>
              <a:pPr defTabSz="1828800">
                <a:defRPr/>
              </a:pPr>
              <a:endParaRPr lang="en-US" sz="2400" b="1">
                <a:solidFill>
                  <a:sysClr val="windowText" lastClr="000000"/>
                </a:solidFill>
                <a:latin typeface="+mj-lt"/>
              </a:endParaRPr>
            </a:p>
          </p:txBody>
        </p:sp>
        <p:sp>
          <p:nvSpPr>
            <p:cNvPr id="150528" name="Line 34"/>
            <p:cNvSpPr>
              <a:spLocks noChangeShapeType="1"/>
            </p:cNvSpPr>
            <p:nvPr/>
          </p:nvSpPr>
          <p:spPr bwMode="auto">
            <a:xfrm>
              <a:off x="6353044" y="4806911"/>
              <a:ext cx="561419" cy="170924"/>
            </a:xfrm>
            <a:prstGeom prst="line">
              <a:avLst/>
            </a:prstGeom>
            <a:noFill/>
            <a:ln w="28575">
              <a:solidFill>
                <a:srgbClr val="000000"/>
              </a:solidFill>
              <a:round/>
              <a:tailEnd type="stealth" w="lg" len="lg"/>
            </a:ln>
            <a:extLst>
              <a:ext uri="{909E8E84-426E-40DD-AFC4-6F175D3DCCD1}">
                <a14:hiddenFill xmlns:a14="http://schemas.microsoft.com/office/drawing/2010/main">
                  <a:noFill/>
                </a14:hiddenFill>
              </a:ext>
            </a:extLst>
          </p:spPr>
          <p:txBody>
            <a:bodyPr lIns="168688" tIns="84344" rIns="168688" bIns="84344"/>
            <a:lstStyle/>
            <a:p>
              <a:pPr defTabSz="1828800">
                <a:defRPr/>
              </a:pPr>
              <a:endParaRPr lang="en-US" sz="2400" b="1">
                <a:solidFill>
                  <a:sysClr val="windowText" lastClr="000000"/>
                </a:solidFill>
                <a:latin typeface="+mj-lt"/>
              </a:endParaRPr>
            </a:p>
          </p:txBody>
        </p:sp>
      </p:grpSp>
      <p:grpSp>
        <p:nvGrpSpPr>
          <p:cNvPr id="150536" name="Group 150535"/>
          <p:cNvGrpSpPr/>
          <p:nvPr/>
        </p:nvGrpSpPr>
        <p:grpSpPr>
          <a:xfrm>
            <a:off x="9816389" y="6434797"/>
            <a:ext cx="7590410" cy="2606933"/>
            <a:chOff x="3318733" y="3751342"/>
            <a:chExt cx="5359682" cy="1677471"/>
          </a:xfrm>
        </p:grpSpPr>
        <p:grpSp>
          <p:nvGrpSpPr>
            <p:cNvPr id="150537" name="Group 4"/>
            <p:cNvGrpSpPr/>
            <p:nvPr/>
          </p:nvGrpSpPr>
          <p:grpSpPr bwMode="auto">
            <a:xfrm>
              <a:off x="5871827" y="3962810"/>
              <a:ext cx="320811" cy="1466003"/>
              <a:chOff x="2592" y="2592"/>
              <a:chExt cx="192" cy="1230"/>
            </a:xfrm>
          </p:grpSpPr>
          <p:sp>
            <p:nvSpPr>
              <p:cNvPr id="150547" name="Line 5"/>
              <p:cNvSpPr>
                <a:spLocks noChangeShapeType="1"/>
              </p:cNvSpPr>
              <p:nvPr/>
            </p:nvSpPr>
            <p:spPr bwMode="auto">
              <a:xfrm>
                <a:off x="2688" y="2736"/>
                <a:ext cx="0" cy="96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mj-lt"/>
                </a:endParaRPr>
              </a:p>
            </p:txBody>
          </p:sp>
          <p:grpSp>
            <p:nvGrpSpPr>
              <p:cNvPr id="150548" name="Group 6"/>
              <p:cNvGrpSpPr/>
              <p:nvPr/>
            </p:nvGrpSpPr>
            <p:grpSpPr bwMode="auto">
              <a:xfrm>
                <a:off x="2592" y="3672"/>
                <a:ext cx="192" cy="150"/>
                <a:chOff x="2592" y="3672"/>
                <a:chExt cx="192" cy="150"/>
              </a:xfrm>
            </p:grpSpPr>
            <p:sp>
              <p:nvSpPr>
                <p:cNvPr id="150552" name="Line 7"/>
                <p:cNvSpPr>
                  <a:spLocks noChangeShapeType="1"/>
                </p:cNvSpPr>
                <p:nvPr/>
              </p:nvSpPr>
              <p:spPr bwMode="auto">
                <a:xfrm>
                  <a:off x="2688" y="3678"/>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mj-lt"/>
                  </a:endParaRPr>
                </a:p>
              </p:txBody>
            </p:sp>
            <p:sp>
              <p:nvSpPr>
                <p:cNvPr id="150553" name="Line 8"/>
                <p:cNvSpPr>
                  <a:spLocks noChangeShapeType="1"/>
                </p:cNvSpPr>
                <p:nvPr/>
              </p:nvSpPr>
              <p:spPr bwMode="auto">
                <a:xfrm flipH="1">
                  <a:off x="2592" y="3672"/>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mj-lt"/>
                  </a:endParaRPr>
                </a:p>
              </p:txBody>
            </p:sp>
          </p:grpSp>
          <p:grpSp>
            <p:nvGrpSpPr>
              <p:cNvPr id="150549" name="Group 9"/>
              <p:cNvGrpSpPr/>
              <p:nvPr/>
            </p:nvGrpSpPr>
            <p:grpSpPr bwMode="auto">
              <a:xfrm flipV="1">
                <a:off x="2592" y="2592"/>
                <a:ext cx="192" cy="150"/>
                <a:chOff x="2592" y="3672"/>
                <a:chExt cx="192" cy="150"/>
              </a:xfrm>
            </p:grpSpPr>
            <p:sp>
              <p:nvSpPr>
                <p:cNvPr id="150550" name="Line 10"/>
                <p:cNvSpPr>
                  <a:spLocks noChangeShapeType="1"/>
                </p:cNvSpPr>
                <p:nvPr/>
              </p:nvSpPr>
              <p:spPr bwMode="auto">
                <a:xfrm>
                  <a:off x="2688" y="3678"/>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mj-lt"/>
                  </a:endParaRPr>
                </a:p>
              </p:txBody>
            </p:sp>
            <p:sp>
              <p:nvSpPr>
                <p:cNvPr id="150551" name="Line 11"/>
                <p:cNvSpPr>
                  <a:spLocks noChangeShapeType="1"/>
                </p:cNvSpPr>
                <p:nvPr/>
              </p:nvSpPr>
              <p:spPr bwMode="auto">
                <a:xfrm flipH="1">
                  <a:off x="2592" y="3672"/>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mj-lt"/>
                  </a:endParaRPr>
                </a:p>
              </p:txBody>
            </p:sp>
          </p:grpSp>
        </p:grpSp>
        <p:sp>
          <p:nvSpPr>
            <p:cNvPr id="150538" name="Line 13"/>
            <p:cNvSpPr>
              <a:spLocks noChangeShapeType="1"/>
            </p:cNvSpPr>
            <p:nvPr/>
          </p:nvSpPr>
          <p:spPr bwMode="auto">
            <a:xfrm>
              <a:off x="3648360" y="4725311"/>
              <a:ext cx="5030055"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mj-lt"/>
              </a:endParaRPr>
            </a:p>
          </p:txBody>
        </p:sp>
        <p:sp>
          <p:nvSpPr>
            <p:cNvPr id="150539" name="Text Box 14"/>
            <p:cNvSpPr txBox="1">
              <a:spLocks noChangeArrowheads="1"/>
            </p:cNvSpPr>
            <p:nvPr/>
          </p:nvSpPr>
          <p:spPr bwMode="auto">
            <a:xfrm>
              <a:off x="3318733" y="4256331"/>
              <a:ext cx="641069" cy="495109"/>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defTabSz="1828800">
                <a:spcBef>
                  <a:spcPct val="50000"/>
                </a:spcBef>
                <a:buNone/>
                <a:defRPr/>
              </a:pPr>
              <a:r>
                <a:rPr lang="en-US" altLang="en-US" sz="4400" b="1" dirty="0">
                  <a:solidFill>
                    <a:srgbClr val="0000FF"/>
                  </a:solidFill>
                  <a:latin typeface="+mj-lt"/>
                  <a:cs typeface="Times New Roman" panose="02020603050405020304" pitchFamily="18" charset="0"/>
                </a:rPr>
                <a:t>∆</a:t>
              </a:r>
            </a:p>
          </p:txBody>
        </p:sp>
        <p:sp>
          <p:nvSpPr>
            <p:cNvPr id="150540" name="Text Box 17"/>
            <p:cNvSpPr txBox="1">
              <a:spLocks noChangeArrowheads="1"/>
            </p:cNvSpPr>
            <p:nvPr/>
          </p:nvSpPr>
          <p:spPr bwMode="auto">
            <a:xfrm>
              <a:off x="5551015" y="4682006"/>
              <a:ext cx="561420" cy="466083"/>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lIns="168688" tIns="84344" rIns="168688" bIns="84344">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defTabSz="1828800">
                <a:spcBef>
                  <a:spcPct val="50000"/>
                </a:spcBef>
                <a:buNone/>
                <a:defRPr/>
              </a:pPr>
              <a:r>
                <a:rPr lang="en-US" altLang="en-US" b="1">
                  <a:solidFill>
                    <a:srgbClr val="000000"/>
                  </a:solidFill>
                  <a:latin typeface="+mj-lt"/>
                </a:rPr>
                <a:t>O</a:t>
              </a:r>
            </a:p>
          </p:txBody>
        </p:sp>
        <p:sp>
          <p:nvSpPr>
            <p:cNvPr id="150541" name="Oval 20"/>
            <p:cNvSpPr>
              <a:spLocks noChangeArrowheads="1"/>
            </p:cNvSpPr>
            <p:nvPr/>
          </p:nvSpPr>
          <p:spPr bwMode="auto">
            <a:xfrm>
              <a:off x="4790404" y="4664913"/>
              <a:ext cx="80202" cy="114388"/>
            </a:xfrm>
            <a:prstGeom prst="ellipse">
              <a:avLst/>
            </a:prstGeom>
            <a:solidFill>
              <a:srgbClr val="FF0000"/>
            </a:solidFill>
            <a:ln w="28575">
              <a:solidFill>
                <a:srgbClr val="000000"/>
              </a:solidFill>
              <a:round/>
            </a:ln>
          </p:spPr>
          <p:txBody>
            <a:bodyPr wrap="none" lIns="168688" tIns="84344" rIns="168688" bIns="84344"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defTabSz="1828800">
                <a:spcBef>
                  <a:spcPct val="0"/>
                </a:spcBef>
                <a:buNone/>
                <a:defRPr/>
              </a:pPr>
              <a:endParaRPr lang="en-US" altLang="en-US" sz="2400" b="1">
                <a:solidFill>
                  <a:srgbClr val="000000"/>
                </a:solidFill>
                <a:latin typeface="+mj-lt"/>
              </a:endParaRPr>
            </a:p>
          </p:txBody>
        </p:sp>
        <p:sp>
          <p:nvSpPr>
            <p:cNvPr id="150542" name="Text Box 22"/>
            <p:cNvSpPr txBox="1">
              <a:spLocks noChangeArrowheads="1"/>
            </p:cNvSpPr>
            <p:nvPr/>
          </p:nvSpPr>
          <p:spPr bwMode="auto">
            <a:xfrm>
              <a:off x="4589238" y="4800933"/>
              <a:ext cx="641623" cy="466083"/>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lIns="168688" tIns="84344" rIns="168688" bIns="84344">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defTabSz="1828800">
                <a:spcBef>
                  <a:spcPct val="50000"/>
                </a:spcBef>
                <a:buNone/>
                <a:defRPr/>
              </a:pPr>
              <a:r>
                <a:rPr lang="en-US" altLang="en-US" b="1" dirty="0">
                  <a:solidFill>
                    <a:srgbClr val="000000"/>
                  </a:solidFill>
                  <a:latin typeface="+mj-lt"/>
                </a:rPr>
                <a:t>F</a:t>
              </a:r>
            </a:p>
          </p:txBody>
        </p:sp>
        <p:sp>
          <p:nvSpPr>
            <p:cNvPr id="150543" name="Line 31"/>
            <p:cNvSpPr>
              <a:spLocks noChangeShapeType="1"/>
            </p:cNvSpPr>
            <p:nvPr/>
          </p:nvSpPr>
          <p:spPr bwMode="auto">
            <a:xfrm flipV="1">
              <a:off x="4221029" y="4340110"/>
              <a:ext cx="1809892" cy="13896"/>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lIns="168688" tIns="84344" rIns="168688" bIns="84344"/>
            <a:lstStyle/>
            <a:p>
              <a:pPr defTabSz="1828800">
                <a:defRPr/>
              </a:pPr>
              <a:endParaRPr lang="en-US" sz="2400" b="1">
                <a:solidFill>
                  <a:sysClr val="windowText" lastClr="000000"/>
                </a:solidFill>
                <a:latin typeface="+mj-lt"/>
              </a:endParaRPr>
            </a:p>
          </p:txBody>
        </p:sp>
        <p:sp>
          <p:nvSpPr>
            <p:cNvPr id="150544" name="Line 32"/>
            <p:cNvSpPr>
              <a:spLocks noChangeShapeType="1"/>
            </p:cNvSpPr>
            <p:nvPr/>
          </p:nvSpPr>
          <p:spPr bwMode="auto">
            <a:xfrm>
              <a:off x="4812788" y="4348068"/>
              <a:ext cx="570512" cy="4340"/>
            </a:xfrm>
            <a:prstGeom prst="line">
              <a:avLst/>
            </a:prstGeom>
            <a:noFill/>
            <a:ln w="28575">
              <a:solidFill>
                <a:srgbClr val="000000"/>
              </a:solidFill>
              <a:round/>
              <a:tailEnd type="stealth" w="lg" len="lg"/>
            </a:ln>
            <a:extLst>
              <a:ext uri="{909E8E84-426E-40DD-AFC4-6F175D3DCCD1}">
                <a14:hiddenFill xmlns:a14="http://schemas.microsoft.com/office/drawing/2010/main">
                  <a:noFill/>
                </a14:hiddenFill>
              </a:ext>
            </a:extLst>
          </p:spPr>
          <p:txBody>
            <a:bodyPr lIns="168688" tIns="84344" rIns="168688" bIns="84344"/>
            <a:lstStyle/>
            <a:p>
              <a:pPr defTabSz="1828800">
                <a:defRPr/>
              </a:pPr>
              <a:endParaRPr lang="en-US" sz="2400" b="1" dirty="0">
                <a:solidFill>
                  <a:sysClr val="windowText" lastClr="000000"/>
                </a:solidFill>
                <a:latin typeface="+mj-lt"/>
              </a:endParaRPr>
            </a:p>
          </p:txBody>
        </p:sp>
        <p:sp>
          <p:nvSpPr>
            <p:cNvPr id="150545" name="Line 33"/>
            <p:cNvSpPr>
              <a:spLocks noChangeShapeType="1"/>
            </p:cNvSpPr>
            <p:nvPr/>
          </p:nvSpPr>
          <p:spPr bwMode="auto">
            <a:xfrm flipV="1">
              <a:off x="6013402" y="3751342"/>
              <a:ext cx="2019251" cy="59889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lIns="168688" tIns="84344" rIns="168688" bIns="84344"/>
            <a:lstStyle/>
            <a:p>
              <a:pPr defTabSz="1828800">
                <a:defRPr/>
              </a:pPr>
              <a:endParaRPr lang="en-US" sz="2400" b="1">
                <a:solidFill>
                  <a:sysClr val="windowText" lastClr="000000"/>
                </a:solidFill>
                <a:latin typeface="+mj-lt"/>
              </a:endParaRPr>
            </a:p>
          </p:txBody>
        </p:sp>
        <p:sp>
          <p:nvSpPr>
            <p:cNvPr id="150546" name="Line 34"/>
            <p:cNvSpPr>
              <a:spLocks noChangeShapeType="1"/>
            </p:cNvSpPr>
            <p:nvPr/>
          </p:nvSpPr>
          <p:spPr bwMode="auto">
            <a:xfrm flipV="1">
              <a:off x="6621785" y="4003865"/>
              <a:ext cx="560763" cy="157220"/>
            </a:xfrm>
            <a:prstGeom prst="line">
              <a:avLst/>
            </a:prstGeom>
            <a:noFill/>
            <a:ln w="28575">
              <a:solidFill>
                <a:srgbClr val="000000"/>
              </a:solidFill>
              <a:round/>
              <a:tailEnd type="stealth" w="lg" len="lg"/>
            </a:ln>
            <a:extLst>
              <a:ext uri="{909E8E84-426E-40DD-AFC4-6F175D3DCCD1}">
                <a14:hiddenFill xmlns:a14="http://schemas.microsoft.com/office/drawing/2010/main">
                  <a:noFill/>
                </a14:hiddenFill>
              </a:ext>
            </a:extLst>
          </p:spPr>
          <p:txBody>
            <a:bodyPr lIns="168688" tIns="84344" rIns="168688" bIns="84344"/>
            <a:lstStyle/>
            <a:p>
              <a:pPr defTabSz="1828800">
                <a:defRPr/>
              </a:pPr>
              <a:endParaRPr lang="en-US" sz="2400" b="1">
                <a:solidFill>
                  <a:sysClr val="windowText" lastClr="000000"/>
                </a:solidFill>
                <a:latin typeface="+mj-lt"/>
              </a:endParaRPr>
            </a:p>
          </p:txBody>
        </p:sp>
        <p:sp>
          <p:nvSpPr>
            <p:cNvPr id="150554" name="Line 33"/>
            <p:cNvSpPr>
              <a:spLocks noChangeShapeType="1"/>
            </p:cNvSpPr>
            <p:nvPr/>
          </p:nvSpPr>
          <p:spPr bwMode="auto">
            <a:xfrm flipV="1">
              <a:off x="4796716" y="4340910"/>
              <a:ext cx="1282530" cy="373586"/>
            </a:xfrm>
            <a:prstGeom prst="line">
              <a:avLst/>
            </a:prstGeom>
            <a:noFill/>
            <a:ln w="28575">
              <a:solidFill>
                <a:srgbClr val="000000"/>
              </a:solidFill>
              <a:prstDash val="sysDot"/>
              <a:round/>
            </a:ln>
            <a:extLst>
              <a:ext uri="{909E8E84-426E-40DD-AFC4-6F175D3DCCD1}">
                <a14:hiddenFill xmlns:a14="http://schemas.microsoft.com/office/drawing/2010/main">
                  <a:noFill/>
                </a14:hiddenFill>
              </a:ext>
            </a:extLst>
          </p:spPr>
          <p:txBody>
            <a:bodyPr lIns="168688" tIns="84344" rIns="168688" bIns="84344"/>
            <a:lstStyle/>
            <a:p>
              <a:pPr defTabSz="1828800">
                <a:defRPr/>
              </a:pPr>
              <a:endParaRPr lang="en-US" sz="2400" b="1">
                <a:solidFill>
                  <a:sysClr val="windowText" lastClr="000000"/>
                </a:solidFill>
                <a:latin typeface="+mj-lt"/>
              </a:endParaRPr>
            </a:p>
          </p:txBody>
        </p:sp>
      </p:grpSp>
      <p:sp>
        <p:nvSpPr>
          <p:cNvPr id="3" name="Google Shape;356;p47"/>
          <p:cNvSpPr txBox="1"/>
          <p:nvPr/>
        </p:nvSpPr>
        <p:spPr>
          <a:xfrm>
            <a:off x="539607" y="385117"/>
            <a:ext cx="10554617" cy="653259"/>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3600" dirty="0">
                <a:latin typeface="Times New Roman" panose="02020603050405020304" pitchFamily="18" charset="0"/>
                <a:cs typeface="Times New Roman" panose="02020603050405020304" pitchFamily="18" charset="0"/>
              </a:rPr>
              <a:t>III. </a:t>
            </a:r>
            <a:r>
              <a:rPr lang="en-US" sz="3600" dirty="0" err="1">
                <a:latin typeface="Times New Roman" panose="02020603050405020304" pitchFamily="18" charset="0"/>
                <a:cs typeface="Times New Roman" panose="02020603050405020304" pitchFamily="18" charset="0"/>
              </a:rPr>
              <a:t>Đường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Tia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Thấu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Kính</a:t>
            </a:r>
            <a:endParaRPr lang="en-US" sz="3600" dirty="0">
              <a:solidFill>
                <a:srgbClr val="2E272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68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randombar(horizontal)">
                                      <p:cBhvr>
                                        <p:cTn id="17" dur="500"/>
                                        <p:tgtEl>
                                          <p:spTgt spid="1027"/>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078"/>
                                        </p:tgtEl>
                                        <p:attrNameLst>
                                          <p:attrName>style.visibility</p:attrName>
                                        </p:attrNameLst>
                                      </p:cBhvr>
                                      <p:to>
                                        <p:strVal val="visible"/>
                                      </p:to>
                                    </p:set>
                                    <p:animEffect transition="in" filter="randombar(horizontal)">
                                      <p:cBhvr>
                                        <p:cTn id="21" dur="500"/>
                                        <p:tgtEl>
                                          <p:spTgt spid="107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356"/>
                                        </p:tgtEl>
                                        <p:attrNameLst>
                                          <p:attrName>style.visibility</p:attrName>
                                        </p:attrNameLst>
                                      </p:cBhvr>
                                      <p:to>
                                        <p:strVal val="visible"/>
                                      </p:to>
                                    </p:set>
                                    <p:animEffect transition="in" filter="randombar(horizontal)">
                                      <p:cBhvr>
                                        <p:cTn id="36" dur="500"/>
                                        <p:tgtEl>
                                          <p:spTgt spid="356"/>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150536"/>
                                        </p:tgtEl>
                                        <p:attrNameLst>
                                          <p:attrName>style.visibility</p:attrName>
                                        </p:attrNameLst>
                                      </p:cBhvr>
                                      <p:to>
                                        <p:strVal val="visible"/>
                                      </p:to>
                                    </p:set>
                                    <p:animEffect transition="in" filter="randombar(horizontal)">
                                      <p:cBhvr>
                                        <p:cTn id="40" dur="500"/>
                                        <p:tgtEl>
                                          <p:spTgt spid="150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7" name="Group 6"/>
          <p:cNvGrpSpPr/>
          <p:nvPr/>
        </p:nvGrpSpPr>
        <p:grpSpPr>
          <a:xfrm>
            <a:off x="409153" y="1076135"/>
            <a:ext cx="8965246" cy="773770"/>
            <a:chOff x="2863742" y="1097155"/>
            <a:chExt cx="3467785" cy="484015"/>
          </a:xfrm>
          <a:noFill/>
        </p:grpSpPr>
        <p:sp>
          <p:nvSpPr>
            <p:cNvPr id="8" name="Rectangle: Rounded Corners 7"/>
            <p:cNvSpPr/>
            <p:nvPr/>
          </p:nvSpPr>
          <p:spPr>
            <a:xfrm>
              <a:off x="2863742" y="1184563"/>
              <a:ext cx="3467785" cy="396607"/>
            </a:xfrm>
            <a:prstGeom prst="roundRect">
              <a:avLst/>
            </a:prstGeom>
            <a:grp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9" name="Google Shape;356;p47"/>
            <p:cNvSpPr txBox="1"/>
            <p:nvPr/>
          </p:nvSpPr>
          <p:spPr>
            <a:xfrm>
              <a:off x="2900974" y="1097155"/>
              <a:ext cx="3430553" cy="331857"/>
            </a:xfrm>
            <a:prstGeom prst="rect">
              <a:avLst/>
            </a:prstGeom>
            <a:grp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3200" dirty="0">
                  <a:solidFill>
                    <a:srgbClr val="2E2723"/>
                  </a:solidFill>
                  <a:latin typeface="Times New Roman" panose="02020603050405020304" pitchFamily="18" charset="0"/>
                  <a:cs typeface="Times New Roman" panose="02020603050405020304" pitchFamily="18" charset="0"/>
                </a:rPr>
                <a:t>2. </a:t>
              </a:r>
              <a:r>
                <a:rPr lang="en-US" sz="3200" dirty="0" err="1">
                  <a:solidFill>
                    <a:srgbClr val="2E2723"/>
                  </a:solidFill>
                  <a:latin typeface="Times New Roman" panose="02020603050405020304" pitchFamily="18" charset="0"/>
                  <a:cs typeface="Times New Roman" panose="02020603050405020304" pitchFamily="18" charset="0"/>
                </a:rPr>
                <a:t>Giải</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thích</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sự</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truyền</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ánh</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sáng</a:t>
              </a:r>
              <a:r>
                <a:rPr lang="en-US" sz="3200" dirty="0">
                  <a:solidFill>
                    <a:srgbClr val="2E2723"/>
                  </a:solidFill>
                  <a:latin typeface="Times New Roman" panose="02020603050405020304" pitchFamily="18" charset="0"/>
                  <a:cs typeface="Times New Roman" panose="02020603050405020304" pitchFamily="18" charset="0"/>
                </a:rPr>
                <a:t> qua </a:t>
              </a:r>
              <a:r>
                <a:rPr lang="en-US" sz="3200" dirty="0" err="1">
                  <a:solidFill>
                    <a:srgbClr val="2E2723"/>
                  </a:solidFill>
                  <a:latin typeface="Times New Roman" panose="02020603050405020304" pitchFamily="18" charset="0"/>
                  <a:cs typeface="Times New Roman" panose="02020603050405020304" pitchFamily="18" charset="0"/>
                </a:rPr>
                <a:t>thấu</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kính</a:t>
              </a:r>
              <a:endParaRPr lang="en-US" sz="3200" dirty="0">
                <a:solidFill>
                  <a:srgbClr val="2E2723"/>
                </a:solidFill>
                <a:latin typeface="Times New Roman" panose="02020603050405020304" pitchFamily="18" charset="0"/>
                <a:cs typeface="Times New Roman" panose="02020603050405020304" pitchFamily="18" charset="0"/>
              </a:endParaRPr>
            </a:p>
          </p:txBody>
        </p:sp>
      </p:grpSp>
      <p:sp>
        <p:nvSpPr>
          <p:cNvPr id="14" name="Google Shape;363;p48"/>
          <p:cNvSpPr txBox="1"/>
          <p:nvPr/>
        </p:nvSpPr>
        <p:spPr>
          <a:xfrm>
            <a:off x="539609" y="2058180"/>
            <a:ext cx="16194690" cy="1120428"/>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en-US" sz="3600" dirty="0">
                <a:latin typeface="Times New Roman" panose="02020603050405020304" pitchFamily="18" charset="0"/>
                <a:cs typeface="Times New Roman" panose="02020603050405020304" pitchFamily="18" charset="0"/>
              </a:rPr>
              <a:t>Ta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ghép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endParaRPr lang="en-US" sz="3600" dirty="0">
              <a:latin typeface="Times New Roman" panose="02020603050405020304" pitchFamily="18" charset="0"/>
              <a:cs typeface="Times New Roman" panose="02020603050405020304" pitchFamily="18" charset="0"/>
            </a:endParaRPr>
          </a:p>
        </p:txBody>
      </p:sp>
      <p:sp>
        <p:nvSpPr>
          <p:cNvPr id="18" name="Google Shape;363;p48"/>
          <p:cNvSpPr txBox="1"/>
          <p:nvPr/>
        </p:nvSpPr>
        <p:spPr>
          <a:xfrm>
            <a:off x="5624927" y="7935371"/>
            <a:ext cx="11576794" cy="183051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00000"/>
              </a:lnSpc>
            </a:pPr>
            <a:r>
              <a:rPr lang="en-US" sz="3600" b="1" dirty="0" err="1">
                <a:latin typeface="Times New Roman" panose="02020603050405020304" pitchFamily="18" charset="0"/>
                <a:cs typeface="Times New Roman" panose="02020603050405020304" pitchFamily="18" charset="0"/>
              </a:rPr>
              <a:t>Hãy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vì</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truyền</a:t>
            </a:r>
            <a:r>
              <a:rPr lang="en-US" sz="3600" b="1" dirty="0">
                <a:latin typeface="Times New Roman" panose="02020603050405020304" pitchFamily="18" charset="0"/>
                <a:cs typeface="Times New Roman" panose="02020603050405020304" pitchFamily="18" charset="0"/>
              </a:rPr>
              <a:t> qua </a:t>
            </a:r>
            <a:r>
              <a:rPr lang="en-US" sz="3600" b="1" dirty="0" err="1">
                <a:latin typeface="Times New Roman" panose="02020603050405020304" pitchFamily="18" charset="0"/>
                <a:cs typeface="Times New Roman" panose="02020603050405020304" pitchFamily="18" charset="0"/>
              </a:rPr>
              <a:t>thấu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chùm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hoặc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kì</a:t>
            </a:r>
            <a:r>
              <a:rPr lang="en-US" sz="3600" b="1" dirty="0">
                <a:latin typeface="Times New Roman" panose="02020603050405020304" pitchFamily="18" charset="0"/>
                <a:cs typeface="Times New Roman" panose="02020603050405020304" pitchFamily="18" charset="0"/>
              </a:rPr>
              <a:t>?</a:t>
            </a:r>
          </a:p>
        </p:txBody>
      </p:sp>
      <p:sp>
        <p:nvSpPr>
          <p:cNvPr id="20" name="Google Shape;356;p47"/>
          <p:cNvSpPr txBox="1"/>
          <p:nvPr/>
        </p:nvSpPr>
        <p:spPr>
          <a:xfrm>
            <a:off x="539608" y="385118"/>
            <a:ext cx="9540392" cy="634036"/>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3200" dirty="0">
                <a:latin typeface="Times New Roman" panose="02020603050405020304" pitchFamily="18" charset="0"/>
                <a:cs typeface="Times New Roman" panose="02020603050405020304" pitchFamily="18" charset="0"/>
              </a:rPr>
              <a:t>III.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Tia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Thấu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Kính</a:t>
            </a:r>
            <a:endParaRPr lang="en-US" sz="3200" dirty="0">
              <a:solidFill>
                <a:srgbClr val="2E2723"/>
              </a:solidFill>
              <a:latin typeface="Times New Roman" panose="02020603050405020304" pitchFamily="18" charset="0"/>
              <a:cs typeface="Times New Roman" panose="02020603050405020304" pitchFamily="18" charset="0"/>
            </a:endParaRPr>
          </a:p>
        </p:txBody>
      </p:sp>
      <p:grpSp>
        <p:nvGrpSpPr>
          <p:cNvPr id="28" name="Group 27"/>
          <p:cNvGrpSpPr/>
          <p:nvPr/>
        </p:nvGrpSpPr>
        <p:grpSpPr>
          <a:xfrm>
            <a:off x="2728336" y="3527992"/>
            <a:ext cx="14703328" cy="3878120"/>
            <a:chOff x="715652" y="224174"/>
            <a:chExt cx="8009445" cy="2112555"/>
          </a:xfrm>
        </p:grpSpPr>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Lst>
            </a:blip>
            <a:stretch>
              <a:fillRect/>
            </a:stretch>
          </p:blipFill>
          <p:spPr>
            <a:xfrm>
              <a:off x="715652" y="224174"/>
              <a:ext cx="3799323" cy="2112555"/>
            </a:xfrm>
            <a:prstGeom prst="rect">
              <a:avLst/>
            </a:prstGeom>
          </p:spPr>
        </p:pic>
        <p:pic>
          <p:nvPicPr>
            <p:cNvPr id="27" name="Picture 26"/>
            <p:cNvPicPr>
              <a:picLocks noChangeAspect="1"/>
            </p:cNvPicPr>
            <p:nvPr/>
          </p:nvPicPr>
          <p:blipFill>
            <a:blip r:embed="rId5"/>
            <a:stretch>
              <a:fillRect/>
            </a:stretch>
          </p:blipFill>
          <p:spPr>
            <a:xfrm>
              <a:off x="4626174" y="224174"/>
              <a:ext cx="4098923" cy="2104666"/>
            </a:xfrm>
            <a:prstGeom prst="rect">
              <a:avLst/>
            </a:prstGeom>
          </p:spPr>
        </p:pic>
      </p:grpSp>
      <p:pic>
        <p:nvPicPr>
          <p:cNvPr id="17" name="Picture 16"/>
          <p:cNvPicPr>
            <a:picLocks noChangeAspect="1"/>
          </p:cNvPicPr>
          <p:nvPr/>
        </p:nvPicPr>
        <p:blipFill>
          <a:blip r:embed="rId6"/>
          <a:stretch>
            <a:fillRect/>
          </a:stretch>
        </p:blipFill>
        <p:spPr>
          <a:xfrm flipH="1">
            <a:off x="-271738" y="5759692"/>
            <a:ext cx="4209332" cy="4209332"/>
          </a:xfrm>
          <a:prstGeom prst="rect">
            <a:avLst/>
          </a:prstGeom>
        </p:spPr>
      </p:pic>
    </p:spTree>
    <p:extLst>
      <p:ext uri="{BB962C8B-B14F-4D97-AF65-F5344CB8AC3E}">
        <p14:creationId xmlns:p14="http://schemas.microsoft.com/office/powerpoint/2010/main" val="97570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Lst>
          </a:blip>
          <a:stretch>
            <a:fillRect/>
          </a:stretch>
        </p:blipFill>
        <p:spPr>
          <a:xfrm>
            <a:off x="5147462" y="1608993"/>
            <a:ext cx="8840704" cy="4915738"/>
          </a:xfrm>
          <a:prstGeom prst="rect">
            <a:avLst/>
          </a:prstGeom>
        </p:spPr>
      </p:pic>
      <p:grpSp>
        <p:nvGrpSpPr>
          <p:cNvPr id="8" name="Group 7"/>
          <p:cNvGrpSpPr/>
          <p:nvPr/>
        </p:nvGrpSpPr>
        <p:grpSpPr>
          <a:xfrm>
            <a:off x="1493841" y="886743"/>
            <a:ext cx="8965246" cy="773770"/>
            <a:chOff x="2863742" y="1097155"/>
            <a:chExt cx="3467785" cy="484015"/>
          </a:xfrm>
          <a:noFill/>
        </p:grpSpPr>
        <p:sp>
          <p:nvSpPr>
            <p:cNvPr id="9" name="Rectangle: Rounded Corners 8"/>
            <p:cNvSpPr/>
            <p:nvPr/>
          </p:nvSpPr>
          <p:spPr>
            <a:xfrm>
              <a:off x="2863742" y="1184563"/>
              <a:ext cx="3467785" cy="396607"/>
            </a:xfrm>
            <a:prstGeom prst="roundRect">
              <a:avLst/>
            </a:prstGeom>
            <a:grp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10" name="Google Shape;356;p47"/>
            <p:cNvSpPr txBox="1"/>
            <p:nvPr/>
          </p:nvSpPr>
          <p:spPr>
            <a:xfrm>
              <a:off x="2900974" y="1097155"/>
              <a:ext cx="3430553" cy="331857"/>
            </a:xfrm>
            <a:prstGeom prst="rect">
              <a:avLst/>
            </a:prstGeom>
            <a:grp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3200" dirty="0">
                  <a:solidFill>
                    <a:srgbClr val="2E2723"/>
                  </a:solidFill>
                  <a:latin typeface="Times New Roman" panose="02020603050405020304" pitchFamily="18" charset="0"/>
                  <a:cs typeface="Times New Roman" panose="02020603050405020304" pitchFamily="18" charset="0"/>
                </a:rPr>
                <a:t>a. </a:t>
              </a:r>
              <a:r>
                <a:rPr lang="en-US" sz="3200" dirty="0" err="1">
                  <a:solidFill>
                    <a:srgbClr val="2E2723"/>
                  </a:solidFill>
                  <a:latin typeface="Times New Roman" panose="02020603050405020304" pitchFamily="18" charset="0"/>
                  <a:cs typeface="Times New Roman" panose="02020603050405020304" pitchFamily="18" charset="0"/>
                </a:rPr>
                <a:t>Sự</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truyền</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ánh</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sáng</a:t>
              </a:r>
              <a:r>
                <a:rPr lang="en-US" sz="3200" dirty="0">
                  <a:solidFill>
                    <a:srgbClr val="2E2723"/>
                  </a:solidFill>
                  <a:latin typeface="Times New Roman" panose="02020603050405020304" pitchFamily="18" charset="0"/>
                  <a:cs typeface="Times New Roman" panose="02020603050405020304" pitchFamily="18" charset="0"/>
                </a:rPr>
                <a:t> qua </a:t>
              </a:r>
              <a:r>
                <a:rPr lang="en-US" sz="3200" dirty="0" err="1">
                  <a:solidFill>
                    <a:srgbClr val="2E2723"/>
                  </a:solidFill>
                  <a:latin typeface="Times New Roman" panose="02020603050405020304" pitchFamily="18" charset="0"/>
                  <a:cs typeface="Times New Roman" panose="02020603050405020304" pitchFamily="18" charset="0"/>
                </a:rPr>
                <a:t>thấu</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kính</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hội</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tụ</a:t>
              </a:r>
              <a:endParaRPr lang="en-US" sz="3200" dirty="0">
                <a:solidFill>
                  <a:srgbClr val="2E2723"/>
                </a:solidFill>
                <a:latin typeface="Times New Roman" panose="02020603050405020304" pitchFamily="18" charset="0"/>
                <a:cs typeface="Times New Roman" panose="02020603050405020304" pitchFamily="18" charset="0"/>
              </a:endParaRPr>
            </a:p>
          </p:txBody>
        </p:sp>
      </p:grpSp>
      <p:sp>
        <p:nvSpPr>
          <p:cNvPr id="12" name="Google Shape;356;p47"/>
          <p:cNvSpPr txBox="1"/>
          <p:nvPr/>
        </p:nvSpPr>
        <p:spPr>
          <a:xfrm>
            <a:off x="539608" y="356318"/>
            <a:ext cx="9540392" cy="634036"/>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3200" dirty="0">
                <a:latin typeface="Times New Roman" panose="02020603050405020304" pitchFamily="18" charset="0"/>
                <a:cs typeface="Times New Roman" panose="02020603050405020304" pitchFamily="18" charset="0"/>
              </a:rPr>
              <a:t>III.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Tia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Thấu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Kính</a:t>
            </a:r>
            <a:endParaRPr lang="en-US" sz="3200" dirty="0">
              <a:solidFill>
                <a:srgbClr val="2E2723"/>
              </a:solidFill>
              <a:latin typeface="Times New Roman" panose="02020603050405020304" pitchFamily="18" charset="0"/>
              <a:cs typeface="Times New Roman" panose="02020603050405020304" pitchFamily="18" charset="0"/>
            </a:endParaRPr>
          </a:p>
        </p:txBody>
      </p:sp>
      <p:sp>
        <p:nvSpPr>
          <p:cNvPr id="16" name="Google Shape;363;p48"/>
          <p:cNvSpPr txBox="1"/>
          <p:nvPr/>
        </p:nvSpPr>
        <p:spPr>
          <a:xfrm>
            <a:off x="1505359" y="6335191"/>
            <a:ext cx="16667050" cy="113027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en-US" sz="3600" dirty="0">
                <a:latin typeface="Times New Roman" panose="02020603050405020304" pitchFamily="18" charset="0"/>
                <a:cs typeface="Times New Roman" panose="02020603050405020304" pitchFamily="18" charset="0"/>
              </a:rPr>
              <a:t>H</a:t>
            </a:r>
            <a:r>
              <a:rPr lang="vi-VN" sz="3600" dirty="0">
                <a:latin typeface="Times New Roman" panose="02020603050405020304" pitchFamily="18" charset="0"/>
                <a:cs typeface="Times New Roman" panose="02020603050405020304" pitchFamily="18" charset="0"/>
              </a:rPr>
              <a:t>ình dung thấu kính được tạo thành bởi các lăng kính nhỏ ghép liền nhau</a:t>
            </a:r>
            <a:endParaRPr lang="en-US" sz="3600" dirty="0">
              <a:latin typeface="Times New Roman" panose="02020603050405020304" pitchFamily="18" charset="0"/>
              <a:cs typeface="Times New Roman" panose="02020603050405020304" pitchFamily="18" charset="0"/>
            </a:endParaRPr>
          </a:p>
        </p:txBody>
      </p:sp>
      <p:sp>
        <p:nvSpPr>
          <p:cNvPr id="17" name="Google Shape;363;p48"/>
          <p:cNvSpPr txBox="1"/>
          <p:nvPr/>
        </p:nvSpPr>
        <p:spPr>
          <a:xfrm>
            <a:off x="1493841" y="7357299"/>
            <a:ext cx="16667050" cy="96505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00000"/>
              </a:lnSpc>
            </a:pP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hướng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endParaRPr lang="en-US" sz="3600" dirty="0">
              <a:latin typeface="Times New Roman" panose="02020603050405020304" pitchFamily="18" charset="0"/>
              <a:cs typeface="Times New Roman" panose="02020603050405020304" pitchFamily="18" charset="0"/>
            </a:endParaRPr>
          </a:p>
        </p:txBody>
      </p:sp>
      <p:sp>
        <p:nvSpPr>
          <p:cNvPr id="18" name="Google Shape;363;p48"/>
          <p:cNvSpPr txBox="1"/>
          <p:nvPr/>
        </p:nvSpPr>
        <p:spPr>
          <a:xfrm>
            <a:off x="1493841" y="8233650"/>
            <a:ext cx="16667050" cy="102211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00000"/>
              </a:lnSpc>
            </a:pP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lệch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thẳng</a:t>
            </a:r>
            <a:endParaRPr lang="en-US" sz="3600" dirty="0">
              <a:latin typeface="Times New Roman" panose="02020603050405020304" pitchFamily="18" charset="0"/>
              <a:cs typeface="Times New Roman" panose="02020603050405020304" pitchFamily="18" charset="0"/>
            </a:endParaRPr>
          </a:p>
        </p:txBody>
      </p:sp>
      <p:sp>
        <p:nvSpPr>
          <p:cNvPr id="19" name="Google Shape;363;p48"/>
          <p:cNvSpPr txBox="1"/>
          <p:nvPr/>
        </p:nvSpPr>
        <p:spPr>
          <a:xfrm>
            <a:off x="1830016" y="9097867"/>
            <a:ext cx="16411024" cy="87979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buClr>
                <a:schemeClr val="accent1"/>
              </a:buClr>
              <a:buSzPts val="1400"/>
              <a:buFont typeface="Lato" panose="020F0502020204030203"/>
              <a:buNone/>
              <a:defRPr sz="2000" b="1">
                <a:solidFill>
                  <a:srgbClr val="002060"/>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dirty="0">
                <a:latin typeface="Times New Roman" panose="02020603050405020304" pitchFamily="18" charset="0"/>
                <a:cs typeface="Times New Roman" panose="02020603050405020304" pitchFamily="18" charset="0"/>
              </a:rPr>
              <a:t>C</a:t>
            </a:r>
            <a:r>
              <a:rPr lang="vi-VN" sz="4000" dirty="0">
                <a:latin typeface="Times New Roman" panose="02020603050405020304" pitchFamily="18" charset="0"/>
                <a:cs typeface="Times New Roman" panose="02020603050405020304" pitchFamily="18" charset="0"/>
              </a:rPr>
              <a:t>hùm sáng song song qua thấu kính hội tụ trở thành chùm sáng hội tụ</a:t>
            </a:r>
            <a:endParaRPr lang="en-US" sz="4000" dirty="0">
              <a:latin typeface="Times New Roman" panose="02020603050405020304" pitchFamily="18" charset="0"/>
              <a:cs typeface="Times New Roman" panose="02020603050405020304" pitchFamily="18" charset="0"/>
            </a:endParaRPr>
          </a:p>
        </p:txBody>
      </p:sp>
      <p:pic>
        <p:nvPicPr>
          <p:cNvPr id="20" name="Graphic 19" descr="Arrow Slight curve"/>
          <p:cNvPicPr>
            <a:picLocks noChangeAspect="1"/>
          </p:cNvPicPr>
          <p:nvPr/>
        </p:nvPicPr>
        <p:blipFill>
          <a:blip r:embed="rId5"/>
          <a:stretch>
            <a:fillRect/>
          </a:stretch>
        </p:blipFill>
        <p:spPr>
          <a:xfrm>
            <a:off x="491754" y="9082609"/>
            <a:ext cx="1316776" cy="1120140"/>
          </a:xfrm>
          <a:prstGeom prst="rect">
            <a:avLst/>
          </a:prstGeom>
        </p:spPr>
      </p:pic>
    </p:spTree>
    <p:extLst>
      <p:ext uri="{BB962C8B-B14F-4D97-AF65-F5344CB8AC3E}">
        <p14:creationId xmlns:p14="http://schemas.microsoft.com/office/powerpoint/2010/main" val="135007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81704" y="2237529"/>
            <a:ext cx="7524592" cy="3863638"/>
          </a:xfrm>
          <a:prstGeom prst="rect">
            <a:avLst/>
          </a:prstGeom>
        </p:spPr>
      </p:pic>
      <p:grpSp>
        <p:nvGrpSpPr>
          <p:cNvPr id="8" name="Group 7"/>
          <p:cNvGrpSpPr/>
          <p:nvPr/>
        </p:nvGrpSpPr>
        <p:grpSpPr>
          <a:xfrm>
            <a:off x="415067" y="1307305"/>
            <a:ext cx="8965246" cy="773770"/>
            <a:chOff x="2863742" y="1097155"/>
            <a:chExt cx="3467785" cy="484015"/>
          </a:xfrm>
          <a:noFill/>
        </p:grpSpPr>
        <p:sp>
          <p:nvSpPr>
            <p:cNvPr id="9" name="Rectangle: Rounded Corners 8"/>
            <p:cNvSpPr/>
            <p:nvPr/>
          </p:nvSpPr>
          <p:spPr>
            <a:xfrm>
              <a:off x="2863742" y="1184563"/>
              <a:ext cx="3467785" cy="396607"/>
            </a:xfrm>
            <a:prstGeom prst="roundRect">
              <a:avLst/>
            </a:prstGeom>
            <a:grp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10" name="Google Shape;356;p47"/>
            <p:cNvSpPr txBox="1"/>
            <p:nvPr/>
          </p:nvSpPr>
          <p:spPr>
            <a:xfrm>
              <a:off x="2900974" y="1097155"/>
              <a:ext cx="3430553" cy="331857"/>
            </a:xfrm>
            <a:prstGeom prst="rect">
              <a:avLst/>
            </a:prstGeom>
            <a:grp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3200" dirty="0">
                  <a:solidFill>
                    <a:srgbClr val="2E2723"/>
                  </a:solidFill>
                  <a:latin typeface="Times New Roman" panose="02020603050405020304" pitchFamily="18" charset="0"/>
                  <a:cs typeface="Times New Roman" panose="02020603050405020304" pitchFamily="18" charset="0"/>
                </a:rPr>
                <a:t>b. </a:t>
              </a:r>
              <a:r>
                <a:rPr lang="en-US" sz="3200" dirty="0" err="1">
                  <a:solidFill>
                    <a:srgbClr val="2E2723"/>
                  </a:solidFill>
                  <a:latin typeface="Times New Roman" panose="02020603050405020304" pitchFamily="18" charset="0"/>
                  <a:cs typeface="Times New Roman" panose="02020603050405020304" pitchFamily="18" charset="0"/>
                </a:rPr>
                <a:t>Sự</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truyền</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ánh</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sáng</a:t>
              </a:r>
              <a:r>
                <a:rPr lang="en-US" sz="3200" dirty="0">
                  <a:solidFill>
                    <a:srgbClr val="2E2723"/>
                  </a:solidFill>
                  <a:latin typeface="Times New Roman" panose="02020603050405020304" pitchFamily="18" charset="0"/>
                  <a:cs typeface="Times New Roman" panose="02020603050405020304" pitchFamily="18" charset="0"/>
                </a:rPr>
                <a:t> qua </a:t>
              </a:r>
              <a:r>
                <a:rPr lang="en-US" sz="3200" dirty="0" err="1">
                  <a:solidFill>
                    <a:srgbClr val="2E2723"/>
                  </a:solidFill>
                  <a:latin typeface="Times New Roman" panose="02020603050405020304" pitchFamily="18" charset="0"/>
                  <a:cs typeface="Times New Roman" panose="02020603050405020304" pitchFamily="18" charset="0"/>
                </a:rPr>
                <a:t>thấu</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kính</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phân</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kì</a:t>
              </a:r>
              <a:endParaRPr lang="en-US" sz="3200" dirty="0">
                <a:solidFill>
                  <a:srgbClr val="2E2723"/>
                </a:solidFill>
                <a:latin typeface="Times New Roman" panose="02020603050405020304" pitchFamily="18" charset="0"/>
                <a:cs typeface="Times New Roman" panose="02020603050405020304" pitchFamily="18" charset="0"/>
              </a:endParaRPr>
            </a:p>
          </p:txBody>
        </p:sp>
      </p:grpSp>
      <p:cxnSp>
        <p:nvCxnSpPr>
          <p:cNvPr id="11" name="Straight Connector 10"/>
          <p:cNvCxnSpPr/>
          <p:nvPr/>
        </p:nvCxnSpPr>
        <p:spPr>
          <a:xfrm>
            <a:off x="111721" y="668256"/>
            <a:ext cx="17922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p:cNvSpPr txBox="1"/>
          <p:nvPr/>
        </p:nvSpPr>
        <p:spPr>
          <a:xfrm>
            <a:off x="539608" y="356318"/>
            <a:ext cx="9540392" cy="634036"/>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3200" dirty="0">
                <a:latin typeface="Times New Roman" panose="02020603050405020304" pitchFamily="18" charset="0"/>
                <a:cs typeface="Times New Roman" panose="02020603050405020304" pitchFamily="18" charset="0"/>
              </a:rPr>
              <a:t>III.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Tia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Thấu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Kính</a:t>
            </a:r>
            <a:endParaRPr lang="en-US" sz="3200" dirty="0">
              <a:solidFill>
                <a:srgbClr val="2E2723"/>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54254" y="289176"/>
            <a:ext cx="777600" cy="758160"/>
            <a:chOff x="333639" y="3170462"/>
            <a:chExt cx="1108364" cy="1080655"/>
          </a:xfrm>
        </p:grpSpPr>
        <p:sp>
          <p:nvSpPr>
            <p:cNvPr id="14" name="Rectangle: Rounded Corners 13"/>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defTabSz="1828800">
                <a:defRPr/>
              </a:pPr>
              <a:endParaRPr lang="en-US" sz="36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pic>
          <p:nvPicPr>
            <p:cNvPr id="15" name="Picture 14"/>
            <p:cNvPicPr>
              <a:picLocks noChangeAspect="1"/>
            </p:cNvPicPr>
            <p:nvPr/>
          </p:nvPicPr>
          <p:blipFill>
            <a:blip r:embed="rId4"/>
            <a:stretch>
              <a:fillRect/>
            </a:stretch>
          </p:blipFill>
          <p:spPr>
            <a:xfrm>
              <a:off x="403824" y="3226793"/>
              <a:ext cx="967992" cy="967991"/>
            </a:xfrm>
            <a:prstGeom prst="rect">
              <a:avLst/>
            </a:prstGeom>
          </p:spPr>
        </p:pic>
      </p:grpSp>
      <p:sp>
        <p:nvSpPr>
          <p:cNvPr id="16" name="Google Shape;363;p48"/>
          <p:cNvSpPr txBox="1"/>
          <p:nvPr/>
        </p:nvSpPr>
        <p:spPr>
          <a:xfrm>
            <a:off x="1505359" y="6128381"/>
            <a:ext cx="16667050" cy="113027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en-US" sz="3600" dirty="0">
                <a:latin typeface="Times New Roman" panose="02020603050405020304" pitchFamily="18" charset="0"/>
                <a:cs typeface="Times New Roman" panose="02020603050405020304" pitchFamily="18" charset="0"/>
              </a:rPr>
              <a:t>H</a:t>
            </a:r>
            <a:r>
              <a:rPr lang="vi-VN" sz="3600" dirty="0">
                <a:latin typeface="Times New Roman" panose="02020603050405020304" pitchFamily="18" charset="0"/>
                <a:cs typeface="Times New Roman" panose="02020603050405020304" pitchFamily="18" charset="0"/>
              </a:rPr>
              <a:t>ình dung thấu kính được tạo thành bởi các lăng kính nhỏ ghép liền nhau</a:t>
            </a:r>
            <a:endParaRPr lang="en-US" sz="3600" dirty="0">
              <a:latin typeface="Times New Roman" panose="02020603050405020304" pitchFamily="18" charset="0"/>
              <a:cs typeface="Times New Roman" panose="02020603050405020304" pitchFamily="18" charset="0"/>
            </a:endParaRPr>
          </a:p>
        </p:txBody>
      </p:sp>
      <p:sp>
        <p:nvSpPr>
          <p:cNvPr id="17" name="Google Shape;363;p48"/>
          <p:cNvSpPr txBox="1"/>
          <p:nvPr/>
        </p:nvSpPr>
        <p:spPr>
          <a:xfrm>
            <a:off x="1493841" y="7150489"/>
            <a:ext cx="16667050" cy="96505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00000"/>
              </a:lnSpc>
            </a:pP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đáy</a:t>
            </a:r>
            <a:r>
              <a:rPr lang="en-US" sz="3600" dirty="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hướng</a:t>
            </a:r>
            <a:r>
              <a:rPr lang="en-US" sz="3600">
                <a:latin typeface="Times New Roman" panose="02020603050405020304" pitchFamily="18" charset="0"/>
                <a:cs typeface="Times New Roman" panose="02020603050405020304" pitchFamily="18" charset="0"/>
              </a:rPr>
              <a:t> ra xa </a:t>
            </a:r>
            <a:r>
              <a:rPr lang="en-US" sz="3600" dirty="0" err="1">
                <a:latin typeface="Times New Roman" panose="02020603050405020304" pitchFamily="18" charset="0"/>
                <a:cs typeface="Times New Roman" panose="02020603050405020304" pitchFamily="18" charset="0"/>
              </a:rPr>
              <a:t>trục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endParaRPr lang="en-US" sz="3600" dirty="0">
              <a:latin typeface="Times New Roman" panose="02020603050405020304" pitchFamily="18" charset="0"/>
              <a:cs typeface="Times New Roman" panose="02020603050405020304" pitchFamily="18" charset="0"/>
            </a:endParaRPr>
          </a:p>
        </p:txBody>
      </p:sp>
      <p:sp>
        <p:nvSpPr>
          <p:cNvPr id="18" name="Google Shape;363;p48"/>
          <p:cNvSpPr txBox="1"/>
          <p:nvPr/>
        </p:nvSpPr>
        <p:spPr>
          <a:xfrm>
            <a:off x="1493841" y="8026840"/>
            <a:ext cx="16667050" cy="102211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00000"/>
              </a:lnSpc>
            </a:pP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lệch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thẳng</a:t>
            </a:r>
            <a:endParaRPr lang="en-US" sz="3600" dirty="0">
              <a:latin typeface="Times New Roman" panose="02020603050405020304" pitchFamily="18" charset="0"/>
              <a:cs typeface="Times New Roman" panose="02020603050405020304" pitchFamily="18" charset="0"/>
            </a:endParaRPr>
          </a:p>
        </p:txBody>
      </p:sp>
      <p:sp>
        <p:nvSpPr>
          <p:cNvPr id="19" name="Google Shape;363;p48"/>
          <p:cNvSpPr txBox="1"/>
          <p:nvPr/>
        </p:nvSpPr>
        <p:spPr>
          <a:xfrm>
            <a:off x="1830016" y="8891057"/>
            <a:ext cx="16762784" cy="87979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buClr>
                <a:schemeClr val="accent1"/>
              </a:buClr>
              <a:buSzPts val="1400"/>
              <a:buFont typeface="Lato" panose="020F0502020204030203"/>
              <a:buNone/>
              <a:defRPr sz="2000" b="1">
                <a:solidFill>
                  <a:srgbClr val="002060"/>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dirty="0">
                <a:latin typeface="Times New Roman" panose="02020603050405020304" pitchFamily="18" charset="0"/>
                <a:cs typeface="Times New Roman" panose="02020603050405020304" pitchFamily="18" charset="0"/>
              </a:rPr>
              <a:t>C</a:t>
            </a:r>
            <a:r>
              <a:rPr lang="vi-VN" sz="4000" dirty="0">
                <a:latin typeface="Times New Roman" panose="02020603050405020304" pitchFamily="18" charset="0"/>
                <a:cs typeface="Times New Roman" panose="02020603050405020304" pitchFamily="18" charset="0"/>
              </a:rPr>
              <a:t>hùm sáng song song qua thấu </a:t>
            </a:r>
            <a:r>
              <a:rPr lang="vi-VN" sz="4000">
                <a:latin typeface="Times New Roman" panose="02020603050405020304" pitchFamily="18" charset="0"/>
                <a:cs typeface="Times New Roman" panose="02020603050405020304" pitchFamily="18" charset="0"/>
              </a:rPr>
              <a:t>kính </a:t>
            </a:r>
            <a:r>
              <a:rPr lang="en-US" sz="4000">
                <a:latin typeface="Times New Roman" panose="02020603050405020304" pitchFamily="18" charset="0"/>
                <a:cs typeface="Times New Roman" panose="02020603050405020304" pitchFamily="18" charset="0"/>
              </a:rPr>
              <a:t>phân kì</a:t>
            </a:r>
            <a:r>
              <a:rPr lang="vi-VN" sz="400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trở thành chùm </a:t>
            </a:r>
            <a:r>
              <a:rPr lang="vi-VN" sz="4000">
                <a:latin typeface="Times New Roman" panose="02020603050405020304" pitchFamily="18" charset="0"/>
                <a:cs typeface="Times New Roman" panose="02020603050405020304" pitchFamily="18" charset="0"/>
              </a:rPr>
              <a:t>sáng </a:t>
            </a:r>
            <a:r>
              <a:rPr lang="en-US" sz="4000">
                <a:latin typeface="Times New Roman" panose="02020603050405020304" pitchFamily="18" charset="0"/>
                <a:cs typeface="Times New Roman" panose="02020603050405020304" pitchFamily="18" charset="0"/>
              </a:rPr>
              <a:t>phân kì</a:t>
            </a:r>
            <a:endParaRPr lang="en-US" sz="4000" dirty="0">
              <a:latin typeface="Times New Roman" panose="02020603050405020304" pitchFamily="18" charset="0"/>
              <a:cs typeface="Times New Roman" panose="02020603050405020304" pitchFamily="18" charset="0"/>
            </a:endParaRPr>
          </a:p>
        </p:txBody>
      </p:sp>
      <p:pic>
        <p:nvPicPr>
          <p:cNvPr id="20" name="Graphic 19" descr="Arrow Slight curve"/>
          <p:cNvPicPr>
            <a:picLocks noChangeAspect="1"/>
          </p:cNvPicPr>
          <p:nvPr/>
        </p:nvPicPr>
        <p:blipFill>
          <a:blip r:embed="rId5"/>
          <a:stretch>
            <a:fillRect/>
          </a:stretch>
        </p:blipFill>
        <p:spPr>
          <a:xfrm>
            <a:off x="491754" y="8875799"/>
            <a:ext cx="1316776" cy="1120140"/>
          </a:xfrm>
          <a:prstGeom prst="rect">
            <a:avLst/>
          </a:prstGeom>
        </p:spPr>
      </p:pic>
    </p:spTree>
    <p:extLst>
      <p:ext uri="{BB962C8B-B14F-4D97-AF65-F5344CB8AC3E}">
        <p14:creationId xmlns:p14="http://schemas.microsoft.com/office/powerpoint/2010/main" val="403218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Freeform 3"/>
          <p:cNvSpPr/>
          <p:nvPr/>
        </p:nvSpPr>
        <p:spPr>
          <a:xfrm>
            <a:off x="3775064" y="2503280"/>
            <a:ext cx="10331030" cy="5217161"/>
          </a:xfrm>
          <a:custGeom>
            <a:avLst/>
            <a:gdLst/>
            <a:ahLst/>
            <a:cxnLst/>
            <a:rect l="l" t="t" r="r" b="b"/>
            <a:pathLst>
              <a:path w="10331030" h="5217161">
                <a:moveTo>
                  <a:pt x="0" y="0"/>
                </a:moveTo>
                <a:lnTo>
                  <a:pt x="10331030" y="0"/>
                </a:lnTo>
                <a:lnTo>
                  <a:pt x="10331030" y="5217162"/>
                </a:lnTo>
                <a:lnTo>
                  <a:pt x="0" y="5217162"/>
                </a:lnTo>
                <a:lnTo>
                  <a:pt x="0" y="0"/>
                </a:lnTo>
                <a:close/>
              </a:path>
            </a:pathLst>
          </a:custGeom>
          <a:blipFill>
            <a:blip r:embed="rId3">
              <a:extLst>
                <a:ext uri="{96DAC541-7B7A-43D3-8B79-37D633B846F1}">
                  <asvg:svgBlip xmlns:asvg="http://schemas.microsoft.com/office/drawing/2016/SVG/main" r:embed="rId4"/>
                </a:ext>
              </a:extLst>
            </a:blip>
            <a:stretch>
              <a:fillRect l="-3467" r="-3380" b="-111580"/>
            </a:stretch>
          </a:blipFill>
        </p:spPr>
      </p:sp>
      <p:sp>
        <p:nvSpPr>
          <p:cNvPr id="4" name="Freeform 4"/>
          <p:cNvSpPr/>
          <p:nvPr/>
        </p:nvSpPr>
        <p:spPr>
          <a:xfrm>
            <a:off x="3978485" y="2341355"/>
            <a:ext cx="10331030" cy="5217161"/>
          </a:xfrm>
          <a:custGeom>
            <a:avLst/>
            <a:gdLst/>
            <a:ahLst/>
            <a:cxnLst/>
            <a:rect l="l" t="t" r="r" b="b"/>
            <a:pathLst>
              <a:path w="10331030" h="5217161">
                <a:moveTo>
                  <a:pt x="0" y="0"/>
                </a:moveTo>
                <a:lnTo>
                  <a:pt x="10331030" y="0"/>
                </a:lnTo>
                <a:lnTo>
                  <a:pt x="10331030" y="5217162"/>
                </a:lnTo>
                <a:lnTo>
                  <a:pt x="0" y="5217162"/>
                </a:lnTo>
                <a:lnTo>
                  <a:pt x="0" y="0"/>
                </a:lnTo>
                <a:close/>
              </a:path>
            </a:pathLst>
          </a:custGeom>
          <a:blipFill>
            <a:blip r:embed="rId5">
              <a:extLst>
                <a:ext uri="{96DAC541-7B7A-43D3-8B79-37D633B846F1}">
                  <asvg:svgBlip xmlns:asvg="http://schemas.microsoft.com/office/drawing/2016/SVG/main" r:embed="rId6"/>
                </a:ext>
              </a:extLst>
            </a:blip>
            <a:stretch>
              <a:fillRect l="-3467" r="-3380" b="-111580"/>
            </a:stretch>
          </a:blipFill>
        </p:spPr>
      </p:sp>
      <p:sp>
        <p:nvSpPr>
          <p:cNvPr id="5" name="TextBox 5"/>
          <p:cNvSpPr txBox="1"/>
          <p:nvPr/>
        </p:nvSpPr>
        <p:spPr>
          <a:xfrm>
            <a:off x="4369811" y="2799237"/>
            <a:ext cx="9141535" cy="2940741"/>
          </a:xfrm>
          <a:prstGeom prst="rect">
            <a:avLst/>
          </a:prstGeom>
        </p:spPr>
        <p:txBody>
          <a:bodyPr lIns="0" tIns="0" rIns="0" bIns="0" rtlCol="0" anchor="t">
            <a:spAutoFit/>
          </a:bodyPr>
          <a:lstStyle/>
          <a:p>
            <a:pPr algn="ctr">
              <a:lnSpc>
                <a:spcPts val="12322"/>
              </a:lnSpc>
            </a:pPr>
            <a:r>
              <a:rPr lang="en-US" sz="6000" b="1" spc="555">
                <a:solidFill>
                  <a:srgbClr val="543855"/>
                </a:solidFill>
                <a:latin typeface="Times New Roman" panose="02020603050405020304" pitchFamily="18" charset="0"/>
                <a:ea typeface="Jingleberry"/>
                <a:cs typeface="Times New Roman" panose="02020603050405020304" pitchFamily="18" charset="0"/>
                <a:sym typeface="Jingleberry"/>
              </a:rPr>
              <a:t>IV. Sự Tạo Ảnh Một Vật Qua Thấu Kính</a:t>
            </a:r>
          </a:p>
        </p:txBody>
      </p:sp>
      <p:sp>
        <p:nvSpPr>
          <p:cNvPr id="6" name="Freeform 6"/>
          <p:cNvSpPr/>
          <p:nvPr/>
        </p:nvSpPr>
        <p:spPr>
          <a:xfrm>
            <a:off x="12003366" y="4678042"/>
            <a:ext cx="5570131" cy="11808677"/>
          </a:xfrm>
          <a:custGeom>
            <a:avLst/>
            <a:gdLst/>
            <a:ahLst/>
            <a:cxnLst/>
            <a:rect l="l" t="t" r="r" b="b"/>
            <a:pathLst>
              <a:path w="5570131" h="11808677">
                <a:moveTo>
                  <a:pt x="0" y="0"/>
                </a:moveTo>
                <a:lnTo>
                  <a:pt x="5570131" y="0"/>
                </a:lnTo>
                <a:lnTo>
                  <a:pt x="5570131" y="11808677"/>
                </a:lnTo>
                <a:lnTo>
                  <a:pt x="0" y="118086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2946025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TextBox 3"/>
          <p:cNvSpPr txBox="1"/>
          <p:nvPr/>
        </p:nvSpPr>
        <p:spPr>
          <a:xfrm>
            <a:off x="0" y="0"/>
            <a:ext cx="16263258" cy="1008674"/>
          </a:xfrm>
          <a:prstGeom prst="rect">
            <a:avLst/>
          </a:prstGeom>
        </p:spPr>
        <p:txBody>
          <a:bodyPr wrap="square" lIns="0" tIns="0" rIns="0" bIns="0" rtlCol="0" anchor="t">
            <a:spAutoFit/>
          </a:bodyPr>
          <a:lstStyle/>
          <a:p>
            <a:pPr algn="ctr">
              <a:lnSpc>
                <a:spcPts val="8799"/>
              </a:lnSpc>
            </a:pPr>
            <a:r>
              <a:rPr lang="en-US" sz="5400" spc="598">
                <a:solidFill>
                  <a:srgbClr val="18727D"/>
                </a:solidFill>
                <a:latin typeface="Times New Roman" panose="02020603050405020304" pitchFamily="18" charset="0"/>
                <a:ea typeface="Jingleberry"/>
                <a:cs typeface="Times New Roman" panose="02020603050405020304" pitchFamily="18" charset="0"/>
                <a:sym typeface="Jingleberry"/>
              </a:rPr>
              <a:t>IV. Sự Tạo Ảnh Một Vật Của Thấu Kính</a:t>
            </a:r>
          </a:p>
        </p:txBody>
      </p:sp>
      <p:sp>
        <p:nvSpPr>
          <p:cNvPr id="8" name="Freeform 8"/>
          <p:cNvSpPr/>
          <p:nvPr/>
        </p:nvSpPr>
        <p:spPr>
          <a:xfrm>
            <a:off x="15599228" y="342900"/>
            <a:ext cx="2688772" cy="3278990"/>
          </a:xfrm>
          <a:custGeom>
            <a:avLst/>
            <a:gdLst/>
            <a:ahLst/>
            <a:cxnLst/>
            <a:rect l="l" t="t" r="r" b="b"/>
            <a:pathLst>
              <a:path w="4112779" h="5015584">
                <a:moveTo>
                  <a:pt x="0" y="0"/>
                </a:moveTo>
                <a:lnTo>
                  <a:pt x="4112779" y="0"/>
                </a:lnTo>
                <a:lnTo>
                  <a:pt x="4112779" y="5015584"/>
                </a:lnTo>
                <a:lnTo>
                  <a:pt x="0" y="5015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0"/>
          <p:cNvSpPr txBox="1"/>
          <p:nvPr/>
        </p:nvSpPr>
        <p:spPr>
          <a:xfrm>
            <a:off x="533400" y="4411085"/>
            <a:ext cx="9331398" cy="2200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có vị trí của thấu kính cho ảnh của vật rõ nét trên màn và ngược chiều với vật</a:t>
            </a:r>
            <a:endParaRPr lang="en-US" sz="40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33400" y="2414322"/>
            <a:ext cx="9331398" cy="18973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sz="4000" dirty="0">
                <a:latin typeface="Times New Roman" panose="02020603050405020304" pitchFamily="18" charset="0"/>
                <a:cs typeface="Times New Roman" panose="02020603050405020304" pitchFamily="18" charset="0"/>
              </a:rPr>
              <a:t>Khi dịch chuyên một thấu kính hội tụ trong khoảng giữa vật và màn</a:t>
            </a:r>
            <a:endParaRPr lang="en-US" sz="40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22514" y="6521404"/>
            <a:ext cx="9331398" cy="11997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sz="4000" dirty="0">
                <a:latin typeface="Times New Roman" panose="02020603050405020304" pitchFamily="18" charset="0"/>
                <a:cs typeface="Times New Roman" panose="02020603050405020304" pitchFamily="18" charset="0"/>
              </a:rPr>
              <a:t>D</a:t>
            </a:r>
            <a:r>
              <a:rPr lang="vi-VN" sz="4000" dirty="0">
                <a:latin typeface="Times New Roman" panose="02020603050405020304" pitchFamily="18" charset="0"/>
                <a:cs typeface="Times New Roman" panose="02020603050405020304" pitchFamily="18" charset="0"/>
              </a:rPr>
              <a:t>ịch thấu kính khỏi vị trí cho ảnh rõ nét</a:t>
            </a:r>
            <a:endParaRPr lang="en-US" sz="40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22514" y="7721193"/>
            <a:ext cx="9331398" cy="2200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sz="4000"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ảnh của vật trên bị nhoè hoặc không xuất hiện trên màn nữa</a:t>
            </a:r>
            <a:endParaRPr lang="en-US" sz="40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5"/>
          <a:stretch>
            <a:fillRect/>
          </a:stretch>
        </p:blipFill>
        <p:spPr>
          <a:xfrm>
            <a:off x="10065718" y="3816509"/>
            <a:ext cx="8086676" cy="6352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2593846" y="1236052"/>
            <a:ext cx="12919917" cy="8006704"/>
            <a:chOff x="0" y="0"/>
            <a:chExt cx="17226556" cy="10675605"/>
          </a:xfrm>
        </p:grpSpPr>
        <p:grpSp>
          <p:nvGrpSpPr>
            <p:cNvPr id="4" name="Group 4"/>
            <p:cNvGrpSpPr/>
            <p:nvPr/>
          </p:nvGrpSpPr>
          <p:grpSpPr>
            <a:xfrm>
              <a:off x="194102" y="194102"/>
              <a:ext cx="17032455" cy="10481503"/>
              <a:chOff x="0" y="0"/>
              <a:chExt cx="3522136" cy="2167467"/>
            </a:xfrm>
          </p:grpSpPr>
          <p:sp>
            <p:nvSpPr>
              <p:cNvPr id="5" name="Freeform 5"/>
              <p:cNvSpPr/>
              <p:nvPr/>
            </p:nvSpPr>
            <p:spPr>
              <a:xfrm>
                <a:off x="0" y="0"/>
                <a:ext cx="3522136" cy="2167467"/>
              </a:xfrm>
              <a:custGeom>
                <a:avLst/>
                <a:gdLst/>
                <a:ahLst/>
                <a:cxnLst/>
                <a:rect l="l" t="t" r="r" b="b"/>
                <a:pathLst>
                  <a:path w="3522136" h="2167467">
                    <a:moveTo>
                      <a:pt x="29525" y="0"/>
                    </a:moveTo>
                    <a:lnTo>
                      <a:pt x="3492611" y="0"/>
                    </a:lnTo>
                    <a:cubicBezTo>
                      <a:pt x="3508917" y="0"/>
                      <a:pt x="3522136" y="13219"/>
                      <a:pt x="3522136" y="29525"/>
                    </a:cubicBezTo>
                    <a:lnTo>
                      <a:pt x="3522136" y="2137942"/>
                    </a:lnTo>
                    <a:cubicBezTo>
                      <a:pt x="3522136" y="2154248"/>
                      <a:pt x="3508917" y="2167467"/>
                      <a:pt x="3492611" y="2167467"/>
                    </a:cubicBezTo>
                    <a:lnTo>
                      <a:pt x="29525" y="2167467"/>
                    </a:lnTo>
                    <a:cubicBezTo>
                      <a:pt x="21694" y="2167467"/>
                      <a:pt x="14185" y="2164356"/>
                      <a:pt x="8648" y="2158819"/>
                    </a:cubicBezTo>
                    <a:cubicBezTo>
                      <a:pt x="3111" y="2153282"/>
                      <a:pt x="0" y="2145773"/>
                      <a:pt x="0" y="2137942"/>
                    </a:cubicBezTo>
                    <a:lnTo>
                      <a:pt x="0" y="29525"/>
                    </a:lnTo>
                    <a:cubicBezTo>
                      <a:pt x="0" y="13219"/>
                      <a:pt x="13219" y="0"/>
                      <a:pt x="29525" y="0"/>
                    </a:cubicBezTo>
                    <a:close/>
                  </a:path>
                </a:pathLst>
              </a:custGeom>
              <a:solidFill>
                <a:srgbClr val="543855"/>
              </a:solidFill>
            </p:spPr>
          </p:sp>
          <p:sp>
            <p:nvSpPr>
              <p:cNvPr id="6" name="TextBox 6"/>
              <p:cNvSpPr txBox="1"/>
              <p:nvPr/>
            </p:nvSpPr>
            <p:spPr>
              <a:xfrm>
                <a:off x="0" y="-38100"/>
                <a:ext cx="3522136" cy="2205567"/>
              </a:xfrm>
              <a:prstGeom prst="rect">
                <a:avLst/>
              </a:prstGeom>
            </p:spPr>
            <p:txBody>
              <a:bodyPr lIns="50800" tIns="50800" rIns="50800" bIns="50800" rtlCol="0" anchor="ctr"/>
              <a:lstStyle/>
              <a:p>
                <a:pPr algn="ctr">
                  <a:lnSpc>
                    <a:spcPts val="2540"/>
                  </a:lnSpc>
                </a:pPr>
                <a:endParaRPr/>
              </a:p>
            </p:txBody>
          </p:sp>
        </p:grpSp>
        <p:grpSp>
          <p:nvGrpSpPr>
            <p:cNvPr id="7" name="Group 7"/>
            <p:cNvGrpSpPr/>
            <p:nvPr/>
          </p:nvGrpSpPr>
          <p:grpSpPr>
            <a:xfrm>
              <a:off x="0" y="0"/>
              <a:ext cx="17032455" cy="10481503"/>
              <a:chOff x="0" y="0"/>
              <a:chExt cx="3522136" cy="2167467"/>
            </a:xfrm>
          </p:grpSpPr>
          <p:sp>
            <p:nvSpPr>
              <p:cNvPr id="8" name="Freeform 8"/>
              <p:cNvSpPr/>
              <p:nvPr/>
            </p:nvSpPr>
            <p:spPr>
              <a:xfrm>
                <a:off x="0" y="0"/>
                <a:ext cx="3522136" cy="2167467"/>
              </a:xfrm>
              <a:custGeom>
                <a:avLst/>
                <a:gdLst/>
                <a:ahLst/>
                <a:cxnLst/>
                <a:rect l="l" t="t" r="r" b="b"/>
                <a:pathLst>
                  <a:path w="3522136" h="2167467">
                    <a:moveTo>
                      <a:pt x="29525" y="0"/>
                    </a:moveTo>
                    <a:lnTo>
                      <a:pt x="3492611" y="0"/>
                    </a:lnTo>
                    <a:cubicBezTo>
                      <a:pt x="3508917" y="0"/>
                      <a:pt x="3522136" y="13219"/>
                      <a:pt x="3522136" y="29525"/>
                    </a:cubicBezTo>
                    <a:lnTo>
                      <a:pt x="3522136" y="2137942"/>
                    </a:lnTo>
                    <a:cubicBezTo>
                      <a:pt x="3522136" y="2154248"/>
                      <a:pt x="3508917" y="2167467"/>
                      <a:pt x="3492611" y="2167467"/>
                    </a:cubicBezTo>
                    <a:lnTo>
                      <a:pt x="29525" y="2167467"/>
                    </a:lnTo>
                    <a:cubicBezTo>
                      <a:pt x="21694" y="2167467"/>
                      <a:pt x="14185" y="2164356"/>
                      <a:pt x="8648" y="2158819"/>
                    </a:cubicBezTo>
                    <a:cubicBezTo>
                      <a:pt x="3111" y="2153282"/>
                      <a:pt x="0" y="2145773"/>
                      <a:pt x="0" y="2137942"/>
                    </a:cubicBezTo>
                    <a:lnTo>
                      <a:pt x="0" y="29525"/>
                    </a:lnTo>
                    <a:cubicBezTo>
                      <a:pt x="0" y="13219"/>
                      <a:pt x="13219" y="0"/>
                      <a:pt x="29525" y="0"/>
                    </a:cubicBezTo>
                    <a:close/>
                  </a:path>
                </a:pathLst>
              </a:custGeom>
              <a:solidFill>
                <a:srgbClr val="FFFFFF"/>
              </a:solidFill>
            </p:spPr>
          </p:sp>
          <p:sp>
            <p:nvSpPr>
              <p:cNvPr id="9" name="TextBox 9"/>
              <p:cNvSpPr txBox="1"/>
              <p:nvPr/>
            </p:nvSpPr>
            <p:spPr>
              <a:xfrm>
                <a:off x="0" y="-38100"/>
                <a:ext cx="3522136" cy="2205567"/>
              </a:xfrm>
              <a:prstGeom prst="rect">
                <a:avLst/>
              </a:prstGeom>
            </p:spPr>
            <p:txBody>
              <a:bodyPr lIns="50800" tIns="50800" rIns="50800" bIns="50800" rtlCol="0" anchor="ctr"/>
              <a:lstStyle/>
              <a:p>
                <a:pPr algn="ctr">
                  <a:lnSpc>
                    <a:spcPts val="2540"/>
                  </a:lnSpc>
                </a:pPr>
                <a:endParaRPr/>
              </a:p>
            </p:txBody>
          </p:sp>
        </p:grpSp>
      </p:grpSp>
      <p:sp>
        <p:nvSpPr>
          <p:cNvPr id="10" name="TextBox 10"/>
          <p:cNvSpPr txBox="1"/>
          <p:nvPr/>
        </p:nvSpPr>
        <p:spPr>
          <a:xfrm>
            <a:off x="3518068" y="4500861"/>
            <a:ext cx="11569532" cy="3403624"/>
          </a:xfrm>
          <a:prstGeom prst="rect">
            <a:avLst/>
          </a:prstGeom>
        </p:spPr>
        <p:txBody>
          <a:bodyPr wrap="square" lIns="0" tIns="0" rIns="0" bIns="0" rtlCol="0" anchor="t">
            <a:spAutoFit/>
          </a:bodyPr>
          <a:lstStyle/>
          <a:p>
            <a:pPr marL="514350" indent="-514350" algn="l">
              <a:lnSpc>
                <a:spcPct val="150000"/>
              </a:lnSpc>
              <a:buFont typeface="+mj-lt"/>
              <a:buAutoNum type="arabicPeriod"/>
            </a:pPr>
            <a:r>
              <a:rPr lang="en-US" sz="3800" b="1">
                <a:solidFill>
                  <a:srgbClr val="543855"/>
                </a:solidFill>
                <a:latin typeface="Times New Roman" panose="02020603050405020304" pitchFamily="18" charset="0"/>
                <a:ea typeface="One Little Font"/>
                <a:cs typeface="Times New Roman" panose="02020603050405020304" pitchFamily="18" charset="0"/>
                <a:sym typeface="One Little Font"/>
              </a:rPr>
              <a:t>Cấu tạo thấu kính và Phân loại</a:t>
            </a:r>
          </a:p>
          <a:p>
            <a:pPr marL="514350" indent="-514350" algn="l">
              <a:lnSpc>
                <a:spcPct val="150000"/>
              </a:lnSpc>
              <a:buFont typeface="+mj-lt"/>
              <a:buAutoNum type="arabicPeriod"/>
            </a:pPr>
            <a:r>
              <a:rPr lang="en-US" sz="3800" b="1">
                <a:solidFill>
                  <a:srgbClr val="543855"/>
                </a:solidFill>
                <a:latin typeface="Times New Roman" panose="02020603050405020304" pitchFamily="18" charset="0"/>
                <a:ea typeface="One Little Font"/>
                <a:cs typeface="Times New Roman" panose="02020603050405020304" pitchFamily="18" charset="0"/>
                <a:sym typeface="One Little Font"/>
              </a:rPr>
              <a:t>Trục chính, Quang tâm, Tiêu điểm chính và Tiêu cự</a:t>
            </a:r>
          </a:p>
          <a:p>
            <a:pPr marL="514350" indent="-514350" algn="l">
              <a:lnSpc>
                <a:spcPct val="150000"/>
              </a:lnSpc>
              <a:buFont typeface="+mj-lt"/>
              <a:buAutoNum type="arabicPeriod"/>
            </a:pPr>
            <a:r>
              <a:rPr lang="en-US" sz="3800" b="1">
                <a:solidFill>
                  <a:srgbClr val="543855"/>
                </a:solidFill>
                <a:latin typeface="Times New Roman" panose="02020603050405020304" pitchFamily="18" charset="0"/>
                <a:ea typeface="One Little Font"/>
                <a:cs typeface="Times New Roman" panose="02020603050405020304" pitchFamily="18" charset="0"/>
                <a:sym typeface="One Little Font"/>
              </a:rPr>
              <a:t>Đường truyền của tia sáng qua thấu kính</a:t>
            </a:r>
          </a:p>
          <a:p>
            <a:pPr marL="514350" indent="-514350">
              <a:lnSpc>
                <a:spcPct val="150000"/>
              </a:lnSpc>
              <a:buFont typeface="+mj-lt"/>
              <a:buAutoNum type="arabicPeriod"/>
            </a:pPr>
            <a:r>
              <a:rPr lang="en-US" sz="3800" b="1">
                <a:solidFill>
                  <a:srgbClr val="543855"/>
                </a:solidFill>
                <a:latin typeface="Times New Roman" panose="02020603050405020304" pitchFamily="18" charset="0"/>
                <a:ea typeface="One Little Font"/>
                <a:cs typeface="Times New Roman" panose="02020603050405020304" pitchFamily="18" charset="0"/>
                <a:sym typeface="One Little Font"/>
              </a:rPr>
              <a:t>Sự ảnh một vật qua thấu kính</a:t>
            </a:r>
          </a:p>
        </p:txBody>
      </p:sp>
      <p:sp>
        <p:nvSpPr>
          <p:cNvPr id="11" name="TextBox 11"/>
          <p:cNvSpPr txBox="1"/>
          <p:nvPr/>
        </p:nvSpPr>
        <p:spPr>
          <a:xfrm>
            <a:off x="3471587" y="2720492"/>
            <a:ext cx="11344827" cy="1269578"/>
          </a:xfrm>
          <a:prstGeom prst="rect">
            <a:avLst/>
          </a:prstGeom>
        </p:spPr>
        <p:txBody>
          <a:bodyPr lIns="0" tIns="0" rIns="0" bIns="0" rtlCol="0" anchor="t">
            <a:spAutoFit/>
          </a:bodyPr>
          <a:lstStyle/>
          <a:p>
            <a:pPr algn="ctr">
              <a:lnSpc>
                <a:spcPts val="9900"/>
              </a:lnSpc>
            </a:pPr>
            <a:r>
              <a:rPr lang="en-US" sz="6000" b="1" spc="1009">
                <a:solidFill>
                  <a:srgbClr val="543855"/>
                </a:solidFill>
                <a:latin typeface="Times New Roman" panose="02020603050405020304" pitchFamily="18" charset="0"/>
                <a:ea typeface="Jingleberry"/>
                <a:cs typeface="Times New Roman" panose="02020603050405020304" pitchFamily="18" charset="0"/>
                <a:sym typeface="Jingleberry"/>
              </a:rPr>
              <a:t>NỘI DUNG BÀI HỌC</a:t>
            </a:r>
          </a:p>
        </p:txBody>
      </p:sp>
      <p:sp>
        <p:nvSpPr>
          <p:cNvPr id="12" name="Freeform 12"/>
          <p:cNvSpPr/>
          <p:nvPr/>
        </p:nvSpPr>
        <p:spPr>
          <a:xfrm>
            <a:off x="14025264" y="7224626"/>
            <a:ext cx="2977000" cy="2430315"/>
          </a:xfrm>
          <a:custGeom>
            <a:avLst/>
            <a:gdLst/>
            <a:ahLst/>
            <a:cxnLst/>
            <a:rect l="l" t="t" r="r" b="b"/>
            <a:pathLst>
              <a:path w="2977000" h="2430315">
                <a:moveTo>
                  <a:pt x="0" y="0"/>
                </a:moveTo>
                <a:lnTo>
                  <a:pt x="2977000" y="0"/>
                </a:lnTo>
                <a:lnTo>
                  <a:pt x="2977000" y="2430315"/>
                </a:lnTo>
                <a:lnTo>
                  <a:pt x="0" y="24303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1576109" y="1000513"/>
            <a:ext cx="2828746" cy="3268508"/>
          </a:xfrm>
          <a:custGeom>
            <a:avLst/>
            <a:gdLst/>
            <a:ahLst/>
            <a:cxnLst/>
            <a:rect l="l" t="t" r="r" b="b"/>
            <a:pathLst>
              <a:path w="2828746" h="3268508">
                <a:moveTo>
                  <a:pt x="0" y="0"/>
                </a:moveTo>
                <a:lnTo>
                  <a:pt x="2828745" y="0"/>
                </a:lnTo>
                <a:lnTo>
                  <a:pt x="2828745" y="3268509"/>
                </a:lnTo>
                <a:lnTo>
                  <a:pt x="0" y="3268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TextBox 3"/>
          <p:cNvSpPr txBox="1"/>
          <p:nvPr/>
        </p:nvSpPr>
        <p:spPr>
          <a:xfrm>
            <a:off x="0" y="0"/>
            <a:ext cx="16263258" cy="1008674"/>
          </a:xfrm>
          <a:prstGeom prst="rect">
            <a:avLst/>
          </a:prstGeom>
        </p:spPr>
        <p:txBody>
          <a:bodyPr wrap="square" lIns="0" tIns="0" rIns="0" bIns="0" rtlCol="0" anchor="t">
            <a:spAutoFit/>
          </a:bodyPr>
          <a:lstStyle/>
          <a:p>
            <a:pPr algn="ctr">
              <a:lnSpc>
                <a:spcPts val="8799"/>
              </a:lnSpc>
            </a:pPr>
            <a:r>
              <a:rPr lang="en-US" sz="5400" spc="598">
                <a:solidFill>
                  <a:srgbClr val="18727D"/>
                </a:solidFill>
                <a:latin typeface="Times New Roman" panose="02020603050405020304" pitchFamily="18" charset="0"/>
                <a:ea typeface="Jingleberry"/>
                <a:cs typeface="Times New Roman" panose="02020603050405020304" pitchFamily="18" charset="0"/>
                <a:sym typeface="Jingleberry"/>
              </a:rPr>
              <a:t>IV. Sự Tạo Ảnh Một Vật Của Thấu Kính</a:t>
            </a:r>
          </a:p>
        </p:txBody>
      </p:sp>
      <p:sp>
        <p:nvSpPr>
          <p:cNvPr id="8" name="Freeform 8"/>
          <p:cNvSpPr/>
          <p:nvPr/>
        </p:nvSpPr>
        <p:spPr>
          <a:xfrm>
            <a:off x="15599228" y="342900"/>
            <a:ext cx="2688772" cy="3278990"/>
          </a:xfrm>
          <a:custGeom>
            <a:avLst/>
            <a:gdLst/>
            <a:ahLst/>
            <a:cxnLst/>
            <a:rect l="l" t="t" r="r" b="b"/>
            <a:pathLst>
              <a:path w="4112779" h="5015584">
                <a:moveTo>
                  <a:pt x="0" y="0"/>
                </a:moveTo>
                <a:lnTo>
                  <a:pt x="4112779" y="0"/>
                </a:lnTo>
                <a:lnTo>
                  <a:pt x="4112779" y="5015584"/>
                </a:lnTo>
                <a:lnTo>
                  <a:pt x="0" y="5015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0"/>
          <p:cNvSpPr txBox="1"/>
          <p:nvPr/>
        </p:nvSpPr>
        <p:spPr>
          <a:xfrm>
            <a:off x="533400" y="4411085"/>
            <a:ext cx="9331398" cy="2200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sz="4000">
                <a:latin typeface="Times New Roman" panose="02020603050405020304" pitchFamily="18" charset="0"/>
                <a:cs typeface="Times New Roman" panose="02020603050405020304" pitchFamily="18" charset="0"/>
              </a:rPr>
              <a:t>→ không quan sát được có vị trí nào của thấu kính cho ảnh của vật rõ nét trên màn</a:t>
            </a:r>
            <a:endParaRPr lang="vi-VN" sz="4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33400" y="2414322"/>
            <a:ext cx="9331398" cy="18973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sz="4000">
                <a:latin typeface="Times New Roman" panose="02020603050405020304" pitchFamily="18" charset="0"/>
                <a:cs typeface="Times New Roman" panose="02020603050405020304" pitchFamily="18" charset="0"/>
              </a:rPr>
              <a:t>Khi dịch chuyển một thấu kính phân kì trong khoảng giữa vật và màn</a:t>
            </a:r>
            <a:endParaRPr lang="vi-VN" sz="4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22514" y="6521404"/>
            <a:ext cx="9331398" cy="11997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sz="4000">
                <a:latin typeface="Times New Roman" panose="02020603050405020304" pitchFamily="18" charset="0"/>
                <a:cs typeface="Times New Roman" panose="02020603050405020304" pitchFamily="18" charset="0"/>
              </a:rPr>
              <a:t>Khi đặt mắt nhìn qua thấu kính</a:t>
            </a:r>
            <a:endParaRPr lang="en-US" sz="4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22514" y="7721193"/>
            <a:ext cx="9331398" cy="2200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sz="4000">
                <a:latin typeface="Times New Roman" panose="02020603050405020304" pitchFamily="18" charset="0"/>
                <a:cs typeface="Times New Roman" panose="02020603050405020304" pitchFamily="18" charset="0"/>
              </a:rPr>
              <a:t>→ ảnh của vật cùng chiều và nhỏ hơn vật</a:t>
            </a:r>
          </a:p>
        </p:txBody>
      </p:sp>
      <p:pic>
        <p:nvPicPr>
          <p:cNvPr id="4" name="Picture 3"/>
          <p:cNvPicPr>
            <a:picLocks noChangeAspect="1"/>
          </p:cNvPicPr>
          <p:nvPr/>
        </p:nvPicPr>
        <p:blipFill>
          <a:blip r:embed="rId5"/>
          <a:stretch>
            <a:fillRect/>
          </a:stretch>
        </p:blipFill>
        <p:spPr>
          <a:xfrm>
            <a:off x="10121603" y="3964790"/>
            <a:ext cx="8166397" cy="6222017"/>
          </a:xfrm>
          <a:prstGeom prst="rect">
            <a:avLst/>
          </a:prstGeom>
        </p:spPr>
      </p:pic>
    </p:spTree>
    <p:extLst>
      <p:ext uri="{BB962C8B-B14F-4D97-AF65-F5344CB8AC3E}">
        <p14:creationId xmlns:p14="http://schemas.microsoft.com/office/powerpoint/2010/main" val="328813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TextBox 3"/>
          <p:cNvSpPr txBox="1"/>
          <p:nvPr/>
        </p:nvSpPr>
        <p:spPr>
          <a:xfrm>
            <a:off x="0" y="0"/>
            <a:ext cx="16263258" cy="1008674"/>
          </a:xfrm>
          <a:prstGeom prst="rect">
            <a:avLst/>
          </a:prstGeom>
        </p:spPr>
        <p:txBody>
          <a:bodyPr wrap="square" lIns="0" tIns="0" rIns="0" bIns="0" rtlCol="0" anchor="t">
            <a:spAutoFit/>
          </a:bodyPr>
          <a:lstStyle/>
          <a:p>
            <a:pPr algn="ctr">
              <a:lnSpc>
                <a:spcPts val="8799"/>
              </a:lnSpc>
            </a:pPr>
            <a:r>
              <a:rPr lang="en-US" sz="5400" spc="598">
                <a:solidFill>
                  <a:srgbClr val="18727D"/>
                </a:solidFill>
                <a:latin typeface="Times New Roman" panose="02020603050405020304" pitchFamily="18" charset="0"/>
                <a:ea typeface="Jingleberry"/>
                <a:cs typeface="Times New Roman" panose="02020603050405020304" pitchFamily="18" charset="0"/>
                <a:sym typeface="Jingleberry"/>
              </a:rPr>
              <a:t>IV. Sự Tạo Ảnh Một Vật Của Thấu Kính</a:t>
            </a:r>
          </a:p>
        </p:txBody>
      </p:sp>
      <p:sp>
        <p:nvSpPr>
          <p:cNvPr id="8" name="Freeform 8"/>
          <p:cNvSpPr/>
          <p:nvPr/>
        </p:nvSpPr>
        <p:spPr>
          <a:xfrm>
            <a:off x="15599228" y="342900"/>
            <a:ext cx="2688772" cy="3278990"/>
          </a:xfrm>
          <a:custGeom>
            <a:avLst/>
            <a:gdLst/>
            <a:ahLst/>
            <a:cxnLst/>
            <a:rect l="l" t="t" r="r" b="b"/>
            <a:pathLst>
              <a:path w="4112779" h="5015584">
                <a:moveTo>
                  <a:pt x="0" y="0"/>
                </a:moveTo>
                <a:lnTo>
                  <a:pt x="4112779" y="0"/>
                </a:lnTo>
                <a:lnTo>
                  <a:pt x="4112779" y="5015584"/>
                </a:lnTo>
                <a:lnTo>
                  <a:pt x="0" y="5015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9"/>
          <p:cNvSpPr txBox="1"/>
          <p:nvPr/>
        </p:nvSpPr>
        <p:spPr>
          <a:xfrm>
            <a:off x="9144000" y="2734212"/>
            <a:ext cx="6127928" cy="10180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20000"/>
              </a:lnSpc>
            </a:pPr>
            <a:r>
              <a:rPr lang="en-US" sz="3600" dirty="0">
                <a:latin typeface="Times New Roman" panose="02020603050405020304" pitchFamily="18" charset="0"/>
                <a:cs typeface="Times New Roman" panose="02020603050405020304" pitchFamily="18" charset="0"/>
              </a:rPr>
              <a:t>Ả</a:t>
            </a:r>
            <a:r>
              <a:rPr lang="vi-VN" sz="3600" dirty="0">
                <a:latin typeface="Times New Roman" panose="02020603050405020304" pitchFamily="18" charset="0"/>
                <a:cs typeface="Times New Roman" panose="02020603050405020304" pitchFamily="18" charset="0"/>
              </a:rPr>
              <a:t>nh ảo </a:t>
            </a:r>
            <a:r>
              <a:rPr lang="en-US" sz="3600" dirty="0">
                <a:latin typeface="Times New Roman" panose="02020603050405020304" pitchFamily="18" charset="0"/>
                <a:cs typeface="Times New Roman" panose="02020603050405020304" pitchFamily="18" charset="0"/>
              </a:rPr>
              <a:t>qua </a:t>
            </a:r>
            <a:r>
              <a:rPr lang="en-US" sz="3600" dirty="0" err="1">
                <a:latin typeface="Times New Roman" panose="02020603050405020304" pitchFamily="18" charset="0"/>
                <a:cs typeface="Times New Roman" panose="02020603050405020304" pitchFamily="18" charset="0"/>
              </a:rPr>
              <a:t>thấu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kì</a:t>
            </a:r>
            <a:endParaRPr lang="en-US" sz="36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318630" y="2767869"/>
            <a:ext cx="5930043" cy="8385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20000"/>
              </a:lnSpc>
            </a:pPr>
            <a:r>
              <a:rPr lang="vi-VN" sz="3600" dirty="0">
                <a:latin typeface="Times New Roman" panose="02020603050405020304" pitchFamily="18" charset="0"/>
                <a:cs typeface="Times New Roman" panose="02020603050405020304" pitchFamily="18" charset="0"/>
              </a:rPr>
              <a:t>Ảnh thật</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thấu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tụ</a:t>
            </a:r>
            <a:endParaRPr lang="en-US" sz="3600" dirty="0">
              <a:latin typeface="Times New Roman" panose="02020603050405020304" pitchFamily="18" charset="0"/>
              <a:cs typeface="Times New Roman" panose="02020603050405020304" pitchFamily="18" charset="0"/>
            </a:endParaRPr>
          </a:p>
        </p:txBody>
      </p:sp>
      <p:sp>
        <p:nvSpPr>
          <p:cNvPr id="16" name="Rectangle: Rounded Corners 2"/>
          <p:cNvSpPr/>
          <p:nvPr/>
        </p:nvSpPr>
        <p:spPr>
          <a:xfrm>
            <a:off x="4909594" y="1558850"/>
            <a:ext cx="7017323" cy="890303"/>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Google Shape;363;p48"/>
          <p:cNvSpPr txBox="1"/>
          <p:nvPr/>
        </p:nvSpPr>
        <p:spPr>
          <a:xfrm>
            <a:off x="4909594" y="1424160"/>
            <a:ext cx="7017323" cy="8903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lang="en-US" sz="4000" b="1" noProof="0" dirty="0" err="1">
                <a:solidFill>
                  <a:schemeClr val="tx1"/>
                </a:solidFill>
                <a:latin typeface="Times New Roman" panose="02020603050405020304" pitchFamily="18" charset="0"/>
                <a:cs typeface="Times New Roman" panose="02020603050405020304" pitchFamily="18" charset="0"/>
              </a:rPr>
              <a:t>Tương</a:t>
            </a:r>
            <a:r>
              <a:rPr lang="en-US" sz="4000" b="1" noProof="0" dirty="0">
                <a:solidFill>
                  <a:schemeClr val="tx1"/>
                </a:solidFill>
                <a:latin typeface="Times New Roman" panose="02020603050405020304" pitchFamily="18" charset="0"/>
                <a:cs typeface="Times New Roman" panose="02020603050405020304" pitchFamily="18" charset="0"/>
              </a:rPr>
              <a:t> </a:t>
            </a:r>
            <a:r>
              <a:rPr lang="en-US" sz="4000" b="1" noProof="0" dirty="0" err="1">
                <a:solidFill>
                  <a:schemeClr val="tx1"/>
                </a:solidFill>
                <a:latin typeface="Times New Roman" panose="02020603050405020304" pitchFamily="18" charset="0"/>
                <a:cs typeface="Times New Roman" panose="02020603050405020304" pitchFamily="18" charset="0"/>
              </a:rPr>
              <a:t>tự</a:t>
            </a:r>
            <a:r>
              <a:rPr lang="en-US" sz="4000" b="1" noProof="0" dirty="0">
                <a:solidFill>
                  <a:schemeClr val="tx1"/>
                </a:solidFill>
                <a:latin typeface="Times New Roman" panose="02020603050405020304" pitchFamily="18" charset="0"/>
                <a:cs typeface="Times New Roman" panose="02020603050405020304" pitchFamily="18" charset="0"/>
              </a:rPr>
              <a:t> </a:t>
            </a:r>
            <a:r>
              <a:rPr lang="en-US" sz="4000" b="1" noProof="0" dirty="0" err="1">
                <a:solidFill>
                  <a:schemeClr val="tx1"/>
                </a:solidFill>
                <a:latin typeface="Times New Roman" panose="02020603050405020304" pitchFamily="18" charset="0"/>
                <a:cs typeface="Times New Roman" panose="02020603050405020304" pitchFamily="18" charset="0"/>
              </a:rPr>
              <a:t>với</a:t>
            </a:r>
            <a:r>
              <a:rPr lang="en-US" sz="4000" b="1" noProof="0" dirty="0">
                <a:solidFill>
                  <a:schemeClr val="tx1"/>
                </a:solidFill>
                <a:latin typeface="Times New Roman" panose="02020603050405020304" pitchFamily="18" charset="0"/>
                <a:cs typeface="Times New Roman" panose="02020603050405020304" pitchFamily="18" charset="0"/>
              </a:rPr>
              <a:t> </a:t>
            </a:r>
            <a:r>
              <a:rPr lang="en-US" sz="4000" b="1" noProof="0" dirty="0" err="1">
                <a:solidFill>
                  <a:schemeClr val="tx1"/>
                </a:solidFill>
                <a:latin typeface="Times New Roman" panose="02020603050405020304" pitchFamily="18" charset="0"/>
                <a:cs typeface="Times New Roman" panose="02020603050405020304" pitchFamily="18" charset="0"/>
              </a:rPr>
              <a:t>thấu</a:t>
            </a:r>
            <a:r>
              <a:rPr lang="en-US" sz="4000" b="1" noProof="0" dirty="0">
                <a:solidFill>
                  <a:schemeClr val="tx1"/>
                </a:solidFill>
                <a:latin typeface="Times New Roman" panose="02020603050405020304" pitchFamily="18" charset="0"/>
                <a:cs typeface="Times New Roman" panose="02020603050405020304" pitchFamily="18" charset="0"/>
              </a:rPr>
              <a:t> </a:t>
            </a:r>
            <a:r>
              <a:rPr lang="en-US" sz="4000" b="1" noProof="0" dirty="0" err="1">
                <a:solidFill>
                  <a:schemeClr val="tx1"/>
                </a:solidFill>
                <a:latin typeface="Times New Roman" panose="02020603050405020304" pitchFamily="18" charset="0"/>
                <a:cs typeface="Times New Roman" panose="02020603050405020304" pitchFamily="18" charset="0"/>
              </a:rPr>
              <a:t>kính</a:t>
            </a:r>
            <a:endParaRPr kumimoji="0" lang="en-US" sz="40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endParaRPr>
          </a:p>
        </p:txBody>
      </p:sp>
      <p:pic>
        <p:nvPicPr>
          <p:cNvPr id="18" name="Picture 17"/>
          <p:cNvPicPr>
            <a:picLocks noChangeAspect="1"/>
          </p:cNvPicPr>
          <p:nvPr/>
        </p:nvPicPr>
        <p:blipFill>
          <a:blip r:embed="rId5"/>
          <a:stretch>
            <a:fillRect/>
          </a:stretch>
        </p:blipFill>
        <p:spPr>
          <a:xfrm>
            <a:off x="715289" y="3862628"/>
            <a:ext cx="6823713" cy="5369256"/>
          </a:xfrm>
          <a:prstGeom prst="roundRect">
            <a:avLst>
              <a:gd name="adj" fmla="val 15519"/>
            </a:avLst>
          </a:prstGeom>
        </p:spPr>
      </p:pic>
      <p:pic>
        <p:nvPicPr>
          <p:cNvPr id="19" name="Picture 18"/>
          <p:cNvPicPr>
            <a:picLocks noChangeAspect="1"/>
          </p:cNvPicPr>
          <p:nvPr/>
        </p:nvPicPr>
        <p:blipFill>
          <a:blip r:embed="rId6"/>
          <a:stretch>
            <a:fillRect/>
          </a:stretch>
        </p:blipFill>
        <p:spPr>
          <a:xfrm>
            <a:off x="8824975" y="3862628"/>
            <a:ext cx="6955633" cy="5369258"/>
          </a:xfrm>
          <a:prstGeom prst="roundRect">
            <a:avLst>
              <a:gd name="adj" fmla="val 13610"/>
            </a:avLst>
          </a:prstGeom>
        </p:spPr>
      </p:pic>
    </p:spTree>
    <p:extLst>
      <p:ext uri="{BB962C8B-B14F-4D97-AF65-F5344CB8AC3E}">
        <p14:creationId xmlns:p14="http://schemas.microsoft.com/office/powerpoint/2010/main" val="340342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500"/>
                            </p:stCondLst>
                            <p:childTnLst>
                              <p:par>
                                <p:cTn id="19" presetID="47"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anim calcmode="lin" valueType="num">
                                      <p:cBhvr>
                                        <p:cTn id="22" dur="500" fill="hold"/>
                                        <p:tgtEl>
                                          <p:spTgt spid="15"/>
                                        </p:tgtEl>
                                        <p:attrNameLst>
                                          <p:attrName>ppt_x</p:attrName>
                                        </p:attrNameLst>
                                      </p:cBhvr>
                                      <p:tavLst>
                                        <p:tav tm="0">
                                          <p:val>
                                            <p:strVal val="#ppt_x"/>
                                          </p:val>
                                        </p:tav>
                                        <p:tav tm="100000">
                                          <p:val>
                                            <p:strVal val="#ppt_x"/>
                                          </p:val>
                                        </p:tav>
                                      </p:tavLst>
                                    </p:anim>
                                    <p:anim calcmode="lin" valueType="num">
                                      <p:cBhvr>
                                        <p:cTn id="2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17" name="Google Shape;356;p47"/>
          <p:cNvSpPr txBox="1"/>
          <p:nvPr/>
        </p:nvSpPr>
        <p:spPr>
          <a:xfrm>
            <a:off x="815781" y="605999"/>
            <a:ext cx="8504356" cy="527977"/>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3600" kern="0" dirty="0">
                <a:solidFill>
                  <a:srgbClr val="2E2723"/>
                </a:solidFill>
                <a:latin typeface="Times New Roman" panose="02020603050405020304" pitchFamily="18" charset="0"/>
                <a:cs typeface="Times New Roman" panose="02020603050405020304" pitchFamily="18" charset="0"/>
              </a:rPr>
              <a:t>IV. </a:t>
            </a:r>
            <a:r>
              <a:rPr lang="en-US" sz="3600" kern="0" dirty="0" err="1">
                <a:solidFill>
                  <a:srgbClr val="2E2723"/>
                </a:solidFill>
                <a:latin typeface="Times New Roman" panose="02020603050405020304" pitchFamily="18" charset="0"/>
                <a:cs typeface="Times New Roman" panose="02020603050405020304" pitchFamily="18" charset="0"/>
              </a:rPr>
              <a:t>Sự</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Tạo</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Ảnh</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Một</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Vật</a:t>
            </a:r>
            <a:r>
              <a:rPr lang="en-US" sz="3600" kern="0" dirty="0">
                <a:solidFill>
                  <a:srgbClr val="2E2723"/>
                </a:solidFill>
                <a:latin typeface="Times New Roman" panose="02020603050405020304" pitchFamily="18" charset="0"/>
                <a:cs typeface="Times New Roman" panose="02020603050405020304" pitchFamily="18" charset="0"/>
              </a:rPr>
              <a:t> Qua </a:t>
            </a:r>
            <a:r>
              <a:rPr lang="en-US" sz="3600" kern="0" dirty="0" err="1">
                <a:solidFill>
                  <a:srgbClr val="2E2723"/>
                </a:solidFill>
                <a:latin typeface="Times New Roman" panose="02020603050405020304" pitchFamily="18" charset="0"/>
                <a:cs typeface="Times New Roman" panose="02020603050405020304" pitchFamily="18" charset="0"/>
              </a:rPr>
              <a:t>Thấu</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Kính</a:t>
            </a:r>
            <a:endParaRPr lang="en-US" sz="3600" kern="0" dirty="0">
              <a:solidFill>
                <a:srgbClr val="2E2723"/>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10837711" y="523595"/>
            <a:ext cx="6673050" cy="773770"/>
            <a:chOff x="2863742" y="1097155"/>
            <a:chExt cx="3467785" cy="484015"/>
          </a:xfrm>
          <a:noFill/>
        </p:grpSpPr>
        <p:sp>
          <p:nvSpPr>
            <p:cNvPr id="22" name="Rectangle: Rounded Corners 21"/>
            <p:cNvSpPr/>
            <p:nvPr/>
          </p:nvSpPr>
          <p:spPr>
            <a:xfrm>
              <a:off x="2863742" y="1184563"/>
              <a:ext cx="3467785" cy="396607"/>
            </a:xfrm>
            <a:prstGeom prst="roundRect">
              <a:avLst/>
            </a:prstGeom>
            <a:grp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23" name="Google Shape;356;p47"/>
            <p:cNvSpPr txBox="1"/>
            <p:nvPr/>
          </p:nvSpPr>
          <p:spPr>
            <a:xfrm>
              <a:off x="2900974" y="1097155"/>
              <a:ext cx="3430553" cy="331857"/>
            </a:xfrm>
            <a:prstGeom prst="rect">
              <a:avLst/>
            </a:prstGeom>
            <a:grp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3200" kern="0" dirty="0">
                  <a:solidFill>
                    <a:srgbClr val="2E2723"/>
                  </a:solidFill>
                  <a:latin typeface="Times New Roman" panose="02020603050405020304" pitchFamily="18" charset="0"/>
                  <a:cs typeface="Times New Roman" panose="02020603050405020304" pitchFamily="18" charset="0"/>
                </a:rPr>
                <a:t>1. </a:t>
              </a:r>
              <a:r>
                <a:rPr lang="en-US" sz="3200" kern="0" dirty="0" err="1">
                  <a:solidFill>
                    <a:srgbClr val="2E2723"/>
                  </a:solidFill>
                  <a:latin typeface="Times New Roman" panose="02020603050405020304" pitchFamily="18" charset="0"/>
                  <a:cs typeface="Times New Roman" panose="02020603050405020304" pitchFamily="18" charset="0"/>
                </a:rPr>
                <a:t>Cách</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vẽ</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ảnh</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tạo</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bởi</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thấu</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kính</a:t>
              </a:r>
              <a:endParaRPr lang="en-US" sz="3200" kern="0" dirty="0">
                <a:solidFill>
                  <a:srgbClr val="2E2723"/>
                </a:solidFill>
                <a:latin typeface="Times New Roman" panose="02020603050405020304" pitchFamily="18" charset="0"/>
                <a:cs typeface="Times New Roman" panose="02020603050405020304" pitchFamily="18" charset="0"/>
              </a:endParaRPr>
            </a:p>
          </p:txBody>
        </p:sp>
      </p:grpSp>
      <p:sp>
        <p:nvSpPr>
          <p:cNvPr id="2" name="Rectangle: Rounded Corners 1"/>
          <p:cNvSpPr/>
          <p:nvPr/>
        </p:nvSpPr>
        <p:spPr>
          <a:xfrm>
            <a:off x="1045319" y="7878382"/>
            <a:ext cx="16465442" cy="1087536"/>
          </a:xfrm>
          <a:prstGeom prst="roundRect">
            <a:avLst/>
          </a:prstGeom>
          <a:solidFill>
            <a:srgbClr val="FFC727">
              <a:alpha val="50000"/>
            </a:srgbClr>
          </a:solidFill>
          <a:ln w="25400" cap="flat" cmpd="sng" algn="ctr">
            <a:noFill/>
            <a:prstDash val="solid"/>
          </a:ln>
          <a:effectLst/>
        </p:spPr>
        <p:txBody>
          <a:bodyPr rtlCol="0" anchor="ctr"/>
          <a:lstStyle/>
          <a:p>
            <a:pPr algn="ctr" defTabSz="1828800">
              <a:defRPr/>
            </a:pPr>
            <a:endParaRPr lang="en-US" sz="4000" kern="0">
              <a:solidFill>
                <a:srgbClr val="D9D9D9"/>
              </a:solidFill>
              <a:latin typeface="Times New Roman" panose="02020603050405020304" pitchFamily="18" charset="0"/>
              <a:cs typeface="Times New Roman" panose="02020603050405020304" pitchFamily="18" charset="0"/>
            </a:endParaRPr>
          </a:p>
        </p:txBody>
      </p:sp>
      <p:sp>
        <p:nvSpPr>
          <p:cNvPr id="3" name="Google Shape;363;p48"/>
          <p:cNvSpPr txBox="1"/>
          <p:nvPr/>
        </p:nvSpPr>
        <p:spPr>
          <a:xfrm>
            <a:off x="1068420" y="7794054"/>
            <a:ext cx="2647964" cy="108753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defTabSz="1828800">
              <a:lnSpc>
                <a:spcPct val="150000"/>
              </a:lnSpc>
              <a:buClr>
                <a:srgbClr val="9AB5BE"/>
              </a:buClr>
              <a:defRPr/>
            </a:pPr>
            <a:r>
              <a:rPr lang="en-US" sz="4400" b="1" kern="0" dirty="0" err="1">
                <a:solidFill>
                  <a:srgbClr val="2E2723"/>
                </a:solidFill>
                <a:latin typeface="Times New Roman" panose="02020603050405020304" pitchFamily="18" charset="0"/>
                <a:cs typeface="Times New Roman" panose="02020603050405020304" pitchFamily="18" charset="0"/>
              </a:rPr>
              <a:t>Bước</a:t>
            </a:r>
            <a:r>
              <a:rPr lang="en-US" sz="4400" b="1" kern="0" dirty="0">
                <a:solidFill>
                  <a:srgbClr val="2E2723"/>
                </a:solidFill>
                <a:latin typeface="Times New Roman" panose="02020603050405020304" pitchFamily="18" charset="0"/>
                <a:cs typeface="Times New Roman" panose="02020603050405020304" pitchFamily="18" charset="0"/>
              </a:rPr>
              <a:t> 1:</a:t>
            </a:r>
            <a:endParaRPr lang="en-US" sz="4400" kern="0" dirty="0">
              <a:solidFill>
                <a:srgbClr val="2E2723"/>
              </a:solidFill>
              <a:latin typeface="Times New Roman" panose="02020603050405020304" pitchFamily="18" charset="0"/>
              <a:cs typeface="Times New Roman" panose="02020603050405020304" pitchFamily="18" charset="0"/>
            </a:endParaRPr>
          </a:p>
        </p:txBody>
      </p:sp>
      <p:sp>
        <p:nvSpPr>
          <p:cNvPr id="4" name="Google Shape;363;p48"/>
          <p:cNvSpPr txBox="1"/>
          <p:nvPr/>
        </p:nvSpPr>
        <p:spPr>
          <a:xfrm>
            <a:off x="3125507" y="7809572"/>
            <a:ext cx="12352686" cy="108753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defTabSz="1828800">
              <a:lnSpc>
                <a:spcPct val="150000"/>
              </a:lnSpc>
              <a:buClr>
                <a:srgbClr val="9AB5BE"/>
              </a:buClr>
              <a:defRPr/>
            </a:pPr>
            <a:r>
              <a:rPr lang="en-US" sz="4400" kern="0" dirty="0" err="1">
                <a:solidFill>
                  <a:srgbClr val="2E2723"/>
                </a:solidFill>
                <a:latin typeface="Times New Roman" panose="02020603050405020304" pitchFamily="18" charset="0"/>
                <a:cs typeface="Times New Roman" panose="02020603050405020304" pitchFamily="18" charset="0"/>
              </a:rPr>
              <a:t>Từ</a:t>
            </a:r>
            <a:r>
              <a:rPr lang="en-US" sz="4400" kern="0" dirty="0">
                <a:solidFill>
                  <a:srgbClr val="2E2723"/>
                </a:solidFill>
                <a:latin typeface="Times New Roman" panose="02020603050405020304" pitchFamily="18" charset="0"/>
                <a:cs typeface="Times New Roman" panose="02020603050405020304" pitchFamily="18" charset="0"/>
              </a:rPr>
              <a:t> S </a:t>
            </a:r>
            <a:r>
              <a:rPr lang="en-US" sz="4400" kern="0" dirty="0" err="1">
                <a:solidFill>
                  <a:srgbClr val="2E2723"/>
                </a:solidFill>
                <a:latin typeface="Times New Roman" panose="02020603050405020304" pitchFamily="18" charset="0"/>
                <a:cs typeface="Times New Roman" panose="02020603050405020304" pitchFamily="18" charset="0"/>
              </a:rPr>
              <a:t>vẽ</a:t>
            </a:r>
            <a:r>
              <a:rPr lang="en-US" sz="4400" kern="0" dirty="0">
                <a:solidFill>
                  <a:srgbClr val="2E2723"/>
                </a:solidFill>
                <a:latin typeface="Times New Roman" panose="02020603050405020304" pitchFamily="18" charset="0"/>
                <a:cs typeface="Times New Roman" panose="02020603050405020304" pitchFamily="18" charset="0"/>
              </a:rPr>
              <a:t> 2 </a:t>
            </a:r>
            <a:r>
              <a:rPr lang="en-US" sz="4400" kern="0" dirty="0" err="1">
                <a:solidFill>
                  <a:srgbClr val="2E2723"/>
                </a:solidFill>
                <a:latin typeface="Times New Roman" panose="02020603050405020304" pitchFamily="18" charset="0"/>
                <a:cs typeface="Times New Roman" panose="02020603050405020304" pitchFamily="18" charset="0"/>
              </a:rPr>
              <a:t>tia</a:t>
            </a:r>
            <a:r>
              <a:rPr lang="en-US" sz="4400" kern="0" dirty="0">
                <a:solidFill>
                  <a:srgbClr val="2E2723"/>
                </a:solidFill>
                <a:latin typeface="Times New Roman" panose="02020603050405020304" pitchFamily="18" charset="0"/>
                <a:cs typeface="Times New Roman" panose="02020603050405020304" pitchFamily="18" charset="0"/>
              </a:rPr>
              <a:t> </a:t>
            </a:r>
            <a:r>
              <a:rPr lang="en-US" sz="4400" kern="0" dirty="0" err="1">
                <a:solidFill>
                  <a:srgbClr val="2E2723"/>
                </a:solidFill>
                <a:latin typeface="Times New Roman" panose="02020603050405020304" pitchFamily="18" charset="0"/>
                <a:cs typeface="Times New Roman" panose="02020603050405020304" pitchFamily="18" charset="0"/>
              </a:rPr>
              <a:t>tới</a:t>
            </a:r>
            <a:r>
              <a:rPr lang="en-US" sz="4400" kern="0" dirty="0">
                <a:solidFill>
                  <a:srgbClr val="2E2723"/>
                </a:solidFill>
                <a:latin typeface="Times New Roman" panose="02020603050405020304" pitchFamily="18" charset="0"/>
                <a:cs typeface="Times New Roman" panose="02020603050405020304" pitchFamily="18" charset="0"/>
              </a:rPr>
              <a:t> </a:t>
            </a:r>
            <a:r>
              <a:rPr lang="en-US" sz="4400" kern="0" dirty="0" err="1">
                <a:solidFill>
                  <a:srgbClr val="2E2723"/>
                </a:solidFill>
                <a:latin typeface="Times New Roman" panose="02020603050405020304" pitchFamily="18" charset="0"/>
                <a:cs typeface="Times New Roman" panose="02020603050405020304" pitchFamily="18" charset="0"/>
              </a:rPr>
              <a:t>thấu</a:t>
            </a:r>
            <a:r>
              <a:rPr lang="en-US" sz="4400" kern="0" dirty="0">
                <a:solidFill>
                  <a:srgbClr val="2E2723"/>
                </a:solidFill>
                <a:latin typeface="Times New Roman" panose="02020603050405020304" pitchFamily="18" charset="0"/>
                <a:cs typeface="Times New Roman" panose="02020603050405020304" pitchFamily="18" charset="0"/>
              </a:rPr>
              <a:t> </a:t>
            </a:r>
            <a:r>
              <a:rPr lang="en-US" sz="4400" kern="0" dirty="0" err="1">
                <a:solidFill>
                  <a:srgbClr val="2E2723"/>
                </a:solidFill>
                <a:latin typeface="Times New Roman" panose="02020603050405020304" pitchFamily="18" charset="0"/>
                <a:cs typeface="Times New Roman" panose="02020603050405020304" pitchFamily="18" charset="0"/>
              </a:rPr>
              <a:t>kính</a:t>
            </a:r>
            <a:r>
              <a:rPr lang="en-US" sz="4400" kern="0" dirty="0">
                <a:solidFill>
                  <a:srgbClr val="2E2723"/>
                </a:solidFill>
                <a:latin typeface="Times New Roman" panose="02020603050405020304" pitchFamily="18" charset="0"/>
                <a:cs typeface="Times New Roman" panose="02020603050405020304" pitchFamily="18" charset="0"/>
              </a:rPr>
              <a:t> (</a:t>
            </a:r>
            <a:r>
              <a:rPr lang="en-US" sz="4400" kern="0" dirty="0" err="1">
                <a:solidFill>
                  <a:srgbClr val="2E2723"/>
                </a:solidFill>
                <a:latin typeface="Times New Roman" panose="02020603050405020304" pitchFamily="18" charset="0"/>
                <a:cs typeface="Times New Roman" panose="02020603050405020304" pitchFamily="18" charset="0"/>
              </a:rPr>
              <a:t>đi</a:t>
            </a:r>
            <a:r>
              <a:rPr lang="en-US" sz="4400" kern="0" dirty="0">
                <a:solidFill>
                  <a:srgbClr val="2E2723"/>
                </a:solidFill>
                <a:latin typeface="Times New Roman" panose="02020603050405020304" pitchFamily="18" charset="0"/>
                <a:cs typeface="Times New Roman" panose="02020603050405020304" pitchFamily="18" charset="0"/>
              </a:rPr>
              <a:t> qua O </a:t>
            </a:r>
            <a:r>
              <a:rPr lang="en-US" sz="4400" kern="0" dirty="0" err="1">
                <a:solidFill>
                  <a:srgbClr val="2E2723"/>
                </a:solidFill>
                <a:latin typeface="Times New Roman" panose="02020603050405020304" pitchFamily="18" charset="0"/>
                <a:cs typeface="Times New Roman" panose="02020603050405020304" pitchFamily="18" charset="0"/>
              </a:rPr>
              <a:t>và</a:t>
            </a:r>
            <a:r>
              <a:rPr lang="en-US" sz="4400" kern="0" dirty="0">
                <a:solidFill>
                  <a:srgbClr val="2E2723"/>
                </a:solidFill>
                <a:latin typeface="Times New Roman" panose="02020603050405020304" pitchFamily="18" charset="0"/>
                <a:cs typeface="Times New Roman" panose="02020603050405020304" pitchFamily="18" charset="0"/>
              </a:rPr>
              <a:t> // ∆)</a:t>
            </a:r>
          </a:p>
        </p:txBody>
      </p:sp>
      <p:grpSp>
        <p:nvGrpSpPr>
          <p:cNvPr id="5" name="Group 40"/>
          <p:cNvGrpSpPr/>
          <p:nvPr/>
        </p:nvGrpSpPr>
        <p:grpSpPr bwMode="auto">
          <a:xfrm rot="818164" flipV="1">
            <a:off x="2065122" y="3627859"/>
            <a:ext cx="8169544" cy="2"/>
            <a:chOff x="991" y="2064"/>
            <a:chExt cx="1002" cy="1"/>
          </a:xfrm>
        </p:grpSpPr>
        <p:sp>
          <p:nvSpPr>
            <p:cNvPr id="6"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sp>
          <p:nvSpPr>
            <p:cNvPr id="7"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grpSp>
      <p:grpSp>
        <p:nvGrpSpPr>
          <p:cNvPr id="8" name="Group 40"/>
          <p:cNvGrpSpPr/>
          <p:nvPr/>
        </p:nvGrpSpPr>
        <p:grpSpPr bwMode="auto">
          <a:xfrm rot="818164" flipV="1">
            <a:off x="9979616" y="5264649"/>
            <a:ext cx="5821412" cy="2"/>
            <a:chOff x="991" y="2064"/>
            <a:chExt cx="714" cy="1"/>
          </a:xfrm>
        </p:grpSpPr>
        <p:sp>
          <p:nvSpPr>
            <p:cNvPr id="9"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dirty="0">
                <a:latin typeface="Times New Roman" panose="02020603050405020304" pitchFamily="18" charset="0"/>
                <a:cs typeface="Times New Roman" panose="02020603050405020304" pitchFamily="18" charset="0"/>
              </a:endParaRPr>
            </a:p>
          </p:txBody>
        </p:sp>
        <p:sp>
          <p:nvSpPr>
            <p:cNvPr id="10"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grpSp>
      <p:grpSp>
        <p:nvGrpSpPr>
          <p:cNvPr id="11" name="Group 40"/>
          <p:cNvGrpSpPr/>
          <p:nvPr/>
        </p:nvGrpSpPr>
        <p:grpSpPr bwMode="auto">
          <a:xfrm>
            <a:off x="2219315" y="2664856"/>
            <a:ext cx="7901706" cy="0"/>
            <a:chOff x="991" y="2064"/>
            <a:chExt cx="1198" cy="0"/>
          </a:xfrm>
        </p:grpSpPr>
        <p:sp>
          <p:nvSpPr>
            <p:cNvPr id="12"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sp>
          <p:nvSpPr>
            <p:cNvPr id="13"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dirty="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rot="959730">
            <a:off x="9674809" y="3884244"/>
            <a:ext cx="6397650" cy="1151256"/>
            <a:chOff x="4921901" y="2752304"/>
            <a:chExt cx="4564008" cy="821288"/>
          </a:xfrm>
        </p:grpSpPr>
        <p:sp>
          <p:nvSpPr>
            <p:cNvPr id="15"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dirty="0">
                <a:latin typeface="Times New Roman" panose="02020603050405020304" pitchFamily="18" charset="0"/>
                <a:cs typeface="Times New Roman" panose="02020603050405020304" pitchFamily="18" charset="0"/>
              </a:endParaRPr>
            </a:p>
          </p:txBody>
        </p:sp>
        <p:sp>
          <p:nvSpPr>
            <p:cNvPr id="24"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grpSp>
      <p:grpSp>
        <p:nvGrpSpPr>
          <p:cNvPr id="29" name="Group 28"/>
          <p:cNvGrpSpPr/>
          <p:nvPr/>
        </p:nvGrpSpPr>
        <p:grpSpPr>
          <a:xfrm>
            <a:off x="815781" y="1547883"/>
            <a:ext cx="16284282" cy="6052850"/>
            <a:chOff x="339310" y="976419"/>
            <a:chExt cx="8142141" cy="3026425"/>
          </a:xfrm>
        </p:grpSpPr>
        <p:sp>
          <p:nvSpPr>
            <p:cNvPr id="30" name="Line 41"/>
            <p:cNvSpPr>
              <a:spLocks noChangeShapeType="1"/>
            </p:cNvSpPr>
            <p:nvPr/>
          </p:nvSpPr>
          <p:spPr bwMode="auto">
            <a:xfrm flipV="1">
              <a:off x="504581" y="2518410"/>
              <a:ext cx="7976870"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31" name="Object 9"/>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name="Equation" r:id="rId3" imgW="139700" imgH="165100" progId="Equation.DSMT4">
                    <p:embed/>
                  </p:oleObj>
                </mc:Choice>
                <mc:Fallback>
                  <p:oleObj name="Equation" r:id="rId3" imgW="139700" imgH="165100" progId="Equation.DSMT4">
                    <p:embed/>
                    <p:pic>
                      <p:nvPicPr>
                        <p:cNvPr id="3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ysClr val="windowText" lastClr="000000"/>
                </a:solidFill>
                <a:latin typeface="Times New Roman" panose="02020603050405020304" pitchFamily="18" charset="0"/>
                <a:cs typeface="Times New Roman" panose="02020603050405020304" pitchFamily="18" charset="0"/>
              </a:endParaRPr>
            </a:p>
          </p:txBody>
        </p:sp>
        <p:sp>
          <p:nvSpPr>
            <p:cNvPr id="33" name="Rectangle 51"/>
            <p:cNvSpPr>
              <a:spLocks noChangeArrowheads="1"/>
            </p:cNvSpPr>
            <p:nvPr/>
          </p:nvSpPr>
          <p:spPr bwMode="auto">
            <a:xfrm>
              <a:off x="4591488" y="260192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4400" b="1" dirty="0">
                  <a:solidFill>
                    <a:srgbClr val="0000FF"/>
                  </a:solidFill>
                  <a:latin typeface="Times New Roman" panose="02020603050405020304" pitchFamily="18" charset="0"/>
                  <a:cs typeface="Times New Roman" panose="02020603050405020304" pitchFamily="18" charset="0"/>
                </a:rPr>
                <a:t>O</a:t>
              </a:r>
            </a:p>
          </p:txBody>
        </p:sp>
        <p:sp>
          <p:nvSpPr>
            <p:cNvPr id="34" name="Oval 33"/>
            <p:cNvSpPr/>
            <p:nvPr/>
          </p:nvSpPr>
          <p:spPr>
            <a:xfrm>
              <a:off x="4948784" y="2459591"/>
              <a:ext cx="86291" cy="86291"/>
            </a:xfrm>
            <a:prstGeom prst="ellipse">
              <a:avLst/>
            </a:prstGeom>
            <a:solidFill>
              <a:srgbClr val="000D26"/>
            </a:solidFill>
            <a:ln w="28575" cap="flat" cmpd="sng" algn="ctr">
              <a:solidFill>
                <a:srgbClr val="000D26"/>
              </a:solidFill>
              <a:prstDash val="solid"/>
            </a:ln>
            <a:effectLst/>
          </p:spPr>
          <p:txBody>
            <a:bodyPr rtlCol="0" anchor="ctr"/>
            <a:lstStyle/>
            <a:p>
              <a:pPr algn="ctr" defTabSz="1828800">
                <a:defRPr/>
              </a:pPr>
              <a:endParaRPr lang="en-US" sz="4000" kern="0">
                <a:solidFill>
                  <a:srgbClr val="D9D9D9"/>
                </a:solidFill>
                <a:latin typeface="Times New Roman" panose="02020603050405020304" pitchFamily="18" charset="0"/>
                <a:cs typeface="Times New Roman" panose="02020603050405020304" pitchFamily="18" charset="0"/>
              </a:endParaRPr>
            </a:p>
          </p:txBody>
        </p:sp>
        <p:sp>
          <p:nvSpPr>
            <p:cNvPr id="35" name="Rectangle 51"/>
            <p:cNvSpPr>
              <a:spLocks noChangeArrowheads="1"/>
            </p:cNvSpPr>
            <p:nvPr/>
          </p:nvSpPr>
          <p:spPr bwMode="auto">
            <a:xfrm>
              <a:off x="6145804" y="207985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4400" b="1" dirty="0">
                  <a:solidFill>
                    <a:srgbClr val="0000FF"/>
                  </a:solidFill>
                  <a:latin typeface="Times New Roman" panose="02020603050405020304" pitchFamily="18" charset="0"/>
                  <a:cs typeface="Times New Roman" panose="02020603050405020304" pitchFamily="18" charset="0"/>
                </a:rPr>
                <a:t>F</a:t>
              </a:r>
            </a:p>
          </p:txBody>
        </p:sp>
        <p:sp>
          <p:nvSpPr>
            <p:cNvPr id="36" name="Oval 35"/>
            <p:cNvSpPr/>
            <p:nvPr/>
          </p:nvSpPr>
          <p:spPr>
            <a:xfrm>
              <a:off x="6281307" y="2474418"/>
              <a:ext cx="86291" cy="86291"/>
            </a:xfrm>
            <a:prstGeom prst="ellipse">
              <a:avLst/>
            </a:prstGeom>
            <a:solidFill>
              <a:srgbClr val="000D26"/>
            </a:solidFill>
            <a:ln w="28575" cap="flat" cmpd="sng" algn="ctr">
              <a:solidFill>
                <a:srgbClr val="000D26"/>
              </a:solidFill>
              <a:prstDash val="solid"/>
            </a:ln>
            <a:effectLst/>
          </p:spPr>
          <p:txBody>
            <a:bodyPr rtlCol="0" anchor="ctr"/>
            <a:lstStyle/>
            <a:p>
              <a:pPr algn="ctr" defTabSz="1828800">
                <a:defRPr/>
              </a:pPr>
              <a:endParaRPr lang="en-US" sz="4000" kern="0">
                <a:solidFill>
                  <a:srgbClr val="D9D9D9"/>
                </a:solidFill>
                <a:latin typeface="Times New Roman" panose="02020603050405020304" pitchFamily="18" charset="0"/>
                <a:cs typeface="Times New Roman" panose="02020603050405020304" pitchFamily="18" charset="0"/>
              </a:endParaRPr>
            </a:p>
          </p:txBody>
        </p:sp>
        <p:sp>
          <p:nvSpPr>
            <p:cNvPr id="37" name="Rectangle 51"/>
            <p:cNvSpPr>
              <a:spLocks noChangeArrowheads="1"/>
            </p:cNvSpPr>
            <p:nvPr/>
          </p:nvSpPr>
          <p:spPr bwMode="auto">
            <a:xfrm>
              <a:off x="835040" y="120263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4400" b="1" dirty="0">
                  <a:solidFill>
                    <a:srgbClr val="0000FF"/>
                  </a:solidFill>
                  <a:latin typeface="Times New Roman" panose="02020603050405020304" pitchFamily="18" charset="0"/>
                  <a:cs typeface="Times New Roman" panose="02020603050405020304" pitchFamily="18" charset="0"/>
                </a:rPr>
                <a:t>S</a:t>
              </a:r>
            </a:p>
          </p:txBody>
        </p:sp>
        <p:sp>
          <p:nvSpPr>
            <p:cNvPr id="38" name="Oval 37"/>
            <p:cNvSpPr/>
            <p:nvPr/>
          </p:nvSpPr>
          <p:spPr>
            <a:xfrm>
              <a:off x="997931" y="1487340"/>
              <a:ext cx="86291" cy="86291"/>
            </a:xfrm>
            <a:prstGeom prst="ellipse">
              <a:avLst/>
            </a:prstGeom>
            <a:solidFill>
              <a:srgbClr val="DA622E"/>
            </a:solidFill>
            <a:ln w="28575" cap="flat" cmpd="sng" algn="ctr">
              <a:solidFill>
                <a:srgbClr val="DA622E"/>
              </a:solidFill>
              <a:prstDash val="solid"/>
            </a:ln>
            <a:effectLst/>
          </p:spPr>
          <p:txBody>
            <a:bodyPr rtlCol="0" anchor="ctr"/>
            <a:lstStyle/>
            <a:p>
              <a:pPr algn="ctr" defTabSz="1828800">
                <a:defRPr/>
              </a:pPr>
              <a:endParaRPr lang="en-US" sz="4000" kern="0" dirty="0">
                <a:solidFill>
                  <a:srgbClr val="D9D9D9"/>
                </a:solidFill>
                <a:latin typeface="Times New Roman" panose="02020603050405020304" pitchFamily="18" charset="0"/>
                <a:cs typeface="Times New Roman" panose="02020603050405020304" pitchFamily="18" charset="0"/>
              </a:endParaRPr>
            </a:p>
          </p:txBody>
        </p:sp>
      </p:grpSp>
      <p:sp>
        <p:nvSpPr>
          <p:cNvPr id="39" name="Rectangle: Rounded Corners 24"/>
          <p:cNvSpPr/>
          <p:nvPr/>
        </p:nvSpPr>
        <p:spPr>
          <a:xfrm>
            <a:off x="5251572" y="9245039"/>
            <a:ext cx="12310247" cy="813087"/>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32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40" name="Google Shape;363;p48"/>
          <p:cNvSpPr txBox="1"/>
          <p:nvPr/>
        </p:nvSpPr>
        <p:spPr>
          <a:xfrm>
            <a:off x="5263123" y="9063565"/>
            <a:ext cx="2256784" cy="8130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kumimoji="0" lang="en-US" sz="4400" b="1"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rPr>
              <a:t>Bước</a:t>
            </a:r>
            <a:r>
              <a:rPr kumimoji="0" lang="en-US" sz="4400" b="1" i="0" u="none" strike="noStrike" kern="0" cap="none" spc="0" normalizeH="0" noProof="0" dirty="0">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rPr>
              <a:t> 2:</a:t>
            </a:r>
            <a:endParaRPr kumimoji="0" lang="en-US" sz="440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41" name="Google Shape;363;p48"/>
          <p:cNvSpPr txBox="1"/>
          <p:nvPr/>
        </p:nvSpPr>
        <p:spPr>
          <a:xfrm>
            <a:off x="7519907" y="9081650"/>
            <a:ext cx="9235380" cy="10178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kumimoji="0" lang="en-US" sz="4400" i="0" u="none" strike="noStrike" kern="0" cap="none" spc="0" normalizeH="0" noProof="0" dirty="0" err="1">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rPr>
              <a:t>Vẽ</a:t>
            </a:r>
            <a:r>
              <a:rPr kumimoji="0" lang="en-US" sz="4400" i="0" u="none" strike="noStrike" kern="0" cap="none" spc="0" normalizeH="0" noProof="0" dirty="0">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rPr>
              <a:t> 2 </a:t>
            </a:r>
            <a:r>
              <a:rPr kumimoji="0" lang="en-US" sz="4400" i="0" u="none" strike="noStrike" kern="0" cap="none" spc="0" normalizeH="0" noProof="0" dirty="0" err="1">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rPr>
              <a:t>tia</a:t>
            </a:r>
            <a:r>
              <a:rPr kumimoji="0" lang="en-US" sz="4400" i="0" u="none" strike="noStrike" kern="0" cap="none" spc="0" normalizeH="0" noProof="0" dirty="0">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4400" i="0" u="none" strike="noStrike" kern="0" cap="none" spc="0" normalizeH="0" noProof="0" dirty="0" err="1">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rPr>
              <a:t>ló</a:t>
            </a:r>
            <a:r>
              <a:rPr kumimoji="0" lang="en-US" sz="4400" i="0" u="none" strike="noStrike" kern="0" cap="none" spc="0" normalizeH="0" noProof="0" dirty="0">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4400" i="0" u="none" strike="noStrike" kern="0" cap="none" spc="0" normalizeH="0" noProof="0" dirty="0" err="1">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rPr>
              <a:t>tương</a:t>
            </a:r>
            <a:r>
              <a:rPr kumimoji="0" lang="en-US" sz="4400" i="0" u="none" strike="noStrike" kern="0" cap="none" spc="0" normalizeH="0" noProof="0" dirty="0">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4400" i="0" u="none" strike="noStrike" kern="0" cap="none" spc="0" normalizeH="0" noProof="0" dirty="0" err="1">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rPr>
              <a:t>ứng</a:t>
            </a:r>
            <a:endParaRPr kumimoji="0" lang="en-US" sz="440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130674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17" name="Google Shape;356;p47"/>
          <p:cNvSpPr txBox="1"/>
          <p:nvPr/>
        </p:nvSpPr>
        <p:spPr>
          <a:xfrm>
            <a:off x="539608" y="148462"/>
            <a:ext cx="8985392" cy="1073944"/>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3600" kern="0" dirty="0">
                <a:solidFill>
                  <a:srgbClr val="2E2723"/>
                </a:solidFill>
                <a:latin typeface="Times New Roman" panose="02020603050405020304" pitchFamily="18" charset="0"/>
                <a:cs typeface="Times New Roman" panose="02020603050405020304" pitchFamily="18" charset="0"/>
              </a:rPr>
              <a:t>IV. </a:t>
            </a:r>
            <a:r>
              <a:rPr lang="en-US" sz="3600" kern="0" dirty="0" err="1">
                <a:solidFill>
                  <a:srgbClr val="2E2723"/>
                </a:solidFill>
                <a:latin typeface="Times New Roman" panose="02020603050405020304" pitchFamily="18" charset="0"/>
                <a:cs typeface="Times New Roman" panose="02020603050405020304" pitchFamily="18" charset="0"/>
              </a:rPr>
              <a:t>Sự</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Tạo</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Ảnh</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Một</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Vật</a:t>
            </a:r>
            <a:r>
              <a:rPr lang="en-US" sz="3600" kern="0" dirty="0">
                <a:solidFill>
                  <a:srgbClr val="2E2723"/>
                </a:solidFill>
                <a:latin typeface="Times New Roman" panose="02020603050405020304" pitchFamily="18" charset="0"/>
                <a:cs typeface="Times New Roman" panose="02020603050405020304" pitchFamily="18" charset="0"/>
              </a:rPr>
              <a:t> Qua </a:t>
            </a:r>
            <a:r>
              <a:rPr lang="en-US" sz="3600" kern="0" dirty="0" err="1">
                <a:solidFill>
                  <a:srgbClr val="2E2723"/>
                </a:solidFill>
                <a:latin typeface="Times New Roman" panose="02020603050405020304" pitchFamily="18" charset="0"/>
                <a:cs typeface="Times New Roman" panose="02020603050405020304" pitchFamily="18" charset="0"/>
              </a:rPr>
              <a:t>Thấu</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Kính</a:t>
            </a:r>
            <a:endParaRPr lang="en-US" sz="3600" kern="0" dirty="0">
              <a:solidFill>
                <a:srgbClr val="2E2723"/>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10854104" y="488283"/>
            <a:ext cx="6673050" cy="773770"/>
            <a:chOff x="2863742" y="1097155"/>
            <a:chExt cx="3467785" cy="484015"/>
          </a:xfrm>
          <a:noFill/>
        </p:grpSpPr>
        <p:sp>
          <p:nvSpPr>
            <p:cNvPr id="22" name="Rectangle: Rounded Corners 21"/>
            <p:cNvSpPr/>
            <p:nvPr/>
          </p:nvSpPr>
          <p:spPr>
            <a:xfrm>
              <a:off x="2863742" y="1184563"/>
              <a:ext cx="3467785" cy="396607"/>
            </a:xfrm>
            <a:prstGeom prst="roundRect">
              <a:avLst/>
            </a:prstGeom>
            <a:grp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23" name="Google Shape;356;p47"/>
            <p:cNvSpPr txBox="1"/>
            <p:nvPr/>
          </p:nvSpPr>
          <p:spPr>
            <a:xfrm>
              <a:off x="2900974" y="1097155"/>
              <a:ext cx="3430553" cy="331857"/>
            </a:xfrm>
            <a:prstGeom prst="rect">
              <a:avLst/>
            </a:prstGeom>
            <a:grp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3200" kern="0" dirty="0">
                  <a:solidFill>
                    <a:srgbClr val="2E2723"/>
                  </a:solidFill>
                  <a:latin typeface="Times New Roman" panose="02020603050405020304" pitchFamily="18" charset="0"/>
                  <a:cs typeface="Times New Roman" panose="02020603050405020304" pitchFamily="18" charset="0"/>
                </a:rPr>
                <a:t>1. </a:t>
              </a:r>
              <a:r>
                <a:rPr lang="en-US" sz="3200" kern="0" dirty="0" err="1">
                  <a:solidFill>
                    <a:srgbClr val="2E2723"/>
                  </a:solidFill>
                  <a:latin typeface="Times New Roman" panose="02020603050405020304" pitchFamily="18" charset="0"/>
                  <a:cs typeface="Times New Roman" panose="02020603050405020304" pitchFamily="18" charset="0"/>
                </a:rPr>
                <a:t>Cách</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vẽ</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ảnh</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tạo</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bởi</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thấu</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kính</a:t>
              </a:r>
              <a:endParaRPr lang="en-US" sz="3200" kern="0" dirty="0">
                <a:solidFill>
                  <a:srgbClr val="2E2723"/>
                </a:solidFill>
                <a:latin typeface="Times New Roman" panose="02020603050405020304" pitchFamily="18" charset="0"/>
                <a:cs typeface="Times New Roman" panose="02020603050405020304" pitchFamily="18" charset="0"/>
              </a:endParaRPr>
            </a:p>
          </p:txBody>
        </p:sp>
      </p:grpSp>
      <p:sp>
        <p:nvSpPr>
          <p:cNvPr id="2" name="Rectangle: Rounded Corners 1"/>
          <p:cNvSpPr/>
          <p:nvPr/>
        </p:nvSpPr>
        <p:spPr>
          <a:xfrm>
            <a:off x="950255" y="7950382"/>
            <a:ext cx="16465442" cy="1087536"/>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3" name="Google Shape;363;p48"/>
          <p:cNvSpPr txBox="1"/>
          <p:nvPr/>
        </p:nvSpPr>
        <p:spPr>
          <a:xfrm>
            <a:off x="973356" y="7866054"/>
            <a:ext cx="2647964" cy="108753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lang="en-US" sz="4400" b="1" kern="0" dirty="0" err="1">
                <a:solidFill>
                  <a:srgbClr val="2E2723"/>
                </a:solidFill>
                <a:latin typeface="Times New Roman" panose="02020603050405020304" pitchFamily="18" charset="0"/>
                <a:cs typeface="Times New Roman" panose="02020603050405020304" pitchFamily="18" charset="0"/>
                <a:sym typeface="Arial" panose="020B0604020202020204"/>
              </a:rPr>
              <a:t>Bước</a:t>
            </a:r>
            <a:r>
              <a:rPr lang="en-US" sz="4400" b="1" kern="0" dirty="0">
                <a:solidFill>
                  <a:srgbClr val="2E2723"/>
                </a:solidFill>
                <a:latin typeface="Times New Roman" panose="02020603050405020304" pitchFamily="18" charset="0"/>
                <a:cs typeface="Times New Roman" panose="02020603050405020304" pitchFamily="18" charset="0"/>
                <a:sym typeface="Arial" panose="020B0604020202020204"/>
              </a:rPr>
              <a:t> 3:</a:t>
            </a:r>
            <a:endParaRPr lang="en-US" sz="4400" kern="0" dirty="0">
              <a:solidFill>
                <a:srgbClr val="2E2723"/>
              </a:solidFill>
              <a:latin typeface="Times New Roman" panose="02020603050405020304" pitchFamily="18" charset="0"/>
              <a:cs typeface="Times New Roman" panose="02020603050405020304" pitchFamily="18" charset="0"/>
              <a:sym typeface="Arial" panose="020B0604020202020204"/>
            </a:endParaRPr>
          </a:p>
        </p:txBody>
      </p:sp>
      <p:sp>
        <p:nvSpPr>
          <p:cNvPr id="4" name="Google Shape;363;p48"/>
          <p:cNvSpPr txBox="1"/>
          <p:nvPr/>
        </p:nvSpPr>
        <p:spPr>
          <a:xfrm>
            <a:off x="3030442" y="7881572"/>
            <a:ext cx="14408355" cy="108753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lang="en-US" sz="4400" dirty="0" err="1">
                <a:solidFill>
                  <a:srgbClr val="2E2723"/>
                </a:solidFill>
                <a:latin typeface="Times New Roman" panose="02020603050405020304" pitchFamily="18" charset="0"/>
                <a:cs typeface="Times New Roman" panose="02020603050405020304" pitchFamily="18" charset="0"/>
              </a:rPr>
              <a:t>Xác</a:t>
            </a:r>
            <a:r>
              <a:rPr lang="en-US" sz="4400" dirty="0">
                <a:solidFill>
                  <a:srgbClr val="2E2723"/>
                </a:solidFill>
                <a:latin typeface="Times New Roman" panose="02020603050405020304" pitchFamily="18" charset="0"/>
                <a:cs typeface="Times New Roman" panose="02020603050405020304" pitchFamily="18" charset="0"/>
              </a:rPr>
              <a:t> </a:t>
            </a:r>
            <a:r>
              <a:rPr lang="en-US" sz="4400" dirty="0" err="1">
                <a:solidFill>
                  <a:srgbClr val="2E2723"/>
                </a:solidFill>
                <a:latin typeface="Times New Roman" panose="02020603050405020304" pitchFamily="18" charset="0"/>
                <a:cs typeface="Times New Roman" panose="02020603050405020304" pitchFamily="18" charset="0"/>
              </a:rPr>
              <a:t>định</a:t>
            </a:r>
            <a:r>
              <a:rPr lang="en-US" sz="4400" dirty="0">
                <a:solidFill>
                  <a:srgbClr val="2E2723"/>
                </a:solidFill>
                <a:latin typeface="Times New Roman" panose="02020603050405020304" pitchFamily="18" charset="0"/>
                <a:cs typeface="Times New Roman" panose="02020603050405020304" pitchFamily="18" charset="0"/>
              </a:rPr>
              <a:t> </a:t>
            </a:r>
            <a:r>
              <a:rPr lang="en-US" sz="4400" dirty="0" err="1">
                <a:solidFill>
                  <a:srgbClr val="2E2723"/>
                </a:solidFill>
                <a:latin typeface="Times New Roman" panose="02020603050405020304" pitchFamily="18" charset="0"/>
                <a:cs typeface="Times New Roman" panose="02020603050405020304" pitchFamily="18" charset="0"/>
              </a:rPr>
              <a:t>điểm</a:t>
            </a:r>
            <a:r>
              <a:rPr lang="en-US" sz="4400" dirty="0">
                <a:solidFill>
                  <a:srgbClr val="2E2723"/>
                </a:solidFill>
                <a:latin typeface="Times New Roman" panose="02020603050405020304" pitchFamily="18" charset="0"/>
                <a:cs typeface="Times New Roman" panose="02020603050405020304" pitchFamily="18" charset="0"/>
              </a:rPr>
              <a:t> </a:t>
            </a:r>
            <a:r>
              <a:rPr lang="en-US" sz="4400" dirty="0" err="1">
                <a:solidFill>
                  <a:srgbClr val="2E2723"/>
                </a:solidFill>
                <a:latin typeface="Times New Roman" panose="02020603050405020304" pitchFamily="18" charset="0"/>
                <a:cs typeface="Times New Roman" panose="02020603050405020304" pitchFamily="18" charset="0"/>
              </a:rPr>
              <a:t>cắt</a:t>
            </a:r>
            <a:r>
              <a:rPr lang="en-US" sz="4400" dirty="0">
                <a:solidFill>
                  <a:srgbClr val="2E2723"/>
                </a:solidFill>
                <a:latin typeface="Times New Roman" panose="02020603050405020304" pitchFamily="18" charset="0"/>
                <a:cs typeface="Times New Roman" panose="02020603050405020304" pitchFamily="18" charset="0"/>
              </a:rPr>
              <a:t> </a:t>
            </a:r>
            <a:r>
              <a:rPr lang="en-US" sz="4400" dirty="0" err="1">
                <a:solidFill>
                  <a:srgbClr val="2E2723"/>
                </a:solidFill>
                <a:latin typeface="Times New Roman" panose="02020603050405020304" pitchFamily="18" charset="0"/>
                <a:cs typeface="Times New Roman" panose="02020603050405020304" pitchFamily="18" charset="0"/>
              </a:rPr>
              <a:t>nhau</a:t>
            </a:r>
            <a:r>
              <a:rPr lang="en-US" sz="4400" dirty="0">
                <a:solidFill>
                  <a:srgbClr val="2E2723"/>
                </a:solidFill>
                <a:latin typeface="Times New Roman" panose="02020603050405020304" pitchFamily="18" charset="0"/>
                <a:cs typeface="Times New Roman" panose="02020603050405020304" pitchFamily="18" charset="0"/>
              </a:rPr>
              <a:t> S’ </a:t>
            </a:r>
            <a:r>
              <a:rPr lang="en-US" sz="4400" dirty="0" err="1">
                <a:solidFill>
                  <a:srgbClr val="2E2723"/>
                </a:solidFill>
                <a:latin typeface="Times New Roman" panose="02020603050405020304" pitchFamily="18" charset="0"/>
                <a:cs typeface="Times New Roman" panose="02020603050405020304" pitchFamily="18" charset="0"/>
              </a:rPr>
              <a:t>của</a:t>
            </a:r>
            <a:r>
              <a:rPr lang="en-US" sz="4400" dirty="0">
                <a:solidFill>
                  <a:srgbClr val="2E2723"/>
                </a:solidFill>
                <a:latin typeface="Times New Roman" panose="02020603050405020304" pitchFamily="18" charset="0"/>
                <a:cs typeface="Times New Roman" panose="02020603050405020304" pitchFamily="18" charset="0"/>
              </a:rPr>
              <a:t> 2 </a:t>
            </a:r>
            <a:r>
              <a:rPr lang="en-US" sz="4400" dirty="0" err="1">
                <a:solidFill>
                  <a:srgbClr val="2E2723"/>
                </a:solidFill>
                <a:latin typeface="Times New Roman" panose="02020603050405020304" pitchFamily="18" charset="0"/>
                <a:cs typeface="Times New Roman" panose="02020603050405020304" pitchFamily="18" charset="0"/>
              </a:rPr>
              <a:t>tia</a:t>
            </a:r>
            <a:r>
              <a:rPr lang="en-US" sz="4400" dirty="0">
                <a:solidFill>
                  <a:srgbClr val="2E2723"/>
                </a:solidFill>
                <a:latin typeface="Times New Roman" panose="02020603050405020304" pitchFamily="18" charset="0"/>
                <a:cs typeface="Times New Roman" panose="02020603050405020304" pitchFamily="18" charset="0"/>
              </a:rPr>
              <a:t> </a:t>
            </a:r>
            <a:r>
              <a:rPr lang="en-US" sz="4400" dirty="0" err="1">
                <a:solidFill>
                  <a:srgbClr val="2E2723"/>
                </a:solidFill>
                <a:latin typeface="Times New Roman" panose="02020603050405020304" pitchFamily="18" charset="0"/>
                <a:cs typeface="Times New Roman" panose="02020603050405020304" pitchFamily="18" charset="0"/>
              </a:rPr>
              <a:t>ló</a:t>
            </a:r>
            <a:r>
              <a:rPr lang="en-US" sz="4400" dirty="0">
                <a:solidFill>
                  <a:srgbClr val="2E2723"/>
                </a:solidFill>
                <a:latin typeface="Times New Roman" panose="02020603050405020304" pitchFamily="18" charset="0"/>
                <a:cs typeface="Times New Roman" panose="02020603050405020304" pitchFamily="18" charset="0"/>
              </a:rPr>
              <a:t>. S’ </a:t>
            </a:r>
            <a:r>
              <a:rPr lang="en-US" sz="4400" dirty="0" err="1">
                <a:solidFill>
                  <a:srgbClr val="2E2723"/>
                </a:solidFill>
                <a:latin typeface="Times New Roman" panose="02020603050405020304" pitchFamily="18" charset="0"/>
                <a:cs typeface="Times New Roman" panose="02020603050405020304" pitchFamily="18" charset="0"/>
              </a:rPr>
              <a:t>là</a:t>
            </a:r>
            <a:r>
              <a:rPr lang="en-US" sz="4400" dirty="0">
                <a:solidFill>
                  <a:srgbClr val="2E2723"/>
                </a:solidFill>
                <a:latin typeface="Times New Roman" panose="02020603050405020304" pitchFamily="18" charset="0"/>
                <a:cs typeface="Times New Roman" panose="02020603050405020304" pitchFamily="18" charset="0"/>
              </a:rPr>
              <a:t> </a:t>
            </a:r>
            <a:r>
              <a:rPr lang="en-US" sz="4400" dirty="0" err="1">
                <a:solidFill>
                  <a:srgbClr val="2E2723"/>
                </a:solidFill>
                <a:latin typeface="Times New Roman" panose="02020603050405020304" pitchFamily="18" charset="0"/>
                <a:cs typeface="Times New Roman" panose="02020603050405020304" pitchFamily="18" charset="0"/>
              </a:rPr>
              <a:t>ảnh</a:t>
            </a:r>
            <a:r>
              <a:rPr lang="en-US" sz="4400" dirty="0">
                <a:solidFill>
                  <a:srgbClr val="2E2723"/>
                </a:solidFill>
                <a:latin typeface="Times New Roman" panose="02020603050405020304" pitchFamily="18" charset="0"/>
                <a:cs typeface="Times New Roman" panose="02020603050405020304" pitchFamily="18" charset="0"/>
              </a:rPr>
              <a:t> </a:t>
            </a:r>
            <a:r>
              <a:rPr lang="en-US" sz="4400" dirty="0" err="1">
                <a:solidFill>
                  <a:srgbClr val="2E2723"/>
                </a:solidFill>
                <a:latin typeface="Times New Roman" panose="02020603050405020304" pitchFamily="18" charset="0"/>
                <a:cs typeface="Times New Roman" panose="02020603050405020304" pitchFamily="18" charset="0"/>
              </a:rPr>
              <a:t>của</a:t>
            </a:r>
            <a:r>
              <a:rPr lang="en-US" sz="4400" dirty="0">
                <a:solidFill>
                  <a:srgbClr val="2E2723"/>
                </a:solidFill>
                <a:latin typeface="Times New Roman" panose="02020603050405020304" pitchFamily="18" charset="0"/>
                <a:cs typeface="Times New Roman" panose="02020603050405020304" pitchFamily="18" charset="0"/>
              </a:rPr>
              <a:t> </a:t>
            </a:r>
            <a:r>
              <a:rPr lang="en-US" sz="4400">
                <a:solidFill>
                  <a:srgbClr val="2E2723"/>
                </a:solidFill>
                <a:latin typeface="Times New Roman" panose="02020603050405020304" pitchFamily="18" charset="0"/>
                <a:cs typeface="Times New Roman" panose="02020603050405020304" pitchFamily="18" charset="0"/>
              </a:rPr>
              <a:t>S qua TK</a:t>
            </a:r>
            <a:endParaRPr lang="en-US" sz="4400" kern="0" dirty="0">
              <a:solidFill>
                <a:srgbClr val="2E2723"/>
              </a:solidFill>
              <a:latin typeface="Times New Roman" panose="02020603050405020304" pitchFamily="18" charset="0"/>
              <a:cs typeface="Times New Roman" panose="02020603050405020304" pitchFamily="18" charset="0"/>
              <a:sym typeface="Arial" panose="020B0604020202020204"/>
            </a:endParaRPr>
          </a:p>
        </p:txBody>
      </p:sp>
      <p:grpSp>
        <p:nvGrpSpPr>
          <p:cNvPr id="5" name="Group 40"/>
          <p:cNvGrpSpPr/>
          <p:nvPr/>
        </p:nvGrpSpPr>
        <p:grpSpPr bwMode="auto">
          <a:xfrm rot="818164" flipV="1">
            <a:off x="1927962" y="3832183"/>
            <a:ext cx="8169544" cy="2"/>
            <a:chOff x="991" y="2064"/>
            <a:chExt cx="1002" cy="1"/>
          </a:xfrm>
        </p:grpSpPr>
        <p:sp>
          <p:nvSpPr>
            <p:cNvPr id="6"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7"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grpSp>
        <p:nvGrpSpPr>
          <p:cNvPr id="8" name="Group 40"/>
          <p:cNvGrpSpPr/>
          <p:nvPr/>
        </p:nvGrpSpPr>
        <p:grpSpPr bwMode="auto">
          <a:xfrm rot="818164" flipV="1">
            <a:off x="9842456" y="5468973"/>
            <a:ext cx="5821412" cy="2"/>
            <a:chOff x="991" y="2064"/>
            <a:chExt cx="714" cy="1"/>
          </a:xfrm>
        </p:grpSpPr>
        <p:sp>
          <p:nvSpPr>
            <p:cNvPr id="9"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0"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grpSp>
        <p:nvGrpSpPr>
          <p:cNvPr id="11" name="Group 40"/>
          <p:cNvGrpSpPr/>
          <p:nvPr/>
        </p:nvGrpSpPr>
        <p:grpSpPr bwMode="auto">
          <a:xfrm>
            <a:off x="2082155" y="2869180"/>
            <a:ext cx="7901706" cy="0"/>
            <a:chOff x="991" y="2064"/>
            <a:chExt cx="1198" cy="0"/>
          </a:xfrm>
        </p:grpSpPr>
        <p:sp>
          <p:nvSpPr>
            <p:cNvPr id="12"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3"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grpSp>
        <p:nvGrpSpPr>
          <p:cNvPr id="14" name="Group 13"/>
          <p:cNvGrpSpPr/>
          <p:nvPr/>
        </p:nvGrpSpPr>
        <p:grpSpPr>
          <a:xfrm rot="959730">
            <a:off x="9537649" y="4088568"/>
            <a:ext cx="6397650" cy="1151256"/>
            <a:chOff x="4921901" y="2752304"/>
            <a:chExt cx="4564008" cy="821288"/>
          </a:xfrm>
        </p:grpSpPr>
        <p:sp>
          <p:nvSpPr>
            <p:cNvPr id="15"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24"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grpSp>
        <p:nvGrpSpPr>
          <p:cNvPr id="29" name="Group 28"/>
          <p:cNvGrpSpPr/>
          <p:nvPr/>
        </p:nvGrpSpPr>
        <p:grpSpPr>
          <a:xfrm>
            <a:off x="678621" y="1752207"/>
            <a:ext cx="16284282" cy="6052850"/>
            <a:chOff x="339310" y="976419"/>
            <a:chExt cx="8142141" cy="3026425"/>
          </a:xfrm>
        </p:grpSpPr>
        <p:sp>
          <p:nvSpPr>
            <p:cNvPr id="30" name="Line 41"/>
            <p:cNvSpPr>
              <a:spLocks noChangeShapeType="1"/>
            </p:cNvSpPr>
            <p:nvPr/>
          </p:nvSpPr>
          <p:spPr bwMode="auto">
            <a:xfrm flipV="1">
              <a:off x="504581" y="2518410"/>
              <a:ext cx="797687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graphicFrame>
          <p:nvGraphicFramePr>
            <p:cNvPr id="31" name="Object 9"/>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name="Equation" r:id="rId3" imgW="139700" imgH="165100" progId="Equation.DSMT4">
                    <p:embed/>
                  </p:oleObj>
                </mc:Choice>
                <mc:Fallback>
                  <p:oleObj name="Equation" r:id="rId3" imgW="139700" imgH="165100" progId="Equation.DSMT4">
                    <p:embed/>
                    <p:pic>
                      <p:nvPicPr>
                        <p:cNvPr id="3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33" name="Rectangle 51"/>
            <p:cNvSpPr>
              <a:spLocks noChangeArrowheads="1"/>
            </p:cNvSpPr>
            <p:nvPr/>
          </p:nvSpPr>
          <p:spPr bwMode="auto">
            <a:xfrm>
              <a:off x="4591488" y="260192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4400" b="1" dirty="0">
                  <a:solidFill>
                    <a:srgbClr val="0000FF"/>
                  </a:solidFill>
                  <a:latin typeface="Times New Roman" panose="02020603050405020304" pitchFamily="18" charset="0"/>
                  <a:cs typeface="Times New Roman" panose="02020603050405020304" pitchFamily="18" charset="0"/>
                  <a:sym typeface="Arial" panose="020B0604020202020204"/>
                </a:rPr>
                <a:t>O</a:t>
              </a:r>
            </a:p>
          </p:txBody>
        </p:sp>
        <p:sp>
          <p:nvSpPr>
            <p:cNvPr id="34" name="Oval 33"/>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35" name="Rectangle 51"/>
            <p:cNvSpPr>
              <a:spLocks noChangeArrowheads="1"/>
            </p:cNvSpPr>
            <p:nvPr/>
          </p:nvSpPr>
          <p:spPr bwMode="auto">
            <a:xfrm>
              <a:off x="6145804" y="207985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4400" b="1" dirty="0">
                  <a:solidFill>
                    <a:srgbClr val="0000FF"/>
                  </a:solidFill>
                  <a:latin typeface="Times New Roman" panose="02020603050405020304" pitchFamily="18" charset="0"/>
                  <a:cs typeface="Times New Roman" panose="02020603050405020304" pitchFamily="18" charset="0"/>
                  <a:sym typeface="Arial" panose="020B0604020202020204"/>
                </a:rPr>
                <a:t>F</a:t>
              </a:r>
            </a:p>
          </p:txBody>
        </p:sp>
        <p:sp>
          <p:nvSpPr>
            <p:cNvPr id="36" name="Oval 35"/>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37" name="Rectangle 51"/>
            <p:cNvSpPr>
              <a:spLocks noChangeArrowheads="1"/>
            </p:cNvSpPr>
            <p:nvPr/>
          </p:nvSpPr>
          <p:spPr bwMode="auto">
            <a:xfrm>
              <a:off x="835040" y="120263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4400" b="1" dirty="0">
                  <a:solidFill>
                    <a:srgbClr val="0000FF"/>
                  </a:solidFill>
                  <a:latin typeface="Times New Roman" panose="02020603050405020304" pitchFamily="18" charset="0"/>
                  <a:cs typeface="Times New Roman" panose="02020603050405020304" pitchFamily="18" charset="0"/>
                  <a:sym typeface="Arial" panose="020B0604020202020204"/>
                </a:rPr>
                <a:t>S</a:t>
              </a:r>
            </a:p>
          </p:txBody>
        </p:sp>
        <p:sp>
          <p:nvSpPr>
            <p:cNvPr id="38" name="Oval 37"/>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grpSp>
      <p:sp>
        <p:nvSpPr>
          <p:cNvPr id="60" name="Rectangle 51"/>
          <p:cNvSpPr>
            <a:spLocks noChangeArrowheads="1"/>
          </p:cNvSpPr>
          <p:nvPr/>
        </p:nvSpPr>
        <p:spPr bwMode="auto">
          <a:xfrm>
            <a:off x="13528893" y="6198434"/>
            <a:ext cx="887174" cy="44510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4400" b="1" dirty="0">
                <a:solidFill>
                  <a:srgbClr val="0000FF"/>
                </a:solidFill>
                <a:latin typeface="Times New Roman" panose="02020603050405020304" pitchFamily="18" charset="0"/>
                <a:cs typeface="Times New Roman" panose="02020603050405020304" pitchFamily="18" charset="0"/>
                <a:sym typeface="Arial" panose="020B0604020202020204"/>
              </a:rPr>
              <a:t>S’</a:t>
            </a:r>
          </a:p>
        </p:txBody>
      </p:sp>
      <p:sp>
        <p:nvSpPr>
          <p:cNvPr id="61" name="Oval 60"/>
          <p:cNvSpPr/>
          <p:nvPr/>
        </p:nvSpPr>
        <p:spPr>
          <a:xfrm>
            <a:off x="13898845" y="5686837"/>
            <a:ext cx="172582" cy="172582"/>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48878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500"/>
                            </p:stCondLst>
                            <p:childTnLst>
                              <p:par>
                                <p:cTn id="20" presetID="14" presetClass="entr" presetSubtype="10" fill="hold" grpId="1"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randombar(horizontal)">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0" grpId="0"/>
      <p:bldP spid="60" grpId="1"/>
      <p:bldP spid="6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17" name="Google Shape;356;p47"/>
          <p:cNvSpPr txBox="1"/>
          <p:nvPr/>
        </p:nvSpPr>
        <p:spPr>
          <a:xfrm>
            <a:off x="539608" y="148461"/>
            <a:ext cx="9213992" cy="1034685"/>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3600" kern="0" dirty="0">
                <a:solidFill>
                  <a:srgbClr val="2E2723"/>
                </a:solidFill>
                <a:latin typeface="Times New Roman" panose="02020603050405020304" pitchFamily="18" charset="0"/>
                <a:cs typeface="Times New Roman" panose="02020603050405020304" pitchFamily="18" charset="0"/>
              </a:rPr>
              <a:t>IV. </a:t>
            </a:r>
            <a:r>
              <a:rPr lang="en-US" sz="3600" kern="0" dirty="0" err="1">
                <a:solidFill>
                  <a:srgbClr val="2E2723"/>
                </a:solidFill>
                <a:latin typeface="Times New Roman" panose="02020603050405020304" pitchFamily="18" charset="0"/>
                <a:cs typeface="Times New Roman" panose="02020603050405020304" pitchFamily="18" charset="0"/>
              </a:rPr>
              <a:t>Sự</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Tạo</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Ảnh</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Một</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Vật</a:t>
            </a:r>
            <a:r>
              <a:rPr lang="en-US" sz="3600" kern="0" dirty="0">
                <a:solidFill>
                  <a:srgbClr val="2E2723"/>
                </a:solidFill>
                <a:latin typeface="Times New Roman" panose="02020603050405020304" pitchFamily="18" charset="0"/>
                <a:cs typeface="Times New Roman" panose="02020603050405020304" pitchFamily="18" charset="0"/>
              </a:rPr>
              <a:t> Qua </a:t>
            </a:r>
            <a:r>
              <a:rPr lang="en-US" sz="3600" kern="0" dirty="0" err="1">
                <a:solidFill>
                  <a:srgbClr val="2E2723"/>
                </a:solidFill>
                <a:latin typeface="Times New Roman" panose="02020603050405020304" pitchFamily="18" charset="0"/>
                <a:cs typeface="Times New Roman" panose="02020603050405020304" pitchFamily="18" charset="0"/>
              </a:rPr>
              <a:t>Thấu</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Kính</a:t>
            </a:r>
            <a:endParaRPr lang="en-US" sz="3600" kern="0" dirty="0">
              <a:solidFill>
                <a:srgbClr val="2E2723"/>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11018229" y="458290"/>
            <a:ext cx="6673050" cy="773770"/>
            <a:chOff x="2863742" y="1097155"/>
            <a:chExt cx="3467785" cy="484015"/>
          </a:xfrm>
          <a:noFill/>
        </p:grpSpPr>
        <p:sp>
          <p:nvSpPr>
            <p:cNvPr id="22" name="Rectangle: Rounded Corners 21"/>
            <p:cNvSpPr/>
            <p:nvPr/>
          </p:nvSpPr>
          <p:spPr>
            <a:xfrm>
              <a:off x="2863742" y="1184563"/>
              <a:ext cx="3467785" cy="396607"/>
            </a:xfrm>
            <a:prstGeom prst="roundRect">
              <a:avLst/>
            </a:prstGeom>
            <a:grp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23" name="Google Shape;356;p47"/>
            <p:cNvSpPr txBox="1"/>
            <p:nvPr/>
          </p:nvSpPr>
          <p:spPr>
            <a:xfrm>
              <a:off x="2900974" y="1097155"/>
              <a:ext cx="3430553" cy="331857"/>
            </a:xfrm>
            <a:prstGeom prst="rect">
              <a:avLst/>
            </a:prstGeom>
            <a:grp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3200" kern="0" dirty="0">
                  <a:solidFill>
                    <a:srgbClr val="2E2723"/>
                  </a:solidFill>
                  <a:latin typeface="Times New Roman" panose="02020603050405020304" pitchFamily="18" charset="0"/>
                  <a:cs typeface="Times New Roman" panose="02020603050405020304" pitchFamily="18" charset="0"/>
                </a:rPr>
                <a:t>1. </a:t>
              </a:r>
              <a:r>
                <a:rPr lang="en-US" sz="3200" kern="0" dirty="0" err="1">
                  <a:solidFill>
                    <a:srgbClr val="2E2723"/>
                  </a:solidFill>
                  <a:latin typeface="Times New Roman" panose="02020603050405020304" pitchFamily="18" charset="0"/>
                  <a:cs typeface="Times New Roman" panose="02020603050405020304" pitchFamily="18" charset="0"/>
                </a:rPr>
                <a:t>Cách</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vẽ</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ảnh</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tạo</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bởi</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thấu</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kính</a:t>
              </a:r>
              <a:endParaRPr lang="en-US" sz="3200" kern="0" dirty="0">
                <a:solidFill>
                  <a:srgbClr val="2E2723"/>
                </a:solidFill>
                <a:latin typeface="Times New Roman" panose="02020603050405020304" pitchFamily="18" charset="0"/>
                <a:cs typeface="Times New Roman" panose="02020603050405020304" pitchFamily="18" charset="0"/>
              </a:endParaRPr>
            </a:p>
          </p:txBody>
        </p:sp>
      </p:grpSp>
      <p:sp>
        <p:nvSpPr>
          <p:cNvPr id="25" name="Rectangle: Rounded Corners 24"/>
          <p:cNvSpPr/>
          <p:nvPr/>
        </p:nvSpPr>
        <p:spPr>
          <a:xfrm>
            <a:off x="908159" y="7791982"/>
            <a:ext cx="16465442" cy="1087536"/>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26" name="Google Shape;363;p48"/>
          <p:cNvSpPr txBox="1"/>
          <p:nvPr/>
        </p:nvSpPr>
        <p:spPr>
          <a:xfrm>
            <a:off x="931260" y="7707654"/>
            <a:ext cx="2647964" cy="108753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lang="en-US" sz="4400" b="1" kern="0" dirty="0" err="1">
                <a:solidFill>
                  <a:srgbClr val="2E2723"/>
                </a:solidFill>
                <a:latin typeface="Times New Roman" panose="02020603050405020304" pitchFamily="18" charset="0"/>
                <a:cs typeface="Times New Roman" panose="02020603050405020304" pitchFamily="18" charset="0"/>
                <a:sym typeface="Arial" panose="020B0604020202020204"/>
              </a:rPr>
              <a:t>Bước</a:t>
            </a:r>
            <a:r>
              <a:rPr lang="en-US" sz="4400" b="1" kern="0" dirty="0">
                <a:solidFill>
                  <a:srgbClr val="2E2723"/>
                </a:solidFill>
                <a:latin typeface="Times New Roman" panose="02020603050405020304" pitchFamily="18" charset="0"/>
                <a:cs typeface="Times New Roman" panose="02020603050405020304" pitchFamily="18" charset="0"/>
                <a:sym typeface="Arial" panose="020B0604020202020204"/>
              </a:rPr>
              <a:t> 1:</a:t>
            </a:r>
            <a:endParaRPr lang="en-US" sz="4400" kern="0" dirty="0">
              <a:solidFill>
                <a:srgbClr val="2E2723"/>
              </a:solidFill>
              <a:latin typeface="Times New Roman" panose="02020603050405020304" pitchFamily="18" charset="0"/>
              <a:cs typeface="Times New Roman" panose="02020603050405020304" pitchFamily="18" charset="0"/>
              <a:sym typeface="Arial" panose="020B0604020202020204"/>
            </a:endParaRPr>
          </a:p>
        </p:txBody>
      </p:sp>
      <p:sp>
        <p:nvSpPr>
          <p:cNvPr id="27" name="Google Shape;363;p48"/>
          <p:cNvSpPr txBox="1"/>
          <p:nvPr/>
        </p:nvSpPr>
        <p:spPr>
          <a:xfrm>
            <a:off x="2988347" y="7723172"/>
            <a:ext cx="12352686" cy="108753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lang="en-US" sz="4400" kern="0" dirty="0" err="1">
                <a:solidFill>
                  <a:srgbClr val="2E2723"/>
                </a:solidFill>
                <a:latin typeface="Times New Roman" panose="02020603050405020304" pitchFamily="18" charset="0"/>
                <a:cs typeface="Times New Roman" panose="02020603050405020304" pitchFamily="18" charset="0"/>
                <a:sym typeface="Arial" panose="020B0604020202020204"/>
              </a:rPr>
              <a:t>Từ</a:t>
            </a:r>
            <a:r>
              <a:rPr lang="en-US" sz="4400" kern="0" dirty="0">
                <a:solidFill>
                  <a:srgbClr val="2E2723"/>
                </a:solidFill>
                <a:latin typeface="Times New Roman" panose="02020603050405020304" pitchFamily="18" charset="0"/>
                <a:cs typeface="Times New Roman" panose="02020603050405020304" pitchFamily="18" charset="0"/>
                <a:sym typeface="Arial" panose="020B0604020202020204"/>
              </a:rPr>
              <a:t> S </a:t>
            </a:r>
            <a:r>
              <a:rPr lang="en-US" sz="4400" kern="0" dirty="0" err="1">
                <a:solidFill>
                  <a:srgbClr val="2E2723"/>
                </a:solidFill>
                <a:latin typeface="Times New Roman" panose="02020603050405020304" pitchFamily="18" charset="0"/>
                <a:cs typeface="Times New Roman" panose="02020603050405020304" pitchFamily="18" charset="0"/>
                <a:sym typeface="Arial" panose="020B0604020202020204"/>
              </a:rPr>
              <a:t>vẽ</a:t>
            </a:r>
            <a:r>
              <a:rPr lang="en-US" sz="4400" kern="0" dirty="0">
                <a:solidFill>
                  <a:srgbClr val="2E2723"/>
                </a:solidFill>
                <a:latin typeface="Times New Roman" panose="02020603050405020304" pitchFamily="18" charset="0"/>
                <a:cs typeface="Times New Roman" panose="02020603050405020304" pitchFamily="18" charset="0"/>
                <a:sym typeface="Arial" panose="020B0604020202020204"/>
              </a:rPr>
              <a:t> 2 </a:t>
            </a:r>
            <a:r>
              <a:rPr lang="en-US" sz="4400" kern="0" dirty="0" err="1">
                <a:solidFill>
                  <a:srgbClr val="2E2723"/>
                </a:solidFill>
                <a:latin typeface="Times New Roman" panose="02020603050405020304" pitchFamily="18" charset="0"/>
                <a:cs typeface="Times New Roman" panose="02020603050405020304" pitchFamily="18" charset="0"/>
                <a:sym typeface="Arial" panose="020B0604020202020204"/>
              </a:rPr>
              <a:t>tia</a:t>
            </a:r>
            <a:r>
              <a:rPr lang="en-US" sz="44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400" kern="0" dirty="0" err="1">
                <a:solidFill>
                  <a:srgbClr val="2E2723"/>
                </a:solidFill>
                <a:latin typeface="Times New Roman" panose="02020603050405020304" pitchFamily="18" charset="0"/>
                <a:cs typeface="Times New Roman" panose="02020603050405020304" pitchFamily="18" charset="0"/>
                <a:sym typeface="Arial" panose="020B0604020202020204"/>
              </a:rPr>
              <a:t>tới</a:t>
            </a:r>
            <a:r>
              <a:rPr lang="en-US" sz="44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400" kern="0" dirty="0" err="1">
                <a:solidFill>
                  <a:srgbClr val="2E2723"/>
                </a:solidFill>
                <a:latin typeface="Times New Roman" panose="02020603050405020304" pitchFamily="18" charset="0"/>
                <a:cs typeface="Times New Roman" panose="02020603050405020304" pitchFamily="18" charset="0"/>
                <a:sym typeface="Arial" panose="020B0604020202020204"/>
              </a:rPr>
              <a:t>thấu</a:t>
            </a:r>
            <a:r>
              <a:rPr lang="en-US" sz="44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400" kern="0" dirty="0" err="1">
                <a:solidFill>
                  <a:srgbClr val="2E2723"/>
                </a:solidFill>
                <a:latin typeface="Times New Roman" panose="02020603050405020304" pitchFamily="18" charset="0"/>
                <a:cs typeface="Times New Roman" panose="02020603050405020304" pitchFamily="18" charset="0"/>
                <a:sym typeface="Arial" panose="020B0604020202020204"/>
              </a:rPr>
              <a:t>kính</a:t>
            </a:r>
            <a:r>
              <a:rPr lang="en-US" sz="44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400" kern="0" dirty="0" err="1">
                <a:solidFill>
                  <a:srgbClr val="2E2723"/>
                </a:solidFill>
                <a:latin typeface="Times New Roman" panose="02020603050405020304" pitchFamily="18" charset="0"/>
                <a:cs typeface="Times New Roman" panose="02020603050405020304" pitchFamily="18" charset="0"/>
                <a:sym typeface="Arial" panose="020B0604020202020204"/>
              </a:rPr>
              <a:t>đi</a:t>
            </a:r>
            <a:r>
              <a:rPr lang="en-US" sz="4400" kern="0" dirty="0">
                <a:solidFill>
                  <a:srgbClr val="2E2723"/>
                </a:solidFill>
                <a:latin typeface="Times New Roman" panose="02020603050405020304" pitchFamily="18" charset="0"/>
                <a:cs typeface="Times New Roman" panose="02020603050405020304" pitchFamily="18" charset="0"/>
                <a:sym typeface="Arial" panose="020B0604020202020204"/>
              </a:rPr>
              <a:t> qua O </a:t>
            </a:r>
            <a:r>
              <a:rPr lang="en-US" sz="4400" kern="0" dirty="0" err="1">
                <a:solidFill>
                  <a:srgbClr val="2E2723"/>
                </a:solidFill>
                <a:latin typeface="Times New Roman" panose="02020603050405020304" pitchFamily="18" charset="0"/>
                <a:cs typeface="Times New Roman" panose="02020603050405020304" pitchFamily="18" charset="0"/>
                <a:sym typeface="Arial" panose="020B0604020202020204"/>
              </a:rPr>
              <a:t>và</a:t>
            </a:r>
            <a:r>
              <a:rPr lang="en-US" sz="4400" kern="0" dirty="0">
                <a:solidFill>
                  <a:srgbClr val="2E2723"/>
                </a:solidFill>
                <a:latin typeface="Times New Roman" panose="02020603050405020304" pitchFamily="18" charset="0"/>
                <a:cs typeface="Times New Roman" panose="02020603050405020304" pitchFamily="18" charset="0"/>
                <a:sym typeface="Arial" panose="020B0604020202020204"/>
              </a:rPr>
              <a:t> // ∆)</a:t>
            </a:r>
          </a:p>
        </p:txBody>
      </p:sp>
      <p:grpSp>
        <p:nvGrpSpPr>
          <p:cNvPr id="28" name="Group 40"/>
          <p:cNvGrpSpPr/>
          <p:nvPr/>
        </p:nvGrpSpPr>
        <p:grpSpPr bwMode="auto">
          <a:xfrm rot="1320000" flipV="1">
            <a:off x="5832770" y="3756054"/>
            <a:ext cx="6139404" cy="1532"/>
            <a:chOff x="997" y="70725"/>
            <a:chExt cx="753" cy="766"/>
          </a:xfrm>
        </p:grpSpPr>
        <p:sp>
          <p:nvSpPr>
            <p:cNvPr id="39" name="Line 41"/>
            <p:cNvSpPr>
              <a:spLocks noChangeShapeType="1"/>
            </p:cNvSpPr>
            <p:nvPr/>
          </p:nvSpPr>
          <p:spPr bwMode="auto">
            <a:xfrm flipV="1">
              <a:off x="1333" y="70725"/>
              <a:ext cx="41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sp>
          <p:nvSpPr>
            <p:cNvPr id="40"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grpSp>
      <p:grpSp>
        <p:nvGrpSpPr>
          <p:cNvPr id="41" name="Group 40"/>
          <p:cNvGrpSpPr/>
          <p:nvPr/>
        </p:nvGrpSpPr>
        <p:grpSpPr bwMode="auto">
          <a:xfrm flipV="1">
            <a:off x="6033988" y="2591520"/>
            <a:ext cx="5713412" cy="0"/>
            <a:chOff x="991" y="2064"/>
            <a:chExt cx="4136" cy="0"/>
          </a:xfrm>
        </p:grpSpPr>
        <p:sp>
          <p:nvSpPr>
            <p:cNvPr id="42"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sp>
          <p:nvSpPr>
            <p:cNvPr id="43" name="Line 42"/>
            <p:cNvSpPr>
              <a:spLocks noChangeShapeType="1"/>
            </p:cNvSpPr>
            <p:nvPr/>
          </p:nvSpPr>
          <p:spPr bwMode="auto">
            <a:xfrm>
              <a:off x="991" y="2064"/>
              <a:ext cx="199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dirty="0">
                <a:latin typeface="Times New Roman" panose="02020603050405020304" pitchFamily="18" charset="0"/>
                <a:cs typeface="Times New Roman" panose="02020603050405020304" pitchFamily="18" charset="0"/>
              </a:endParaRPr>
            </a:p>
          </p:txBody>
        </p:sp>
      </p:grpSp>
      <p:grpSp>
        <p:nvGrpSpPr>
          <p:cNvPr id="44" name="Group 43"/>
          <p:cNvGrpSpPr/>
          <p:nvPr/>
        </p:nvGrpSpPr>
        <p:grpSpPr>
          <a:xfrm>
            <a:off x="1507137" y="1747858"/>
            <a:ext cx="15449986" cy="5628448"/>
            <a:chOff x="753568" y="1320329"/>
            <a:chExt cx="7724993" cy="2814224"/>
          </a:xfrm>
        </p:grpSpPr>
        <p:sp>
          <p:nvSpPr>
            <p:cNvPr id="45" name="Line 41"/>
            <p:cNvSpPr>
              <a:spLocks noChangeShapeType="1"/>
            </p:cNvSpPr>
            <p:nvPr/>
          </p:nvSpPr>
          <p:spPr bwMode="auto">
            <a:xfrm flipV="1">
              <a:off x="934150" y="2892569"/>
              <a:ext cx="754441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46" name="Object 9"/>
            <p:cNvGraphicFramePr>
              <a:graphicFrameLocks noChangeAspect="1"/>
            </p:cNvGraphicFramePr>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name="Equation" r:id="rId3" imgW="139700" imgH="165100" progId="Equation.DSMT4">
                    <p:embed/>
                  </p:oleObj>
                </mc:Choice>
                <mc:Fallback>
                  <p:oleObj name="Equation" r:id="rId3" imgW="139700" imgH="165100" progId="Equation.DSMT4">
                    <p:embed/>
                    <p:pic>
                      <p:nvPicPr>
                        <p:cNvPr id="46"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47" name="Rectangle 51"/>
            <p:cNvSpPr>
              <a:spLocks noChangeArrowheads="1"/>
            </p:cNvSpPr>
            <p:nvPr/>
          </p:nvSpPr>
          <p:spPr bwMode="auto">
            <a:xfrm>
              <a:off x="5509114" y="298029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400" b="1" dirty="0">
                  <a:solidFill>
                    <a:srgbClr val="0000FF"/>
                  </a:solidFill>
                  <a:latin typeface="Times New Roman" panose="02020603050405020304" pitchFamily="18" charset="0"/>
                  <a:cs typeface="Times New Roman" panose="02020603050405020304" pitchFamily="18" charset="0"/>
                </a:rPr>
                <a:t>O</a:t>
              </a:r>
            </a:p>
          </p:txBody>
        </p:sp>
        <p:sp>
          <p:nvSpPr>
            <p:cNvPr id="48" name="Rectangle 51"/>
            <p:cNvSpPr>
              <a:spLocks noChangeArrowheads="1"/>
            </p:cNvSpPr>
            <p:nvPr/>
          </p:nvSpPr>
          <p:spPr bwMode="auto">
            <a:xfrm>
              <a:off x="3434677" y="30252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400" b="1" dirty="0">
                  <a:solidFill>
                    <a:srgbClr val="0000FF"/>
                  </a:solidFill>
                  <a:latin typeface="Times New Roman" panose="02020603050405020304" pitchFamily="18" charset="0"/>
                  <a:cs typeface="Times New Roman" panose="02020603050405020304" pitchFamily="18" charset="0"/>
                </a:rPr>
                <a:t>F</a:t>
              </a:r>
            </a:p>
          </p:txBody>
        </p:sp>
        <p:grpSp>
          <p:nvGrpSpPr>
            <p:cNvPr id="49" name="Group 4"/>
            <p:cNvGrpSpPr/>
            <p:nvPr/>
          </p:nvGrpSpPr>
          <p:grpSpPr bwMode="auto">
            <a:xfrm>
              <a:off x="5757131" y="1320329"/>
              <a:ext cx="227167" cy="2814224"/>
              <a:chOff x="2592" y="2677"/>
              <a:chExt cx="192" cy="1221"/>
            </a:xfrm>
          </p:grpSpPr>
          <p:sp>
            <p:nvSpPr>
              <p:cNvPr id="54"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Times New Roman" panose="02020603050405020304" pitchFamily="18" charset="0"/>
                  <a:cs typeface="Times New Roman" panose="02020603050405020304" pitchFamily="18" charset="0"/>
                </a:endParaRPr>
              </a:p>
            </p:txBody>
          </p:sp>
          <p:grpSp>
            <p:nvGrpSpPr>
              <p:cNvPr id="55" name="Group 9"/>
              <p:cNvGrpSpPr/>
              <p:nvPr/>
            </p:nvGrpSpPr>
            <p:grpSpPr bwMode="auto">
              <a:xfrm flipV="1">
                <a:off x="2592" y="2677"/>
                <a:ext cx="192" cy="1221"/>
                <a:chOff x="2592" y="2516"/>
                <a:chExt cx="192" cy="1221"/>
              </a:xfrm>
            </p:grpSpPr>
            <p:sp>
              <p:nvSpPr>
                <p:cNvPr id="56"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Times New Roman" panose="02020603050405020304" pitchFamily="18" charset="0"/>
                    <a:cs typeface="Times New Roman" panose="02020603050405020304" pitchFamily="18" charset="0"/>
                  </a:endParaRPr>
                </a:p>
              </p:txBody>
            </p:sp>
            <p:sp>
              <p:nvSpPr>
                <p:cNvPr id="57"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Times New Roman" panose="02020603050405020304" pitchFamily="18" charset="0"/>
                    <a:cs typeface="Times New Roman" panose="02020603050405020304" pitchFamily="18" charset="0"/>
                  </a:endParaRPr>
                </a:p>
              </p:txBody>
            </p:sp>
            <p:sp>
              <p:nvSpPr>
                <p:cNvPr id="58"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dirty="0">
                    <a:solidFill>
                      <a:sysClr val="windowText" lastClr="000000"/>
                    </a:solidFill>
                    <a:latin typeface="Times New Roman" panose="02020603050405020304" pitchFamily="18" charset="0"/>
                    <a:cs typeface="Times New Roman" panose="02020603050405020304" pitchFamily="18" charset="0"/>
                  </a:endParaRPr>
                </a:p>
              </p:txBody>
            </p:sp>
            <p:sp>
              <p:nvSpPr>
                <p:cNvPr id="59"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Times New Roman" panose="02020603050405020304" pitchFamily="18" charset="0"/>
                    <a:cs typeface="Times New Roman" panose="02020603050405020304" pitchFamily="18" charset="0"/>
                  </a:endParaRPr>
                </a:p>
              </p:txBody>
            </p:sp>
          </p:grpSp>
        </p:grpSp>
        <p:sp>
          <p:nvSpPr>
            <p:cNvPr id="50" name="Rectangle 51"/>
            <p:cNvSpPr>
              <a:spLocks noChangeArrowheads="1"/>
            </p:cNvSpPr>
            <p:nvPr/>
          </p:nvSpPr>
          <p:spPr bwMode="auto">
            <a:xfrm>
              <a:off x="2619943" y="155191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400" b="1" dirty="0">
                  <a:solidFill>
                    <a:srgbClr val="0000FF"/>
                  </a:solidFill>
                  <a:latin typeface="Times New Roman" panose="02020603050405020304" pitchFamily="18" charset="0"/>
                  <a:cs typeface="Times New Roman" panose="02020603050405020304" pitchFamily="18" charset="0"/>
                </a:rPr>
                <a:t>S</a:t>
              </a:r>
            </a:p>
          </p:txBody>
        </p:sp>
        <p:sp>
          <p:nvSpPr>
            <p:cNvPr id="51" name="Oval 50"/>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algn="ctr" defTabSz="1828800">
                <a:defRPr/>
              </a:pPr>
              <a:endParaRPr lang="en-US" sz="4000" kern="0">
                <a:solidFill>
                  <a:srgbClr val="D9D9D9"/>
                </a:solidFill>
                <a:latin typeface="Times New Roman" panose="02020603050405020304" pitchFamily="18" charset="0"/>
                <a:cs typeface="Times New Roman" panose="02020603050405020304" pitchFamily="18" charset="0"/>
              </a:endParaRPr>
            </a:p>
          </p:txBody>
        </p:sp>
        <p:sp>
          <p:nvSpPr>
            <p:cNvPr id="52" name="Oval 51"/>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algn="ctr" defTabSz="1828800">
                <a:defRPr/>
              </a:pPr>
              <a:endParaRPr lang="en-US" sz="4000" kern="0">
                <a:solidFill>
                  <a:srgbClr val="D9D9D9"/>
                </a:solidFill>
                <a:latin typeface="Times New Roman" panose="02020603050405020304" pitchFamily="18" charset="0"/>
                <a:cs typeface="Times New Roman" panose="02020603050405020304" pitchFamily="18" charset="0"/>
              </a:endParaRPr>
            </a:p>
          </p:txBody>
        </p:sp>
        <p:sp>
          <p:nvSpPr>
            <p:cNvPr id="53" name="Oval 52"/>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algn="ctr" defTabSz="1828800">
                <a:defRPr/>
              </a:pPr>
              <a:endParaRPr lang="en-US" sz="4000" kern="0">
                <a:solidFill>
                  <a:srgbClr val="D9D9D9"/>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8610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17" name="Google Shape;356;p47"/>
          <p:cNvSpPr txBox="1"/>
          <p:nvPr/>
        </p:nvSpPr>
        <p:spPr>
          <a:xfrm>
            <a:off x="680534" y="413910"/>
            <a:ext cx="9118706" cy="558347"/>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3600" kern="0" dirty="0">
                <a:solidFill>
                  <a:srgbClr val="2E2723"/>
                </a:solidFill>
                <a:latin typeface="Times New Roman" panose="02020603050405020304" pitchFamily="18" charset="0"/>
                <a:cs typeface="Times New Roman" panose="02020603050405020304" pitchFamily="18" charset="0"/>
              </a:rPr>
              <a:t>IV. </a:t>
            </a:r>
            <a:r>
              <a:rPr lang="en-US" sz="3600" kern="0" dirty="0" err="1">
                <a:solidFill>
                  <a:srgbClr val="2E2723"/>
                </a:solidFill>
                <a:latin typeface="Times New Roman" panose="02020603050405020304" pitchFamily="18" charset="0"/>
                <a:cs typeface="Times New Roman" panose="02020603050405020304" pitchFamily="18" charset="0"/>
              </a:rPr>
              <a:t>Sự</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Tạo</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Ảnh</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Một</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Vật</a:t>
            </a:r>
            <a:r>
              <a:rPr lang="en-US" sz="3600" kern="0" dirty="0">
                <a:solidFill>
                  <a:srgbClr val="2E2723"/>
                </a:solidFill>
                <a:latin typeface="Times New Roman" panose="02020603050405020304" pitchFamily="18" charset="0"/>
                <a:cs typeface="Times New Roman" panose="02020603050405020304" pitchFamily="18" charset="0"/>
              </a:rPr>
              <a:t> Qua </a:t>
            </a:r>
            <a:r>
              <a:rPr lang="en-US" sz="3600" kern="0" dirty="0" err="1">
                <a:solidFill>
                  <a:srgbClr val="2E2723"/>
                </a:solidFill>
                <a:latin typeface="Times New Roman" panose="02020603050405020304" pitchFamily="18" charset="0"/>
                <a:cs typeface="Times New Roman" panose="02020603050405020304" pitchFamily="18" charset="0"/>
              </a:rPr>
              <a:t>Thấu</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Kính</a:t>
            </a:r>
            <a:endParaRPr lang="en-US" sz="3600" kern="0" dirty="0">
              <a:solidFill>
                <a:srgbClr val="2E2723"/>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11018229" y="422558"/>
            <a:ext cx="6673050" cy="773770"/>
            <a:chOff x="2863742" y="1097155"/>
            <a:chExt cx="3467785" cy="484015"/>
          </a:xfrm>
          <a:noFill/>
        </p:grpSpPr>
        <p:sp>
          <p:nvSpPr>
            <p:cNvPr id="22" name="Rectangle: Rounded Corners 21"/>
            <p:cNvSpPr/>
            <p:nvPr/>
          </p:nvSpPr>
          <p:spPr>
            <a:xfrm>
              <a:off x="2863742" y="1184563"/>
              <a:ext cx="3467785" cy="396607"/>
            </a:xfrm>
            <a:prstGeom prst="roundRect">
              <a:avLst/>
            </a:prstGeom>
            <a:grp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23" name="Google Shape;356;p47"/>
            <p:cNvSpPr txBox="1"/>
            <p:nvPr/>
          </p:nvSpPr>
          <p:spPr>
            <a:xfrm>
              <a:off x="2900974" y="1097155"/>
              <a:ext cx="3430553" cy="331857"/>
            </a:xfrm>
            <a:prstGeom prst="rect">
              <a:avLst/>
            </a:prstGeom>
            <a:grp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3200" kern="0" dirty="0">
                  <a:solidFill>
                    <a:srgbClr val="2E2723"/>
                  </a:solidFill>
                  <a:latin typeface="Times New Roman" panose="02020603050405020304" pitchFamily="18" charset="0"/>
                  <a:cs typeface="Times New Roman" panose="02020603050405020304" pitchFamily="18" charset="0"/>
                </a:rPr>
                <a:t>1. </a:t>
              </a:r>
              <a:r>
                <a:rPr lang="en-US" sz="3200" kern="0" dirty="0" err="1">
                  <a:solidFill>
                    <a:srgbClr val="2E2723"/>
                  </a:solidFill>
                  <a:latin typeface="Times New Roman" panose="02020603050405020304" pitchFamily="18" charset="0"/>
                  <a:cs typeface="Times New Roman" panose="02020603050405020304" pitchFamily="18" charset="0"/>
                </a:rPr>
                <a:t>Cách</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vẽ</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ảnh</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tạo</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bởi</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thấu</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kính</a:t>
              </a:r>
              <a:endParaRPr lang="en-US" sz="3200" kern="0" dirty="0">
                <a:solidFill>
                  <a:srgbClr val="2E2723"/>
                </a:solidFill>
                <a:latin typeface="Times New Roman" panose="02020603050405020304" pitchFamily="18" charset="0"/>
                <a:cs typeface="Times New Roman" panose="02020603050405020304" pitchFamily="18" charset="0"/>
              </a:endParaRPr>
            </a:p>
          </p:txBody>
        </p:sp>
      </p:grpSp>
      <p:grpSp>
        <p:nvGrpSpPr>
          <p:cNvPr id="2" name="Group 40"/>
          <p:cNvGrpSpPr/>
          <p:nvPr/>
        </p:nvGrpSpPr>
        <p:grpSpPr bwMode="auto">
          <a:xfrm rot="1320000" flipV="1">
            <a:off x="5832770" y="4061294"/>
            <a:ext cx="6139404" cy="1532"/>
            <a:chOff x="997" y="70725"/>
            <a:chExt cx="753" cy="766"/>
          </a:xfrm>
        </p:grpSpPr>
        <p:sp>
          <p:nvSpPr>
            <p:cNvPr id="3" name="Line 41"/>
            <p:cNvSpPr>
              <a:spLocks noChangeShapeType="1"/>
            </p:cNvSpPr>
            <p:nvPr/>
          </p:nvSpPr>
          <p:spPr bwMode="auto">
            <a:xfrm flipV="1">
              <a:off x="1333" y="70725"/>
              <a:ext cx="41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sp>
          <p:nvSpPr>
            <p:cNvPr id="4"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grpSp>
      <p:grpSp>
        <p:nvGrpSpPr>
          <p:cNvPr id="5" name="Group 40"/>
          <p:cNvGrpSpPr/>
          <p:nvPr/>
        </p:nvGrpSpPr>
        <p:grpSpPr bwMode="auto">
          <a:xfrm flipV="1">
            <a:off x="6033988" y="2896760"/>
            <a:ext cx="5713412" cy="0"/>
            <a:chOff x="991" y="2064"/>
            <a:chExt cx="4136" cy="0"/>
          </a:xfrm>
        </p:grpSpPr>
        <p:sp>
          <p:nvSpPr>
            <p:cNvPr id="6"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sp>
          <p:nvSpPr>
            <p:cNvPr id="7" name="Line 42"/>
            <p:cNvSpPr>
              <a:spLocks noChangeShapeType="1"/>
            </p:cNvSpPr>
            <p:nvPr/>
          </p:nvSpPr>
          <p:spPr bwMode="auto">
            <a:xfrm>
              <a:off x="991" y="2064"/>
              <a:ext cx="199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1507137" y="2053098"/>
            <a:ext cx="15449986" cy="5628448"/>
            <a:chOff x="753568" y="1320329"/>
            <a:chExt cx="7724993" cy="2814224"/>
          </a:xfrm>
        </p:grpSpPr>
        <p:sp>
          <p:nvSpPr>
            <p:cNvPr id="9" name="Line 41"/>
            <p:cNvSpPr>
              <a:spLocks noChangeShapeType="1"/>
            </p:cNvSpPr>
            <p:nvPr/>
          </p:nvSpPr>
          <p:spPr bwMode="auto">
            <a:xfrm flipV="1">
              <a:off x="934150" y="2892569"/>
              <a:ext cx="754441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name="Equation" r:id="rId3" imgW="139700" imgH="165100" progId="Equation.DSMT4">
                    <p:embed/>
                  </p:oleObj>
                </mc:Choice>
                <mc:Fallback>
                  <p:oleObj name="Equation" r:id="rId3" imgW="139700" imgH="165100" progId="Equation.DSMT4">
                    <p:embed/>
                    <p:pic>
                      <p:nvPicPr>
                        <p:cNvPr id="1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p:cNvSpPr>
              <a:spLocks noChangeArrowheads="1"/>
            </p:cNvSpPr>
            <p:nvPr/>
          </p:nvSpPr>
          <p:spPr bwMode="auto">
            <a:xfrm>
              <a:off x="5509114" y="298029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4400" b="1" dirty="0">
                  <a:solidFill>
                    <a:srgbClr val="0000FF"/>
                  </a:solidFill>
                  <a:latin typeface="Times New Roman" panose="02020603050405020304" pitchFamily="18" charset="0"/>
                  <a:cs typeface="Times New Roman" panose="02020603050405020304" pitchFamily="18" charset="0"/>
                </a:rPr>
                <a:t>O</a:t>
              </a:r>
            </a:p>
          </p:txBody>
        </p:sp>
        <p:sp>
          <p:nvSpPr>
            <p:cNvPr id="12" name="Rectangle 51"/>
            <p:cNvSpPr>
              <a:spLocks noChangeArrowheads="1"/>
            </p:cNvSpPr>
            <p:nvPr/>
          </p:nvSpPr>
          <p:spPr bwMode="auto">
            <a:xfrm>
              <a:off x="3434677" y="30252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4400" b="1" dirty="0">
                  <a:solidFill>
                    <a:srgbClr val="0000FF"/>
                  </a:solidFill>
                  <a:latin typeface="Times New Roman" panose="02020603050405020304" pitchFamily="18" charset="0"/>
                  <a:cs typeface="Times New Roman" panose="02020603050405020304" pitchFamily="18" charset="0"/>
                </a:rPr>
                <a:t>F</a:t>
              </a:r>
            </a:p>
          </p:txBody>
        </p:sp>
        <p:grpSp>
          <p:nvGrpSpPr>
            <p:cNvPr id="13" name="Group 4"/>
            <p:cNvGrpSpPr/>
            <p:nvPr/>
          </p:nvGrpSpPr>
          <p:grpSpPr bwMode="auto">
            <a:xfrm>
              <a:off x="5757131" y="1320329"/>
              <a:ext cx="227167" cy="2814224"/>
              <a:chOff x="2592" y="2677"/>
              <a:chExt cx="192" cy="1221"/>
            </a:xfrm>
          </p:grpSpPr>
          <p:sp>
            <p:nvSpPr>
              <p:cNvPr id="26"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Times New Roman" panose="02020603050405020304" pitchFamily="18" charset="0"/>
                  <a:cs typeface="Times New Roman" panose="02020603050405020304" pitchFamily="18" charset="0"/>
                </a:endParaRPr>
              </a:p>
            </p:txBody>
          </p:sp>
          <p:grpSp>
            <p:nvGrpSpPr>
              <p:cNvPr id="27" name="Group 9"/>
              <p:cNvGrpSpPr/>
              <p:nvPr/>
            </p:nvGrpSpPr>
            <p:grpSpPr bwMode="auto">
              <a:xfrm flipV="1">
                <a:off x="2592" y="2677"/>
                <a:ext cx="192" cy="1221"/>
                <a:chOff x="2592" y="2516"/>
                <a:chExt cx="192" cy="1221"/>
              </a:xfrm>
            </p:grpSpPr>
            <p:sp>
              <p:nvSpPr>
                <p:cNvPr id="28"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Times New Roman" panose="02020603050405020304" pitchFamily="18" charset="0"/>
                    <a:cs typeface="Times New Roman" panose="02020603050405020304" pitchFamily="18" charset="0"/>
                  </a:endParaRPr>
                </a:p>
              </p:txBody>
            </p:sp>
            <p:sp>
              <p:nvSpPr>
                <p:cNvPr id="29"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Times New Roman" panose="02020603050405020304" pitchFamily="18" charset="0"/>
                    <a:cs typeface="Times New Roman" panose="02020603050405020304" pitchFamily="18" charset="0"/>
                  </a:endParaRPr>
                </a:p>
              </p:txBody>
            </p:sp>
            <p:sp>
              <p:nvSpPr>
                <p:cNvPr id="30"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dirty="0">
                    <a:solidFill>
                      <a:sysClr val="windowText" lastClr="000000"/>
                    </a:solidFill>
                    <a:latin typeface="Times New Roman" panose="02020603050405020304" pitchFamily="18" charset="0"/>
                    <a:cs typeface="Times New Roman" panose="02020603050405020304" pitchFamily="18" charset="0"/>
                  </a:endParaRPr>
                </a:p>
              </p:txBody>
            </p:sp>
            <p:sp>
              <p:nvSpPr>
                <p:cNvPr id="31"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Times New Roman" panose="02020603050405020304" pitchFamily="18" charset="0"/>
                    <a:cs typeface="Times New Roman" panose="02020603050405020304" pitchFamily="18" charset="0"/>
                  </a:endParaRPr>
                </a:p>
              </p:txBody>
            </p:sp>
          </p:grpSp>
        </p:grpSp>
        <p:sp>
          <p:nvSpPr>
            <p:cNvPr id="14" name="Rectangle 51"/>
            <p:cNvSpPr>
              <a:spLocks noChangeArrowheads="1"/>
            </p:cNvSpPr>
            <p:nvPr/>
          </p:nvSpPr>
          <p:spPr bwMode="auto">
            <a:xfrm>
              <a:off x="2619943" y="155191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4400" b="1" dirty="0">
                  <a:solidFill>
                    <a:srgbClr val="0000FF"/>
                  </a:solidFill>
                  <a:latin typeface="Times New Roman" panose="02020603050405020304" pitchFamily="18" charset="0"/>
                  <a:cs typeface="Times New Roman" panose="02020603050405020304" pitchFamily="18" charset="0"/>
                </a:rPr>
                <a:t>S</a:t>
              </a:r>
            </a:p>
          </p:txBody>
        </p:sp>
        <p:sp>
          <p:nvSpPr>
            <p:cNvPr id="15" name="Oval 14"/>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algn="ctr" defTabSz="1828800">
                <a:defRPr/>
              </a:pPr>
              <a:endParaRPr lang="en-US" sz="4000" kern="0">
                <a:solidFill>
                  <a:srgbClr val="D9D9D9"/>
                </a:solidFill>
                <a:latin typeface="Times New Roman" panose="02020603050405020304" pitchFamily="18" charset="0"/>
                <a:cs typeface="Times New Roman" panose="02020603050405020304" pitchFamily="18" charset="0"/>
              </a:endParaRPr>
            </a:p>
          </p:txBody>
        </p:sp>
        <p:sp>
          <p:nvSpPr>
            <p:cNvPr id="24" name="Oval 23"/>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algn="ctr" defTabSz="1828800">
                <a:defRPr/>
              </a:pPr>
              <a:endParaRPr lang="en-US" sz="4000" kern="0">
                <a:solidFill>
                  <a:srgbClr val="D9D9D9"/>
                </a:solidFill>
                <a:latin typeface="Times New Roman" panose="02020603050405020304" pitchFamily="18" charset="0"/>
                <a:cs typeface="Times New Roman" panose="02020603050405020304" pitchFamily="18" charset="0"/>
              </a:endParaRPr>
            </a:p>
          </p:txBody>
        </p:sp>
        <p:sp>
          <p:nvSpPr>
            <p:cNvPr id="25" name="Oval 24"/>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algn="ctr" defTabSz="1828800">
                <a:defRPr/>
              </a:pPr>
              <a:endParaRPr lang="en-US" sz="4000" kern="0">
                <a:solidFill>
                  <a:srgbClr val="D9D9D9"/>
                </a:solidFill>
                <a:latin typeface="Times New Roman" panose="02020603050405020304" pitchFamily="18" charset="0"/>
                <a:cs typeface="Times New Roman" panose="02020603050405020304" pitchFamily="18" charset="0"/>
              </a:endParaRPr>
            </a:p>
          </p:txBody>
        </p:sp>
      </p:grpSp>
      <p:sp>
        <p:nvSpPr>
          <p:cNvPr id="32" name="Rectangle: Rounded Corners 31"/>
          <p:cNvSpPr/>
          <p:nvPr/>
        </p:nvSpPr>
        <p:spPr>
          <a:xfrm>
            <a:off x="950255" y="7866049"/>
            <a:ext cx="16465442" cy="1087536"/>
          </a:xfrm>
          <a:prstGeom prst="roundRect">
            <a:avLst/>
          </a:prstGeom>
          <a:solidFill>
            <a:srgbClr val="FFC727">
              <a:alpha val="50000"/>
            </a:srgbClr>
          </a:solidFill>
          <a:ln w="25400" cap="flat" cmpd="sng" algn="ctr">
            <a:noFill/>
            <a:prstDash val="solid"/>
          </a:ln>
          <a:effectLst/>
        </p:spPr>
        <p:txBody>
          <a:bodyPr rtlCol="0" anchor="ctr"/>
          <a:lstStyle/>
          <a:p>
            <a:pPr algn="ctr" defTabSz="1828800">
              <a:defRPr/>
            </a:pPr>
            <a:endParaRPr lang="en-US" sz="4000" kern="0">
              <a:solidFill>
                <a:srgbClr val="D9D9D9"/>
              </a:solidFill>
              <a:latin typeface="Times New Roman" panose="02020603050405020304" pitchFamily="18" charset="0"/>
              <a:cs typeface="Times New Roman" panose="02020603050405020304" pitchFamily="18" charset="0"/>
            </a:endParaRPr>
          </a:p>
        </p:txBody>
      </p:sp>
      <p:sp>
        <p:nvSpPr>
          <p:cNvPr id="33" name="Google Shape;363;p48"/>
          <p:cNvSpPr txBox="1"/>
          <p:nvPr/>
        </p:nvSpPr>
        <p:spPr>
          <a:xfrm>
            <a:off x="973356" y="7781721"/>
            <a:ext cx="2647964" cy="108753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defTabSz="1828800">
              <a:lnSpc>
                <a:spcPct val="150000"/>
              </a:lnSpc>
              <a:buClr>
                <a:srgbClr val="9AB5BE"/>
              </a:buClr>
              <a:defRPr/>
            </a:pPr>
            <a:r>
              <a:rPr lang="en-US" sz="4400" b="1" kern="0" dirty="0" err="1">
                <a:solidFill>
                  <a:srgbClr val="2E2723"/>
                </a:solidFill>
                <a:latin typeface="Times New Roman" panose="02020603050405020304" pitchFamily="18" charset="0"/>
                <a:cs typeface="Times New Roman" panose="02020603050405020304" pitchFamily="18" charset="0"/>
              </a:rPr>
              <a:t>Bước</a:t>
            </a:r>
            <a:r>
              <a:rPr lang="en-US" sz="4400" b="1" kern="0" dirty="0">
                <a:solidFill>
                  <a:srgbClr val="2E2723"/>
                </a:solidFill>
                <a:latin typeface="Times New Roman" panose="02020603050405020304" pitchFamily="18" charset="0"/>
                <a:cs typeface="Times New Roman" panose="02020603050405020304" pitchFamily="18" charset="0"/>
              </a:rPr>
              <a:t> 2:</a:t>
            </a:r>
            <a:endParaRPr lang="en-US" sz="4400" kern="0" dirty="0">
              <a:solidFill>
                <a:srgbClr val="2E2723"/>
              </a:solidFill>
              <a:latin typeface="Times New Roman" panose="02020603050405020304" pitchFamily="18" charset="0"/>
              <a:cs typeface="Times New Roman" panose="02020603050405020304" pitchFamily="18" charset="0"/>
            </a:endParaRPr>
          </a:p>
        </p:txBody>
      </p:sp>
      <p:sp>
        <p:nvSpPr>
          <p:cNvPr id="34" name="Google Shape;363;p48"/>
          <p:cNvSpPr txBox="1"/>
          <p:nvPr/>
        </p:nvSpPr>
        <p:spPr>
          <a:xfrm>
            <a:off x="3030443" y="7797239"/>
            <a:ext cx="12352686" cy="108753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defTabSz="1828800">
              <a:lnSpc>
                <a:spcPct val="150000"/>
              </a:lnSpc>
              <a:buClr>
                <a:srgbClr val="9AB5BE"/>
              </a:buClr>
              <a:defRPr/>
            </a:pPr>
            <a:r>
              <a:rPr lang="en-US" sz="4400" kern="0" dirty="0" err="1">
                <a:solidFill>
                  <a:srgbClr val="2E2723"/>
                </a:solidFill>
                <a:latin typeface="Times New Roman" panose="02020603050405020304" pitchFamily="18" charset="0"/>
                <a:cs typeface="Times New Roman" panose="02020603050405020304" pitchFamily="18" charset="0"/>
              </a:rPr>
              <a:t>Vẽ</a:t>
            </a:r>
            <a:r>
              <a:rPr lang="en-US" sz="4400" kern="0" dirty="0">
                <a:solidFill>
                  <a:srgbClr val="2E2723"/>
                </a:solidFill>
                <a:latin typeface="Times New Roman" panose="02020603050405020304" pitchFamily="18" charset="0"/>
                <a:cs typeface="Times New Roman" panose="02020603050405020304" pitchFamily="18" charset="0"/>
              </a:rPr>
              <a:t> 2 </a:t>
            </a:r>
            <a:r>
              <a:rPr lang="en-US" sz="4400" kern="0" dirty="0" err="1">
                <a:solidFill>
                  <a:srgbClr val="2E2723"/>
                </a:solidFill>
                <a:latin typeface="Times New Roman" panose="02020603050405020304" pitchFamily="18" charset="0"/>
                <a:cs typeface="Times New Roman" panose="02020603050405020304" pitchFamily="18" charset="0"/>
              </a:rPr>
              <a:t>tia</a:t>
            </a:r>
            <a:r>
              <a:rPr lang="en-US" sz="4400" kern="0" dirty="0">
                <a:solidFill>
                  <a:srgbClr val="2E2723"/>
                </a:solidFill>
                <a:latin typeface="Times New Roman" panose="02020603050405020304" pitchFamily="18" charset="0"/>
                <a:cs typeface="Times New Roman" panose="02020603050405020304" pitchFamily="18" charset="0"/>
              </a:rPr>
              <a:t> </a:t>
            </a:r>
            <a:r>
              <a:rPr lang="en-US" sz="4400" kern="0" dirty="0" err="1">
                <a:solidFill>
                  <a:srgbClr val="2E2723"/>
                </a:solidFill>
                <a:latin typeface="Times New Roman" panose="02020603050405020304" pitchFamily="18" charset="0"/>
                <a:cs typeface="Times New Roman" panose="02020603050405020304" pitchFamily="18" charset="0"/>
              </a:rPr>
              <a:t>ló</a:t>
            </a:r>
            <a:r>
              <a:rPr lang="en-US" sz="4400" kern="0" dirty="0">
                <a:solidFill>
                  <a:srgbClr val="2E2723"/>
                </a:solidFill>
                <a:latin typeface="Times New Roman" panose="02020603050405020304" pitchFamily="18" charset="0"/>
                <a:cs typeface="Times New Roman" panose="02020603050405020304" pitchFamily="18" charset="0"/>
              </a:rPr>
              <a:t> </a:t>
            </a:r>
            <a:r>
              <a:rPr lang="en-US" sz="4400" kern="0" dirty="0" err="1">
                <a:solidFill>
                  <a:srgbClr val="2E2723"/>
                </a:solidFill>
                <a:latin typeface="Times New Roman" panose="02020603050405020304" pitchFamily="18" charset="0"/>
                <a:cs typeface="Times New Roman" panose="02020603050405020304" pitchFamily="18" charset="0"/>
              </a:rPr>
              <a:t>tương</a:t>
            </a:r>
            <a:r>
              <a:rPr lang="en-US" sz="4400" kern="0" dirty="0">
                <a:solidFill>
                  <a:srgbClr val="2E2723"/>
                </a:solidFill>
                <a:latin typeface="Times New Roman" panose="02020603050405020304" pitchFamily="18" charset="0"/>
                <a:cs typeface="Times New Roman" panose="02020603050405020304" pitchFamily="18" charset="0"/>
              </a:rPr>
              <a:t> </a:t>
            </a:r>
            <a:r>
              <a:rPr lang="en-US" sz="4400" kern="0" dirty="0" err="1">
                <a:solidFill>
                  <a:srgbClr val="2E2723"/>
                </a:solidFill>
                <a:latin typeface="Times New Roman" panose="02020603050405020304" pitchFamily="18" charset="0"/>
                <a:cs typeface="Times New Roman" panose="02020603050405020304" pitchFamily="18" charset="0"/>
              </a:rPr>
              <a:t>ứng</a:t>
            </a:r>
            <a:endParaRPr lang="en-US" sz="4400" kern="0" dirty="0">
              <a:solidFill>
                <a:srgbClr val="2E2723"/>
              </a:solidFill>
              <a:latin typeface="Times New Roman" panose="02020603050405020304" pitchFamily="18" charset="0"/>
              <a:cs typeface="Times New Roman" panose="02020603050405020304" pitchFamily="18" charset="0"/>
            </a:endParaRPr>
          </a:p>
        </p:txBody>
      </p:sp>
      <p:grpSp>
        <p:nvGrpSpPr>
          <p:cNvPr id="35" name="Group 40"/>
          <p:cNvGrpSpPr/>
          <p:nvPr/>
        </p:nvGrpSpPr>
        <p:grpSpPr bwMode="auto">
          <a:xfrm rot="19972496" flipV="1">
            <a:off x="11529287" y="2063139"/>
            <a:ext cx="3636346" cy="2"/>
            <a:chOff x="991" y="2063"/>
            <a:chExt cx="446" cy="1"/>
          </a:xfrm>
        </p:grpSpPr>
        <p:sp>
          <p:nvSpPr>
            <p:cNvPr id="36"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dirty="0">
                <a:latin typeface="Times New Roman" panose="02020603050405020304" pitchFamily="18" charset="0"/>
                <a:cs typeface="Times New Roman" panose="02020603050405020304" pitchFamily="18" charset="0"/>
              </a:endParaRPr>
            </a:p>
          </p:txBody>
        </p:sp>
        <p:sp>
          <p:nvSpPr>
            <p:cNvPr id="37"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grpSp>
      <p:grpSp>
        <p:nvGrpSpPr>
          <p:cNvPr id="38" name="Group 40"/>
          <p:cNvGrpSpPr/>
          <p:nvPr/>
        </p:nvGrpSpPr>
        <p:grpSpPr bwMode="auto">
          <a:xfrm rot="1320000" flipV="1">
            <a:off x="11622285" y="5785559"/>
            <a:ext cx="3090086" cy="1534"/>
            <a:chOff x="997" y="70723"/>
            <a:chExt cx="379" cy="767"/>
          </a:xfrm>
        </p:grpSpPr>
        <p:sp>
          <p:nvSpPr>
            <p:cNvPr id="39"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sp>
          <p:nvSpPr>
            <p:cNvPr id="40"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grpSp>
      <p:sp>
        <p:nvSpPr>
          <p:cNvPr id="41" name="Line 41"/>
          <p:cNvSpPr>
            <a:spLocks noChangeShapeType="1"/>
          </p:cNvSpPr>
          <p:nvPr/>
        </p:nvSpPr>
        <p:spPr bwMode="auto">
          <a:xfrm rot="20280000" flipV="1">
            <a:off x="7063326" y="3817950"/>
            <a:ext cx="4972128" cy="481280"/>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60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17" name="Google Shape;356;p47"/>
          <p:cNvSpPr txBox="1"/>
          <p:nvPr/>
        </p:nvSpPr>
        <p:spPr>
          <a:xfrm>
            <a:off x="950255" y="383714"/>
            <a:ext cx="8814487" cy="807430"/>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3600" kern="0" dirty="0">
                <a:solidFill>
                  <a:srgbClr val="2E2723"/>
                </a:solidFill>
                <a:latin typeface="Times New Roman" panose="02020603050405020304" pitchFamily="18" charset="0"/>
                <a:cs typeface="Times New Roman" panose="02020603050405020304" pitchFamily="18" charset="0"/>
              </a:rPr>
              <a:t>IV. </a:t>
            </a:r>
            <a:r>
              <a:rPr lang="en-US" sz="3600" kern="0" dirty="0" err="1">
                <a:solidFill>
                  <a:srgbClr val="2E2723"/>
                </a:solidFill>
                <a:latin typeface="Times New Roman" panose="02020603050405020304" pitchFamily="18" charset="0"/>
                <a:cs typeface="Times New Roman" panose="02020603050405020304" pitchFamily="18" charset="0"/>
              </a:rPr>
              <a:t>Sự</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Tạo</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Ảnh</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Một</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Vật</a:t>
            </a:r>
            <a:r>
              <a:rPr lang="en-US" sz="3600" kern="0" dirty="0">
                <a:solidFill>
                  <a:srgbClr val="2E2723"/>
                </a:solidFill>
                <a:latin typeface="Times New Roman" panose="02020603050405020304" pitchFamily="18" charset="0"/>
                <a:cs typeface="Times New Roman" panose="02020603050405020304" pitchFamily="18" charset="0"/>
              </a:rPr>
              <a:t> Qua </a:t>
            </a:r>
            <a:r>
              <a:rPr lang="en-US" sz="3600" kern="0" dirty="0" err="1">
                <a:solidFill>
                  <a:srgbClr val="2E2723"/>
                </a:solidFill>
                <a:latin typeface="Times New Roman" panose="02020603050405020304" pitchFamily="18" charset="0"/>
                <a:cs typeface="Times New Roman" panose="02020603050405020304" pitchFamily="18" charset="0"/>
              </a:rPr>
              <a:t>Thấu</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Kính</a:t>
            </a:r>
            <a:endParaRPr lang="en-US" sz="3600" kern="0" dirty="0">
              <a:solidFill>
                <a:srgbClr val="2E2723"/>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11075343" y="325800"/>
            <a:ext cx="6673050" cy="773770"/>
            <a:chOff x="2863742" y="1097155"/>
            <a:chExt cx="3467785" cy="484015"/>
          </a:xfrm>
          <a:noFill/>
        </p:grpSpPr>
        <p:sp>
          <p:nvSpPr>
            <p:cNvPr id="22" name="Rectangle: Rounded Corners 21"/>
            <p:cNvSpPr/>
            <p:nvPr/>
          </p:nvSpPr>
          <p:spPr>
            <a:xfrm>
              <a:off x="2863742" y="1184563"/>
              <a:ext cx="3467785" cy="396607"/>
            </a:xfrm>
            <a:prstGeom prst="roundRect">
              <a:avLst/>
            </a:prstGeom>
            <a:grp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23" name="Google Shape;356;p47"/>
            <p:cNvSpPr txBox="1"/>
            <p:nvPr/>
          </p:nvSpPr>
          <p:spPr>
            <a:xfrm>
              <a:off x="2900974" y="1097155"/>
              <a:ext cx="3430553" cy="331857"/>
            </a:xfrm>
            <a:prstGeom prst="rect">
              <a:avLst/>
            </a:prstGeom>
            <a:grp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3200" kern="0" dirty="0">
                  <a:solidFill>
                    <a:srgbClr val="2E2723"/>
                  </a:solidFill>
                  <a:latin typeface="Times New Roman" panose="02020603050405020304" pitchFamily="18" charset="0"/>
                  <a:cs typeface="Times New Roman" panose="02020603050405020304" pitchFamily="18" charset="0"/>
                </a:rPr>
                <a:t>1. </a:t>
              </a:r>
              <a:r>
                <a:rPr lang="en-US" sz="3200" kern="0" dirty="0" err="1">
                  <a:solidFill>
                    <a:srgbClr val="2E2723"/>
                  </a:solidFill>
                  <a:latin typeface="Times New Roman" panose="02020603050405020304" pitchFamily="18" charset="0"/>
                  <a:cs typeface="Times New Roman" panose="02020603050405020304" pitchFamily="18" charset="0"/>
                </a:rPr>
                <a:t>Cách</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vẽ</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ảnh</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tạo</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bởi</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thấu</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kính</a:t>
              </a:r>
              <a:endParaRPr lang="en-US" sz="3200" kern="0" dirty="0">
                <a:solidFill>
                  <a:srgbClr val="2E2723"/>
                </a:solidFill>
                <a:latin typeface="Times New Roman" panose="02020603050405020304" pitchFamily="18" charset="0"/>
                <a:cs typeface="Times New Roman" panose="02020603050405020304" pitchFamily="18" charset="0"/>
              </a:endParaRPr>
            </a:p>
          </p:txBody>
        </p:sp>
      </p:grpSp>
      <p:grpSp>
        <p:nvGrpSpPr>
          <p:cNvPr id="2" name="Group 40"/>
          <p:cNvGrpSpPr/>
          <p:nvPr/>
        </p:nvGrpSpPr>
        <p:grpSpPr bwMode="auto">
          <a:xfrm rot="1320000" flipV="1">
            <a:off x="5832770" y="3921560"/>
            <a:ext cx="6139404" cy="1532"/>
            <a:chOff x="997" y="70725"/>
            <a:chExt cx="753" cy="766"/>
          </a:xfrm>
        </p:grpSpPr>
        <p:sp>
          <p:nvSpPr>
            <p:cNvPr id="3" name="Line 41"/>
            <p:cNvSpPr>
              <a:spLocks noChangeShapeType="1"/>
            </p:cNvSpPr>
            <p:nvPr/>
          </p:nvSpPr>
          <p:spPr bwMode="auto">
            <a:xfrm flipV="1">
              <a:off x="1333" y="70725"/>
              <a:ext cx="41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sp>
          <p:nvSpPr>
            <p:cNvPr id="4"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grpSp>
      <p:grpSp>
        <p:nvGrpSpPr>
          <p:cNvPr id="5" name="Group 40"/>
          <p:cNvGrpSpPr/>
          <p:nvPr/>
        </p:nvGrpSpPr>
        <p:grpSpPr bwMode="auto">
          <a:xfrm flipV="1">
            <a:off x="6033988" y="2757026"/>
            <a:ext cx="5713412" cy="0"/>
            <a:chOff x="991" y="2064"/>
            <a:chExt cx="4136" cy="0"/>
          </a:xfrm>
        </p:grpSpPr>
        <p:sp>
          <p:nvSpPr>
            <p:cNvPr id="6"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sp>
          <p:nvSpPr>
            <p:cNvPr id="7" name="Line 42"/>
            <p:cNvSpPr>
              <a:spLocks noChangeShapeType="1"/>
            </p:cNvSpPr>
            <p:nvPr/>
          </p:nvSpPr>
          <p:spPr bwMode="auto">
            <a:xfrm>
              <a:off x="991" y="2064"/>
              <a:ext cx="199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1507137" y="1913364"/>
            <a:ext cx="15449986" cy="5628448"/>
            <a:chOff x="753568" y="1320329"/>
            <a:chExt cx="7724993" cy="2814224"/>
          </a:xfrm>
        </p:grpSpPr>
        <p:sp>
          <p:nvSpPr>
            <p:cNvPr id="9" name="Line 41"/>
            <p:cNvSpPr>
              <a:spLocks noChangeShapeType="1"/>
            </p:cNvSpPr>
            <p:nvPr/>
          </p:nvSpPr>
          <p:spPr bwMode="auto">
            <a:xfrm flipV="1">
              <a:off x="934150" y="2892569"/>
              <a:ext cx="754441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name="Equation" r:id="rId3" imgW="139700" imgH="165100" progId="Equation.DSMT4">
                    <p:embed/>
                  </p:oleObj>
                </mc:Choice>
                <mc:Fallback>
                  <p:oleObj name="Equation" r:id="rId3" imgW="139700" imgH="165100" progId="Equation.DSMT4">
                    <p:embed/>
                    <p:pic>
                      <p:nvPicPr>
                        <p:cNvPr id="1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p:cNvSpPr>
              <a:spLocks noChangeArrowheads="1"/>
            </p:cNvSpPr>
            <p:nvPr/>
          </p:nvSpPr>
          <p:spPr bwMode="auto">
            <a:xfrm>
              <a:off x="5509114" y="298029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4400" b="1" dirty="0">
                  <a:solidFill>
                    <a:srgbClr val="0000FF"/>
                  </a:solidFill>
                  <a:latin typeface="Times New Roman" panose="02020603050405020304" pitchFamily="18" charset="0"/>
                  <a:cs typeface="Times New Roman" panose="02020603050405020304" pitchFamily="18" charset="0"/>
                </a:rPr>
                <a:t>O</a:t>
              </a:r>
            </a:p>
          </p:txBody>
        </p:sp>
        <p:sp>
          <p:nvSpPr>
            <p:cNvPr id="12" name="Rectangle 51"/>
            <p:cNvSpPr>
              <a:spLocks noChangeArrowheads="1"/>
            </p:cNvSpPr>
            <p:nvPr/>
          </p:nvSpPr>
          <p:spPr bwMode="auto">
            <a:xfrm>
              <a:off x="3434677" y="30252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4400" b="1" dirty="0">
                  <a:solidFill>
                    <a:srgbClr val="0000FF"/>
                  </a:solidFill>
                  <a:latin typeface="Times New Roman" panose="02020603050405020304" pitchFamily="18" charset="0"/>
                  <a:cs typeface="Times New Roman" panose="02020603050405020304" pitchFamily="18" charset="0"/>
                </a:rPr>
                <a:t>F</a:t>
              </a:r>
            </a:p>
          </p:txBody>
        </p:sp>
        <p:grpSp>
          <p:nvGrpSpPr>
            <p:cNvPr id="13" name="Group 4"/>
            <p:cNvGrpSpPr/>
            <p:nvPr/>
          </p:nvGrpSpPr>
          <p:grpSpPr bwMode="auto">
            <a:xfrm>
              <a:off x="5757131" y="1320329"/>
              <a:ext cx="227167" cy="2814224"/>
              <a:chOff x="2592" y="2677"/>
              <a:chExt cx="192" cy="1221"/>
            </a:xfrm>
          </p:grpSpPr>
          <p:sp>
            <p:nvSpPr>
              <p:cNvPr id="26"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Times New Roman" panose="02020603050405020304" pitchFamily="18" charset="0"/>
                  <a:cs typeface="Times New Roman" panose="02020603050405020304" pitchFamily="18" charset="0"/>
                </a:endParaRPr>
              </a:p>
            </p:txBody>
          </p:sp>
          <p:grpSp>
            <p:nvGrpSpPr>
              <p:cNvPr id="27" name="Group 9"/>
              <p:cNvGrpSpPr/>
              <p:nvPr/>
            </p:nvGrpSpPr>
            <p:grpSpPr bwMode="auto">
              <a:xfrm flipV="1">
                <a:off x="2592" y="2677"/>
                <a:ext cx="192" cy="1221"/>
                <a:chOff x="2592" y="2516"/>
                <a:chExt cx="192" cy="1221"/>
              </a:xfrm>
            </p:grpSpPr>
            <p:sp>
              <p:nvSpPr>
                <p:cNvPr id="28"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Times New Roman" panose="02020603050405020304" pitchFamily="18" charset="0"/>
                    <a:cs typeface="Times New Roman" panose="02020603050405020304" pitchFamily="18" charset="0"/>
                  </a:endParaRPr>
                </a:p>
              </p:txBody>
            </p:sp>
            <p:sp>
              <p:nvSpPr>
                <p:cNvPr id="29"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Times New Roman" panose="02020603050405020304" pitchFamily="18" charset="0"/>
                    <a:cs typeface="Times New Roman" panose="02020603050405020304" pitchFamily="18" charset="0"/>
                  </a:endParaRPr>
                </a:p>
              </p:txBody>
            </p:sp>
            <p:sp>
              <p:nvSpPr>
                <p:cNvPr id="30"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dirty="0">
                    <a:solidFill>
                      <a:sysClr val="windowText" lastClr="000000"/>
                    </a:solidFill>
                    <a:latin typeface="Times New Roman" panose="02020603050405020304" pitchFamily="18" charset="0"/>
                    <a:cs typeface="Times New Roman" panose="02020603050405020304" pitchFamily="18" charset="0"/>
                  </a:endParaRPr>
                </a:p>
              </p:txBody>
            </p:sp>
            <p:sp>
              <p:nvSpPr>
                <p:cNvPr id="31"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defTabSz="1828800">
                    <a:defRPr/>
                  </a:pPr>
                  <a:endParaRPr lang="en-US" sz="2400" b="1">
                    <a:solidFill>
                      <a:sysClr val="windowText" lastClr="000000"/>
                    </a:solidFill>
                    <a:latin typeface="Times New Roman" panose="02020603050405020304" pitchFamily="18" charset="0"/>
                    <a:cs typeface="Times New Roman" panose="02020603050405020304" pitchFamily="18" charset="0"/>
                  </a:endParaRPr>
                </a:p>
              </p:txBody>
            </p:sp>
          </p:grpSp>
        </p:grpSp>
        <p:sp>
          <p:nvSpPr>
            <p:cNvPr id="14" name="Rectangle 51"/>
            <p:cNvSpPr>
              <a:spLocks noChangeArrowheads="1"/>
            </p:cNvSpPr>
            <p:nvPr/>
          </p:nvSpPr>
          <p:spPr bwMode="auto">
            <a:xfrm>
              <a:off x="2619943" y="155191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4400" b="1" dirty="0">
                  <a:solidFill>
                    <a:srgbClr val="0000FF"/>
                  </a:solidFill>
                  <a:latin typeface="Times New Roman" panose="02020603050405020304" pitchFamily="18" charset="0"/>
                  <a:cs typeface="Times New Roman" panose="02020603050405020304" pitchFamily="18" charset="0"/>
                </a:rPr>
                <a:t>S</a:t>
              </a:r>
            </a:p>
          </p:txBody>
        </p:sp>
        <p:sp>
          <p:nvSpPr>
            <p:cNvPr id="15" name="Oval 14"/>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algn="ctr" defTabSz="1828800">
                <a:defRPr/>
              </a:pPr>
              <a:endParaRPr lang="en-US" sz="4000" kern="0">
                <a:solidFill>
                  <a:srgbClr val="D9D9D9"/>
                </a:solidFill>
                <a:latin typeface="Times New Roman" panose="02020603050405020304" pitchFamily="18" charset="0"/>
                <a:cs typeface="Times New Roman" panose="02020603050405020304" pitchFamily="18" charset="0"/>
              </a:endParaRPr>
            </a:p>
          </p:txBody>
        </p:sp>
        <p:sp>
          <p:nvSpPr>
            <p:cNvPr id="24" name="Oval 23"/>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algn="ctr" defTabSz="1828800">
                <a:defRPr/>
              </a:pPr>
              <a:endParaRPr lang="en-US" sz="4000" kern="0">
                <a:solidFill>
                  <a:srgbClr val="D9D9D9"/>
                </a:solidFill>
                <a:latin typeface="Times New Roman" panose="02020603050405020304" pitchFamily="18" charset="0"/>
                <a:cs typeface="Times New Roman" panose="02020603050405020304" pitchFamily="18" charset="0"/>
              </a:endParaRPr>
            </a:p>
          </p:txBody>
        </p:sp>
        <p:sp>
          <p:nvSpPr>
            <p:cNvPr id="25" name="Oval 24"/>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algn="ctr" defTabSz="1828800">
                <a:defRPr/>
              </a:pPr>
              <a:endParaRPr lang="en-US" sz="4000" kern="0">
                <a:solidFill>
                  <a:srgbClr val="D9D9D9"/>
                </a:solidFill>
                <a:latin typeface="Times New Roman" panose="02020603050405020304" pitchFamily="18" charset="0"/>
                <a:cs typeface="Times New Roman" panose="02020603050405020304" pitchFamily="18" charset="0"/>
              </a:endParaRPr>
            </a:p>
          </p:txBody>
        </p:sp>
      </p:grpSp>
      <p:grpSp>
        <p:nvGrpSpPr>
          <p:cNvPr id="32" name="Group 40"/>
          <p:cNvGrpSpPr/>
          <p:nvPr/>
        </p:nvGrpSpPr>
        <p:grpSpPr bwMode="auto">
          <a:xfrm rot="19972496" flipV="1">
            <a:off x="11529287" y="1923405"/>
            <a:ext cx="3636346" cy="2"/>
            <a:chOff x="991" y="2063"/>
            <a:chExt cx="446" cy="1"/>
          </a:xfrm>
        </p:grpSpPr>
        <p:sp>
          <p:nvSpPr>
            <p:cNvPr id="33"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dirty="0">
                <a:latin typeface="Times New Roman" panose="02020603050405020304" pitchFamily="18" charset="0"/>
                <a:cs typeface="Times New Roman" panose="02020603050405020304" pitchFamily="18" charset="0"/>
              </a:endParaRPr>
            </a:p>
          </p:txBody>
        </p:sp>
        <p:sp>
          <p:nvSpPr>
            <p:cNvPr id="34"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grpSp>
      <p:grpSp>
        <p:nvGrpSpPr>
          <p:cNvPr id="35" name="Group 40"/>
          <p:cNvGrpSpPr/>
          <p:nvPr/>
        </p:nvGrpSpPr>
        <p:grpSpPr bwMode="auto">
          <a:xfrm rot="1320000" flipV="1">
            <a:off x="11622285" y="5645825"/>
            <a:ext cx="3090086" cy="1534"/>
            <a:chOff x="997" y="70723"/>
            <a:chExt cx="379" cy="767"/>
          </a:xfrm>
        </p:grpSpPr>
        <p:sp>
          <p:nvSpPr>
            <p:cNvPr id="36"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sp>
          <p:nvSpPr>
            <p:cNvPr id="37"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a:latin typeface="Times New Roman" panose="02020603050405020304" pitchFamily="18" charset="0"/>
                <a:cs typeface="Times New Roman" panose="02020603050405020304" pitchFamily="18" charset="0"/>
              </a:endParaRPr>
            </a:p>
          </p:txBody>
        </p:sp>
      </p:grpSp>
      <p:sp>
        <p:nvSpPr>
          <p:cNvPr id="38" name="Line 41"/>
          <p:cNvSpPr>
            <a:spLocks noChangeShapeType="1"/>
          </p:cNvSpPr>
          <p:nvPr/>
        </p:nvSpPr>
        <p:spPr bwMode="auto">
          <a:xfrm rot="20280000" flipV="1">
            <a:off x="7063326" y="3678216"/>
            <a:ext cx="4972128" cy="481280"/>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4000" dirty="0">
              <a:latin typeface="Times New Roman" panose="02020603050405020304" pitchFamily="18" charset="0"/>
              <a:cs typeface="Times New Roman" panose="02020603050405020304" pitchFamily="18" charset="0"/>
            </a:endParaRPr>
          </a:p>
        </p:txBody>
      </p:sp>
      <p:sp>
        <p:nvSpPr>
          <p:cNvPr id="39" name="Rectangle: Rounded Corners 38"/>
          <p:cNvSpPr/>
          <p:nvPr/>
        </p:nvSpPr>
        <p:spPr>
          <a:xfrm>
            <a:off x="950255" y="7760968"/>
            <a:ext cx="16798138" cy="1087536"/>
          </a:xfrm>
          <a:prstGeom prst="roundRect">
            <a:avLst/>
          </a:prstGeom>
          <a:solidFill>
            <a:srgbClr val="FFC727">
              <a:alpha val="50000"/>
            </a:srgbClr>
          </a:solidFill>
          <a:ln w="25400" cap="flat" cmpd="sng" algn="ctr">
            <a:noFill/>
            <a:prstDash val="solid"/>
          </a:ln>
          <a:effectLst/>
        </p:spPr>
        <p:txBody>
          <a:bodyPr rtlCol="0" anchor="ctr"/>
          <a:lstStyle/>
          <a:p>
            <a:pPr algn="ctr" defTabSz="1828800">
              <a:defRPr/>
            </a:pPr>
            <a:endParaRPr lang="en-US" sz="4000" kern="0">
              <a:solidFill>
                <a:srgbClr val="D9D9D9"/>
              </a:solidFill>
              <a:latin typeface="Times New Roman" panose="02020603050405020304" pitchFamily="18" charset="0"/>
              <a:cs typeface="Times New Roman" panose="02020603050405020304" pitchFamily="18" charset="0"/>
            </a:endParaRPr>
          </a:p>
        </p:txBody>
      </p:sp>
      <p:sp>
        <p:nvSpPr>
          <p:cNvPr id="40" name="Google Shape;363;p48"/>
          <p:cNvSpPr txBox="1"/>
          <p:nvPr/>
        </p:nvSpPr>
        <p:spPr>
          <a:xfrm>
            <a:off x="973356" y="7676640"/>
            <a:ext cx="2647964" cy="108753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defTabSz="1828800">
              <a:lnSpc>
                <a:spcPct val="150000"/>
              </a:lnSpc>
              <a:buClr>
                <a:srgbClr val="9AB5BE"/>
              </a:buClr>
              <a:defRPr/>
            </a:pPr>
            <a:r>
              <a:rPr lang="en-US" sz="4400" b="1" kern="0" dirty="0" err="1">
                <a:solidFill>
                  <a:srgbClr val="2E2723"/>
                </a:solidFill>
                <a:latin typeface="Times New Roman" panose="02020603050405020304" pitchFamily="18" charset="0"/>
                <a:cs typeface="Times New Roman" panose="02020603050405020304" pitchFamily="18" charset="0"/>
              </a:rPr>
              <a:t>Bước</a:t>
            </a:r>
            <a:r>
              <a:rPr lang="en-US" sz="4400" b="1" kern="0" dirty="0">
                <a:solidFill>
                  <a:srgbClr val="2E2723"/>
                </a:solidFill>
                <a:latin typeface="Times New Roman" panose="02020603050405020304" pitchFamily="18" charset="0"/>
                <a:cs typeface="Times New Roman" panose="02020603050405020304" pitchFamily="18" charset="0"/>
              </a:rPr>
              <a:t> 3:</a:t>
            </a:r>
            <a:endParaRPr lang="en-US" sz="4400" kern="0" dirty="0">
              <a:solidFill>
                <a:srgbClr val="2E2723"/>
              </a:solidFill>
              <a:latin typeface="Times New Roman" panose="02020603050405020304" pitchFamily="18" charset="0"/>
              <a:cs typeface="Times New Roman" panose="02020603050405020304" pitchFamily="18" charset="0"/>
            </a:endParaRPr>
          </a:p>
        </p:txBody>
      </p:sp>
      <p:sp>
        <p:nvSpPr>
          <p:cNvPr id="41" name="Google Shape;363;p48"/>
          <p:cNvSpPr txBox="1"/>
          <p:nvPr/>
        </p:nvSpPr>
        <p:spPr>
          <a:xfrm>
            <a:off x="3030442" y="7692158"/>
            <a:ext cx="14419357" cy="108753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defTabSz="1828800">
              <a:lnSpc>
                <a:spcPct val="150000"/>
              </a:lnSpc>
              <a:buClr>
                <a:srgbClr val="9AB5BE"/>
              </a:buClr>
              <a:defRPr/>
            </a:pPr>
            <a:r>
              <a:rPr lang="en-US" sz="4400" kern="0" dirty="0" err="1">
                <a:solidFill>
                  <a:srgbClr val="2E2723"/>
                </a:solidFill>
                <a:latin typeface="Times New Roman" panose="02020603050405020304" pitchFamily="18" charset="0"/>
                <a:cs typeface="Times New Roman" panose="02020603050405020304" pitchFamily="18" charset="0"/>
              </a:rPr>
              <a:t>Xác</a:t>
            </a:r>
            <a:r>
              <a:rPr lang="en-US" sz="4400" kern="0" dirty="0">
                <a:solidFill>
                  <a:srgbClr val="2E2723"/>
                </a:solidFill>
                <a:latin typeface="Times New Roman" panose="02020603050405020304" pitchFamily="18" charset="0"/>
                <a:cs typeface="Times New Roman" panose="02020603050405020304" pitchFamily="18" charset="0"/>
              </a:rPr>
              <a:t> </a:t>
            </a:r>
            <a:r>
              <a:rPr lang="en-US" sz="4400" kern="0" dirty="0" err="1">
                <a:solidFill>
                  <a:srgbClr val="2E2723"/>
                </a:solidFill>
                <a:latin typeface="Times New Roman" panose="02020603050405020304" pitchFamily="18" charset="0"/>
                <a:cs typeface="Times New Roman" panose="02020603050405020304" pitchFamily="18" charset="0"/>
              </a:rPr>
              <a:t>định</a:t>
            </a:r>
            <a:r>
              <a:rPr lang="en-US" sz="4400" kern="0" dirty="0">
                <a:solidFill>
                  <a:srgbClr val="2E2723"/>
                </a:solidFill>
                <a:latin typeface="Times New Roman" panose="02020603050405020304" pitchFamily="18" charset="0"/>
                <a:cs typeface="Times New Roman" panose="02020603050405020304" pitchFamily="18" charset="0"/>
              </a:rPr>
              <a:t> </a:t>
            </a:r>
            <a:r>
              <a:rPr lang="en-US" sz="4400" kern="0" dirty="0" err="1">
                <a:solidFill>
                  <a:srgbClr val="2E2723"/>
                </a:solidFill>
                <a:latin typeface="Times New Roman" panose="02020603050405020304" pitchFamily="18" charset="0"/>
                <a:cs typeface="Times New Roman" panose="02020603050405020304" pitchFamily="18" charset="0"/>
              </a:rPr>
              <a:t>điểm</a:t>
            </a:r>
            <a:r>
              <a:rPr lang="en-US" sz="4400" kern="0" dirty="0">
                <a:solidFill>
                  <a:srgbClr val="2E2723"/>
                </a:solidFill>
                <a:latin typeface="Times New Roman" panose="02020603050405020304" pitchFamily="18" charset="0"/>
                <a:cs typeface="Times New Roman" panose="02020603050405020304" pitchFamily="18" charset="0"/>
              </a:rPr>
              <a:t> </a:t>
            </a:r>
            <a:r>
              <a:rPr lang="en-US" sz="4400" kern="0" dirty="0" err="1">
                <a:solidFill>
                  <a:srgbClr val="2E2723"/>
                </a:solidFill>
                <a:latin typeface="Times New Roman" panose="02020603050405020304" pitchFamily="18" charset="0"/>
                <a:cs typeface="Times New Roman" panose="02020603050405020304" pitchFamily="18" charset="0"/>
              </a:rPr>
              <a:t>cắt</a:t>
            </a:r>
            <a:r>
              <a:rPr lang="en-US" sz="4400" kern="0" dirty="0">
                <a:solidFill>
                  <a:srgbClr val="2E2723"/>
                </a:solidFill>
                <a:latin typeface="Times New Roman" panose="02020603050405020304" pitchFamily="18" charset="0"/>
                <a:cs typeface="Times New Roman" panose="02020603050405020304" pitchFamily="18" charset="0"/>
              </a:rPr>
              <a:t> </a:t>
            </a:r>
            <a:r>
              <a:rPr lang="en-US" sz="4400" kern="0" dirty="0" err="1">
                <a:solidFill>
                  <a:srgbClr val="2E2723"/>
                </a:solidFill>
                <a:latin typeface="Times New Roman" panose="02020603050405020304" pitchFamily="18" charset="0"/>
                <a:cs typeface="Times New Roman" panose="02020603050405020304" pitchFamily="18" charset="0"/>
              </a:rPr>
              <a:t>nhau</a:t>
            </a:r>
            <a:r>
              <a:rPr lang="en-US" sz="4400" kern="0" dirty="0">
                <a:solidFill>
                  <a:srgbClr val="2E2723"/>
                </a:solidFill>
                <a:latin typeface="Times New Roman" panose="02020603050405020304" pitchFamily="18" charset="0"/>
                <a:cs typeface="Times New Roman" panose="02020603050405020304" pitchFamily="18" charset="0"/>
              </a:rPr>
              <a:t> S’ </a:t>
            </a:r>
            <a:r>
              <a:rPr lang="en-US" sz="4400" kern="0" dirty="0" err="1">
                <a:solidFill>
                  <a:srgbClr val="2E2723"/>
                </a:solidFill>
                <a:latin typeface="Times New Roman" panose="02020603050405020304" pitchFamily="18" charset="0"/>
                <a:cs typeface="Times New Roman" panose="02020603050405020304" pitchFamily="18" charset="0"/>
              </a:rPr>
              <a:t>của</a:t>
            </a:r>
            <a:r>
              <a:rPr lang="en-US" sz="4400" kern="0" dirty="0">
                <a:solidFill>
                  <a:srgbClr val="2E2723"/>
                </a:solidFill>
                <a:latin typeface="Times New Roman" panose="02020603050405020304" pitchFamily="18" charset="0"/>
                <a:cs typeface="Times New Roman" panose="02020603050405020304" pitchFamily="18" charset="0"/>
              </a:rPr>
              <a:t> 2 </a:t>
            </a:r>
            <a:r>
              <a:rPr lang="en-US" sz="4400" kern="0" dirty="0" err="1">
                <a:solidFill>
                  <a:srgbClr val="2E2723"/>
                </a:solidFill>
                <a:latin typeface="Times New Roman" panose="02020603050405020304" pitchFamily="18" charset="0"/>
                <a:cs typeface="Times New Roman" panose="02020603050405020304" pitchFamily="18" charset="0"/>
              </a:rPr>
              <a:t>tia</a:t>
            </a:r>
            <a:r>
              <a:rPr lang="en-US" sz="4400" kern="0" dirty="0">
                <a:solidFill>
                  <a:srgbClr val="2E2723"/>
                </a:solidFill>
                <a:latin typeface="Times New Roman" panose="02020603050405020304" pitchFamily="18" charset="0"/>
                <a:cs typeface="Times New Roman" panose="02020603050405020304" pitchFamily="18" charset="0"/>
              </a:rPr>
              <a:t> </a:t>
            </a:r>
            <a:r>
              <a:rPr lang="en-US" sz="4400" kern="0" dirty="0" err="1">
                <a:solidFill>
                  <a:srgbClr val="2E2723"/>
                </a:solidFill>
                <a:latin typeface="Times New Roman" panose="02020603050405020304" pitchFamily="18" charset="0"/>
                <a:cs typeface="Times New Roman" panose="02020603050405020304" pitchFamily="18" charset="0"/>
              </a:rPr>
              <a:t>ló</a:t>
            </a:r>
            <a:r>
              <a:rPr lang="en-US" sz="4400" kern="0" dirty="0">
                <a:solidFill>
                  <a:srgbClr val="2E2723"/>
                </a:solidFill>
                <a:latin typeface="Times New Roman" panose="02020603050405020304" pitchFamily="18" charset="0"/>
                <a:cs typeface="Times New Roman" panose="02020603050405020304" pitchFamily="18" charset="0"/>
              </a:rPr>
              <a:t>. S’ </a:t>
            </a:r>
            <a:r>
              <a:rPr lang="en-US" sz="4400" kern="0" dirty="0" err="1">
                <a:solidFill>
                  <a:srgbClr val="2E2723"/>
                </a:solidFill>
                <a:latin typeface="Times New Roman" panose="02020603050405020304" pitchFamily="18" charset="0"/>
                <a:cs typeface="Times New Roman" panose="02020603050405020304" pitchFamily="18" charset="0"/>
              </a:rPr>
              <a:t>là</a:t>
            </a:r>
            <a:r>
              <a:rPr lang="en-US" sz="4400" kern="0" dirty="0">
                <a:solidFill>
                  <a:srgbClr val="2E2723"/>
                </a:solidFill>
                <a:latin typeface="Times New Roman" panose="02020603050405020304" pitchFamily="18" charset="0"/>
                <a:cs typeface="Times New Roman" panose="02020603050405020304" pitchFamily="18" charset="0"/>
              </a:rPr>
              <a:t> </a:t>
            </a:r>
            <a:r>
              <a:rPr lang="en-US" sz="4400" kern="0" dirty="0" err="1">
                <a:solidFill>
                  <a:srgbClr val="2E2723"/>
                </a:solidFill>
                <a:latin typeface="Times New Roman" panose="02020603050405020304" pitchFamily="18" charset="0"/>
                <a:cs typeface="Times New Roman" panose="02020603050405020304" pitchFamily="18" charset="0"/>
              </a:rPr>
              <a:t>ảnh</a:t>
            </a:r>
            <a:r>
              <a:rPr lang="en-US" sz="4400" kern="0" dirty="0">
                <a:solidFill>
                  <a:srgbClr val="2E2723"/>
                </a:solidFill>
                <a:latin typeface="Times New Roman" panose="02020603050405020304" pitchFamily="18" charset="0"/>
                <a:cs typeface="Times New Roman" panose="02020603050405020304" pitchFamily="18" charset="0"/>
              </a:rPr>
              <a:t> </a:t>
            </a:r>
            <a:r>
              <a:rPr lang="en-US" sz="4400" kern="0" dirty="0" err="1">
                <a:solidFill>
                  <a:srgbClr val="2E2723"/>
                </a:solidFill>
                <a:latin typeface="Times New Roman" panose="02020603050405020304" pitchFamily="18" charset="0"/>
                <a:cs typeface="Times New Roman" panose="02020603050405020304" pitchFamily="18" charset="0"/>
              </a:rPr>
              <a:t>của</a:t>
            </a:r>
            <a:r>
              <a:rPr lang="en-US" sz="4400" kern="0" dirty="0">
                <a:solidFill>
                  <a:srgbClr val="2E2723"/>
                </a:solidFill>
                <a:latin typeface="Times New Roman" panose="02020603050405020304" pitchFamily="18" charset="0"/>
                <a:cs typeface="Times New Roman" panose="02020603050405020304" pitchFamily="18" charset="0"/>
              </a:rPr>
              <a:t> S qua TK</a:t>
            </a:r>
          </a:p>
        </p:txBody>
      </p:sp>
      <p:sp>
        <p:nvSpPr>
          <p:cNvPr id="42" name="Rectangle 51"/>
          <p:cNvSpPr>
            <a:spLocks noChangeArrowheads="1"/>
          </p:cNvSpPr>
          <p:nvPr/>
        </p:nvSpPr>
        <p:spPr bwMode="auto">
          <a:xfrm>
            <a:off x="8886269" y="3336634"/>
            <a:ext cx="887174" cy="44510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400" b="1" dirty="0">
                <a:solidFill>
                  <a:srgbClr val="0000FF"/>
                </a:solidFill>
                <a:latin typeface="Times New Roman" panose="02020603050405020304" pitchFamily="18" charset="0"/>
                <a:cs typeface="Times New Roman" panose="02020603050405020304" pitchFamily="18" charset="0"/>
              </a:rPr>
              <a:t>S’</a:t>
            </a:r>
          </a:p>
        </p:txBody>
      </p:sp>
      <p:sp>
        <p:nvSpPr>
          <p:cNvPr id="43" name="Oval 42"/>
          <p:cNvSpPr/>
          <p:nvPr/>
        </p:nvSpPr>
        <p:spPr>
          <a:xfrm>
            <a:off x="9181513" y="3956023"/>
            <a:ext cx="172582" cy="172582"/>
          </a:xfrm>
          <a:prstGeom prst="ellipse">
            <a:avLst/>
          </a:prstGeom>
          <a:solidFill>
            <a:srgbClr val="DA622E"/>
          </a:solidFill>
          <a:ln w="28575" cap="flat" cmpd="sng" algn="ctr">
            <a:solidFill>
              <a:srgbClr val="DA622E"/>
            </a:solidFill>
            <a:prstDash val="solid"/>
          </a:ln>
          <a:effectLst/>
        </p:spPr>
        <p:txBody>
          <a:bodyPr rtlCol="0" anchor="ctr"/>
          <a:lstStyle/>
          <a:p>
            <a:pPr algn="ctr" defTabSz="1828800">
              <a:defRPr/>
            </a:pPr>
            <a:endParaRPr lang="en-US" sz="4000" kern="0">
              <a:solidFill>
                <a:srgbClr val="D9D9D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49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childTnLst>
                          </p:cTn>
                        </p:par>
                        <p:par>
                          <p:cTn id="19" fill="hold">
                            <p:stCondLst>
                              <p:cond delay="500"/>
                            </p:stCondLst>
                            <p:childTnLst>
                              <p:par>
                                <p:cTn id="20" presetID="14" presetClass="entr" presetSubtype="10" fill="hold" grpId="1"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randombar(horizontal)">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2" grpId="1"/>
      <p:bldP spid="4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TextBox 3"/>
          <p:cNvSpPr txBox="1"/>
          <p:nvPr/>
        </p:nvSpPr>
        <p:spPr>
          <a:xfrm>
            <a:off x="0" y="0"/>
            <a:ext cx="16263258" cy="1008674"/>
          </a:xfrm>
          <a:prstGeom prst="rect">
            <a:avLst/>
          </a:prstGeom>
        </p:spPr>
        <p:txBody>
          <a:bodyPr wrap="square" lIns="0" tIns="0" rIns="0" bIns="0" rtlCol="0" anchor="t">
            <a:spAutoFit/>
          </a:bodyPr>
          <a:lstStyle/>
          <a:p>
            <a:pPr algn="ctr">
              <a:lnSpc>
                <a:spcPts val="8799"/>
              </a:lnSpc>
            </a:pPr>
            <a:r>
              <a:rPr lang="en-US" sz="5400" spc="598">
                <a:solidFill>
                  <a:srgbClr val="18727D"/>
                </a:solidFill>
                <a:latin typeface="Times New Roman" panose="02020603050405020304" pitchFamily="18" charset="0"/>
                <a:ea typeface="Jingleberry"/>
                <a:cs typeface="Times New Roman" panose="02020603050405020304" pitchFamily="18" charset="0"/>
                <a:sym typeface="Jingleberry"/>
              </a:rPr>
              <a:t>IV. Sự Tạo Ảnh Một Vật Của Thấu Kính</a:t>
            </a:r>
          </a:p>
        </p:txBody>
      </p:sp>
      <p:sp>
        <p:nvSpPr>
          <p:cNvPr id="8" name="Freeform 8"/>
          <p:cNvSpPr/>
          <p:nvPr/>
        </p:nvSpPr>
        <p:spPr>
          <a:xfrm>
            <a:off x="0" y="7035224"/>
            <a:ext cx="2688772" cy="3278990"/>
          </a:xfrm>
          <a:custGeom>
            <a:avLst/>
            <a:gdLst/>
            <a:ahLst/>
            <a:cxnLst/>
            <a:rect l="l" t="t" r="r" b="b"/>
            <a:pathLst>
              <a:path w="4112779" h="5015584">
                <a:moveTo>
                  <a:pt x="0" y="0"/>
                </a:moveTo>
                <a:lnTo>
                  <a:pt x="4112779" y="0"/>
                </a:lnTo>
                <a:lnTo>
                  <a:pt x="4112779" y="5015584"/>
                </a:lnTo>
                <a:lnTo>
                  <a:pt x="0" y="5015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p:cNvPicPr>
            <a:picLocks noChangeAspect="1"/>
          </p:cNvPicPr>
          <p:nvPr/>
        </p:nvPicPr>
        <p:blipFill>
          <a:blip r:embed="rId5"/>
          <a:stretch>
            <a:fillRect/>
          </a:stretch>
        </p:blipFill>
        <p:spPr>
          <a:xfrm>
            <a:off x="1729048" y="1521610"/>
            <a:ext cx="16558952" cy="5486400"/>
          </a:xfrm>
          <a:prstGeom prst="rect">
            <a:avLst/>
          </a:prstGeom>
        </p:spPr>
      </p:pic>
    </p:spTree>
    <p:extLst>
      <p:ext uri="{BB962C8B-B14F-4D97-AF65-F5344CB8AC3E}">
        <p14:creationId xmlns:p14="http://schemas.microsoft.com/office/powerpoint/2010/main" val="544437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TextBox 3"/>
          <p:cNvSpPr txBox="1"/>
          <p:nvPr/>
        </p:nvSpPr>
        <p:spPr>
          <a:xfrm>
            <a:off x="0" y="0"/>
            <a:ext cx="16263258" cy="1128514"/>
          </a:xfrm>
          <a:prstGeom prst="rect">
            <a:avLst/>
          </a:prstGeom>
        </p:spPr>
        <p:txBody>
          <a:bodyPr wrap="square" lIns="0" tIns="0" rIns="0" bIns="0" rtlCol="0" anchor="t">
            <a:spAutoFit/>
          </a:bodyPr>
          <a:lstStyle/>
          <a:p>
            <a:pPr algn="ctr">
              <a:lnSpc>
                <a:spcPts val="8799"/>
              </a:lnSpc>
            </a:pPr>
            <a:r>
              <a:rPr lang="en-US" sz="5400" spc="598">
                <a:solidFill>
                  <a:srgbClr val="18727D"/>
                </a:solidFill>
                <a:latin typeface="Times New Roman" panose="02020603050405020304" pitchFamily="18" charset="0"/>
                <a:ea typeface="Jingleberry"/>
                <a:cs typeface="Times New Roman" panose="02020603050405020304" pitchFamily="18" charset="0"/>
                <a:sym typeface="Jingleberry"/>
              </a:rPr>
              <a:t>IV. Sự Tạo Ảnh Một Vật Của Thấu Kính</a:t>
            </a:r>
          </a:p>
        </p:txBody>
      </p:sp>
      <p:sp>
        <p:nvSpPr>
          <p:cNvPr id="8" name="Freeform 8"/>
          <p:cNvSpPr/>
          <p:nvPr/>
        </p:nvSpPr>
        <p:spPr>
          <a:xfrm>
            <a:off x="0" y="7035224"/>
            <a:ext cx="2688772" cy="3278990"/>
          </a:xfrm>
          <a:custGeom>
            <a:avLst/>
            <a:gdLst/>
            <a:ahLst/>
            <a:cxnLst/>
            <a:rect l="l" t="t" r="r" b="b"/>
            <a:pathLst>
              <a:path w="4112779" h="5015584">
                <a:moveTo>
                  <a:pt x="0" y="0"/>
                </a:moveTo>
                <a:lnTo>
                  <a:pt x="4112779" y="0"/>
                </a:lnTo>
                <a:lnTo>
                  <a:pt x="4112779" y="5015584"/>
                </a:lnTo>
                <a:lnTo>
                  <a:pt x="0" y="5015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3" name="Rectangle: Rounded Corners 1"/>
          <p:cNvSpPr/>
          <p:nvPr/>
        </p:nvSpPr>
        <p:spPr>
          <a:xfrm>
            <a:off x="2778296" y="8268649"/>
            <a:ext cx="14080969" cy="1333787"/>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strike="noStrike" kern="0" cap="none" spc="0" normalizeH="0" baseline="0" noProof="0">
              <a:ln>
                <a:noFill/>
              </a:ln>
              <a:solidFill>
                <a:srgbClr val="FDFCF8"/>
              </a:solidFill>
              <a:effectLst/>
              <a:uLnTx/>
              <a:uFillTx/>
              <a:latin typeface="Times New Roman" panose="02020603050405020304" pitchFamily="18" charset="0"/>
              <a:cs typeface="Times New Roman" panose="02020603050405020304" pitchFamily="18" charset="0"/>
            </a:endParaRPr>
          </a:p>
        </p:txBody>
      </p:sp>
      <p:sp>
        <p:nvSpPr>
          <p:cNvPr id="65" name="Google Shape;247;p23"/>
          <p:cNvSpPr txBox="1"/>
          <p:nvPr/>
        </p:nvSpPr>
        <p:spPr>
          <a:xfrm>
            <a:off x="3517686" y="8211419"/>
            <a:ext cx="12069949" cy="10516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defRPr/>
            </a:pPr>
            <a:r>
              <a:rPr kumimoji="0" lang="vi-VN" sz="5400" b="0" i="0"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Ảnh </a:t>
            </a:r>
            <a:r>
              <a:rPr kumimoji="0" lang="en-US" sz="5400" b="0" i="0"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thật</a:t>
            </a:r>
            <a:endParaRPr kumimoji="0" lang="en-US" sz="5400" b="0" i="0"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nvGrpSpPr>
          <p:cNvPr id="66" name="Group 40"/>
          <p:cNvGrpSpPr/>
          <p:nvPr/>
        </p:nvGrpSpPr>
        <p:grpSpPr bwMode="auto">
          <a:xfrm rot="818164" flipV="1">
            <a:off x="2556575" y="4117431"/>
            <a:ext cx="7532257" cy="2"/>
            <a:chOff x="991" y="2064"/>
            <a:chExt cx="1002" cy="1"/>
          </a:xfrm>
        </p:grpSpPr>
        <p:sp>
          <p:nvSpPr>
            <p:cNvPr id="67"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68"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grpSp>
      <p:grpSp>
        <p:nvGrpSpPr>
          <p:cNvPr id="69" name="Group 68"/>
          <p:cNvGrpSpPr/>
          <p:nvPr/>
        </p:nvGrpSpPr>
        <p:grpSpPr bwMode="auto">
          <a:xfrm rot="818164" flipV="1">
            <a:off x="9853678" y="5626539"/>
            <a:ext cx="5367297" cy="2"/>
            <a:chOff x="991" y="2064"/>
            <a:chExt cx="714" cy="1"/>
          </a:xfrm>
        </p:grpSpPr>
        <p:sp>
          <p:nvSpPr>
            <p:cNvPr id="70"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71"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grpSp>
      <p:grpSp>
        <p:nvGrpSpPr>
          <p:cNvPr id="72" name="Group 40"/>
          <p:cNvGrpSpPr/>
          <p:nvPr/>
        </p:nvGrpSpPr>
        <p:grpSpPr bwMode="auto">
          <a:xfrm>
            <a:off x="2698739" y="3229551"/>
            <a:ext cx="7285313" cy="0"/>
            <a:chOff x="991" y="2064"/>
            <a:chExt cx="1198" cy="0"/>
          </a:xfrm>
        </p:grpSpPr>
        <p:sp>
          <p:nvSpPr>
            <p:cNvPr id="73"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74"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grpSp>
      <p:grpSp>
        <p:nvGrpSpPr>
          <p:cNvPr id="75" name="Group 74"/>
          <p:cNvGrpSpPr/>
          <p:nvPr/>
        </p:nvGrpSpPr>
        <p:grpSpPr>
          <a:xfrm rot="959730">
            <a:off x="9572648" y="4353817"/>
            <a:ext cx="5898584" cy="1061449"/>
            <a:chOff x="4921901" y="2752304"/>
            <a:chExt cx="4564008" cy="821288"/>
          </a:xfrm>
        </p:grpSpPr>
        <p:sp>
          <p:nvSpPr>
            <p:cNvPr id="76"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77"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grpSp>
      <p:grpSp>
        <p:nvGrpSpPr>
          <p:cNvPr id="78" name="Group 77"/>
          <p:cNvGrpSpPr/>
          <p:nvPr/>
        </p:nvGrpSpPr>
        <p:grpSpPr>
          <a:xfrm>
            <a:off x="1404691" y="2199709"/>
            <a:ext cx="15013984" cy="5580682"/>
            <a:chOff x="339310" y="976419"/>
            <a:chExt cx="8142141" cy="3026425"/>
          </a:xfrm>
        </p:grpSpPr>
        <p:sp>
          <p:nvSpPr>
            <p:cNvPr id="79" name="Line 41"/>
            <p:cNvSpPr>
              <a:spLocks noChangeShapeType="1"/>
            </p:cNvSpPr>
            <p:nvPr/>
          </p:nvSpPr>
          <p:spPr bwMode="auto">
            <a:xfrm flipV="1">
              <a:off x="504581" y="2518410"/>
              <a:ext cx="797687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graphicFrame>
          <p:nvGraphicFramePr>
            <p:cNvPr id="80" name="Object 9"/>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name="Equation" r:id="rId5" imgW="139700" imgH="165100" progId="Equation.DSMT4">
                    <p:embed/>
                  </p:oleObj>
                </mc:Choice>
                <mc:Fallback>
                  <p:oleObj name="Equation" r:id="rId5" imgW="139700" imgH="165100" progId="Equation.DSMT4">
                    <p:embed/>
                    <p:pic>
                      <p:nvPicPr>
                        <p:cNvPr id="52"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81" name="Line 34"/>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82" name="Rectangle 51"/>
            <p:cNvSpPr>
              <a:spLocks noChangeArrowheads="1"/>
            </p:cNvSpPr>
            <p:nvPr/>
          </p:nvSpPr>
          <p:spPr bwMode="auto">
            <a:xfrm>
              <a:off x="4591488" y="260192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000" b="1" i="0"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O</a:t>
              </a:r>
            </a:p>
          </p:txBody>
        </p:sp>
        <p:sp>
          <p:nvSpPr>
            <p:cNvPr id="83" name="Oval 82"/>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84" name="Rectangle 51"/>
            <p:cNvSpPr>
              <a:spLocks noChangeArrowheads="1"/>
            </p:cNvSpPr>
            <p:nvPr/>
          </p:nvSpPr>
          <p:spPr bwMode="auto">
            <a:xfrm>
              <a:off x="6145804" y="207985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000" b="1" i="0"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F</a:t>
              </a:r>
            </a:p>
          </p:txBody>
        </p:sp>
        <p:sp>
          <p:nvSpPr>
            <p:cNvPr id="85" name="Oval 84"/>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86" name="Rectangle 51"/>
            <p:cNvSpPr>
              <a:spLocks noChangeArrowheads="1"/>
            </p:cNvSpPr>
            <p:nvPr/>
          </p:nvSpPr>
          <p:spPr bwMode="auto">
            <a:xfrm>
              <a:off x="835040" y="120263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000" b="1" i="0"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a:t>
              </a:r>
            </a:p>
          </p:txBody>
        </p:sp>
        <p:sp>
          <p:nvSpPr>
            <p:cNvPr id="87" name="Oval 86"/>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sym typeface="Arial" panose="020B0604020202020204"/>
              </a:endParaRPr>
            </a:p>
          </p:txBody>
        </p:sp>
      </p:grpSp>
      <p:sp>
        <p:nvSpPr>
          <p:cNvPr id="88" name="Rectangle 51"/>
          <p:cNvSpPr>
            <a:spLocks noChangeArrowheads="1"/>
          </p:cNvSpPr>
          <p:nvPr/>
        </p:nvSpPr>
        <p:spPr bwMode="auto">
          <a:xfrm>
            <a:off x="13252544" y="6299098"/>
            <a:ext cx="817968" cy="41038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000" b="1" i="0"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panose="020B0604020202020204"/>
              </a:rPr>
              <a:t>S’</a:t>
            </a:r>
          </a:p>
        </p:txBody>
      </p:sp>
      <p:sp>
        <p:nvSpPr>
          <p:cNvPr id="89" name="Oval 88"/>
          <p:cNvSpPr/>
          <p:nvPr/>
        </p:nvSpPr>
        <p:spPr>
          <a:xfrm>
            <a:off x="13593637" y="5827408"/>
            <a:ext cx="159119" cy="159119"/>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90" name="Rectangle 89"/>
          <p:cNvSpPr/>
          <p:nvPr/>
        </p:nvSpPr>
        <p:spPr>
          <a:xfrm>
            <a:off x="1709448" y="1141366"/>
            <a:ext cx="8024954" cy="769441"/>
          </a:xfrm>
          <a:prstGeom prst="rect">
            <a:avLst/>
          </a:prstGeom>
        </p:spPr>
        <p:txBody>
          <a:bodyPr wrap="none">
            <a:spAutoFit/>
          </a:bodyPr>
          <a:lstStyle/>
          <a:p>
            <a:pPr lvl="0" algn="ctr">
              <a:buClr>
                <a:srgbClr val="2E2723"/>
              </a:buClr>
              <a:buSzPts val="3000"/>
              <a:defRPr/>
            </a:pPr>
            <a:r>
              <a:rPr lang="en-US" sz="4400" b="1" kern="0">
                <a:solidFill>
                  <a:srgbClr val="2E2723"/>
                </a:solidFill>
                <a:latin typeface="Times New Roman" panose="02020603050405020304" pitchFamily="18" charset="0"/>
                <a:cs typeface="Times New Roman" panose="02020603050405020304" pitchFamily="18" charset="0"/>
                <a:sym typeface="Barlow" panose="00000500000000000000"/>
              </a:rPr>
              <a:t>1. Cách vẽ ảnh tạo bởi thấu kính</a:t>
            </a:r>
            <a:endParaRPr lang="en-US" sz="4400" b="1" kern="0" dirty="0">
              <a:solidFill>
                <a:srgbClr val="2E2723"/>
              </a:solidFill>
              <a:latin typeface="Times New Roman" panose="02020603050405020304" pitchFamily="18" charset="0"/>
              <a:cs typeface="Times New Roman" panose="02020603050405020304" pitchFamily="18" charset="0"/>
              <a:sym typeface="Barlow" panose="00000500000000000000"/>
            </a:endParaRPr>
          </a:p>
        </p:txBody>
      </p:sp>
    </p:spTree>
    <p:extLst>
      <p:ext uri="{BB962C8B-B14F-4D97-AF65-F5344CB8AC3E}">
        <p14:creationId xmlns:p14="http://schemas.microsoft.com/office/powerpoint/2010/main" val="420143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500"/>
                                        <p:tgtEl>
                                          <p:spTgt spid="6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left)">
                                      <p:cBhvr>
                                        <p:cTn id="19" dur="500"/>
                                        <p:tgtEl>
                                          <p:spTgt spid="7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TextBox 3"/>
          <p:cNvSpPr txBox="1"/>
          <p:nvPr/>
        </p:nvSpPr>
        <p:spPr>
          <a:xfrm>
            <a:off x="0" y="0"/>
            <a:ext cx="16263258" cy="1128514"/>
          </a:xfrm>
          <a:prstGeom prst="rect">
            <a:avLst/>
          </a:prstGeom>
        </p:spPr>
        <p:txBody>
          <a:bodyPr wrap="square" lIns="0" tIns="0" rIns="0" bIns="0" rtlCol="0" anchor="t">
            <a:spAutoFit/>
          </a:bodyPr>
          <a:lstStyle/>
          <a:p>
            <a:pPr algn="ctr">
              <a:lnSpc>
                <a:spcPts val="8799"/>
              </a:lnSpc>
            </a:pPr>
            <a:r>
              <a:rPr lang="en-US" sz="5400" spc="598">
                <a:solidFill>
                  <a:srgbClr val="18727D"/>
                </a:solidFill>
                <a:latin typeface="Times New Roman" panose="02020603050405020304" pitchFamily="18" charset="0"/>
                <a:ea typeface="Jingleberry"/>
                <a:cs typeface="Times New Roman" panose="02020603050405020304" pitchFamily="18" charset="0"/>
                <a:sym typeface="Jingleberry"/>
              </a:rPr>
              <a:t>IV. Sự Tạo Ảnh Một Vật Của Thấu Kính</a:t>
            </a:r>
          </a:p>
        </p:txBody>
      </p:sp>
      <p:sp>
        <p:nvSpPr>
          <p:cNvPr id="8" name="Freeform 8"/>
          <p:cNvSpPr/>
          <p:nvPr/>
        </p:nvSpPr>
        <p:spPr>
          <a:xfrm>
            <a:off x="0" y="7035224"/>
            <a:ext cx="2688772" cy="3278990"/>
          </a:xfrm>
          <a:custGeom>
            <a:avLst/>
            <a:gdLst/>
            <a:ahLst/>
            <a:cxnLst/>
            <a:rect l="l" t="t" r="r" b="b"/>
            <a:pathLst>
              <a:path w="4112779" h="5015584">
                <a:moveTo>
                  <a:pt x="0" y="0"/>
                </a:moveTo>
                <a:lnTo>
                  <a:pt x="4112779" y="0"/>
                </a:lnTo>
                <a:lnTo>
                  <a:pt x="4112779" y="5015584"/>
                </a:lnTo>
                <a:lnTo>
                  <a:pt x="0" y="5015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0" name="Rectangle 89"/>
          <p:cNvSpPr/>
          <p:nvPr/>
        </p:nvSpPr>
        <p:spPr>
          <a:xfrm>
            <a:off x="1709448" y="1141366"/>
            <a:ext cx="8024954" cy="769441"/>
          </a:xfrm>
          <a:prstGeom prst="rect">
            <a:avLst/>
          </a:prstGeom>
        </p:spPr>
        <p:txBody>
          <a:bodyPr wrap="none">
            <a:spAutoFit/>
          </a:bodyPr>
          <a:lstStyle/>
          <a:p>
            <a:pPr lvl="0" algn="ctr">
              <a:buClr>
                <a:srgbClr val="2E2723"/>
              </a:buClr>
              <a:buSzPts val="3000"/>
              <a:defRPr/>
            </a:pPr>
            <a:r>
              <a:rPr lang="en-US" sz="4400" b="1" kern="0">
                <a:solidFill>
                  <a:srgbClr val="2E2723"/>
                </a:solidFill>
                <a:latin typeface="Times New Roman" panose="02020603050405020304" pitchFamily="18" charset="0"/>
                <a:cs typeface="Times New Roman" panose="02020603050405020304" pitchFamily="18" charset="0"/>
                <a:sym typeface="Barlow" panose="00000500000000000000"/>
              </a:rPr>
              <a:t>1. Cách vẽ ảnh tạo bởi thấu kính</a:t>
            </a:r>
            <a:endParaRPr lang="en-US" sz="4400" b="1" kern="0" dirty="0">
              <a:solidFill>
                <a:srgbClr val="2E2723"/>
              </a:solidFill>
              <a:latin typeface="Times New Roman" panose="02020603050405020304" pitchFamily="18" charset="0"/>
              <a:cs typeface="Times New Roman" panose="02020603050405020304" pitchFamily="18" charset="0"/>
              <a:sym typeface="Barlow" panose="00000500000000000000"/>
            </a:endParaRPr>
          </a:p>
        </p:txBody>
      </p:sp>
      <p:sp>
        <p:nvSpPr>
          <p:cNvPr id="32" name="Rectangle: Rounded Corners 1"/>
          <p:cNvSpPr/>
          <p:nvPr/>
        </p:nvSpPr>
        <p:spPr>
          <a:xfrm>
            <a:off x="2756386" y="8817400"/>
            <a:ext cx="14947633" cy="1364311"/>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DFCF8"/>
              </a:solidFill>
              <a:effectLst/>
              <a:uLnTx/>
              <a:uFillTx/>
              <a:latin typeface="Times New Roman" panose="02020603050405020304" pitchFamily="18" charset="0"/>
              <a:cs typeface="Times New Roman" panose="02020603050405020304" pitchFamily="18" charset="0"/>
            </a:endParaRPr>
          </a:p>
        </p:txBody>
      </p:sp>
      <p:sp>
        <p:nvSpPr>
          <p:cNvPr id="34" name="Google Shape;247;p23"/>
          <p:cNvSpPr txBox="1"/>
          <p:nvPr/>
        </p:nvSpPr>
        <p:spPr>
          <a:xfrm>
            <a:off x="3659021" y="8758861"/>
            <a:ext cx="12346170" cy="107575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defRPr/>
            </a:pPr>
            <a:r>
              <a:rPr kumimoji="0" lang="vi-VN" sz="4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Ảnh ảo</a:t>
            </a:r>
            <a:endParaRPr kumimoji="0" lang="en-US" sz="4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5" name="Line 41"/>
          <p:cNvSpPr>
            <a:spLocks noChangeShapeType="1"/>
          </p:cNvSpPr>
          <p:nvPr/>
        </p:nvSpPr>
        <p:spPr bwMode="auto">
          <a:xfrm flipV="1">
            <a:off x="2529923" y="6705370"/>
            <a:ext cx="14230149"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36" name="Object 9"/>
          <p:cNvGraphicFramePr>
            <a:graphicFrameLocks noChangeAspect="1"/>
          </p:cNvGraphicFramePr>
          <p:nvPr>
            <p:extLst>
              <p:ext uri="{D42A27DB-BD31-4B8C-83A1-F6EECF244321}">
                <p14:modId xmlns:p14="http://schemas.microsoft.com/office/powerpoint/2010/main" val="1509117261"/>
              </p:ext>
            </p:extLst>
          </p:nvPr>
        </p:nvGraphicFramePr>
        <p:xfrm>
          <a:off x="2093332" y="6767918"/>
          <a:ext cx="873183" cy="553659"/>
        </p:xfrm>
        <a:graphic>
          <a:graphicData uri="http://schemas.openxmlformats.org/presentationml/2006/ole">
            <mc:AlternateContent xmlns:mc="http://schemas.openxmlformats.org/markup-compatibility/2006">
              <mc:Choice xmlns:v="urn:schemas-microsoft-com:vml" Requires="v">
                <p:oleObj name="Equation" r:id="rId5" imgW="139700" imgH="165100" progId="Equation.DSMT4">
                  <p:embed/>
                </p:oleObj>
              </mc:Choice>
              <mc:Fallback>
                <p:oleObj name="Equation" r:id="rId5" imgW="139700" imgH="165100" progId="Equation.DSMT4">
                  <p:embed/>
                  <p:pic>
                    <p:nvPicPr>
                      <p:cNvPr id="6"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3332" y="6767918"/>
                        <a:ext cx="873183" cy="553659"/>
                      </a:xfrm>
                      <a:prstGeom prst="rect">
                        <a:avLst/>
                      </a:prstGeom>
                      <a:noFill/>
                      <a:ln>
                        <a:noFill/>
                      </a:ln>
                    </p:spPr>
                  </p:pic>
                </p:oleObj>
              </mc:Fallback>
            </mc:AlternateContent>
          </a:graphicData>
        </a:graphic>
      </p:graphicFrame>
      <p:sp>
        <p:nvSpPr>
          <p:cNvPr id="37" name="Line 34"/>
          <p:cNvSpPr>
            <a:spLocks noChangeShapeType="1"/>
          </p:cNvSpPr>
          <p:nvPr/>
        </p:nvSpPr>
        <p:spPr bwMode="auto">
          <a:xfrm>
            <a:off x="10032387" y="4780451"/>
            <a:ext cx="0" cy="388063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38" name="Rectangle 51"/>
          <p:cNvSpPr>
            <a:spLocks noChangeArrowheads="1"/>
          </p:cNvSpPr>
          <p:nvPr/>
        </p:nvSpPr>
        <p:spPr bwMode="auto">
          <a:xfrm>
            <a:off x="9277080" y="6862899"/>
            <a:ext cx="836687" cy="41977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O</a:t>
            </a:r>
          </a:p>
        </p:txBody>
      </p:sp>
      <p:sp>
        <p:nvSpPr>
          <p:cNvPr id="39" name="Oval 38"/>
          <p:cNvSpPr/>
          <p:nvPr/>
        </p:nvSpPr>
        <p:spPr>
          <a:xfrm>
            <a:off x="9951006" y="6594427"/>
            <a:ext cx="162761" cy="16276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sp>
        <p:nvSpPr>
          <p:cNvPr id="40" name="Rectangle 51"/>
          <p:cNvSpPr>
            <a:spLocks noChangeArrowheads="1"/>
          </p:cNvSpPr>
          <p:nvPr/>
        </p:nvSpPr>
        <p:spPr bwMode="auto">
          <a:xfrm>
            <a:off x="12684845" y="5878179"/>
            <a:ext cx="836687" cy="41977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F</a:t>
            </a:r>
          </a:p>
        </p:txBody>
      </p:sp>
      <p:sp>
        <p:nvSpPr>
          <p:cNvPr id="41" name="Oval 40"/>
          <p:cNvSpPr/>
          <p:nvPr/>
        </p:nvSpPr>
        <p:spPr>
          <a:xfrm>
            <a:off x="12940429" y="6622393"/>
            <a:ext cx="162761" cy="16276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sp>
        <p:nvSpPr>
          <p:cNvPr id="42" name="Rectangle 51"/>
          <p:cNvSpPr>
            <a:spLocks noChangeArrowheads="1"/>
          </p:cNvSpPr>
          <p:nvPr/>
        </p:nvSpPr>
        <p:spPr bwMode="auto">
          <a:xfrm>
            <a:off x="8075548" y="5083058"/>
            <a:ext cx="836687" cy="41977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S</a:t>
            </a:r>
          </a:p>
        </p:txBody>
      </p:sp>
      <p:grpSp>
        <p:nvGrpSpPr>
          <p:cNvPr id="43" name="Group 40"/>
          <p:cNvGrpSpPr/>
          <p:nvPr/>
        </p:nvGrpSpPr>
        <p:grpSpPr bwMode="auto">
          <a:xfrm rot="1984323" flipV="1">
            <a:off x="8336530" y="6184876"/>
            <a:ext cx="1868494" cy="1447"/>
            <a:chOff x="997" y="70724"/>
            <a:chExt cx="243" cy="767"/>
          </a:xfrm>
        </p:grpSpPr>
        <p:sp>
          <p:nvSpPr>
            <p:cNvPr id="44" name="Line 41"/>
            <p:cNvSpPr>
              <a:spLocks noChangeShapeType="1"/>
            </p:cNvSpPr>
            <p:nvPr/>
          </p:nvSpPr>
          <p:spPr bwMode="auto">
            <a:xfrm flipV="1">
              <a:off x="1060" y="70724"/>
              <a:ext cx="18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45" name="Line 42"/>
            <p:cNvSpPr>
              <a:spLocks noChangeShapeType="1"/>
            </p:cNvSpPr>
            <p:nvPr/>
          </p:nvSpPr>
          <p:spPr bwMode="auto">
            <a:xfrm>
              <a:off x="997" y="71491"/>
              <a:ext cx="13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grpSp>
        <p:nvGrpSpPr>
          <p:cNvPr id="46" name="Group 40"/>
          <p:cNvGrpSpPr/>
          <p:nvPr/>
        </p:nvGrpSpPr>
        <p:grpSpPr bwMode="auto">
          <a:xfrm rot="1160035" flipV="1">
            <a:off x="9910585" y="6486624"/>
            <a:ext cx="4859612" cy="4"/>
            <a:chOff x="991" y="2062"/>
            <a:chExt cx="632" cy="2"/>
          </a:xfrm>
        </p:grpSpPr>
        <p:sp>
          <p:nvSpPr>
            <p:cNvPr id="47" name="Line 41"/>
            <p:cNvSpPr>
              <a:spLocks noChangeShapeType="1"/>
            </p:cNvSpPr>
            <p:nvPr/>
          </p:nvSpPr>
          <p:spPr bwMode="auto">
            <a:xfrm flipV="1">
              <a:off x="1128" y="2062"/>
              <a:ext cx="495"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sp>
          <p:nvSpPr>
            <p:cNvPr id="48"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grpSp>
        <p:nvGrpSpPr>
          <p:cNvPr id="49" name="Group 40"/>
          <p:cNvGrpSpPr/>
          <p:nvPr/>
        </p:nvGrpSpPr>
        <p:grpSpPr bwMode="auto">
          <a:xfrm flipV="1">
            <a:off x="8482455" y="5215030"/>
            <a:ext cx="1560723" cy="463913"/>
            <a:chOff x="991" y="2064"/>
            <a:chExt cx="1198" cy="0"/>
          </a:xfrm>
        </p:grpSpPr>
        <p:sp>
          <p:nvSpPr>
            <p:cNvPr id="50"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51"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grpSp>
      <p:grpSp>
        <p:nvGrpSpPr>
          <p:cNvPr id="52" name="Group 40"/>
          <p:cNvGrpSpPr/>
          <p:nvPr/>
        </p:nvGrpSpPr>
        <p:grpSpPr bwMode="auto">
          <a:xfrm rot="1984323" flipV="1">
            <a:off x="9799755" y="7476267"/>
            <a:ext cx="2914236" cy="1447"/>
            <a:chOff x="997" y="70723"/>
            <a:chExt cx="379" cy="767"/>
          </a:xfrm>
        </p:grpSpPr>
        <p:sp>
          <p:nvSpPr>
            <p:cNvPr id="53"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54"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sp>
        <p:nvSpPr>
          <p:cNvPr id="55" name="Rectangle 51"/>
          <p:cNvSpPr>
            <a:spLocks noChangeArrowheads="1"/>
          </p:cNvSpPr>
          <p:nvPr/>
        </p:nvSpPr>
        <p:spPr bwMode="auto">
          <a:xfrm>
            <a:off x="3263771" y="1910807"/>
            <a:ext cx="836687" cy="41977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S’</a:t>
            </a:r>
          </a:p>
        </p:txBody>
      </p:sp>
      <p:sp>
        <p:nvSpPr>
          <p:cNvPr id="56" name="Line 41"/>
          <p:cNvSpPr>
            <a:spLocks noChangeShapeType="1"/>
          </p:cNvSpPr>
          <p:nvPr/>
        </p:nvSpPr>
        <p:spPr bwMode="auto">
          <a:xfrm rot="1341195">
            <a:off x="3280359" y="3820970"/>
            <a:ext cx="7118386" cy="520132"/>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sp>
        <p:nvSpPr>
          <p:cNvPr id="57" name="Line 41"/>
          <p:cNvSpPr>
            <a:spLocks noChangeShapeType="1"/>
          </p:cNvSpPr>
          <p:nvPr/>
        </p:nvSpPr>
        <p:spPr bwMode="auto">
          <a:xfrm rot="1984323">
            <a:off x="3177667" y="4081367"/>
            <a:ext cx="5822715" cy="9650"/>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58" name="Oval 57"/>
          <p:cNvSpPr/>
          <p:nvPr/>
        </p:nvSpPr>
        <p:spPr>
          <a:xfrm>
            <a:off x="3565335" y="2425032"/>
            <a:ext cx="162761" cy="16276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sp>
        <p:nvSpPr>
          <p:cNvPr id="59" name="Oval 58"/>
          <p:cNvSpPr/>
          <p:nvPr/>
        </p:nvSpPr>
        <p:spPr>
          <a:xfrm>
            <a:off x="8389181" y="5579680"/>
            <a:ext cx="162761" cy="16276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4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down)">
                                      <p:cBhvr>
                                        <p:cTn id="24" dur="500"/>
                                        <p:tgtEl>
                                          <p:spTgt spid="5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down)">
                                      <p:cBhvr>
                                        <p:cTn id="27" dur="500"/>
                                        <p:tgtEl>
                                          <p:spTgt spid="56"/>
                                        </p:tgtEl>
                                      </p:cBhvr>
                                    </p:animEffect>
                                  </p:childTnLst>
                                </p:cTn>
                              </p:par>
                            </p:childTnLst>
                          </p:cTn>
                        </p:par>
                        <p:par>
                          <p:cTn id="28" fill="hold">
                            <p:stCondLst>
                              <p:cond delay="500"/>
                            </p:stCondLst>
                            <p:childTnLst>
                              <p:par>
                                <p:cTn id="29" presetID="22" presetClass="entr" presetSubtype="4" fill="hold" grpId="1"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500"/>
                                        <p:tgtEl>
                                          <p:spTgt spid="55"/>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down)">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wipe(left)">
                                      <p:cBhvr>
                                        <p:cTn id="40"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2" grpId="0"/>
      <p:bldP spid="55" grpId="0"/>
      <p:bldP spid="55" grpId="1"/>
      <p:bldP spid="56" grpId="0" animBg="1"/>
      <p:bldP spid="57"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Freeform 3"/>
          <p:cNvSpPr/>
          <p:nvPr/>
        </p:nvSpPr>
        <p:spPr>
          <a:xfrm>
            <a:off x="3775064" y="2503280"/>
            <a:ext cx="10331030" cy="5217161"/>
          </a:xfrm>
          <a:custGeom>
            <a:avLst/>
            <a:gdLst/>
            <a:ahLst/>
            <a:cxnLst/>
            <a:rect l="l" t="t" r="r" b="b"/>
            <a:pathLst>
              <a:path w="10331030" h="5217161">
                <a:moveTo>
                  <a:pt x="0" y="0"/>
                </a:moveTo>
                <a:lnTo>
                  <a:pt x="10331030" y="0"/>
                </a:lnTo>
                <a:lnTo>
                  <a:pt x="10331030" y="5217162"/>
                </a:lnTo>
                <a:lnTo>
                  <a:pt x="0" y="5217162"/>
                </a:lnTo>
                <a:lnTo>
                  <a:pt x="0" y="0"/>
                </a:lnTo>
                <a:close/>
              </a:path>
            </a:pathLst>
          </a:custGeom>
          <a:blipFill>
            <a:blip r:embed="rId3">
              <a:extLst>
                <a:ext uri="{96DAC541-7B7A-43D3-8B79-37D633B846F1}">
                  <asvg:svgBlip xmlns:asvg="http://schemas.microsoft.com/office/drawing/2016/SVG/main" r:embed="rId4"/>
                </a:ext>
              </a:extLst>
            </a:blip>
            <a:stretch>
              <a:fillRect l="-3467" r="-3380" b="-111580"/>
            </a:stretch>
          </a:blipFill>
        </p:spPr>
      </p:sp>
      <p:sp>
        <p:nvSpPr>
          <p:cNvPr id="4" name="Freeform 4"/>
          <p:cNvSpPr/>
          <p:nvPr/>
        </p:nvSpPr>
        <p:spPr>
          <a:xfrm>
            <a:off x="3978485" y="2341355"/>
            <a:ext cx="10331030" cy="5217161"/>
          </a:xfrm>
          <a:custGeom>
            <a:avLst/>
            <a:gdLst/>
            <a:ahLst/>
            <a:cxnLst/>
            <a:rect l="l" t="t" r="r" b="b"/>
            <a:pathLst>
              <a:path w="10331030" h="5217161">
                <a:moveTo>
                  <a:pt x="0" y="0"/>
                </a:moveTo>
                <a:lnTo>
                  <a:pt x="10331030" y="0"/>
                </a:lnTo>
                <a:lnTo>
                  <a:pt x="10331030" y="5217162"/>
                </a:lnTo>
                <a:lnTo>
                  <a:pt x="0" y="5217162"/>
                </a:lnTo>
                <a:lnTo>
                  <a:pt x="0" y="0"/>
                </a:lnTo>
                <a:close/>
              </a:path>
            </a:pathLst>
          </a:custGeom>
          <a:blipFill>
            <a:blip r:embed="rId5">
              <a:extLst>
                <a:ext uri="{96DAC541-7B7A-43D3-8B79-37D633B846F1}">
                  <asvg:svgBlip xmlns:asvg="http://schemas.microsoft.com/office/drawing/2016/SVG/main" r:embed="rId6"/>
                </a:ext>
              </a:extLst>
            </a:blip>
            <a:stretch>
              <a:fillRect l="-3467" r="-3380" b="-111580"/>
            </a:stretch>
          </a:blipFill>
        </p:spPr>
      </p:sp>
      <p:sp>
        <p:nvSpPr>
          <p:cNvPr id="5" name="TextBox 5"/>
          <p:cNvSpPr txBox="1"/>
          <p:nvPr/>
        </p:nvSpPr>
        <p:spPr>
          <a:xfrm>
            <a:off x="4573233" y="3618580"/>
            <a:ext cx="9141535" cy="2958759"/>
          </a:xfrm>
          <a:prstGeom prst="rect">
            <a:avLst/>
          </a:prstGeom>
        </p:spPr>
        <p:txBody>
          <a:bodyPr lIns="0" tIns="0" rIns="0" bIns="0" rtlCol="0" anchor="t">
            <a:spAutoFit/>
          </a:bodyPr>
          <a:lstStyle/>
          <a:p>
            <a:pPr algn="ctr">
              <a:lnSpc>
                <a:spcPts val="12322"/>
              </a:lnSpc>
            </a:pPr>
            <a:r>
              <a:rPr lang="en-US" sz="6000" b="1" spc="555">
                <a:solidFill>
                  <a:srgbClr val="543855"/>
                </a:solidFill>
                <a:latin typeface="Times New Roman" panose="02020603050405020304" pitchFamily="18" charset="0"/>
                <a:ea typeface="Jingleberry"/>
                <a:cs typeface="Times New Roman" panose="02020603050405020304" pitchFamily="18" charset="0"/>
                <a:sym typeface="Jingleberry"/>
              </a:rPr>
              <a:t>I. Cấu Tạo Thấu Kính Và Phân Loại</a:t>
            </a:r>
          </a:p>
        </p:txBody>
      </p:sp>
      <p:sp>
        <p:nvSpPr>
          <p:cNvPr id="6" name="Freeform 6"/>
          <p:cNvSpPr/>
          <p:nvPr/>
        </p:nvSpPr>
        <p:spPr>
          <a:xfrm>
            <a:off x="12003366" y="4678042"/>
            <a:ext cx="5570131" cy="11808677"/>
          </a:xfrm>
          <a:custGeom>
            <a:avLst/>
            <a:gdLst/>
            <a:ahLst/>
            <a:cxnLst/>
            <a:rect l="l" t="t" r="r" b="b"/>
            <a:pathLst>
              <a:path w="5570131" h="11808677">
                <a:moveTo>
                  <a:pt x="0" y="0"/>
                </a:moveTo>
                <a:lnTo>
                  <a:pt x="5570131" y="0"/>
                </a:lnTo>
                <a:lnTo>
                  <a:pt x="5570131" y="11808677"/>
                </a:lnTo>
                <a:lnTo>
                  <a:pt x="0" y="118086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440097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TextBox 3"/>
          <p:cNvSpPr txBox="1"/>
          <p:nvPr/>
        </p:nvSpPr>
        <p:spPr>
          <a:xfrm>
            <a:off x="0" y="0"/>
            <a:ext cx="16263258" cy="1008674"/>
          </a:xfrm>
          <a:prstGeom prst="rect">
            <a:avLst/>
          </a:prstGeom>
        </p:spPr>
        <p:txBody>
          <a:bodyPr wrap="square" lIns="0" tIns="0" rIns="0" bIns="0" rtlCol="0" anchor="t">
            <a:spAutoFit/>
          </a:bodyPr>
          <a:lstStyle/>
          <a:p>
            <a:pPr algn="ctr">
              <a:lnSpc>
                <a:spcPts val="8799"/>
              </a:lnSpc>
            </a:pPr>
            <a:r>
              <a:rPr lang="en-US" sz="5400" spc="598">
                <a:solidFill>
                  <a:srgbClr val="18727D"/>
                </a:solidFill>
                <a:latin typeface="Times New Roman" panose="02020603050405020304" pitchFamily="18" charset="0"/>
                <a:ea typeface="Jingleberry"/>
                <a:cs typeface="Times New Roman" panose="02020603050405020304" pitchFamily="18" charset="0"/>
                <a:sym typeface="Jingleberry"/>
              </a:rPr>
              <a:t>IV. Sự Tạo Ảnh Một Vật Của Thấu Kính</a:t>
            </a:r>
          </a:p>
        </p:txBody>
      </p:sp>
      <p:sp>
        <p:nvSpPr>
          <p:cNvPr id="8" name="Freeform 8"/>
          <p:cNvSpPr/>
          <p:nvPr/>
        </p:nvSpPr>
        <p:spPr>
          <a:xfrm>
            <a:off x="0" y="7035224"/>
            <a:ext cx="2688772" cy="3278990"/>
          </a:xfrm>
          <a:custGeom>
            <a:avLst/>
            <a:gdLst/>
            <a:ahLst/>
            <a:cxnLst/>
            <a:rect l="l" t="t" r="r" b="b"/>
            <a:pathLst>
              <a:path w="4112779" h="5015584">
                <a:moveTo>
                  <a:pt x="0" y="0"/>
                </a:moveTo>
                <a:lnTo>
                  <a:pt x="4112779" y="0"/>
                </a:lnTo>
                <a:lnTo>
                  <a:pt x="4112779" y="5015584"/>
                </a:lnTo>
                <a:lnTo>
                  <a:pt x="0" y="5015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0" name="Rectangle 89"/>
          <p:cNvSpPr/>
          <p:nvPr/>
        </p:nvSpPr>
        <p:spPr>
          <a:xfrm>
            <a:off x="1709448" y="1141366"/>
            <a:ext cx="8024954" cy="769441"/>
          </a:xfrm>
          <a:prstGeom prst="rect">
            <a:avLst/>
          </a:prstGeom>
        </p:spPr>
        <p:txBody>
          <a:bodyPr wrap="none">
            <a:spAutoFit/>
          </a:bodyPr>
          <a:lstStyle/>
          <a:p>
            <a:pPr lvl="0" algn="ctr">
              <a:buClr>
                <a:srgbClr val="2E2723"/>
              </a:buClr>
              <a:buSzPts val="3000"/>
              <a:defRPr/>
            </a:pPr>
            <a:r>
              <a:rPr lang="en-US" sz="4400" b="1" kern="0">
                <a:solidFill>
                  <a:srgbClr val="2E2723"/>
                </a:solidFill>
                <a:latin typeface="Times New Roman" panose="02020603050405020304" pitchFamily="18" charset="0"/>
                <a:cs typeface="Times New Roman" panose="02020603050405020304" pitchFamily="18" charset="0"/>
                <a:sym typeface="Barlow" panose="00000500000000000000"/>
              </a:rPr>
              <a:t>1. Cách vẽ ảnh tạo bởi thấu kính</a:t>
            </a:r>
            <a:endParaRPr lang="en-US" sz="4400" b="1" kern="0" dirty="0">
              <a:solidFill>
                <a:srgbClr val="2E2723"/>
              </a:solidFill>
              <a:latin typeface="Times New Roman" panose="02020603050405020304" pitchFamily="18" charset="0"/>
              <a:cs typeface="Times New Roman" panose="02020603050405020304" pitchFamily="18" charset="0"/>
              <a:sym typeface="Barlow" panose="00000500000000000000"/>
            </a:endParaRPr>
          </a:p>
        </p:txBody>
      </p:sp>
      <p:grpSp>
        <p:nvGrpSpPr>
          <p:cNvPr id="33" name="Group 40"/>
          <p:cNvGrpSpPr/>
          <p:nvPr/>
        </p:nvGrpSpPr>
        <p:grpSpPr bwMode="auto">
          <a:xfrm rot="1320000" flipV="1">
            <a:off x="6737167" y="4354528"/>
            <a:ext cx="5963853" cy="1488"/>
            <a:chOff x="997" y="70725"/>
            <a:chExt cx="753" cy="766"/>
          </a:xfrm>
        </p:grpSpPr>
        <p:sp>
          <p:nvSpPr>
            <p:cNvPr id="60" name="Line 41"/>
            <p:cNvSpPr>
              <a:spLocks noChangeShapeType="1"/>
            </p:cNvSpPr>
            <p:nvPr/>
          </p:nvSpPr>
          <p:spPr bwMode="auto">
            <a:xfrm flipV="1">
              <a:off x="1333" y="70725"/>
              <a:ext cx="41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61"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grpSp>
        <p:nvGrpSpPr>
          <p:cNvPr id="62" name="Group 40"/>
          <p:cNvGrpSpPr/>
          <p:nvPr/>
        </p:nvGrpSpPr>
        <p:grpSpPr bwMode="auto">
          <a:xfrm flipV="1">
            <a:off x="6932631" y="3223293"/>
            <a:ext cx="5550042" cy="0"/>
            <a:chOff x="991" y="2064"/>
            <a:chExt cx="4136" cy="0"/>
          </a:xfrm>
        </p:grpSpPr>
        <p:sp>
          <p:nvSpPr>
            <p:cNvPr id="63"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64" name="Line 42"/>
            <p:cNvSpPr>
              <a:spLocks noChangeShapeType="1"/>
            </p:cNvSpPr>
            <p:nvPr/>
          </p:nvSpPr>
          <p:spPr bwMode="auto">
            <a:xfrm>
              <a:off x="991" y="2064"/>
              <a:ext cx="199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grpSp>
      <p:grpSp>
        <p:nvGrpSpPr>
          <p:cNvPr id="65" name="Group 64"/>
          <p:cNvGrpSpPr/>
          <p:nvPr/>
        </p:nvGrpSpPr>
        <p:grpSpPr>
          <a:xfrm>
            <a:off x="2535220" y="2403755"/>
            <a:ext cx="15008208" cy="5467508"/>
            <a:chOff x="753568" y="1320329"/>
            <a:chExt cx="7724993" cy="2814224"/>
          </a:xfrm>
        </p:grpSpPr>
        <p:sp>
          <p:nvSpPr>
            <p:cNvPr id="66" name="Line 41"/>
            <p:cNvSpPr>
              <a:spLocks noChangeShapeType="1"/>
            </p:cNvSpPr>
            <p:nvPr/>
          </p:nvSpPr>
          <p:spPr bwMode="auto">
            <a:xfrm flipV="1">
              <a:off x="934150" y="2892569"/>
              <a:ext cx="754441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aphicFrame>
          <p:nvGraphicFramePr>
            <p:cNvPr id="67" name="Object 66"/>
            <p:cNvGraphicFramePr>
              <a:graphicFrameLocks noChangeAspect="1"/>
            </p:cNvGraphicFramePr>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name="Equation" r:id="rId5" imgW="139700" imgH="165100" progId="Equation.DSMT4">
                    <p:embed/>
                  </p:oleObj>
                </mc:Choice>
                <mc:Fallback>
                  <p:oleObj name="Equation" r:id="rId5" imgW="139700" imgH="165100" progId="Equation.DSMT4">
                    <p:embed/>
                    <p:pic>
                      <p:nvPicPr>
                        <p:cNvPr id="1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68" name="Rectangle 51"/>
            <p:cNvSpPr>
              <a:spLocks noChangeArrowheads="1"/>
            </p:cNvSpPr>
            <p:nvPr/>
          </p:nvSpPr>
          <p:spPr bwMode="auto">
            <a:xfrm>
              <a:off x="5509114" y="298029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O</a:t>
              </a:r>
            </a:p>
          </p:txBody>
        </p:sp>
        <p:sp>
          <p:nvSpPr>
            <p:cNvPr id="69" name="Rectangle 51"/>
            <p:cNvSpPr>
              <a:spLocks noChangeArrowheads="1"/>
            </p:cNvSpPr>
            <p:nvPr/>
          </p:nvSpPr>
          <p:spPr bwMode="auto">
            <a:xfrm>
              <a:off x="3434677" y="30252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F</a:t>
              </a:r>
            </a:p>
          </p:txBody>
        </p:sp>
        <p:grpSp>
          <p:nvGrpSpPr>
            <p:cNvPr id="70" name="Group 4"/>
            <p:cNvGrpSpPr/>
            <p:nvPr/>
          </p:nvGrpSpPr>
          <p:grpSpPr bwMode="auto">
            <a:xfrm>
              <a:off x="5757131" y="1320329"/>
              <a:ext cx="227167" cy="2814224"/>
              <a:chOff x="2592" y="2677"/>
              <a:chExt cx="192" cy="1221"/>
            </a:xfrm>
          </p:grpSpPr>
          <p:sp>
            <p:nvSpPr>
              <p:cNvPr id="75"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nvGrpSpPr>
              <p:cNvPr id="76" name="Group 9"/>
              <p:cNvGrpSpPr/>
              <p:nvPr/>
            </p:nvGrpSpPr>
            <p:grpSpPr bwMode="auto">
              <a:xfrm flipV="1">
                <a:off x="2592" y="2677"/>
                <a:ext cx="192" cy="1221"/>
                <a:chOff x="2592" y="2516"/>
                <a:chExt cx="192" cy="1221"/>
              </a:xfrm>
            </p:grpSpPr>
            <p:sp>
              <p:nvSpPr>
                <p:cNvPr id="77"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8"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9"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80"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sp>
          <p:nvSpPr>
            <p:cNvPr id="71" name="Rectangle 51"/>
            <p:cNvSpPr>
              <a:spLocks noChangeArrowheads="1"/>
            </p:cNvSpPr>
            <p:nvPr/>
          </p:nvSpPr>
          <p:spPr bwMode="auto">
            <a:xfrm>
              <a:off x="2619943" y="155191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S</a:t>
              </a:r>
            </a:p>
          </p:txBody>
        </p:sp>
        <p:sp>
          <p:nvSpPr>
            <p:cNvPr id="72" name="Oval 71"/>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sp>
          <p:nvSpPr>
            <p:cNvPr id="73" name="Oval 72"/>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sp>
          <p:nvSpPr>
            <p:cNvPr id="74" name="Oval 73"/>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grpSp>
      <p:grpSp>
        <p:nvGrpSpPr>
          <p:cNvPr id="81" name="Group 40"/>
          <p:cNvGrpSpPr/>
          <p:nvPr/>
        </p:nvGrpSpPr>
        <p:grpSpPr bwMode="auto">
          <a:xfrm rot="19972496" flipV="1">
            <a:off x="12270796" y="2413508"/>
            <a:ext cx="3532368" cy="2"/>
            <a:chOff x="991" y="2063"/>
            <a:chExt cx="446" cy="1"/>
          </a:xfrm>
        </p:grpSpPr>
        <p:sp>
          <p:nvSpPr>
            <p:cNvPr id="82"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sp>
          <p:nvSpPr>
            <p:cNvPr id="83"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grpSp>
        <p:nvGrpSpPr>
          <p:cNvPr id="84" name="Group 40"/>
          <p:cNvGrpSpPr/>
          <p:nvPr/>
        </p:nvGrpSpPr>
        <p:grpSpPr bwMode="auto">
          <a:xfrm rot="1320000" flipV="1">
            <a:off x="12361135" y="6029489"/>
            <a:ext cx="3001728" cy="1490"/>
            <a:chOff x="997" y="70723"/>
            <a:chExt cx="379" cy="767"/>
          </a:xfrm>
        </p:grpSpPr>
        <p:sp>
          <p:nvSpPr>
            <p:cNvPr id="85"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86"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sp>
        <p:nvSpPr>
          <p:cNvPr id="87" name="Line 41"/>
          <p:cNvSpPr>
            <a:spLocks noChangeShapeType="1"/>
          </p:cNvSpPr>
          <p:nvPr/>
        </p:nvSpPr>
        <p:spPr bwMode="auto">
          <a:xfrm rot="20280000" flipV="1">
            <a:off x="7932536" y="4118143"/>
            <a:ext cx="4829955" cy="467518"/>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sp>
        <p:nvSpPr>
          <p:cNvPr id="88" name="Rectangle 51"/>
          <p:cNvSpPr>
            <a:spLocks noChangeArrowheads="1"/>
          </p:cNvSpPr>
          <p:nvPr/>
        </p:nvSpPr>
        <p:spPr bwMode="auto">
          <a:xfrm>
            <a:off x="9648085" y="3934283"/>
            <a:ext cx="861806" cy="432377"/>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S’</a:t>
            </a:r>
          </a:p>
        </p:txBody>
      </p:sp>
      <p:sp>
        <p:nvSpPr>
          <p:cNvPr id="89" name="Oval 88"/>
          <p:cNvSpPr/>
          <p:nvPr/>
        </p:nvSpPr>
        <p:spPr>
          <a:xfrm>
            <a:off x="9971134" y="4445815"/>
            <a:ext cx="167647" cy="167647"/>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sp>
        <p:nvSpPr>
          <p:cNvPr id="91" name="Rectangle: Rounded Corners 40"/>
          <p:cNvSpPr/>
          <p:nvPr/>
        </p:nvSpPr>
        <p:spPr>
          <a:xfrm>
            <a:off x="2790189" y="8427487"/>
            <a:ext cx="14753240" cy="1405271"/>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DFCF8"/>
              </a:solidFill>
              <a:effectLst/>
              <a:uLnTx/>
              <a:uFillTx/>
              <a:latin typeface="Times New Roman" panose="02020603050405020304" pitchFamily="18" charset="0"/>
              <a:cs typeface="Times New Roman" panose="02020603050405020304" pitchFamily="18" charset="0"/>
            </a:endParaRPr>
          </a:p>
        </p:txBody>
      </p:sp>
      <p:sp>
        <p:nvSpPr>
          <p:cNvPr id="93" name="Google Shape;247;p23"/>
          <p:cNvSpPr txBox="1"/>
          <p:nvPr/>
        </p:nvSpPr>
        <p:spPr>
          <a:xfrm>
            <a:off x="3822057" y="8500058"/>
            <a:ext cx="12716830" cy="110805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defRPr/>
            </a:pPr>
            <a:r>
              <a:rPr kumimoji="0" lang="vi-VN" sz="4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Ảnh ảo</a:t>
            </a:r>
            <a:endParaRPr kumimoji="0" lang="en-US" sz="4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2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left)">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right)">
                                      <p:cBhvr>
                                        <p:cTn id="24" dur="500"/>
                                        <p:tgtEl>
                                          <p:spTgt spid="87"/>
                                        </p:tgtEl>
                                      </p:cBhvr>
                                    </p:animEffect>
                                  </p:childTnLst>
                                </p:cTn>
                              </p:par>
                            </p:childTnLst>
                          </p:cTn>
                        </p:par>
                        <p:par>
                          <p:cTn id="25" fill="hold">
                            <p:stCondLst>
                              <p:cond delay="500"/>
                            </p:stCondLst>
                            <p:childTnLst>
                              <p:par>
                                <p:cTn id="26" presetID="22" presetClass="entr" presetSubtype="2" fill="hold" grpId="1" nodeType="after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wipe(right)">
                                      <p:cBhvr>
                                        <p:cTn id="28" dur="500"/>
                                        <p:tgtEl>
                                          <p:spTgt spid="88"/>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down)">
                                      <p:cBhvr>
                                        <p:cTn id="32" dur="500"/>
                                        <p:tgtEl>
                                          <p:spTgt spid="8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3">
                                            <p:txEl>
                                              <p:pRg st="0" end="0"/>
                                            </p:txEl>
                                          </p:spTgt>
                                        </p:tgtEl>
                                        <p:attrNameLst>
                                          <p:attrName>style.visibility</p:attrName>
                                        </p:attrNameLst>
                                      </p:cBhvr>
                                      <p:to>
                                        <p:strVal val="visible"/>
                                      </p:to>
                                    </p:set>
                                    <p:animEffect transition="in" filter="wipe(left)">
                                      <p:cBhvr>
                                        <p:cTn id="37" dur="500"/>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p:bldP spid="88" grpId="1"/>
      <p:bldP spid="8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TextBox 3"/>
          <p:cNvSpPr txBox="1"/>
          <p:nvPr/>
        </p:nvSpPr>
        <p:spPr>
          <a:xfrm>
            <a:off x="0" y="0"/>
            <a:ext cx="16263258" cy="1008674"/>
          </a:xfrm>
          <a:prstGeom prst="rect">
            <a:avLst/>
          </a:prstGeom>
        </p:spPr>
        <p:txBody>
          <a:bodyPr wrap="square" lIns="0" tIns="0" rIns="0" bIns="0" rtlCol="0" anchor="t">
            <a:spAutoFit/>
          </a:bodyPr>
          <a:lstStyle/>
          <a:p>
            <a:pPr algn="ctr">
              <a:lnSpc>
                <a:spcPts val="8799"/>
              </a:lnSpc>
            </a:pPr>
            <a:r>
              <a:rPr lang="en-US" sz="5400" spc="598">
                <a:solidFill>
                  <a:srgbClr val="18727D"/>
                </a:solidFill>
                <a:latin typeface="Times New Roman" panose="02020603050405020304" pitchFamily="18" charset="0"/>
                <a:ea typeface="Jingleberry"/>
                <a:cs typeface="Times New Roman" panose="02020603050405020304" pitchFamily="18" charset="0"/>
                <a:sym typeface="Jingleberry"/>
              </a:rPr>
              <a:t>IV. Sự Tạo Ảnh Một Vật Của Thấu Kính</a:t>
            </a:r>
          </a:p>
        </p:txBody>
      </p:sp>
      <p:sp>
        <p:nvSpPr>
          <p:cNvPr id="8" name="Freeform 8"/>
          <p:cNvSpPr/>
          <p:nvPr/>
        </p:nvSpPr>
        <p:spPr>
          <a:xfrm>
            <a:off x="0" y="7035224"/>
            <a:ext cx="2688772" cy="3278990"/>
          </a:xfrm>
          <a:custGeom>
            <a:avLst/>
            <a:gdLst/>
            <a:ahLst/>
            <a:cxnLst/>
            <a:rect l="l" t="t" r="r" b="b"/>
            <a:pathLst>
              <a:path w="4112779" h="5015584">
                <a:moveTo>
                  <a:pt x="0" y="0"/>
                </a:moveTo>
                <a:lnTo>
                  <a:pt x="4112779" y="0"/>
                </a:lnTo>
                <a:lnTo>
                  <a:pt x="4112779" y="5015584"/>
                </a:lnTo>
                <a:lnTo>
                  <a:pt x="0" y="5015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0" name="Rectangle 89"/>
          <p:cNvSpPr/>
          <p:nvPr/>
        </p:nvSpPr>
        <p:spPr>
          <a:xfrm>
            <a:off x="1709448" y="1141366"/>
            <a:ext cx="8024954" cy="769441"/>
          </a:xfrm>
          <a:prstGeom prst="rect">
            <a:avLst/>
          </a:prstGeom>
        </p:spPr>
        <p:txBody>
          <a:bodyPr wrap="none">
            <a:spAutoFit/>
          </a:bodyPr>
          <a:lstStyle/>
          <a:p>
            <a:pPr lvl="0" algn="ctr">
              <a:buClr>
                <a:srgbClr val="2E2723"/>
              </a:buClr>
              <a:buSzPts val="3000"/>
              <a:defRPr/>
            </a:pPr>
            <a:r>
              <a:rPr lang="en-US" sz="4400" b="1" kern="0">
                <a:solidFill>
                  <a:srgbClr val="2E2723"/>
                </a:solidFill>
                <a:latin typeface="Times New Roman" panose="02020603050405020304" pitchFamily="18" charset="0"/>
                <a:cs typeface="Times New Roman" panose="02020603050405020304" pitchFamily="18" charset="0"/>
                <a:sym typeface="Barlow" panose="00000500000000000000"/>
              </a:rPr>
              <a:t>1. Cách vẽ ảnh tạo bởi thấu kính</a:t>
            </a:r>
            <a:endParaRPr lang="en-US" sz="4400" b="1" kern="0" dirty="0">
              <a:solidFill>
                <a:srgbClr val="2E2723"/>
              </a:solidFill>
              <a:latin typeface="Times New Roman" panose="02020603050405020304" pitchFamily="18" charset="0"/>
              <a:cs typeface="Times New Roman" panose="02020603050405020304" pitchFamily="18" charset="0"/>
              <a:sym typeface="Barlow" panose="00000500000000000000"/>
            </a:endParaRPr>
          </a:p>
        </p:txBody>
      </p:sp>
      <p:sp>
        <p:nvSpPr>
          <p:cNvPr id="4" name="Rectangle 3"/>
          <p:cNvSpPr/>
          <p:nvPr/>
        </p:nvSpPr>
        <p:spPr>
          <a:xfrm>
            <a:off x="838200" y="2223324"/>
            <a:ext cx="17331989" cy="707886"/>
          </a:xfrm>
          <a:prstGeom prst="rect">
            <a:avLst/>
          </a:prstGeom>
        </p:spPr>
        <p:txBody>
          <a:bodyPr wrap="none">
            <a:spAutoFit/>
          </a:bodyPr>
          <a:lstStyle/>
          <a:p>
            <a:r>
              <a:rPr lang="en-US" sz="4000">
                <a:latin typeface="Times New Roman" panose="02020603050405020304" pitchFamily="18" charset="0"/>
                <a:cs typeface="Times New Roman" panose="02020603050405020304" pitchFamily="18" charset="0"/>
              </a:rPr>
              <a:t>Hãy chứng tỏ rằng điểm sáng đặt trên trục chính cũng cho ảnh nằm trên trục chính?</a:t>
            </a:r>
            <a:endParaRPr lang="en-US" sz="4000" dirty="0">
              <a:latin typeface="Times New Roman" panose="02020603050405020304" pitchFamily="18" charset="0"/>
              <a:cs typeface="Times New Roman" panose="02020603050405020304" pitchFamily="18" charset="0"/>
            </a:endParaRPr>
          </a:p>
        </p:txBody>
      </p:sp>
      <p:sp>
        <p:nvSpPr>
          <p:cNvPr id="40" name="Rectangle: Rounded Corners 2061"/>
          <p:cNvSpPr/>
          <p:nvPr/>
        </p:nvSpPr>
        <p:spPr>
          <a:xfrm>
            <a:off x="2688772" y="4356062"/>
            <a:ext cx="14980484" cy="3564966"/>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40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2875972" y="4579261"/>
            <a:ext cx="13944600" cy="251829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stStyle>
          <a:p>
            <a:pPr algn="just"/>
            <a:r>
              <a:rPr lang="en-US" sz="4000" b="1">
                <a:latin typeface="Times New Roman" panose="02020603050405020304" pitchFamily="18" charset="0"/>
                <a:cs typeface="Times New Roman" panose="02020603050405020304" pitchFamily="18" charset="0"/>
              </a:rPr>
              <a:t>Trả lời</a:t>
            </a:r>
          </a:p>
          <a:p>
            <a:pPr algn="just"/>
            <a:r>
              <a:rPr lang="en-US" sz="4000">
                <a:latin typeface="Times New Roman" panose="02020603050405020304" pitchFamily="18" charset="0"/>
                <a:cs typeface="Times New Roman" panose="02020603050405020304" pitchFamily="18" charset="0"/>
              </a:rPr>
              <a:t>Nếu </a:t>
            </a:r>
            <a:r>
              <a:rPr lang="en-US" sz="4000" dirty="0">
                <a:latin typeface="Times New Roman" panose="02020603050405020304" pitchFamily="18" charset="0"/>
                <a:cs typeface="Times New Roman" panose="02020603050405020304" pitchFamily="18" charset="0"/>
              </a:rPr>
              <a:t>S </a:t>
            </a:r>
            <a:r>
              <a:rPr lang="en-US" sz="4000" dirty="0" err="1">
                <a:latin typeface="Times New Roman" panose="02020603050405020304" pitchFamily="18" charset="0"/>
                <a:cs typeface="Times New Roman" panose="02020603050405020304" pitchFamily="18" charset="0"/>
              </a:rPr>
              <a:t>nằm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quang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r>
              <a:rPr lang="en-US" sz="4000" dirty="0">
                <a:latin typeface="Times New Roman" panose="02020603050405020304" pitchFamily="18" charset="0"/>
                <a:cs typeface="Times New Roman" panose="02020603050405020304" pitchFamily="18" charset="0"/>
              </a:rPr>
              <a:t> O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S’, O, S </a:t>
            </a:r>
            <a:r>
              <a:rPr lang="en-US" sz="4000" dirty="0" err="1">
                <a:latin typeface="Times New Roman" panose="02020603050405020304" pitchFamily="18" charset="0"/>
                <a:cs typeface="Times New Roman" panose="02020603050405020304" pitchFamily="18" charset="0"/>
              </a:rPr>
              <a:t>thẳng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nên</a:t>
            </a:r>
            <a:r>
              <a:rPr lang="en-US" sz="4000" dirty="0">
                <a:latin typeface="Times New Roman" panose="02020603050405020304" pitchFamily="18" charset="0"/>
                <a:cs typeface="Times New Roman" panose="02020603050405020304" pitchFamily="18" charset="0"/>
              </a:rPr>
              <a:t> S’ </a:t>
            </a:r>
            <a:r>
              <a:rPr lang="en-US" sz="4000" dirty="0" err="1">
                <a:latin typeface="Times New Roman" panose="02020603050405020304" pitchFamily="18" charset="0"/>
                <a:cs typeface="Times New Roman" panose="02020603050405020304" pitchFamily="18" charset="0"/>
              </a:rPr>
              <a:t>cũng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nằm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chính</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011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TextBox 3"/>
          <p:cNvSpPr txBox="1"/>
          <p:nvPr/>
        </p:nvSpPr>
        <p:spPr>
          <a:xfrm>
            <a:off x="0" y="0"/>
            <a:ext cx="16263258" cy="1008674"/>
          </a:xfrm>
          <a:prstGeom prst="rect">
            <a:avLst/>
          </a:prstGeom>
        </p:spPr>
        <p:txBody>
          <a:bodyPr wrap="square" lIns="0" tIns="0" rIns="0" bIns="0" rtlCol="0" anchor="t">
            <a:spAutoFit/>
          </a:bodyPr>
          <a:lstStyle/>
          <a:p>
            <a:pPr algn="ctr">
              <a:lnSpc>
                <a:spcPts val="8799"/>
              </a:lnSpc>
            </a:pPr>
            <a:r>
              <a:rPr lang="en-US" sz="5400" spc="598">
                <a:solidFill>
                  <a:srgbClr val="18727D"/>
                </a:solidFill>
                <a:latin typeface="Times New Roman" panose="02020603050405020304" pitchFamily="18" charset="0"/>
                <a:ea typeface="Jingleberry"/>
                <a:cs typeface="Times New Roman" panose="02020603050405020304" pitchFamily="18" charset="0"/>
                <a:sym typeface="Jingleberry"/>
              </a:rPr>
              <a:t>IV. Sự Tạo Ảnh Một Vật Của Thấu Kính</a:t>
            </a:r>
          </a:p>
        </p:txBody>
      </p:sp>
      <p:sp>
        <p:nvSpPr>
          <p:cNvPr id="8" name="Freeform 8"/>
          <p:cNvSpPr/>
          <p:nvPr/>
        </p:nvSpPr>
        <p:spPr>
          <a:xfrm>
            <a:off x="0" y="7035224"/>
            <a:ext cx="2688772" cy="3278990"/>
          </a:xfrm>
          <a:custGeom>
            <a:avLst/>
            <a:gdLst/>
            <a:ahLst/>
            <a:cxnLst/>
            <a:rect l="l" t="t" r="r" b="b"/>
            <a:pathLst>
              <a:path w="4112779" h="5015584">
                <a:moveTo>
                  <a:pt x="0" y="0"/>
                </a:moveTo>
                <a:lnTo>
                  <a:pt x="4112779" y="0"/>
                </a:lnTo>
                <a:lnTo>
                  <a:pt x="4112779" y="5015584"/>
                </a:lnTo>
                <a:lnTo>
                  <a:pt x="0" y="5015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0" name="Rectangle 89"/>
          <p:cNvSpPr/>
          <p:nvPr/>
        </p:nvSpPr>
        <p:spPr>
          <a:xfrm>
            <a:off x="1520428" y="1076012"/>
            <a:ext cx="10273966" cy="1446550"/>
          </a:xfrm>
          <a:prstGeom prst="rect">
            <a:avLst/>
          </a:prstGeom>
        </p:spPr>
        <p:txBody>
          <a:bodyPr wrap="none">
            <a:spAutoFit/>
          </a:bodyPr>
          <a:lstStyle/>
          <a:p>
            <a:pPr lvl="0" algn="just">
              <a:buClr>
                <a:srgbClr val="2E2723"/>
              </a:buClr>
              <a:buSzPts val="3000"/>
              <a:defRPr/>
            </a:pPr>
            <a:r>
              <a:rPr lang="en-US" sz="4400" b="1" kern="0">
                <a:solidFill>
                  <a:srgbClr val="2E2723"/>
                </a:solidFill>
                <a:latin typeface="Times New Roman" panose="02020603050405020304" pitchFamily="18" charset="0"/>
                <a:cs typeface="Times New Roman" panose="02020603050405020304" pitchFamily="18" charset="0"/>
                <a:sym typeface="Barlow" panose="00000500000000000000"/>
              </a:rPr>
              <a:t>2. Dựng ảnh của mội vật qua thấu kính</a:t>
            </a:r>
          </a:p>
          <a:p>
            <a:pPr lvl="0" algn="just">
              <a:buClr>
                <a:srgbClr val="2E2723"/>
              </a:buClr>
              <a:buSzPts val="3000"/>
              <a:defRPr/>
            </a:pPr>
            <a:r>
              <a:rPr lang="en-US" sz="4400" kern="0">
                <a:solidFill>
                  <a:srgbClr val="C00000"/>
                </a:solidFill>
                <a:latin typeface="Times New Roman" panose="02020603050405020304" pitchFamily="18" charset="0"/>
                <a:cs typeface="Times New Roman" panose="02020603050405020304" pitchFamily="18" charset="0"/>
                <a:sym typeface="Barlow" panose="00000500000000000000"/>
              </a:rPr>
              <a:t>Vẽ ảnh của vật sáng AB của thấu kính hội tụ</a:t>
            </a:r>
          </a:p>
        </p:txBody>
      </p:sp>
      <p:grpSp>
        <p:nvGrpSpPr>
          <p:cNvPr id="61" name="Group 40"/>
          <p:cNvGrpSpPr/>
          <p:nvPr/>
        </p:nvGrpSpPr>
        <p:grpSpPr bwMode="auto">
          <a:xfrm rot="818164" flipV="1">
            <a:off x="3462523" y="4419408"/>
            <a:ext cx="7960011" cy="2"/>
            <a:chOff x="991" y="2064"/>
            <a:chExt cx="1002" cy="1"/>
          </a:xfrm>
        </p:grpSpPr>
        <p:sp>
          <p:nvSpPr>
            <p:cNvPr id="62"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63"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grpSp>
        <p:nvGrpSpPr>
          <p:cNvPr id="64" name="Group 40"/>
          <p:cNvGrpSpPr/>
          <p:nvPr/>
        </p:nvGrpSpPr>
        <p:grpSpPr bwMode="auto">
          <a:xfrm rot="818164" flipV="1">
            <a:off x="11174026" y="6014217"/>
            <a:ext cx="5672104" cy="2"/>
            <a:chOff x="991" y="2064"/>
            <a:chExt cx="714" cy="1"/>
          </a:xfrm>
        </p:grpSpPr>
        <p:sp>
          <p:nvSpPr>
            <p:cNvPr id="65"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sp>
          <p:nvSpPr>
            <p:cNvPr id="66"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grpSp>
        <p:nvGrpSpPr>
          <p:cNvPr id="67" name="Group 66"/>
          <p:cNvGrpSpPr/>
          <p:nvPr/>
        </p:nvGrpSpPr>
        <p:grpSpPr>
          <a:xfrm>
            <a:off x="2244977" y="2398021"/>
            <a:ext cx="15866622" cy="5897606"/>
            <a:chOff x="407890" y="1062810"/>
            <a:chExt cx="8142141" cy="3026425"/>
          </a:xfrm>
        </p:grpSpPr>
        <p:sp>
          <p:nvSpPr>
            <p:cNvPr id="68" name="Line 34"/>
            <p:cNvSpPr>
              <a:spLocks noChangeShapeType="1"/>
            </p:cNvSpPr>
            <p:nvPr/>
          </p:nvSpPr>
          <p:spPr bwMode="auto">
            <a:xfrm>
              <a:off x="5060510" y="1062810"/>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9" name="Line 41"/>
            <p:cNvSpPr>
              <a:spLocks noChangeShapeType="1"/>
            </p:cNvSpPr>
            <p:nvPr/>
          </p:nvSpPr>
          <p:spPr bwMode="auto">
            <a:xfrm flipV="1">
              <a:off x="573161" y="2604801"/>
              <a:ext cx="7976870"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aphicFrame>
          <p:nvGraphicFramePr>
            <p:cNvPr id="70" name="Object 9"/>
            <p:cNvGraphicFramePr>
              <a:graphicFrameLocks noChangeAspect="1"/>
            </p:cNvGraphicFramePr>
            <p:nvPr/>
          </p:nvGraphicFramePr>
          <p:xfrm>
            <a:off x="407890" y="2647100"/>
            <a:ext cx="462936" cy="293534"/>
          </p:xfrm>
          <a:graphic>
            <a:graphicData uri="http://schemas.openxmlformats.org/presentationml/2006/ole">
              <mc:AlternateContent xmlns:mc="http://schemas.openxmlformats.org/markup-compatibility/2006">
                <mc:Choice xmlns:v="urn:schemas-microsoft-com:vml" Requires="v">
                  <p:oleObj name="Equation" r:id="rId5" imgW="139700" imgH="165100" progId="Equation.DSMT4">
                    <p:embed/>
                  </p:oleObj>
                </mc:Choice>
                <mc:Fallback>
                  <p:oleObj name="Equation" r:id="rId5" imgW="139700" imgH="165100" progId="Equation.DSMT4">
                    <p:embed/>
                    <p:pic>
                      <p:nvPicPr>
                        <p:cNvPr id="7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890" y="2647100"/>
                          <a:ext cx="462936" cy="293534"/>
                        </a:xfrm>
                        <a:prstGeom prst="rect">
                          <a:avLst/>
                        </a:prstGeom>
                        <a:noFill/>
                        <a:ln>
                          <a:noFill/>
                        </a:ln>
                      </p:spPr>
                    </p:pic>
                  </p:oleObj>
                </mc:Fallback>
              </mc:AlternateContent>
            </a:graphicData>
          </a:graphic>
        </p:graphicFrame>
        <p:sp>
          <p:nvSpPr>
            <p:cNvPr id="71" name="Rectangle 51"/>
            <p:cNvSpPr>
              <a:spLocks noChangeArrowheads="1"/>
            </p:cNvSpPr>
            <p:nvPr/>
          </p:nvSpPr>
          <p:spPr bwMode="auto">
            <a:xfrm>
              <a:off x="4660068" y="2688318"/>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O</a:t>
              </a:r>
            </a:p>
          </p:txBody>
        </p:sp>
        <p:sp>
          <p:nvSpPr>
            <p:cNvPr id="72" name="Rectangle 51"/>
            <p:cNvSpPr>
              <a:spLocks noChangeArrowheads="1"/>
            </p:cNvSpPr>
            <p:nvPr/>
          </p:nvSpPr>
          <p:spPr bwMode="auto">
            <a:xfrm>
              <a:off x="6214384" y="2166248"/>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F</a:t>
              </a:r>
            </a:p>
          </p:txBody>
        </p:sp>
        <p:cxnSp>
          <p:nvCxnSpPr>
            <p:cNvPr id="73" name="Straight Arrow Connector 72"/>
            <p:cNvCxnSpPr/>
            <p:nvPr/>
          </p:nvCxnSpPr>
          <p:spPr>
            <a:xfrm flipV="1">
              <a:off x="1109784" y="1608742"/>
              <a:ext cx="0" cy="980385"/>
            </a:xfrm>
            <a:prstGeom prst="straightConnector1">
              <a:avLst/>
            </a:prstGeom>
            <a:noFill/>
            <a:ln w="57150" cap="flat" cmpd="sng" algn="ctr">
              <a:solidFill>
                <a:srgbClr val="00B050"/>
              </a:solidFill>
              <a:prstDash val="solid"/>
              <a:tailEnd type="triangle"/>
            </a:ln>
            <a:effectLst/>
          </p:spPr>
        </p:cxnSp>
        <p:sp>
          <p:nvSpPr>
            <p:cNvPr id="74" name="Rectangle 51"/>
            <p:cNvSpPr>
              <a:spLocks noChangeArrowheads="1"/>
            </p:cNvSpPr>
            <p:nvPr/>
          </p:nvSpPr>
          <p:spPr bwMode="auto">
            <a:xfrm>
              <a:off x="903620" y="128902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B</a:t>
              </a:r>
            </a:p>
          </p:txBody>
        </p:sp>
        <p:sp>
          <p:nvSpPr>
            <p:cNvPr id="75" name="Rectangle 51"/>
            <p:cNvSpPr>
              <a:spLocks noChangeArrowheads="1"/>
            </p:cNvSpPr>
            <p:nvPr/>
          </p:nvSpPr>
          <p:spPr bwMode="auto">
            <a:xfrm>
              <a:off x="903620" y="268259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a:t>
              </a:r>
            </a:p>
          </p:txBody>
        </p:sp>
        <p:sp>
          <p:nvSpPr>
            <p:cNvPr id="76" name="Oval 75"/>
            <p:cNvSpPr/>
            <p:nvPr/>
          </p:nvSpPr>
          <p:spPr>
            <a:xfrm>
              <a:off x="5017364" y="2531150"/>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sp>
          <p:nvSpPr>
            <p:cNvPr id="77" name="Oval 76"/>
            <p:cNvSpPr/>
            <p:nvPr/>
          </p:nvSpPr>
          <p:spPr>
            <a:xfrm>
              <a:off x="6349887" y="2545977"/>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grpSp>
      <p:sp>
        <p:nvSpPr>
          <p:cNvPr id="78" name="Rectangle: Rounded Corners 27"/>
          <p:cNvSpPr/>
          <p:nvPr/>
        </p:nvSpPr>
        <p:spPr>
          <a:xfrm>
            <a:off x="2716585" y="8410259"/>
            <a:ext cx="15661535" cy="1250806"/>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sp>
        <p:nvSpPr>
          <p:cNvPr id="79" name="Google Shape;363;p48"/>
          <p:cNvSpPr txBox="1"/>
          <p:nvPr/>
        </p:nvSpPr>
        <p:spPr>
          <a:xfrm>
            <a:off x="2750894" y="8267539"/>
            <a:ext cx="1858905" cy="1034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3600" b="1" i="0" u="none" strike="noStrike" kern="0" cap="none" spc="0" normalizeH="0" baseline="0" noProof="0" err="1">
                <a:ln>
                  <a:noFill/>
                </a:ln>
                <a:solidFill>
                  <a:srgbClr val="2E2723"/>
                </a:solidFill>
                <a:effectLst/>
                <a:uLnTx/>
                <a:uFillTx/>
                <a:latin typeface="Times New Roman" panose="02020603050405020304" pitchFamily="18" charset="0"/>
                <a:cs typeface="Times New Roman" panose="02020603050405020304" pitchFamily="18" charset="0"/>
              </a:rPr>
              <a:t>Bước</a:t>
            </a:r>
            <a:r>
              <a:rPr kumimoji="0" lang="en-US" sz="3600" b="1" i="0" u="none" strike="noStrike" kern="0" cap="none" spc="0" normalizeH="0" baseline="0" noProof="0">
                <a:ln>
                  <a:noFill/>
                </a:ln>
                <a:solidFill>
                  <a:srgbClr val="2E2723"/>
                </a:solidFill>
                <a:effectLst/>
                <a:uLnTx/>
                <a:uFillTx/>
                <a:latin typeface="Times New Roman" panose="02020603050405020304" pitchFamily="18" charset="0"/>
                <a:cs typeface="Times New Roman" panose="02020603050405020304" pitchFamily="18" charset="0"/>
              </a:rPr>
              <a:t> 1:</a:t>
            </a:r>
            <a:endPar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endParaRPr>
          </a:p>
        </p:txBody>
      </p:sp>
      <p:sp>
        <p:nvSpPr>
          <p:cNvPr id="80" name="Google Shape;363;p48"/>
          <p:cNvSpPr txBox="1"/>
          <p:nvPr/>
        </p:nvSpPr>
        <p:spPr>
          <a:xfrm>
            <a:off x="4361821" y="8279761"/>
            <a:ext cx="13507507" cy="1059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lang="vi-VN" sz="3600" kern="0">
                <a:solidFill>
                  <a:srgbClr val="2E2723"/>
                </a:solidFill>
                <a:latin typeface="Times New Roman" panose="02020603050405020304" pitchFamily="18" charset="0"/>
                <a:cs typeface="Times New Roman" panose="02020603050405020304" pitchFamily="18" charset="0"/>
              </a:rPr>
              <a:t>Vẽ ảnh B’ của điểm B như cách vẽ ảnh điểm sáng S</a:t>
            </a:r>
          </a:p>
        </p:txBody>
      </p:sp>
      <p:sp>
        <p:nvSpPr>
          <p:cNvPr id="81" name="Rectangle 51"/>
          <p:cNvSpPr>
            <a:spLocks noChangeArrowheads="1"/>
          </p:cNvSpPr>
          <p:nvPr/>
        </p:nvSpPr>
        <p:spPr bwMode="auto">
          <a:xfrm>
            <a:off x="10531213" y="2997657"/>
            <a:ext cx="864420" cy="433688"/>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a:solidFill>
                  <a:srgbClr val="0000FF"/>
                </a:solidFill>
                <a:latin typeface="Times New Roman" panose="02020603050405020304" pitchFamily="18" charset="0"/>
                <a:cs typeface="Times New Roman" panose="02020603050405020304" pitchFamily="18" charset="0"/>
              </a:rPr>
              <a:t>I</a:t>
            </a:r>
            <a:endParaRPr lang="en-US" altLang="en-US" sz="4000" b="1" kern="1200" dirty="0">
              <a:solidFill>
                <a:srgbClr val="0000FF"/>
              </a:solidFill>
              <a:latin typeface="Times New Roman" panose="02020603050405020304" pitchFamily="18" charset="0"/>
              <a:cs typeface="Times New Roman" panose="02020603050405020304" pitchFamily="18" charset="0"/>
            </a:endParaRPr>
          </a:p>
        </p:txBody>
      </p:sp>
      <p:sp>
        <p:nvSpPr>
          <p:cNvPr id="82" name="Rectangle 51"/>
          <p:cNvSpPr>
            <a:spLocks noChangeArrowheads="1"/>
          </p:cNvSpPr>
          <p:nvPr/>
        </p:nvSpPr>
        <p:spPr bwMode="auto">
          <a:xfrm>
            <a:off x="14766707" y="6650315"/>
            <a:ext cx="864420" cy="433688"/>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B’</a:t>
            </a:r>
          </a:p>
        </p:txBody>
      </p:sp>
      <p:grpSp>
        <p:nvGrpSpPr>
          <p:cNvPr id="85" name="Group 40"/>
          <p:cNvGrpSpPr/>
          <p:nvPr/>
        </p:nvGrpSpPr>
        <p:grpSpPr bwMode="auto">
          <a:xfrm>
            <a:off x="3612761" y="3481105"/>
            <a:ext cx="7699043" cy="0"/>
            <a:chOff x="991" y="2064"/>
            <a:chExt cx="1198" cy="0"/>
          </a:xfrm>
        </p:grpSpPr>
        <p:sp>
          <p:nvSpPr>
            <p:cNvPr id="86"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87"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grpSp>
      <p:grpSp>
        <p:nvGrpSpPr>
          <p:cNvPr id="88" name="Group 87"/>
          <p:cNvGrpSpPr/>
          <p:nvPr/>
        </p:nvGrpSpPr>
        <p:grpSpPr>
          <a:xfrm rot="946787">
            <a:off x="10833932" y="4639221"/>
            <a:ext cx="6233563" cy="1121729"/>
            <a:chOff x="4921901" y="2752304"/>
            <a:chExt cx="4564008" cy="821288"/>
          </a:xfrm>
        </p:grpSpPr>
        <p:sp>
          <p:nvSpPr>
            <p:cNvPr id="89"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sp>
          <p:nvSpPr>
            <p:cNvPr id="91"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5656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wipe(down)">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up)">
                                      <p:cBhvr>
                                        <p:cTn id="15" dur="500"/>
                                        <p:tgtEl>
                                          <p:spTgt spid="6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left)">
                                      <p:cBhvr>
                                        <p:cTn id="20" dur="500"/>
                                        <p:tgtEl>
                                          <p:spTgt spid="61"/>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left)">
                                      <p:cBhvr>
                                        <p:cTn id="24" dur="500"/>
                                        <p:tgtEl>
                                          <p:spTgt spid="64"/>
                                        </p:tgtEl>
                                      </p:cBhvr>
                                    </p:animEffect>
                                  </p:childTnLst>
                                </p:cTn>
                              </p:par>
                            </p:childTnLst>
                          </p:cTn>
                        </p:par>
                        <p:par>
                          <p:cTn id="25" fill="hold">
                            <p:stCondLst>
                              <p:cond delay="1000"/>
                            </p:stCondLst>
                            <p:childTnLst>
                              <p:par>
                                <p:cTn id="26" presetID="22" presetClass="entr" presetSubtype="8" fill="hold" grpId="1"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left)">
                                      <p:cBhvr>
                                        <p:cTn id="28" dur="500"/>
                                        <p:tgtEl>
                                          <p:spTgt spid="82"/>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wipe(left)">
                                      <p:cBhvr>
                                        <p:cTn id="32" dur="500"/>
                                        <p:tgtEl>
                                          <p:spTgt spid="85"/>
                                        </p:tgtEl>
                                      </p:cBhvr>
                                    </p:animEffect>
                                  </p:childTnLst>
                                </p:cTn>
                              </p:par>
                            </p:childTnLst>
                          </p:cTn>
                        </p:par>
                        <p:par>
                          <p:cTn id="33" fill="hold">
                            <p:stCondLst>
                              <p:cond delay="2000"/>
                            </p:stCondLst>
                            <p:childTnLst>
                              <p:par>
                                <p:cTn id="34" presetID="22" presetClass="entr" presetSubtype="8" fill="hold" grpId="1" nodeType="after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wipe(left)">
                                      <p:cBhvr>
                                        <p:cTn id="36" dur="500"/>
                                        <p:tgtEl>
                                          <p:spTgt spid="81"/>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left)">
                                      <p:cBhvr>
                                        <p:cTn id="4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1" grpId="1"/>
      <p:bldP spid="82" grpId="0"/>
      <p:bldP spid="82"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TextBox 3"/>
          <p:cNvSpPr txBox="1"/>
          <p:nvPr/>
        </p:nvSpPr>
        <p:spPr>
          <a:xfrm>
            <a:off x="0" y="0"/>
            <a:ext cx="16263258" cy="1008674"/>
          </a:xfrm>
          <a:prstGeom prst="rect">
            <a:avLst/>
          </a:prstGeom>
        </p:spPr>
        <p:txBody>
          <a:bodyPr wrap="square" lIns="0" tIns="0" rIns="0" bIns="0" rtlCol="0" anchor="t">
            <a:spAutoFit/>
          </a:bodyPr>
          <a:lstStyle/>
          <a:p>
            <a:pPr algn="ctr">
              <a:lnSpc>
                <a:spcPts val="8799"/>
              </a:lnSpc>
            </a:pPr>
            <a:r>
              <a:rPr lang="en-US" sz="5400" spc="598">
                <a:solidFill>
                  <a:srgbClr val="18727D"/>
                </a:solidFill>
                <a:latin typeface="Times New Roman" panose="02020603050405020304" pitchFamily="18" charset="0"/>
                <a:ea typeface="Jingleberry"/>
                <a:cs typeface="Times New Roman" panose="02020603050405020304" pitchFamily="18" charset="0"/>
                <a:sym typeface="Jingleberry"/>
              </a:rPr>
              <a:t>IV. Sự Tạo Ảnh Một Vật Của Thấu Kính</a:t>
            </a:r>
          </a:p>
        </p:txBody>
      </p:sp>
      <p:sp>
        <p:nvSpPr>
          <p:cNvPr id="8" name="Freeform 8"/>
          <p:cNvSpPr/>
          <p:nvPr/>
        </p:nvSpPr>
        <p:spPr>
          <a:xfrm>
            <a:off x="0" y="7035224"/>
            <a:ext cx="2688772" cy="3278990"/>
          </a:xfrm>
          <a:custGeom>
            <a:avLst/>
            <a:gdLst/>
            <a:ahLst/>
            <a:cxnLst/>
            <a:rect l="l" t="t" r="r" b="b"/>
            <a:pathLst>
              <a:path w="4112779" h="5015584">
                <a:moveTo>
                  <a:pt x="0" y="0"/>
                </a:moveTo>
                <a:lnTo>
                  <a:pt x="4112779" y="0"/>
                </a:lnTo>
                <a:lnTo>
                  <a:pt x="4112779" y="5015584"/>
                </a:lnTo>
                <a:lnTo>
                  <a:pt x="0" y="5015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0" name="Rectangle 89"/>
          <p:cNvSpPr/>
          <p:nvPr/>
        </p:nvSpPr>
        <p:spPr>
          <a:xfrm>
            <a:off x="1520428" y="1076012"/>
            <a:ext cx="10273966" cy="1446550"/>
          </a:xfrm>
          <a:prstGeom prst="rect">
            <a:avLst/>
          </a:prstGeom>
        </p:spPr>
        <p:txBody>
          <a:bodyPr wrap="none">
            <a:spAutoFit/>
          </a:bodyPr>
          <a:lstStyle/>
          <a:p>
            <a:pPr lvl="0" algn="just">
              <a:buClr>
                <a:srgbClr val="2E2723"/>
              </a:buClr>
              <a:buSzPts val="3000"/>
              <a:defRPr/>
            </a:pPr>
            <a:r>
              <a:rPr lang="en-US" sz="4400" b="1" kern="0">
                <a:solidFill>
                  <a:srgbClr val="2E2723"/>
                </a:solidFill>
                <a:latin typeface="Times New Roman" panose="02020603050405020304" pitchFamily="18" charset="0"/>
                <a:cs typeface="Times New Roman" panose="02020603050405020304" pitchFamily="18" charset="0"/>
                <a:sym typeface="Barlow" panose="00000500000000000000"/>
              </a:rPr>
              <a:t>2. Dựng ảnh của mội vật qua thấu kính</a:t>
            </a:r>
          </a:p>
          <a:p>
            <a:pPr lvl="0" algn="just">
              <a:buClr>
                <a:srgbClr val="2E2723"/>
              </a:buClr>
              <a:buSzPts val="3000"/>
              <a:defRPr/>
            </a:pPr>
            <a:r>
              <a:rPr lang="en-US" sz="4400" kern="0">
                <a:solidFill>
                  <a:srgbClr val="C00000"/>
                </a:solidFill>
                <a:latin typeface="Times New Roman" panose="02020603050405020304" pitchFamily="18" charset="0"/>
                <a:cs typeface="Times New Roman" panose="02020603050405020304" pitchFamily="18" charset="0"/>
                <a:sym typeface="Barlow" panose="00000500000000000000"/>
              </a:rPr>
              <a:t>Vẽ ảnh của vật sáng AB của thấu kính hội tụ</a:t>
            </a:r>
          </a:p>
        </p:txBody>
      </p:sp>
      <p:grpSp>
        <p:nvGrpSpPr>
          <p:cNvPr id="61" name="Group 40"/>
          <p:cNvGrpSpPr/>
          <p:nvPr/>
        </p:nvGrpSpPr>
        <p:grpSpPr bwMode="auto">
          <a:xfrm rot="818164" flipV="1">
            <a:off x="3462523" y="4419408"/>
            <a:ext cx="7960011" cy="2"/>
            <a:chOff x="991" y="2064"/>
            <a:chExt cx="1002" cy="1"/>
          </a:xfrm>
        </p:grpSpPr>
        <p:sp>
          <p:nvSpPr>
            <p:cNvPr id="62"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63"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grpSp>
        <p:nvGrpSpPr>
          <p:cNvPr id="64" name="Group 40"/>
          <p:cNvGrpSpPr/>
          <p:nvPr/>
        </p:nvGrpSpPr>
        <p:grpSpPr bwMode="auto">
          <a:xfrm rot="818164" flipV="1">
            <a:off x="11174026" y="6014217"/>
            <a:ext cx="5672104" cy="2"/>
            <a:chOff x="991" y="2064"/>
            <a:chExt cx="714" cy="1"/>
          </a:xfrm>
        </p:grpSpPr>
        <p:sp>
          <p:nvSpPr>
            <p:cNvPr id="65"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sp>
          <p:nvSpPr>
            <p:cNvPr id="66"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grpSp>
        <p:nvGrpSpPr>
          <p:cNvPr id="67" name="Group 66"/>
          <p:cNvGrpSpPr/>
          <p:nvPr/>
        </p:nvGrpSpPr>
        <p:grpSpPr>
          <a:xfrm>
            <a:off x="2244977" y="2398021"/>
            <a:ext cx="15866622" cy="5897606"/>
            <a:chOff x="407890" y="1062810"/>
            <a:chExt cx="8142141" cy="3026425"/>
          </a:xfrm>
        </p:grpSpPr>
        <p:sp>
          <p:nvSpPr>
            <p:cNvPr id="68" name="Line 34"/>
            <p:cNvSpPr>
              <a:spLocks noChangeShapeType="1"/>
            </p:cNvSpPr>
            <p:nvPr/>
          </p:nvSpPr>
          <p:spPr bwMode="auto">
            <a:xfrm>
              <a:off x="5060510" y="1062810"/>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9" name="Line 41"/>
            <p:cNvSpPr>
              <a:spLocks noChangeShapeType="1"/>
            </p:cNvSpPr>
            <p:nvPr/>
          </p:nvSpPr>
          <p:spPr bwMode="auto">
            <a:xfrm flipV="1">
              <a:off x="573161" y="2604801"/>
              <a:ext cx="7976870"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aphicFrame>
          <p:nvGraphicFramePr>
            <p:cNvPr id="70" name="Object 9"/>
            <p:cNvGraphicFramePr>
              <a:graphicFrameLocks noChangeAspect="1"/>
            </p:cNvGraphicFramePr>
            <p:nvPr/>
          </p:nvGraphicFramePr>
          <p:xfrm>
            <a:off x="407890" y="2647100"/>
            <a:ext cx="462936" cy="293534"/>
          </p:xfrm>
          <a:graphic>
            <a:graphicData uri="http://schemas.openxmlformats.org/presentationml/2006/ole">
              <mc:AlternateContent xmlns:mc="http://schemas.openxmlformats.org/markup-compatibility/2006">
                <mc:Choice xmlns:v="urn:schemas-microsoft-com:vml" Requires="v">
                  <p:oleObj name="Equation" r:id="rId5" imgW="139700" imgH="165100" progId="Equation.DSMT4">
                    <p:embed/>
                  </p:oleObj>
                </mc:Choice>
                <mc:Fallback>
                  <p:oleObj name="Equation" r:id="rId5" imgW="139700" imgH="165100" progId="Equation.DSMT4">
                    <p:embed/>
                    <p:pic>
                      <p:nvPicPr>
                        <p:cNvPr id="7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890" y="2647100"/>
                          <a:ext cx="462936" cy="293534"/>
                        </a:xfrm>
                        <a:prstGeom prst="rect">
                          <a:avLst/>
                        </a:prstGeom>
                        <a:noFill/>
                        <a:ln>
                          <a:noFill/>
                        </a:ln>
                      </p:spPr>
                    </p:pic>
                  </p:oleObj>
                </mc:Fallback>
              </mc:AlternateContent>
            </a:graphicData>
          </a:graphic>
        </p:graphicFrame>
        <p:sp>
          <p:nvSpPr>
            <p:cNvPr id="71" name="Rectangle 51"/>
            <p:cNvSpPr>
              <a:spLocks noChangeArrowheads="1"/>
            </p:cNvSpPr>
            <p:nvPr/>
          </p:nvSpPr>
          <p:spPr bwMode="auto">
            <a:xfrm>
              <a:off x="4660068" y="2688318"/>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O</a:t>
              </a:r>
            </a:p>
          </p:txBody>
        </p:sp>
        <p:sp>
          <p:nvSpPr>
            <p:cNvPr id="72" name="Rectangle 51"/>
            <p:cNvSpPr>
              <a:spLocks noChangeArrowheads="1"/>
            </p:cNvSpPr>
            <p:nvPr/>
          </p:nvSpPr>
          <p:spPr bwMode="auto">
            <a:xfrm>
              <a:off x="6214384" y="2166248"/>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F</a:t>
              </a:r>
            </a:p>
          </p:txBody>
        </p:sp>
        <p:cxnSp>
          <p:nvCxnSpPr>
            <p:cNvPr id="73" name="Straight Arrow Connector 72"/>
            <p:cNvCxnSpPr/>
            <p:nvPr/>
          </p:nvCxnSpPr>
          <p:spPr>
            <a:xfrm flipV="1">
              <a:off x="1109784" y="1608742"/>
              <a:ext cx="0" cy="980385"/>
            </a:xfrm>
            <a:prstGeom prst="straightConnector1">
              <a:avLst/>
            </a:prstGeom>
            <a:noFill/>
            <a:ln w="57150" cap="flat" cmpd="sng" algn="ctr">
              <a:solidFill>
                <a:srgbClr val="00B050"/>
              </a:solidFill>
              <a:prstDash val="solid"/>
              <a:tailEnd type="triangle"/>
            </a:ln>
            <a:effectLst/>
          </p:spPr>
        </p:cxnSp>
        <p:sp>
          <p:nvSpPr>
            <p:cNvPr id="74" name="Rectangle 51"/>
            <p:cNvSpPr>
              <a:spLocks noChangeArrowheads="1"/>
            </p:cNvSpPr>
            <p:nvPr/>
          </p:nvSpPr>
          <p:spPr bwMode="auto">
            <a:xfrm>
              <a:off x="903620" y="128902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B</a:t>
              </a:r>
            </a:p>
          </p:txBody>
        </p:sp>
        <p:sp>
          <p:nvSpPr>
            <p:cNvPr id="75" name="Rectangle 51"/>
            <p:cNvSpPr>
              <a:spLocks noChangeArrowheads="1"/>
            </p:cNvSpPr>
            <p:nvPr/>
          </p:nvSpPr>
          <p:spPr bwMode="auto">
            <a:xfrm>
              <a:off x="903620" y="268259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a:t>
              </a:r>
            </a:p>
          </p:txBody>
        </p:sp>
        <p:sp>
          <p:nvSpPr>
            <p:cNvPr id="76" name="Oval 75"/>
            <p:cNvSpPr/>
            <p:nvPr/>
          </p:nvSpPr>
          <p:spPr>
            <a:xfrm>
              <a:off x="5017364" y="2531150"/>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sp>
          <p:nvSpPr>
            <p:cNvPr id="77" name="Oval 76"/>
            <p:cNvSpPr/>
            <p:nvPr/>
          </p:nvSpPr>
          <p:spPr>
            <a:xfrm>
              <a:off x="6349887" y="2545977"/>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grpSp>
      <p:sp>
        <p:nvSpPr>
          <p:cNvPr id="78" name="Rectangle: Rounded Corners 27"/>
          <p:cNvSpPr/>
          <p:nvPr/>
        </p:nvSpPr>
        <p:spPr>
          <a:xfrm>
            <a:off x="2716585" y="8410259"/>
            <a:ext cx="15661535" cy="1832102"/>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sp>
        <p:nvSpPr>
          <p:cNvPr id="79" name="Google Shape;363;p48"/>
          <p:cNvSpPr txBox="1"/>
          <p:nvPr/>
        </p:nvSpPr>
        <p:spPr>
          <a:xfrm>
            <a:off x="2750894" y="8267539"/>
            <a:ext cx="1858905" cy="1034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3600" b="1"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Bước</a:t>
            </a:r>
            <a:r>
              <a:rPr kumimoji="0" lang="en-US" sz="3600" b="1"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2:</a:t>
            </a:r>
            <a:endPar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endParaRPr>
          </a:p>
        </p:txBody>
      </p:sp>
      <p:sp>
        <p:nvSpPr>
          <p:cNvPr id="80" name="Google Shape;363;p48"/>
          <p:cNvSpPr txBox="1"/>
          <p:nvPr/>
        </p:nvSpPr>
        <p:spPr>
          <a:xfrm>
            <a:off x="4361821" y="8279761"/>
            <a:ext cx="13507507" cy="1059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Từ</a:t>
            </a: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B’ </a:t>
            </a: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hạ</a:t>
            </a: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đường</a:t>
            </a: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vuông</a:t>
            </a: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góc</a:t>
            </a: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xuống</a:t>
            </a: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trục</a:t>
            </a: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chính</a:t>
            </a: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 </a:t>
            </a: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cắt</a:t>
            </a: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 </a:t>
            </a: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tại</a:t>
            </a: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A’ </a:t>
            </a:r>
          </a:p>
        </p:txBody>
      </p:sp>
      <p:sp>
        <p:nvSpPr>
          <p:cNvPr id="81" name="Rectangle 51"/>
          <p:cNvSpPr>
            <a:spLocks noChangeArrowheads="1"/>
          </p:cNvSpPr>
          <p:nvPr/>
        </p:nvSpPr>
        <p:spPr bwMode="auto">
          <a:xfrm>
            <a:off x="10531213" y="2997657"/>
            <a:ext cx="864420" cy="433688"/>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a:solidFill>
                  <a:srgbClr val="0000FF"/>
                </a:solidFill>
                <a:latin typeface="Times New Roman" panose="02020603050405020304" pitchFamily="18" charset="0"/>
                <a:cs typeface="Times New Roman" panose="02020603050405020304" pitchFamily="18" charset="0"/>
              </a:rPr>
              <a:t>I</a:t>
            </a:r>
            <a:endParaRPr lang="en-US" altLang="en-US" sz="4000" b="1" kern="1200" dirty="0">
              <a:solidFill>
                <a:srgbClr val="0000FF"/>
              </a:solidFill>
              <a:latin typeface="Times New Roman" panose="02020603050405020304" pitchFamily="18" charset="0"/>
              <a:cs typeface="Times New Roman" panose="02020603050405020304" pitchFamily="18" charset="0"/>
            </a:endParaRPr>
          </a:p>
        </p:txBody>
      </p:sp>
      <p:sp>
        <p:nvSpPr>
          <p:cNvPr id="82" name="Rectangle 51"/>
          <p:cNvSpPr>
            <a:spLocks noChangeArrowheads="1"/>
          </p:cNvSpPr>
          <p:nvPr/>
        </p:nvSpPr>
        <p:spPr bwMode="auto">
          <a:xfrm>
            <a:off x="14766707" y="6650315"/>
            <a:ext cx="864420" cy="433688"/>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B’</a:t>
            </a:r>
          </a:p>
        </p:txBody>
      </p:sp>
      <p:cxnSp>
        <p:nvCxnSpPr>
          <p:cNvPr id="83" name="Straight Arrow Connector 82"/>
          <p:cNvCxnSpPr/>
          <p:nvPr/>
        </p:nvCxnSpPr>
        <p:spPr>
          <a:xfrm>
            <a:off x="15180508" y="5384909"/>
            <a:ext cx="0" cy="946279"/>
          </a:xfrm>
          <a:prstGeom prst="straightConnector1">
            <a:avLst/>
          </a:prstGeom>
          <a:noFill/>
          <a:ln w="57150" cap="flat" cmpd="sng" algn="ctr">
            <a:solidFill>
              <a:srgbClr val="00B050"/>
            </a:solidFill>
            <a:prstDash val="solid"/>
            <a:tailEnd type="triangle"/>
          </a:ln>
          <a:effectLst/>
        </p:spPr>
      </p:cxnSp>
      <p:sp>
        <p:nvSpPr>
          <p:cNvPr id="84" name="Rectangle 83"/>
          <p:cNvSpPr>
            <a:spLocks noChangeArrowheads="1"/>
          </p:cNvSpPr>
          <p:nvPr/>
        </p:nvSpPr>
        <p:spPr bwMode="auto">
          <a:xfrm>
            <a:off x="14806585" y="4780996"/>
            <a:ext cx="864420" cy="433688"/>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A’</a:t>
            </a:r>
          </a:p>
        </p:txBody>
      </p:sp>
      <p:grpSp>
        <p:nvGrpSpPr>
          <p:cNvPr id="85" name="Group 40"/>
          <p:cNvGrpSpPr/>
          <p:nvPr/>
        </p:nvGrpSpPr>
        <p:grpSpPr bwMode="auto">
          <a:xfrm>
            <a:off x="3612761" y="3481105"/>
            <a:ext cx="7699043" cy="0"/>
            <a:chOff x="991" y="2064"/>
            <a:chExt cx="1198" cy="0"/>
          </a:xfrm>
        </p:grpSpPr>
        <p:sp>
          <p:nvSpPr>
            <p:cNvPr id="86"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87"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grpSp>
      <p:grpSp>
        <p:nvGrpSpPr>
          <p:cNvPr id="88" name="Group 87"/>
          <p:cNvGrpSpPr/>
          <p:nvPr/>
        </p:nvGrpSpPr>
        <p:grpSpPr>
          <a:xfrm rot="946787">
            <a:off x="10833932" y="4639221"/>
            <a:ext cx="6233563" cy="1121729"/>
            <a:chOff x="4921901" y="2752304"/>
            <a:chExt cx="4564008" cy="821288"/>
          </a:xfrm>
        </p:grpSpPr>
        <p:sp>
          <p:nvSpPr>
            <p:cNvPr id="89"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sp>
          <p:nvSpPr>
            <p:cNvPr id="91"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sp>
        <p:nvSpPr>
          <p:cNvPr id="92" name="Google Shape;363;p48"/>
          <p:cNvSpPr txBox="1"/>
          <p:nvPr/>
        </p:nvSpPr>
        <p:spPr>
          <a:xfrm>
            <a:off x="4340081" y="9170496"/>
            <a:ext cx="13507507" cy="1059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A’B’ </a:t>
            </a: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là</a:t>
            </a: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ảnh</a:t>
            </a: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của</a:t>
            </a: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AB qua </a:t>
            </a: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thấu</a:t>
            </a: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kính</a:t>
            </a: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hội</a:t>
            </a:r>
            <a:r>
              <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2E2723"/>
                </a:solidFill>
                <a:effectLst/>
                <a:uLnTx/>
                <a:uFillTx/>
                <a:latin typeface="Times New Roman" panose="02020603050405020304" pitchFamily="18" charset="0"/>
                <a:cs typeface="Times New Roman" panose="02020603050405020304" pitchFamily="18" charset="0"/>
              </a:rPr>
              <a:t>tụ</a:t>
            </a:r>
            <a:endPar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378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wipe(down)">
                                      <p:cBhvr>
                                        <p:cTn id="10" dur="500"/>
                                        <p:tgtEl>
                                          <p:spTgt spid="9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down)">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wipe(down)">
                                      <p:cBhvr>
                                        <p:cTn id="18" dur="500"/>
                                        <p:tgtEl>
                                          <p:spTgt spid="83"/>
                                        </p:tgtEl>
                                      </p:cBhvr>
                                    </p:animEffect>
                                  </p:childTnLst>
                                </p:cTn>
                              </p:par>
                            </p:childTnLst>
                          </p:cTn>
                        </p:par>
                        <p:par>
                          <p:cTn id="19" fill="hold">
                            <p:stCondLst>
                              <p:cond delay="500"/>
                            </p:stCondLst>
                            <p:childTnLst>
                              <p:par>
                                <p:cTn id="20" presetID="22" presetClass="entr" presetSubtype="4" fill="hold" grpId="1"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4" grpId="0"/>
      <p:bldP spid="84" grpId="1"/>
      <p:bldP spid="9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TextBox 3"/>
          <p:cNvSpPr txBox="1"/>
          <p:nvPr/>
        </p:nvSpPr>
        <p:spPr>
          <a:xfrm>
            <a:off x="0" y="0"/>
            <a:ext cx="16263258" cy="1008674"/>
          </a:xfrm>
          <a:prstGeom prst="rect">
            <a:avLst/>
          </a:prstGeom>
        </p:spPr>
        <p:txBody>
          <a:bodyPr wrap="square" lIns="0" tIns="0" rIns="0" bIns="0" rtlCol="0" anchor="t">
            <a:spAutoFit/>
          </a:bodyPr>
          <a:lstStyle/>
          <a:p>
            <a:pPr algn="ctr">
              <a:lnSpc>
                <a:spcPts val="8799"/>
              </a:lnSpc>
            </a:pPr>
            <a:r>
              <a:rPr lang="en-US" sz="5400" spc="598">
                <a:solidFill>
                  <a:srgbClr val="18727D"/>
                </a:solidFill>
                <a:latin typeface="Times New Roman" panose="02020603050405020304" pitchFamily="18" charset="0"/>
                <a:ea typeface="Jingleberry"/>
                <a:cs typeface="Times New Roman" panose="02020603050405020304" pitchFamily="18" charset="0"/>
                <a:sym typeface="Jingleberry"/>
              </a:rPr>
              <a:t>IV. Sự Tạo Ảnh Một Vật Của Thấu Kính</a:t>
            </a:r>
          </a:p>
        </p:txBody>
      </p:sp>
      <p:sp>
        <p:nvSpPr>
          <p:cNvPr id="8" name="Freeform 8"/>
          <p:cNvSpPr/>
          <p:nvPr/>
        </p:nvSpPr>
        <p:spPr>
          <a:xfrm>
            <a:off x="0" y="7035224"/>
            <a:ext cx="2688772" cy="3278990"/>
          </a:xfrm>
          <a:custGeom>
            <a:avLst/>
            <a:gdLst/>
            <a:ahLst/>
            <a:cxnLst/>
            <a:rect l="l" t="t" r="r" b="b"/>
            <a:pathLst>
              <a:path w="4112779" h="5015584">
                <a:moveTo>
                  <a:pt x="0" y="0"/>
                </a:moveTo>
                <a:lnTo>
                  <a:pt x="4112779" y="0"/>
                </a:lnTo>
                <a:lnTo>
                  <a:pt x="4112779" y="5015584"/>
                </a:lnTo>
                <a:lnTo>
                  <a:pt x="0" y="5015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0" name="Rectangle 89"/>
          <p:cNvSpPr/>
          <p:nvPr/>
        </p:nvSpPr>
        <p:spPr>
          <a:xfrm>
            <a:off x="1344386" y="1045251"/>
            <a:ext cx="10774103" cy="1446550"/>
          </a:xfrm>
          <a:prstGeom prst="rect">
            <a:avLst/>
          </a:prstGeom>
        </p:spPr>
        <p:txBody>
          <a:bodyPr wrap="none">
            <a:spAutoFit/>
          </a:bodyPr>
          <a:lstStyle/>
          <a:p>
            <a:pPr lvl="0" algn="just">
              <a:buClr>
                <a:srgbClr val="2E2723"/>
              </a:buClr>
              <a:buSzPts val="3000"/>
              <a:defRPr/>
            </a:pPr>
            <a:r>
              <a:rPr lang="en-US" sz="4400" b="1" kern="0">
                <a:solidFill>
                  <a:srgbClr val="2E2723"/>
                </a:solidFill>
                <a:latin typeface="Times New Roman" panose="02020603050405020304" pitchFamily="18" charset="0"/>
                <a:cs typeface="Times New Roman" panose="02020603050405020304" pitchFamily="18" charset="0"/>
                <a:sym typeface="Barlow" panose="00000500000000000000"/>
              </a:rPr>
              <a:t>2. Dựng ảnh của mội vật qua thấu kính</a:t>
            </a:r>
          </a:p>
          <a:p>
            <a:pPr lvl="0" algn="just">
              <a:buClr>
                <a:srgbClr val="2E2723"/>
              </a:buClr>
              <a:buSzPts val="3000"/>
              <a:defRPr/>
            </a:pPr>
            <a:r>
              <a:rPr lang="en-US" sz="4400" kern="0">
                <a:solidFill>
                  <a:srgbClr val="C00000"/>
                </a:solidFill>
                <a:latin typeface="Times New Roman" panose="02020603050405020304" pitchFamily="18" charset="0"/>
                <a:cs typeface="Times New Roman" panose="02020603050405020304" pitchFamily="18" charset="0"/>
                <a:sym typeface="Barlow" panose="00000500000000000000"/>
              </a:rPr>
              <a:t>Vẽ ảnh của vật sáng AB của thấu kính phân kì</a:t>
            </a:r>
          </a:p>
        </p:txBody>
      </p:sp>
      <p:sp>
        <p:nvSpPr>
          <p:cNvPr id="78" name="Rectangle: Rounded Corners 27"/>
          <p:cNvSpPr/>
          <p:nvPr/>
        </p:nvSpPr>
        <p:spPr>
          <a:xfrm>
            <a:off x="2716585" y="8410259"/>
            <a:ext cx="15661535" cy="1393326"/>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sp>
        <p:nvSpPr>
          <p:cNvPr id="79" name="Google Shape;363;p48"/>
          <p:cNvSpPr txBox="1"/>
          <p:nvPr/>
        </p:nvSpPr>
        <p:spPr>
          <a:xfrm>
            <a:off x="2750894" y="8267539"/>
            <a:ext cx="1858905" cy="1034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3600" b="1" i="0" u="none" strike="noStrike" kern="0" cap="none" spc="0" normalizeH="0" baseline="0" noProof="0" err="1">
                <a:ln>
                  <a:noFill/>
                </a:ln>
                <a:solidFill>
                  <a:srgbClr val="2E2723"/>
                </a:solidFill>
                <a:effectLst/>
                <a:uLnTx/>
                <a:uFillTx/>
                <a:latin typeface="Times New Roman" panose="02020603050405020304" pitchFamily="18" charset="0"/>
                <a:cs typeface="Times New Roman" panose="02020603050405020304" pitchFamily="18" charset="0"/>
              </a:rPr>
              <a:t>Bước</a:t>
            </a:r>
            <a:r>
              <a:rPr kumimoji="0" lang="en-US" sz="3600" b="1" i="0" u="none" strike="noStrike" kern="0" cap="none" spc="0" normalizeH="0" baseline="0" noProof="0">
                <a:ln>
                  <a:noFill/>
                </a:ln>
                <a:solidFill>
                  <a:srgbClr val="2E2723"/>
                </a:solidFill>
                <a:effectLst/>
                <a:uLnTx/>
                <a:uFillTx/>
                <a:latin typeface="Times New Roman" panose="02020603050405020304" pitchFamily="18" charset="0"/>
                <a:cs typeface="Times New Roman" panose="02020603050405020304" pitchFamily="18" charset="0"/>
              </a:rPr>
              <a:t> 1:</a:t>
            </a:r>
            <a:endPar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endParaRPr>
          </a:p>
        </p:txBody>
      </p:sp>
      <p:sp>
        <p:nvSpPr>
          <p:cNvPr id="80" name="Google Shape;363;p48"/>
          <p:cNvSpPr txBox="1"/>
          <p:nvPr/>
        </p:nvSpPr>
        <p:spPr>
          <a:xfrm>
            <a:off x="4361821" y="8279761"/>
            <a:ext cx="13507507" cy="1059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lang="vi-VN" sz="3600" kern="0">
                <a:solidFill>
                  <a:srgbClr val="2E2723"/>
                </a:solidFill>
                <a:latin typeface="Times New Roman" panose="02020603050405020304" pitchFamily="18" charset="0"/>
                <a:cs typeface="Times New Roman" panose="02020603050405020304" pitchFamily="18" charset="0"/>
              </a:rPr>
              <a:t>Vẽ ảnh B’ của điểm B như cách vẽ ảnh điểm sáng S</a:t>
            </a:r>
          </a:p>
        </p:txBody>
      </p:sp>
      <p:sp>
        <p:nvSpPr>
          <p:cNvPr id="93" name="Rectangle 51"/>
          <p:cNvSpPr>
            <a:spLocks noChangeArrowheads="1"/>
          </p:cNvSpPr>
          <p:nvPr/>
        </p:nvSpPr>
        <p:spPr bwMode="auto">
          <a:xfrm>
            <a:off x="9224677" y="4302934"/>
            <a:ext cx="857579" cy="43025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B’</a:t>
            </a:r>
          </a:p>
        </p:txBody>
      </p:sp>
      <p:sp>
        <p:nvSpPr>
          <p:cNvPr id="94" name="Line 41"/>
          <p:cNvSpPr>
            <a:spLocks noChangeShapeType="1"/>
          </p:cNvSpPr>
          <p:nvPr/>
        </p:nvSpPr>
        <p:spPr bwMode="auto">
          <a:xfrm flipV="1">
            <a:off x="2635116" y="5866432"/>
            <a:ext cx="14585483"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aphicFrame>
        <p:nvGraphicFramePr>
          <p:cNvPr id="95" name="Object 9"/>
          <p:cNvGraphicFramePr>
            <a:graphicFrameLocks noChangeAspect="1"/>
          </p:cNvGraphicFramePr>
          <p:nvPr>
            <p:extLst>
              <p:ext uri="{D42A27DB-BD31-4B8C-83A1-F6EECF244321}">
                <p14:modId xmlns:p14="http://schemas.microsoft.com/office/powerpoint/2010/main" val="162008378"/>
              </p:ext>
            </p:extLst>
          </p:nvPr>
        </p:nvGraphicFramePr>
        <p:xfrm>
          <a:off x="2286000" y="6038025"/>
          <a:ext cx="894986" cy="567484"/>
        </p:xfrm>
        <a:graphic>
          <a:graphicData uri="http://schemas.openxmlformats.org/presentationml/2006/ole">
            <mc:AlternateContent xmlns:mc="http://schemas.openxmlformats.org/markup-compatibility/2006">
              <mc:Choice xmlns:v="urn:schemas-microsoft-com:vml" Requires="v">
                <p:oleObj name="Equation" r:id="rId5" imgW="139700" imgH="165100" progId="Equation.DSMT4">
                  <p:embed/>
                </p:oleObj>
              </mc:Choice>
              <mc:Fallback>
                <p:oleObj name="Equation" r:id="rId5" imgW="139700" imgH="165100" progId="Equation.DSMT4">
                  <p:embed/>
                  <p:pic>
                    <p:nvPicPr>
                      <p:cNvPr id="8"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6038025"/>
                        <a:ext cx="894986" cy="567484"/>
                      </a:xfrm>
                      <a:prstGeom prst="rect">
                        <a:avLst/>
                      </a:prstGeom>
                      <a:noFill/>
                      <a:ln>
                        <a:noFill/>
                      </a:ln>
                    </p:spPr>
                  </p:pic>
                </p:oleObj>
              </mc:Fallback>
            </mc:AlternateContent>
          </a:graphicData>
        </a:graphic>
      </p:graphicFrame>
      <p:sp>
        <p:nvSpPr>
          <p:cNvPr id="96" name="Rectangle 51"/>
          <p:cNvSpPr>
            <a:spLocks noChangeArrowheads="1"/>
          </p:cNvSpPr>
          <p:nvPr/>
        </p:nvSpPr>
        <p:spPr bwMode="auto">
          <a:xfrm>
            <a:off x="11479817" y="6036029"/>
            <a:ext cx="857579" cy="43025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O</a:t>
            </a:r>
          </a:p>
        </p:txBody>
      </p:sp>
      <p:sp>
        <p:nvSpPr>
          <p:cNvPr id="97" name="Oval 96"/>
          <p:cNvSpPr/>
          <p:nvPr/>
        </p:nvSpPr>
        <p:spPr>
          <a:xfrm>
            <a:off x="12095481" y="5783019"/>
            <a:ext cx="166825" cy="166825"/>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grpSp>
        <p:nvGrpSpPr>
          <p:cNvPr id="98" name="Group 4"/>
          <p:cNvGrpSpPr/>
          <p:nvPr/>
        </p:nvGrpSpPr>
        <p:grpSpPr bwMode="auto">
          <a:xfrm>
            <a:off x="11959304" y="2826847"/>
            <a:ext cx="439178" cy="5440692"/>
            <a:chOff x="2592" y="2677"/>
            <a:chExt cx="192" cy="1221"/>
          </a:xfrm>
        </p:grpSpPr>
        <p:sp>
          <p:nvSpPr>
            <p:cNvPr id="99"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nvGrpSpPr>
            <p:cNvPr id="100" name="Group 9"/>
            <p:cNvGrpSpPr/>
            <p:nvPr/>
          </p:nvGrpSpPr>
          <p:grpSpPr bwMode="auto">
            <a:xfrm flipV="1">
              <a:off x="2592" y="2677"/>
              <a:ext cx="192" cy="1221"/>
              <a:chOff x="2592" y="2516"/>
              <a:chExt cx="192" cy="1221"/>
            </a:xfrm>
          </p:grpSpPr>
          <p:sp>
            <p:nvSpPr>
              <p:cNvPr id="101"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2"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3"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4"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cxnSp>
        <p:nvCxnSpPr>
          <p:cNvPr id="105" name="Straight Arrow Connector 104"/>
          <p:cNvCxnSpPr/>
          <p:nvPr/>
        </p:nvCxnSpPr>
        <p:spPr>
          <a:xfrm flipV="1">
            <a:off x="5968170" y="3612607"/>
            <a:ext cx="0" cy="2253822"/>
          </a:xfrm>
          <a:prstGeom prst="straightConnector1">
            <a:avLst/>
          </a:prstGeom>
          <a:noFill/>
          <a:ln w="57150" cap="flat" cmpd="sng" algn="ctr">
            <a:solidFill>
              <a:srgbClr val="00B050"/>
            </a:solidFill>
            <a:prstDash val="solid"/>
            <a:tailEnd type="triangle"/>
          </a:ln>
          <a:effectLst/>
        </p:spPr>
      </p:cxnSp>
      <p:sp>
        <p:nvSpPr>
          <p:cNvPr id="106" name="Rectangle 51"/>
          <p:cNvSpPr>
            <a:spLocks noChangeArrowheads="1"/>
          </p:cNvSpPr>
          <p:nvPr/>
        </p:nvSpPr>
        <p:spPr bwMode="auto">
          <a:xfrm>
            <a:off x="5194630" y="3274566"/>
            <a:ext cx="857579" cy="43025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B</a:t>
            </a:r>
          </a:p>
        </p:txBody>
      </p:sp>
      <p:sp>
        <p:nvSpPr>
          <p:cNvPr id="107" name="Rectangle 106"/>
          <p:cNvSpPr>
            <a:spLocks noChangeArrowheads="1"/>
          </p:cNvSpPr>
          <p:nvPr/>
        </p:nvSpPr>
        <p:spPr bwMode="auto">
          <a:xfrm>
            <a:off x="5214822" y="5376159"/>
            <a:ext cx="857579" cy="43025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A</a:t>
            </a:r>
          </a:p>
        </p:txBody>
      </p:sp>
      <p:grpSp>
        <p:nvGrpSpPr>
          <p:cNvPr id="108" name="Group 40"/>
          <p:cNvGrpSpPr/>
          <p:nvPr/>
        </p:nvGrpSpPr>
        <p:grpSpPr bwMode="auto">
          <a:xfrm rot="1164316" flipV="1">
            <a:off x="5805764" y="4744577"/>
            <a:ext cx="6509937" cy="1483"/>
            <a:chOff x="997" y="70725"/>
            <a:chExt cx="826" cy="767"/>
          </a:xfrm>
        </p:grpSpPr>
        <p:sp>
          <p:nvSpPr>
            <p:cNvPr id="109" name="Line 41"/>
            <p:cNvSpPr>
              <a:spLocks noChangeShapeType="1"/>
            </p:cNvSpPr>
            <p:nvPr/>
          </p:nvSpPr>
          <p:spPr bwMode="auto">
            <a:xfrm flipV="1">
              <a:off x="1333" y="70725"/>
              <a:ext cx="49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110" name="Line 42"/>
            <p:cNvSpPr>
              <a:spLocks noChangeShapeType="1"/>
            </p:cNvSpPr>
            <p:nvPr/>
          </p:nvSpPr>
          <p:spPr bwMode="auto">
            <a:xfrm>
              <a:off x="997" y="71492"/>
              <a:ext cx="35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grpSp>
        <p:nvGrpSpPr>
          <p:cNvPr id="111" name="Group 110"/>
          <p:cNvGrpSpPr/>
          <p:nvPr/>
        </p:nvGrpSpPr>
        <p:grpSpPr bwMode="auto">
          <a:xfrm rot="20060544" flipV="1">
            <a:off x="11999455" y="2894537"/>
            <a:ext cx="3515043" cy="2"/>
            <a:chOff x="991" y="2063"/>
            <a:chExt cx="446" cy="1"/>
          </a:xfrm>
        </p:grpSpPr>
        <p:sp>
          <p:nvSpPr>
            <p:cNvPr id="112"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sp>
          <p:nvSpPr>
            <p:cNvPr id="113"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grpSp>
        <p:nvGrpSpPr>
          <p:cNvPr id="114" name="Group 40"/>
          <p:cNvGrpSpPr/>
          <p:nvPr/>
        </p:nvGrpSpPr>
        <p:grpSpPr bwMode="auto">
          <a:xfrm flipV="1">
            <a:off x="5968819" y="3642366"/>
            <a:ext cx="6215846" cy="0"/>
            <a:chOff x="472" y="2064"/>
            <a:chExt cx="4655" cy="0"/>
          </a:xfrm>
        </p:grpSpPr>
        <p:sp>
          <p:nvSpPr>
            <p:cNvPr id="115"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116" name="Line 42"/>
            <p:cNvSpPr>
              <a:spLocks noChangeShapeType="1"/>
            </p:cNvSpPr>
            <p:nvPr/>
          </p:nvSpPr>
          <p:spPr bwMode="auto">
            <a:xfrm>
              <a:off x="472" y="2064"/>
              <a:ext cx="251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grpSp>
      <p:sp>
        <p:nvSpPr>
          <p:cNvPr id="117" name="Line 41"/>
          <p:cNvSpPr>
            <a:spLocks noChangeShapeType="1"/>
          </p:cNvSpPr>
          <p:nvPr/>
        </p:nvSpPr>
        <p:spPr bwMode="auto">
          <a:xfrm rot="20280000" flipV="1">
            <a:off x="7470787" y="4586127"/>
            <a:ext cx="4964677" cy="342477"/>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sp>
        <p:nvSpPr>
          <p:cNvPr id="118" name="Rectangle 51"/>
          <p:cNvSpPr>
            <a:spLocks noChangeArrowheads="1"/>
          </p:cNvSpPr>
          <p:nvPr/>
        </p:nvSpPr>
        <p:spPr bwMode="auto">
          <a:xfrm>
            <a:off x="7303983" y="6122851"/>
            <a:ext cx="857579" cy="43025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F</a:t>
            </a:r>
          </a:p>
        </p:txBody>
      </p:sp>
      <p:sp>
        <p:nvSpPr>
          <p:cNvPr id="119" name="Oval 118"/>
          <p:cNvSpPr/>
          <p:nvPr/>
        </p:nvSpPr>
        <p:spPr>
          <a:xfrm>
            <a:off x="7634631" y="5783017"/>
            <a:ext cx="166825" cy="166825"/>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grpSp>
        <p:nvGrpSpPr>
          <p:cNvPr id="120" name="Group 119"/>
          <p:cNvGrpSpPr/>
          <p:nvPr/>
        </p:nvGrpSpPr>
        <p:grpSpPr bwMode="auto">
          <a:xfrm rot="1164316" flipV="1">
            <a:off x="11957191" y="6468749"/>
            <a:ext cx="3948520" cy="1485"/>
            <a:chOff x="997" y="70723"/>
            <a:chExt cx="501" cy="768"/>
          </a:xfrm>
        </p:grpSpPr>
        <p:sp>
          <p:nvSpPr>
            <p:cNvPr id="121" name="Line 41"/>
            <p:cNvSpPr>
              <a:spLocks noChangeShapeType="1"/>
            </p:cNvSpPr>
            <p:nvPr/>
          </p:nvSpPr>
          <p:spPr bwMode="auto">
            <a:xfrm flipV="1">
              <a:off x="1250" y="70723"/>
              <a:ext cx="248"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122" name="Line 42"/>
            <p:cNvSpPr>
              <a:spLocks noChangeShapeType="1"/>
            </p:cNvSpPr>
            <p:nvPr/>
          </p:nvSpPr>
          <p:spPr bwMode="auto">
            <a:xfrm>
              <a:off x="997" y="71491"/>
              <a:ext cx="277"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sp>
        <p:nvSpPr>
          <p:cNvPr id="123" name="Oval 122"/>
          <p:cNvSpPr/>
          <p:nvPr/>
        </p:nvSpPr>
        <p:spPr>
          <a:xfrm>
            <a:off x="9486643" y="4838888"/>
            <a:ext cx="166825" cy="166825"/>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97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wipe(down)">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up)">
                                      <p:cBhvr>
                                        <p:cTn id="15" dur="500"/>
                                        <p:tgtEl>
                                          <p:spTgt spid="9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wipe(up)">
                                      <p:cBhvr>
                                        <p:cTn id="18" dur="500"/>
                                        <p:tgtEl>
                                          <p:spTgt spid="94"/>
                                        </p:tgtEl>
                                      </p:cBhvr>
                                    </p:animEffect>
                                  </p:childTnLst>
                                </p:cTn>
                              </p:par>
                              <p:par>
                                <p:cTn id="19" presetID="22" presetClass="entr" presetSubtype="1" fill="hold" nodeType="with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up)">
                                      <p:cBhvr>
                                        <p:cTn id="21" dur="500"/>
                                        <p:tgtEl>
                                          <p:spTgt spid="98"/>
                                        </p:tgtEl>
                                      </p:cBhvr>
                                    </p:animEffect>
                                  </p:childTnLst>
                                </p:cTn>
                              </p:par>
                              <p:par>
                                <p:cTn id="22" presetID="22" presetClass="entr" presetSubtype="1" fill="hold" grpId="1"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wipe(up)">
                                      <p:cBhvr>
                                        <p:cTn id="24" dur="500"/>
                                        <p:tgtEl>
                                          <p:spTgt spid="9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wipe(up)">
                                      <p:cBhvr>
                                        <p:cTn id="27" dur="500"/>
                                        <p:tgtEl>
                                          <p:spTgt spid="119"/>
                                        </p:tgtEl>
                                      </p:cBhvr>
                                    </p:animEffect>
                                  </p:childTnLst>
                                </p:cTn>
                              </p:par>
                              <p:par>
                                <p:cTn id="28" presetID="22" presetClass="entr" presetSubtype="1" fill="hold" grpId="1" nodeType="withEffect">
                                  <p:stCondLst>
                                    <p:cond delay="0"/>
                                  </p:stCondLst>
                                  <p:childTnLst>
                                    <p:set>
                                      <p:cBhvr>
                                        <p:cTn id="29" dur="1" fill="hold">
                                          <p:stCondLst>
                                            <p:cond delay="0"/>
                                          </p:stCondLst>
                                        </p:cTn>
                                        <p:tgtEl>
                                          <p:spTgt spid="118"/>
                                        </p:tgtEl>
                                        <p:attrNameLst>
                                          <p:attrName>style.visibility</p:attrName>
                                        </p:attrNameLst>
                                      </p:cBhvr>
                                      <p:to>
                                        <p:strVal val="visible"/>
                                      </p:to>
                                    </p:set>
                                    <p:animEffect transition="in" filter="wipe(up)">
                                      <p:cBhvr>
                                        <p:cTn id="30" dur="500"/>
                                        <p:tgtEl>
                                          <p:spTgt spid="118"/>
                                        </p:tgtEl>
                                      </p:cBhvr>
                                    </p:animEffect>
                                  </p:childTnLst>
                                </p:cTn>
                              </p:par>
                            </p:childTnLst>
                          </p:cTn>
                        </p:par>
                        <p:par>
                          <p:cTn id="31" fill="hold">
                            <p:stCondLst>
                              <p:cond delay="500"/>
                            </p:stCondLst>
                            <p:childTnLst>
                              <p:par>
                                <p:cTn id="32" presetID="22" presetClass="entr" presetSubtype="4" fill="hold" grpId="1" nodeType="after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wipe(down)">
                                      <p:cBhvr>
                                        <p:cTn id="34" dur="500"/>
                                        <p:tgtEl>
                                          <p:spTgt spid="107"/>
                                        </p:tgtEl>
                                      </p:cBhvr>
                                    </p:animEffect>
                                  </p:childTnLst>
                                </p:cTn>
                              </p:par>
                            </p:childTnLst>
                          </p:cTn>
                        </p:par>
                        <p:par>
                          <p:cTn id="35" fill="hold">
                            <p:stCondLst>
                              <p:cond delay="1000"/>
                            </p:stCondLst>
                            <p:childTnLst>
                              <p:par>
                                <p:cTn id="36" presetID="22" presetClass="entr" presetSubtype="4" fill="hold" nodeType="afterEffect">
                                  <p:stCondLst>
                                    <p:cond delay="0"/>
                                  </p:stCondLst>
                                  <p:childTnLst>
                                    <p:set>
                                      <p:cBhvr>
                                        <p:cTn id="37" dur="1" fill="hold">
                                          <p:stCondLst>
                                            <p:cond delay="0"/>
                                          </p:stCondLst>
                                        </p:cTn>
                                        <p:tgtEl>
                                          <p:spTgt spid="105"/>
                                        </p:tgtEl>
                                        <p:attrNameLst>
                                          <p:attrName>style.visibility</p:attrName>
                                        </p:attrNameLst>
                                      </p:cBhvr>
                                      <p:to>
                                        <p:strVal val="visible"/>
                                      </p:to>
                                    </p:set>
                                    <p:animEffect transition="in" filter="wipe(down)">
                                      <p:cBhvr>
                                        <p:cTn id="38" dur="500"/>
                                        <p:tgtEl>
                                          <p:spTgt spid="105"/>
                                        </p:tgtEl>
                                      </p:cBhvr>
                                    </p:animEffect>
                                  </p:childTnLst>
                                </p:cTn>
                              </p:par>
                            </p:childTnLst>
                          </p:cTn>
                        </p:par>
                        <p:par>
                          <p:cTn id="39" fill="hold">
                            <p:stCondLst>
                              <p:cond delay="1500"/>
                            </p:stCondLst>
                            <p:childTnLst>
                              <p:par>
                                <p:cTn id="40" presetID="22" presetClass="entr" presetSubtype="4" fill="hold" grpId="1" nodeType="after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8"/>
                                        </p:tgtEl>
                                        <p:attrNameLst>
                                          <p:attrName>style.visibility</p:attrName>
                                        </p:attrNameLst>
                                      </p:cBhvr>
                                      <p:to>
                                        <p:strVal val="visible"/>
                                      </p:to>
                                    </p:set>
                                    <p:animEffect transition="in" filter="wipe(left)">
                                      <p:cBhvr>
                                        <p:cTn id="47" dur="500"/>
                                        <p:tgtEl>
                                          <p:spTgt spid="108"/>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left)">
                                      <p:cBhvr>
                                        <p:cTn id="51" dur="500"/>
                                        <p:tgtEl>
                                          <p:spTgt spid="120"/>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wipe(left)">
                                      <p:cBhvr>
                                        <p:cTn id="55" dur="500"/>
                                        <p:tgtEl>
                                          <p:spTgt spid="114"/>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117"/>
                                        </p:tgtEl>
                                        <p:attrNameLst>
                                          <p:attrName>style.visibility</p:attrName>
                                        </p:attrNameLst>
                                      </p:cBhvr>
                                      <p:to>
                                        <p:strVal val="visible"/>
                                      </p:to>
                                    </p:set>
                                    <p:animEffect transition="in" filter="wipe(left)">
                                      <p:cBhvr>
                                        <p:cTn id="59" dur="500"/>
                                        <p:tgtEl>
                                          <p:spTgt spid="117"/>
                                        </p:tgtEl>
                                      </p:cBhvr>
                                    </p:animEffect>
                                  </p:childTnLst>
                                </p:cTn>
                              </p:par>
                            </p:childTnLst>
                          </p:cTn>
                        </p:par>
                        <p:par>
                          <p:cTn id="60" fill="hold">
                            <p:stCondLst>
                              <p:cond delay="2000"/>
                            </p:stCondLst>
                            <p:childTnLst>
                              <p:par>
                                <p:cTn id="61" presetID="22" presetClass="entr" presetSubtype="8" fill="hold" nodeType="afterEffect">
                                  <p:stCondLst>
                                    <p:cond delay="0"/>
                                  </p:stCondLst>
                                  <p:childTnLst>
                                    <p:set>
                                      <p:cBhvr>
                                        <p:cTn id="62" dur="1" fill="hold">
                                          <p:stCondLst>
                                            <p:cond delay="0"/>
                                          </p:stCondLst>
                                        </p:cTn>
                                        <p:tgtEl>
                                          <p:spTgt spid="111"/>
                                        </p:tgtEl>
                                        <p:attrNameLst>
                                          <p:attrName>style.visibility</p:attrName>
                                        </p:attrNameLst>
                                      </p:cBhvr>
                                      <p:to>
                                        <p:strVal val="visible"/>
                                      </p:to>
                                    </p:set>
                                    <p:animEffect transition="in" filter="wipe(left)">
                                      <p:cBhvr>
                                        <p:cTn id="63" dur="500"/>
                                        <p:tgtEl>
                                          <p:spTgt spid="111"/>
                                        </p:tgtEl>
                                      </p:cBhvr>
                                    </p:animEffect>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123"/>
                                        </p:tgtEl>
                                        <p:attrNameLst>
                                          <p:attrName>style.visibility</p:attrName>
                                        </p:attrNameLst>
                                      </p:cBhvr>
                                      <p:to>
                                        <p:strVal val="visible"/>
                                      </p:to>
                                    </p:set>
                                    <p:animEffect transition="in" filter="wipe(left)">
                                      <p:cBhvr>
                                        <p:cTn id="67" dur="500"/>
                                        <p:tgtEl>
                                          <p:spTgt spid="123"/>
                                        </p:tgtEl>
                                      </p:cBhvr>
                                    </p:animEffect>
                                  </p:childTnLst>
                                </p:cTn>
                              </p:par>
                            </p:childTnLst>
                          </p:cTn>
                        </p:par>
                        <p:par>
                          <p:cTn id="68" fill="hold">
                            <p:stCondLst>
                              <p:cond delay="3000"/>
                            </p:stCondLst>
                            <p:childTnLst>
                              <p:par>
                                <p:cTn id="69" presetID="22" presetClass="entr" presetSubtype="8" fill="hold" grpId="1"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left)">
                                      <p:cBhvr>
                                        <p:cTn id="7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93" grpId="0"/>
      <p:bldP spid="93" grpId="1"/>
      <p:bldP spid="94" grpId="0" animBg="1"/>
      <p:bldP spid="96" grpId="0"/>
      <p:bldP spid="96" grpId="1"/>
      <p:bldP spid="106" grpId="0"/>
      <p:bldP spid="106" grpId="1"/>
      <p:bldP spid="107" grpId="0"/>
      <p:bldP spid="107" grpId="1"/>
      <p:bldP spid="117" grpId="0" animBg="1"/>
      <p:bldP spid="118" grpId="0"/>
      <p:bldP spid="118" grpId="1"/>
      <p:bldP spid="119" grpId="0" animBg="1"/>
      <p:bldP spid="1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txBody>
          <a:bodyPr/>
          <a:lstStyle/>
          <a:p>
            <a:endParaRPr lang="en-US"/>
          </a:p>
        </p:txBody>
      </p:sp>
      <p:sp>
        <p:nvSpPr>
          <p:cNvPr id="3" name="TextBox 3"/>
          <p:cNvSpPr txBox="1"/>
          <p:nvPr/>
        </p:nvSpPr>
        <p:spPr>
          <a:xfrm>
            <a:off x="0" y="0"/>
            <a:ext cx="16263258" cy="1008674"/>
          </a:xfrm>
          <a:prstGeom prst="rect">
            <a:avLst/>
          </a:prstGeom>
        </p:spPr>
        <p:txBody>
          <a:bodyPr wrap="square" lIns="0" tIns="0" rIns="0" bIns="0" rtlCol="0" anchor="t">
            <a:spAutoFit/>
          </a:bodyPr>
          <a:lstStyle/>
          <a:p>
            <a:pPr algn="ctr">
              <a:lnSpc>
                <a:spcPts val="8799"/>
              </a:lnSpc>
            </a:pPr>
            <a:r>
              <a:rPr lang="en-US" sz="5400" spc="598">
                <a:solidFill>
                  <a:srgbClr val="18727D"/>
                </a:solidFill>
                <a:latin typeface="Times New Roman" panose="02020603050405020304" pitchFamily="18" charset="0"/>
                <a:ea typeface="Jingleberry"/>
                <a:cs typeface="Times New Roman" panose="02020603050405020304" pitchFamily="18" charset="0"/>
                <a:sym typeface="Jingleberry"/>
              </a:rPr>
              <a:t>IV. Sự Tạo Ảnh Một Vật Của Thấu Kính</a:t>
            </a:r>
          </a:p>
        </p:txBody>
      </p:sp>
      <p:sp>
        <p:nvSpPr>
          <p:cNvPr id="8" name="Freeform 8"/>
          <p:cNvSpPr/>
          <p:nvPr/>
        </p:nvSpPr>
        <p:spPr>
          <a:xfrm>
            <a:off x="0" y="7035224"/>
            <a:ext cx="2688772" cy="3278990"/>
          </a:xfrm>
          <a:custGeom>
            <a:avLst/>
            <a:gdLst/>
            <a:ahLst/>
            <a:cxnLst/>
            <a:rect l="l" t="t" r="r" b="b"/>
            <a:pathLst>
              <a:path w="4112779" h="5015584">
                <a:moveTo>
                  <a:pt x="0" y="0"/>
                </a:moveTo>
                <a:lnTo>
                  <a:pt x="4112779" y="0"/>
                </a:lnTo>
                <a:lnTo>
                  <a:pt x="4112779" y="5015584"/>
                </a:lnTo>
                <a:lnTo>
                  <a:pt x="0" y="5015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0" name="Rectangle 89"/>
          <p:cNvSpPr/>
          <p:nvPr/>
        </p:nvSpPr>
        <p:spPr>
          <a:xfrm>
            <a:off x="1344386" y="1045251"/>
            <a:ext cx="10774103" cy="1446550"/>
          </a:xfrm>
          <a:prstGeom prst="rect">
            <a:avLst/>
          </a:prstGeom>
        </p:spPr>
        <p:txBody>
          <a:bodyPr wrap="none">
            <a:spAutoFit/>
          </a:bodyPr>
          <a:lstStyle/>
          <a:p>
            <a:pPr lvl="0" algn="just">
              <a:buClr>
                <a:srgbClr val="2E2723"/>
              </a:buClr>
              <a:buSzPts val="3000"/>
              <a:defRPr/>
            </a:pPr>
            <a:r>
              <a:rPr lang="en-US" sz="4400" b="1" kern="0">
                <a:solidFill>
                  <a:srgbClr val="2E2723"/>
                </a:solidFill>
                <a:latin typeface="Times New Roman" panose="02020603050405020304" pitchFamily="18" charset="0"/>
                <a:cs typeface="Times New Roman" panose="02020603050405020304" pitchFamily="18" charset="0"/>
                <a:sym typeface="Barlow" panose="00000500000000000000"/>
              </a:rPr>
              <a:t>2. Dựng ảnh của mội vật qua thấu kính</a:t>
            </a:r>
          </a:p>
          <a:p>
            <a:pPr lvl="0" algn="just">
              <a:buClr>
                <a:srgbClr val="2E2723"/>
              </a:buClr>
              <a:buSzPts val="3000"/>
              <a:defRPr/>
            </a:pPr>
            <a:r>
              <a:rPr lang="en-US" sz="4400" kern="0">
                <a:solidFill>
                  <a:srgbClr val="C00000"/>
                </a:solidFill>
                <a:latin typeface="Times New Roman" panose="02020603050405020304" pitchFamily="18" charset="0"/>
                <a:cs typeface="Times New Roman" panose="02020603050405020304" pitchFamily="18" charset="0"/>
                <a:sym typeface="Barlow" panose="00000500000000000000"/>
              </a:rPr>
              <a:t>Vẽ ảnh của vật sáng AB của thấu kính phân kì</a:t>
            </a:r>
          </a:p>
        </p:txBody>
      </p:sp>
      <p:sp>
        <p:nvSpPr>
          <p:cNvPr id="78" name="Rectangle: Rounded Corners 27"/>
          <p:cNvSpPr/>
          <p:nvPr/>
        </p:nvSpPr>
        <p:spPr>
          <a:xfrm>
            <a:off x="2716585" y="8410258"/>
            <a:ext cx="15661535" cy="1708705"/>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sp>
        <p:nvSpPr>
          <p:cNvPr id="79" name="Google Shape;363;p48"/>
          <p:cNvSpPr txBox="1"/>
          <p:nvPr/>
        </p:nvSpPr>
        <p:spPr>
          <a:xfrm>
            <a:off x="2750894" y="8267539"/>
            <a:ext cx="1858905" cy="1034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3600" b="1" i="0" u="none" strike="noStrike" kern="0" cap="none" spc="0" normalizeH="0" baseline="0" noProof="0" err="1">
                <a:ln>
                  <a:noFill/>
                </a:ln>
                <a:solidFill>
                  <a:srgbClr val="2E2723"/>
                </a:solidFill>
                <a:effectLst/>
                <a:uLnTx/>
                <a:uFillTx/>
                <a:latin typeface="Times New Roman" panose="02020603050405020304" pitchFamily="18" charset="0"/>
                <a:cs typeface="Times New Roman" panose="02020603050405020304" pitchFamily="18" charset="0"/>
              </a:rPr>
              <a:t>Bước</a:t>
            </a:r>
            <a:r>
              <a:rPr kumimoji="0" lang="en-US" sz="3600" b="1" i="0" u="none" strike="noStrike" kern="0" cap="none" spc="0" normalizeH="0" baseline="0" noProof="0">
                <a:ln>
                  <a:noFill/>
                </a:ln>
                <a:solidFill>
                  <a:srgbClr val="2E2723"/>
                </a:solidFill>
                <a:effectLst/>
                <a:uLnTx/>
                <a:uFillTx/>
                <a:latin typeface="Times New Roman" panose="02020603050405020304" pitchFamily="18" charset="0"/>
                <a:cs typeface="Times New Roman" panose="02020603050405020304" pitchFamily="18" charset="0"/>
              </a:rPr>
              <a:t> </a:t>
            </a:r>
            <a:r>
              <a:rPr lang="en-US" sz="3600" b="1" kern="0">
                <a:solidFill>
                  <a:srgbClr val="2E2723"/>
                </a:solidFill>
                <a:latin typeface="Times New Roman" panose="02020603050405020304" pitchFamily="18" charset="0"/>
                <a:cs typeface="Times New Roman" panose="02020603050405020304" pitchFamily="18" charset="0"/>
              </a:rPr>
              <a:t>2</a:t>
            </a:r>
            <a:r>
              <a:rPr kumimoji="0" lang="en-US" sz="3600" b="1" i="0" u="none" strike="noStrike" kern="0" cap="none" spc="0" normalizeH="0" baseline="0" noProof="0">
                <a:ln>
                  <a:noFill/>
                </a:ln>
                <a:solidFill>
                  <a:srgbClr val="2E2723"/>
                </a:solidFill>
                <a:effectLst/>
                <a:uLnTx/>
                <a:uFillTx/>
                <a:latin typeface="Times New Roman" panose="02020603050405020304" pitchFamily="18" charset="0"/>
                <a:cs typeface="Times New Roman" panose="02020603050405020304" pitchFamily="18" charset="0"/>
              </a:rPr>
              <a:t>:</a:t>
            </a:r>
            <a:endParaRPr kumimoji="0" lang="en-US" sz="36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endParaRPr>
          </a:p>
        </p:txBody>
      </p:sp>
      <p:sp>
        <p:nvSpPr>
          <p:cNvPr id="80" name="Google Shape;363;p48"/>
          <p:cNvSpPr txBox="1"/>
          <p:nvPr/>
        </p:nvSpPr>
        <p:spPr>
          <a:xfrm>
            <a:off x="4361821" y="8279761"/>
            <a:ext cx="13507507" cy="1059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lang="vi-VN" sz="3600" kern="0">
                <a:solidFill>
                  <a:srgbClr val="2E2723"/>
                </a:solidFill>
                <a:latin typeface="Times New Roman" panose="02020603050405020304" pitchFamily="18" charset="0"/>
                <a:cs typeface="Times New Roman" panose="02020603050405020304" pitchFamily="18" charset="0"/>
              </a:rPr>
              <a:t>Từ B’ hạ đường vuông góc xuống trục chính ∆, cắt ∆ tại A’ </a:t>
            </a:r>
            <a:endParaRPr lang="en-US" sz="3600" kern="0">
              <a:solidFill>
                <a:srgbClr val="2E2723"/>
              </a:solidFill>
              <a:latin typeface="Times New Roman" panose="02020603050405020304" pitchFamily="18" charset="0"/>
              <a:cs typeface="Times New Roman" panose="02020603050405020304" pitchFamily="18" charset="0"/>
            </a:endParaRPr>
          </a:p>
          <a:p>
            <a:pPr lvl="0">
              <a:lnSpc>
                <a:spcPct val="150000"/>
              </a:lnSpc>
              <a:buClr>
                <a:srgbClr val="9AB5BE"/>
              </a:buClr>
              <a:defRPr/>
            </a:pPr>
            <a:r>
              <a:rPr lang="vi-VN" sz="3600" kern="0">
                <a:solidFill>
                  <a:srgbClr val="2E2723"/>
                </a:solidFill>
                <a:latin typeface="Times New Roman" panose="02020603050405020304" pitchFamily="18" charset="0"/>
                <a:cs typeface="Times New Roman" panose="02020603050405020304" pitchFamily="18" charset="0"/>
              </a:rPr>
              <a:t>A’B’ là ảnh của AB qua thấu kính hội tụ</a:t>
            </a:r>
          </a:p>
        </p:txBody>
      </p:sp>
      <p:sp>
        <p:nvSpPr>
          <p:cNvPr id="93" name="Rectangle 51"/>
          <p:cNvSpPr>
            <a:spLocks noChangeArrowheads="1"/>
          </p:cNvSpPr>
          <p:nvPr/>
        </p:nvSpPr>
        <p:spPr bwMode="auto">
          <a:xfrm>
            <a:off x="9224677" y="4302934"/>
            <a:ext cx="857579" cy="43025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B’</a:t>
            </a:r>
          </a:p>
        </p:txBody>
      </p:sp>
      <p:sp>
        <p:nvSpPr>
          <p:cNvPr id="94" name="Line 41"/>
          <p:cNvSpPr>
            <a:spLocks noChangeShapeType="1"/>
          </p:cNvSpPr>
          <p:nvPr/>
        </p:nvSpPr>
        <p:spPr bwMode="auto">
          <a:xfrm flipV="1">
            <a:off x="2635116" y="5866432"/>
            <a:ext cx="14585483"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aphicFrame>
        <p:nvGraphicFramePr>
          <p:cNvPr id="95" name="Object 9"/>
          <p:cNvGraphicFramePr>
            <a:graphicFrameLocks noChangeAspect="1"/>
          </p:cNvGraphicFramePr>
          <p:nvPr>
            <p:extLst>
              <p:ext uri="{D42A27DB-BD31-4B8C-83A1-F6EECF244321}">
                <p14:modId xmlns:p14="http://schemas.microsoft.com/office/powerpoint/2010/main" val="162008378"/>
              </p:ext>
            </p:extLst>
          </p:nvPr>
        </p:nvGraphicFramePr>
        <p:xfrm>
          <a:off x="2286000" y="6038025"/>
          <a:ext cx="894986" cy="567484"/>
        </p:xfrm>
        <a:graphic>
          <a:graphicData uri="http://schemas.openxmlformats.org/presentationml/2006/ole">
            <mc:AlternateContent xmlns:mc="http://schemas.openxmlformats.org/markup-compatibility/2006">
              <mc:Choice xmlns:v="urn:schemas-microsoft-com:vml" Requires="v">
                <p:oleObj name="Equation" r:id="rId5" imgW="139700" imgH="165100" progId="Equation.DSMT4">
                  <p:embed/>
                </p:oleObj>
              </mc:Choice>
              <mc:Fallback>
                <p:oleObj name="Equation" r:id="rId5" imgW="139700" imgH="165100" progId="Equation.DSMT4">
                  <p:embed/>
                  <p:pic>
                    <p:nvPicPr>
                      <p:cNvPr id="9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6038025"/>
                        <a:ext cx="894986" cy="567484"/>
                      </a:xfrm>
                      <a:prstGeom prst="rect">
                        <a:avLst/>
                      </a:prstGeom>
                      <a:noFill/>
                      <a:ln>
                        <a:noFill/>
                      </a:ln>
                    </p:spPr>
                  </p:pic>
                </p:oleObj>
              </mc:Fallback>
            </mc:AlternateContent>
          </a:graphicData>
        </a:graphic>
      </p:graphicFrame>
      <p:sp>
        <p:nvSpPr>
          <p:cNvPr id="96" name="Rectangle 51"/>
          <p:cNvSpPr>
            <a:spLocks noChangeArrowheads="1"/>
          </p:cNvSpPr>
          <p:nvPr/>
        </p:nvSpPr>
        <p:spPr bwMode="auto">
          <a:xfrm>
            <a:off x="11479817" y="6036029"/>
            <a:ext cx="857579" cy="43025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O</a:t>
            </a:r>
          </a:p>
        </p:txBody>
      </p:sp>
      <p:sp>
        <p:nvSpPr>
          <p:cNvPr id="97" name="Oval 96"/>
          <p:cNvSpPr/>
          <p:nvPr/>
        </p:nvSpPr>
        <p:spPr>
          <a:xfrm>
            <a:off x="12095481" y="5783019"/>
            <a:ext cx="166825" cy="166825"/>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grpSp>
        <p:nvGrpSpPr>
          <p:cNvPr id="98" name="Group 4"/>
          <p:cNvGrpSpPr/>
          <p:nvPr/>
        </p:nvGrpSpPr>
        <p:grpSpPr bwMode="auto">
          <a:xfrm>
            <a:off x="11959304" y="2826847"/>
            <a:ext cx="439178" cy="5440692"/>
            <a:chOff x="2592" y="2677"/>
            <a:chExt cx="192" cy="1221"/>
          </a:xfrm>
        </p:grpSpPr>
        <p:sp>
          <p:nvSpPr>
            <p:cNvPr id="99"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nvGrpSpPr>
            <p:cNvPr id="100" name="Group 9"/>
            <p:cNvGrpSpPr/>
            <p:nvPr/>
          </p:nvGrpSpPr>
          <p:grpSpPr bwMode="auto">
            <a:xfrm flipV="1">
              <a:off x="2592" y="2677"/>
              <a:ext cx="192" cy="1221"/>
              <a:chOff x="2592" y="2516"/>
              <a:chExt cx="192" cy="1221"/>
            </a:xfrm>
          </p:grpSpPr>
          <p:sp>
            <p:nvSpPr>
              <p:cNvPr id="101"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2"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3"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4"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cxnSp>
        <p:nvCxnSpPr>
          <p:cNvPr id="105" name="Straight Arrow Connector 104"/>
          <p:cNvCxnSpPr/>
          <p:nvPr/>
        </p:nvCxnSpPr>
        <p:spPr>
          <a:xfrm flipV="1">
            <a:off x="5968170" y="3612607"/>
            <a:ext cx="0" cy="2253822"/>
          </a:xfrm>
          <a:prstGeom prst="straightConnector1">
            <a:avLst/>
          </a:prstGeom>
          <a:noFill/>
          <a:ln w="57150" cap="flat" cmpd="sng" algn="ctr">
            <a:solidFill>
              <a:srgbClr val="00B050"/>
            </a:solidFill>
            <a:prstDash val="solid"/>
            <a:tailEnd type="triangle"/>
          </a:ln>
          <a:effectLst/>
        </p:spPr>
      </p:cxnSp>
      <p:sp>
        <p:nvSpPr>
          <p:cNvPr id="106" name="Rectangle 51"/>
          <p:cNvSpPr>
            <a:spLocks noChangeArrowheads="1"/>
          </p:cNvSpPr>
          <p:nvPr/>
        </p:nvSpPr>
        <p:spPr bwMode="auto">
          <a:xfrm>
            <a:off x="5194630" y="3274566"/>
            <a:ext cx="857579" cy="43025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B</a:t>
            </a:r>
          </a:p>
        </p:txBody>
      </p:sp>
      <p:sp>
        <p:nvSpPr>
          <p:cNvPr id="107" name="Rectangle 106"/>
          <p:cNvSpPr>
            <a:spLocks noChangeArrowheads="1"/>
          </p:cNvSpPr>
          <p:nvPr/>
        </p:nvSpPr>
        <p:spPr bwMode="auto">
          <a:xfrm>
            <a:off x="5214822" y="5376159"/>
            <a:ext cx="857579" cy="43025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A</a:t>
            </a:r>
          </a:p>
        </p:txBody>
      </p:sp>
      <p:grpSp>
        <p:nvGrpSpPr>
          <p:cNvPr id="108" name="Group 40"/>
          <p:cNvGrpSpPr/>
          <p:nvPr/>
        </p:nvGrpSpPr>
        <p:grpSpPr bwMode="auto">
          <a:xfrm rot="1164316" flipV="1">
            <a:off x="5805764" y="4744577"/>
            <a:ext cx="6509937" cy="1483"/>
            <a:chOff x="997" y="70725"/>
            <a:chExt cx="826" cy="767"/>
          </a:xfrm>
        </p:grpSpPr>
        <p:sp>
          <p:nvSpPr>
            <p:cNvPr id="109" name="Line 41"/>
            <p:cNvSpPr>
              <a:spLocks noChangeShapeType="1"/>
            </p:cNvSpPr>
            <p:nvPr/>
          </p:nvSpPr>
          <p:spPr bwMode="auto">
            <a:xfrm flipV="1">
              <a:off x="1333" y="70725"/>
              <a:ext cx="49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110" name="Line 42"/>
            <p:cNvSpPr>
              <a:spLocks noChangeShapeType="1"/>
            </p:cNvSpPr>
            <p:nvPr/>
          </p:nvSpPr>
          <p:spPr bwMode="auto">
            <a:xfrm>
              <a:off x="997" y="71492"/>
              <a:ext cx="35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grpSp>
        <p:nvGrpSpPr>
          <p:cNvPr id="111" name="Group 110"/>
          <p:cNvGrpSpPr/>
          <p:nvPr/>
        </p:nvGrpSpPr>
        <p:grpSpPr bwMode="auto">
          <a:xfrm rot="20060544" flipV="1">
            <a:off x="11999455" y="2894537"/>
            <a:ext cx="3515043" cy="2"/>
            <a:chOff x="991" y="2063"/>
            <a:chExt cx="446" cy="1"/>
          </a:xfrm>
        </p:grpSpPr>
        <p:sp>
          <p:nvSpPr>
            <p:cNvPr id="112"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sp>
          <p:nvSpPr>
            <p:cNvPr id="113"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grpSp>
        <p:nvGrpSpPr>
          <p:cNvPr id="114" name="Group 40"/>
          <p:cNvGrpSpPr/>
          <p:nvPr/>
        </p:nvGrpSpPr>
        <p:grpSpPr bwMode="auto">
          <a:xfrm flipV="1">
            <a:off x="5968819" y="3642366"/>
            <a:ext cx="6215846" cy="0"/>
            <a:chOff x="472" y="2064"/>
            <a:chExt cx="4655" cy="0"/>
          </a:xfrm>
        </p:grpSpPr>
        <p:sp>
          <p:nvSpPr>
            <p:cNvPr id="115"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116" name="Line 42"/>
            <p:cNvSpPr>
              <a:spLocks noChangeShapeType="1"/>
            </p:cNvSpPr>
            <p:nvPr/>
          </p:nvSpPr>
          <p:spPr bwMode="auto">
            <a:xfrm>
              <a:off x="472" y="2064"/>
              <a:ext cx="251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grpSp>
      <p:sp>
        <p:nvSpPr>
          <p:cNvPr id="117" name="Line 41"/>
          <p:cNvSpPr>
            <a:spLocks noChangeShapeType="1"/>
          </p:cNvSpPr>
          <p:nvPr/>
        </p:nvSpPr>
        <p:spPr bwMode="auto">
          <a:xfrm rot="20280000" flipV="1">
            <a:off x="7470787" y="4586127"/>
            <a:ext cx="4964677" cy="342477"/>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Times New Roman" panose="02020603050405020304" pitchFamily="18" charset="0"/>
              <a:cs typeface="Times New Roman" panose="02020603050405020304" pitchFamily="18" charset="0"/>
            </a:endParaRPr>
          </a:p>
        </p:txBody>
      </p:sp>
      <p:sp>
        <p:nvSpPr>
          <p:cNvPr id="118" name="Rectangle 51"/>
          <p:cNvSpPr>
            <a:spLocks noChangeArrowheads="1"/>
          </p:cNvSpPr>
          <p:nvPr/>
        </p:nvSpPr>
        <p:spPr bwMode="auto">
          <a:xfrm>
            <a:off x="7303983" y="6122851"/>
            <a:ext cx="857579" cy="430256"/>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dirty="0">
                <a:solidFill>
                  <a:srgbClr val="0000FF"/>
                </a:solidFill>
                <a:latin typeface="Times New Roman" panose="02020603050405020304" pitchFamily="18" charset="0"/>
                <a:cs typeface="Times New Roman" panose="02020603050405020304" pitchFamily="18" charset="0"/>
              </a:rPr>
              <a:t>F</a:t>
            </a:r>
          </a:p>
        </p:txBody>
      </p:sp>
      <p:sp>
        <p:nvSpPr>
          <p:cNvPr id="119" name="Oval 118"/>
          <p:cNvSpPr/>
          <p:nvPr/>
        </p:nvSpPr>
        <p:spPr>
          <a:xfrm>
            <a:off x="7634631" y="5783017"/>
            <a:ext cx="166825" cy="166825"/>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grpSp>
        <p:nvGrpSpPr>
          <p:cNvPr id="120" name="Group 119"/>
          <p:cNvGrpSpPr/>
          <p:nvPr/>
        </p:nvGrpSpPr>
        <p:grpSpPr bwMode="auto">
          <a:xfrm rot="1164316" flipV="1">
            <a:off x="11957191" y="6468749"/>
            <a:ext cx="3948520" cy="1485"/>
            <a:chOff x="997" y="70723"/>
            <a:chExt cx="501" cy="768"/>
          </a:xfrm>
        </p:grpSpPr>
        <p:sp>
          <p:nvSpPr>
            <p:cNvPr id="121" name="Line 41"/>
            <p:cNvSpPr>
              <a:spLocks noChangeShapeType="1"/>
            </p:cNvSpPr>
            <p:nvPr/>
          </p:nvSpPr>
          <p:spPr bwMode="auto">
            <a:xfrm flipV="1">
              <a:off x="1250" y="70723"/>
              <a:ext cx="248"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sp>
          <p:nvSpPr>
            <p:cNvPr id="122" name="Line 42"/>
            <p:cNvSpPr>
              <a:spLocks noChangeShapeType="1"/>
            </p:cNvSpPr>
            <p:nvPr/>
          </p:nvSpPr>
          <p:spPr bwMode="auto">
            <a:xfrm>
              <a:off x="997" y="71491"/>
              <a:ext cx="277"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Times New Roman" panose="02020603050405020304" pitchFamily="18" charset="0"/>
                <a:cs typeface="Times New Roman" panose="02020603050405020304" pitchFamily="18" charset="0"/>
              </a:endParaRPr>
            </a:p>
          </p:txBody>
        </p:sp>
      </p:grpSp>
      <p:sp>
        <p:nvSpPr>
          <p:cNvPr id="123" name="Oval 122"/>
          <p:cNvSpPr/>
          <p:nvPr/>
        </p:nvSpPr>
        <p:spPr>
          <a:xfrm>
            <a:off x="9486643" y="4838888"/>
            <a:ext cx="166825" cy="166825"/>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Times New Roman" panose="02020603050405020304" pitchFamily="18" charset="0"/>
              <a:cs typeface="Times New Roman" panose="02020603050405020304" pitchFamily="18" charset="0"/>
            </a:endParaRPr>
          </a:p>
        </p:txBody>
      </p:sp>
      <p:cxnSp>
        <p:nvCxnSpPr>
          <p:cNvPr id="40" name="Straight Arrow Connector 39"/>
          <p:cNvCxnSpPr>
            <a:endCxn id="123" idx="4"/>
          </p:cNvCxnSpPr>
          <p:nvPr/>
        </p:nvCxnSpPr>
        <p:spPr>
          <a:xfrm flipH="1" flipV="1">
            <a:off x="9570056" y="5005713"/>
            <a:ext cx="5494" cy="881103"/>
          </a:xfrm>
          <a:prstGeom prst="straightConnector1">
            <a:avLst/>
          </a:prstGeom>
          <a:noFill/>
          <a:ln w="76200" cap="flat" cmpd="sng" algn="ctr">
            <a:solidFill>
              <a:srgbClr val="00B050"/>
            </a:solidFill>
            <a:prstDash val="sysDot"/>
            <a:tailEnd type="triangle"/>
          </a:ln>
          <a:effectLst/>
        </p:spPr>
      </p:cxnSp>
      <p:sp>
        <p:nvSpPr>
          <p:cNvPr id="41" name="Rectangle 40"/>
          <p:cNvSpPr>
            <a:spLocks noChangeArrowheads="1"/>
          </p:cNvSpPr>
          <p:nvPr/>
        </p:nvSpPr>
        <p:spPr bwMode="auto">
          <a:xfrm>
            <a:off x="9431672" y="6159338"/>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4000" b="1" kern="1200">
                <a:solidFill>
                  <a:srgbClr val="0000FF"/>
                </a:solidFill>
                <a:latin typeface="Times New Roman" panose="02020603050405020304" pitchFamily="18" charset="0"/>
                <a:cs typeface="Times New Roman" panose="02020603050405020304" pitchFamily="18" charset="0"/>
              </a:rPr>
              <a:t>A’</a:t>
            </a:r>
            <a:endParaRPr lang="en-US" altLang="en-US" sz="4000" b="1" kern="1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35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wipe(down)">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500"/>
                                        <p:tgtEl>
                                          <p:spTgt spid="40"/>
                                        </p:tgtEl>
                                      </p:cBhvr>
                                    </p:animEffect>
                                  </p:childTnLst>
                                </p:cTn>
                              </p:par>
                            </p:childTnLst>
                          </p:cTn>
                        </p:par>
                        <p:par>
                          <p:cTn id="16" fill="hold">
                            <p:stCondLst>
                              <p:cond delay="500"/>
                            </p:stCondLst>
                            <p:childTnLst>
                              <p:par>
                                <p:cTn id="17" presetID="14" presetClass="entr" presetSubtype="10" fill="hold" grpId="1"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93" grpId="0"/>
      <p:bldP spid="96" grpId="0"/>
      <p:bldP spid="106" grpId="0"/>
      <p:bldP spid="107" grpId="0"/>
      <p:bldP spid="118" grpId="0"/>
      <p:bldP spid="41" grpId="0"/>
      <p:bldP spid="41"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txBody>
          <a:bodyPr/>
          <a:lstStyle/>
          <a:p>
            <a:endParaRPr lang="en-US"/>
          </a:p>
        </p:txBody>
      </p:sp>
      <p:sp>
        <p:nvSpPr>
          <p:cNvPr id="3" name="TextBox 3"/>
          <p:cNvSpPr txBox="1"/>
          <p:nvPr/>
        </p:nvSpPr>
        <p:spPr>
          <a:xfrm>
            <a:off x="0" y="0"/>
            <a:ext cx="16263258" cy="1008674"/>
          </a:xfrm>
          <a:prstGeom prst="rect">
            <a:avLst/>
          </a:prstGeom>
        </p:spPr>
        <p:txBody>
          <a:bodyPr wrap="square" lIns="0" tIns="0" rIns="0" bIns="0" rtlCol="0" anchor="t">
            <a:spAutoFit/>
          </a:bodyPr>
          <a:lstStyle/>
          <a:p>
            <a:pPr algn="ctr">
              <a:lnSpc>
                <a:spcPts val="8799"/>
              </a:lnSpc>
            </a:pPr>
            <a:r>
              <a:rPr lang="en-US" sz="5400" spc="598">
                <a:solidFill>
                  <a:srgbClr val="18727D"/>
                </a:solidFill>
                <a:latin typeface="Times New Roman" panose="02020603050405020304" pitchFamily="18" charset="0"/>
                <a:ea typeface="Jingleberry"/>
                <a:cs typeface="Times New Roman" panose="02020603050405020304" pitchFamily="18" charset="0"/>
                <a:sym typeface="Jingleberry"/>
              </a:rPr>
              <a:t>IV. Sự Tạo Ảnh Một Vật Của Thấu Kính</a:t>
            </a:r>
          </a:p>
        </p:txBody>
      </p:sp>
      <p:sp>
        <p:nvSpPr>
          <p:cNvPr id="8" name="Freeform 8"/>
          <p:cNvSpPr/>
          <p:nvPr/>
        </p:nvSpPr>
        <p:spPr>
          <a:xfrm>
            <a:off x="0" y="7035224"/>
            <a:ext cx="2688772" cy="3278990"/>
          </a:xfrm>
          <a:custGeom>
            <a:avLst/>
            <a:gdLst/>
            <a:ahLst/>
            <a:cxnLst/>
            <a:rect l="l" t="t" r="r" b="b"/>
            <a:pathLst>
              <a:path w="4112779" h="5015584">
                <a:moveTo>
                  <a:pt x="0" y="0"/>
                </a:moveTo>
                <a:lnTo>
                  <a:pt x="4112779" y="0"/>
                </a:lnTo>
                <a:lnTo>
                  <a:pt x="4112779" y="5015584"/>
                </a:lnTo>
                <a:lnTo>
                  <a:pt x="0" y="5015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0" name="Rectangle 89"/>
          <p:cNvSpPr/>
          <p:nvPr/>
        </p:nvSpPr>
        <p:spPr>
          <a:xfrm>
            <a:off x="1929482" y="1045251"/>
            <a:ext cx="9603911" cy="769441"/>
          </a:xfrm>
          <a:prstGeom prst="rect">
            <a:avLst/>
          </a:prstGeom>
        </p:spPr>
        <p:txBody>
          <a:bodyPr wrap="none">
            <a:spAutoFit/>
          </a:bodyPr>
          <a:lstStyle/>
          <a:p>
            <a:pPr lvl="0" algn="just">
              <a:buClr>
                <a:srgbClr val="2E2723"/>
              </a:buClr>
              <a:buSzPts val="3000"/>
              <a:defRPr/>
            </a:pPr>
            <a:r>
              <a:rPr lang="en-US" sz="4400" b="1" kern="0">
                <a:solidFill>
                  <a:srgbClr val="2E2723"/>
                </a:solidFill>
                <a:latin typeface="Times New Roman" panose="02020603050405020304" pitchFamily="18" charset="0"/>
                <a:cs typeface="Times New Roman" panose="02020603050405020304" pitchFamily="18" charset="0"/>
                <a:sym typeface="Barlow" panose="00000500000000000000"/>
              </a:rPr>
              <a:t>2. Dựng ảnh của mội vật qua thấu kính</a:t>
            </a:r>
          </a:p>
        </p:txBody>
      </p:sp>
      <p:grpSp>
        <p:nvGrpSpPr>
          <p:cNvPr id="42" name="Group 3"/>
          <p:cNvGrpSpPr/>
          <p:nvPr/>
        </p:nvGrpSpPr>
        <p:grpSpPr>
          <a:xfrm>
            <a:off x="2362200" y="2604686"/>
            <a:ext cx="10668000" cy="3910413"/>
            <a:chOff x="0" y="0"/>
            <a:chExt cx="18441863" cy="7186244"/>
          </a:xfrm>
        </p:grpSpPr>
        <p:grpSp>
          <p:nvGrpSpPr>
            <p:cNvPr id="43" name="Group 4"/>
            <p:cNvGrpSpPr/>
            <p:nvPr/>
          </p:nvGrpSpPr>
          <p:grpSpPr>
            <a:xfrm>
              <a:off x="181348" y="181348"/>
              <a:ext cx="18260515" cy="7004896"/>
              <a:chOff x="0" y="0"/>
              <a:chExt cx="4041644" cy="1550411"/>
            </a:xfrm>
          </p:grpSpPr>
          <p:sp>
            <p:nvSpPr>
              <p:cNvPr id="47" name="Freeform 5"/>
              <p:cNvSpPr/>
              <p:nvPr/>
            </p:nvSpPr>
            <p:spPr>
              <a:xfrm>
                <a:off x="0" y="0"/>
                <a:ext cx="4041644" cy="1550411"/>
              </a:xfrm>
              <a:custGeom>
                <a:avLst/>
                <a:gdLst/>
                <a:ahLst/>
                <a:cxnLst/>
                <a:rect l="l" t="t" r="r" b="b"/>
                <a:pathLst>
                  <a:path w="4041644" h="1550411">
                    <a:moveTo>
                      <a:pt x="25730" y="0"/>
                    </a:moveTo>
                    <a:lnTo>
                      <a:pt x="4015915" y="0"/>
                    </a:lnTo>
                    <a:cubicBezTo>
                      <a:pt x="4022739" y="0"/>
                      <a:pt x="4029283" y="2711"/>
                      <a:pt x="4034108" y="7536"/>
                    </a:cubicBezTo>
                    <a:cubicBezTo>
                      <a:pt x="4038934" y="12361"/>
                      <a:pt x="4041644" y="18906"/>
                      <a:pt x="4041644" y="25730"/>
                    </a:cubicBezTo>
                    <a:lnTo>
                      <a:pt x="4041644" y="1524681"/>
                    </a:lnTo>
                    <a:cubicBezTo>
                      <a:pt x="4041644" y="1531505"/>
                      <a:pt x="4038934" y="1538050"/>
                      <a:pt x="4034108" y="1542875"/>
                    </a:cubicBezTo>
                    <a:cubicBezTo>
                      <a:pt x="4029283" y="1547700"/>
                      <a:pt x="4022739" y="1550411"/>
                      <a:pt x="4015915" y="1550411"/>
                    </a:cubicBezTo>
                    <a:lnTo>
                      <a:pt x="25730" y="1550411"/>
                    </a:lnTo>
                    <a:cubicBezTo>
                      <a:pt x="18906" y="1550411"/>
                      <a:pt x="12361" y="1547700"/>
                      <a:pt x="7536" y="1542875"/>
                    </a:cubicBezTo>
                    <a:cubicBezTo>
                      <a:pt x="2711" y="1538050"/>
                      <a:pt x="0" y="1531505"/>
                      <a:pt x="0" y="1524681"/>
                    </a:cubicBezTo>
                    <a:lnTo>
                      <a:pt x="0" y="25730"/>
                    </a:lnTo>
                    <a:cubicBezTo>
                      <a:pt x="0" y="18906"/>
                      <a:pt x="2711" y="12361"/>
                      <a:pt x="7536" y="7536"/>
                    </a:cubicBezTo>
                    <a:cubicBezTo>
                      <a:pt x="12361" y="2711"/>
                      <a:pt x="18906" y="0"/>
                      <a:pt x="25730" y="0"/>
                    </a:cubicBezTo>
                    <a:close/>
                  </a:path>
                </a:pathLst>
              </a:custGeom>
              <a:solidFill>
                <a:srgbClr val="543855"/>
              </a:solidFill>
            </p:spPr>
          </p:sp>
          <p:sp>
            <p:nvSpPr>
              <p:cNvPr id="48" name="TextBox 6"/>
              <p:cNvSpPr txBox="1"/>
              <p:nvPr/>
            </p:nvSpPr>
            <p:spPr>
              <a:xfrm>
                <a:off x="0" y="-28575"/>
                <a:ext cx="4041644" cy="1578986"/>
              </a:xfrm>
              <a:prstGeom prst="rect">
                <a:avLst/>
              </a:prstGeom>
            </p:spPr>
            <p:txBody>
              <a:bodyPr lIns="50800" tIns="50800" rIns="50800" bIns="50800" rtlCol="0" anchor="ctr"/>
              <a:lstStyle/>
              <a:p>
                <a:pPr algn="ctr">
                  <a:lnSpc>
                    <a:spcPts val="2373"/>
                  </a:lnSpc>
                </a:pPr>
                <a:endParaRPr/>
              </a:p>
            </p:txBody>
          </p:sp>
        </p:grpSp>
        <p:grpSp>
          <p:nvGrpSpPr>
            <p:cNvPr id="44" name="Group 7"/>
            <p:cNvGrpSpPr/>
            <p:nvPr/>
          </p:nvGrpSpPr>
          <p:grpSpPr>
            <a:xfrm>
              <a:off x="0" y="0"/>
              <a:ext cx="18260515" cy="7004896"/>
              <a:chOff x="0" y="0"/>
              <a:chExt cx="4041644" cy="1550411"/>
            </a:xfrm>
          </p:grpSpPr>
          <p:sp>
            <p:nvSpPr>
              <p:cNvPr id="45" name="Freeform 8"/>
              <p:cNvSpPr/>
              <p:nvPr/>
            </p:nvSpPr>
            <p:spPr>
              <a:xfrm>
                <a:off x="0" y="0"/>
                <a:ext cx="4041644" cy="1550411"/>
              </a:xfrm>
              <a:custGeom>
                <a:avLst/>
                <a:gdLst/>
                <a:ahLst/>
                <a:cxnLst/>
                <a:rect l="l" t="t" r="r" b="b"/>
                <a:pathLst>
                  <a:path w="4041644" h="1550411">
                    <a:moveTo>
                      <a:pt x="25730" y="0"/>
                    </a:moveTo>
                    <a:lnTo>
                      <a:pt x="4015915" y="0"/>
                    </a:lnTo>
                    <a:cubicBezTo>
                      <a:pt x="4022739" y="0"/>
                      <a:pt x="4029283" y="2711"/>
                      <a:pt x="4034108" y="7536"/>
                    </a:cubicBezTo>
                    <a:cubicBezTo>
                      <a:pt x="4038934" y="12361"/>
                      <a:pt x="4041644" y="18906"/>
                      <a:pt x="4041644" y="25730"/>
                    </a:cubicBezTo>
                    <a:lnTo>
                      <a:pt x="4041644" y="1524681"/>
                    </a:lnTo>
                    <a:cubicBezTo>
                      <a:pt x="4041644" y="1531505"/>
                      <a:pt x="4038934" y="1538050"/>
                      <a:pt x="4034108" y="1542875"/>
                    </a:cubicBezTo>
                    <a:cubicBezTo>
                      <a:pt x="4029283" y="1547700"/>
                      <a:pt x="4022739" y="1550411"/>
                      <a:pt x="4015915" y="1550411"/>
                    </a:cubicBezTo>
                    <a:lnTo>
                      <a:pt x="25730" y="1550411"/>
                    </a:lnTo>
                    <a:cubicBezTo>
                      <a:pt x="18906" y="1550411"/>
                      <a:pt x="12361" y="1547700"/>
                      <a:pt x="7536" y="1542875"/>
                    </a:cubicBezTo>
                    <a:cubicBezTo>
                      <a:pt x="2711" y="1538050"/>
                      <a:pt x="0" y="1531505"/>
                      <a:pt x="0" y="1524681"/>
                    </a:cubicBezTo>
                    <a:lnTo>
                      <a:pt x="0" y="25730"/>
                    </a:lnTo>
                    <a:cubicBezTo>
                      <a:pt x="0" y="18906"/>
                      <a:pt x="2711" y="12361"/>
                      <a:pt x="7536" y="7536"/>
                    </a:cubicBezTo>
                    <a:cubicBezTo>
                      <a:pt x="12361" y="2711"/>
                      <a:pt x="18906" y="0"/>
                      <a:pt x="25730" y="0"/>
                    </a:cubicBezTo>
                    <a:close/>
                  </a:path>
                </a:pathLst>
              </a:custGeom>
              <a:solidFill>
                <a:srgbClr val="FFFFFF"/>
              </a:solidFill>
            </p:spPr>
          </p:sp>
          <p:sp>
            <p:nvSpPr>
              <p:cNvPr id="46" name="TextBox 9"/>
              <p:cNvSpPr txBox="1"/>
              <p:nvPr/>
            </p:nvSpPr>
            <p:spPr>
              <a:xfrm>
                <a:off x="0" y="-28575"/>
                <a:ext cx="4041644" cy="1578986"/>
              </a:xfrm>
              <a:prstGeom prst="rect">
                <a:avLst/>
              </a:prstGeom>
            </p:spPr>
            <p:txBody>
              <a:bodyPr lIns="50800" tIns="50800" rIns="50800" bIns="50800" rtlCol="0" anchor="ctr"/>
              <a:lstStyle/>
              <a:p>
                <a:pPr algn="ctr">
                  <a:lnSpc>
                    <a:spcPts val="2373"/>
                  </a:lnSpc>
                </a:pPr>
                <a:endParaRPr/>
              </a:p>
            </p:txBody>
          </p:sp>
        </p:grpSp>
      </p:grpSp>
      <p:sp>
        <p:nvSpPr>
          <p:cNvPr id="49" name="Freeform 10"/>
          <p:cNvSpPr/>
          <p:nvPr/>
        </p:nvSpPr>
        <p:spPr>
          <a:xfrm>
            <a:off x="13252368" y="3634235"/>
            <a:ext cx="3010890" cy="5189942"/>
          </a:xfrm>
          <a:custGeom>
            <a:avLst/>
            <a:gdLst/>
            <a:ahLst/>
            <a:cxnLst/>
            <a:rect l="l" t="t" r="r" b="b"/>
            <a:pathLst>
              <a:path w="5332548" h="9191839">
                <a:moveTo>
                  <a:pt x="0" y="0"/>
                </a:moveTo>
                <a:lnTo>
                  <a:pt x="5332547" y="0"/>
                </a:lnTo>
                <a:lnTo>
                  <a:pt x="5332547" y="9191839"/>
                </a:lnTo>
                <a:lnTo>
                  <a:pt x="0" y="91918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Rectangle 3"/>
          <p:cNvSpPr/>
          <p:nvPr/>
        </p:nvSpPr>
        <p:spPr>
          <a:xfrm>
            <a:off x="2895600" y="3289263"/>
            <a:ext cx="9144000" cy="2255810"/>
          </a:xfrm>
          <a:prstGeom prst="rect">
            <a:avLst/>
          </a:prstGeom>
        </p:spPr>
        <p:txBody>
          <a:bodyPr>
            <a:spAutoFit/>
          </a:bodyPr>
          <a:lstStyle/>
          <a:p>
            <a:pPr lvl="0" algn="just">
              <a:lnSpc>
                <a:spcPct val="120000"/>
              </a:lnSpc>
              <a:buClr>
                <a:srgbClr val="DA622E"/>
              </a:buClr>
              <a:buSzPts val="1100"/>
              <a:defRPr/>
            </a:pPr>
            <a:r>
              <a:rPr lang="vi-VN" sz="4000" kern="0">
                <a:solidFill>
                  <a:sysClr val="windowText" lastClr="000000"/>
                </a:solidFill>
                <a:latin typeface="+mj-lt"/>
              </a:rPr>
              <a:t>Từ kết quả xác định ảnh trong mỗi trường hợp trên, nêu điều kiện về vị trí đặt vật trước thấu kính để có ảnh thật hoặc ảnh ảo.</a:t>
            </a:r>
            <a:endParaRPr lang="en-US" sz="4400" kern="0" dirty="0">
              <a:solidFill>
                <a:sysClr val="windowText" lastClr="000000"/>
              </a:solidFill>
              <a:latin typeface="+mj-lt"/>
            </a:endParaRPr>
          </a:p>
        </p:txBody>
      </p:sp>
    </p:spTree>
    <p:extLst>
      <p:ext uri="{BB962C8B-B14F-4D97-AF65-F5344CB8AC3E}">
        <p14:creationId xmlns:p14="http://schemas.microsoft.com/office/powerpoint/2010/main" val="1796538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txBody>
          <a:bodyPr/>
          <a:lstStyle/>
          <a:p>
            <a:endParaRPr lang="en-US"/>
          </a:p>
        </p:txBody>
      </p:sp>
      <p:sp>
        <p:nvSpPr>
          <p:cNvPr id="3" name="TextBox 3"/>
          <p:cNvSpPr txBox="1"/>
          <p:nvPr/>
        </p:nvSpPr>
        <p:spPr>
          <a:xfrm>
            <a:off x="0" y="0"/>
            <a:ext cx="16263258" cy="1008674"/>
          </a:xfrm>
          <a:prstGeom prst="rect">
            <a:avLst/>
          </a:prstGeom>
        </p:spPr>
        <p:txBody>
          <a:bodyPr wrap="square" lIns="0" tIns="0" rIns="0" bIns="0" rtlCol="0" anchor="t">
            <a:spAutoFit/>
          </a:bodyPr>
          <a:lstStyle/>
          <a:p>
            <a:pPr algn="ctr">
              <a:lnSpc>
                <a:spcPts val="8799"/>
              </a:lnSpc>
            </a:pPr>
            <a:r>
              <a:rPr lang="en-US" sz="5400" spc="598">
                <a:solidFill>
                  <a:srgbClr val="18727D"/>
                </a:solidFill>
                <a:latin typeface="Times New Roman" panose="02020603050405020304" pitchFamily="18" charset="0"/>
                <a:ea typeface="Jingleberry"/>
                <a:cs typeface="Times New Roman" panose="02020603050405020304" pitchFamily="18" charset="0"/>
                <a:sym typeface="Jingleberry"/>
              </a:rPr>
              <a:t>IV. Sự Tạo Ảnh Một Vật Của Thấu Kính</a:t>
            </a:r>
          </a:p>
        </p:txBody>
      </p:sp>
      <p:sp>
        <p:nvSpPr>
          <p:cNvPr id="8" name="Freeform 8"/>
          <p:cNvSpPr/>
          <p:nvPr/>
        </p:nvSpPr>
        <p:spPr>
          <a:xfrm>
            <a:off x="0" y="7035224"/>
            <a:ext cx="2688772" cy="3278990"/>
          </a:xfrm>
          <a:custGeom>
            <a:avLst/>
            <a:gdLst/>
            <a:ahLst/>
            <a:cxnLst/>
            <a:rect l="l" t="t" r="r" b="b"/>
            <a:pathLst>
              <a:path w="4112779" h="5015584">
                <a:moveTo>
                  <a:pt x="0" y="0"/>
                </a:moveTo>
                <a:lnTo>
                  <a:pt x="4112779" y="0"/>
                </a:lnTo>
                <a:lnTo>
                  <a:pt x="4112779" y="5015584"/>
                </a:lnTo>
                <a:lnTo>
                  <a:pt x="0" y="50155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0" name="Rectangle 89"/>
          <p:cNvSpPr/>
          <p:nvPr/>
        </p:nvSpPr>
        <p:spPr>
          <a:xfrm>
            <a:off x="1929482" y="1045251"/>
            <a:ext cx="9603911" cy="769441"/>
          </a:xfrm>
          <a:prstGeom prst="rect">
            <a:avLst/>
          </a:prstGeom>
        </p:spPr>
        <p:txBody>
          <a:bodyPr wrap="none">
            <a:spAutoFit/>
          </a:bodyPr>
          <a:lstStyle/>
          <a:p>
            <a:pPr lvl="0" algn="just">
              <a:buClr>
                <a:srgbClr val="2E2723"/>
              </a:buClr>
              <a:buSzPts val="3000"/>
              <a:defRPr/>
            </a:pPr>
            <a:r>
              <a:rPr lang="en-US" sz="4400" b="1" kern="0">
                <a:solidFill>
                  <a:srgbClr val="2E2723"/>
                </a:solidFill>
                <a:latin typeface="Times New Roman" panose="02020603050405020304" pitchFamily="18" charset="0"/>
                <a:cs typeface="Times New Roman" panose="02020603050405020304" pitchFamily="18" charset="0"/>
                <a:sym typeface="Barlow" panose="00000500000000000000"/>
              </a:rPr>
              <a:t>2. Dựng ảnh của mội vật qua thấu kính</a:t>
            </a:r>
          </a:p>
        </p:txBody>
      </p:sp>
      <p:grpSp>
        <p:nvGrpSpPr>
          <p:cNvPr id="15" name="Group 14"/>
          <p:cNvGrpSpPr/>
          <p:nvPr/>
        </p:nvGrpSpPr>
        <p:grpSpPr>
          <a:xfrm>
            <a:off x="181022" y="1885358"/>
            <a:ext cx="17878947" cy="3715342"/>
            <a:chOff x="11340" y="970220"/>
            <a:chExt cx="8862354" cy="1841645"/>
          </a:xfrm>
        </p:grpSpPr>
        <p:grpSp>
          <p:nvGrpSpPr>
            <p:cNvPr id="16" name="Group 15"/>
            <p:cNvGrpSpPr/>
            <p:nvPr/>
          </p:nvGrpSpPr>
          <p:grpSpPr>
            <a:xfrm>
              <a:off x="11340" y="1407645"/>
              <a:ext cx="2994474" cy="1191446"/>
              <a:chOff x="407890" y="1029759"/>
              <a:chExt cx="7606347" cy="3026425"/>
            </a:xfrm>
          </p:grpSpPr>
          <p:sp>
            <p:nvSpPr>
              <p:cNvPr id="92" name="Line 41"/>
              <p:cNvSpPr>
                <a:spLocks noChangeShapeType="1"/>
              </p:cNvSpPr>
              <p:nvPr/>
            </p:nvSpPr>
            <p:spPr bwMode="auto">
              <a:xfrm flipV="1">
                <a:off x="573161" y="2571751"/>
                <a:ext cx="7286461"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93" name="Object 9"/>
              <p:cNvGraphicFramePr>
                <a:graphicFrameLocks noChangeAspect="1"/>
              </p:cNvGraphicFramePr>
              <p:nvPr/>
            </p:nvGraphicFramePr>
            <p:xfrm>
              <a:off x="407890" y="2614049"/>
              <a:ext cx="846322" cy="536630"/>
            </p:xfrm>
            <a:graphic>
              <a:graphicData uri="http://schemas.openxmlformats.org/presentationml/2006/ole">
                <mc:AlternateContent xmlns:mc="http://schemas.openxmlformats.org/markup-compatibility/2006">
                  <mc:Choice xmlns:v="urn:schemas-microsoft-com:vml" Requires="v">
                    <p:oleObj name="Equation" r:id="rId5" imgW="139700" imgH="165100" progId="Equation.DSMT4">
                      <p:embed/>
                    </p:oleObj>
                  </mc:Choice>
                  <mc:Fallback>
                    <p:oleObj name="Equation" r:id="rId5" imgW="139700" imgH="165100" progId="Equation.DSMT4">
                      <p:embed/>
                      <p:pic>
                        <p:nvPicPr>
                          <p:cNvPr id="18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890" y="2614049"/>
                            <a:ext cx="846322" cy="536630"/>
                          </a:xfrm>
                          <a:prstGeom prst="rect">
                            <a:avLst/>
                          </a:prstGeom>
                          <a:noFill/>
                          <a:ln>
                            <a:noFill/>
                          </a:ln>
                        </p:spPr>
                      </p:pic>
                    </p:oleObj>
                  </mc:Fallback>
                </mc:AlternateContent>
              </a:graphicData>
            </a:graphic>
          </p:graphicFrame>
          <p:sp>
            <p:nvSpPr>
              <p:cNvPr id="94" name="Line 34"/>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95" name="Rectangle 51"/>
              <p:cNvSpPr>
                <a:spLocks noChangeArrowheads="1"/>
              </p:cNvSpPr>
              <p:nvPr/>
            </p:nvSpPr>
            <p:spPr bwMode="auto">
              <a:xfrm>
                <a:off x="4660068" y="265526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p>
            </p:txBody>
          </p:sp>
          <p:sp>
            <p:nvSpPr>
              <p:cNvPr id="96" name="Oval 95"/>
              <p:cNvSpPr/>
              <p:nvPr/>
            </p:nvSpPr>
            <p:spPr>
              <a:xfrm>
                <a:off x="5017364" y="251293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97" name="Rectangle 51"/>
              <p:cNvSpPr>
                <a:spLocks noChangeArrowheads="1"/>
              </p:cNvSpPr>
              <p:nvPr/>
            </p:nvSpPr>
            <p:spPr bwMode="auto">
              <a:xfrm>
                <a:off x="6214384" y="213319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p>
            </p:txBody>
          </p:sp>
          <p:sp>
            <p:nvSpPr>
              <p:cNvPr id="98" name="Oval 97"/>
              <p:cNvSpPr/>
              <p:nvPr/>
            </p:nvSpPr>
            <p:spPr>
              <a:xfrm>
                <a:off x="6349887" y="252775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cxnSp>
            <p:nvCxnSpPr>
              <p:cNvPr id="99" name="Straight Arrow Connector 98"/>
              <p:cNvCxnSpPr/>
              <p:nvPr/>
            </p:nvCxnSpPr>
            <p:spPr>
              <a:xfrm flipV="1">
                <a:off x="1109784" y="1575691"/>
                <a:ext cx="0" cy="98038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0" name="Rectangle 51"/>
              <p:cNvSpPr>
                <a:spLocks noChangeArrowheads="1"/>
              </p:cNvSpPr>
              <p:nvPr/>
            </p:nvSpPr>
            <p:spPr bwMode="auto">
              <a:xfrm>
                <a:off x="903620" y="125597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p>
            </p:txBody>
          </p:sp>
          <p:sp>
            <p:nvSpPr>
              <p:cNvPr id="101" name="Rectangle 51"/>
              <p:cNvSpPr>
                <a:spLocks noChangeArrowheads="1"/>
              </p:cNvSpPr>
              <p:nvPr/>
            </p:nvSpPr>
            <p:spPr bwMode="auto">
              <a:xfrm>
                <a:off x="903620" y="2649540"/>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p>
            </p:txBody>
          </p:sp>
          <p:grpSp>
            <p:nvGrpSpPr>
              <p:cNvPr id="102" name="Group 40"/>
              <p:cNvGrpSpPr/>
              <p:nvPr/>
            </p:nvGrpSpPr>
            <p:grpSpPr bwMode="auto">
              <a:xfrm rot="818164" flipV="1">
                <a:off x="1032688" y="2067057"/>
                <a:ext cx="4084772" cy="1"/>
                <a:chOff x="991" y="2064"/>
                <a:chExt cx="1002" cy="1"/>
              </a:xfrm>
            </p:grpSpPr>
            <p:sp>
              <p:nvSpPr>
                <p:cNvPr id="117"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18"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03" name="Group 40"/>
              <p:cNvGrpSpPr/>
              <p:nvPr/>
            </p:nvGrpSpPr>
            <p:grpSpPr bwMode="auto">
              <a:xfrm rot="818164" flipV="1">
                <a:off x="4989935" y="2885452"/>
                <a:ext cx="2910706" cy="1"/>
                <a:chOff x="991" y="2064"/>
                <a:chExt cx="714" cy="1"/>
              </a:xfrm>
            </p:grpSpPr>
            <p:sp>
              <p:nvSpPr>
                <p:cNvPr id="115"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16"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04" name="Group 40"/>
              <p:cNvGrpSpPr/>
              <p:nvPr/>
            </p:nvGrpSpPr>
            <p:grpSpPr bwMode="auto">
              <a:xfrm>
                <a:off x="1109784" y="1585556"/>
                <a:ext cx="3950853" cy="0"/>
                <a:chOff x="991" y="2064"/>
                <a:chExt cx="1198" cy="0"/>
              </a:xfrm>
            </p:grpSpPr>
            <p:sp>
              <p:nvSpPr>
                <p:cNvPr id="113"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14"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05" name="Group 104"/>
              <p:cNvGrpSpPr/>
              <p:nvPr/>
            </p:nvGrpSpPr>
            <p:grpSpPr>
              <a:xfrm rot="946787">
                <a:off x="4815412" y="2179857"/>
                <a:ext cx="3198825" cy="575628"/>
                <a:chOff x="4921901" y="2752304"/>
                <a:chExt cx="4564008" cy="821288"/>
              </a:xfrm>
            </p:grpSpPr>
            <p:sp>
              <p:nvSpPr>
                <p:cNvPr id="111"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12"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sp>
            <p:nvSpPr>
              <p:cNvPr id="106" name="Rectangle 51"/>
              <p:cNvSpPr>
                <a:spLocks noChangeArrowheads="1"/>
              </p:cNvSpPr>
              <p:nvPr/>
            </p:nvSpPr>
            <p:spPr bwMode="auto">
              <a:xfrm>
                <a:off x="4660068" y="133746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I</a:t>
                </a:r>
              </a:p>
            </p:txBody>
          </p:sp>
          <p:sp>
            <p:nvSpPr>
              <p:cNvPr id="107" name="Rectangle 106"/>
              <p:cNvSpPr>
                <a:spLocks noChangeArrowheads="1"/>
              </p:cNvSpPr>
              <p:nvPr/>
            </p:nvSpPr>
            <p:spPr bwMode="auto">
              <a:xfrm>
                <a:off x="6833561" y="321187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p>
            </p:txBody>
          </p:sp>
          <p:sp>
            <p:nvSpPr>
              <p:cNvPr id="108" name="Oval 107"/>
              <p:cNvSpPr/>
              <p:nvPr/>
            </p:nvSpPr>
            <p:spPr>
              <a:xfrm>
                <a:off x="7012208" y="29774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cxnSp>
            <p:nvCxnSpPr>
              <p:cNvPr id="109" name="Straight Arrow Connector 108"/>
              <p:cNvCxnSpPr/>
              <p:nvPr/>
            </p:nvCxnSpPr>
            <p:spPr>
              <a:xfrm>
                <a:off x="7045908" y="2562515"/>
                <a:ext cx="0" cy="4855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109"/>
              <p:cNvSpPr>
                <a:spLocks noChangeArrowheads="1"/>
              </p:cNvSpPr>
              <p:nvPr/>
            </p:nvSpPr>
            <p:spPr bwMode="auto">
              <a:xfrm>
                <a:off x="6854025" y="2252610"/>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p>
            </p:txBody>
          </p:sp>
        </p:grpSp>
        <p:grpSp>
          <p:nvGrpSpPr>
            <p:cNvPr id="17" name="Group 16"/>
            <p:cNvGrpSpPr/>
            <p:nvPr/>
          </p:nvGrpSpPr>
          <p:grpSpPr>
            <a:xfrm>
              <a:off x="3104300" y="970220"/>
              <a:ext cx="2855797" cy="1468502"/>
              <a:chOff x="1290509" y="812201"/>
              <a:chExt cx="6959701" cy="3578802"/>
            </a:xfrm>
          </p:grpSpPr>
          <p:sp>
            <p:nvSpPr>
              <p:cNvPr id="63" name="Line 41"/>
              <p:cNvSpPr>
                <a:spLocks noChangeShapeType="1"/>
              </p:cNvSpPr>
              <p:nvPr/>
            </p:nvSpPr>
            <p:spPr bwMode="auto">
              <a:xfrm flipV="1">
                <a:off x="1290509" y="3354139"/>
                <a:ext cx="695970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64" name="Object 9"/>
              <p:cNvGraphicFramePr>
                <a:graphicFrameLocks noChangeAspect="1"/>
              </p:cNvGraphicFramePr>
              <p:nvPr/>
            </p:nvGraphicFramePr>
            <p:xfrm>
              <a:off x="1290509" y="3546117"/>
              <a:ext cx="791388" cy="501797"/>
            </p:xfrm>
            <a:graphic>
              <a:graphicData uri="http://schemas.openxmlformats.org/presentationml/2006/ole">
                <mc:AlternateContent xmlns:mc="http://schemas.openxmlformats.org/markup-compatibility/2006">
                  <mc:Choice xmlns:v="urn:schemas-microsoft-com:vml" Requires="v">
                    <p:oleObj name="Equation" r:id="rId5" imgW="139700" imgH="165100" progId="Equation.DSMT4">
                      <p:embed/>
                    </p:oleObj>
                  </mc:Choice>
                  <mc:Fallback>
                    <p:oleObj name="Equation" r:id="rId5" imgW="139700" imgH="165100" progId="Equation.DSMT4">
                      <p:embed/>
                      <p:pic>
                        <p:nvPicPr>
                          <p:cNvPr id="152"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0509" y="3546117"/>
                            <a:ext cx="791388" cy="501797"/>
                          </a:xfrm>
                          <a:prstGeom prst="rect">
                            <a:avLst/>
                          </a:prstGeom>
                          <a:noFill/>
                          <a:ln>
                            <a:noFill/>
                          </a:ln>
                        </p:spPr>
                      </p:pic>
                    </p:oleObj>
                  </mc:Fallback>
                </mc:AlternateContent>
              </a:graphicData>
            </a:graphic>
          </p:graphicFrame>
          <p:sp>
            <p:nvSpPr>
              <p:cNvPr id="65" name="Line 34"/>
              <p:cNvSpPr>
                <a:spLocks noChangeShapeType="1"/>
              </p:cNvSpPr>
              <p:nvPr/>
            </p:nvSpPr>
            <p:spPr bwMode="auto">
              <a:xfrm>
                <a:off x="5889384" y="2333603"/>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66" name="Rectangle 51"/>
              <p:cNvSpPr>
                <a:spLocks noChangeArrowheads="1"/>
              </p:cNvSpPr>
              <p:nvPr/>
            </p:nvSpPr>
            <p:spPr bwMode="auto">
              <a:xfrm>
                <a:off x="5488942" y="343765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O</a:t>
                </a:r>
              </a:p>
            </p:txBody>
          </p:sp>
          <p:sp>
            <p:nvSpPr>
              <p:cNvPr id="67" name="Oval 66"/>
              <p:cNvSpPr/>
              <p:nvPr/>
            </p:nvSpPr>
            <p:spPr>
              <a:xfrm>
                <a:off x="5846238" y="3295320"/>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68" name="Rectangle 51"/>
              <p:cNvSpPr>
                <a:spLocks noChangeArrowheads="1"/>
              </p:cNvSpPr>
              <p:nvPr/>
            </p:nvSpPr>
            <p:spPr bwMode="auto">
              <a:xfrm>
                <a:off x="6869576" y="291558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F</a:t>
                </a:r>
              </a:p>
            </p:txBody>
          </p:sp>
          <p:sp>
            <p:nvSpPr>
              <p:cNvPr id="69" name="Oval 68"/>
              <p:cNvSpPr/>
              <p:nvPr/>
            </p:nvSpPr>
            <p:spPr>
              <a:xfrm>
                <a:off x="7005079" y="3310147"/>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D9D9D9"/>
                  </a:solidFill>
                  <a:effectLst/>
                  <a:uLnTx/>
                  <a:uFillTx/>
                  <a:latin typeface="Arial" panose="020B0604020202020204"/>
                  <a:ea typeface="+mn-ea"/>
                  <a:cs typeface="+mn-cs"/>
                </a:endParaRPr>
              </a:p>
            </p:txBody>
          </p:sp>
          <p:cxnSp>
            <p:nvCxnSpPr>
              <p:cNvPr id="70" name="Straight Arrow Connector 69"/>
              <p:cNvCxnSpPr/>
              <p:nvPr/>
            </p:nvCxnSpPr>
            <p:spPr>
              <a:xfrm flipV="1">
                <a:off x="5073718" y="2798861"/>
                <a:ext cx="0" cy="582750"/>
              </a:xfrm>
              <a:prstGeom prst="straightConnector1">
                <a:avLst/>
              </a:prstGeom>
              <a:noFill/>
              <a:ln w="38100" cap="flat" cmpd="sng" algn="ctr">
                <a:solidFill>
                  <a:srgbClr val="00B050"/>
                </a:solidFill>
                <a:prstDash val="solid"/>
                <a:tailEnd type="triangle"/>
              </a:ln>
              <a:effectLst/>
            </p:spPr>
          </p:cxnSp>
          <p:sp>
            <p:nvSpPr>
              <p:cNvPr id="71" name="Rectangle 51"/>
              <p:cNvSpPr>
                <a:spLocks noChangeArrowheads="1"/>
              </p:cNvSpPr>
              <p:nvPr/>
            </p:nvSpPr>
            <p:spPr bwMode="auto">
              <a:xfrm>
                <a:off x="4851925" y="249403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A</a:t>
                </a:r>
              </a:p>
            </p:txBody>
          </p:sp>
          <p:sp>
            <p:nvSpPr>
              <p:cNvPr id="72" name="Rectangle 51"/>
              <p:cNvSpPr>
                <a:spLocks noChangeArrowheads="1"/>
              </p:cNvSpPr>
              <p:nvPr/>
            </p:nvSpPr>
            <p:spPr bwMode="auto">
              <a:xfrm>
                <a:off x="4851925" y="341295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B</a:t>
                </a:r>
              </a:p>
            </p:txBody>
          </p:sp>
          <p:grpSp>
            <p:nvGrpSpPr>
              <p:cNvPr id="73" name="Group 40"/>
              <p:cNvGrpSpPr/>
              <p:nvPr/>
            </p:nvGrpSpPr>
            <p:grpSpPr bwMode="auto">
              <a:xfrm rot="1984323" flipV="1">
                <a:off x="4990290" y="3078188"/>
                <a:ext cx="990621" cy="767"/>
                <a:chOff x="997" y="70724"/>
                <a:chExt cx="243" cy="767"/>
              </a:xfrm>
            </p:grpSpPr>
            <p:sp>
              <p:nvSpPr>
                <p:cNvPr id="89" name="Line 41"/>
                <p:cNvSpPr>
                  <a:spLocks noChangeShapeType="1"/>
                </p:cNvSpPr>
                <p:nvPr/>
              </p:nvSpPr>
              <p:spPr bwMode="auto">
                <a:xfrm flipV="1">
                  <a:off x="1060" y="70724"/>
                  <a:ext cx="18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91" name="Line 42"/>
                <p:cNvSpPr>
                  <a:spLocks noChangeShapeType="1"/>
                </p:cNvSpPr>
                <p:nvPr/>
              </p:nvSpPr>
              <p:spPr bwMode="auto">
                <a:xfrm>
                  <a:off x="997" y="71491"/>
                  <a:ext cx="13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grpSp>
            <p:nvGrpSpPr>
              <p:cNvPr id="74" name="Group 40"/>
              <p:cNvGrpSpPr/>
              <p:nvPr/>
            </p:nvGrpSpPr>
            <p:grpSpPr bwMode="auto">
              <a:xfrm rot="1514282" flipV="1">
                <a:off x="5786038" y="3192960"/>
                <a:ext cx="1818173" cy="1"/>
                <a:chOff x="991" y="2063"/>
                <a:chExt cx="446" cy="1"/>
              </a:xfrm>
            </p:grpSpPr>
            <p:sp>
              <p:nvSpPr>
                <p:cNvPr id="87"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sp>
              <p:nvSpPr>
                <p:cNvPr id="88"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grpSp>
            <p:nvGrpSpPr>
              <p:cNvPr id="75" name="Group 40"/>
              <p:cNvGrpSpPr/>
              <p:nvPr/>
            </p:nvGrpSpPr>
            <p:grpSpPr bwMode="auto">
              <a:xfrm flipV="1">
                <a:off x="5067655" y="2564004"/>
                <a:ext cx="827450" cy="245953"/>
                <a:chOff x="991" y="2064"/>
                <a:chExt cx="1198" cy="0"/>
              </a:xfrm>
            </p:grpSpPr>
            <p:sp>
              <p:nvSpPr>
                <p:cNvPr id="85"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86"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grpSp>
          <p:grpSp>
            <p:nvGrpSpPr>
              <p:cNvPr id="76" name="Group 40"/>
              <p:cNvGrpSpPr/>
              <p:nvPr/>
            </p:nvGrpSpPr>
            <p:grpSpPr bwMode="auto">
              <a:xfrm rot="1984323" flipV="1">
                <a:off x="5766049" y="3762846"/>
                <a:ext cx="1545043" cy="767"/>
                <a:chOff x="997" y="70723"/>
                <a:chExt cx="379" cy="767"/>
              </a:xfrm>
            </p:grpSpPr>
            <p:sp>
              <p:nvSpPr>
                <p:cNvPr id="83"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84"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sp>
            <p:nvSpPr>
              <p:cNvPr id="77" name="Rectangle 51"/>
              <p:cNvSpPr>
                <a:spLocks noChangeArrowheads="1"/>
              </p:cNvSpPr>
              <p:nvPr/>
            </p:nvSpPr>
            <p:spPr bwMode="auto">
              <a:xfrm>
                <a:off x="2300861" y="81220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A’</a:t>
                </a:r>
              </a:p>
            </p:txBody>
          </p:sp>
          <p:cxnSp>
            <p:nvCxnSpPr>
              <p:cNvPr id="78" name="Straight Arrow Connector 77"/>
              <p:cNvCxnSpPr/>
              <p:nvPr/>
            </p:nvCxnSpPr>
            <p:spPr>
              <a:xfrm flipV="1">
                <a:off x="2502238" y="1110381"/>
                <a:ext cx="0" cy="2228084"/>
              </a:xfrm>
              <a:prstGeom prst="straightConnector1">
                <a:avLst/>
              </a:prstGeom>
              <a:noFill/>
              <a:ln w="38100" cap="flat" cmpd="sng" algn="ctr">
                <a:solidFill>
                  <a:srgbClr val="00B050"/>
                </a:solidFill>
                <a:prstDash val="sysDot"/>
                <a:tailEnd type="triangle"/>
              </a:ln>
              <a:effectLst/>
            </p:spPr>
          </p:cxnSp>
          <p:sp>
            <p:nvSpPr>
              <p:cNvPr id="79" name="Rectangle 78"/>
              <p:cNvSpPr>
                <a:spLocks noChangeArrowheads="1"/>
              </p:cNvSpPr>
              <p:nvPr/>
            </p:nvSpPr>
            <p:spPr bwMode="auto">
              <a:xfrm>
                <a:off x="2287951" y="344704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B’</a:t>
                </a:r>
              </a:p>
            </p:txBody>
          </p:sp>
          <p:sp>
            <p:nvSpPr>
              <p:cNvPr id="80" name="Line 41"/>
              <p:cNvSpPr>
                <a:spLocks noChangeShapeType="1"/>
              </p:cNvSpPr>
              <p:nvPr/>
            </p:nvSpPr>
            <p:spPr bwMode="auto">
              <a:xfrm rot="1514282">
                <a:off x="2299740" y="1924970"/>
                <a:ext cx="3780493" cy="75684"/>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sp>
            <p:nvSpPr>
              <p:cNvPr id="81" name="Line 41"/>
              <p:cNvSpPr>
                <a:spLocks noChangeShapeType="1"/>
              </p:cNvSpPr>
              <p:nvPr/>
            </p:nvSpPr>
            <p:spPr bwMode="auto">
              <a:xfrm rot="1984323">
                <a:off x="2255211" y="1962969"/>
                <a:ext cx="3087034" cy="5116"/>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82" name="Oval 81"/>
              <p:cNvSpPr/>
              <p:nvPr/>
            </p:nvSpPr>
            <p:spPr>
              <a:xfrm>
                <a:off x="2460741" y="1084828"/>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D9D9D9"/>
                  </a:solidFill>
                  <a:effectLst/>
                  <a:uLnTx/>
                  <a:uFillTx/>
                  <a:latin typeface="Arial" panose="020B0604020202020204"/>
                  <a:ea typeface="+mn-ea"/>
                  <a:cs typeface="+mn-cs"/>
                </a:endParaRPr>
              </a:p>
            </p:txBody>
          </p:sp>
        </p:grpSp>
        <p:grpSp>
          <p:nvGrpSpPr>
            <p:cNvPr id="18" name="Group 17"/>
            <p:cNvGrpSpPr/>
            <p:nvPr/>
          </p:nvGrpSpPr>
          <p:grpSpPr>
            <a:xfrm>
              <a:off x="5923666" y="1135636"/>
              <a:ext cx="2950028" cy="1579128"/>
              <a:chOff x="1834818" y="1099097"/>
              <a:chExt cx="5257358" cy="2814224"/>
            </a:xfrm>
          </p:grpSpPr>
          <p:sp>
            <p:nvSpPr>
              <p:cNvPr id="22" name="Line 41"/>
              <p:cNvSpPr>
                <a:spLocks noChangeShapeType="1"/>
              </p:cNvSpPr>
              <p:nvPr/>
            </p:nvSpPr>
            <p:spPr bwMode="auto">
              <a:xfrm flipV="1">
                <a:off x="2155902" y="2671337"/>
                <a:ext cx="4936274"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23" name="Object 9"/>
              <p:cNvGraphicFramePr>
                <a:graphicFrameLocks noChangeAspect="1"/>
              </p:cNvGraphicFramePr>
              <p:nvPr/>
            </p:nvGraphicFramePr>
            <p:xfrm>
              <a:off x="1834818" y="2787154"/>
              <a:ext cx="550110" cy="348809"/>
            </p:xfrm>
            <a:graphic>
              <a:graphicData uri="http://schemas.openxmlformats.org/presentationml/2006/ole">
                <mc:AlternateContent xmlns:mc="http://schemas.openxmlformats.org/markup-compatibility/2006">
                  <mc:Choice xmlns:v="urn:schemas-microsoft-com:vml" Requires="v">
                    <p:oleObj name="Equation" r:id="rId5" imgW="139700" imgH="165100" progId="Equation.DSMT4">
                      <p:embed/>
                    </p:oleObj>
                  </mc:Choice>
                  <mc:Fallback>
                    <p:oleObj name="Equation" r:id="rId5" imgW="139700" imgH="165100" progId="Equation.DSMT4">
                      <p:embed/>
                      <p:pic>
                        <p:nvPicPr>
                          <p:cNvPr id="11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4818" y="2787154"/>
                            <a:ext cx="550110" cy="348809"/>
                          </a:xfrm>
                          <a:prstGeom prst="rect">
                            <a:avLst/>
                          </a:prstGeom>
                          <a:noFill/>
                          <a:ln>
                            <a:noFill/>
                          </a:ln>
                        </p:spPr>
                      </p:pic>
                    </p:oleObj>
                  </mc:Fallback>
                </mc:AlternateContent>
              </a:graphicData>
            </a:graphic>
          </p:graphicFrame>
          <p:sp>
            <p:nvSpPr>
              <p:cNvPr id="24" name="Rectangle 51"/>
              <p:cNvSpPr>
                <a:spLocks noChangeArrowheads="1"/>
              </p:cNvSpPr>
              <p:nvPr/>
            </p:nvSpPr>
            <p:spPr bwMode="auto">
              <a:xfrm>
                <a:off x="5385426" y="275906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p>
            </p:txBody>
          </p:sp>
          <p:sp>
            <p:nvSpPr>
              <p:cNvPr id="25" name="Oval 24"/>
              <p:cNvSpPr/>
              <p:nvPr/>
            </p:nvSpPr>
            <p:spPr>
              <a:xfrm>
                <a:off x="5703881" y="26281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6" name="Rectangle 51"/>
              <p:cNvSpPr>
                <a:spLocks noChangeArrowheads="1"/>
              </p:cNvSpPr>
              <p:nvPr/>
            </p:nvSpPr>
            <p:spPr bwMode="auto">
              <a:xfrm>
                <a:off x="2370800" y="280397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p>
            </p:txBody>
          </p:sp>
          <p:sp>
            <p:nvSpPr>
              <p:cNvPr id="27" name="Oval 26"/>
              <p:cNvSpPr/>
              <p:nvPr/>
            </p:nvSpPr>
            <p:spPr>
              <a:xfrm>
                <a:off x="2541829" y="262819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nvGrpSpPr>
              <p:cNvPr id="28" name="Group 4"/>
              <p:cNvGrpSpPr/>
              <p:nvPr/>
            </p:nvGrpSpPr>
            <p:grpSpPr bwMode="auto">
              <a:xfrm>
                <a:off x="5633443" y="1099097"/>
                <a:ext cx="227167" cy="2814224"/>
                <a:chOff x="2592" y="2677"/>
                <a:chExt cx="192" cy="1221"/>
              </a:xfrm>
            </p:grpSpPr>
            <p:sp>
              <p:nvSpPr>
                <p:cNvPr id="57"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grpSp>
              <p:nvGrpSpPr>
                <p:cNvPr id="58" name="Group 9"/>
                <p:cNvGrpSpPr/>
                <p:nvPr/>
              </p:nvGrpSpPr>
              <p:grpSpPr bwMode="auto">
                <a:xfrm flipV="1">
                  <a:off x="2592" y="2677"/>
                  <a:ext cx="192" cy="1221"/>
                  <a:chOff x="2592" y="2516"/>
                  <a:chExt cx="192" cy="1221"/>
                </a:xfrm>
              </p:grpSpPr>
              <p:sp>
                <p:nvSpPr>
                  <p:cNvPr id="59"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sp>
                <p:nvSpPr>
                  <p:cNvPr id="60"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sp>
                <p:nvSpPr>
                  <p:cNvPr id="61"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dirty="0">
                      <a:ln>
                        <a:noFill/>
                      </a:ln>
                      <a:solidFill>
                        <a:sysClr val="windowText" lastClr="000000"/>
                      </a:solidFill>
                      <a:effectLst/>
                      <a:uLnTx/>
                      <a:uFillTx/>
                      <a:ea typeface="+mn-ea"/>
                      <a:cs typeface="+mn-cs"/>
                    </a:endParaRPr>
                  </a:p>
                </p:txBody>
              </p:sp>
              <p:sp>
                <p:nvSpPr>
                  <p:cNvPr id="62"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grpSp>
          </p:grpSp>
          <p:cxnSp>
            <p:nvCxnSpPr>
              <p:cNvPr id="29" name="Straight Arrow Connector 28"/>
              <p:cNvCxnSpPr/>
              <p:nvPr/>
            </p:nvCxnSpPr>
            <p:spPr>
              <a:xfrm flipV="1">
                <a:off x="3480074" y="1505535"/>
                <a:ext cx="0" cy="11658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51"/>
              <p:cNvSpPr>
                <a:spLocks noChangeArrowheads="1"/>
              </p:cNvSpPr>
              <p:nvPr/>
            </p:nvSpPr>
            <p:spPr bwMode="auto">
              <a:xfrm>
                <a:off x="3258280" y="124298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p>
            </p:txBody>
          </p:sp>
          <p:sp>
            <p:nvSpPr>
              <p:cNvPr id="31" name="Rectangle 30"/>
              <p:cNvSpPr>
                <a:spLocks noChangeArrowheads="1"/>
              </p:cNvSpPr>
              <p:nvPr/>
            </p:nvSpPr>
            <p:spPr bwMode="auto">
              <a:xfrm>
                <a:off x="3241125" y="275906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p>
            </p:txBody>
          </p:sp>
          <p:grpSp>
            <p:nvGrpSpPr>
              <p:cNvPr id="32" name="Group 40"/>
              <p:cNvGrpSpPr/>
              <p:nvPr/>
            </p:nvGrpSpPr>
            <p:grpSpPr bwMode="auto">
              <a:xfrm rot="1637671" flipV="1">
                <a:off x="3341799" y="2100906"/>
                <a:ext cx="2539740" cy="766"/>
                <a:chOff x="997" y="70725"/>
                <a:chExt cx="623" cy="766"/>
              </a:xfrm>
            </p:grpSpPr>
            <p:sp>
              <p:nvSpPr>
                <p:cNvPr id="55" name="Line 41"/>
                <p:cNvSpPr>
                  <a:spLocks noChangeShapeType="1"/>
                </p:cNvSpPr>
                <p:nvPr/>
              </p:nvSpPr>
              <p:spPr bwMode="auto">
                <a:xfrm flipV="1">
                  <a:off x="1333" y="70725"/>
                  <a:ext cx="28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6"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33" name="Group 40"/>
              <p:cNvGrpSpPr/>
              <p:nvPr/>
            </p:nvGrpSpPr>
            <p:grpSpPr bwMode="auto">
              <a:xfrm rot="20426402" flipV="1">
                <a:off x="5732566" y="1335061"/>
                <a:ext cx="1096611" cy="1"/>
                <a:chOff x="991" y="2063"/>
                <a:chExt cx="269" cy="1"/>
              </a:xfrm>
            </p:grpSpPr>
            <p:sp>
              <p:nvSpPr>
                <p:cNvPr id="53" name="Line 41"/>
                <p:cNvSpPr>
                  <a:spLocks noChangeShapeType="1"/>
                </p:cNvSpPr>
                <p:nvPr/>
              </p:nvSpPr>
              <p:spPr bwMode="auto">
                <a:xfrm flipV="1">
                  <a:off x="1128" y="2063"/>
                  <a:ext cx="13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4" name="Line 42"/>
                <p:cNvSpPr>
                  <a:spLocks noChangeShapeType="1"/>
                </p:cNvSpPr>
                <p:nvPr/>
              </p:nvSpPr>
              <p:spPr bwMode="auto">
                <a:xfrm>
                  <a:off x="991" y="2064"/>
                  <a:ext cx="14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34" name="Group 40"/>
              <p:cNvGrpSpPr/>
              <p:nvPr/>
            </p:nvGrpSpPr>
            <p:grpSpPr bwMode="auto">
              <a:xfrm flipV="1">
                <a:off x="3480395" y="1520928"/>
                <a:ext cx="2269617" cy="0"/>
                <a:chOff x="1841" y="2064"/>
                <a:chExt cx="3286" cy="0"/>
              </a:xfrm>
            </p:grpSpPr>
            <p:sp>
              <p:nvSpPr>
                <p:cNvPr id="51"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2" name="Line 42"/>
                <p:cNvSpPr>
                  <a:spLocks noChangeShapeType="1"/>
                </p:cNvSpPr>
                <p:nvPr/>
              </p:nvSpPr>
              <p:spPr bwMode="auto">
                <a:xfrm>
                  <a:off x="1841" y="2064"/>
                  <a:ext cx="1627"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sp>
            <p:nvSpPr>
              <p:cNvPr id="35" name="Line 41"/>
              <p:cNvSpPr>
                <a:spLocks noChangeShapeType="1"/>
              </p:cNvSpPr>
              <p:nvPr/>
            </p:nvSpPr>
            <p:spPr bwMode="auto">
              <a:xfrm rot="20280000">
                <a:off x="2520032" y="2014318"/>
                <a:ext cx="3329786" cy="138903"/>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36" name="Rectangle 51"/>
              <p:cNvSpPr>
                <a:spLocks noChangeArrowheads="1"/>
              </p:cNvSpPr>
              <p:nvPr/>
            </p:nvSpPr>
            <p:spPr bwMode="auto">
              <a:xfrm>
                <a:off x="4256663" y="1702795"/>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p>
            </p:txBody>
          </p:sp>
          <p:cxnSp>
            <p:nvCxnSpPr>
              <p:cNvPr id="37" name="Straight Arrow Connector 36"/>
              <p:cNvCxnSpPr/>
              <p:nvPr/>
            </p:nvCxnSpPr>
            <p:spPr>
              <a:xfrm flipV="1">
                <a:off x="4428495" y="2025306"/>
                <a:ext cx="0" cy="636789"/>
              </a:xfrm>
              <a:prstGeom prst="straightConnector1">
                <a:avLst/>
              </a:prstGeom>
              <a:ln w="2857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a:spLocks noChangeArrowheads="1"/>
              </p:cNvSpPr>
              <p:nvPr/>
            </p:nvSpPr>
            <p:spPr bwMode="auto">
              <a:xfrm>
                <a:off x="4272784" y="2747829"/>
                <a:ext cx="343225" cy="25952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p>
            </p:txBody>
          </p:sp>
          <p:sp>
            <p:nvSpPr>
              <p:cNvPr id="39" name="Oval 38"/>
              <p:cNvSpPr/>
              <p:nvPr/>
            </p:nvSpPr>
            <p:spPr>
              <a:xfrm>
                <a:off x="4399247" y="19635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nvGrpSpPr>
              <p:cNvPr id="40" name="Group 40"/>
              <p:cNvGrpSpPr/>
              <p:nvPr/>
            </p:nvGrpSpPr>
            <p:grpSpPr bwMode="auto">
              <a:xfrm rot="1637671" flipV="1">
                <a:off x="5637419" y="2940593"/>
                <a:ext cx="1214836" cy="766"/>
                <a:chOff x="997" y="70726"/>
                <a:chExt cx="298" cy="766"/>
              </a:xfrm>
            </p:grpSpPr>
            <p:sp>
              <p:nvSpPr>
                <p:cNvPr id="41" name="Line 41"/>
                <p:cNvSpPr>
                  <a:spLocks noChangeShapeType="1"/>
                </p:cNvSpPr>
                <p:nvPr/>
              </p:nvSpPr>
              <p:spPr bwMode="auto">
                <a:xfrm flipV="1">
                  <a:off x="1163" y="70726"/>
                  <a:ext cx="13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0" name="Line 42"/>
                <p:cNvSpPr>
                  <a:spLocks noChangeShapeType="1"/>
                </p:cNvSpPr>
                <p:nvPr/>
              </p:nvSpPr>
              <p:spPr bwMode="auto">
                <a:xfrm>
                  <a:off x="997" y="71492"/>
                  <a:ext cx="19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sp>
          <p:nvSpPr>
            <p:cNvPr id="19" name="Rectangle 51"/>
            <p:cNvSpPr>
              <a:spLocks noChangeArrowheads="1"/>
            </p:cNvSpPr>
            <p:nvPr/>
          </p:nvSpPr>
          <p:spPr bwMode="auto">
            <a:xfrm>
              <a:off x="1353372" y="2483123"/>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(1)</a:t>
              </a:r>
            </a:p>
          </p:txBody>
        </p:sp>
        <p:sp>
          <p:nvSpPr>
            <p:cNvPr id="20" name="Rectangle 51"/>
            <p:cNvSpPr>
              <a:spLocks noChangeArrowheads="1"/>
            </p:cNvSpPr>
            <p:nvPr/>
          </p:nvSpPr>
          <p:spPr bwMode="auto">
            <a:xfrm>
              <a:off x="4428507" y="2478981"/>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(2)</a:t>
              </a:r>
            </a:p>
          </p:txBody>
        </p:sp>
        <p:sp>
          <p:nvSpPr>
            <p:cNvPr id="21" name="Rectangle 51"/>
            <p:cNvSpPr>
              <a:spLocks noChangeArrowheads="1"/>
            </p:cNvSpPr>
            <p:nvPr/>
          </p:nvSpPr>
          <p:spPr bwMode="auto">
            <a:xfrm>
              <a:off x="7503642" y="2474839"/>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(3)</a:t>
              </a:r>
            </a:p>
          </p:txBody>
        </p:sp>
      </p:grpSp>
      <p:sp>
        <p:nvSpPr>
          <p:cNvPr id="119" name="Google Shape;269;p26"/>
          <p:cNvSpPr txBox="1"/>
          <p:nvPr/>
        </p:nvSpPr>
        <p:spPr>
          <a:xfrm>
            <a:off x="3633566" y="6363279"/>
            <a:ext cx="4248107" cy="92354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4000" dirty="0" err="1">
                <a:latin typeface="Times New Roman" panose="02020603050405020304" pitchFamily="18" charset="0"/>
                <a:cs typeface="Times New Roman" panose="02020603050405020304" pitchFamily="18" charset="0"/>
              </a:rPr>
              <a:t>Tiêu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cự</a:t>
            </a:r>
            <a:r>
              <a:rPr lang="en-US" sz="4000" dirty="0">
                <a:latin typeface="Times New Roman" panose="02020603050405020304" pitchFamily="18" charset="0"/>
                <a:cs typeface="Times New Roman" panose="02020603050405020304" pitchFamily="18" charset="0"/>
              </a:rPr>
              <a:t> OF = f</a:t>
            </a:r>
          </a:p>
        </p:txBody>
      </p:sp>
      <p:sp>
        <p:nvSpPr>
          <p:cNvPr id="120" name="Google Shape;269;p26"/>
          <p:cNvSpPr txBox="1"/>
          <p:nvPr/>
        </p:nvSpPr>
        <p:spPr>
          <a:xfrm>
            <a:off x="3645324" y="7012091"/>
            <a:ext cx="9845163" cy="92354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4000" dirty="0" err="1">
                <a:latin typeface="Times New Roman" panose="02020603050405020304" pitchFamily="18" charset="0"/>
                <a:cs typeface="Times New Roman" panose="02020603050405020304" pitchFamily="18" charset="0"/>
              </a:rPr>
              <a:t>Khoảng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TK OA = d</a:t>
            </a:r>
          </a:p>
        </p:txBody>
      </p:sp>
      <p:sp>
        <p:nvSpPr>
          <p:cNvPr id="121" name="Google Shape;269;p26"/>
          <p:cNvSpPr txBox="1"/>
          <p:nvPr/>
        </p:nvSpPr>
        <p:spPr>
          <a:xfrm>
            <a:off x="3635121" y="7663771"/>
            <a:ext cx="9845163" cy="92354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4000" dirty="0" err="1">
                <a:latin typeface="Times New Roman" panose="02020603050405020304" pitchFamily="18" charset="0"/>
                <a:cs typeface="Times New Roman" panose="02020603050405020304" pitchFamily="18" charset="0"/>
              </a:rPr>
              <a:t>Khoảng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ảnh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TK OA’ = d’</a:t>
            </a:r>
          </a:p>
        </p:txBody>
      </p:sp>
      <p:sp>
        <p:nvSpPr>
          <p:cNvPr id="122" name="Google Shape;269;p26"/>
          <p:cNvSpPr txBox="1"/>
          <p:nvPr/>
        </p:nvSpPr>
        <p:spPr>
          <a:xfrm>
            <a:off x="3633567" y="8292747"/>
            <a:ext cx="9845163" cy="92354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AB = h</a:t>
            </a:r>
          </a:p>
        </p:txBody>
      </p:sp>
      <p:sp>
        <p:nvSpPr>
          <p:cNvPr id="123" name="Google Shape;269;p26"/>
          <p:cNvSpPr txBox="1"/>
          <p:nvPr/>
        </p:nvSpPr>
        <p:spPr>
          <a:xfrm>
            <a:off x="3633566" y="8971632"/>
            <a:ext cx="9845163" cy="92354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ảnh</a:t>
            </a:r>
            <a:r>
              <a:rPr lang="en-US" sz="4000" dirty="0">
                <a:latin typeface="Times New Roman" panose="02020603050405020304" pitchFamily="18" charset="0"/>
                <a:cs typeface="Times New Roman" panose="02020603050405020304" pitchFamily="18" charset="0"/>
              </a:rPr>
              <a:t> A’B’ = h’</a:t>
            </a:r>
          </a:p>
        </p:txBody>
      </p:sp>
    </p:spTree>
    <p:extLst>
      <p:ext uri="{BB962C8B-B14F-4D97-AF65-F5344CB8AC3E}">
        <p14:creationId xmlns:p14="http://schemas.microsoft.com/office/powerpoint/2010/main" val="362526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500"/>
                                        <p:tgtEl>
                                          <p:spTgt spid="119"/>
                                        </p:tgtEl>
                                      </p:cBhvr>
                                    </p:animEffect>
                                    <p:anim calcmode="lin" valueType="num">
                                      <p:cBhvr>
                                        <p:cTn id="13" dur="500" fill="hold"/>
                                        <p:tgtEl>
                                          <p:spTgt spid="119"/>
                                        </p:tgtEl>
                                        <p:attrNameLst>
                                          <p:attrName>ppt_x</p:attrName>
                                        </p:attrNameLst>
                                      </p:cBhvr>
                                      <p:tavLst>
                                        <p:tav tm="0">
                                          <p:val>
                                            <p:strVal val="#ppt_x"/>
                                          </p:val>
                                        </p:tav>
                                        <p:tav tm="100000">
                                          <p:val>
                                            <p:strVal val="#ppt_x"/>
                                          </p:val>
                                        </p:tav>
                                      </p:tavLst>
                                    </p:anim>
                                    <p:anim calcmode="lin" valueType="num">
                                      <p:cBhvr>
                                        <p:cTn id="14"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500"/>
                                        <p:tgtEl>
                                          <p:spTgt spid="120"/>
                                        </p:tgtEl>
                                      </p:cBhvr>
                                    </p:animEffect>
                                    <p:anim calcmode="lin" valueType="num">
                                      <p:cBhvr>
                                        <p:cTn id="20" dur="500" fill="hold"/>
                                        <p:tgtEl>
                                          <p:spTgt spid="120"/>
                                        </p:tgtEl>
                                        <p:attrNameLst>
                                          <p:attrName>ppt_x</p:attrName>
                                        </p:attrNameLst>
                                      </p:cBhvr>
                                      <p:tavLst>
                                        <p:tav tm="0">
                                          <p:val>
                                            <p:strVal val="#ppt_x"/>
                                          </p:val>
                                        </p:tav>
                                        <p:tav tm="100000">
                                          <p:val>
                                            <p:strVal val="#ppt_x"/>
                                          </p:val>
                                        </p:tav>
                                      </p:tavLst>
                                    </p:anim>
                                    <p:anim calcmode="lin" valueType="num">
                                      <p:cBhvr>
                                        <p:cTn id="21" dur="5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fade">
                                      <p:cBhvr>
                                        <p:cTn id="26" dur="500"/>
                                        <p:tgtEl>
                                          <p:spTgt spid="121"/>
                                        </p:tgtEl>
                                      </p:cBhvr>
                                    </p:animEffect>
                                    <p:anim calcmode="lin" valueType="num">
                                      <p:cBhvr>
                                        <p:cTn id="27" dur="500" fill="hold"/>
                                        <p:tgtEl>
                                          <p:spTgt spid="121"/>
                                        </p:tgtEl>
                                        <p:attrNameLst>
                                          <p:attrName>ppt_x</p:attrName>
                                        </p:attrNameLst>
                                      </p:cBhvr>
                                      <p:tavLst>
                                        <p:tav tm="0">
                                          <p:val>
                                            <p:strVal val="#ppt_x"/>
                                          </p:val>
                                        </p:tav>
                                        <p:tav tm="100000">
                                          <p:val>
                                            <p:strVal val="#ppt_x"/>
                                          </p:val>
                                        </p:tav>
                                      </p:tavLst>
                                    </p:anim>
                                    <p:anim calcmode="lin" valueType="num">
                                      <p:cBhvr>
                                        <p:cTn id="28" dur="5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fade">
                                      <p:cBhvr>
                                        <p:cTn id="33" dur="500"/>
                                        <p:tgtEl>
                                          <p:spTgt spid="122"/>
                                        </p:tgtEl>
                                      </p:cBhvr>
                                    </p:animEffect>
                                    <p:anim calcmode="lin" valueType="num">
                                      <p:cBhvr>
                                        <p:cTn id="34" dur="500" fill="hold"/>
                                        <p:tgtEl>
                                          <p:spTgt spid="122"/>
                                        </p:tgtEl>
                                        <p:attrNameLst>
                                          <p:attrName>ppt_x</p:attrName>
                                        </p:attrNameLst>
                                      </p:cBhvr>
                                      <p:tavLst>
                                        <p:tav tm="0">
                                          <p:val>
                                            <p:strVal val="#ppt_x"/>
                                          </p:val>
                                        </p:tav>
                                        <p:tav tm="100000">
                                          <p:val>
                                            <p:strVal val="#ppt_x"/>
                                          </p:val>
                                        </p:tav>
                                      </p:tavLst>
                                    </p:anim>
                                    <p:anim calcmode="lin" valueType="num">
                                      <p:cBhvr>
                                        <p:cTn id="35" dur="500" fill="hold"/>
                                        <p:tgtEl>
                                          <p:spTgt spid="1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23"/>
                                        </p:tgtEl>
                                        <p:attrNameLst>
                                          <p:attrName>style.visibility</p:attrName>
                                        </p:attrNameLst>
                                      </p:cBhvr>
                                      <p:to>
                                        <p:strVal val="visible"/>
                                      </p:to>
                                    </p:set>
                                    <p:animEffect transition="in" filter="fade">
                                      <p:cBhvr>
                                        <p:cTn id="40" dur="500"/>
                                        <p:tgtEl>
                                          <p:spTgt spid="123"/>
                                        </p:tgtEl>
                                      </p:cBhvr>
                                    </p:animEffect>
                                    <p:anim calcmode="lin" valueType="num">
                                      <p:cBhvr>
                                        <p:cTn id="41" dur="500" fill="hold"/>
                                        <p:tgtEl>
                                          <p:spTgt spid="123"/>
                                        </p:tgtEl>
                                        <p:attrNameLst>
                                          <p:attrName>ppt_x</p:attrName>
                                        </p:attrNameLst>
                                      </p:cBhvr>
                                      <p:tavLst>
                                        <p:tav tm="0">
                                          <p:val>
                                            <p:strVal val="#ppt_x"/>
                                          </p:val>
                                        </p:tav>
                                        <p:tav tm="100000">
                                          <p:val>
                                            <p:strVal val="#ppt_x"/>
                                          </p:val>
                                        </p:tav>
                                      </p:tavLst>
                                    </p:anim>
                                    <p:anim calcmode="lin" valueType="num">
                                      <p:cBhvr>
                                        <p:cTn id="42" dur="5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1" grpId="0" animBg="1"/>
      <p:bldP spid="122" grpId="0" animBg="1"/>
      <p:bldP spid="1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840" t="-40382" b="-38888"/>
            </a:stretch>
          </a:blipFill>
        </p:spPr>
        <p:txBody>
          <a:bodyPr/>
          <a:lstStyle/>
          <a:p>
            <a:endParaRPr lang="en-US"/>
          </a:p>
        </p:txBody>
      </p:sp>
      <p:sp>
        <p:nvSpPr>
          <p:cNvPr id="3" name="TextBox 3"/>
          <p:cNvSpPr txBox="1"/>
          <p:nvPr/>
        </p:nvSpPr>
        <p:spPr>
          <a:xfrm>
            <a:off x="0" y="0"/>
            <a:ext cx="16263258" cy="1008674"/>
          </a:xfrm>
          <a:prstGeom prst="rect">
            <a:avLst/>
          </a:prstGeom>
        </p:spPr>
        <p:txBody>
          <a:bodyPr wrap="square" lIns="0" tIns="0" rIns="0" bIns="0" rtlCol="0" anchor="t">
            <a:spAutoFit/>
          </a:bodyPr>
          <a:lstStyle/>
          <a:p>
            <a:pPr algn="ctr">
              <a:lnSpc>
                <a:spcPts val="8799"/>
              </a:lnSpc>
            </a:pPr>
            <a:r>
              <a:rPr lang="en-US" sz="5400" spc="598">
                <a:solidFill>
                  <a:srgbClr val="18727D"/>
                </a:solidFill>
                <a:latin typeface="Times New Roman" panose="02020603050405020304" pitchFamily="18" charset="0"/>
                <a:ea typeface="Jingleberry"/>
                <a:cs typeface="Times New Roman" panose="02020603050405020304" pitchFamily="18" charset="0"/>
                <a:sym typeface="Jingleberry"/>
              </a:rPr>
              <a:t>IV. Sự Tạo Ảnh Một Vật Của Thấu Kính</a:t>
            </a:r>
          </a:p>
        </p:txBody>
      </p:sp>
      <p:sp>
        <p:nvSpPr>
          <p:cNvPr id="90" name="Rectangle 89"/>
          <p:cNvSpPr/>
          <p:nvPr/>
        </p:nvSpPr>
        <p:spPr>
          <a:xfrm>
            <a:off x="1929482" y="1045251"/>
            <a:ext cx="9603911" cy="769441"/>
          </a:xfrm>
          <a:prstGeom prst="rect">
            <a:avLst/>
          </a:prstGeom>
        </p:spPr>
        <p:txBody>
          <a:bodyPr wrap="none">
            <a:spAutoFit/>
          </a:bodyPr>
          <a:lstStyle/>
          <a:p>
            <a:pPr lvl="0" algn="just">
              <a:buClr>
                <a:srgbClr val="2E2723"/>
              </a:buClr>
              <a:buSzPts val="3000"/>
              <a:defRPr/>
            </a:pPr>
            <a:r>
              <a:rPr lang="en-US" sz="4400" b="1" kern="0">
                <a:solidFill>
                  <a:srgbClr val="2E2723"/>
                </a:solidFill>
                <a:latin typeface="Times New Roman" panose="02020603050405020304" pitchFamily="18" charset="0"/>
                <a:cs typeface="Times New Roman" panose="02020603050405020304" pitchFamily="18" charset="0"/>
                <a:sym typeface="Barlow" panose="00000500000000000000"/>
              </a:rPr>
              <a:t>2. Dựng ảnh của mội vật qua thấu kính</a:t>
            </a:r>
          </a:p>
        </p:txBody>
      </p:sp>
      <p:grpSp>
        <p:nvGrpSpPr>
          <p:cNvPr id="15" name="Group 14"/>
          <p:cNvGrpSpPr/>
          <p:nvPr/>
        </p:nvGrpSpPr>
        <p:grpSpPr>
          <a:xfrm>
            <a:off x="181022" y="1885358"/>
            <a:ext cx="17878947" cy="3715342"/>
            <a:chOff x="11340" y="970220"/>
            <a:chExt cx="8862354" cy="1841645"/>
          </a:xfrm>
        </p:grpSpPr>
        <p:grpSp>
          <p:nvGrpSpPr>
            <p:cNvPr id="16" name="Group 15"/>
            <p:cNvGrpSpPr/>
            <p:nvPr/>
          </p:nvGrpSpPr>
          <p:grpSpPr>
            <a:xfrm>
              <a:off x="11340" y="1407645"/>
              <a:ext cx="2994474" cy="1191446"/>
              <a:chOff x="407890" y="1029759"/>
              <a:chExt cx="7606347" cy="3026425"/>
            </a:xfrm>
          </p:grpSpPr>
          <p:sp>
            <p:nvSpPr>
              <p:cNvPr id="92" name="Line 41"/>
              <p:cNvSpPr>
                <a:spLocks noChangeShapeType="1"/>
              </p:cNvSpPr>
              <p:nvPr/>
            </p:nvSpPr>
            <p:spPr bwMode="auto">
              <a:xfrm flipV="1">
                <a:off x="573161" y="2571751"/>
                <a:ext cx="7286461"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93" name="Object 9"/>
              <p:cNvGraphicFramePr>
                <a:graphicFrameLocks noChangeAspect="1"/>
              </p:cNvGraphicFramePr>
              <p:nvPr/>
            </p:nvGraphicFramePr>
            <p:xfrm>
              <a:off x="407890" y="2614049"/>
              <a:ext cx="846322" cy="536630"/>
            </p:xfrm>
            <a:graphic>
              <a:graphicData uri="http://schemas.openxmlformats.org/presentationml/2006/ole">
                <mc:AlternateContent xmlns:mc="http://schemas.openxmlformats.org/markup-compatibility/2006">
                  <mc:Choice xmlns:v="urn:schemas-microsoft-com:vml" Requires="v">
                    <p:oleObj name="Equation" r:id="rId4" imgW="139700" imgH="165100" progId="Equation.DSMT4">
                      <p:embed/>
                    </p:oleObj>
                  </mc:Choice>
                  <mc:Fallback>
                    <p:oleObj name="Equation" r:id="rId4" imgW="139700" imgH="165100" progId="Equation.DSMT4">
                      <p:embed/>
                      <p:pic>
                        <p:nvPicPr>
                          <p:cNvPr id="93"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90" y="2614049"/>
                            <a:ext cx="846322" cy="536630"/>
                          </a:xfrm>
                          <a:prstGeom prst="rect">
                            <a:avLst/>
                          </a:prstGeom>
                          <a:noFill/>
                          <a:ln>
                            <a:noFill/>
                          </a:ln>
                        </p:spPr>
                      </p:pic>
                    </p:oleObj>
                  </mc:Fallback>
                </mc:AlternateContent>
              </a:graphicData>
            </a:graphic>
          </p:graphicFrame>
          <p:sp>
            <p:nvSpPr>
              <p:cNvPr id="94" name="Line 34"/>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95" name="Rectangle 51"/>
              <p:cNvSpPr>
                <a:spLocks noChangeArrowheads="1"/>
              </p:cNvSpPr>
              <p:nvPr/>
            </p:nvSpPr>
            <p:spPr bwMode="auto">
              <a:xfrm>
                <a:off x="4660068" y="265526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p>
            </p:txBody>
          </p:sp>
          <p:sp>
            <p:nvSpPr>
              <p:cNvPr id="96" name="Oval 95"/>
              <p:cNvSpPr/>
              <p:nvPr/>
            </p:nvSpPr>
            <p:spPr>
              <a:xfrm>
                <a:off x="5017364" y="251293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97" name="Rectangle 51"/>
              <p:cNvSpPr>
                <a:spLocks noChangeArrowheads="1"/>
              </p:cNvSpPr>
              <p:nvPr/>
            </p:nvSpPr>
            <p:spPr bwMode="auto">
              <a:xfrm>
                <a:off x="6214384" y="213319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p>
            </p:txBody>
          </p:sp>
          <p:sp>
            <p:nvSpPr>
              <p:cNvPr id="98" name="Oval 97"/>
              <p:cNvSpPr/>
              <p:nvPr/>
            </p:nvSpPr>
            <p:spPr>
              <a:xfrm>
                <a:off x="6349887" y="252775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cxnSp>
            <p:nvCxnSpPr>
              <p:cNvPr id="99" name="Straight Arrow Connector 98"/>
              <p:cNvCxnSpPr/>
              <p:nvPr/>
            </p:nvCxnSpPr>
            <p:spPr>
              <a:xfrm flipV="1">
                <a:off x="1109784" y="1575691"/>
                <a:ext cx="0" cy="98038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0" name="Rectangle 51"/>
              <p:cNvSpPr>
                <a:spLocks noChangeArrowheads="1"/>
              </p:cNvSpPr>
              <p:nvPr/>
            </p:nvSpPr>
            <p:spPr bwMode="auto">
              <a:xfrm>
                <a:off x="903620" y="125597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p>
            </p:txBody>
          </p:sp>
          <p:sp>
            <p:nvSpPr>
              <p:cNvPr id="101" name="Rectangle 51"/>
              <p:cNvSpPr>
                <a:spLocks noChangeArrowheads="1"/>
              </p:cNvSpPr>
              <p:nvPr/>
            </p:nvSpPr>
            <p:spPr bwMode="auto">
              <a:xfrm>
                <a:off x="903620" y="2649540"/>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p>
            </p:txBody>
          </p:sp>
          <p:grpSp>
            <p:nvGrpSpPr>
              <p:cNvPr id="102" name="Group 40"/>
              <p:cNvGrpSpPr/>
              <p:nvPr/>
            </p:nvGrpSpPr>
            <p:grpSpPr bwMode="auto">
              <a:xfrm rot="818164" flipV="1">
                <a:off x="1032688" y="2067057"/>
                <a:ext cx="4084772" cy="1"/>
                <a:chOff x="991" y="2064"/>
                <a:chExt cx="1002" cy="1"/>
              </a:xfrm>
            </p:grpSpPr>
            <p:sp>
              <p:nvSpPr>
                <p:cNvPr id="117"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18"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03" name="Group 40"/>
              <p:cNvGrpSpPr/>
              <p:nvPr/>
            </p:nvGrpSpPr>
            <p:grpSpPr bwMode="auto">
              <a:xfrm rot="818164" flipV="1">
                <a:off x="4989935" y="2885452"/>
                <a:ext cx="2910706" cy="1"/>
                <a:chOff x="991" y="2064"/>
                <a:chExt cx="714" cy="1"/>
              </a:xfrm>
            </p:grpSpPr>
            <p:sp>
              <p:nvSpPr>
                <p:cNvPr id="115"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16"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04" name="Group 40"/>
              <p:cNvGrpSpPr/>
              <p:nvPr/>
            </p:nvGrpSpPr>
            <p:grpSpPr bwMode="auto">
              <a:xfrm>
                <a:off x="1109784" y="1585556"/>
                <a:ext cx="3950853" cy="0"/>
                <a:chOff x="991" y="2064"/>
                <a:chExt cx="1198" cy="0"/>
              </a:xfrm>
            </p:grpSpPr>
            <p:sp>
              <p:nvSpPr>
                <p:cNvPr id="113"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14"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05" name="Group 104"/>
              <p:cNvGrpSpPr/>
              <p:nvPr/>
            </p:nvGrpSpPr>
            <p:grpSpPr>
              <a:xfrm rot="946787">
                <a:off x="4815412" y="2179857"/>
                <a:ext cx="3198825" cy="575628"/>
                <a:chOff x="4921901" y="2752304"/>
                <a:chExt cx="4564008" cy="821288"/>
              </a:xfrm>
            </p:grpSpPr>
            <p:sp>
              <p:nvSpPr>
                <p:cNvPr id="111"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12"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sp>
            <p:nvSpPr>
              <p:cNvPr id="106" name="Rectangle 51"/>
              <p:cNvSpPr>
                <a:spLocks noChangeArrowheads="1"/>
              </p:cNvSpPr>
              <p:nvPr/>
            </p:nvSpPr>
            <p:spPr bwMode="auto">
              <a:xfrm>
                <a:off x="4660068" y="133746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I</a:t>
                </a:r>
              </a:p>
            </p:txBody>
          </p:sp>
          <p:sp>
            <p:nvSpPr>
              <p:cNvPr id="107" name="Rectangle 106"/>
              <p:cNvSpPr>
                <a:spLocks noChangeArrowheads="1"/>
              </p:cNvSpPr>
              <p:nvPr/>
            </p:nvSpPr>
            <p:spPr bwMode="auto">
              <a:xfrm>
                <a:off x="6833561" y="321187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p>
            </p:txBody>
          </p:sp>
          <p:sp>
            <p:nvSpPr>
              <p:cNvPr id="108" name="Oval 107"/>
              <p:cNvSpPr/>
              <p:nvPr/>
            </p:nvSpPr>
            <p:spPr>
              <a:xfrm>
                <a:off x="7012208" y="29774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cxnSp>
            <p:nvCxnSpPr>
              <p:cNvPr id="109" name="Straight Arrow Connector 108"/>
              <p:cNvCxnSpPr/>
              <p:nvPr/>
            </p:nvCxnSpPr>
            <p:spPr>
              <a:xfrm>
                <a:off x="7045908" y="2562515"/>
                <a:ext cx="0" cy="4855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109"/>
              <p:cNvSpPr>
                <a:spLocks noChangeArrowheads="1"/>
              </p:cNvSpPr>
              <p:nvPr/>
            </p:nvSpPr>
            <p:spPr bwMode="auto">
              <a:xfrm>
                <a:off x="6854025" y="2252610"/>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p>
            </p:txBody>
          </p:sp>
        </p:grpSp>
        <p:grpSp>
          <p:nvGrpSpPr>
            <p:cNvPr id="17" name="Group 16"/>
            <p:cNvGrpSpPr/>
            <p:nvPr/>
          </p:nvGrpSpPr>
          <p:grpSpPr>
            <a:xfrm>
              <a:off x="3104300" y="970220"/>
              <a:ext cx="2855797" cy="1468502"/>
              <a:chOff x="1290509" y="812201"/>
              <a:chExt cx="6959701" cy="3578802"/>
            </a:xfrm>
          </p:grpSpPr>
          <p:sp>
            <p:nvSpPr>
              <p:cNvPr id="63" name="Line 41"/>
              <p:cNvSpPr>
                <a:spLocks noChangeShapeType="1"/>
              </p:cNvSpPr>
              <p:nvPr/>
            </p:nvSpPr>
            <p:spPr bwMode="auto">
              <a:xfrm flipV="1">
                <a:off x="1290509" y="3354139"/>
                <a:ext cx="695970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64" name="Object 9"/>
              <p:cNvGraphicFramePr>
                <a:graphicFrameLocks noChangeAspect="1"/>
              </p:cNvGraphicFramePr>
              <p:nvPr/>
            </p:nvGraphicFramePr>
            <p:xfrm>
              <a:off x="1290509" y="3546117"/>
              <a:ext cx="791388" cy="501797"/>
            </p:xfrm>
            <a:graphic>
              <a:graphicData uri="http://schemas.openxmlformats.org/presentationml/2006/ole">
                <mc:AlternateContent xmlns:mc="http://schemas.openxmlformats.org/markup-compatibility/2006">
                  <mc:Choice xmlns:v="urn:schemas-microsoft-com:vml" Requires="v">
                    <p:oleObj name="Equation" r:id="rId4" imgW="139700" imgH="165100" progId="Equation.DSMT4">
                      <p:embed/>
                    </p:oleObj>
                  </mc:Choice>
                  <mc:Fallback>
                    <p:oleObj name="Equation" r:id="rId4" imgW="139700" imgH="165100" progId="Equation.DSMT4">
                      <p:embed/>
                      <p:pic>
                        <p:nvPicPr>
                          <p:cNvPr id="64"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509" y="3546117"/>
                            <a:ext cx="791388" cy="501797"/>
                          </a:xfrm>
                          <a:prstGeom prst="rect">
                            <a:avLst/>
                          </a:prstGeom>
                          <a:noFill/>
                          <a:ln>
                            <a:noFill/>
                          </a:ln>
                        </p:spPr>
                      </p:pic>
                    </p:oleObj>
                  </mc:Fallback>
                </mc:AlternateContent>
              </a:graphicData>
            </a:graphic>
          </p:graphicFrame>
          <p:sp>
            <p:nvSpPr>
              <p:cNvPr id="65" name="Line 34"/>
              <p:cNvSpPr>
                <a:spLocks noChangeShapeType="1"/>
              </p:cNvSpPr>
              <p:nvPr/>
            </p:nvSpPr>
            <p:spPr bwMode="auto">
              <a:xfrm>
                <a:off x="5889384" y="2333603"/>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66" name="Rectangle 51"/>
              <p:cNvSpPr>
                <a:spLocks noChangeArrowheads="1"/>
              </p:cNvSpPr>
              <p:nvPr/>
            </p:nvSpPr>
            <p:spPr bwMode="auto">
              <a:xfrm>
                <a:off x="5488942" y="343765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O</a:t>
                </a:r>
              </a:p>
            </p:txBody>
          </p:sp>
          <p:sp>
            <p:nvSpPr>
              <p:cNvPr id="67" name="Oval 66"/>
              <p:cNvSpPr/>
              <p:nvPr/>
            </p:nvSpPr>
            <p:spPr>
              <a:xfrm>
                <a:off x="5846238" y="3295320"/>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68" name="Rectangle 51"/>
              <p:cNvSpPr>
                <a:spLocks noChangeArrowheads="1"/>
              </p:cNvSpPr>
              <p:nvPr/>
            </p:nvSpPr>
            <p:spPr bwMode="auto">
              <a:xfrm>
                <a:off x="6869576" y="291558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F</a:t>
                </a:r>
              </a:p>
            </p:txBody>
          </p:sp>
          <p:sp>
            <p:nvSpPr>
              <p:cNvPr id="69" name="Oval 68"/>
              <p:cNvSpPr/>
              <p:nvPr/>
            </p:nvSpPr>
            <p:spPr>
              <a:xfrm>
                <a:off x="7005079" y="3310147"/>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D9D9D9"/>
                  </a:solidFill>
                  <a:effectLst/>
                  <a:uLnTx/>
                  <a:uFillTx/>
                  <a:latin typeface="Arial" panose="020B0604020202020204"/>
                  <a:ea typeface="+mn-ea"/>
                  <a:cs typeface="+mn-cs"/>
                </a:endParaRPr>
              </a:p>
            </p:txBody>
          </p:sp>
          <p:cxnSp>
            <p:nvCxnSpPr>
              <p:cNvPr id="70" name="Straight Arrow Connector 69"/>
              <p:cNvCxnSpPr/>
              <p:nvPr/>
            </p:nvCxnSpPr>
            <p:spPr>
              <a:xfrm flipV="1">
                <a:off x="5073718" y="2798861"/>
                <a:ext cx="0" cy="582750"/>
              </a:xfrm>
              <a:prstGeom prst="straightConnector1">
                <a:avLst/>
              </a:prstGeom>
              <a:noFill/>
              <a:ln w="38100" cap="flat" cmpd="sng" algn="ctr">
                <a:solidFill>
                  <a:srgbClr val="00B050"/>
                </a:solidFill>
                <a:prstDash val="solid"/>
                <a:tailEnd type="triangle"/>
              </a:ln>
              <a:effectLst/>
            </p:spPr>
          </p:cxnSp>
          <p:sp>
            <p:nvSpPr>
              <p:cNvPr id="71" name="Rectangle 51"/>
              <p:cNvSpPr>
                <a:spLocks noChangeArrowheads="1"/>
              </p:cNvSpPr>
              <p:nvPr/>
            </p:nvSpPr>
            <p:spPr bwMode="auto">
              <a:xfrm>
                <a:off x="4851925" y="249403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A</a:t>
                </a:r>
              </a:p>
            </p:txBody>
          </p:sp>
          <p:sp>
            <p:nvSpPr>
              <p:cNvPr id="72" name="Rectangle 51"/>
              <p:cNvSpPr>
                <a:spLocks noChangeArrowheads="1"/>
              </p:cNvSpPr>
              <p:nvPr/>
            </p:nvSpPr>
            <p:spPr bwMode="auto">
              <a:xfrm>
                <a:off x="4851925" y="341295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B</a:t>
                </a:r>
              </a:p>
            </p:txBody>
          </p:sp>
          <p:grpSp>
            <p:nvGrpSpPr>
              <p:cNvPr id="73" name="Group 40"/>
              <p:cNvGrpSpPr/>
              <p:nvPr/>
            </p:nvGrpSpPr>
            <p:grpSpPr bwMode="auto">
              <a:xfrm rot="1984323" flipV="1">
                <a:off x="4990290" y="3078188"/>
                <a:ext cx="990621" cy="767"/>
                <a:chOff x="997" y="70724"/>
                <a:chExt cx="243" cy="767"/>
              </a:xfrm>
            </p:grpSpPr>
            <p:sp>
              <p:nvSpPr>
                <p:cNvPr id="89" name="Line 41"/>
                <p:cNvSpPr>
                  <a:spLocks noChangeShapeType="1"/>
                </p:cNvSpPr>
                <p:nvPr/>
              </p:nvSpPr>
              <p:spPr bwMode="auto">
                <a:xfrm flipV="1">
                  <a:off x="1060" y="70724"/>
                  <a:ext cx="18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91" name="Line 42"/>
                <p:cNvSpPr>
                  <a:spLocks noChangeShapeType="1"/>
                </p:cNvSpPr>
                <p:nvPr/>
              </p:nvSpPr>
              <p:spPr bwMode="auto">
                <a:xfrm>
                  <a:off x="997" y="71491"/>
                  <a:ext cx="13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grpSp>
            <p:nvGrpSpPr>
              <p:cNvPr id="74" name="Group 40"/>
              <p:cNvGrpSpPr/>
              <p:nvPr/>
            </p:nvGrpSpPr>
            <p:grpSpPr bwMode="auto">
              <a:xfrm rot="1514282" flipV="1">
                <a:off x="5786038" y="3192960"/>
                <a:ext cx="1818173" cy="1"/>
                <a:chOff x="991" y="2063"/>
                <a:chExt cx="446" cy="1"/>
              </a:xfrm>
            </p:grpSpPr>
            <p:sp>
              <p:nvSpPr>
                <p:cNvPr id="87"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sp>
              <p:nvSpPr>
                <p:cNvPr id="88"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grpSp>
            <p:nvGrpSpPr>
              <p:cNvPr id="75" name="Group 40"/>
              <p:cNvGrpSpPr/>
              <p:nvPr/>
            </p:nvGrpSpPr>
            <p:grpSpPr bwMode="auto">
              <a:xfrm flipV="1">
                <a:off x="5067655" y="2564004"/>
                <a:ext cx="827450" cy="245953"/>
                <a:chOff x="991" y="2064"/>
                <a:chExt cx="1198" cy="0"/>
              </a:xfrm>
            </p:grpSpPr>
            <p:sp>
              <p:nvSpPr>
                <p:cNvPr id="85"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86"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grpSp>
          <p:grpSp>
            <p:nvGrpSpPr>
              <p:cNvPr id="76" name="Group 40"/>
              <p:cNvGrpSpPr/>
              <p:nvPr/>
            </p:nvGrpSpPr>
            <p:grpSpPr bwMode="auto">
              <a:xfrm rot="1984323" flipV="1">
                <a:off x="5766049" y="3762846"/>
                <a:ext cx="1545043" cy="767"/>
                <a:chOff x="997" y="70723"/>
                <a:chExt cx="379" cy="767"/>
              </a:xfrm>
            </p:grpSpPr>
            <p:sp>
              <p:nvSpPr>
                <p:cNvPr id="83"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84"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sp>
            <p:nvSpPr>
              <p:cNvPr id="77" name="Rectangle 51"/>
              <p:cNvSpPr>
                <a:spLocks noChangeArrowheads="1"/>
              </p:cNvSpPr>
              <p:nvPr/>
            </p:nvSpPr>
            <p:spPr bwMode="auto">
              <a:xfrm>
                <a:off x="2300861" y="81220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A’</a:t>
                </a:r>
              </a:p>
            </p:txBody>
          </p:sp>
          <p:cxnSp>
            <p:nvCxnSpPr>
              <p:cNvPr id="78" name="Straight Arrow Connector 77"/>
              <p:cNvCxnSpPr/>
              <p:nvPr/>
            </p:nvCxnSpPr>
            <p:spPr>
              <a:xfrm flipV="1">
                <a:off x="2502238" y="1110381"/>
                <a:ext cx="0" cy="2228084"/>
              </a:xfrm>
              <a:prstGeom prst="straightConnector1">
                <a:avLst/>
              </a:prstGeom>
              <a:noFill/>
              <a:ln w="38100" cap="flat" cmpd="sng" algn="ctr">
                <a:solidFill>
                  <a:srgbClr val="00B050"/>
                </a:solidFill>
                <a:prstDash val="sysDot"/>
                <a:tailEnd type="triangle"/>
              </a:ln>
              <a:effectLst/>
            </p:spPr>
          </p:cxnSp>
          <p:sp>
            <p:nvSpPr>
              <p:cNvPr id="79" name="Rectangle 78"/>
              <p:cNvSpPr>
                <a:spLocks noChangeArrowheads="1"/>
              </p:cNvSpPr>
              <p:nvPr/>
            </p:nvSpPr>
            <p:spPr bwMode="auto">
              <a:xfrm>
                <a:off x="2287951" y="344704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B’</a:t>
                </a:r>
              </a:p>
            </p:txBody>
          </p:sp>
          <p:sp>
            <p:nvSpPr>
              <p:cNvPr id="80" name="Line 41"/>
              <p:cNvSpPr>
                <a:spLocks noChangeShapeType="1"/>
              </p:cNvSpPr>
              <p:nvPr/>
            </p:nvSpPr>
            <p:spPr bwMode="auto">
              <a:xfrm rot="1514282">
                <a:off x="2299740" y="1924970"/>
                <a:ext cx="3780493" cy="75684"/>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sp>
            <p:nvSpPr>
              <p:cNvPr id="81" name="Line 41"/>
              <p:cNvSpPr>
                <a:spLocks noChangeShapeType="1"/>
              </p:cNvSpPr>
              <p:nvPr/>
            </p:nvSpPr>
            <p:spPr bwMode="auto">
              <a:xfrm rot="1984323">
                <a:off x="2255211" y="1962969"/>
                <a:ext cx="3087034" cy="5116"/>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82" name="Oval 81"/>
              <p:cNvSpPr/>
              <p:nvPr/>
            </p:nvSpPr>
            <p:spPr>
              <a:xfrm>
                <a:off x="2460741" y="1084828"/>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D9D9D9"/>
                  </a:solidFill>
                  <a:effectLst/>
                  <a:uLnTx/>
                  <a:uFillTx/>
                  <a:latin typeface="Arial" panose="020B0604020202020204"/>
                  <a:ea typeface="+mn-ea"/>
                  <a:cs typeface="+mn-cs"/>
                </a:endParaRPr>
              </a:p>
            </p:txBody>
          </p:sp>
        </p:grpSp>
        <p:grpSp>
          <p:nvGrpSpPr>
            <p:cNvPr id="18" name="Group 17"/>
            <p:cNvGrpSpPr/>
            <p:nvPr/>
          </p:nvGrpSpPr>
          <p:grpSpPr>
            <a:xfrm>
              <a:off x="5923666" y="1135636"/>
              <a:ext cx="2950028" cy="1579128"/>
              <a:chOff x="1834818" y="1099097"/>
              <a:chExt cx="5257358" cy="2814224"/>
            </a:xfrm>
          </p:grpSpPr>
          <p:sp>
            <p:nvSpPr>
              <p:cNvPr id="22" name="Line 41"/>
              <p:cNvSpPr>
                <a:spLocks noChangeShapeType="1"/>
              </p:cNvSpPr>
              <p:nvPr/>
            </p:nvSpPr>
            <p:spPr bwMode="auto">
              <a:xfrm flipV="1">
                <a:off x="2155902" y="2671337"/>
                <a:ext cx="4936274"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23" name="Object 9"/>
              <p:cNvGraphicFramePr>
                <a:graphicFrameLocks noChangeAspect="1"/>
              </p:cNvGraphicFramePr>
              <p:nvPr/>
            </p:nvGraphicFramePr>
            <p:xfrm>
              <a:off x="1834818" y="2787154"/>
              <a:ext cx="550110" cy="348809"/>
            </p:xfrm>
            <a:graphic>
              <a:graphicData uri="http://schemas.openxmlformats.org/presentationml/2006/ole">
                <mc:AlternateContent xmlns:mc="http://schemas.openxmlformats.org/markup-compatibility/2006">
                  <mc:Choice xmlns:v="urn:schemas-microsoft-com:vml" Requires="v">
                    <p:oleObj name="Equation" r:id="rId4" imgW="139700" imgH="165100" progId="Equation.DSMT4">
                      <p:embed/>
                    </p:oleObj>
                  </mc:Choice>
                  <mc:Fallback>
                    <p:oleObj name="Equation" r:id="rId4" imgW="139700" imgH="165100" progId="Equation.DSMT4">
                      <p:embed/>
                      <p:pic>
                        <p:nvPicPr>
                          <p:cNvPr id="23"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818" y="2787154"/>
                            <a:ext cx="550110" cy="348809"/>
                          </a:xfrm>
                          <a:prstGeom prst="rect">
                            <a:avLst/>
                          </a:prstGeom>
                          <a:noFill/>
                          <a:ln>
                            <a:noFill/>
                          </a:ln>
                        </p:spPr>
                      </p:pic>
                    </p:oleObj>
                  </mc:Fallback>
                </mc:AlternateContent>
              </a:graphicData>
            </a:graphic>
          </p:graphicFrame>
          <p:sp>
            <p:nvSpPr>
              <p:cNvPr id="24" name="Rectangle 51"/>
              <p:cNvSpPr>
                <a:spLocks noChangeArrowheads="1"/>
              </p:cNvSpPr>
              <p:nvPr/>
            </p:nvSpPr>
            <p:spPr bwMode="auto">
              <a:xfrm>
                <a:off x="5385426" y="275906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p>
            </p:txBody>
          </p:sp>
          <p:sp>
            <p:nvSpPr>
              <p:cNvPr id="25" name="Oval 24"/>
              <p:cNvSpPr/>
              <p:nvPr/>
            </p:nvSpPr>
            <p:spPr>
              <a:xfrm>
                <a:off x="5703881" y="26281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6" name="Rectangle 51"/>
              <p:cNvSpPr>
                <a:spLocks noChangeArrowheads="1"/>
              </p:cNvSpPr>
              <p:nvPr/>
            </p:nvSpPr>
            <p:spPr bwMode="auto">
              <a:xfrm>
                <a:off x="2370800" y="280397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p>
            </p:txBody>
          </p:sp>
          <p:sp>
            <p:nvSpPr>
              <p:cNvPr id="27" name="Oval 26"/>
              <p:cNvSpPr/>
              <p:nvPr/>
            </p:nvSpPr>
            <p:spPr>
              <a:xfrm>
                <a:off x="2541829" y="262819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nvGrpSpPr>
              <p:cNvPr id="28" name="Group 4"/>
              <p:cNvGrpSpPr/>
              <p:nvPr/>
            </p:nvGrpSpPr>
            <p:grpSpPr bwMode="auto">
              <a:xfrm>
                <a:off x="5633443" y="1099097"/>
                <a:ext cx="227167" cy="2814224"/>
                <a:chOff x="2592" y="2677"/>
                <a:chExt cx="192" cy="1221"/>
              </a:xfrm>
            </p:grpSpPr>
            <p:sp>
              <p:nvSpPr>
                <p:cNvPr id="57"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grpSp>
              <p:nvGrpSpPr>
                <p:cNvPr id="58" name="Group 9"/>
                <p:cNvGrpSpPr/>
                <p:nvPr/>
              </p:nvGrpSpPr>
              <p:grpSpPr bwMode="auto">
                <a:xfrm flipV="1">
                  <a:off x="2592" y="2677"/>
                  <a:ext cx="192" cy="1221"/>
                  <a:chOff x="2592" y="2516"/>
                  <a:chExt cx="192" cy="1221"/>
                </a:xfrm>
              </p:grpSpPr>
              <p:sp>
                <p:nvSpPr>
                  <p:cNvPr id="59"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sp>
                <p:nvSpPr>
                  <p:cNvPr id="60"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sp>
                <p:nvSpPr>
                  <p:cNvPr id="61"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dirty="0">
                      <a:ln>
                        <a:noFill/>
                      </a:ln>
                      <a:solidFill>
                        <a:sysClr val="windowText" lastClr="000000"/>
                      </a:solidFill>
                      <a:effectLst/>
                      <a:uLnTx/>
                      <a:uFillTx/>
                      <a:ea typeface="+mn-ea"/>
                      <a:cs typeface="+mn-cs"/>
                    </a:endParaRPr>
                  </a:p>
                </p:txBody>
              </p:sp>
              <p:sp>
                <p:nvSpPr>
                  <p:cNvPr id="62"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grpSp>
          </p:grpSp>
          <p:cxnSp>
            <p:nvCxnSpPr>
              <p:cNvPr id="29" name="Straight Arrow Connector 28"/>
              <p:cNvCxnSpPr/>
              <p:nvPr/>
            </p:nvCxnSpPr>
            <p:spPr>
              <a:xfrm flipV="1">
                <a:off x="3480074" y="1505535"/>
                <a:ext cx="0" cy="11658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51"/>
              <p:cNvSpPr>
                <a:spLocks noChangeArrowheads="1"/>
              </p:cNvSpPr>
              <p:nvPr/>
            </p:nvSpPr>
            <p:spPr bwMode="auto">
              <a:xfrm>
                <a:off x="3258280" y="124298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p>
            </p:txBody>
          </p:sp>
          <p:sp>
            <p:nvSpPr>
              <p:cNvPr id="31" name="Rectangle 30"/>
              <p:cNvSpPr>
                <a:spLocks noChangeArrowheads="1"/>
              </p:cNvSpPr>
              <p:nvPr/>
            </p:nvSpPr>
            <p:spPr bwMode="auto">
              <a:xfrm>
                <a:off x="3241125" y="275906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p>
            </p:txBody>
          </p:sp>
          <p:grpSp>
            <p:nvGrpSpPr>
              <p:cNvPr id="32" name="Group 40"/>
              <p:cNvGrpSpPr/>
              <p:nvPr/>
            </p:nvGrpSpPr>
            <p:grpSpPr bwMode="auto">
              <a:xfrm rot="1637671" flipV="1">
                <a:off x="3341799" y="2100906"/>
                <a:ext cx="2539740" cy="766"/>
                <a:chOff x="997" y="70725"/>
                <a:chExt cx="623" cy="766"/>
              </a:xfrm>
            </p:grpSpPr>
            <p:sp>
              <p:nvSpPr>
                <p:cNvPr id="55" name="Line 41"/>
                <p:cNvSpPr>
                  <a:spLocks noChangeShapeType="1"/>
                </p:cNvSpPr>
                <p:nvPr/>
              </p:nvSpPr>
              <p:spPr bwMode="auto">
                <a:xfrm flipV="1">
                  <a:off x="1333" y="70725"/>
                  <a:ext cx="28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6"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33" name="Group 40"/>
              <p:cNvGrpSpPr/>
              <p:nvPr/>
            </p:nvGrpSpPr>
            <p:grpSpPr bwMode="auto">
              <a:xfrm rot="20426402" flipV="1">
                <a:off x="5732566" y="1335061"/>
                <a:ext cx="1096611" cy="1"/>
                <a:chOff x="991" y="2063"/>
                <a:chExt cx="269" cy="1"/>
              </a:xfrm>
            </p:grpSpPr>
            <p:sp>
              <p:nvSpPr>
                <p:cNvPr id="53" name="Line 41"/>
                <p:cNvSpPr>
                  <a:spLocks noChangeShapeType="1"/>
                </p:cNvSpPr>
                <p:nvPr/>
              </p:nvSpPr>
              <p:spPr bwMode="auto">
                <a:xfrm flipV="1">
                  <a:off x="1128" y="2063"/>
                  <a:ext cx="13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4" name="Line 42"/>
                <p:cNvSpPr>
                  <a:spLocks noChangeShapeType="1"/>
                </p:cNvSpPr>
                <p:nvPr/>
              </p:nvSpPr>
              <p:spPr bwMode="auto">
                <a:xfrm>
                  <a:off x="991" y="2064"/>
                  <a:ext cx="14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34" name="Group 40"/>
              <p:cNvGrpSpPr/>
              <p:nvPr/>
            </p:nvGrpSpPr>
            <p:grpSpPr bwMode="auto">
              <a:xfrm flipV="1">
                <a:off x="3480395" y="1520928"/>
                <a:ext cx="2269617" cy="0"/>
                <a:chOff x="1841" y="2064"/>
                <a:chExt cx="3286" cy="0"/>
              </a:xfrm>
            </p:grpSpPr>
            <p:sp>
              <p:nvSpPr>
                <p:cNvPr id="51"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2" name="Line 42"/>
                <p:cNvSpPr>
                  <a:spLocks noChangeShapeType="1"/>
                </p:cNvSpPr>
                <p:nvPr/>
              </p:nvSpPr>
              <p:spPr bwMode="auto">
                <a:xfrm>
                  <a:off x="1841" y="2064"/>
                  <a:ext cx="1627"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sp>
            <p:nvSpPr>
              <p:cNvPr id="35" name="Line 41"/>
              <p:cNvSpPr>
                <a:spLocks noChangeShapeType="1"/>
              </p:cNvSpPr>
              <p:nvPr/>
            </p:nvSpPr>
            <p:spPr bwMode="auto">
              <a:xfrm rot="20280000">
                <a:off x="2520032" y="2014318"/>
                <a:ext cx="3329786" cy="138903"/>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36" name="Rectangle 51"/>
              <p:cNvSpPr>
                <a:spLocks noChangeArrowheads="1"/>
              </p:cNvSpPr>
              <p:nvPr/>
            </p:nvSpPr>
            <p:spPr bwMode="auto">
              <a:xfrm>
                <a:off x="4256663" y="1702795"/>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p>
            </p:txBody>
          </p:sp>
          <p:cxnSp>
            <p:nvCxnSpPr>
              <p:cNvPr id="37" name="Straight Arrow Connector 36"/>
              <p:cNvCxnSpPr/>
              <p:nvPr/>
            </p:nvCxnSpPr>
            <p:spPr>
              <a:xfrm flipV="1">
                <a:off x="4428495" y="2025306"/>
                <a:ext cx="0" cy="636789"/>
              </a:xfrm>
              <a:prstGeom prst="straightConnector1">
                <a:avLst/>
              </a:prstGeom>
              <a:ln w="2857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a:spLocks noChangeArrowheads="1"/>
              </p:cNvSpPr>
              <p:nvPr/>
            </p:nvSpPr>
            <p:spPr bwMode="auto">
              <a:xfrm>
                <a:off x="4272784" y="2747829"/>
                <a:ext cx="343225" cy="25952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p>
            </p:txBody>
          </p:sp>
          <p:sp>
            <p:nvSpPr>
              <p:cNvPr id="39" name="Oval 38"/>
              <p:cNvSpPr/>
              <p:nvPr/>
            </p:nvSpPr>
            <p:spPr>
              <a:xfrm>
                <a:off x="4399247" y="19635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nvGrpSpPr>
              <p:cNvPr id="40" name="Group 40"/>
              <p:cNvGrpSpPr/>
              <p:nvPr/>
            </p:nvGrpSpPr>
            <p:grpSpPr bwMode="auto">
              <a:xfrm rot="1637671" flipV="1">
                <a:off x="5637419" y="2940593"/>
                <a:ext cx="1214836" cy="766"/>
                <a:chOff x="997" y="70726"/>
                <a:chExt cx="298" cy="766"/>
              </a:xfrm>
            </p:grpSpPr>
            <p:sp>
              <p:nvSpPr>
                <p:cNvPr id="41" name="Line 41"/>
                <p:cNvSpPr>
                  <a:spLocks noChangeShapeType="1"/>
                </p:cNvSpPr>
                <p:nvPr/>
              </p:nvSpPr>
              <p:spPr bwMode="auto">
                <a:xfrm flipV="1">
                  <a:off x="1163" y="70726"/>
                  <a:ext cx="13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0" name="Line 42"/>
                <p:cNvSpPr>
                  <a:spLocks noChangeShapeType="1"/>
                </p:cNvSpPr>
                <p:nvPr/>
              </p:nvSpPr>
              <p:spPr bwMode="auto">
                <a:xfrm>
                  <a:off x="997" y="71492"/>
                  <a:ext cx="19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sp>
          <p:nvSpPr>
            <p:cNvPr id="19" name="Rectangle 51"/>
            <p:cNvSpPr>
              <a:spLocks noChangeArrowheads="1"/>
            </p:cNvSpPr>
            <p:nvPr/>
          </p:nvSpPr>
          <p:spPr bwMode="auto">
            <a:xfrm>
              <a:off x="1353372" y="2483123"/>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(1)</a:t>
              </a:r>
            </a:p>
          </p:txBody>
        </p:sp>
        <p:sp>
          <p:nvSpPr>
            <p:cNvPr id="20" name="Rectangle 51"/>
            <p:cNvSpPr>
              <a:spLocks noChangeArrowheads="1"/>
            </p:cNvSpPr>
            <p:nvPr/>
          </p:nvSpPr>
          <p:spPr bwMode="auto">
            <a:xfrm>
              <a:off x="4428507" y="2478981"/>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(2)</a:t>
              </a:r>
            </a:p>
          </p:txBody>
        </p:sp>
        <p:sp>
          <p:nvSpPr>
            <p:cNvPr id="21" name="Rectangle 51"/>
            <p:cNvSpPr>
              <a:spLocks noChangeArrowheads="1"/>
            </p:cNvSpPr>
            <p:nvPr/>
          </p:nvSpPr>
          <p:spPr bwMode="auto">
            <a:xfrm>
              <a:off x="7503642" y="2474839"/>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(3)</a:t>
              </a:r>
            </a:p>
          </p:txBody>
        </p:sp>
      </p:grpSp>
      <p:graphicFrame>
        <p:nvGraphicFramePr>
          <p:cNvPr id="124" name="Table 123"/>
          <p:cNvGraphicFramePr>
            <a:graphicFrameLocks noGrp="1"/>
          </p:cNvGraphicFramePr>
          <p:nvPr>
            <p:extLst>
              <p:ext uri="{D42A27DB-BD31-4B8C-83A1-F6EECF244321}">
                <p14:modId xmlns:p14="http://schemas.microsoft.com/office/powerpoint/2010/main" val="991479739"/>
              </p:ext>
            </p:extLst>
          </p:nvPr>
        </p:nvGraphicFramePr>
        <p:xfrm>
          <a:off x="461802" y="6610689"/>
          <a:ext cx="17249817" cy="2696112"/>
        </p:xfrm>
        <a:graphic>
          <a:graphicData uri="http://schemas.openxmlformats.org/drawingml/2006/table">
            <a:tbl>
              <a:tblPr firstRow="1" bandRow="1"/>
              <a:tblGrid>
                <a:gridCol w="3947305">
                  <a:extLst>
                    <a:ext uri="{9D8B030D-6E8A-4147-A177-3AD203B41FA5}">
                      <a16:colId xmlns:a16="http://schemas.microsoft.com/office/drawing/2014/main" val="20000"/>
                    </a:ext>
                  </a:extLst>
                </a:gridCol>
                <a:gridCol w="3467052">
                  <a:extLst>
                    <a:ext uri="{9D8B030D-6E8A-4147-A177-3AD203B41FA5}">
                      <a16:colId xmlns:a16="http://schemas.microsoft.com/office/drawing/2014/main" val="20001"/>
                    </a:ext>
                  </a:extLst>
                </a:gridCol>
                <a:gridCol w="9835460">
                  <a:extLst>
                    <a:ext uri="{9D8B030D-6E8A-4147-A177-3AD203B41FA5}">
                      <a16:colId xmlns:a16="http://schemas.microsoft.com/office/drawing/2014/main" val="20002"/>
                    </a:ext>
                  </a:extLst>
                </a:gridCol>
              </a:tblGrid>
              <a:tr h="580786">
                <a:tc gridSpan="2">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3600" b="1" dirty="0" err="1">
                          <a:solidFill>
                            <a:schemeClr val="bg1"/>
                          </a:solidFill>
                          <a:latin typeface="Times New Roman" panose="02020603050405020304" pitchFamily="18" charset="0"/>
                          <a:cs typeface="Times New Roman" panose="02020603050405020304" pitchFamily="18" charset="0"/>
                        </a:rPr>
                        <a:t>Vật</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nhỏ</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đặt</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trước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thấu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kính</a:t>
                      </a:r>
                      <a:endParaRPr lang="en-US" sz="3600" b="1" dirty="0">
                        <a:solidFill>
                          <a:schemeClr val="bg1"/>
                        </a:solidFill>
                        <a:latin typeface="Times New Roman" panose="02020603050405020304" pitchFamily="18" charset="0"/>
                        <a:cs typeface="Times New Roman" panose="02020603050405020304" pitchFamily="18" charset="0"/>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hMerge="1">
                  <a:txBody>
                    <a:bodyPr/>
                    <a:lstStyle/>
                    <a:p>
                      <a:endParaRPr lang="en-US"/>
                    </a:p>
                  </a:txBody>
                  <a:tcPr marL="125388" marR="125388" marT="62694" marB="62694"/>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3600" b="1" dirty="0" err="1">
                          <a:solidFill>
                            <a:schemeClr val="bg1"/>
                          </a:solidFill>
                          <a:latin typeface="Times New Roman" panose="02020603050405020304" pitchFamily="18" charset="0"/>
                          <a:cs typeface="Times New Roman" panose="02020603050405020304" pitchFamily="18" charset="0"/>
                        </a:rPr>
                        <a:t>Tính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chất</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ảnh</a:t>
                      </a:r>
                      <a:endParaRPr lang="en-US" sz="3600" b="1" dirty="0">
                        <a:solidFill>
                          <a:schemeClr val="bg1"/>
                        </a:solidFill>
                        <a:latin typeface="Times New Roman" panose="02020603050405020304" pitchFamily="18" charset="0"/>
                        <a:cs typeface="Times New Roman" panose="02020603050405020304" pitchFamily="18" charset="0"/>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extLst>
                  <a:ext uri="{0D108BD9-81ED-4DB2-BD59-A6C34878D82A}">
                    <a16:rowId xmlns:a16="http://schemas.microsoft.com/office/drawing/2014/main" val="10000"/>
                  </a:ext>
                </a:extLst>
              </a:tr>
              <a:tr h="580786">
                <a:tc rowSpan="2">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3600" b="1" dirty="0" err="1">
                          <a:solidFill>
                            <a:schemeClr val="bg1"/>
                          </a:solidFill>
                          <a:latin typeface="Times New Roman" panose="02020603050405020304" pitchFamily="18" charset="0"/>
                          <a:cs typeface="Times New Roman" panose="02020603050405020304" pitchFamily="18" charset="0"/>
                        </a:rPr>
                        <a:t>Thấu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kính</a:t>
                      </a:r>
                      <a:r>
                        <a:rPr lang="en-US" sz="3600" b="1" dirty="0">
                          <a:solidFill>
                            <a:schemeClr val="bg1"/>
                          </a:solidFill>
                          <a:latin typeface="Times New Roman" panose="02020603050405020304" pitchFamily="18" charset="0"/>
                          <a:cs typeface="Times New Roman" panose="02020603050405020304" pitchFamily="18" charset="0"/>
                        </a:rPr>
                        <a:t> </a:t>
                      </a:r>
                    </a:p>
                    <a:p>
                      <a:pPr algn="ctr"/>
                      <a:r>
                        <a:rPr lang="en-US" sz="3600" b="1" dirty="0" err="1">
                          <a:solidFill>
                            <a:schemeClr val="bg1"/>
                          </a:solidFill>
                          <a:latin typeface="Times New Roman" panose="02020603050405020304" pitchFamily="18" charset="0"/>
                          <a:cs typeface="Times New Roman" panose="02020603050405020304" pitchFamily="18" charset="0"/>
                        </a:rPr>
                        <a:t>hội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tụ</a:t>
                      </a:r>
                      <a:endParaRPr lang="en-US" sz="3600" b="1" dirty="0">
                        <a:solidFill>
                          <a:schemeClr val="bg1"/>
                        </a:solidFill>
                        <a:latin typeface="Times New Roman" panose="02020603050405020304" pitchFamily="18" charset="0"/>
                        <a:cs typeface="Times New Roman" panose="02020603050405020304" pitchFamily="18" charset="0"/>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3600" dirty="0">
                          <a:solidFill>
                            <a:srgbClr val="000000"/>
                          </a:solidFill>
                          <a:latin typeface="Times New Roman" panose="02020603050405020304" pitchFamily="18" charset="0"/>
                          <a:cs typeface="Times New Roman" panose="02020603050405020304" pitchFamily="18" charset="0"/>
                        </a:rPr>
                        <a:t>d &gt; f</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3600" dirty="0" err="1">
                          <a:solidFill>
                            <a:srgbClr val="000000"/>
                          </a:solidFill>
                          <a:latin typeface="Times New Roman" panose="02020603050405020304" pitchFamily="18" charset="0"/>
                          <a:cs typeface="Times New Roman" panose="02020603050405020304" pitchFamily="18" charset="0"/>
                        </a:rPr>
                        <a:t>Ảnh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thật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ngược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chiều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với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vật</a:t>
                      </a:r>
                      <a:r>
                        <a:rPr lang="en-US" sz="3600" dirty="0">
                          <a:solidFill>
                            <a:srgbClr val="000000"/>
                          </a:solidFill>
                          <a:latin typeface="Times New Roman" panose="02020603050405020304" pitchFamily="18" charset="0"/>
                          <a:cs typeface="Times New Roman" panose="02020603050405020304" pitchFamily="18" charset="0"/>
                        </a:rPr>
                        <a:t> (1)</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0786">
                <a:tc vMerge="1">
                  <a:txBody>
                    <a:bodyPr/>
                    <a:lstStyle/>
                    <a:p>
                      <a:endParaRPr lang="en-US"/>
                    </a:p>
                  </a:txBody>
                  <a:tcPr marL="125388" marR="125388" marT="62694" marB="62694" anchor="ct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3600" dirty="0">
                          <a:solidFill>
                            <a:srgbClr val="000000"/>
                          </a:solidFill>
                          <a:latin typeface="Times New Roman" panose="02020603050405020304" pitchFamily="18" charset="0"/>
                          <a:cs typeface="Times New Roman" panose="02020603050405020304" pitchFamily="18" charset="0"/>
                        </a:rPr>
                        <a:t>d &lt; f</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3600" dirty="0" err="1">
                          <a:solidFill>
                            <a:srgbClr val="000000"/>
                          </a:solidFill>
                          <a:latin typeface="Times New Roman" panose="02020603050405020304" pitchFamily="18" charset="0"/>
                          <a:cs typeface="Times New Roman" panose="02020603050405020304" pitchFamily="18" charset="0"/>
                        </a:rPr>
                        <a:t>Ảnh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ảo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cùng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chiều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với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vật</a:t>
                      </a:r>
                      <a:r>
                        <a:rPr lang="en-US" sz="3600" dirty="0">
                          <a:solidFill>
                            <a:srgbClr val="000000"/>
                          </a:solidFill>
                          <a:latin typeface="Times New Roman" panose="02020603050405020304" pitchFamily="18" charset="0"/>
                          <a:cs typeface="Times New Roman" panose="02020603050405020304" pitchFamily="18" charset="0"/>
                        </a:rPr>
                        <a:t>. h’ &gt; h </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0786">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3600" b="1" dirty="0" err="1">
                          <a:solidFill>
                            <a:schemeClr val="bg1"/>
                          </a:solidFill>
                          <a:latin typeface="Times New Roman" panose="02020603050405020304" pitchFamily="18" charset="0"/>
                          <a:cs typeface="Times New Roman" panose="02020603050405020304" pitchFamily="18" charset="0"/>
                        </a:rPr>
                        <a:t>Thấu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kính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phân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kì</a:t>
                      </a:r>
                      <a:endParaRPr lang="en-US" sz="3600" b="1" dirty="0">
                        <a:solidFill>
                          <a:schemeClr val="bg1"/>
                        </a:solidFill>
                        <a:latin typeface="Times New Roman" panose="02020603050405020304" pitchFamily="18" charset="0"/>
                        <a:cs typeface="Times New Roman" panose="02020603050405020304" pitchFamily="18" charset="0"/>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3600" dirty="0" err="1">
                          <a:solidFill>
                            <a:srgbClr val="000000"/>
                          </a:solidFill>
                          <a:latin typeface="Times New Roman" panose="02020603050405020304" pitchFamily="18" charset="0"/>
                          <a:cs typeface="Times New Roman" panose="02020603050405020304" pitchFamily="18" charset="0"/>
                        </a:rPr>
                        <a:t>Mọi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vị</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trí</a:t>
                      </a:r>
                      <a:endParaRPr lang="en-US" sz="3600" dirty="0">
                        <a:solidFill>
                          <a:srgbClr val="000000"/>
                        </a:solidFill>
                        <a:latin typeface="Times New Roman" panose="02020603050405020304" pitchFamily="18" charset="0"/>
                        <a:cs typeface="Times New Roman" panose="02020603050405020304" pitchFamily="18" charset="0"/>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3600" dirty="0" err="1">
                          <a:solidFill>
                            <a:srgbClr val="000000"/>
                          </a:solidFill>
                          <a:latin typeface="Times New Roman" panose="02020603050405020304" pitchFamily="18" charset="0"/>
                          <a:cs typeface="Times New Roman" panose="02020603050405020304" pitchFamily="18" charset="0"/>
                        </a:rPr>
                        <a:t>Ảnh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ảo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cùng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chiều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với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vật</a:t>
                      </a:r>
                      <a:r>
                        <a:rPr lang="en-US" sz="3600" dirty="0">
                          <a:solidFill>
                            <a:srgbClr val="000000"/>
                          </a:solidFill>
                          <a:latin typeface="Times New Roman" panose="02020603050405020304" pitchFamily="18" charset="0"/>
                          <a:cs typeface="Times New Roman" panose="02020603050405020304" pitchFamily="18" charset="0"/>
                        </a:rPr>
                        <a:t>. h’ &lt; h </a:t>
                      </a: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899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539605" y="2717845"/>
            <a:ext cx="10843062" cy="6485250"/>
          </a:xfrm>
          <a:prstGeom prst="rect">
            <a:avLst/>
          </a:prstGeom>
        </p:spPr>
      </p:pic>
      <p:cxnSp>
        <p:nvCxnSpPr>
          <p:cNvPr id="3" name="Straight Connector 2"/>
          <p:cNvCxnSpPr/>
          <p:nvPr/>
        </p:nvCxnSpPr>
        <p:spPr>
          <a:xfrm>
            <a:off x="111721" y="460400"/>
            <a:ext cx="17922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Google Shape;356;p47"/>
          <p:cNvSpPr txBox="1"/>
          <p:nvPr/>
        </p:nvSpPr>
        <p:spPr>
          <a:xfrm>
            <a:off x="539608" y="148462"/>
            <a:ext cx="8909192" cy="634036"/>
          </a:xfrm>
          <a:prstGeom prst="rect">
            <a:avLst/>
          </a:prstGeom>
          <a:solidFill>
            <a:schemeClr val="bg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3600" kern="0" dirty="0">
                <a:solidFill>
                  <a:srgbClr val="2E2723"/>
                </a:solidFill>
                <a:latin typeface="Times New Roman" panose="02020603050405020304" pitchFamily="18" charset="0"/>
                <a:cs typeface="Times New Roman" panose="02020603050405020304" pitchFamily="18" charset="0"/>
              </a:rPr>
              <a:t>IV. </a:t>
            </a:r>
            <a:r>
              <a:rPr lang="en-US" sz="3600" kern="0" dirty="0" err="1">
                <a:solidFill>
                  <a:srgbClr val="2E2723"/>
                </a:solidFill>
                <a:latin typeface="Times New Roman" panose="02020603050405020304" pitchFamily="18" charset="0"/>
                <a:cs typeface="Times New Roman" panose="02020603050405020304" pitchFamily="18" charset="0"/>
              </a:rPr>
              <a:t>Sự</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Tạo</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Ảnh</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Một</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Vật</a:t>
            </a:r>
            <a:r>
              <a:rPr lang="en-US" sz="3600" kern="0" dirty="0">
                <a:solidFill>
                  <a:srgbClr val="2E2723"/>
                </a:solidFill>
                <a:latin typeface="Times New Roman" panose="02020603050405020304" pitchFamily="18" charset="0"/>
                <a:cs typeface="Times New Roman" panose="02020603050405020304" pitchFamily="18" charset="0"/>
              </a:rPr>
              <a:t> Qua </a:t>
            </a:r>
            <a:r>
              <a:rPr lang="en-US" sz="3600" kern="0" dirty="0" err="1">
                <a:solidFill>
                  <a:srgbClr val="2E2723"/>
                </a:solidFill>
                <a:latin typeface="Times New Roman" panose="02020603050405020304" pitchFamily="18" charset="0"/>
                <a:cs typeface="Times New Roman" panose="02020603050405020304" pitchFamily="18" charset="0"/>
              </a:rPr>
              <a:t>Thấu</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Kính</a:t>
            </a:r>
            <a:endParaRPr lang="en-US" sz="3600" kern="0" dirty="0">
              <a:solidFill>
                <a:srgbClr val="2E2723"/>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539604" y="944173"/>
            <a:ext cx="11576195" cy="773770"/>
            <a:chOff x="2863742" y="1097155"/>
            <a:chExt cx="3467785" cy="484015"/>
          </a:xfrm>
          <a:solidFill>
            <a:srgbClr val="FFFFFF"/>
          </a:solidFill>
        </p:grpSpPr>
        <p:sp>
          <p:nvSpPr>
            <p:cNvPr id="11" name="Rectangle: Rounded Corners 10"/>
            <p:cNvSpPr/>
            <p:nvPr/>
          </p:nvSpPr>
          <p:spPr>
            <a:xfrm>
              <a:off x="2863742" y="1184563"/>
              <a:ext cx="3467785" cy="396607"/>
            </a:xfrm>
            <a:prstGeom prst="roundRect">
              <a:avLst/>
            </a:prstGeom>
            <a:solidFill>
              <a:srgbClr val="FFFFFF"/>
            </a:solidFill>
            <a:ln w="25400" cap="flat" cmpd="sng" algn="ctr">
              <a:solidFill>
                <a:srgbClr val="E36414"/>
              </a:solidFill>
              <a:prstDash val="sysDot"/>
            </a:ln>
            <a:effectLst/>
          </p:spPr>
          <p:txBody>
            <a:bodyPr rtlCol="0" anchor="ctr"/>
            <a:lstStyle/>
            <a:p>
              <a:pPr algn="ctr" defTabSz="1828800">
                <a:defRPr/>
              </a:pPr>
              <a:endParaRPr lang="en-US" sz="3200" kern="0">
                <a:solidFill>
                  <a:srgbClr val="D9D9D9"/>
                </a:solidFill>
                <a:latin typeface="Times New Roman" panose="02020603050405020304" pitchFamily="18" charset="0"/>
                <a:cs typeface="Times New Roman" panose="02020603050405020304" pitchFamily="18" charset="0"/>
              </a:endParaRPr>
            </a:p>
          </p:txBody>
        </p:sp>
        <p:sp>
          <p:nvSpPr>
            <p:cNvPr id="12" name="Google Shape;356;p47"/>
            <p:cNvSpPr txBox="1"/>
            <p:nvPr/>
          </p:nvSpPr>
          <p:spPr>
            <a:xfrm>
              <a:off x="2900974" y="1097155"/>
              <a:ext cx="3430553" cy="331857"/>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3200" kern="0" dirty="0">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3. </a:t>
              </a:r>
              <a:r>
                <a:rPr lang="en-US" sz="3200" kern="0" dirty="0" err="1">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Thí</a:t>
              </a:r>
              <a:r>
                <a:rPr lang="en-US" sz="3200" kern="0" dirty="0">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 </a:t>
              </a:r>
              <a:r>
                <a:rPr lang="en-US" sz="3200" kern="0" dirty="0" err="1">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nghiệm</a:t>
              </a:r>
              <a:r>
                <a:rPr lang="en-US" sz="3200" kern="0" dirty="0">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 </a:t>
              </a:r>
              <a:r>
                <a:rPr lang="en-US" sz="3200" kern="0" dirty="0" err="1">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kiểm</a:t>
              </a:r>
              <a:r>
                <a:rPr lang="en-US" sz="3200" kern="0" dirty="0">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 </a:t>
              </a:r>
              <a:r>
                <a:rPr lang="en-US" sz="3200" kern="0" dirty="0" err="1">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tra</a:t>
              </a:r>
              <a:r>
                <a:rPr lang="en-US" sz="3200" kern="0" dirty="0">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  </a:t>
              </a:r>
              <a:r>
                <a:rPr lang="en-US" sz="3200" kern="0" dirty="0" err="1">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đặc</a:t>
              </a:r>
              <a:r>
                <a:rPr lang="en-US" sz="3200" kern="0" dirty="0">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 </a:t>
              </a:r>
              <a:r>
                <a:rPr lang="en-US" sz="3200" kern="0" dirty="0" err="1">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điểm</a:t>
              </a:r>
              <a:r>
                <a:rPr lang="en-US" sz="3200" kern="0" dirty="0">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 </a:t>
              </a:r>
              <a:r>
                <a:rPr lang="en-US" sz="3200" kern="0" dirty="0" err="1">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ảnh</a:t>
              </a:r>
              <a:r>
                <a:rPr lang="en-US" sz="3200" kern="0" dirty="0">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 </a:t>
              </a:r>
              <a:r>
                <a:rPr lang="en-US" sz="3200" kern="0" dirty="0" err="1">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của</a:t>
              </a:r>
              <a:r>
                <a:rPr lang="en-US" sz="3200" kern="0" dirty="0">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 </a:t>
              </a:r>
              <a:r>
                <a:rPr lang="en-US" sz="3200" kern="0" dirty="0" err="1">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vật</a:t>
              </a:r>
              <a:r>
                <a:rPr lang="en-US" sz="3200" kern="0" dirty="0">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 qua </a:t>
              </a:r>
              <a:r>
                <a:rPr lang="en-US" sz="3200" kern="0" dirty="0" err="1">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thấu</a:t>
              </a:r>
              <a:r>
                <a:rPr lang="en-US" sz="3200" kern="0" dirty="0">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 </a:t>
              </a:r>
              <a:r>
                <a:rPr lang="en-US" sz="3200" kern="0" dirty="0" err="1">
                  <a:solidFill>
                    <a:srgbClr val="2E2723"/>
                  </a:solidFill>
                  <a:latin typeface="Times New Roman" panose="02020603050405020304" pitchFamily="18" charset="0"/>
                  <a:ea typeface="Roboto Black" panose="02000000000000000000" pitchFamily="2" charset="0"/>
                  <a:cs typeface="Times New Roman" panose="02020603050405020304" pitchFamily="18" charset="0"/>
                </a:rPr>
                <a:t>kính</a:t>
              </a:r>
              <a:endParaRPr lang="en-US" sz="3200" kern="0" dirty="0">
                <a:solidFill>
                  <a:srgbClr val="2E2723"/>
                </a:solidFill>
                <a:latin typeface="Times New Roman" panose="02020603050405020304" pitchFamily="18" charset="0"/>
                <a:ea typeface="Roboto Black" panose="02000000000000000000" pitchFamily="2" charset="0"/>
                <a:cs typeface="Times New Roman" panose="02020603050405020304" pitchFamily="18" charset="0"/>
              </a:endParaRPr>
            </a:p>
          </p:txBody>
        </p:sp>
      </p:grpSp>
      <p:pic>
        <p:nvPicPr>
          <p:cNvPr id="15"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1313" y="3254187"/>
            <a:ext cx="665630" cy="66563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2869835" y="3120415"/>
            <a:ext cx="2655794" cy="90627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sz="4000" dirty="0" err="1">
                <a:latin typeface="Times New Roman" panose="02020603050405020304" pitchFamily="18" charset="0"/>
                <a:cs typeface="Times New Roman" panose="02020603050405020304" pitchFamily="18" charset="0"/>
              </a:rPr>
              <a:t>Vật</a:t>
            </a:r>
            <a:endParaRPr lang="en-US" sz="4000" dirty="0">
              <a:latin typeface="Times New Roman" panose="02020603050405020304" pitchFamily="18" charset="0"/>
              <a:cs typeface="Times New Roman" panose="02020603050405020304" pitchFamily="18" charset="0"/>
            </a:endParaRPr>
          </a:p>
        </p:txBody>
      </p:sp>
      <p:pic>
        <p:nvPicPr>
          <p:cNvPr id="17"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1313" y="4208929"/>
            <a:ext cx="665630" cy="6656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2869835" y="4075157"/>
            <a:ext cx="4179810" cy="90627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sz="4000" dirty="0" err="1">
                <a:latin typeface="Times New Roman" panose="02020603050405020304" pitchFamily="18" charset="0"/>
                <a:cs typeface="Times New Roman" panose="02020603050405020304" pitchFamily="18" charset="0"/>
              </a:rPr>
              <a:t>Nguồn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endParaRPr lang="en-US" sz="4000" dirty="0">
              <a:latin typeface="Times New Roman" panose="02020603050405020304" pitchFamily="18" charset="0"/>
              <a:cs typeface="Times New Roman" panose="02020603050405020304" pitchFamily="18" charset="0"/>
            </a:endParaRPr>
          </a:p>
        </p:txBody>
      </p:sp>
      <p:pic>
        <p:nvPicPr>
          <p:cNvPr id="19"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1313" y="5163671"/>
            <a:ext cx="665630" cy="66563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2869835" y="5029899"/>
            <a:ext cx="4179810" cy="90627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sz="4000" dirty="0" err="1">
                <a:latin typeface="Times New Roman" panose="02020603050405020304" pitchFamily="18" charset="0"/>
                <a:cs typeface="Times New Roman" panose="02020603050405020304" pitchFamily="18" charset="0"/>
              </a:rPr>
              <a:t>Nguồn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endParaRPr lang="en-US" sz="4000" dirty="0">
              <a:latin typeface="Times New Roman" panose="02020603050405020304" pitchFamily="18" charset="0"/>
              <a:cs typeface="Times New Roman" panose="02020603050405020304" pitchFamily="18" charset="0"/>
            </a:endParaRPr>
          </a:p>
        </p:txBody>
      </p:sp>
      <p:pic>
        <p:nvPicPr>
          <p:cNvPr id="21"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1313" y="6118413"/>
            <a:ext cx="665630" cy="66563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2869834" y="5984641"/>
            <a:ext cx="4741336" cy="90627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sz="4000" dirty="0">
                <a:latin typeface="Times New Roman" panose="02020603050405020304" pitchFamily="18" charset="0"/>
                <a:cs typeface="Times New Roman" panose="02020603050405020304" pitchFamily="18" charset="0"/>
              </a:rPr>
              <a:t>TK </a:t>
            </a:r>
            <a:r>
              <a:rPr lang="en-US" sz="4000" dirty="0" err="1">
                <a:latin typeface="Times New Roman" panose="02020603050405020304" pitchFamily="18" charset="0"/>
                <a:cs typeface="Times New Roman" panose="02020603050405020304" pitchFamily="18" charset="0"/>
              </a:rPr>
              <a:t>hội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tụ</a:t>
            </a:r>
            <a:endParaRPr lang="en-US" sz="4000" dirty="0">
              <a:latin typeface="Times New Roman" panose="02020603050405020304" pitchFamily="18" charset="0"/>
              <a:cs typeface="Times New Roman" panose="02020603050405020304" pitchFamily="18" charset="0"/>
            </a:endParaRPr>
          </a:p>
        </p:txBody>
      </p:sp>
      <p:pic>
        <p:nvPicPr>
          <p:cNvPr id="23"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1313" y="7073155"/>
            <a:ext cx="665630" cy="66563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2869835" y="6939383"/>
            <a:ext cx="4179810" cy="90627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sz="4000" dirty="0" err="1">
                <a:latin typeface="Times New Roman" panose="02020603050405020304" pitchFamily="18" charset="0"/>
                <a:cs typeface="Times New Roman" panose="02020603050405020304" pitchFamily="18" charset="0"/>
              </a:rPr>
              <a:t>Giá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endParaRPr lang="en-US" sz="4000" dirty="0">
              <a:latin typeface="Times New Roman" panose="02020603050405020304" pitchFamily="18" charset="0"/>
              <a:cs typeface="Times New Roman" panose="02020603050405020304" pitchFamily="18" charset="0"/>
            </a:endParaRPr>
          </a:p>
        </p:txBody>
      </p:sp>
      <p:pic>
        <p:nvPicPr>
          <p:cNvPr id="25"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1313" y="8042883"/>
            <a:ext cx="665630" cy="66563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2869835" y="7909111"/>
            <a:ext cx="4179810" cy="90627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sz="4000" dirty="0" err="1">
                <a:latin typeface="Times New Roman" panose="02020603050405020304" pitchFamily="18" charset="0"/>
                <a:cs typeface="Times New Roman" panose="02020603050405020304" pitchFamily="18" charset="0"/>
              </a:rPr>
              <a:t>Màn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chắn</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9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randombar(horizont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randombar(horizontal)">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sp>
        <p:nvSpPr>
          <p:cNvPr id="3" name="Freeform 3"/>
          <p:cNvSpPr/>
          <p:nvPr/>
        </p:nvSpPr>
        <p:spPr>
          <a:xfrm>
            <a:off x="4324499" y="7734300"/>
            <a:ext cx="13767558" cy="2121655"/>
          </a:xfrm>
          <a:custGeom>
            <a:avLst/>
            <a:gdLst/>
            <a:ahLst/>
            <a:cxnLst/>
            <a:rect l="l" t="t" r="r" b="b"/>
            <a:pathLst>
              <a:path w="4141100" h="3952868">
                <a:moveTo>
                  <a:pt x="0" y="0"/>
                </a:moveTo>
                <a:lnTo>
                  <a:pt x="4141099" y="0"/>
                </a:lnTo>
                <a:lnTo>
                  <a:pt x="4141099" y="3952867"/>
                </a:lnTo>
                <a:lnTo>
                  <a:pt x="0" y="3952867"/>
                </a:lnTo>
                <a:lnTo>
                  <a:pt x="0" y="0"/>
                </a:lnTo>
                <a:close/>
              </a:path>
            </a:pathLst>
          </a:custGeom>
        </p:spPr>
        <p:style>
          <a:lnRef idx="2">
            <a:schemeClr val="accent4"/>
          </a:lnRef>
          <a:fillRef idx="1">
            <a:schemeClr val="lt1"/>
          </a:fillRef>
          <a:effectRef idx="0">
            <a:schemeClr val="accent4"/>
          </a:effectRef>
          <a:fontRef idx="minor">
            <a:schemeClr val="dk1"/>
          </a:fontRef>
        </p:style>
      </p:sp>
      <p:sp>
        <p:nvSpPr>
          <p:cNvPr id="7" name="Freeform 7"/>
          <p:cNvSpPr/>
          <p:nvPr/>
        </p:nvSpPr>
        <p:spPr>
          <a:xfrm>
            <a:off x="-32657" y="6159853"/>
            <a:ext cx="4368043" cy="7337779"/>
          </a:xfrm>
          <a:custGeom>
            <a:avLst/>
            <a:gdLst/>
            <a:ahLst/>
            <a:cxnLst/>
            <a:rect l="l" t="t" r="r" b="b"/>
            <a:pathLst>
              <a:path w="6192385" h="10402451">
                <a:moveTo>
                  <a:pt x="0" y="0"/>
                </a:moveTo>
                <a:lnTo>
                  <a:pt x="6192385" y="0"/>
                </a:lnTo>
                <a:lnTo>
                  <a:pt x="6192385" y="10402451"/>
                </a:lnTo>
                <a:lnTo>
                  <a:pt x="0" y="1040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038524" y="-250439"/>
            <a:ext cx="16751604" cy="1577355"/>
          </a:xfrm>
          <a:prstGeom prst="rect">
            <a:avLst/>
          </a:prstGeom>
        </p:spPr>
        <p:txBody>
          <a:bodyPr wrap="square" lIns="0" tIns="0" rIns="0" bIns="0" rtlCol="0" anchor="t">
            <a:spAutoFit/>
          </a:bodyPr>
          <a:lstStyle/>
          <a:p>
            <a:pPr algn="ctr">
              <a:lnSpc>
                <a:spcPts val="12322"/>
              </a:lnSpc>
            </a:pPr>
            <a:r>
              <a:rPr lang="en-US" sz="6600" b="1" spc="555">
                <a:solidFill>
                  <a:srgbClr val="543855"/>
                </a:solidFill>
                <a:latin typeface="Times New Roman" panose="02020603050405020304" pitchFamily="18" charset="0"/>
                <a:ea typeface="Jingleberry"/>
                <a:cs typeface="Times New Roman" panose="02020603050405020304" pitchFamily="18" charset="0"/>
                <a:sym typeface="Jingleberry"/>
              </a:rPr>
              <a:t>I. Cấu Tạo Thấu Kính Và Phân Loại</a:t>
            </a:r>
          </a:p>
        </p:txBody>
      </p:sp>
      <p:sp>
        <p:nvSpPr>
          <p:cNvPr id="13" name="TextBox 13"/>
          <p:cNvSpPr txBox="1"/>
          <p:nvPr/>
        </p:nvSpPr>
        <p:spPr>
          <a:xfrm>
            <a:off x="4724400" y="8039100"/>
            <a:ext cx="12954000" cy="1754326"/>
          </a:xfrm>
          <a:prstGeom prst="rect">
            <a:avLst/>
          </a:prstGeom>
        </p:spPr>
        <p:txBody>
          <a:bodyPr wrap="square" lIns="0" tIns="0" rIns="0" bIns="0" rtlCol="0" anchor="t">
            <a:spAutoFit/>
          </a:bodyPr>
          <a:lstStyle/>
          <a:p>
            <a:pPr algn="just"/>
            <a:r>
              <a:rPr lang="vi-VN" sz="3800">
                <a:latin typeface="+mj-lt"/>
              </a:rPr>
              <a:t>Th</a:t>
            </a:r>
            <a:r>
              <a:rPr lang="en-US" sz="3800">
                <a:latin typeface="+mj-lt"/>
              </a:rPr>
              <a:t>ấ</a:t>
            </a:r>
            <a:r>
              <a:rPr lang="vi-VN" sz="3800">
                <a:latin typeface="+mj-lt"/>
              </a:rPr>
              <a:t>u kính là một</a:t>
            </a:r>
            <a:r>
              <a:rPr lang="en-US" sz="3800">
                <a:latin typeface="+mj-lt"/>
              </a:rPr>
              <a:t> khối </a:t>
            </a:r>
            <a:r>
              <a:rPr lang="vi-VN" sz="3800">
                <a:latin typeface="+mj-lt"/>
              </a:rPr>
              <a:t>trong suốt, đống chất (thuỷ tinh, nhựa,...) được giới hạn bởi hai mặt cong hoặc một mặt phẳng và một mặt cong</a:t>
            </a:r>
            <a:r>
              <a:rPr lang="en-US" sz="3800">
                <a:latin typeface="+mj-lt"/>
              </a:rPr>
              <a:t>.</a:t>
            </a:r>
            <a:endParaRPr lang="en-US" sz="3800" dirty="0">
              <a:latin typeface="+mj-lt"/>
            </a:endParaRPr>
          </a:p>
        </p:txBody>
      </p:sp>
      <p:pic>
        <p:nvPicPr>
          <p:cNvPr id="17" name="Picture 16"/>
          <p:cNvPicPr>
            <a:picLocks noChangeAspect="1"/>
          </p:cNvPicPr>
          <p:nvPr/>
        </p:nvPicPr>
        <p:blipFill>
          <a:blip r:embed="rId5"/>
          <a:stretch>
            <a:fillRect/>
          </a:stretch>
        </p:blipFill>
        <p:spPr>
          <a:xfrm>
            <a:off x="1307796" y="1325462"/>
            <a:ext cx="16565400" cy="4834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323115" y="2703669"/>
            <a:ext cx="8469926" cy="5065874"/>
          </a:xfrm>
          <a:prstGeom prst="rect">
            <a:avLst/>
          </a:prstGeom>
        </p:spPr>
      </p:pic>
      <p:cxnSp>
        <p:nvCxnSpPr>
          <p:cNvPr id="4" name="Straight Connector 3"/>
          <p:cNvCxnSpPr/>
          <p:nvPr/>
        </p:nvCxnSpPr>
        <p:spPr>
          <a:xfrm>
            <a:off x="111721" y="1026230"/>
            <a:ext cx="17922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539608" y="714292"/>
            <a:ext cx="10325814" cy="634036"/>
          </a:xfrm>
          <a:prstGeom prst="rect">
            <a:avLst/>
          </a:prstGeom>
          <a:solidFill>
            <a:schemeClr val="bg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4000" dirty="0">
                <a:solidFill>
                  <a:srgbClr val="2E2723"/>
                </a:solidFill>
                <a:latin typeface="Times New Roman" panose="02020603050405020304" pitchFamily="18" charset="0"/>
                <a:cs typeface="Times New Roman" panose="02020603050405020304" pitchFamily="18" charset="0"/>
              </a:rPr>
              <a:t>IV. </a:t>
            </a:r>
            <a:r>
              <a:rPr lang="en-US" sz="4000" dirty="0" err="1">
                <a:solidFill>
                  <a:srgbClr val="2E2723"/>
                </a:solidFill>
                <a:latin typeface="Times New Roman" panose="02020603050405020304" pitchFamily="18" charset="0"/>
                <a:cs typeface="Times New Roman" panose="02020603050405020304" pitchFamily="18" charset="0"/>
              </a:rPr>
              <a:t>Sự</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Tạo</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Ảnh</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Một</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Vật</a:t>
            </a:r>
            <a:r>
              <a:rPr lang="en-US" sz="4000" dirty="0">
                <a:solidFill>
                  <a:srgbClr val="2E2723"/>
                </a:solidFill>
                <a:latin typeface="Times New Roman" panose="02020603050405020304" pitchFamily="18" charset="0"/>
                <a:cs typeface="Times New Roman" panose="02020603050405020304" pitchFamily="18" charset="0"/>
              </a:rPr>
              <a:t> Qua </a:t>
            </a:r>
            <a:r>
              <a:rPr lang="en-US" sz="4000" dirty="0" err="1">
                <a:solidFill>
                  <a:srgbClr val="2E2723"/>
                </a:solidFill>
                <a:latin typeface="Times New Roman" panose="02020603050405020304" pitchFamily="18" charset="0"/>
                <a:cs typeface="Times New Roman" panose="02020603050405020304" pitchFamily="18" charset="0"/>
              </a:rPr>
              <a:t>Thấu</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Kính</a:t>
            </a:r>
            <a:endParaRPr lang="en-US" sz="4000" dirty="0">
              <a:solidFill>
                <a:srgbClr val="2E2723"/>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908156" y="1493278"/>
            <a:ext cx="11131444" cy="800286"/>
            <a:chOff x="2863742" y="1080568"/>
            <a:chExt cx="3467785" cy="500602"/>
          </a:xfrm>
          <a:solidFill>
            <a:schemeClr val="bg1"/>
          </a:solidFill>
        </p:grpSpPr>
        <p:sp>
          <p:nvSpPr>
            <p:cNvPr id="10" name="Rectangle: Rounded Corners 9"/>
            <p:cNvSpPr/>
            <p:nvPr/>
          </p:nvSpPr>
          <p:spPr>
            <a:xfrm>
              <a:off x="2863742" y="1080568"/>
              <a:ext cx="3467785" cy="500602"/>
            </a:xfrm>
            <a:prstGeom prst="roundRect">
              <a:avLst/>
            </a:prstGeom>
            <a:grp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1" name="Google Shape;356;p47"/>
            <p:cNvSpPr txBox="1"/>
            <p:nvPr/>
          </p:nvSpPr>
          <p:spPr>
            <a:xfrm>
              <a:off x="2890452" y="1130185"/>
              <a:ext cx="3430553" cy="331857"/>
            </a:xfrm>
            <a:prstGeom prst="rect">
              <a:avLst/>
            </a:prstGeom>
            <a:grp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3200" dirty="0">
                  <a:solidFill>
                    <a:srgbClr val="2E2723"/>
                  </a:solidFill>
                  <a:latin typeface="Times New Roman" panose="02020603050405020304" pitchFamily="18" charset="0"/>
                  <a:cs typeface="Times New Roman" panose="02020603050405020304" pitchFamily="18" charset="0"/>
                </a:rPr>
                <a:t>3. </a:t>
              </a:r>
              <a:r>
                <a:rPr lang="en-US" sz="3200" dirty="0" err="1">
                  <a:solidFill>
                    <a:srgbClr val="2E2723"/>
                  </a:solidFill>
                  <a:latin typeface="Times New Roman" panose="02020603050405020304" pitchFamily="18" charset="0"/>
                  <a:cs typeface="Times New Roman" panose="02020603050405020304" pitchFamily="18" charset="0"/>
                </a:rPr>
                <a:t>Thí</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nghiệm</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kiểm</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tra</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đặc</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điểm</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ảnh</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của</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vật</a:t>
              </a:r>
              <a:r>
                <a:rPr lang="en-US" sz="3200" dirty="0">
                  <a:solidFill>
                    <a:srgbClr val="2E2723"/>
                  </a:solidFill>
                  <a:latin typeface="Times New Roman" panose="02020603050405020304" pitchFamily="18" charset="0"/>
                  <a:cs typeface="Times New Roman" panose="02020603050405020304" pitchFamily="18" charset="0"/>
                </a:rPr>
                <a:t> qua </a:t>
              </a:r>
              <a:r>
                <a:rPr lang="en-US" sz="3200" dirty="0" err="1">
                  <a:solidFill>
                    <a:srgbClr val="2E2723"/>
                  </a:solidFill>
                  <a:latin typeface="Times New Roman" panose="02020603050405020304" pitchFamily="18" charset="0"/>
                  <a:cs typeface="Times New Roman" panose="02020603050405020304" pitchFamily="18" charset="0"/>
                </a:rPr>
                <a:t>thấu</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kính</a:t>
              </a:r>
              <a:endParaRPr lang="en-US" sz="3200" dirty="0">
                <a:solidFill>
                  <a:srgbClr val="2E2723"/>
                </a:solidFill>
                <a:latin typeface="Times New Roman" panose="02020603050405020304" pitchFamily="18" charset="0"/>
                <a:cs typeface="Times New Roman" panose="02020603050405020304" pitchFamily="18" charset="0"/>
              </a:endParaRPr>
            </a:p>
          </p:txBody>
        </p:sp>
      </p:grpSp>
      <p:sp>
        <p:nvSpPr>
          <p:cNvPr id="14" name="TextBox 13"/>
          <p:cNvSpPr txBox="1"/>
          <p:nvPr/>
        </p:nvSpPr>
        <p:spPr>
          <a:xfrm>
            <a:off x="8792426" y="2738235"/>
            <a:ext cx="9760332" cy="961718"/>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just">
              <a:lnSpc>
                <a:spcPct val="120000"/>
              </a:lnSpc>
            </a:pPr>
            <a:r>
              <a:rPr lang="en-US" sz="3600" b="1" dirty="0" err="1">
                <a:latin typeface="Times New Roman" panose="02020603050405020304" pitchFamily="18" charset="0"/>
                <a:cs typeface="Times New Roman" panose="02020603050405020304" pitchFamily="18" charset="0"/>
              </a:rPr>
              <a:t>Bước</a:t>
            </a:r>
            <a:r>
              <a:rPr lang="en-US" sz="3600" b="1"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Bố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endParaRPr lang="en-US" sz="36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8792426" y="3699952"/>
            <a:ext cx="9760332" cy="109887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just">
              <a:lnSpc>
                <a:spcPct val="120000"/>
              </a:lnSpc>
            </a:pPr>
            <a:r>
              <a:rPr lang="en-US" sz="3600" b="1" dirty="0" err="1">
                <a:latin typeface="Times New Roman" panose="02020603050405020304" pitchFamily="18" charset="0"/>
                <a:cs typeface="Times New Roman" panose="02020603050405020304" pitchFamily="18" charset="0"/>
              </a:rPr>
              <a:t>Bước</a:t>
            </a:r>
            <a:r>
              <a:rPr lang="en-US" sz="3600" b="1"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vị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a:t>
            </a:r>
            <a:r>
              <a:rPr lang="en-US" sz="3600" dirty="0">
                <a:latin typeface="Times New Roman" panose="02020603050405020304" pitchFamily="18" charset="0"/>
                <a:cs typeface="Times New Roman" panose="02020603050405020304" pitchFamily="18" charset="0"/>
              </a:rPr>
              <a:t> d&gt;f</a:t>
            </a:r>
          </a:p>
        </p:txBody>
      </p:sp>
      <p:sp>
        <p:nvSpPr>
          <p:cNvPr id="3" name="TextBox 2"/>
          <p:cNvSpPr txBox="1"/>
          <p:nvPr/>
        </p:nvSpPr>
        <p:spPr>
          <a:xfrm>
            <a:off x="8792426" y="4662994"/>
            <a:ext cx="9012104" cy="162346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just">
              <a:lnSpc>
                <a:spcPct val="120000"/>
              </a:lnSpc>
            </a:pPr>
            <a:r>
              <a:rPr lang="en-US" sz="3600" b="1" dirty="0" err="1">
                <a:latin typeface="Times New Roman" panose="02020603050405020304" pitchFamily="18" charset="0"/>
                <a:cs typeface="Times New Roman" panose="02020603050405020304" pitchFamily="18" charset="0"/>
              </a:rPr>
              <a:t>Bước</a:t>
            </a:r>
            <a:r>
              <a:rPr lang="en-US" sz="3600" b="1"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Dịch</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chuyển màn chắn cho đến khi thu được ảnh của vật rõ nét trên màn chắn.</a:t>
            </a:r>
            <a:r>
              <a:rPr lang="en-US" sz="3600" dirty="0">
                <a:latin typeface="Times New Roman" panose="02020603050405020304" pitchFamily="18" charset="0"/>
                <a:cs typeface="Times New Roman" panose="02020603050405020304" pitchFamily="18" charset="0"/>
              </a:rPr>
              <a:t> </a:t>
            </a:r>
          </a:p>
        </p:txBody>
      </p:sp>
      <p:sp>
        <p:nvSpPr>
          <p:cNvPr id="13" name="Rectangle: Rounded Corners 12"/>
          <p:cNvSpPr/>
          <p:nvPr/>
        </p:nvSpPr>
        <p:spPr>
          <a:xfrm>
            <a:off x="1832323" y="8344628"/>
            <a:ext cx="15671906" cy="1087536"/>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15" name="Google Shape;363;p48"/>
          <p:cNvSpPr txBox="1"/>
          <p:nvPr/>
        </p:nvSpPr>
        <p:spPr>
          <a:xfrm>
            <a:off x="3335843" y="8213332"/>
            <a:ext cx="13425866" cy="108753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defTabSz="1828800">
              <a:lnSpc>
                <a:spcPct val="150000"/>
              </a:lnSpc>
              <a:buClr>
                <a:srgbClr val="9AB5BE"/>
              </a:buClr>
              <a:defRPr/>
            </a:pPr>
            <a:r>
              <a:rPr lang="en-US" sz="4000" b="1" dirty="0" err="1">
                <a:solidFill>
                  <a:schemeClr val="tx1"/>
                </a:solidFill>
                <a:latin typeface="Times New Roman" panose="02020603050405020304" pitchFamily="18" charset="0"/>
                <a:cs typeface="Times New Roman" panose="02020603050405020304" pitchFamily="18" charset="0"/>
              </a:rPr>
              <a:t>Nêu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nhận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xét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về</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ảnh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quan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sát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được</a:t>
            </a:r>
            <a:r>
              <a:rPr lang="en-US" sz="4000" b="1" dirty="0">
                <a:solidFill>
                  <a:schemeClr val="tx1"/>
                </a:solidFill>
                <a:latin typeface="Times New Roman" panose="02020603050405020304" pitchFamily="18" charset="0"/>
                <a:cs typeface="Times New Roman" panose="02020603050405020304" pitchFamily="18" charset="0"/>
              </a:rPr>
              <a:t> ở </a:t>
            </a:r>
            <a:r>
              <a:rPr lang="en-US" sz="4000" b="1" dirty="0" err="1">
                <a:solidFill>
                  <a:schemeClr val="tx1"/>
                </a:solidFill>
                <a:latin typeface="Times New Roman" panose="02020603050405020304" pitchFamily="18" charset="0"/>
                <a:cs typeface="Times New Roman" panose="02020603050405020304" pitchFamily="18" charset="0"/>
              </a:rPr>
              <a:t>bước</a:t>
            </a:r>
            <a:r>
              <a:rPr lang="en-US" sz="4000" b="1" dirty="0">
                <a:solidFill>
                  <a:schemeClr val="tx1"/>
                </a:solidFill>
                <a:latin typeface="Times New Roman" panose="02020603050405020304" pitchFamily="18" charset="0"/>
                <a:cs typeface="Times New Roman" panose="02020603050405020304" pitchFamily="18" charset="0"/>
              </a:rPr>
              <a:t> 2 </a:t>
            </a:r>
            <a:r>
              <a:rPr lang="en-US" sz="4000" b="1" dirty="0" err="1">
                <a:solidFill>
                  <a:schemeClr val="tx1"/>
                </a:solidFill>
                <a:latin typeface="Times New Roman" panose="02020603050405020304" pitchFamily="18" charset="0"/>
                <a:cs typeface="Times New Roman" panose="02020603050405020304" pitchFamily="18" charset="0"/>
              </a:rPr>
              <a:t>và</a:t>
            </a:r>
            <a:r>
              <a:rPr lang="en-US" sz="4000" b="1" dirty="0">
                <a:solidFill>
                  <a:schemeClr val="tx1"/>
                </a:solidFill>
                <a:latin typeface="Times New Roman" panose="02020603050405020304" pitchFamily="18" charset="0"/>
                <a:cs typeface="Times New Roman" panose="02020603050405020304" pitchFamily="18" charset="0"/>
              </a:rPr>
              <a:t> 4 </a:t>
            </a:r>
            <a:r>
              <a:rPr lang="en-US" sz="4000" b="1" dirty="0" err="1">
                <a:solidFill>
                  <a:schemeClr val="tx1"/>
                </a:solidFill>
                <a:latin typeface="Times New Roman" panose="02020603050405020304" pitchFamily="18" charset="0"/>
                <a:cs typeface="Times New Roman" panose="02020603050405020304" pitchFamily="18" charset="0"/>
              </a:rPr>
              <a:t>của</a:t>
            </a:r>
            <a:r>
              <a:rPr lang="en-US" sz="4000" b="1" dirty="0">
                <a:solidFill>
                  <a:schemeClr val="tx1"/>
                </a:solidFill>
                <a:latin typeface="Times New Roman" panose="02020603050405020304" pitchFamily="18" charset="0"/>
                <a:cs typeface="Times New Roman" panose="02020603050405020304" pitchFamily="18" charset="0"/>
              </a:rPr>
              <a:t> TN </a:t>
            </a:r>
            <a:endParaRPr lang="en-US" sz="4000" b="1" kern="0" dirty="0">
              <a:solidFill>
                <a:schemeClr val="tx1"/>
              </a:solidFill>
              <a:latin typeface="Times New Roman" panose="02020603050405020304" pitchFamily="18" charset="0"/>
              <a:cs typeface="Times New Roman" panose="02020603050405020304" pitchFamily="18" charset="0"/>
              <a:sym typeface="Arial" panose="020B0604020202020204"/>
            </a:endParaRPr>
          </a:p>
        </p:txBody>
      </p:sp>
      <p:pic>
        <p:nvPicPr>
          <p:cNvPr id="16" name="Picture 15"/>
          <p:cNvPicPr>
            <a:picLocks noChangeAspect="1"/>
          </p:cNvPicPr>
          <p:nvPr/>
        </p:nvPicPr>
        <p:blipFill>
          <a:blip r:embed="rId4"/>
          <a:stretch>
            <a:fillRect/>
          </a:stretch>
        </p:blipFill>
        <p:spPr>
          <a:xfrm>
            <a:off x="989200" y="7671512"/>
            <a:ext cx="1963272" cy="1963272"/>
          </a:xfrm>
          <a:prstGeom prst="rect">
            <a:avLst/>
          </a:prstGeom>
        </p:spPr>
      </p:pic>
      <p:sp>
        <p:nvSpPr>
          <p:cNvPr id="18" name="TextBox 17"/>
          <p:cNvSpPr txBox="1"/>
          <p:nvPr/>
        </p:nvSpPr>
        <p:spPr>
          <a:xfrm>
            <a:off x="8862266" y="6122820"/>
            <a:ext cx="8942264" cy="162346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just">
              <a:lnSpc>
                <a:spcPct val="120000"/>
              </a:lnSpc>
            </a:pPr>
            <a:r>
              <a:rPr lang="en-US" sz="3600" b="1" dirty="0" err="1">
                <a:latin typeface="Times New Roman" panose="02020603050405020304" pitchFamily="18" charset="0"/>
                <a:cs typeface="Times New Roman" panose="02020603050405020304" pitchFamily="18" charset="0"/>
              </a:rPr>
              <a:t>Bước</a:t>
            </a:r>
            <a:r>
              <a:rPr lang="en-US" sz="3600" b="1" dirty="0">
                <a:latin typeface="Times New Roman" panose="02020603050405020304" pitchFamily="18" charset="0"/>
                <a:cs typeface="Times New Roman" panose="02020603050405020304" pitchFamily="18" charset="0"/>
              </a:rPr>
              <a:t> 4: </a:t>
            </a:r>
            <a:r>
              <a:rPr lang="vi-VN" sz="3600" dirty="0">
                <a:latin typeface="Times New Roman" panose="02020603050405020304" pitchFamily="18" charset="0"/>
                <a:cs typeface="Times New Roman" panose="02020603050405020304" pitchFamily="18" charset="0"/>
              </a:rPr>
              <a:t>Lặp lại thí nghiệm trong trường hợp d</a:t>
            </a:r>
            <a:r>
              <a:rPr lang="en-US" sz="3600" dirty="0">
                <a:latin typeface="Times New Roman" panose="02020603050405020304" pitchFamily="18" charset="0"/>
                <a:cs typeface="Times New Roman" panose="02020603050405020304" pitchFamily="18" charset="0"/>
              </a:rPr>
              <a:t> &lt; f</a:t>
            </a:r>
          </a:p>
        </p:txBody>
      </p:sp>
    </p:spTree>
    <p:extLst>
      <p:ext uri="{BB962C8B-B14F-4D97-AF65-F5344CB8AC3E}">
        <p14:creationId xmlns:p14="http://schemas.microsoft.com/office/powerpoint/2010/main" val="3471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13" grpId="0" animBg="1"/>
      <p:bldP spid="15" grpId="0"/>
      <p:bldP spid="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cxnSp>
        <p:nvCxnSpPr>
          <p:cNvPr id="4" name="Straight Connector 3"/>
          <p:cNvCxnSpPr/>
          <p:nvPr/>
        </p:nvCxnSpPr>
        <p:spPr>
          <a:xfrm>
            <a:off x="111721" y="1026230"/>
            <a:ext cx="17922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539608" y="714292"/>
            <a:ext cx="9760332" cy="634036"/>
          </a:xfrm>
          <a:prstGeom prst="rect">
            <a:avLst/>
          </a:prstGeom>
          <a:solidFill>
            <a:schemeClr val="bg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3600" dirty="0">
                <a:solidFill>
                  <a:srgbClr val="2E2723"/>
                </a:solidFill>
                <a:latin typeface="Times New Roman" panose="02020603050405020304" pitchFamily="18" charset="0"/>
                <a:cs typeface="Times New Roman" panose="02020603050405020304" pitchFamily="18" charset="0"/>
              </a:rPr>
              <a:t>IV. </a:t>
            </a:r>
            <a:r>
              <a:rPr lang="en-US" sz="3600" dirty="0" err="1">
                <a:solidFill>
                  <a:srgbClr val="2E2723"/>
                </a:solidFill>
                <a:latin typeface="Times New Roman" panose="02020603050405020304" pitchFamily="18" charset="0"/>
                <a:cs typeface="Times New Roman" panose="02020603050405020304" pitchFamily="18" charset="0"/>
              </a:rPr>
              <a:t>Sự</a:t>
            </a:r>
            <a:r>
              <a:rPr lang="en-US" sz="3600" dirty="0">
                <a:solidFill>
                  <a:srgbClr val="2E2723"/>
                </a:solidFill>
                <a:latin typeface="Times New Roman" panose="02020603050405020304" pitchFamily="18" charset="0"/>
                <a:cs typeface="Times New Roman" panose="02020603050405020304" pitchFamily="18" charset="0"/>
              </a:rPr>
              <a:t> </a:t>
            </a:r>
            <a:r>
              <a:rPr lang="en-US" sz="3600" dirty="0" err="1">
                <a:solidFill>
                  <a:srgbClr val="2E2723"/>
                </a:solidFill>
                <a:latin typeface="Times New Roman" panose="02020603050405020304" pitchFamily="18" charset="0"/>
                <a:cs typeface="Times New Roman" panose="02020603050405020304" pitchFamily="18" charset="0"/>
              </a:rPr>
              <a:t>Tạo</a:t>
            </a:r>
            <a:r>
              <a:rPr lang="en-US" sz="3600" dirty="0">
                <a:solidFill>
                  <a:srgbClr val="2E2723"/>
                </a:solidFill>
                <a:latin typeface="Times New Roman" panose="02020603050405020304" pitchFamily="18" charset="0"/>
                <a:cs typeface="Times New Roman" panose="02020603050405020304" pitchFamily="18" charset="0"/>
              </a:rPr>
              <a:t> </a:t>
            </a:r>
            <a:r>
              <a:rPr lang="en-US" sz="3600" dirty="0" err="1">
                <a:solidFill>
                  <a:srgbClr val="2E2723"/>
                </a:solidFill>
                <a:latin typeface="Times New Roman" panose="02020603050405020304" pitchFamily="18" charset="0"/>
                <a:cs typeface="Times New Roman" panose="02020603050405020304" pitchFamily="18" charset="0"/>
              </a:rPr>
              <a:t>Ảnh</a:t>
            </a:r>
            <a:r>
              <a:rPr lang="en-US" sz="3600" dirty="0">
                <a:solidFill>
                  <a:srgbClr val="2E2723"/>
                </a:solidFill>
                <a:latin typeface="Times New Roman" panose="02020603050405020304" pitchFamily="18" charset="0"/>
                <a:cs typeface="Times New Roman" panose="02020603050405020304" pitchFamily="18" charset="0"/>
              </a:rPr>
              <a:t> </a:t>
            </a:r>
            <a:r>
              <a:rPr lang="en-US" sz="3600" dirty="0" err="1">
                <a:solidFill>
                  <a:srgbClr val="2E2723"/>
                </a:solidFill>
                <a:latin typeface="Times New Roman" panose="02020603050405020304" pitchFamily="18" charset="0"/>
                <a:cs typeface="Times New Roman" panose="02020603050405020304" pitchFamily="18" charset="0"/>
              </a:rPr>
              <a:t>Một</a:t>
            </a:r>
            <a:r>
              <a:rPr lang="en-US" sz="3600" dirty="0">
                <a:solidFill>
                  <a:srgbClr val="2E2723"/>
                </a:solidFill>
                <a:latin typeface="Times New Roman" panose="02020603050405020304" pitchFamily="18" charset="0"/>
                <a:cs typeface="Times New Roman" panose="02020603050405020304" pitchFamily="18" charset="0"/>
              </a:rPr>
              <a:t> </a:t>
            </a:r>
            <a:r>
              <a:rPr lang="en-US" sz="3600" dirty="0" err="1">
                <a:solidFill>
                  <a:srgbClr val="2E2723"/>
                </a:solidFill>
                <a:latin typeface="Times New Roman" panose="02020603050405020304" pitchFamily="18" charset="0"/>
                <a:cs typeface="Times New Roman" panose="02020603050405020304" pitchFamily="18" charset="0"/>
              </a:rPr>
              <a:t>Vật</a:t>
            </a:r>
            <a:r>
              <a:rPr lang="en-US" sz="3600" dirty="0">
                <a:solidFill>
                  <a:srgbClr val="2E2723"/>
                </a:solidFill>
                <a:latin typeface="Times New Roman" panose="02020603050405020304" pitchFamily="18" charset="0"/>
                <a:cs typeface="Times New Roman" panose="02020603050405020304" pitchFamily="18" charset="0"/>
              </a:rPr>
              <a:t> Qua </a:t>
            </a:r>
            <a:r>
              <a:rPr lang="en-US" sz="3600" dirty="0" err="1">
                <a:solidFill>
                  <a:srgbClr val="2E2723"/>
                </a:solidFill>
                <a:latin typeface="Times New Roman" panose="02020603050405020304" pitchFamily="18" charset="0"/>
                <a:cs typeface="Times New Roman" panose="02020603050405020304" pitchFamily="18" charset="0"/>
              </a:rPr>
              <a:t>Thấu</a:t>
            </a:r>
            <a:r>
              <a:rPr lang="en-US" sz="3600" dirty="0">
                <a:solidFill>
                  <a:srgbClr val="2E2723"/>
                </a:solidFill>
                <a:latin typeface="Times New Roman" panose="02020603050405020304" pitchFamily="18" charset="0"/>
                <a:cs typeface="Times New Roman" panose="02020603050405020304" pitchFamily="18" charset="0"/>
              </a:rPr>
              <a:t> </a:t>
            </a:r>
            <a:r>
              <a:rPr lang="en-US" sz="3600" dirty="0" err="1">
                <a:solidFill>
                  <a:srgbClr val="2E2723"/>
                </a:solidFill>
                <a:latin typeface="Times New Roman" panose="02020603050405020304" pitchFamily="18" charset="0"/>
                <a:cs typeface="Times New Roman" panose="02020603050405020304" pitchFamily="18" charset="0"/>
              </a:rPr>
              <a:t>Kính</a:t>
            </a:r>
            <a:endParaRPr lang="en-US" sz="3600" dirty="0">
              <a:solidFill>
                <a:srgbClr val="2E2723"/>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908157" y="1519797"/>
            <a:ext cx="9760330" cy="773770"/>
            <a:chOff x="2863742" y="1097155"/>
            <a:chExt cx="3467785" cy="484015"/>
          </a:xfrm>
          <a:solidFill>
            <a:schemeClr val="bg1"/>
          </a:solidFill>
        </p:grpSpPr>
        <p:sp>
          <p:nvSpPr>
            <p:cNvPr id="10" name="Rectangle: Rounded Corners 9"/>
            <p:cNvSpPr/>
            <p:nvPr/>
          </p:nvSpPr>
          <p:spPr>
            <a:xfrm>
              <a:off x="2863742" y="1184563"/>
              <a:ext cx="3467785" cy="396607"/>
            </a:xfrm>
            <a:prstGeom prst="roundRect">
              <a:avLst/>
            </a:prstGeom>
            <a:grp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11" name="Google Shape;356;p47"/>
            <p:cNvSpPr txBox="1"/>
            <p:nvPr/>
          </p:nvSpPr>
          <p:spPr>
            <a:xfrm>
              <a:off x="2900974" y="1097155"/>
              <a:ext cx="3430553" cy="331857"/>
            </a:xfrm>
            <a:prstGeom prst="rect">
              <a:avLst/>
            </a:prstGeom>
            <a:grp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2800" dirty="0">
                  <a:solidFill>
                    <a:srgbClr val="2E2723"/>
                  </a:solidFill>
                  <a:latin typeface="Times New Roman" panose="02020603050405020304" pitchFamily="18" charset="0"/>
                  <a:cs typeface="Times New Roman" panose="02020603050405020304" pitchFamily="18" charset="0"/>
                </a:rPr>
                <a:t>3. </a:t>
              </a:r>
              <a:r>
                <a:rPr lang="en-US" sz="2800" dirty="0" err="1">
                  <a:solidFill>
                    <a:srgbClr val="2E2723"/>
                  </a:solidFill>
                  <a:latin typeface="Times New Roman" panose="02020603050405020304" pitchFamily="18" charset="0"/>
                  <a:cs typeface="Times New Roman" panose="02020603050405020304" pitchFamily="18" charset="0"/>
                </a:rPr>
                <a:t>Thí</a:t>
              </a:r>
              <a:r>
                <a:rPr lang="en-US" sz="2800" dirty="0">
                  <a:solidFill>
                    <a:srgbClr val="2E2723"/>
                  </a:solidFill>
                  <a:latin typeface="Times New Roman" panose="02020603050405020304" pitchFamily="18" charset="0"/>
                  <a:cs typeface="Times New Roman" panose="02020603050405020304" pitchFamily="18" charset="0"/>
                </a:rPr>
                <a:t> </a:t>
              </a:r>
              <a:r>
                <a:rPr lang="en-US" sz="2800" dirty="0" err="1">
                  <a:solidFill>
                    <a:srgbClr val="2E2723"/>
                  </a:solidFill>
                  <a:latin typeface="Times New Roman" panose="02020603050405020304" pitchFamily="18" charset="0"/>
                  <a:cs typeface="Times New Roman" panose="02020603050405020304" pitchFamily="18" charset="0"/>
                </a:rPr>
                <a:t>nghiệm</a:t>
              </a:r>
              <a:r>
                <a:rPr lang="en-US" sz="2800" dirty="0">
                  <a:solidFill>
                    <a:srgbClr val="2E2723"/>
                  </a:solidFill>
                  <a:latin typeface="Times New Roman" panose="02020603050405020304" pitchFamily="18" charset="0"/>
                  <a:cs typeface="Times New Roman" panose="02020603050405020304" pitchFamily="18" charset="0"/>
                </a:rPr>
                <a:t> </a:t>
              </a:r>
              <a:r>
                <a:rPr lang="en-US" sz="2800" dirty="0" err="1">
                  <a:solidFill>
                    <a:srgbClr val="2E2723"/>
                  </a:solidFill>
                  <a:latin typeface="Times New Roman" panose="02020603050405020304" pitchFamily="18" charset="0"/>
                  <a:cs typeface="Times New Roman" panose="02020603050405020304" pitchFamily="18" charset="0"/>
                </a:rPr>
                <a:t>kiểm</a:t>
              </a:r>
              <a:r>
                <a:rPr lang="en-US" sz="2800" dirty="0">
                  <a:solidFill>
                    <a:srgbClr val="2E2723"/>
                  </a:solidFill>
                  <a:latin typeface="Times New Roman" panose="02020603050405020304" pitchFamily="18" charset="0"/>
                  <a:cs typeface="Times New Roman" panose="02020603050405020304" pitchFamily="18" charset="0"/>
                </a:rPr>
                <a:t> </a:t>
              </a:r>
              <a:r>
                <a:rPr lang="en-US" sz="2800" dirty="0" err="1">
                  <a:solidFill>
                    <a:srgbClr val="2E2723"/>
                  </a:solidFill>
                  <a:latin typeface="Times New Roman" panose="02020603050405020304" pitchFamily="18" charset="0"/>
                  <a:cs typeface="Times New Roman" panose="02020603050405020304" pitchFamily="18" charset="0"/>
                </a:rPr>
                <a:t>tra</a:t>
              </a:r>
              <a:r>
                <a:rPr lang="en-US" sz="2800" dirty="0">
                  <a:solidFill>
                    <a:srgbClr val="2E2723"/>
                  </a:solidFill>
                  <a:latin typeface="Times New Roman" panose="02020603050405020304" pitchFamily="18" charset="0"/>
                  <a:cs typeface="Times New Roman" panose="02020603050405020304" pitchFamily="18" charset="0"/>
                </a:rPr>
                <a:t>  </a:t>
              </a:r>
              <a:r>
                <a:rPr lang="en-US" sz="2800" dirty="0" err="1">
                  <a:solidFill>
                    <a:srgbClr val="2E2723"/>
                  </a:solidFill>
                  <a:latin typeface="Times New Roman" panose="02020603050405020304" pitchFamily="18" charset="0"/>
                  <a:cs typeface="Times New Roman" panose="02020603050405020304" pitchFamily="18" charset="0"/>
                </a:rPr>
                <a:t>đặc</a:t>
              </a:r>
              <a:r>
                <a:rPr lang="en-US" sz="2800" dirty="0">
                  <a:solidFill>
                    <a:srgbClr val="2E2723"/>
                  </a:solidFill>
                  <a:latin typeface="Times New Roman" panose="02020603050405020304" pitchFamily="18" charset="0"/>
                  <a:cs typeface="Times New Roman" panose="02020603050405020304" pitchFamily="18" charset="0"/>
                </a:rPr>
                <a:t> </a:t>
              </a:r>
              <a:r>
                <a:rPr lang="en-US" sz="2800" dirty="0" err="1">
                  <a:solidFill>
                    <a:srgbClr val="2E2723"/>
                  </a:solidFill>
                  <a:latin typeface="Times New Roman" panose="02020603050405020304" pitchFamily="18" charset="0"/>
                  <a:cs typeface="Times New Roman" panose="02020603050405020304" pitchFamily="18" charset="0"/>
                </a:rPr>
                <a:t>điểm</a:t>
              </a:r>
              <a:r>
                <a:rPr lang="en-US" sz="2800" dirty="0">
                  <a:solidFill>
                    <a:srgbClr val="2E2723"/>
                  </a:solidFill>
                  <a:latin typeface="Times New Roman" panose="02020603050405020304" pitchFamily="18" charset="0"/>
                  <a:cs typeface="Times New Roman" panose="02020603050405020304" pitchFamily="18" charset="0"/>
                </a:rPr>
                <a:t> </a:t>
              </a:r>
              <a:r>
                <a:rPr lang="en-US" sz="2800" dirty="0" err="1">
                  <a:solidFill>
                    <a:srgbClr val="2E2723"/>
                  </a:solidFill>
                  <a:latin typeface="Times New Roman" panose="02020603050405020304" pitchFamily="18" charset="0"/>
                  <a:cs typeface="Times New Roman" panose="02020603050405020304" pitchFamily="18" charset="0"/>
                </a:rPr>
                <a:t>ảnh</a:t>
              </a:r>
              <a:r>
                <a:rPr lang="en-US" sz="2800" dirty="0">
                  <a:solidFill>
                    <a:srgbClr val="2E2723"/>
                  </a:solidFill>
                  <a:latin typeface="Times New Roman" panose="02020603050405020304" pitchFamily="18" charset="0"/>
                  <a:cs typeface="Times New Roman" panose="02020603050405020304" pitchFamily="18" charset="0"/>
                </a:rPr>
                <a:t> </a:t>
              </a:r>
              <a:r>
                <a:rPr lang="en-US" sz="2800" dirty="0" err="1">
                  <a:solidFill>
                    <a:srgbClr val="2E2723"/>
                  </a:solidFill>
                  <a:latin typeface="Times New Roman" panose="02020603050405020304" pitchFamily="18" charset="0"/>
                  <a:cs typeface="Times New Roman" panose="02020603050405020304" pitchFamily="18" charset="0"/>
                </a:rPr>
                <a:t>của</a:t>
              </a:r>
              <a:r>
                <a:rPr lang="en-US" sz="2800" dirty="0">
                  <a:solidFill>
                    <a:srgbClr val="2E2723"/>
                  </a:solidFill>
                  <a:latin typeface="Times New Roman" panose="02020603050405020304" pitchFamily="18" charset="0"/>
                  <a:cs typeface="Times New Roman" panose="02020603050405020304" pitchFamily="18" charset="0"/>
                </a:rPr>
                <a:t> </a:t>
              </a:r>
              <a:r>
                <a:rPr lang="en-US" sz="2800" dirty="0" err="1">
                  <a:solidFill>
                    <a:srgbClr val="2E2723"/>
                  </a:solidFill>
                  <a:latin typeface="Times New Roman" panose="02020603050405020304" pitchFamily="18" charset="0"/>
                  <a:cs typeface="Times New Roman" panose="02020603050405020304" pitchFamily="18" charset="0"/>
                </a:rPr>
                <a:t>vật</a:t>
              </a:r>
              <a:r>
                <a:rPr lang="en-US" sz="2800" dirty="0">
                  <a:solidFill>
                    <a:srgbClr val="2E2723"/>
                  </a:solidFill>
                  <a:latin typeface="Times New Roman" panose="02020603050405020304" pitchFamily="18" charset="0"/>
                  <a:cs typeface="Times New Roman" panose="02020603050405020304" pitchFamily="18" charset="0"/>
                </a:rPr>
                <a:t> qua </a:t>
              </a:r>
              <a:r>
                <a:rPr lang="en-US" sz="2800" dirty="0" err="1">
                  <a:solidFill>
                    <a:srgbClr val="2E2723"/>
                  </a:solidFill>
                  <a:latin typeface="Times New Roman" panose="02020603050405020304" pitchFamily="18" charset="0"/>
                  <a:cs typeface="Times New Roman" panose="02020603050405020304" pitchFamily="18" charset="0"/>
                </a:rPr>
                <a:t>thấu</a:t>
              </a:r>
              <a:r>
                <a:rPr lang="en-US" sz="2800" dirty="0">
                  <a:solidFill>
                    <a:srgbClr val="2E2723"/>
                  </a:solidFill>
                  <a:latin typeface="Times New Roman" panose="02020603050405020304" pitchFamily="18" charset="0"/>
                  <a:cs typeface="Times New Roman" panose="02020603050405020304" pitchFamily="18" charset="0"/>
                </a:rPr>
                <a:t> </a:t>
              </a:r>
              <a:r>
                <a:rPr lang="en-US" sz="2800" dirty="0" err="1">
                  <a:solidFill>
                    <a:srgbClr val="2E2723"/>
                  </a:solidFill>
                  <a:latin typeface="Times New Roman" panose="02020603050405020304" pitchFamily="18" charset="0"/>
                  <a:cs typeface="Times New Roman" panose="02020603050405020304" pitchFamily="18" charset="0"/>
                </a:rPr>
                <a:t>kính</a:t>
              </a:r>
              <a:endParaRPr lang="en-US" sz="2800" dirty="0">
                <a:solidFill>
                  <a:srgbClr val="2E2723"/>
                </a:solidFill>
                <a:latin typeface="Times New Roman" panose="02020603050405020304" pitchFamily="18" charset="0"/>
                <a:cs typeface="Times New Roman" panose="02020603050405020304" pitchFamily="18" charset="0"/>
              </a:endParaRPr>
            </a:p>
          </p:txBody>
        </p:sp>
      </p:grpSp>
      <p:sp>
        <p:nvSpPr>
          <p:cNvPr id="13" name="Text Box 12"/>
          <p:cNvSpPr txBox="1">
            <a:spLocks noChangeArrowheads="1"/>
          </p:cNvSpPr>
          <p:nvPr/>
        </p:nvSpPr>
        <p:spPr bwMode="auto">
          <a:xfrm>
            <a:off x="2571750" y="8898732"/>
            <a:ext cx="13144500" cy="646331"/>
          </a:xfrm>
          <a:prstGeom prst="rect">
            <a:avLst/>
          </a:prstGeom>
          <a:solidFill>
            <a:srgbClr val="FFC727"/>
          </a:solidFill>
          <a:ln w="38100" cap="flat" cmpd="sng" algn="ctr">
            <a:solidFill>
              <a:srgbClr val="FFFFFF"/>
            </a:solidFill>
            <a:prstDash val="solid"/>
          </a:ln>
          <a:effectLst>
            <a:outerShdw blurRad="40000" dist="20000" dir="5400000" rotWithShape="0">
              <a:srgbClr val="000000">
                <a:alpha val="38000"/>
              </a:srgbClr>
            </a:outerShdw>
          </a:effectLst>
        </p:spPr>
        <p:txBody>
          <a:bodyPr>
            <a:spAutoFit/>
          </a:bodyPr>
          <a:lstStyle/>
          <a:p>
            <a:pPr algn="ctr" defTabSz="1371600">
              <a:defRPr/>
            </a:pPr>
            <a:r>
              <a:rPr lang="vi-VN" sz="3600" b="1" dirty="0">
                <a:solidFill>
                  <a:srgbClr val="C00000"/>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sym typeface="Wingdings" panose="05000000000000000000"/>
              </a:rPr>
              <a:t> </a:t>
            </a:r>
            <a:r>
              <a:rPr lang="en-US" sz="3600" b="1" dirty="0">
                <a:solidFill>
                  <a:srgbClr val="000000"/>
                </a:solidFill>
                <a:latin typeface="Times New Roman" panose="02020603050405020304" pitchFamily="18" charset="0"/>
                <a:cs typeface="Times New Roman" panose="02020603050405020304" pitchFamily="18" charset="0"/>
              </a:rPr>
              <a:t>f &lt; d &lt; 2f → Ả</a:t>
            </a:r>
            <a:r>
              <a:rPr lang="vi-VN" sz="3600" b="1" dirty="0">
                <a:solidFill>
                  <a:srgbClr val="000000"/>
                </a:solidFill>
                <a:latin typeface="Times New Roman" panose="02020603050405020304" pitchFamily="18" charset="0"/>
                <a:cs typeface="Times New Roman" panose="02020603050405020304" pitchFamily="18" charset="0"/>
              </a:rPr>
              <a:t>nh thật, ngược chiều với vật, </a:t>
            </a:r>
            <a:r>
              <a:rPr lang="en-US" sz="3600" b="1" dirty="0">
                <a:solidFill>
                  <a:srgbClr val="000000"/>
                </a:solidFill>
                <a:latin typeface="Times New Roman" panose="02020603050405020304" pitchFamily="18" charset="0"/>
                <a:cs typeface="Times New Roman" panose="02020603050405020304" pitchFamily="18" charset="0"/>
              </a:rPr>
              <a:t>l</a:t>
            </a:r>
            <a:r>
              <a:rPr lang="vi-VN" sz="3600" b="1" dirty="0">
                <a:solidFill>
                  <a:srgbClr val="000000"/>
                </a:solidFill>
                <a:latin typeface="Times New Roman" panose="02020603050405020304" pitchFamily="18" charset="0"/>
                <a:cs typeface="Times New Roman" panose="02020603050405020304" pitchFamily="18" charset="0"/>
              </a:rPr>
              <a:t>ớn</a:t>
            </a:r>
            <a:r>
              <a:rPr lang="en-US" sz="3600" b="1" dirty="0">
                <a:solidFill>
                  <a:srgbClr val="000000"/>
                </a:solidFill>
                <a:latin typeface="Times New Roman" panose="02020603050405020304" pitchFamily="18" charset="0"/>
                <a:cs typeface="Times New Roman" panose="02020603050405020304" pitchFamily="18" charset="0"/>
              </a:rPr>
              <a:t> </a:t>
            </a:r>
            <a:r>
              <a:rPr lang="vi-VN" sz="3600" b="1" dirty="0">
                <a:solidFill>
                  <a:srgbClr val="000000"/>
                </a:solidFill>
                <a:latin typeface="Times New Roman" panose="02020603050405020304" pitchFamily="18" charset="0"/>
                <a:cs typeface="Times New Roman" panose="02020603050405020304" pitchFamily="18" charset="0"/>
              </a:rPr>
              <a:t>hơn vật</a:t>
            </a:r>
            <a:r>
              <a:rPr lang="en-US" sz="3600" b="1" dirty="0">
                <a:solidFill>
                  <a:srgbClr val="000000"/>
                </a:solidFill>
                <a:latin typeface="Times New Roman" panose="02020603050405020304" pitchFamily="18" charset="0"/>
                <a:cs typeface="Times New Roman" panose="02020603050405020304" pitchFamily="18" charset="0"/>
              </a:rPr>
              <a:t>.</a:t>
            </a:r>
            <a:endParaRPr lang="vi-VN" sz="3600" b="1" dirty="0">
              <a:solidFill>
                <a:srgbClr val="000000"/>
              </a:solidFill>
              <a:latin typeface="Times New Roman" panose="02020603050405020304" pitchFamily="18" charset="0"/>
              <a:cs typeface="Times New Roman" panose="02020603050405020304" pitchFamily="18" charset="0"/>
            </a:endParaRPr>
          </a:p>
        </p:txBody>
      </p:sp>
      <p:sp>
        <p:nvSpPr>
          <p:cNvPr id="16" name="Line 4"/>
          <p:cNvSpPr>
            <a:spLocks noChangeShapeType="1"/>
          </p:cNvSpPr>
          <p:nvPr/>
        </p:nvSpPr>
        <p:spPr bwMode="auto">
          <a:xfrm>
            <a:off x="8415338" y="5981700"/>
            <a:ext cx="0" cy="171450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defTabSz="1371600">
              <a:defRPr/>
            </a:pPr>
            <a:endParaRPr lang="en-US" sz="2700">
              <a:solidFill>
                <a:srgbClr val="000000"/>
              </a:solidFill>
              <a:latin typeface="Times New Roman" panose="02020603050405020304" pitchFamily="18" charset="0"/>
              <a:cs typeface="Times New Roman" panose="02020603050405020304" pitchFamily="18" charset="0"/>
            </a:endParaRPr>
          </a:p>
        </p:txBody>
      </p:sp>
      <p:grpSp>
        <p:nvGrpSpPr>
          <p:cNvPr id="686" name="Group 685"/>
          <p:cNvGrpSpPr/>
          <p:nvPr/>
        </p:nvGrpSpPr>
        <p:grpSpPr>
          <a:xfrm>
            <a:off x="8522494" y="2124077"/>
            <a:ext cx="3771900" cy="5605462"/>
            <a:chOff x="5742385" y="1062038"/>
            <a:chExt cx="1885950" cy="2802731"/>
          </a:xfrm>
        </p:grpSpPr>
        <p:sp>
          <p:nvSpPr>
            <p:cNvPr id="14" name="AutoShape 2"/>
            <p:cNvSpPr>
              <a:spLocks noChangeArrowheads="1"/>
            </p:cNvSpPr>
            <p:nvPr/>
          </p:nvSpPr>
          <p:spPr bwMode="auto">
            <a:xfrm rot="5400000">
              <a:off x="5599510" y="1204913"/>
              <a:ext cx="2171700" cy="1885950"/>
            </a:xfrm>
            <a:prstGeom prst="flowChartInputOutput">
              <a:avLst/>
            </a:prstGeom>
            <a:solidFill>
              <a:srgbClr val="FFFFFF"/>
            </a:solidFill>
            <a:ln w="9525">
              <a:solidFill>
                <a:srgbClr val="000000"/>
              </a:solidFill>
              <a:miter lim="800000"/>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17" name="Line 5"/>
            <p:cNvSpPr>
              <a:spLocks noChangeShapeType="1"/>
            </p:cNvSpPr>
            <p:nvPr/>
          </p:nvSpPr>
          <p:spPr bwMode="auto">
            <a:xfrm>
              <a:off x="6656785" y="2974181"/>
              <a:ext cx="0" cy="890588"/>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defTabSz="1371600">
                <a:defRPr/>
              </a:pPr>
              <a:endParaRPr lang="en-US" sz="2700">
                <a:solidFill>
                  <a:srgbClr val="000000"/>
                </a:solidFill>
                <a:latin typeface="Times New Roman" panose="02020603050405020304" pitchFamily="18" charset="0"/>
                <a:cs typeface="Times New Roman" panose="02020603050405020304" pitchFamily="18" charset="0"/>
              </a:endParaRPr>
            </a:p>
          </p:txBody>
        </p:sp>
      </p:grpSp>
      <p:sp>
        <p:nvSpPr>
          <p:cNvPr id="18" name="Line 6"/>
          <p:cNvSpPr>
            <a:spLocks noChangeShapeType="1"/>
          </p:cNvSpPr>
          <p:nvPr/>
        </p:nvSpPr>
        <p:spPr bwMode="auto">
          <a:xfrm>
            <a:off x="3026570" y="7739062"/>
            <a:ext cx="12344400" cy="0"/>
          </a:xfrm>
          <a:prstGeom prst="line">
            <a:avLst/>
          </a:prstGeom>
          <a:noFill/>
          <a:ln w="9525">
            <a:solidFill>
              <a:srgbClr val="FFFFCC"/>
            </a:solidFill>
            <a:round/>
          </a:ln>
          <a:scene3d>
            <a:camera prst="legacyObliqueTopLeft"/>
            <a:lightRig rig="legacyFlat3" dir="t"/>
          </a:scene3d>
          <a:sp3d extrusionH="430200" prstMaterial="legacyMatte">
            <a:bevelT w="13500" h="13500" prst="angle"/>
            <a:bevelB w="13500" h="13500" prst="angle"/>
            <a:extrusionClr>
              <a:srgbClr val="FFFFCC"/>
            </a:extrusionClr>
            <a:contourClr>
              <a:srgbClr val="FFFFCC"/>
            </a:contourClr>
          </a:sp3d>
          <a:extLst>
            <a:ext uri="{909E8E84-426E-40DD-AFC4-6F175D3DCCD1}">
              <a14:hiddenFill xmlns:a14="http://schemas.microsoft.com/office/drawing/2010/main">
                <a:noFill/>
              </a14:hiddenFill>
            </a:ext>
          </a:extLst>
        </p:spPr>
        <p:txBody>
          <a:bodyPr>
            <a:flatTx/>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20" name="Line 12"/>
          <p:cNvSpPr>
            <a:spLocks noChangeShapeType="1"/>
          </p:cNvSpPr>
          <p:nvPr/>
        </p:nvSpPr>
        <p:spPr bwMode="auto">
          <a:xfrm>
            <a:off x="6403182" y="7931944"/>
            <a:ext cx="20574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21" name="Text Box 13"/>
          <p:cNvSpPr txBox="1">
            <a:spLocks noChangeArrowheads="1"/>
          </p:cNvSpPr>
          <p:nvPr/>
        </p:nvSpPr>
        <p:spPr bwMode="auto">
          <a:xfrm>
            <a:off x="6246021" y="3862391"/>
            <a:ext cx="781050"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F</a:t>
            </a:r>
          </a:p>
          <a:p>
            <a:pPr defTabSz="1371600">
              <a:spcBef>
                <a:spcPct val="50000"/>
              </a:spcBef>
            </a:pPr>
            <a:r>
              <a:rPr lang="en-US" altLang="en-US" sz="27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22" name="Text Box 14"/>
          <p:cNvSpPr txBox="1">
            <a:spLocks noChangeArrowheads="1"/>
          </p:cNvSpPr>
          <p:nvPr/>
        </p:nvSpPr>
        <p:spPr bwMode="auto">
          <a:xfrm>
            <a:off x="10184610" y="3888584"/>
            <a:ext cx="957260"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F’</a:t>
            </a:r>
          </a:p>
          <a:p>
            <a:pPr defTabSz="1371600">
              <a:spcBef>
                <a:spcPct val="50000"/>
              </a:spcBef>
            </a:pPr>
            <a:r>
              <a:rPr lang="en-US" altLang="en-US" sz="27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23" name="Text Box 15"/>
          <p:cNvSpPr txBox="1">
            <a:spLocks noChangeArrowheads="1"/>
          </p:cNvSpPr>
          <p:nvPr/>
        </p:nvSpPr>
        <p:spPr bwMode="auto">
          <a:xfrm>
            <a:off x="7146132" y="7360445"/>
            <a:ext cx="1028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dirty="0">
                <a:solidFill>
                  <a:srgbClr val="000000"/>
                </a:solidFill>
                <a:latin typeface="Times New Roman" panose="02020603050405020304" pitchFamily="18" charset="0"/>
                <a:cs typeface="Times New Roman" panose="02020603050405020304" pitchFamily="18" charset="0"/>
              </a:rPr>
              <a:t>f</a:t>
            </a:r>
          </a:p>
        </p:txBody>
      </p:sp>
      <p:sp>
        <p:nvSpPr>
          <p:cNvPr id="24" name="Line 16"/>
          <p:cNvSpPr>
            <a:spLocks noChangeShapeType="1"/>
          </p:cNvSpPr>
          <p:nvPr/>
        </p:nvSpPr>
        <p:spPr bwMode="auto">
          <a:xfrm>
            <a:off x="5426870" y="8348662"/>
            <a:ext cx="29718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grpSp>
        <p:nvGrpSpPr>
          <p:cNvPr id="25" name="Group 18"/>
          <p:cNvGrpSpPr>
            <a:grpSpLocks noChangeAspect="1"/>
          </p:cNvGrpSpPr>
          <p:nvPr/>
        </p:nvGrpSpPr>
        <p:grpSpPr bwMode="auto">
          <a:xfrm rot="10508945">
            <a:off x="13551667" y="3333756"/>
            <a:ext cx="923926" cy="2386012"/>
            <a:chOff x="5760" y="1488"/>
            <a:chExt cx="811" cy="2081"/>
          </a:xfrm>
        </p:grpSpPr>
        <p:sp>
          <p:nvSpPr>
            <p:cNvPr id="26" name="Freeform 19"/>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27" name="Freeform 20"/>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grpSp>
      <p:sp>
        <p:nvSpPr>
          <p:cNvPr id="28" name="Line 21"/>
          <p:cNvSpPr>
            <a:spLocks noChangeShapeType="1"/>
          </p:cNvSpPr>
          <p:nvPr/>
        </p:nvSpPr>
        <p:spPr bwMode="auto">
          <a:xfrm flipH="1">
            <a:off x="3712370" y="4805362"/>
            <a:ext cx="46863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29" name="Line 22"/>
          <p:cNvSpPr>
            <a:spLocks noChangeShapeType="1"/>
          </p:cNvSpPr>
          <p:nvPr/>
        </p:nvSpPr>
        <p:spPr bwMode="auto">
          <a:xfrm>
            <a:off x="9541670" y="4805362"/>
            <a:ext cx="37719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30" name="Line 23"/>
          <p:cNvSpPr>
            <a:spLocks noChangeShapeType="1"/>
          </p:cNvSpPr>
          <p:nvPr/>
        </p:nvSpPr>
        <p:spPr bwMode="auto">
          <a:xfrm>
            <a:off x="15352498" y="4805362"/>
            <a:ext cx="3429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grpSp>
        <p:nvGrpSpPr>
          <p:cNvPr id="31" name="Group 24"/>
          <p:cNvGrpSpPr/>
          <p:nvPr/>
        </p:nvGrpSpPr>
        <p:grpSpPr bwMode="auto">
          <a:xfrm>
            <a:off x="4972052" y="4038603"/>
            <a:ext cx="685800" cy="3683794"/>
            <a:chOff x="4800" y="1536"/>
            <a:chExt cx="170" cy="1019"/>
          </a:xfrm>
        </p:grpSpPr>
        <p:sp>
          <p:nvSpPr>
            <p:cNvPr id="672" name="Freeform 25"/>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grpSp>
          <p:nvGrpSpPr>
            <p:cNvPr id="673" name="Group 26"/>
            <p:cNvGrpSpPr/>
            <p:nvPr/>
          </p:nvGrpSpPr>
          <p:grpSpPr bwMode="auto">
            <a:xfrm>
              <a:off x="4800" y="1728"/>
              <a:ext cx="162" cy="827"/>
              <a:chOff x="4800" y="1730"/>
              <a:chExt cx="162" cy="827"/>
            </a:xfrm>
          </p:grpSpPr>
          <p:sp>
            <p:nvSpPr>
              <p:cNvPr id="674" name="Freeform 27"/>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675" name="Rectangle 28"/>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676" name="Rectangle 29"/>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grpSp>
      </p:grpSp>
      <p:sp>
        <p:nvSpPr>
          <p:cNvPr id="677" name="Text Box 17"/>
          <p:cNvSpPr txBox="1">
            <a:spLocks noChangeArrowheads="1"/>
          </p:cNvSpPr>
          <p:nvPr/>
        </p:nvSpPr>
        <p:spPr bwMode="auto">
          <a:xfrm>
            <a:off x="5745957" y="7801726"/>
            <a:ext cx="571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dirty="0">
                <a:solidFill>
                  <a:srgbClr val="000000"/>
                </a:solidFill>
                <a:latin typeface="Times New Roman" panose="02020603050405020304" pitchFamily="18" charset="0"/>
                <a:cs typeface="Times New Roman" panose="02020603050405020304" pitchFamily="18" charset="0"/>
              </a:rPr>
              <a:t>d</a:t>
            </a:r>
          </a:p>
        </p:txBody>
      </p:sp>
      <p:sp>
        <p:nvSpPr>
          <p:cNvPr id="680" name="Text Box 19"/>
          <p:cNvSpPr txBox="1">
            <a:spLocks noChangeArrowheads="1"/>
          </p:cNvSpPr>
          <p:nvPr/>
        </p:nvSpPr>
        <p:spPr bwMode="auto">
          <a:xfrm>
            <a:off x="7696200" y="6860385"/>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a:solidFill>
                  <a:srgbClr val="FF0000"/>
                </a:solidFill>
                <a:latin typeface="Times New Roman" panose="02020603050405020304" pitchFamily="18" charset="0"/>
                <a:cs typeface="Times New Roman" panose="02020603050405020304" pitchFamily="18" charset="0"/>
              </a:rPr>
              <a:t>O</a:t>
            </a:r>
          </a:p>
        </p:txBody>
      </p:sp>
      <p:sp>
        <p:nvSpPr>
          <p:cNvPr id="681" name="Text Box 19"/>
          <p:cNvSpPr txBox="1">
            <a:spLocks noChangeArrowheads="1"/>
          </p:cNvSpPr>
          <p:nvPr/>
        </p:nvSpPr>
        <p:spPr bwMode="auto">
          <a:xfrm>
            <a:off x="6117432" y="6569871"/>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a:solidFill>
                  <a:srgbClr val="FF0000"/>
                </a:solidFill>
                <a:latin typeface="Times New Roman" panose="02020603050405020304" pitchFamily="18" charset="0"/>
                <a:cs typeface="Times New Roman" panose="02020603050405020304" pitchFamily="18" charset="0"/>
              </a:rPr>
              <a:t>F</a:t>
            </a:r>
          </a:p>
        </p:txBody>
      </p:sp>
      <p:sp>
        <p:nvSpPr>
          <p:cNvPr id="682" name="Text Box 19"/>
          <p:cNvSpPr txBox="1">
            <a:spLocks noChangeArrowheads="1"/>
          </p:cNvSpPr>
          <p:nvPr/>
        </p:nvSpPr>
        <p:spPr bwMode="auto">
          <a:xfrm>
            <a:off x="9786938" y="6667171"/>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a:solidFill>
                  <a:srgbClr val="FF0000"/>
                </a:solidFill>
                <a:latin typeface="Times New Roman" panose="02020603050405020304" pitchFamily="18" charset="0"/>
                <a:cs typeface="Times New Roman" panose="02020603050405020304" pitchFamily="18" charset="0"/>
              </a:rPr>
              <a:t>F’</a:t>
            </a:r>
          </a:p>
        </p:txBody>
      </p:sp>
      <p:cxnSp>
        <p:nvCxnSpPr>
          <p:cNvPr id="683" name="Straight Connector 682"/>
          <p:cNvCxnSpPr/>
          <p:nvPr/>
        </p:nvCxnSpPr>
        <p:spPr>
          <a:xfrm>
            <a:off x="10358940" y="7290022"/>
            <a:ext cx="0" cy="385762"/>
          </a:xfrm>
          <a:prstGeom prst="line">
            <a:avLst/>
          </a:prstGeom>
          <a:noFill/>
          <a:ln w="28575" cap="flat" cmpd="sng" algn="ctr">
            <a:solidFill>
              <a:srgbClr val="FF0000"/>
            </a:solidFill>
            <a:prstDash val="solid"/>
          </a:ln>
          <a:effectLst/>
        </p:spPr>
      </p:cxnSp>
      <p:cxnSp>
        <p:nvCxnSpPr>
          <p:cNvPr id="684" name="Straight Connector 683"/>
          <p:cNvCxnSpPr/>
          <p:nvPr/>
        </p:nvCxnSpPr>
        <p:spPr>
          <a:xfrm>
            <a:off x="6467476" y="7317585"/>
            <a:ext cx="0" cy="385762"/>
          </a:xfrm>
          <a:prstGeom prst="line">
            <a:avLst/>
          </a:prstGeom>
          <a:noFill/>
          <a:ln w="28575" cap="flat" cmpd="sng" algn="ctr">
            <a:solidFill>
              <a:srgbClr val="FF0000"/>
            </a:solidFill>
            <a:prstDash val="solid"/>
          </a:ln>
          <a:effectLst/>
        </p:spPr>
      </p:cxnSp>
      <p:cxnSp>
        <p:nvCxnSpPr>
          <p:cNvPr id="685" name="Straight Connector 684"/>
          <p:cNvCxnSpPr/>
          <p:nvPr/>
        </p:nvCxnSpPr>
        <p:spPr>
          <a:xfrm>
            <a:off x="8415338" y="7293773"/>
            <a:ext cx="0" cy="385762"/>
          </a:xfrm>
          <a:prstGeom prst="line">
            <a:avLst/>
          </a:prstGeom>
          <a:noFill/>
          <a:ln w="28575" cap="flat" cmpd="sng" algn="ctr">
            <a:solidFill>
              <a:srgbClr val="FF0000"/>
            </a:solidFill>
            <a:prstDash val="solid"/>
          </a:ln>
          <a:effectLst/>
        </p:spPr>
      </p:cxnSp>
      <p:sp>
        <p:nvSpPr>
          <p:cNvPr id="15" name="AutoShape 3"/>
          <p:cNvSpPr>
            <a:spLocks noChangeArrowheads="1"/>
          </p:cNvSpPr>
          <p:nvPr/>
        </p:nvSpPr>
        <p:spPr bwMode="auto">
          <a:xfrm rot="16200000">
            <a:off x="7027070" y="3843338"/>
            <a:ext cx="2971800" cy="20574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19" name="Oval 7"/>
          <p:cNvSpPr>
            <a:spLocks noChangeArrowheads="1"/>
          </p:cNvSpPr>
          <p:nvPr/>
        </p:nvSpPr>
        <p:spPr bwMode="auto">
          <a:xfrm rot="2834016">
            <a:off x="7680724" y="4227911"/>
            <a:ext cx="1576388" cy="128825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79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out)">
                                      <p:cBhvr>
                                        <p:cTn id="7" dur="500"/>
                                        <p:tgtEl>
                                          <p:spTgt spid="24"/>
                                        </p:tgtEl>
                                      </p:cBhvr>
                                    </p:animEffect>
                                  </p:childTnLst>
                                </p:cTn>
                              </p:par>
                              <p:par>
                                <p:cTn id="8" presetID="4" presetClass="entr" presetSubtype="16" fill="hold" nodeType="withEffect">
                                  <p:stCondLst>
                                    <p:cond delay="0"/>
                                  </p:stCondLst>
                                  <p:childTnLst>
                                    <p:set>
                                      <p:cBhvr>
                                        <p:cTn id="9" dur="1" fill="hold">
                                          <p:stCondLst>
                                            <p:cond delay="0"/>
                                          </p:stCondLst>
                                        </p:cTn>
                                        <p:tgtEl>
                                          <p:spTgt spid="677"/>
                                        </p:tgtEl>
                                        <p:attrNameLst>
                                          <p:attrName>style.visibility</p:attrName>
                                        </p:attrNameLst>
                                      </p:cBhvr>
                                      <p:to>
                                        <p:strVal val="visible"/>
                                      </p:to>
                                    </p:set>
                                    <p:animEffect transition="in" filter="box(in)">
                                      <p:cBhvr>
                                        <p:cTn id="10" dur="500"/>
                                        <p:tgtEl>
                                          <p:spTgt spid="677"/>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2.77778E-6 -2.34568E-6 L 0.16996 -0.00432 " pathEditMode="relative" rAng="0" ptsTypes="AA">
                                      <p:cBhvr>
                                        <p:cTn id="14" dur="2000" fill="hold"/>
                                        <p:tgtEl>
                                          <p:spTgt spid="686"/>
                                        </p:tgtEl>
                                        <p:attrNameLst>
                                          <p:attrName>ppt_x</p:attrName>
                                          <p:attrName>ppt_y</p:attrName>
                                        </p:attrNameLst>
                                      </p:cBhvr>
                                      <p:rCtr x="8490" y="-216"/>
                                    </p:animMotion>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7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cxnSp>
        <p:nvCxnSpPr>
          <p:cNvPr id="24" name="Straight Connector 23"/>
          <p:cNvCxnSpPr/>
          <p:nvPr/>
        </p:nvCxnSpPr>
        <p:spPr>
          <a:xfrm>
            <a:off x="111721" y="1026230"/>
            <a:ext cx="17922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5" name="Google Shape;356;p47"/>
          <p:cNvSpPr txBox="1"/>
          <p:nvPr/>
        </p:nvSpPr>
        <p:spPr>
          <a:xfrm>
            <a:off x="539608" y="714292"/>
            <a:ext cx="11121642" cy="634036"/>
          </a:xfrm>
          <a:prstGeom prst="rect">
            <a:avLst/>
          </a:prstGeom>
          <a:solidFill>
            <a:schemeClr val="bg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4000" dirty="0">
                <a:solidFill>
                  <a:srgbClr val="2E2723"/>
                </a:solidFill>
                <a:latin typeface="Times New Roman" panose="02020603050405020304" pitchFamily="18" charset="0"/>
                <a:cs typeface="Times New Roman" panose="02020603050405020304" pitchFamily="18" charset="0"/>
              </a:rPr>
              <a:t>IV. </a:t>
            </a:r>
            <a:r>
              <a:rPr lang="en-US" sz="4000" dirty="0" err="1">
                <a:solidFill>
                  <a:srgbClr val="2E2723"/>
                </a:solidFill>
                <a:latin typeface="Times New Roman" panose="02020603050405020304" pitchFamily="18" charset="0"/>
                <a:cs typeface="Times New Roman" panose="02020603050405020304" pitchFamily="18" charset="0"/>
              </a:rPr>
              <a:t>Sự</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Tạo</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Ảnh</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Một</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Vật</a:t>
            </a:r>
            <a:r>
              <a:rPr lang="en-US" sz="4000" dirty="0">
                <a:solidFill>
                  <a:srgbClr val="2E2723"/>
                </a:solidFill>
                <a:latin typeface="Times New Roman" panose="02020603050405020304" pitchFamily="18" charset="0"/>
                <a:cs typeface="Times New Roman" panose="02020603050405020304" pitchFamily="18" charset="0"/>
              </a:rPr>
              <a:t> Qua </a:t>
            </a:r>
            <a:r>
              <a:rPr lang="en-US" sz="4000" dirty="0" err="1">
                <a:solidFill>
                  <a:srgbClr val="2E2723"/>
                </a:solidFill>
                <a:latin typeface="Times New Roman" panose="02020603050405020304" pitchFamily="18" charset="0"/>
                <a:cs typeface="Times New Roman" panose="02020603050405020304" pitchFamily="18" charset="0"/>
              </a:rPr>
              <a:t>Thấu</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Kính</a:t>
            </a:r>
            <a:endParaRPr lang="en-US" sz="4000" dirty="0">
              <a:solidFill>
                <a:srgbClr val="2E2723"/>
              </a:solidFill>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908157" y="1519797"/>
            <a:ext cx="10943326" cy="773770"/>
            <a:chOff x="2863742" y="1097155"/>
            <a:chExt cx="3467785" cy="484015"/>
          </a:xfrm>
          <a:solidFill>
            <a:schemeClr val="bg1"/>
          </a:solidFill>
        </p:grpSpPr>
        <p:sp>
          <p:nvSpPr>
            <p:cNvPr id="30" name="Rectangle: Rounded Corners 29"/>
            <p:cNvSpPr/>
            <p:nvPr/>
          </p:nvSpPr>
          <p:spPr>
            <a:xfrm>
              <a:off x="2863742" y="1184563"/>
              <a:ext cx="3467785" cy="396607"/>
            </a:xfrm>
            <a:prstGeom prst="roundRect">
              <a:avLst/>
            </a:prstGeom>
            <a:grp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31" name="Google Shape;356;p47"/>
            <p:cNvSpPr txBox="1"/>
            <p:nvPr/>
          </p:nvSpPr>
          <p:spPr>
            <a:xfrm>
              <a:off x="2900974" y="1097155"/>
              <a:ext cx="3430553" cy="331857"/>
            </a:xfrm>
            <a:prstGeom prst="rect">
              <a:avLst/>
            </a:prstGeom>
            <a:grp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3200" dirty="0">
                  <a:solidFill>
                    <a:srgbClr val="2E2723"/>
                  </a:solidFill>
                  <a:latin typeface="Times New Roman" panose="02020603050405020304" pitchFamily="18" charset="0"/>
                  <a:cs typeface="Times New Roman" panose="02020603050405020304" pitchFamily="18" charset="0"/>
                </a:rPr>
                <a:t>3. </a:t>
              </a:r>
              <a:r>
                <a:rPr lang="en-US" sz="3200" dirty="0" err="1">
                  <a:solidFill>
                    <a:srgbClr val="2E2723"/>
                  </a:solidFill>
                  <a:latin typeface="Times New Roman" panose="02020603050405020304" pitchFamily="18" charset="0"/>
                  <a:cs typeface="Times New Roman" panose="02020603050405020304" pitchFamily="18" charset="0"/>
                </a:rPr>
                <a:t>Thí</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nghiệm</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kiểm</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tra</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đặc</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điểm</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ảnh</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của</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vật</a:t>
              </a:r>
              <a:r>
                <a:rPr lang="en-US" sz="3200" dirty="0">
                  <a:solidFill>
                    <a:srgbClr val="2E2723"/>
                  </a:solidFill>
                  <a:latin typeface="Times New Roman" panose="02020603050405020304" pitchFamily="18" charset="0"/>
                  <a:cs typeface="Times New Roman" panose="02020603050405020304" pitchFamily="18" charset="0"/>
                </a:rPr>
                <a:t> qua </a:t>
              </a:r>
              <a:r>
                <a:rPr lang="en-US" sz="3200" dirty="0" err="1">
                  <a:solidFill>
                    <a:srgbClr val="2E2723"/>
                  </a:solidFill>
                  <a:latin typeface="Times New Roman" panose="02020603050405020304" pitchFamily="18" charset="0"/>
                  <a:cs typeface="Times New Roman" panose="02020603050405020304" pitchFamily="18" charset="0"/>
                </a:rPr>
                <a:t>thấu</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kính</a:t>
              </a:r>
              <a:endParaRPr lang="en-US" sz="3200" dirty="0">
                <a:solidFill>
                  <a:srgbClr val="2E2723"/>
                </a:solidFill>
                <a:latin typeface="Times New Roman" panose="02020603050405020304" pitchFamily="18" charset="0"/>
                <a:cs typeface="Times New Roman" panose="02020603050405020304" pitchFamily="18" charset="0"/>
              </a:endParaRPr>
            </a:p>
          </p:txBody>
        </p:sp>
      </p:grpSp>
      <p:sp>
        <p:nvSpPr>
          <p:cNvPr id="704" name="Line 2"/>
          <p:cNvSpPr>
            <a:spLocks noChangeShapeType="1"/>
          </p:cNvSpPr>
          <p:nvPr/>
        </p:nvSpPr>
        <p:spPr bwMode="auto">
          <a:xfrm>
            <a:off x="10875170" y="4616950"/>
            <a:ext cx="12573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05" name="Line 3"/>
          <p:cNvSpPr>
            <a:spLocks noChangeShapeType="1"/>
          </p:cNvSpPr>
          <p:nvPr/>
        </p:nvSpPr>
        <p:spPr bwMode="auto">
          <a:xfrm>
            <a:off x="10937082" y="4616950"/>
            <a:ext cx="17145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06" name="Line 4"/>
          <p:cNvSpPr>
            <a:spLocks noChangeShapeType="1"/>
          </p:cNvSpPr>
          <p:nvPr/>
        </p:nvSpPr>
        <p:spPr bwMode="auto">
          <a:xfrm>
            <a:off x="11851483" y="4626474"/>
            <a:ext cx="34861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23" name="AutoShape 5"/>
          <p:cNvSpPr>
            <a:spLocks noChangeArrowheads="1"/>
          </p:cNvSpPr>
          <p:nvPr/>
        </p:nvSpPr>
        <p:spPr bwMode="auto">
          <a:xfrm rot="5400000">
            <a:off x="9108282" y="2642894"/>
            <a:ext cx="3657600" cy="3429000"/>
          </a:xfrm>
          <a:prstGeom prst="flowChartInputOutput">
            <a:avLst/>
          </a:prstGeom>
          <a:solidFill>
            <a:srgbClr val="FFFFFF"/>
          </a:solidFill>
          <a:ln w="9525">
            <a:solidFill>
              <a:srgbClr val="000000"/>
            </a:solidFill>
            <a:miter lim="800000"/>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724" name="AutoShape 6"/>
          <p:cNvSpPr>
            <a:spLocks noChangeArrowheads="1"/>
          </p:cNvSpPr>
          <p:nvPr/>
        </p:nvSpPr>
        <p:spPr bwMode="auto">
          <a:xfrm rot="16200000">
            <a:off x="7279482" y="3609682"/>
            <a:ext cx="2971800" cy="20574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725" name="Line 7"/>
          <p:cNvSpPr>
            <a:spLocks noChangeShapeType="1"/>
          </p:cNvSpPr>
          <p:nvPr/>
        </p:nvSpPr>
        <p:spPr bwMode="auto">
          <a:xfrm>
            <a:off x="8651082" y="5733756"/>
            <a:ext cx="0" cy="171450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defTabSz="1371600">
              <a:defRPr/>
            </a:pPr>
            <a:endParaRPr lang="en-US" sz="2700">
              <a:solidFill>
                <a:srgbClr val="000000"/>
              </a:solidFill>
              <a:latin typeface="Times New Roman" panose="02020603050405020304" pitchFamily="18" charset="0"/>
              <a:cs typeface="Times New Roman" panose="02020603050405020304" pitchFamily="18" charset="0"/>
            </a:endParaRPr>
          </a:p>
        </p:txBody>
      </p:sp>
      <p:sp>
        <p:nvSpPr>
          <p:cNvPr id="726" name="Line 8"/>
          <p:cNvSpPr>
            <a:spLocks noChangeShapeType="1"/>
          </p:cNvSpPr>
          <p:nvPr/>
        </p:nvSpPr>
        <p:spPr bwMode="auto">
          <a:xfrm>
            <a:off x="10744200" y="5807574"/>
            <a:ext cx="0" cy="171450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defTabSz="1371600">
              <a:defRPr/>
            </a:pPr>
            <a:endParaRPr lang="en-US" sz="2700">
              <a:solidFill>
                <a:srgbClr val="000000"/>
              </a:solidFill>
              <a:latin typeface="Times New Roman" panose="02020603050405020304" pitchFamily="18" charset="0"/>
              <a:cs typeface="Times New Roman" panose="02020603050405020304" pitchFamily="18" charset="0"/>
            </a:endParaRPr>
          </a:p>
        </p:txBody>
      </p:sp>
      <p:sp>
        <p:nvSpPr>
          <p:cNvPr id="727" name="Line 9"/>
          <p:cNvSpPr>
            <a:spLocks noChangeShapeType="1"/>
          </p:cNvSpPr>
          <p:nvPr/>
        </p:nvSpPr>
        <p:spPr bwMode="auto">
          <a:xfrm>
            <a:off x="3278982" y="7664950"/>
            <a:ext cx="12344400" cy="0"/>
          </a:xfrm>
          <a:prstGeom prst="line">
            <a:avLst/>
          </a:prstGeom>
          <a:noFill/>
          <a:ln w="9525">
            <a:solidFill>
              <a:srgbClr val="D5FFD5"/>
            </a:solidFill>
            <a:round/>
          </a:ln>
          <a:scene3d>
            <a:camera prst="legacyObliqueTopLeft"/>
            <a:lightRig rig="legacyFlat3" dir="t"/>
          </a:scene3d>
          <a:sp3d extrusionH="430200" prstMaterial="legacyMatte">
            <a:bevelT w="13500" h="13500" prst="angle"/>
            <a:bevelB w="13500" h="13500" prst="angle"/>
            <a:extrusionClr>
              <a:srgbClr val="D5FFD5"/>
            </a:extrusionClr>
            <a:contourClr>
              <a:srgbClr val="D5FFD5"/>
            </a:contourClr>
          </a:sp3d>
          <a:extLst>
            <a:ext uri="{909E8E84-426E-40DD-AFC4-6F175D3DCCD1}">
              <a14:hiddenFill xmlns:a14="http://schemas.microsoft.com/office/drawing/2010/main">
                <a:noFill/>
              </a14:hiddenFill>
            </a:ext>
          </a:extLst>
        </p:spPr>
        <p:txBody>
          <a:bodyPr>
            <a:flatTx/>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28" name="Oval 10"/>
          <p:cNvSpPr>
            <a:spLocks noChangeArrowheads="1"/>
          </p:cNvSpPr>
          <p:nvPr/>
        </p:nvSpPr>
        <p:spPr bwMode="auto">
          <a:xfrm rot="2834016">
            <a:off x="7939091" y="3969250"/>
            <a:ext cx="1566862" cy="13335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729" name="Text Box 12"/>
          <p:cNvSpPr txBox="1">
            <a:spLocks noChangeArrowheads="1"/>
          </p:cNvSpPr>
          <p:nvPr/>
        </p:nvSpPr>
        <p:spPr bwMode="auto">
          <a:xfrm>
            <a:off x="4976314" y="8164534"/>
            <a:ext cx="1600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000" dirty="0">
                <a:solidFill>
                  <a:srgbClr val="000000"/>
                </a:solidFill>
                <a:latin typeface="Times New Roman" panose="02020603050405020304" pitchFamily="18" charset="0"/>
                <a:cs typeface="Times New Roman" panose="02020603050405020304" pitchFamily="18" charset="0"/>
              </a:rPr>
              <a:t>d = 2f</a:t>
            </a:r>
          </a:p>
        </p:txBody>
      </p:sp>
      <p:sp>
        <p:nvSpPr>
          <p:cNvPr id="730" name="Line 15"/>
          <p:cNvSpPr>
            <a:spLocks noChangeShapeType="1"/>
          </p:cNvSpPr>
          <p:nvPr/>
        </p:nvSpPr>
        <p:spPr bwMode="auto">
          <a:xfrm>
            <a:off x="4260058" y="8119771"/>
            <a:ext cx="4474368" cy="1190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31" name="Line 16"/>
          <p:cNvSpPr>
            <a:spLocks noChangeShapeType="1"/>
          </p:cNvSpPr>
          <p:nvPr/>
        </p:nvSpPr>
        <p:spPr bwMode="auto">
          <a:xfrm>
            <a:off x="6453190" y="7903074"/>
            <a:ext cx="2233612"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32" name="Text Box 17"/>
          <p:cNvSpPr txBox="1">
            <a:spLocks noChangeArrowheads="1"/>
          </p:cNvSpPr>
          <p:nvPr/>
        </p:nvSpPr>
        <p:spPr bwMode="auto">
          <a:xfrm>
            <a:off x="6250782" y="3700171"/>
            <a:ext cx="914400"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F</a:t>
            </a:r>
          </a:p>
          <a:p>
            <a:pPr defTabSz="1371600">
              <a:spcBef>
                <a:spcPct val="50000"/>
              </a:spcBef>
            </a:pPr>
            <a:r>
              <a:rPr lang="en-US" altLang="en-US" sz="27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733" name="Text Box 18"/>
          <p:cNvSpPr txBox="1">
            <a:spLocks noChangeArrowheads="1"/>
          </p:cNvSpPr>
          <p:nvPr/>
        </p:nvSpPr>
        <p:spPr bwMode="auto">
          <a:xfrm>
            <a:off x="10396538" y="3654926"/>
            <a:ext cx="800100"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F’</a:t>
            </a:r>
          </a:p>
          <a:p>
            <a:pPr defTabSz="1371600">
              <a:spcBef>
                <a:spcPct val="50000"/>
              </a:spcBef>
            </a:pPr>
            <a:r>
              <a:rPr lang="en-US" altLang="en-US" sz="27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734" name="Text Box 19"/>
          <p:cNvSpPr txBox="1">
            <a:spLocks noChangeArrowheads="1"/>
          </p:cNvSpPr>
          <p:nvPr/>
        </p:nvSpPr>
        <p:spPr bwMode="auto">
          <a:xfrm>
            <a:off x="7965282" y="6831515"/>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a:solidFill>
                  <a:srgbClr val="FF0000"/>
                </a:solidFill>
                <a:latin typeface="Times New Roman" panose="02020603050405020304" pitchFamily="18" charset="0"/>
                <a:cs typeface="Times New Roman" panose="02020603050405020304" pitchFamily="18" charset="0"/>
              </a:rPr>
              <a:t>O</a:t>
            </a:r>
          </a:p>
        </p:txBody>
      </p:sp>
      <p:grpSp>
        <p:nvGrpSpPr>
          <p:cNvPr id="735" name="Group 20"/>
          <p:cNvGrpSpPr/>
          <p:nvPr/>
        </p:nvGrpSpPr>
        <p:grpSpPr bwMode="auto">
          <a:xfrm>
            <a:off x="4281488" y="3909719"/>
            <a:ext cx="685800" cy="3683794"/>
            <a:chOff x="4800" y="1536"/>
            <a:chExt cx="170" cy="1019"/>
          </a:xfrm>
        </p:grpSpPr>
        <p:sp>
          <p:nvSpPr>
            <p:cNvPr id="736" name="Freeform 21"/>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grpSp>
          <p:nvGrpSpPr>
            <p:cNvPr id="737" name="Group 22"/>
            <p:cNvGrpSpPr/>
            <p:nvPr/>
          </p:nvGrpSpPr>
          <p:grpSpPr bwMode="auto">
            <a:xfrm>
              <a:off x="4800" y="1728"/>
              <a:ext cx="162" cy="827"/>
              <a:chOff x="4800" y="1730"/>
              <a:chExt cx="162" cy="827"/>
            </a:xfrm>
          </p:grpSpPr>
          <p:sp>
            <p:nvSpPr>
              <p:cNvPr id="738" name="Freeform 23"/>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39" name="Rectangle 24"/>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740" name="Rectangle 25"/>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grpSp>
      </p:grpSp>
      <p:grpSp>
        <p:nvGrpSpPr>
          <p:cNvPr id="741" name="Group 26"/>
          <p:cNvGrpSpPr>
            <a:grpSpLocks noChangeAspect="1"/>
          </p:cNvGrpSpPr>
          <p:nvPr/>
        </p:nvGrpSpPr>
        <p:grpSpPr bwMode="auto">
          <a:xfrm rot="10800000">
            <a:off x="12513470" y="3919244"/>
            <a:ext cx="654844" cy="1454944"/>
            <a:chOff x="5760" y="1488"/>
            <a:chExt cx="811" cy="2081"/>
          </a:xfrm>
        </p:grpSpPr>
        <p:sp>
          <p:nvSpPr>
            <p:cNvPr id="742" name="Freeform 27"/>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43" name="Freeform 28"/>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grpSp>
      <p:sp>
        <p:nvSpPr>
          <p:cNvPr id="744" name="Line 29"/>
          <p:cNvSpPr>
            <a:spLocks noChangeShapeType="1"/>
          </p:cNvSpPr>
          <p:nvPr/>
        </p:nvSpPr>
        <p:spPr bwMode="auto">
          <a:xfrm>
            <a:off x="10387012" y="4616950"/>
            <a:ext cx="4572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45" name="Line 30"/>
          <p:cNvSpPr>
            <a:spLocks noChangeShapeType="1"/>
          </p:cNvSpPr>
          <p:nvPr/>
        </p:nvSpPr>
        <p:spPr bwMode="auto">
          <a:xfrm>
            <a:off x="9794082" y="4616950"/>
            <a:ext cx="5715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46" name="Line 31"/>
          <p:cNvSpPr>
            <a:spLocks noChangeShapeType="1"/>
          </p:cNvSpPr>
          <p:nvPr/>
        </p:nvSpPr>
        <p:spPr bwMode="auto">
          <a:xfrm>
            <a:off x="10822782" y="4616950"/>
            <a:ext cx="14859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47" name="Line 33"/>
          <p:cNvSpPr>
            <a:spLocks noChangeShapeType="1"/>
          </p:cNvSpPr>
          <p:nvPr/>
        </p:nvSpPr>
        <p:spPr bwMode="auto">
          <a:xfrm flipH="1">
            <a:off x="3850482" y="4616950"/>
            <a:ext cx="4800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48" name="Text Box 19"/>
          <p:cNvSpPr txBox="1">
            <a:spLocks noChangeArrowheads="1"/>
          </p:cNvSpPr>
          <p:nvPr/>
        </p:nvSpPr>
        <p:spPr bwMode="auto">
          <a:xfrm>
            <a:off x="6115050" y="6541001"/>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a:solidFill>
                  <a:srgbClr val="FF0000"/>
                </a:solidFill>
                <a:latin typeface="Times New Roman" panose="02020603050405020304" pitchFamily="18" charset="0"/>
                <a:cs typeface="Times New Roman" panose="02020603050405020304" pitchFamily="18" charset="0"/>
              </a:rPr>
              <a:t>F</a:t>
            </a:r>
          </a:p>
        </p:txBody>
      </p:sp>
      <p:sp>
        <p:nvSpPr>
          <p:cNvPr id="749" name="Text Box 19"/>
          <p:cNvSpPr txBox="1">
            <a:spLocks noChangeArrowheads="1"/>
          </p:cNvSpPr>
          <p:nvPr/>
        </p:nvSpPr>
        <p:spPr bwMode="auto">
          <a:xfrm>
            <a:off x="10267950" y="6614819"/>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a:solidFill>
                  <a:srgbClr val="FF0000"/>
                </a:solidFill>
                <a:latin typeface="Times New Roman" panose="02020603050405020304" pitchFamily="18" charset="0"/>
                <a:cs typeface="Times New Roman" panose="02020603050405020304" pitchFamily="18" charset="0"/>
              </a:rPr>
              <a:t>F’</a:t>
            </a:r>
          </a:p>
        </p:txBody>
      </p:sp>
      <p:cxnSp>
        <p:nvCxnSpPr>
          <p:cNvPr id="750" name="Straight Connector 749"/>
          <p:cNvCxnSpPr/>
          <p:nvPr/>
        </p:nvCxnSpPr>
        <p:spPr>
          <a:xfrm>
            <a:off x="10744200" y="7255377"/>
            <a:ext cx="0" cy="385762"/>
          </a:xfrm>
          <a:prstGeom prst="line">
            <a:avLst/>
          </a:prstGeom>
          <a:noFill/>
          <a:ln w="28575" cap="flat" cmpd="sng" algn="ctr">
            <a:solidFill>
              <a:srgbClr val="FF0000"/>
            </a:solidFill>
            <a:prstDash val="solid"/>
          </a:ln>
          <a:effectLst/>
        </p:spPr>
      </p:cxnSp>
      <p:cxnSp>
        <p:nvCxnSpPr>
          <p:cNvPr id="751" name="Straight Connector 750"/>
          <p:cNvCxnSpPr/>
          <p:nvPr/>
        </p:nvCxnSpPr>
        <p:spPr>
          <a:xfrm>
            <a:off x="6519862" y="7288715"/>
            <a:ext cx="0" cy="385762"/>
          </a:xfrm>
          <a:prstGeom prst="line">
            <a:avLst/>
          </a:prstGeom>
          <a:noFill/>
          <a:ln w="28575" cap="flat" cmpd="sng" algn="ctr">
            <a:solidFill>
              <a:srgbClr val="FF0000"/>
            </a:solidFill>
            <a:prstDash val="solid"/>
          </a:ln>
          <a:effectLst/>
        </p:spPr>
      </p:cxnSp>
      <p:cxnSp>
        <p:nvCxnSpPr>
          <p:cNvPr id="752" name="Straight Connector 751"/>
          <p:cNvCxnSpPr/>
          <p:nvPr/>
        </p:nvCxnSpPr>
        <p:spPr>
          <a:xfrm>
            <a:off x="8651082" y="7288715"/>
            <a:ext cx="0" cy="385762"/>
          </a:xfrm>
          <a:prstGeom prst="line">
            <a:avLst/>
          </a:prstGeom>
          <a:noFill/>
          <a:ln w="28575" cap="flat" cmpd="sng" algn="ctr">
            <a:solidFill>
              <a:srgbClr val="FF0000"/>
            </a:solidFill>
            <a:prstDash val="solid"/>
          </a:ln>
          <a:effectLst/>
        </p:spPr>
      </p:cxnSp>
      <p:sp>
        <p:nvSpPr>
          <p:cNvPr id="753" name="Text Box 12"/>
          <p:cNvSpPr txBox="1">
            <a:spLocks noChangeArrowheads="1"/>
          </p:cNvSpPr>
          <p:nvPr/>
        </p:nvSpPr>
        <p:spPr bwMode="auto">
          <a:xfrm>
            <a:off x="2571750" y="8898733"/>
            <a:ext cx="13144500" cy="646331"/>
          </a:xfrm>
          <a:prstGeom prst="rect">
            <a:avLst/>
          </a:prstGeom>
          <a:solidFill>
            <a:srgbClr val="FFC727"/>
          </a:solidFill>
          <a:ln w="38100" cap="flat" cmpd="sng" algn="ctr">
            <a:solidFill>
              <a:srgbClr val="FFFFFF"/>
            </a:solidFill>
            <a:prstDash val="solid"/>
          </a:ln>
          <a:effectLst>
            <a:outerShdw blurRad="40000" dist="20000" dir="5400000" rotWithShape="0">
              <a:srgbClr val="000000">
                <a:alpha val="38000"/>
              </a:srgbClr>
            </a:outerShdw>
          </a:effectLst>
        </p:spPr>
        <p:txBody>
          <a:bodyPr>
            <a:spAutoFit/>
          </a:bodyPr>
          <a:lstStyle/>
          <a:p>
            <a:pPr algn="ctr" defTabSz="1371600">
              <a:defRPr/>
            </a:pPr>
            <a:r>
              <a:rPr lang="en-US" sz="3600" b="1" dirty="0">
                <a:solidFill>
                  <a:srgbClr val="000000"/>
                </a:solidFill>
                <a:latin typeface="Times New Roman" panose="02020603050405020304" pitchFamily="18" charset="0"/>
                <a:cs typeface="Times New Roman" panose="02020603050405020304" pitchFamily="18" charset="0"/>
              </a:rPr>
              <a:t>d = 2f → </a:t>
            </a:r>
            <a:r>
              <a:rPr lang="vi-VN" sz="3600" b="1" dirty="0">
                <a:latin typeface="Times New Roman" panose="02020603050405020304" pitchFamily="18" charset="0"/>
                <a:cs typeface="Times New Roman" panose="02020603050405020304" pitchFamily="18" charset="0"/>
              </a:rPr>
              <a:t>Ảnh thật, ngược chiều với vật, lớn bằng vật</a:t>
            </a:r>
            <a:r>
              <a:rPr lang="en-US" sz="3600" b="1" dirty="0">
                <a:latin typeface="Times New Roman" panose="02020603050405020304" pitchFamily="18" charset="0"/>
                <a:cs typeface="Times New Roman" panose="02020603050405020304" pitchFamily="18" charset="0"/>
              </a:rPr>
              <a:t>.</a:t>
            </a:r>
            <a:endParaRPr lang="vi-VN" sz="36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407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barn(outVertical)">
                                      <p:cBhvr>
                                        <p:cTn id="7" dur="500"/>
                                        <p:tgtEl>
                                          <p:spTgt spid="7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29"/>
                                        </p:tgtEl>
                                        <p:attrNameLst>
                                          <p:attrName>style.visibility</p:attrName>
                                        </p:attrNameLst>
                                      </p:cBhvr>
                                      <p:to>
                                        <p:strVal val="visible"/>
                                      </p:to>
                                    </p:set>
                                    <p:animEffect transition="in" filter="randombar(horizontal)">
                                      <p:cBhvr>
                                        <p:cTn id="11" dur="500"/>
                                        <p:tgtEl>
                                          <p:spTgt spid="729"/>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2.77778E-7 3.20988E-6 L 0.13698 3.20988E-6 " pathEditMode="relative" rAng="0" ptsTypes="AA">
                                      <p:cBhvr>
                                        <p:cTn id="15" dur="2000" fill="hold"/>
                                        <p:tgtEl>
                                          <p:spTgt spid="723"/>
                                        </p:tgtEl>
                                        <p:attrNameLst>
                                          <p:attrName>ppt_x</p:attrName>
                                          <p:attrName>ppt_y</p:attrName>
                                        </p:attrNameLst>
                                      </p:cBhvr>
                                      <p:rCtr x="6840" y="0"/>
                                    </p:animMotion>
                                  </p:childTnLst>
                                </p:cTn>
                              </p:par>
                              <p:par>
                                <p:cTn id="16" presetID="63" presetClass="path" presetSubtype="0" accel="50000" decel="50000" fill="hold" nodeType="withEffect">
                                  <p:stCondLst>
                                    <p:cond delay="0"/>
                                  </p:stCondLst>
                                  <p:childTnLst>
                                    <p:animMotion origin="layout" path="M 0 4.93827E-7 L 0.13455 -0.00525 " pathEditMode="relative" rAng="0" ptsTypes="AA">
                                      <p:cBhvr>
                                        <p:cTn id="17" dur="2000" fill="hold"/>
                                        <p:tgtEl>
                                          <p:spTgt spid="726"/>
                                        </p:tgtEl>
                                        <p:attrNameLst>
                                          <p:attrName>ppt_x</p:attrName>
                                          <p:attrName>ppt_y</p:attrName>
                                        </p:attrNameLst>
                                      </p:cBhvr>
                                      <p:rCtr x="6719" y="-278"/>
                                    </p:animMotion>
                                  </p:childTnLst>
                                </p:cTn>
                              </p:par>
                              <p:par>
                                <p:cTn id="18" presetID="18" presetClass="entr" presetSubtype="6" fill="hold" nodeType="withEffect">
                                  <p:stCondLst>
                                    <p:cond delay="0"/>
                                  </p:stCondLst>
                                  <p:childTnLst>
                                    <p:set>
                                      <p:cBhvr>
                                        <p:cTn id="19" dur="1" fill="hold">
                                          <p:stCondLst>
                                            <p:cond delay="0"/>
                                          </p:stCondLst>
                                        </p:cTn>
                                        <p:tgtEl>
                                          <p:spTgt spid="746"/>
                                        </p:tgtEl>
                                        <p:attrNameLst>
                                          <p:attrName>style.visibility</p:attrName>
                                        </p:attrNameLst>
                                      </p:cBhvr>
                                      <p:to>
                                        <p:strVal val="visible"/>
                                      </p:to>
                                    </p:set>
                                    <p:animEffect transition="in" filter="strips(downRight)">
                                      <p:cBhvr>
                                        <p:cTn id="20" dur="2000"/>
                                        <p:tgtEl>
                                          <p:spTgt spid="746"/>
                                        </p:tgtEl>
                                      </p:cBhvr>
                                    </p:animEffect>
                                  </p:childTnLst>
                                </p:cTn>
                              </p:par>
                              <p:par>
                                <p:cTn id="21" presetID="8" presetClass="entr" presetSubtype="16" fill="hold" nodeType="withEffect">
                                  <p:stCondLst>
                                    <p:cond delay="0"/>
                                  </p:stCondLst>
                                  <p:childTnLst>
                                    <p:set>
                                      <p:cBhvr>
                                        <p:cTn id="22" dur="1" fill="hold">
                                          <p:stCondLst>
                                            <p:cond delay="0"/>
                                          </p:stCondLst>
                                        </p:cTn>
                                        <p:tgtEl>
                                          <p:spTgt spid="741"/>
                                        </p:tgtEl>
                                        <p:attrNameLst>
                                          <p:attrName>style.visibility</p:attrName>
                                        </p:attrNameLst>
                                      </p:cBhvr>
                                      <p:to>
                                        <p:strVal val="visible"/>
                                      </p:to>
                                    </p:set>
                                    <p:animEffect transition="in" filter="diamond(in)">
                                      <p:cBhvr>
                                        <p:cTn id="23" dur="2000"/>
                                        <p:tgtEl>
                                          <p:spTgt spid="741"/>
                                        </p:tgtEl>
                                      </p:cBhvr>
                                    </p:animEffect>
                                  </p:childTnLst>
                                </p:cTn>
                              </p:par>
                              <p:par>
                                <p:cTn id="24" presetID="4" presetClass="entr" presetSubtype="16" fill="hold" nodeType="withEffect">
                                  <p:stCondLst>
                                    <p:cond delay="0"/>
                                  </p:stCondLst>
                                  <p:childTnLst>
                                    <p:set>
                                      <p:cBhvr>
                                        <p:cTn id="25" dur="1" fill="hold">
                                          <p:stCondLst>
                                            <p:cond delay="0"/>
                                          </p:stCondLst>
                                        </p:cTn>
                                        <p:tgtEl>
                                          <p:spTgt spid="733"/>
                                        </p:tgtEl>
                                        <p:attrNameLst>
                                          <p:attrName>style.visibility</p:attrName>
                                        </p:attrNameLst>
                                      </p:cBhvr>
                                      <p:to>
                                        <p:strVal val="visible"/>
                                      </p:to>
                                    </p:set>
                                    <p:animEffect transition="in" filter="box(in)">
                                      <p:cBhvr>
                                        <p:cTn id="26" dur="500"/>
                                        <p:tgtEl>
                                          <p:spTgt spid="73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53"/>
                                        </p:tgtEl>
                                        <p:attrNameLst>
                                          <p:attrName>style.visibility</p:attrName>
                                        </p:attrNameLst>
                                      </p:cBhvr>
                                      <p:to>
                                        <p:strVal val="visible"/>
                                      </p:to>
                                    </p:set>
                                    <p:animEffect transition="in" filter="dissolve">
                                      <p:cBhvr>
                                        <p:cTn id="31" dur="500"/>
                                        <p:tgtEl>
                                          <p:spTgt spid="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 grpId="0" animBg="1"/>
      <p:bldP spid="729" grpId="0"/>
      <p:bldP spid="730" grpId="0" animBg="1"/>
      <p:bldP spid="73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cxnSp>
        <p:nvCxnSpPr>
          <p:cNvPr id="4" name="Straight Connector 3"/>
          <p:cNvCxnSpPr/>
          <p:nvPr/>
        </p:nvCxnSpPr>
        <p:spPr>
          <a:xfrm>
            <a:off x="111721" y="1026230"/>
            <a:ext cx="17922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539608" y="714292"/>
            <a:ext cx="10786148" cy="634036"/>
          </a:xfrm>
          <a:prstGeom prst="rect">
            <a:avLst/>
          </a:prstGeom>
          <a:solidFill>
            <a:schemeClr val="bg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4000" dirty="0">
                <a:solidFill>
                  <a:srgbClr val="2E2723"/>
                </a:solidFill>
                <a:latin typeface="Times New Roman" panose="02020603050405020304" pitchFamily="18" charset="0"/>
                <a:cs typeface="Times New Roman" panose="02020603050405020304" pitchFamily="18" charset="0"/>
              </a:rPr>
              <a:t>IV. </a:t>
            </a:r>
            <a:r>
              <a:rPr lang="en-US" sz="4000" dirty="0" err="1">
                <a:solidFill>
                  <a:srgbClr val="2E2723"/>
                </a:solidFill>
                <a:latin typeface="Times New Roman" panose="02020603050405020304" pitchFamily="18" charset="0"/>
                <a:cs typeface="Times New Roman" panose="02020603050405020304" pitchFamily="18" charset="0"/>
              </a:rPr>
              <a:t>Sự</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Tạo</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Ảnh</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Một</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Vật</a:t>
            </a:r>
            <a:r>
              <a:rPr lang="en-US" sz="4000" dirty="0">
                <a:solidFill>
                  <a:srgbClr val="2E2723"/>
                </a:solidFill>
                <a:latin typeface="Times New Roman" panose="02020603050405020304" pitchFamily="18" charset="0"/>
                <a:cs typeface="Times New Roman" panose="02020603050405020304" pitchFamily="18" charset="0"/>
              </a:rPr>
              <a:t> Qua </a:t>
            </a:r>
            <a:r>
              <a:rPr lang="en-US" sz="4000" dirty="0" err="1">
                <a:solidFill>
                  <a:srgbClr val="2E2723"/>
                </a:solidFill>
                <a:latin typeface="Times New Roman" panose="02020603050405020304" pitchFamily="18" charset="0"/>
                <a:cs typeface="Times New Roman" panose="02020603050405020304" pitchFamily="18" charset="0"/>
              </a:rPr>
              <a:t>Thấu</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Kính</a:t>
            </a:r>
            <a:endParaRPr lang="en-US" sz="4000" dirty="0">
              <a:solidFill>
                <a:srgbClr val="2E2723"/>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908156" y="1519797"/>
            <a:ext cx="10963307" cy="773770"/>
            <a:chOff x="2863742" y="1097155"/>
            <a:chExt cx="3467785" cy="484015"/>
          </a:xfrm>
          <a:solidFill>
            <a:schemeClr val="bg1"/>
          </a:solidFill>
        </p:grpSpPr>
        <p:sp>
          <p:nvSpPr>
            <p:cNvPr id="10" name="Rectangle: Rounded Corners 9"/>
            <p:cNvSpPr/>
            <p:nvPr/>
          </p:nvSpPr>
          <p:spPr>
            <a:xfrm>
              <a:off x="2863742" y="1184563"/>
              <a:ext cx="3467785" cy="396607"/>
            </a:xfrm>
            <a:prstGeom prst="roundRect">
              <a:avLst/>
            </a:prstGeom>
            <a:grp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1" name="Google Shape;356;p47"/>
            <p:cNvSpPr txBox="1"/>
            <p:nvPr/>
          </p:nvSpPr>
          <p:spPr>
            <a:xfrm>
              <a:off x="2900974" y="1097155"/>
              <a:ext cx="3430553" cy="331857"/>
            </a:xfrm>
            <a:prstGeom prst="rect">
              <a:avLst/>
            </a:prstGeom>
            <a:grp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3200" dirty="0">
                  <a:solidFill>
                    <a:srgbClr val="2E2723"/>
                  </a:solidFill>
                  <a:latin typeface="Times New Roman" panose="02020603050405020304" pitchFamily="18" charset="0"/>
                  <a:cs typeface="Times New Roman" panose="02020603050405020304" pitchFamily="18" charset="0"/>
                </a:rPr>
                <a:t>3. </a:t>
              </a:r>
              <a:r>
                <a:rPr lang="en-US" sz="3200" dirty="0" err="1">
                  <a:solidFill>
                    <a:srgbClr val="2E2723"/>
                  </a:solidFill>
                  <a:latin typeface="Times New Roman" panose="02020603050405020304" pitchFamily="18" charset="0"/>
                  <a:cs typeface="Times New Roman" panose="02020603050405020304" pitchFamily="18" charset="0"/>
                </a:rPr>
                <a:t>Thí</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nghiệm</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kiểm</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tra</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đặc</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điểm</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ảnh</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của</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vật</a:t>
              </a:r>
              <a:r>
                <a:rPr lang="en-US" sz="3200" dirty="0">
                  <a:solidFill>
                    <a:srgbClr val="2E2723"/>
                  </a:solidFill>
                  <a:latin typeface="Times New Roman" panose="02020603050405020304" pitchFamily="18" charset="0"/>
                  <a:cs typeface="Times New Roman" panose="02020603050405020304" pitchFamily="18" charset="0"/>
                </a:rPr>
                <a:t> qua </a:t>
              </a:r>
              <a:r>
                <a:rPr lang="en-US" sz="3200" dirty="0" err="1">
                  <a:solidFill>
                    <a:srgbClr val="2E2723"/>
                  </a:solidFill>
                  <a:latin typeface="Times New Roman" panose="02020603050405020304" pitchFamily="18" charset="0"/>
                  <a:cs typeface="Times New Roman" panose="02020603050405020304" pitchFamily="18" charset="0"/>
                </a:rPr>
                <a:t>thấu</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kính</a:t>
              </a:r>
              <a:endParaRPr lang="en-US" sz="3200" dirty="0">
                <a:solidFill>
                  <a:srgbClr val="2E2723"/>
                </a:solidFill>
                <a:latin typeface="Times New Roman" panose="02020603050405020304" pitchFamily="18" charset="0"/>
                <a:cs typeface="Times New Roman" panose="02020603050405020304" pitchFamily="18" charset="0"/>
              </a:endParaRPr>
            </a:p>
          </p:txBody>
        </p:sp>
      </p:grpSp>
      <p:sp>
        <p:nvSpPr>
          <p:cNvPr id="12" name="Line 2"/>
          <p:cNvSpPr>
            <a:spLocks noChangeShapeType="1"/>
          </p:cNvSpPr>
          <p:nvPr/>
        </p:nvSpPr>
        <p:spPr bwMode="auto">
          <a:xfrm>
            <a:off x="11095176" y="4693124"/>
            <a:ext cx="12573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13" name="Line 3"/>
          <p:cNvSpPr>
            <a:spLocks noChangeShapeType="1"/>
          </p:cNvSpPr>
          <p:nvPr/>
        </p:nvSpPr>
        <p:spPr bwMode="auto">
          <a:xfrm>
            <a:off x="11157088" y="4693124"/>
            <a:ext cx="17145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14" name="Line 4"/>
          <p:cNvSpPr>
            <a:spLocks noChangeShapeType="1"/>
          </p:cNvSpPr>
          <p:nvPr/>
        </p:nvSpPr>
        <p:spPr bwMode="auto">
          <a:xfrm>
            <a:off x="14204138" y="4702648"/>
            <a:ext cx="2563532"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15" name="AutoShape 5"/>
          <p:cNvSpPr>
            <a:spLocks noChangeArrowheads="1"/>
          </p:cNvSpPr>
          <p:nvPr/>
        </p:nvSpPr>
        <p:spPr bwMode="auto">
          <a:xfrm rot="5400000">
            <a:off x="9328288" y="2719068"/>
            <a:ext cx="3657600" cy="3429000"/>
          </a:xfrm>
          <a:prstGeom prst="flowChartInputOutput">
            <a:avLst/>
          </a:prstGeom>
          <a:solidFill>
            <a:srgbClr val="FFFFFF"/>
          </a:solidFill>
          <a:ln w="9525">
            <a:solidFill>
              <a:srgbClr val="000000"/>
            </a:solidFill>
            <a:miter lim="800000"/>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17" name="Line 7"/>
          <p:cNvSpPr>
            <a:spLocks noChangeShapeType="1"/>
          </p:cNvSpPr>
          <p:nvPr/>
        </p:nvSpPr>
        <p:spPr bwMode="auto">
          <a:xfrm>
            <a:off x="8871088" y="5809930"/>
            <a:ext cx="0" cy="171450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defTabSz="1371600">
              <a:defRPr/>
            </a:pPr>
            <a:endParaRPr lang="en-US" sz="2700">
              <a:solidFill>
                <a:srgbClr val="000000"/>
              </a:solidFill>
              <a:latin typeface="Times New Roman" panose="02020603050405020304" pitchFamily="18" charset="0"/>
              <a:cs typeface="Times New Roman" panose="02020603050405020304" pitchFamily="18" charset="0"/>
            </a:endParaRPr>
          </a:p>
        </p:txBody>
      </p:sp>
      <p:sp>
        <p:nvSpPr>
          <p:cNvPr id="18" name="Line 8"/>
          <p:cNvSpPr>
            <a:spLocks noChangeShapeType="1"/>
          </p:cNvSpPr>
          <p:nvPr/>
        </p:nvSpPr>
        <p:spPr bwMode="auto">
          <a:xfrm>
            <a:off x="11135656" y="5836124"/>
            <a:ext cx="0" cy="171450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defTabSz="1371600">
              <a:defRPr/>
            </a:pPr>
            <a:endParaRPr lang="en-US" sz="2700">
              <a:solidFill>
                <a:srgbClr val="000000"/>
              </a:solidFill>
              <a:latin typeface="Times New Roman" panose="02020603050405020304" pitchFamily="18" charset="0"/>
              <a:cs typeface="Times New Roman" panose="02020603050405020304" pitchFamily="18" charset="0"/>
            </a:endParaRPr>
          </a:p>
        </p:txBody>
      </p:sp>
      <p:sp>
        <p:nvSpPr>
          <p:cNvPr id="19" name="Line 9"/>
          <p:cNvSpPr>
            <a:spLocks noChangeShapeType="1"/>
          </p:cNvSpPr>
          <p:nvPr/>
        </p:nvSpPr>
        <p:spPr bwMode="auto">
          <a:xfrm>
            <a:off x="3498988" y="7741124"/>
            <a:ext cx="12344400" cy="0"/>
          </a:xfrm>
          <a:prstGeom prst="line">
            <a:avLst/>
          </a:prstGeom>
          <a:noFill/>
          <a:ln w="9525">
            <a:solidFill>
              <a:srgbClr val="D5FFD5"/>
            </a:solidFill>
            <a:round/>
          </a:ln>
          <a:scene3d>
            <a:camera prst="legacyObliqueTopLeft"/>
            <a:lightRig rig="legacyFlat3" dir="t"/>
          </a:scene3d>
          <a:sp3d extrusionH="430200" prstMaterial="legacyMatte">
            <a:bevelT w="13500" h="13500" prst="angle"/>
            <a:bevelB w="13500" h="13500" prst="angle"/>
            <a:extrusionClr>
              <a:srgbClr val="D5FFD5"/>
            </a:extrusionClr>
            <a:contourClr>
              <a:srgbClr val="D5FFD5"/>
            </a:contourClr>
          </a:sp3d>
          <a:extLst>
            <a:ext uri="{909E8E84-426E-40DD-AFC4-6F175D3DCCD1}">
              <a14:hiddenFill xmlns:a14="http://schemas.microsoft.com/office/drawing/2010/main">
                <a:noFill/>
              </a14:hiddenFill>
            </a:ext>
          </a:extLst>
        </p:spPr>
        <p:txBody>
          <a:bodyPr>
            <a:flatTx/>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21" name="Text Box 12"/>
          <p:cNvSpPr txBox="1">
            <a:spLocks noChangeArrowheads="1"/>
          </p:cNvSpPr>
          <p:nvPr/>
        </p:nvSpPr>
        <p:spPr bwMode="auto">
          <a:xfrm>
            <a:off x="5139668" y="8228269"/>
            <a:ext cx="1600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000">
                <a:solidFill>
                  <a:srgbClr val="000000"/>
                </a:solidFill>
                <a:latin typeface="Times New Roman" panose="02020603050405020304" pitchFamily="18" charset="0"/>
                <a:cs typeface="Times New Roman" panose="02020603050405020304" pitchFamily="18" charset="0"/>
              </a:rPr>
              <a:t>d &gt; 2f</a:t>
            </a:r>
          </a:p>
        </p:txBody>
      </p:sp>
      <p:sp>
        <p:nvSpPr>
          <p:cNvPr id="22" name="Line 15"/>
          <p:cNvSpPr>
            <a:spLocks noChangeShapeType="1"/>
          </p:cNvSpPr>
          <p:nvPr/>
        </p:nvSpPr>
        <p:spPr bwMode="auto">
          <a:xfrm>
            <a:off x="3727588" y="8207848"/>
            <a:ext cx="5226844"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23" name="Line 16"/>
          <p:cNvSpPr>
            <a:spLocks noChangeShapeType="1"/>
          </p:cNvSpPr>
          <p:nvPr/>
        </p:nvSpPr>
        <p:spPr bwMode="auto">
          <a:xfrm>
            <a:off x="6685104" y="7979248"/>
            <a:ext cx="2233612"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24" name="Text Box 17"/>
          <p:cNvSpPr txBox="1">
            <a:spLocks noChangeArrowheads="1"/>
          </p:cNvSpPr>
          <p:nvPr/>
        </p:nvSpPr>
        <p:spPr bwMode="auto">
          <a:xfrm>
            <a:off x="6470788" y="3716813"/>
            <a:ext cx="914400"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F</a:t>
            </a:r>
          </a:p>
          <a:p>
            <a:pPr defTabSz="1371600">
              <a:spcBef>
                <a:spcPct val="50000"/>
              </a:spcBef>
            </a:pPr>
            <a:r>
              <a:rPr lang="en-US" altLang="en-US" sz="27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25" name="Text Box 18"/>
          <p:cNvSpPr txBox="1">
            <a:spLocks noChangeArrowheads="1"/>
          </p:cNvSpPr>
          <p:nvPr/>
        </p:nvSpPr>
        <p:spPr bwMode="auto">
          <a:xfrm>
            <a:off x="10616544" y="3702526"/>
            <a:ext cx="800100"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F’</a:t>
            </a:r>
          </a:p>
          <a:p>
            <a:pPr defTabSz="1371600">
              <a:spcBef>
                <a:spcPct val="50000"/>
              </a:spcBef>
            </a:pPr>
            <a:r>
              <a:rPr lang="en-US" altLang="en-US" sz="27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26" name="Text Box 19"/>
          <p:cNvSpPr txBox="1">
            <a:spLocks noChangeArrowheads="1"/>
          </p:cNvSpPr>
          <p:nvPr/>
        </p:nvSpPr>
        <p:spPr bwMode="auto">
          <a:xfrm>
            <a:off x="8185288" y="6907689"/>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a:solidFill>
                  <a:srgbClr val="FF0000"/>
                </a:solidFill>
                <a:latin typeface="Times New Roman" panose="02020603050405020304" pitchFamily="18" charset="0"/>
                <a:cs typeface="Times New Roman" panose="02020603050405020304" pitchFamily="18" charset="0"/>
              </a:rPr>
              <a:t>O</a:t>
            </a:r>
          </a:p>
        </p:txBody>
      </p:sp>
      <p:grpSp>
        <p:nvGrpSpPr>
          <p:cNvPr id="27" name="Group 20"/>
          <p:cNvGrpSpPr/>
          <p:nvPr/>
        </p:nvGrpSpPr>
        <p:grpSpPr bwMode="auto">
          <a:xfrm>
            <a:off x="3718064" y="4007327"/>
            <a:ext cx="685800" cy="3683794"/>
            <a:chOff x="4800" y="1536"/>
            <a:chExt cx="170" cy="1019"/>
          </a:xfrm>
        </p:grpSpPr>
        <p:sp>
          <p:nvSpPr>
            <p:cNvPr id="28" name="Freeform 21"/>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grpSp>
          <p:nvGrpSpPr>
            <p:cNvPr id="29" name="Group 22"/>
            <p:cNvGrpSpPr/>
            <p:nvPr/>
          </p:nvGrpSpPr>
          <p:grpSpPr bwMode="auto">
            <a:xfrm>
              <a:off x="4800" y="1728"/>
              <a:ext cx="162" cy="827"/>
              <a:chOff x="4800" y="1730"/>
              <a:chExt cx="162" cy="827"/>
            </a:xfrm>
          </p:grpSpPr>
          <p:sp>
            <p:nvSpPr>
              <p:cNvPr id="30" name="Freeform 23"/>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31" name="Rectangle 24"/>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704" name="Rectangle 25"/>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grpSp>
      </p:grpSp>
      <p:grpSp>
        <p:nvGrpSpPr>
          <p:cNvPr id="705" name="Group 26"/>
          <p:cNvGrpSpPr>
            <a:grpSpLocks noChangeAspect="1"/>
          </p:cNvGrpSpPr>
          <p:nvPr/>
        </p:nvGrpSpPr>
        <p:grpSpPr bwMode="auto">
          <a:xfrm rot="10508945">
            <a:off x="12992474" y="4326417"/>
            <a:ext cx="395288" cy="1016794"/>
            <a:chOff x="5760" y="1488"/>
            <a:chExt cx="811" cy="2081"/>
          </a:xfrm>
        </p:grpSpPr>
        <p:sp>
          <p:nvSpPr>
            <p:cNvPr id="706" name="Freeform 27"/>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07" name="Freeform 28"/>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grpSp>
      <p:sp>
        <p:nvSpPr>
          <p:cNvPr id="708" name="Line 29"/>
          <p:cNvSpPr>
            <a:spLocks noChangeShapeType="1"/>
          </p:cNvSpPr>
          <p:nvPr/>
        </p:nvSpPr>
        <p:spPr bwMode="auto">
          <a:xfrm>
            <a:off x="10607018" y="4693124"/>
            <a:ext cx="4572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09" name="Line 30"/>
          <p:cNvSpPr>
            <a:spLocks noChangeShapeType="1"/>
          </p:cNvSpPr>
          <p:nvPr/>
        </p:nvSpPr>
        <p:spPr bwMode="auto">
          <a:xfrm>
            <a:off x="10014088" y="4693124"/>
            <a:ext cx="5715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10" name="Line 31"/>
          <p:cNvSpPr>
            <a:spLocks noChangeShapeType="1"/>
          </p:cNvSpPr>
          <p:nvPr/>
        </p:nvSpPr>
        <p:spPr bwMode="auto">
          <a:xfrm>
            <a:off x="11042788" y="4693124"/>
            <a:ext cx="1309688"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12" name="Text Box 19"/>
          <p:cNvSpPr txBox="1">
            <a:spLocks noChangeArrowheads="1"/>
          </p:cNvSpPr>
          <p:nvPr/>
        </p:nvSpPr>
        <p:spPr bwMode="auto">
          <a:xfrm>
            <a:off x="6335056" y="6617175"/>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a:solidFill>
                  <a:srgbClr val="FF0000"/>
                </a:solidFill>
                <a:latin typeface="Times New Roman" panose="02020603050405020304" pitchFamily="18" charset="0"/>
                <a:cs typeface="Times New Roman" panose="02020603050405020304" pitchFamily="18" charset="0"/>
              </a:rPr>
              <a:t>F</a:t>
            </a:r>
          </a:p>
        </p:txBody>
      </p:sp>
      <p:sp>
        <p:nvSpPr>
          <p:cNvPr id="713" name="Text Box 19"/>
          <p:cNvSpPr txBox="1">
            <a:spLocks noChangeArrowheads="1"/>
          </p:cNvSpPr>
          <p:nvPr/>
        </p:nvSpPr>
        <p:spPr bwMode="auto">
          <a:xfrm>
            <a:off x="10499864" y="6617175"/>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a:solidFill>
                  <a:srgbClr val="FF0000"/>
                </a:solidFill>
                <a:latin typeface="Times New Roman" panose="02020603050405020304" pitchFamily="18" charset="0"/>
                <a:cs typeface="Times New Roman" panose="02020603050405020304" pitchFamily="18" charset="0"/>
              </a:rPr>
              <a:t>F’</a:t>
            </a:r>
          </a:p>
        </p:txBody>
      </p:sp>
      <p:cxnSp>
        <p:nvCxnSpPr>
          <p:cNvPr id="714" name="Straight Connector 713"/>
          <p:cNvCxnSpPr/>
          <p:nvPr/>
        </p:nvCxnSpPr>
        <p:spPr>
          <a:xfrm>
            <a:off x="11135656" y="7331551"/>
            <a:ext cx="0" cy="385762"/>
          </a:xfrm>
          <a:prstGeom prst="line">
            <a:avLst/>
          </a:prstGeom>
          <a:noFill/>
          <a:ln w="28575" cap="flat" cmpd="sng" algn="ctr">
            <a:solidFill>
              <a:srgbClr val="FF0000"/>
            </a:solidFill>
            <a:prstDash val="solid"/>
          </a:ln>
          <a:effectLst/>
        </p:spPr>
      </p:cxnSp>
      <p:cxnSp>
        <p:nvCxnSpPr>
          <p:cNvPr id="715" name="Straight Connector 714"/>
          <p:cNvCxnSpPr/>
          <p:nvPr/>
        </p:nvCxnSpPr>
        <p:spPr>
          <a:xfrm>
            <a:off x="6739868" y="7364889"/>
            <a:ext cx="0" cy="385762"/>
          </a:xfrm>
          <a:prstGeom prst="line">
            <a:avLst/>
          </a:prstGeom>
          <a:noFill/>
          <a:ln w="28575" cap="flat" cmpd="sng" algn="ctr">
            <a:solidFill>
              <a:srgbClr val="FF0000"/>
            </a:solidFill>
            <a:prstDash val="solid"/>
          </a:ln>
          <a:effectLst/>
        </p:spPr>
      </p:cxnSp>
      <p:cxnSp>
        <p:nvCxnSpPr>
          <p:cNvPr id="716" name="Straight Connector 715"/>
          <p:cNvCxnSpPr/>
          <p:nvPr/>
        </p:nvCxnSpPr>
        <p:spPr>
          <a:xfrm>
            <a:off x="8871088" y="7364889"/>
            <a:ext cx="0" cy="385762"/>
          </a:xfrm>
          <a:prstGeom prst="line">
            <a:avLst/>
          </a:prstGeom>
          <a:noFill/>
          <a:ln w="28575" cap="flat" cmpd="sng" algn="ctr">
            <a:solidFill>
              <a:srgbClr val="FF0000"/>
            </a:solidFill>
            <a:prstDash val="solid"/>
          </a:ln>
          <a:effectLst/>
        </p:spPr>
      </p:cxnSp>
      <p:sp>
        <p:nvSpPr>
          <p:cNvPr id="717" name="Text Box 12"/>
          <p:cNvSpPr txBox="1">
            <a:spLocks noChangeArrowheads="1"/>
          </p:cNvSpPr>
          <p:nvPr/>
        </p:nvSpPr>
        <p:spPr bwMode="auto">
          <a:xfrm>
            <a:off x="2571750" y="8898733"/>
            <a:ext cx="13144500" cy="646331"/>
          </a:xfrm>
          <a:prstGeom prst="rect">
            <a:avLst/>
          </a:prstGeom>
          <a:solidFill>
            <a:srgbClr val="FFC727"/>
          </a:solidFill>
          <a:ln w="38100" cap="flat" cmpd="sng" algn="ctr">
            <a:solidFill>
              <a:srgbClr val="FFFFFF"/>
            </a:solidFill>
            <a:prstDash val="solid"/>
          </a:ln>
          <a:effectLst>
            <a:outerShdw blurRad="40000" dist="20000" dir="5400000" rotWithShape="0">
              <a:srgbClr val="000000">
                <a:alpha val="38000"/>
              </a:srgbClr>
            </a:outerShdw>
          </a:effectLst>
        </p:spPr>
        <p:txBody>
          <a:bodyPr>
            <a:spAutoFit/>
          </a:bodyPr>
          <a:lstStyle/>
          <a:p>
            <a:pPr algn="ctr" defTabSz="1371600">
              <a:defRPr/>
            </a:pPr>
            <a:r>
              <a:rPr lang="en-US" sz="3600" b="1" dirty="0">
                <a:solidFill>
                  <a:srgbClr val="000000"/>
                </a:solidFill>
                <a:latin typeface="Times New Roman" panose="02020603050405020304" pitchFamily="18" charset="0"/>
                <a:cs typeface="Times New Roman" panose="02020603050405020304" pitchFamily="18" charset="0"/>
              </a:rPr>
              <a:t>d &gt; 2f → </a:t>
            </a:r>
            <a:r>
              <a:rPr lang="vi-VN" sz="3600" b="1" dirty="0">
                <a:latin typeface="Times New Roman" panose="02020603050405020304" pitchFamily="18" charset="0"/>
                <a:cs typeface="Times New Roman" panose="02020603050405020304" pitchFamily="18" charset="0"/>
              </a:rPr>
              <a:t>Ảnh thật, ngược chiều với vật, </a:t>
            </a:r>
            <a:r>
              <a:rPr lang="en-US" sz="3600" b="1" dirty="0" err="1">
                <a:latin typeface="Times New Roman" panose="02020603050405020304" pitchFamily="18" charset="0"/>
                <a:cs typeface="Times New Roman" panose="02020603050405020304" pitchFamily="18" charset="0"/>
              </a:rPr>
              <a:t>nhỏ</a:t>
            </a:r>
            <a:r>
              <a:rPr lang="vi-VN"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hơn</a:t>
            </a:r>
            <a:r>
              <a:rPr lang="vi-VN" sz="3600" b="1" dirty="0">
                <a:latin typeface="Times New Roman" panose="02020603050405020304" pitchFamily="18" charset="0"/>
                <a:cs typeface="Times New Roman" panose="02020603050405020304" pitchFamily="18" charset="0"/>
              </a:rPr>
              <a:t> vật</a:t>
            </a:r>
            <a:r>
              <a:rPr lang="en-US" sz="3600" b="1" dirty="0">
                <a:latin typeface="Times New Roman" panose="02020603050405020304" pitchFamily="18" charset="0"/>
                <a:cs typeface="Times New Roman" panose="02020603050405020304" pitchFamily="18" charset="0"/>
              </a:rPr>
              <a:t>.</a:t>
            </a:r>
            <a:endParaRPr lang="vi-VN" sz="3600" b="1" dirty="0">
              <a:solidFill>
                <a:srgbClr val="000000"/>
              </a:solidFill>
              <a:latin typeface="Times New Roman" panose="02020603050405020304" pitchFamily="18" charset="0"/>
              <a:cs typeface="Times New Roman" panose="02020603050405020304" pitchFamily="18" charset="0"/>
            </a:endParaRPr>
          </a:p>
        </p:txBody>
      </p:sp>
      <p:sp>
        <p:nvSpPr>
          <p:cNvPr id="16" name="AutoShape 6"/>
          <p:cNvSpPr>
            <a:spLocks noChangeArrowheads="1"/>
          </p:cNvSpPr>
          <p:nvPr/>
        </p:nvSpPr>
        <p:spPr bwMode="auto">
          <a:xfrm rot="16200000">
            <a:off x="7499488" y="3685856"/>
            <a:ext cx="2971800" cy="20574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20" name="Oval 10"/>
          <p:cNvSpPr>
            <a:spLocks noChangeArrowheads="1"/>
          </p:cNvSpPr>
          <p:nvPr/>
        </p:nvSpPr>
        <p:spPr bwMode="auto">
          <a:xfrm rot="2834016">
            <a:off x="8159097" y="4045424"/>
            <a:ext cx="1566862" cy="13335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711" name="Line 33"/>
          <p:cNvSpPr>
            <a:spLocks noChangeShapeType="1"/>
          </p:cNvSpPr>
          <p:nvPr/>
        </p:nvSpPr>
        <p:spPr bwMode="auto">
          <a:xfrm flipH="1">
            <a:off x="4070488" y="4693124"/>
            <a:ext cx="4800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62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5.55556E-7 -4.19753E-6 L 0.11788 -4.19753E-6 " pathEditMode="relative" rAng="0" ptsTypes="AA">
                                      <p:cBhvr>
                                        <p:cTn id="14" dur="2000" fill="hold"/>
                                        <p:tgtEl>
                                          <p:spTgt spid="15"/>
                                        </p:tgtEl>
                                        <p:attrNameLst>
                                          <p:attrName>ppt_x</p:attrName>
                                          <p:attrName>ppt_y</p:attrName>
                                        </p:attrNameLst>
                                      </p:cBhvr>
                                      <p:rCtr x="5885" y="0"/>
                                    </p:animMotion>
                                  </p:childTnLst>
                                </p:cTn>
                              </p:par>
                              <p:par>
                                <p:cTn id="15" presetID="63" presetClass="path" presetSubtype="0" accel="50000" decel="50000" fill="hold" nodeType="withEffect">
                                  <p:stCondLst>
                                    <p:cond delay="0"/>
                                  </p:stCondLst>
                                  <p:childTnLst>
                                    <p:animMotion origin="layout" path="M -4.16667E-6 2.71605E-6 L 0.11372 -0.00556 " pathEditMode="relative" rAng="0" ptsTypes="AA">
                                      <p:cBhvr>
                                        <p:cTn id="16" dur="2000" fill="hold"/>
                                        <p:tgtEl>
                                          <p:spTgt spid="18"/>
                                        </p:tgtEl>
                                        <p:attrNameLst>
                                          <p:attrName>ppt_x</p:attrName>
                                          <p:attrName>ppt_y</p:attrName>
                                        </p:attrNameLst>
                                      </p:cBhvr>
                                      <p:rCtr x="5677" y="-278"/>
                                    </p:animMotion>
                                  </p:childTnLst>
                                </p:cTn>
                              </p:par>
                              <p:par>
                                <p:cTn id="17" presetID="18" presetClass="entr" presetSubtype="6" fill="hold" nodeType="withEffect">
                                  <p:stCondLst>
                                    <p:cond delay="0"/>
                                  </p:stCondLst>
                                  <p:childTnLst>
                                    <p:set>
                                      <p:cBhvr>
                                        <p:cTn id="18" dur="1" fill="hold">
                                          <p:stCondLst>
                                            <p:cond delay="0"/>
                                          </p:stCondLst>
                                        </p:cTn>
                                        <p:tgtEl>
                                          <p:spTgt spid="710"/>
                                        </p:tgtEl>
                                        <p:attrNameLst>
                                          <p:attrName>style.visibility</p:attrName>
                                        </p:attrNameLst>
                                      </p:cBhvr>
                                      <p:to>
                                        <p:strVal val="visible"/>
                                      </p:to>
                                    </p:set>
                                    <p:animEffect transition="in" filter="strips(downRight)">
                                      <p:cBhvr>
                                        <p:cTn id="19" dur="2000"/>
                                        <p:tgtEl>
                                          <p:spTgt spid="710"/>
                                        </p:tgtEl>
                                      </p:cBhvr>
                                    </p:animEffect>
                                  </p:childTnLst>
                                </p:cTn>
                              </p:par>
                            </p:childTnLst>
                          </p:cTn>
                        </p:par>
                        <p:par>
                          <p:cTn id="20" fill="hold">
                            <p:stCondLst>
                              <p:cond delay="2000"/>
                            </p:stCondLst>
                            <p:childTnLst>
                              <p:par>
                                <p:cTn id="21" presetID="8" presetClass="entr" presetSubtype="16" fill="hold" nodeType="afterEffect">
                                  <p:stCondLst>
                                    <p:cond delay="0"/>
                                  </p:stCondLst>
                                  <p:childTnLst>
                                    <p:set>
                                      <p:cBhvr>
                                        <p:cTn id="22" dur="1" fill="hold">
                                          <p:stCondLst>
                                            <p:cond delay="0"/>
                                          </p:stCondLst>
                                        </p:cTn>
                                        <p:tgtEl>
                                          <p:spTgt spid="705"/>
                                        </p:tgtEl>
                                        <p:attrNameLst>
                                          <p:attrName>style.visibility</p:attrName>
                                        </p:attrNameLst>
                                      </p:cBhvr>
                                      <p:to>
                                        <p:strVal val="visible"/>
                                      </p:to>
                                    </p:set>
                                    <p:animEffect transition="in" filter="diamond(in)">
                                      <p:cBhvr>
                                        <p:cTn id="23" dur="1250"/>
                                        <p:tgtEl>
                                          <p:spTgt spid="70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17"/>
                                        </p:tgtEl>
                                        <p:attrNameLst>
                                          <p:attrName>style.visibility</p:attrName>
                                        </p:attrNameLst>
                                      </p:cBhvr>
                                      <p:to>
                                        <p:strVal val="visible"/>
                                      </p:to>
                                    </p:set>
                                    <p:animEffect transition="in" filter="dissolve">
                                      <p:cBhvr>
                                        <p:cTn id="28" dur="500"/>
                                        <p:tgtEl>
                                          <p:spTgt spid="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cxnSp>
        <p:nvCxnSpPr>
          <p:cNvPr id="4" name="Straight Connector 3"/>
          <p:cNvCxnSpPr/>
          <p:nvPr/>
        </p:nvCxnSpPr>
        <p:spPr>
          <a:xfrm>
            <a:off x="111721" y="1026230"/>
            <a:ext cx="17922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539608" y="714292"/>
            <a:ext cx="11321188" cy="634036"/>
          </a:xfrm>
          <a:prstGeom prst="rect">
            <a:avLst/>
          </a:prstGeom>
          <a:solidFill>
            <a:schemeClr val="bg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4000" dirty="0">
                <a:solidFill>
                  <a:srgbClr val="2E2723"/>
                </a:solidFill>
                <a:latin typeface="Times New Roman" panose="02020603050405020304" pitchFamily="18" charset="0"/>
                <a:cs typeface="Times New Roman" panose="02020603050405020304" pitchFamily="18" charset="0"/>
              </a:rPr>
              <a:t>IV. </a:t>
            </a:r>
            <a:r>
              <a:rPr lang="en-US" sz="4000" dirty="0" err="1">
                <a:solidFill>
                  <a:srgbClr val="2E2723"/>
                </a:solidFill>
                <a:latin typeface="Times New Roman" panose="02020603050405020304" pitchFamily="18" charset="0"/>
                <a:cs typeface="Times New Roman" panose="02020603050405020304" pitchFamily="18" charset="0"/>
              </a:rPr>
              <a:t>Sự</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Tạo</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Ảnh</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Một</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Vật</a:t>
            </a:r>
            <a:r>
              <a:rPr lang="en-US" sz="4000" dirty="0">
                <a:solidFill>
                  <a:srgbClr val="2E2723"/>
                </a:solidFill>
                <a:latin typeface="Times New Roman" panose="02020603050405020304" pitchFamily="18" charset="0"/>
                <a:cs typeface="Times New Roman" panose="02020603050405020304" pitchFamily="18" charset="0"/>
              </a:rPr>
              <a:t> Qua </a:t>
            </a:r>
            <a:r>
              <a:rPr lang="en-US" sz="4000" dirty="0" err="1">
                <a:solidFill>
                  <a:srgbClr val="2E2723"/>
                </a:solidFill>
                <a:latin typeface="Times New Roman" panose="02020603050405020304" pitchFamily="18" charset="0"/>
                <a:cs typeface="Times New Roman" panose="02020603050405020304" pitchFamily="18" charset="0"/>
              </a:rPr>
              <a:t>Thấu</a:t>
            </a:r>
            <a:r>
              <a:rPr lang="en-US" sz="4000" dirty="0">
                <a:solidFill>
                  <a:srgbClr val="2E2723"/>
                </a:solidFill>
                <a:latin typeface="Times New Roman" panose="02020603050405020304" pitchFamily="18" charset="0"/>
                <a:cs typeface="Times New Roman" panose="02020603050405020304" pitchFamily="18" charset="0"/>
              </a:rPr>
              <a:t> </a:t>
            </a:r>
            <a:r>
              <a:rPr lang="en-US" sz="4000" dirty="0" err="1">
                <a:solidFill>
                  <a:srgbClr val="2E2723"/>
                </a:solidFill>
                <a:latin typeface="Times New Roman" panose="02020603050405020304" pitchFamily="18" charset="0"/>
                <a:cs typeface="Times New Roman" panose="02020603050405020304" pitchFamily="18" charset="0"/>
              </a:rPr>
              <a:t>Kính</a:t>
            </a:r>
            <a:endParaRPr lang="en-US" sz="4000" dirty="0">
              <a:solidFill>
                <a:srgbClr val="2E2723"/>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908156" y="1519797"/>
            <a:ext cx="11140215" cy="773770"/>
            <a:chOff x="2863742" y="1097155"/>
            <a:chExt cx="3467785" cy="484015"/>
          </a:xfrm>
          <a:solidFill>
            <a:schemeClr val="bg1"/>
          </a:solidFill>
        </p:grpSpPr>
        <p:sp>
          <p:nvSpPr>
            <p:cNvPr id="10" name="Rectangle: Rounded Corners 9"/>
            <p:cNvSpPr/>
            <p:nvPr/>
          </p:nvSpPr>
          <p:spPr>
            <a:xfrm>
              <a:off x="2863742" y="1184563"/>
              <a:ext cx="3467785" cy="396607"/>
            </a:xfrm>
            <a:prstGeom prst="roundRect">
              <a:avLst/>
            </a:prstGeom>
            <a:grp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1" name="Google Shape;356;p47"/>
            <p:cNvSpPr txBox="1"/>
            <p:nvPr/>
          </p:nvSpPr>
          <p:spPr>
            <a:xfrm>
              <a:off x="2900974" y="1097155"/>
              <a:ext cx="3430553" cy="331857"/>
            </a:xfrm>
            <a:prstGeom prst="rect">
              <a:avLst/>
            </a:prstGeom>
            <a:grp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3200" dirty="0">
                  <a:solidFill>
                    <a:srgbClr val="2E2723"/>
                  </a:solidFill>
                  <a:latin typeface="Times New Roman" panose="02020603050405020304" pitchFamily="18" charset="0"/>
                  <a:cs typeface="Times New Roman" panose="02020603050405020304" pitchFamily="18" charset="0"/>
                </a:rPr>
                <a:t>3. </a:t>
              </a:r>
              <a:r>
                <a:rPr lang="en-US" sz="3200" dirty="0" err="1">
                  <a:solidFill>
                    <a:srgbClr val="2E2723"/>
                  </a:solidFill>
                  <a:latin typeface="Times New Roman" panose="02020603050405020304" pitchFamily="18" charset="0"/>
                  <a:cs typeface="Times New Roman" panose="02020603050405020304" pitchFamily="18" charset="0"/>
                </a:rPr>
                <a:t>Thí</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nghiệm</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kiểm</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tra</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đặc</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điểm</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ảnh</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của</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vật</a:t>
              </a:r>
              <a:r>
                <a:rPr lang="en-US" sz="3200" dirty="0">
                  <a:solidFill>
                    <a:srgbClr val="2E2723"/>
                  </a:solidFill>
                  <a:latin typeface="Times New Roman" panose="02020603050405020304" pitchFamily="18" charset="0"/>
                  <a:cs typeface="Times New Roman" panose="02020603050405020304" pitchFamily="18" charset="0"/>
                </a:rPr>
                <a:t> qua </a:t>
              </a:r>
              <a:r>
                <a:rPr lang="en-US" sz="3200" dirty="0" err="1">
                  <a:solidFill>
                    <a:srgbClr val="2E2723"/>
                  </a:solidFill>
                  <a:latin typeface="Times New Roman" panose="02020603050405020304" pitchFamily="18" charset="0"/>
                  <a:cs typeface="Times New Roman" panose="02020603050405020304" pitchFamily="18" charset="0"/>
                </a:rPr>
                <a:t>thấu</a:t>
              </a:r>
              <a:r>
                <a:rPr lang="en-US" sz="3200" dirty="0">
                  <a:solidFill>
                    <a:srgbClr val="2E2723"/>
                  </a:solidFill>
                  <a:latin typeface="Times New Roman" panose="02020603050405020304" pitchFamily="18" charset="0"/>
                  <a:cs typeface="Times New Roman" panose="02020603050405020304" pitchFamily="18" charset="0"/>
                </a:rPr>
                <a:t> </a:t>
              </a:r>
              <a:r>
                <a:rPr lang="en-US" sz="3200" dirty="0" err="1">
                  <a:solidFill>
                    <a:srgbClr val="2E2723"/>
                  </a:solidFill>
                  <a:latin typeface="Times New Roman" panose="02020603050405020304" pitchFamily="18" charset="0"/>
                  <a:cs typeface="Times New Roman" panose="02020603050405020304" pitchFamily="18" charset="0"/>
                </a:rPr>
                <a:t>kính</a:t>
              </a:r>
              <a:endParaRPr lang="en-US" sz="3200" dirty="0">
                <a:solidFill>
                  <a:srgbClr val="2E2723"/>
                </a:solidFill>
                <a:latin typeface="Times New Roman" panose="02020603050405020304" pitchFamily="18" charset="0"/>
                <a:cs typeface="Times New Roman" panose="02020603050405020304" pitchFamily="18" charset="0"/>
              </a:endParaRPr>
            </a:p>
          </p:txBody>
        </p:sp>
      </p:grpSp>
      <p:sp>
        <p:nvSpPr>
          <p:cNvPr id="13" name="Line 4"/>
          <p:cNvSpPr>
            <a:spLocks noChangeShapeType="1"/>
          </p:cNvSpPr>
          <p:nvPr/>
        </p:nvSpPr>
        <p:spPr bwMode="auto">
          <a:xfrm>
            <a:off x="8847972" y="5528190"/>
            <a:ext cx="0" cy="171450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defTabSz="1371600">
              <a:defRPr/>
            </a:pPr>
            <a:endParaRPr lang="en-US" sz="2700">
              <a:solidFill>
                <a:srgbClr val="000000"/>
              </a:solidFill>
              <a:latin typeface="Times New Roman" panose="02020603050405020304" pitchFamily="18" charset="0"/>
              <a:cs typeface="Times New Roman" panose="02020603050405020304" pitchFamily="18" charset="0"/>
            </a:endParaRPr>
          </a:p>
        </p:txBody>
      </p:sp>
      <p:grpSp>
        <p:nvGrpSpPr>
          <p:cNvPr id="14" name="Group 29"/>
          <p:cNvGrpSpPr/>
          <p:nvPr/>
        </p:nvGrpSpPr>
        <p:grpSpPr bwMode="auto">
          <a:xfrm>
            <a:off x="12048372" y="1951552"/>
            <a:ext cx="3200400" cy="5372100"/>
            <a:chOff x="3888" y="816"/>
            <a:chExt cx="1344" cy="2256"/>
          </a:xfrm>
        </p:grpSpPr>
        <p:sp>
          <p:nvSpPr>
            <p:cNvPr id="15" name="AutoShape 2"/>
            <p:cNvSpPr>
              <a:spLocks noChangeArrowheads="1"/>
            </p:cNvSpPr>
            <p:nvPr/>
          </p:nvSpPr>
          <p:spPr bwMode="auto">
            <a:xfrm rot="5400000">
              <a:off x="3792" y="912"/>
              <a:ext cx="1536" cy="1344"/>
            </a:xfrm>
            <a:prstGeom prst="flowChartInputOutput">
              <a:avLst/>
            </a:prstGeom>
            <a:gradFill rotWithShape="1">
              <a:gsLst>
                <a:gs pos="0">
                  <a:srgbClr val="FFFFFF">
                    <a:gamma/>
                    <a:shade val="89020"/>
                    <a:invGamma/>
                  </a:srgbClr>
                </a:gs>
                <a:gs pos="100000">
                  <a:srgbClr val="FFFFFF"/>
                </a:gs>
              </a:gsLst>
              <a:lin ang="0" scaled="1"/>
            </a:gradFill>
            <a:ln w="9525">
              <a:solidFill>
                <a:srgbClr val="000000"/>
              </a:solidFill>
              <a:miter lim="800000"/>
            </a:ln>
            <a:effectLst/>
          </p:spPr>
          <p:txBody>
            <a:bodyPr wrap="none" anchor="ct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16" name="Line 5"/>
            <p:cNvSpPr>
              <a:spLocks noChangeShapeType="1"/>
            </p:cNvSpPr>
            <p:nvPr/>
          </p:nvSpPr>
          <p:spPr bwMode="auto">
            <a:xfrm>
              <a:off x="4512" y="2208"/>
              <a:ext cx="0" cy="864"/>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defTabSz="1371600">
                <a:defRPr/>
              </a:pPr>
              <a:endParaRPr lang="en-US" sz="2700">
                <a:solidFill>
                  <a:srgbClr val="000000"/>
                </a:solidFill>
                <a:latin typeface="Times New Roman" panose="02020603050405020304" pitchFamily="18" charset="0"/>
                <a:cs typeface="Times New Roman" panose="02020603050405020304" pitchFamily="18" charset="0"/>
              </a:endParaRPr>
            </a:p>
          </p:txBody>
        </p:sp>
      </p:grpSp>
      <p:sp>
        <p:nvSpPr>
          <p:cNvPr id="17" name="Line 6"/>
          <p:cNvSpPr>
            <a:spLocks noChangeShapeType="1"/>
          </p:cNvSpPr>
          <p:nvPr/>
        </p:nvSpPr>
        <p:spPr bwMode="auto">
          <a:xfrm>
            <a:off x="1512539" y="7318890"/>
            <a:ext cx="16184194" cy="0"/>
          </a:xfrm>
          <a:prstGeom prst="line">
            <a:avLst/>
          </a:prstGeom>
          <a:noFill/>
          <a:ln w="9525">
            <a:solidFill>
              <a:srgbClr val="FFFF99"/>
            </a:solidFill>
            <a:round/>
          </a:ln>
          <a:scene3d>
            <a:camera prst="legacyObliqueTopLeft"/>
            <a:lightRig rig="legacyFlat3" dir="t"/>
          </a:scene3d>
          <a:sp3d extrusionH="430200" prstMaterial="legacyMatte">
            <a:bevelT w="13500" h="13500" prst="angle"/>
            <a:bevelB w="13500" h="13500" prst="angle"/>
            <a:extrusionClr>
              <a:srgbClr val="FFFF99"/>
            </a:extrusionClr>
            <a:contourClr>
              <a:srgbClr val="FFFF99"/>
            </a:contourClr>
          </a:sp3d>
          <a:extLst>
            <a:ext uri="{909E8E84-426E-40DD-AFC4-6F175D3DCCD1}">
              <a14:hiddenFill xmlns:a14="http://schemas.microsoft.com/office/drawing/2010/main">
                <a:noFill/>
              </a14:hiddenFill>
            </a:ext>
          </a:extLst>
        </p:spPr>
        <p:txBody>
          <a:bodyPr>
            <a:flatTx/>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19" name="Text Box 15"/>
          <p:cNvSpPr txBox="1">
            <a:spLocks noChangeArrowheads="1"/>
          </p:cNvSpPr>
          <p:nvPr/>
        </p:nvSpPr>
        <p:spPr bwMode="auto">
          <a:xfrm>
            <a:off x="6695323" y="3301725"/>
            <a:ext cx="666750"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F</a:t>
            </a:r>
          </a:p>
          <a:p>
            <a:pPr defTabSz="1371600">
              <a:spcBef>
                <a:spcPct val="50000"/>
              </a:spcBef>
            </a:pPr>
            <a:r>
              <a:rPr lang="en-US" altLang="en-US" sz="27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20" name="Line 16"/>
          <p:cNvSpPr>
            <a:spLocks noChangeShapeType="1"/>
          </p:cNvSpPr>
          <p:nvPr/>
        </p:nvSpPr>
        <p:spPr bwMode="auto">
          <a:xfrm>
            <a:off x="6904872" y="7785614"/>
            <a:ext cx="19431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21" name="Text Box 17"/>
          <p:cNvSpPr txBox="1">
            <a:spLocks noChangeArrowheads="1"/>
          </p:cNvSpPr>
          <p:nvPr/>
        </p:nvSpPr>
        <p:spPr bwMode="auto">
          <a:xfrm>
            <a:off x="7590672" y="7316510"/>
            <a:ext cx="571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000">
                <a:solidFill>
                  <a:srgbClr val="000000"/>
                </a:solidFill>
                <a:latin typeface="Times New Roman" panose="02020603050405020304" pitchFamily="18" charset="0"/>
                <a:cs typeface="Times New Roman" panose="02020603050405020304" pitchFamily="18" charset="0"/>
              </a:rPr>
              <a:t>f</a:t>
            </a:r>
          </a:p>
        </p:txBody>
      </p:sp>
      <p:sp>
        <p:nvSpPr>
          <p:cNvPr id="22" name="Line 18"/>
          <p:cNvSpPr>
            <a:spLocks noChangeShapeType="1"/>
          </p:cNvSpPr>
          <p:nvPr/>
        </p:nvSpPr>
        <p:spPr bwMode="auto">
          <a:xfrm>
            <a:off x="7476372" y="7471290"/>
            <a:ext cx="13716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23" name="Text Box 19"/>
          <p:cNvSpPr txBox="1">
            <a:spLocks noChangeArrowheads="1"/>
          </p:cNvSpPr>
          <p:nvPr/>
        </p:nvSpPr>
        <p:spPr bwMode="auto">
          <a:xfrm>
            <a:off x="7933572" y="6961702"/>
            <a:ext cx="571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000">
                <a:solidFill>
                  <a:srgbClr val="000000"/>
                </a:solidFill>
                <a:latin typeface="Times New Roman" panose="02020603050405020304" pitchFamily="18" charset="0"/>
                <a:cs typeface="Times New Roman" panose="02020603050405020304" pitchFamily="18" charset="0"/>
              </a:rPr>
              <a:t>d</a:t>
            </a:r>
          </a:p>
        </p:txBody>
      </p:sp>
      <p:grpSp>
        <p:nvGrpSpPr>
          <p:cNvPr id="24" name="Group 23"/>
          <p:cNvGrpSpPr/>
          <p:nvPr/>
        </p:nvGrpSpPr>
        <p:grpSpPr bwMode="auto">
          <a:xfrm>
            <a:off x="3933072" y="3585093"/>
            <a:ext cx="685800" cy="3683794"/>
            <a:chOff x="4800" y="1536"/>
            <a:chExt cx="170" cy="1019"/>
          </a:xfrm>
        </p:grpSpPr>
        <p:sp>
          <p:nvSpPr>
            <p:cNvPr id="25" name="Freeform 24"/>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grpSp>
          <p:nvGrpSpPr>
            <p:cNvPr id="26" name="Group 25"/>
            <p:cNvGrpSpPr/>
            <p:nvPr/>
          </p:nvGrpSpPr>
          <p:grpSpPr bwMode="auto">
            <a:xfrm>
              <a:off x="4800" y="1728"/>
              <a:ext cx="162" cy="827"/>
              <a:chOff x="4800" y="1730"/>
              <a:chExt cx="162" cy="827"/>
            </a:xfrm>
          </p:grpSpPr>
          <p:sp>
            <p:nvSpPr>
              <p:cNvPr id="27" name="Freeform 26"/>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28" name="Rectangle 27"/>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29" name="Rectangle 28"/>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grpSp>
      </p:grpSp>
      <p:sp>
        <p:nvSpPr>
          <p:cNvPr id="30" name="Line 31"/>
          <p:cNvSpPr>
            <a:spLocks noChangeShapeType="1"/>
          </p:cNvSpPr>
          <p:nvPr/>
        </p:nvSpPr>
        <p:spPr bwMode="auto">
          <a:xfrm flipH="1">
            <a:off x="4842713" y="4256602"/>
            <a:ext cx="4005262"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31" name="Line 32"/>
          <p:cNvSpPr>
            <a:spLocks noChangeShapeType="1"/>
          </p:cNvSpPr>
          <p:nvPr/>
        </p:nvSpPr>
        <p:spPr bwMode="auto">
          <a:xfrm flipV="1">
            <a:off x="9990975" y="4256604"/>
            <a:ext cx="1709738" cy="1428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36" name="Text Box 33"/>
          <p:cNvSpPr txBox="1">
            <a:spLocks noChangeArrowheads="1"/>
          </p:cNvSpPr>
          <p:nvPr/>
        </p:nvSpPr>
        <p:spPr bwMode="auto">
          <a:xfrm>
            <a:off x="10512468" y="3306487"/>
            <a:ext cx="1029192"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F’</a:t>
            </a:r>
          </a:p>
          <a:p>
            <a:pPr defTabSz="1371600">
              <a:spcBef>
                <a:spcPct val="50000"/>
              </a:spcBef>
            </a:pPr>
            <a:r>
              <a:rPr lang="en-US" altLang="en-US" sz="27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737" name="Text Box 19"/>
          <p:cNvSpPr txBox="1">
            <a:spLocks noChangeArrowheads="1"/>
          </p:cNvSpPr>
          <p:nvPr/>
        </p:nvSpPr>
        <p:spPr bwMode="auto">
          <a:xfrm>
            <a:off x="8135980" y="6502125"/>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a:solidFill>
                  <a:srgbClr val="FF0000"/>
                </a:solidFill>
                <a:latin typeface="Times New Roman" panose="02020603050405020304" pitchFamily="18" charset="0"/>
                <a:cs typeface="Times New Roman" panose="02020603050405020304" pitchFamily="18" charset="0"/>
              </a:rPr>
              <a:t>O</a:t>
            </a:r>
          </a:p>
        </p:txBody>
      </p:sp>
      <p:sp>
        <p:nvSpPr>
          <p:cNvPr id="738" name="Text Box 19"/>
          <p:cNvSpPr txBox="1">
            <a:spLocks noChangeArrowheads="1"/>
          </p:cNvSpPr>
          <p:nvPr/>
        </p:nvSpPr>
        <p:spPr bwMode="auto">
          <a:xfrm>
            <a:off x="6557210" y="6211611"/>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a:solidFill>
                  <a:srgbClr val="FF0000"/>
                </a:solidFill>
                <a:latin typeface="Times New Roman" panose="02020603050405020304" pitchFamily="18" charset="0"/>
                <a:cs typeface="Times New Roman" panose="02020603050405020304" pitchFamily="18" charset="0"/>
              </a:rPr>
              <a:t>F</a:t>
            </a:r>
          </a:p>
        </p:txBody>
      </p:sp>
      <p:sp>
        <p:nvSpPr>
          <p:cNvPr id="739" name="Text Box 19"/>
          <p:cNvSpPr txBox="1">
            <a:spLocks noChangeArrowheads="1"/>
          </p:cNvSpPr>
          <p:nvPr/>
        </p:nvSpPr>
        <p:spPr bwMode="auto">
          <a:xfrm>
            <a:off x="10438648" y="6285429"/>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a:solidFill>
                  <a:srgbClr val="FF0000"/>
                </a:solidFill>
                <a:latin typeface="Times New Roman" panose="02020603050405020304" pitchFamily="18" charset="0"/>
                <a:cs typeface="Times New Roman" panose="02020603050405020304" pitchFamily="18" charset="0"/>
              </a:rPr>
              <a:t>F’</a:t>
            </a:r>
          </a:p>
        </p:txBody>
      </p:sp>
      <p:cxnSp>
        <p:nvCxnSpPr>
          <p:cNvPr id="740" name="Straight Connector 739"/>
          <p:cNvCxnSpPr/>
          <p:nvPr/>
        </p:nvCxnSpPr>
        <p:spPr>
          <a:xfrm>
            <a:off x="10786310" y="6925987"/>
            <a:ext cx="0" cy="385762"/>
          </a:xfrm>
          <a:prstGeom prst="line">
            <a:avLst/>
          </a:prstGeom>
          <a:noFill/>
          <a:ln w="28575" cap="flat" cmpd="sng" algn="ctr">
            <a:solidFill>
              <a:srgbClr val="FF0000"/>
            </a:solidFill>
            <a:prstDash val="solid"/>
          </a:ln>
          <a:effectLst/>
        </p:spPr>
      </p:cxnSp>
      <p:cxnSp>
        <p:nvCxnSpPr>
          <p:cNvPr id="741" name="Straight Connector 740"/>
          <p:cNvCxnSpPr/>
          <p:nvPr/>
        </p:nvCxnSpPr>
        <p:spPr>
          <a:xfrm>
            <a:off x="6923922" y="6959325"/>
            <a:ext cx="0" cy="385762"/>
          </a:xfrm>
          <a:prstGeom prst="line">
            <a:avLst/>
          </a:prstGeom>
          <a:noFill/>
          <a:ln w="28575" cap="flat" cmpd="sng" algn="ctr">
            <a:solidFill>
              <a:srgbClr val="FF0000"/>
            </a:solidFill>
            <a:prstDash val="solid"/>
          </a:ln>
          <a:effectLst/>
        </p:spPr>
      </p:cxnSp>
      <p:cxnSp>
        <p:nvCxnSpPr>
          <p:cNvPr id="742" name="Straight Connector 741"/>
          <p:cNvCxnSpPr/>
          <p:nvPr/>
        </p:nvCxnSpPr>
        <p:spPr>
          <a:xfrm>
            <a:off x="8821780" y="6959325"/>
            <a:ext cx="0" cy="385762"/>
          </a:xfrm>
          <a:prstGeom prst="line">
            <a:avLst/>
          </a:prstGeom>
          <a:noFill/>
          <a:ln w="28575" cap="flat" cmpd="sng" algn="ctr">
            <a:solidFill>
              <a:srgbClr val="FF0000"/>
            </a:solidFill>
            <a:prstDash val="solid"/>
          </a:ln>
          <a:effectLst/>
        </p:spPr>
      </p:cxnSp>
      <p:pic>
        <p:nvPicPr>
          <p:cNvPr id="743" name="Picture 41" descr="Ojo Ojos De Dibujos Animados Ojo Ilustrador Ojos De Personaje ..."/>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760594">
            <a:off x="11426871" y="4459011"/>
            <a:ext cx="2624138" cy="262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9" name="Nhóm 2"/>
          <p:cNvGrpSpPr/>
          <p:nvPr/>
        </p:nvGrpSpPr>
        <p:grpSpPr bwMode="auto">
          <a:xfrm>
            <a:off x="2785311" y="3001684"/>
            <a:ext cx="895350" cy="1721644"/>
            <a:chOff x="1470017" y="2515671"/>
            <a:chExt cx="435685" cy="1004999"/>
          </a:xfrm>
        </p:grpSpPr>
        <p:sp>
          <p:nvSpPr>
            <p:cNvPr id="760" name="Freeform 24"/>
            <p:cNvSpPr>
              <a:spLocks noChangeAspect="1"/>
            </p:cNvSpPr>
            <p:nvPr/>
          </p:nvSpPr>
          <p:spPr bwMode="auto">
            <a:xfrm rot="5700000">
              <a:off x="1185360" y="2800328"/>
              <a:ext cx="1004999" cy="435685"/>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61" name="Freeform 26"/>
            <p:cNvSpPr>
              <a:spLocks noChangeAspect="1"/>
            </p:cNvSpPr>
            <p:nvPr/>
          </p:nvSpPr>
          <p:spPr bwMode="auto">
            <a:xfrm rot="5700000">
              <a:off x="1421546" y="3114176"/>
              <a:ext cx="532625" cy="23129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grpSp>
      <p:sp>
        <p:nvSpPr>
          <p:cNvPr id="12" name="AutoShape 3"/>
          <p:cNvSpPr>
            <a:spLocks noChangeArrowheads="1"/>
          </p:cNvSpPr>
          <p:nvPr/>
        </p:nvSpPr>
        <p:spPr bwMode="auto">
          <a:xfrm rot="16200000">
            <a:off x="7476372" y="3356490"/>
            <a:ext cx="2971800" cy="20574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18" name="Oval 7"/>
          <p:cNvSpPr>
            <a:spLocks noChangeArrowheads="1"/>
          </p:cNvSpPr>
          <p:nvPr/>
        </p:nvSpPr>
        <p:spPr bwMode="auto">
          <a:xfrm rot="2834016">
            <a:off x="8168126" y="3807739"/>
            <a:ext cx="1445420" cy="10001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762" name="Text Box 12"/>
          <p:cNvSpPr txBox="1">
            <a:spLocks noChangeArrowheads="1"/>
          </p:cNvSpPr>
          <p:nvPr/>
        </p:nvSpPr>
        <p:spPr bwMode="auto">
          <a:xfrm>
            <a:off x="2318586" y="8342976"/>
            <a:ext cx="13144500" cy="1200329"/>
          </a:xfrm>
          <a:prstGeom prst="rect">
            <a:avLst/>
          </a:prstGeom>
          <a:solidFill>
            <a:srgbClr val="FFC727"/>
          </a:solidFill>
          <a:ln w="38100" cap="flat" cmpd="sng" algn="ctr">
            <a:solidFill>
              <a:srgbClr val="FFFFFF"/>
            </a:solidFill>
            <a:prstDash val="solid"/>
          </a:ln>
          <a:effectLst>
            <a:outerShdw blurRad="40000" dist="20000" dir="5400000" rotWithShape="0">
              <a:srgbClr val="000000">
                <a:alpha val="38000"/>
              </a:srgbClr>
            </a:outerShdw>
          </a:effectLst>
        </p:spPr>
        <p:txBody>
          <a:bodyPr>
            <a:spAutoFit/>
          </a:bodyPr>
          <a:lstStyle/>
          <a:p>
            <a:pPr algn="ctr" defTabSz="1371600">
              <a:defRPr/>
            </a:pPr>
            <a:r>
              <a:rPr lang="en-US" sz="3600" b="1" dirty="0">
                <a:solidFill>
                  <a:srgbClr val="000000"/>
                </a:solidFill>
                <a:latin typeface="Times New Roman" panose="02020603050405020304" pitchFamily="18" charset="0"/>
                <a:cs typeface="Times New Roman" panose="02020603050405020304" pitchFamily="18" charset="0"/>
              </a:rPr>
              <a:t>d &lt; f → </a:t>
            </a:r>
            <a:r>
              <a:rPr lang="vi-VN" sz="3600" b="1" dirty="0">
                <a:latin typeface="Times New Roman" panose="02020603050405020304" pitchFamily="18" charset="0"/>
                <a:cs typeface="Times New Roman" panose="02020603050405020304" pitchFamily="18" charset="0"/>
              </a:rPr>
              <a:t>Ảnh không hứng được trên màn, ảnh này là ảnh ảo, cùng chiều với vật và lớn hơn vật</a:t>
            </a:r>
            <a:r>
              <a:rPr lang="en-US" sz="3600" b="1" dirty="0">
                <a:latin typeface="Times New Roman" panose="02020603050405020304" pitchFamily="18"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884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8.64198E-7 L 0.19184 8.64198E-7 " pathEditMode="relative" rAng="0" ptsTypes="AA">
                                      <p:cBhvr>
                                        <p:cTn id="6" dur="2000" fill="hold"/>
                                        <p:tgtEl>
                                          <p:spTgt spid="24"/>
                                        </p:tgtEl>
                                        <p:attrNameLst>
                                          <p:attrName>ppt_x</p:attrName>
                                          <p:attrName>ppt_y</p:attrName>
                                        </p:attrNameLst>
                                      </p:cBhvr>
                                      <p:rCtr x="9592" y="0"/>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linds(horizontal)">
                                      <p:cBhvr>
                                        <p:cTn id="11" dur="500"/>
                                        <p:tgtEl>
                                          <p:spTgt spid="22"/>
                                        </p:tgtEl>
                                      </p:cBhvr>
                                    </p:animEffect>
                                  </p:childTnLst>
                                </p:cTn>
                              </p:par>
                              <p:par>
                                <p:cTn id="12" presetID="3" presetClass="entr" presetSubtype="1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linds(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autoRev="1" fill="hold" nodeType="clickEffect">
                                  <p:stCondLst>
                                    <p:cond delay="0"/>
                                  </p:stCondLst>
                                  <p:childTnLst>
                                    <p:animMotion origin="layout" path="M -4.16667E-6 4.07407E-6 L -0.125 -0.00556 " pathEditMode="relative" rAng="0" ptsTypes="AA">
                                      <p:cBhvr>
                                        <p:cTn id="18" dur="3000" fill="hold"/>
                                        <p:tgtEl>
                                          <p:spTgt spid="14"/>
                                        </p:tgtEl>
                                        <p:attrNameLst>
                                          <p:attrName>ppt_x</p:attrName>
                                          <p:attrName>ppt_y</p:attrName>
                                        </p:attrNameLst>
                                      </p:cBhvr>
                                      <p:rCtr x="-6250" y="-278"/>
                                    </p:animMotion>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43"/>
                                        </p:tgtEl>
                                        <p:attrNameLst>
                                          <p:attrName>style.visibility</p:attrName>
                                        </p:attrNameLst>
                                      </p:cBhvr>
                                      <p:to>
                                        <p:strVal val="visible"/>
                                      </p:to>
                                    </p:set>
                                    <p:animEffect transition="in" filter="barn(inVertical)">
                                      <p:cBhvr>
                                        <p:cTn id="23" dur="500"/>
                                        <p:tgtEl>
                                          <p:spTgt spid="74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59"/>
                                        </p:tgtEl>
                                        <p:attrNameLst>
                                          <p:attrName>style.visibility</p:attrName>
                                        </p:attrNameLst>
                                      </p:cBhvr>
                                      <p:to>
                                        <p:strVal val="visible"/>
                                      </p:to>
                                    </p:set>
                                    <p:animEffect transition="in" filter="barn(inVertical)">
                                      <p:cBhvr>
                                        <p:cTn id="28" dur="500"/>
                                        <p:tgtEl>
                                          <p:spTgt spid="75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62"/>
                                        </p:tgtEl>
                                        <p:attrNameLst>
                                          <p:attrName>style.visibility</p:attrName>
                                        </p:attrNameLst>
                                      </p:cBhvr>
                                      <p:to>
                                        <p:strVal val="visible"/>
                                      </p:to>
                                    </p:set>
                                    <p:animEffect transition="in" filter="dissolve">
                                      <p:cBhvr>
                                        <p:cTn id="33" dur="500"/>
                                        <p:tgtEl>
                                          <p:spTgt spid="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323115" y="2703669"/>
            <a:ext cx="8469926" cy="5065874"/>
          </a:xfrm>
          <a:prstGeom prst="rect">
            <a:avLst/>
          </a:prstGeom>
        </p:spPr>
      </p:pic>
      <p:cxnSp>
        <p:nvCxnSpPr>
          <p:cNvPr id="4" name="Straight Connector 3"/>
          <p:cNvCxnSpPr/>
          <p:nvPr/>
        </p:nvCxnSpPr>
        <p:spPr>
          <a:xfrm>
            <a:off x="111721" y="1026230"/>
            <a:ext cx="17922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539607" y="714292"/>
            <a:ext cx="11055245" cy="634036"/>
          </a:xfrm>
          <a:prstGeom prst="rect">
            <a:avLst/>
          </a:prstGeom>
          <a:solidFill>
            <a:schemeClr val="bg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4000" kern="0" dirty="0">
                <a:solidFill>
                  <a:srgbClr val="2E2723"/>
                </a:solidFill>
                <a:latin typeface="Times New Roman" panose="02020603050405020304" pitchFamily="18" charset="0"/>
                <a:cs typeface="Times New Roman" panose="02020603050405020304" pitchFamily="18" charset="0"/>
              </a:rPr>
              <a:t>IV. </a:t>
            </a:r>
            <a:r>
              <a:rPr lang="en-US" sz="4000" kern="0" dirty="0" err="1">
                <a:solidFill>
                  <a:srgbClr val="2E2723"/>
                </a:solidFill>
                <a:latin typeface="Times New Roman" panose="02020603050405020304" pitchFamily="18" charset="0"/>
                <a:cs typeface="Times New Roman" panose="02020603050405020304" pitchFamily="18" charset="0"/>
              </a:rPr>
              <a:t>Sự</a:t>
            </a:r>
            <a:r>
              <a:rPr lang="en-US" sz="4000" kern="0" dirty="0">
                <a:solidFill>
                  <a:srgbClr val="2E2723"/>
                </a:solidFill>
                <a:latin typeface="Times New Roman" panose="02020603050405020304" pitchFamily="18" charset="0"/>
                <a:cs typeface="Times New Roman" panose="02020603050405020304" pitchFamily="18" charset="0"/>
              </a:rPr>
              <a:t> </a:t>
            </a:r>
            <a:r>
              <a:rPr lang="en-US" sz="4000" kern="0" dirty="0" err="1">
                <a:solidFill>
                  <a:srgbClr val="2E2723"/>
                </a:solidFill>
                <a:latin typeface="Times New Roman" panose="02020603050405020304" pitchFamily="18" charset="0"/>
                <a:cs typeface="Times New Roman" panose="02020603050405020304" pitchFamily="18" charset="0"/>
              </a:rPr>
              <a:t>Tạo</a:t>
            </a:r>
            <a:r>
              <a:rPr lang="en-US" sz="4000" kern="0" dirty="0">
                <a:solidFill>
                  <a:srgbClr val="2E2723"/>
                </a:solidFill>
                <a:latin typeface="Times New Roman" panose="02020603050405020304" pitchFamily="18" charset="0"/>
                <a:cs typeface="Times New Roman" panose="02020603050405020304" pitchFamily="18" charset="0"/>
              </a:rPr>
              <a:t> </a:t>
            </a:r>
            <a:r>
              <a:rPr lang="en-US" sz="4000" kern="0" dirty="0" err="1">
                <a:solidFill>
                  <a:srgbClr val="2E2723"/>
                </a:solidFill>
                <a:latin typeface="Times New Roman" panose="02020603050405020304" pitchFamily="18" charset="0"/>
                <a:cs typeface="Times New Roman" panose="02020603050405020304" pitchFamily="18" charset="0"/>
              </a:rPr>
              <a:t>Ảnh</a:t>
            </a:r>
            <a:r>
              <a:rPr lang="en-US" sz="4000" kern="0" dirty="0">
                <a:solidFill>
                  <a:srgbClr val="2E2723"/>
                </a:solidFill>
                <a:latin typeface="Times New Roman" panose="02020603050405020304" pitchFamily="18" charset="0"/>
                <a:cs typeface="Times New Roman" panose="02020603050405020304" pitchFamily="18" charset="0"/>
              </a:rPr>
              <a:t> </a:t>
            </a:r>
            <a:r>
              <a:rPr lang="en-US" sz="4000" kern="0" dirty="0" err="1">
                <a:solidFill>
                  <a:srgbClr val="2E2723"/>
                </a:solidFill>
                <a:latin typeface="Times New Roman" panose="02020603050405020304" pitchFamily="18" charset="0"/>
                <a:cs typeface="Times New Roman" panose="02020603050405020304" pitchFamily="18" charset="0"/>
              </a:rPr>
              <a:t>Một</a:t>
            </a:r>
            <a:r>
              <a:rPr lang="en-US" sz="4000" kern="0" dirty="0">
                <a:solidFill>
                  <a:srgbClr val="2E2723"/>
                </a:solidFill>
                <a:latin typeface="Times New Roman" panose="02020603050405020304" pitchFamily="18" charset="0"/>
                <a:cs typeface="Times New Roman" panose="02020603050405020304" pitchFamily="18" charset="0"/>
              </a:rPr>
              <a:t> </a:t>
            </a:r>
            <a:r>
              <a:rPr lang="en-US" sz="4000" kern="0" dirty="0" err="1">
                <a:solidFill>
                  <a:srgbClr val="2E2723"/>
                </a:solidFill>
                <a:latin typeface="Times New Roman" panose="02020603050405020304" pitchFamily="18" charset="0"/>
                <a:cs typeface="Times New Roman" panose="02020603050405020304" pitchFamily="18" charset="0"/>
              </a:rPr>
              <a:t>Vật</a:t>
            </a:r>
            <a:r>
              <a:rPr lang="en-US" sz="4000" kern="0" dirty="0">
                <a:solidFill>
                  <a:srgbClr val="2E2723"/>
                </a:solidFill>
                <a:latin typeface="Times New Roman" panose="02020603050405020304" pitchFamily="18" charset="0"/>
                <a:cs typeface="Times New Roman" panose="02020603050405020304" pitchFamily="18" charset="0"/>
              </a:rPr>
              <a:t> Qua </a:t>
            </a:r>
            <a:r>
              <a:rPr lang="en-US" sz="4000" kern="0" dirty="0" err="1">
                <a:solidFill>
                  <a:srgbClr val="2E2723"/>
                </a:solidFill>
                <a:latin typeface="Times New Roman" panose="02020603050405020304" pitchFamily="18" charset="0"/>
                <a:cs typeface="Times New Roman" panose="02020603050405020304" pitchFamily="18" charset="0"/>
              </a:rPr>
              <a:t>Thấu</a:t>
            </a:r>
            <a:r>
              <a:rPr lang="en-US" sz="4000" kern="0" dirty="0">
                <a:solidFill>
                  <a:srgbClr val="2E2723"/>
                </a:solidFill>
                <a:latin typeface="Times New Roman" panose="02020603050405020304" pitchFamily="18" charset="0"/>
                <a:cs typeface="Times New Roman" panose="02020603050405020304" pitchFamily="18" charset="0"/>
              </a:rPr>
              <a:t> </a:t>
            </a:r>
            <a:r>
              <a:rPr lang="en-US" sz="4000" kern="0" dirty="0" err="1">
                <a:solidFill>
                  <a:srgbClr val="2E2723"/>
                </a:solidFill>
                <a:latin typeface="Times New Roman" panose="02020603050405020304" pitchFamily="18" charset="0"/>
                <a:cs typeface="Times New Roman" panose="02020603050405020304" pitchFamily="18" charset="0"/>
              </a:rPr>
              <a:t>Kính</a:t>
            </a:r>
            <a:endParaRPr lang="en-US" sz="4000" kern="0" dirty="0">
              <a:solidFill>
                <a:srgbClr val="2E2723"/>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908156" y="1519797"/>
            <a:ext cx="11055243" cy="773770"/>
            <a:chOff x="2863742" y="1097155"/>
            <a:chExt cx="3467785" cy="484015"/>
          </a:xfrm>
          <a:solidFill>
            <a:schemeClr val="bg1"/>
          </a:solidFill>
        </p:grpSpPr>
        <p:sp>
          <p:nvSpPr>
            <p:cNvPr id="10" name="Rectangle: Rounded Corners 9"/>
            <p:cNvSpPr/>
            <p:nvPr/>
          </p:nvSpPr>
          <p:spPr>
            <a:xfrm>
              <a:off x="2863742" y="1184563"/>
              <a:ext cx="3467785" cy="396607"/>
            </a:xfrm>
            <a:prstGeom prst="roundRect">
              <a:avLst/>
            </a:prstGeom>
            <a:grp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11" name="Google Shape;356;p47"/>
            <p:cNvSpPr txBox="1"/>
            <p:nvPr/>
          </p:nvSpPr>
          <p:spPr>
            <a:xfrm>
              <a:off x="2900974" y="1097155"/>
              <a:ext cx="3430553" cy="331857"/>
            </a:xfrm>
            <a:prstGeom prst="rect">
              <a:avLst/>
            </a:prstGeom>
            <a:grp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3200" kern="0" dirty="0">
                  <a:solidFill>
                    <a:srgbClr val="2E2723"/>
                  </a:solidFill>
                  <a:latin typeface="Times New Roman" panose="02020603050405020304" pitchFamily="18" charset="0"/>
                  <a:cs typeface="Times New Roman" panose="02020603050405020304" pitchFamily="18" charset="0"/>
                </a:rPr>
                <a:t>3. </a:t>
              </a:r>
              <a:r>
                <a:rPr lang="en-US" sz="3200" kern="0" dirty="0" err="1">
                  <a:solidFill>
                    <a:srgbClr val="2E2723"/>
                  </a:solidFill>
                  <a:latin typeface="Times New Roman" panose="02020603050405020304" pitchFamily="18" charset="0"/>
                  <a:cs typeface="Times New Roman" panose="02020603050405020304" pitchFamily="18" charset="0"/>
                </a:rPr>
                <a:t>Thí</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nghiệm</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kiểm</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tra</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đặc</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điểm</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ảnh</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của</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vật</a:t>
              </a:r>
              <a:r>
                <a:rPr lang="en-US" sz="3200" kern="0" dirty="0">
                  <a:solidFill>
                    <a:srgbClr val="2E2723"/>
                  </a:solidFill>
                  <a:latin typeface="Times New Roman" panose="02020603050405020304" pitchFamily="18" charset="0"/>
                  <a:cs typeface="Times New Roman" panose="02020603050405020304" pitchFamily="18" charset="0"/>
                </a:rPr>
                <a:t> qua </a:t>
              </a:r>
              <a:r>
                <a:rPr lang="en-US" sz="3200" kern="0" dirty="0" err="1">
                  <a:solidFill>
                    <a:srgbClr val="2E2723"/>
                  </a:solidFill>
                  <a:latin typeface="Times New Roman" panose="02020603050405020304" pitchFamily="18" charset="0"/>
                  <a:cs typeface="Times New Roman" panose="02020603050405020304" pitchFamily="18" charset="0"/>
                </a:rPr>
                <a:t>thấu</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kính</a:t>
              </a:r>
              <a:endParaRPr lang="en-US" sz="3200" kern="0" dirty="0">
                <a:solidFill>
                  <a:srgbClr val="2E2723"/>
                </a:solidFill>
                <a:latin typeface="Times New Roman" panose="02020603050405020304" pitchFamily="18" charset="0"/>
                <a:cs typeface="Times New Roman" panose="02020603050405020304" pitchFamily="18" charset="0"/>
              </a:endParaRPr>
            </a:p>
          </p:txBody>
        </p:sp>
      </p:grpSp>
      <p:sp>
        <p:nvSpPr>
          <p:cNvPr id="14" name="TextBox 13"/>
          <p:cNvSpPr txBox="1"/>
          <p:nvPr/>
        </p:nvSpPr>
        <p:spPr>
          <a:xfrm>
            <a:off x="8793041" y="3334225"/>
            <a:ext cx="9760332" cy="961718"/>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defTabSz="1828800">
              <a:lnSpc>
                <a:spcPct val="120000"/>
              </a:lnSpc>
              <a:buClr>
                <a:srgbClr val="9AB5BE"/>
              </a:buClr>
              <a:defRPr/>
            </a:pPr>
            <a:r>
              <a:rPr lang="en-US" sz="3600" b="1" kern="0" dirty="0" err="1">
                <a:solidFill>
                  <a:srgbClr val="2E2723"/>
                </a:solidFill>
                <a:latin typeface="Times New Roman" panose="02020603050405020304" pitchFamily="18" charset="0"/>
                <a:cs typeface="Times New Roman" panose="02020603050405020304" pitchFamily="18" charset="0"/>
                <a:sym typeface="Arial" panose="020B0604020202020204"/>
              </a:rPr>
              <a:t>Bước</a:t>
            </a:r>
            <a:r>
              <a:rPr lang="en-US" sz="3600" b="1" kern="0" dirty="0">
                <a:solidFill>
                  <a:srgbClr val="2E2723"/>
                </a:solidFill>
                <a:latin typeface="Times New Roman" panose="02020603050405020304" pitchFamily="18" charset="0"/>
                <a:cs typeface="Times New Roman" panose="02020603050405020304" pitchFamily="18" charset="0"/>
                <a:sym typeface="Arial" panose="020B0604020202020204"/>
              </a:rPr>
              <a:t> 1: </a:t>
            </a:r>
            <a:r>
              <a:rPr lang="en-US" sz="3600" kern="0" dirty="0" err="1">
                <a:solidFill>
                  <a:srgbClr val="2E2723"/>
                </a:solidFill>
                <a:latin typeface="Times New Roman" panose="02020603050405020304" pitchFamily="18" charset="0"/>
                <a:cs typeface="Times New Roman" panose="02020603050405020304" pitchFamily="18" charset="0"/>
                <a:sym typeface="Arial" panose="020B0604020202020204"/>
              </a:rPr>
              <a:t>Thay</a:t>
            </a:r>
            <a:r>
              <a:rPr lang="en-US" sz="3600" kern="0" dirty="0">
                <a:solidFill>
                  <a:srgbClr val="2E2723"/>
                </a:solidFill>
                <a:latin typeface="Times New Roman" panose="02020603050405020304" pitchFamily="18" charset="0"/>
                <a:cs typeface="Times New Roman" panose="02020603050405020304" pitchFamily="18" charset="0"/>
                <a:sym typeface="Arial" panose="020B0604020202020204"/>
              </a:rPr>
              <a:t> TKHT </a:t>
            </a:r>
            <a:r>
              <a:rPr lang="en-US" sz="3600" kern="0" dirty="0" err="1">
                <a:solidFill>
                  <a:srgbClr val="2E2723"/>
                </a:solidFill>
                <a:latin typeface="Times New Roman" panose="02020603050405020304" pitchFamily="18" charset="0"/>
                <a:cs typeface="Times New Roman" panose="02020603050405020304" pitchFamily="18" charset="0"/>
                <a:sym typeface="Arial" panose="020B0604020202020204"/>
              </a:rPr>
              <a:t>bằng</a:t>
            </a:r>
            <a:r>
              <a:rPr lang="en-US" sz="3600" kern="0" dirty="0">
                <a:solidFill>
                  <a:srgbClr val="2E2723"/>
                </a:solidFill>
                <a:latin typeface="Times New Roman" panose="02020603050405020304" pitchFamily="18" charset="0"/>
                <a:cs typeface="Times New Roman" panose="02020603050405020304" pitchFamily="18" charset="0"/>
                <a:sym typeface="Arial" panose="020B0604020202020204"/>
              </a:rPr>
              <a:t> THPK</a:t>
            </a:r>
          </a:p>
        </p:txBody>
      </p:sp>
      <p:sp>
        <p:nvSpPr>
          <p:cNvPr id="2" name="TextBox 1"/>
          <p:cNvSpPr txBox="1"/>
          <p:nvPr/>
        </p:nvSpPr>
        <p:spPr>
          <a:xfrm>
            <a:off x="8793041" y="4295942"/>
            <a:ext cx="9760332" cy="109887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20000"/>
              </a:lnSpc>
              <a:buClr>
                <a:srgbClr val="9AB5BE"/>
              </a:buClr>
            </a:pPr>
            <a:r>
              <a:rPr lang="en-US" sz="3600" b="1" kern="0" dirty="0" err="1">
                <a:solidFill>
                  <a:srgbClr val="2E2723"/>
                </a:solidFill>
                <a:latin typeface="Times New Roman" panose="02020603050405020304" pitchFamily="18" charset="0"/>
                <a:cs typeface="Times New Roman" panose="02020603050405020304" pitchFamily="18" charset="0"/>
                <a:sym typeface="Arial" panose="020B0604020202020204"/>
              </a:rPr>
              <a:t>Bước</a:t>
            </a:r>
            <a:r>
              <a:rPr lang="en-US" sz="3600" b="1" kern="0" dirty="0">
                <a:solidFill>
                  <a:srgbClr val="2E2723"/>
                </a:solidFill>
                <a:latin typeface="Times New Roman" panose="02020603050405020304" pitchFamily="18" charset="0"/>
                <a:cs typeface="Times New Roman" panose="02020603050405020304" pitchFamily="18" charset="0"/>
                <a:sym typeface="Arial" panose="020B0604020202020204"/>
              </a:rPr>
              <a:t> 2: </a:t>
            </a:r>
            <a:r>
              <a:rPr lang="en-US" sz="3600" dirty="0" err="1">
                <a:solidFill>
                  <a:srgbClr val="2E2723"/>
                </a:solidFill>
                <a:latin typeface="Times New Roman" panose="02020603050405020304" pitchFamily="18" charset="0"/>
                <a:cs typeface="Times New Roman" panose="02020603050405020304" pitchFamily="18" charset="0"/>
              </a:rPr>
              <a:t>Đặt</a:t>
            </a:r>
            <a:r>
              <a:rPr lang="en-US" sz="3600" dirty="0">
                <a:solidFill>
                  <a:srgbClr val="2E2723"/>
                </a:solidFill>
                <a:latin typeface="Times New Roman" panose="02020603050405020304" pitchFamily="18" charset="0"/>
                <a:cs typeface="Times New Roman" panose="02020603050405020304" pitchFamily="18" charset="0"/>
              </a:rPr>
              <a:t> </a:t>
            </a:r>
            <a:r>
              <a:rPr lang="en-US" sz="3600" dirty="0" err="1">
                <a:solidFill>
                  <a:srgbClr val="2E2723"/>
                </a:solidFill>
                <a:latin typeface="Times New Roman" panose="02020603050405020304" pitchFamily="18" charset="0"/>
                <a:cs typeface="Times New Roman" panose="02020603050405020304" pitchFamily="18" charset="0"/>
              </a:rPr>
              <a:t>vật</a:t>
            </a:r>
            <a:r>
              <a:rPr lang="en-US" sz="3600" dirty="0">
                <a:solidFill>
                  <a:srgbClr val="2E2723"/>
                </a:solidFill>
                <a:latin typeface="Times New Roman" panose="02020603050405020304" pitchFamily="18" charset="0"/>
                <a:cs typeface="Times New Roman" panose="02020603050405020304" pitchFamily="18" charset="0"/>
              </a:rPr>
              <a:t> ở </a:t>
            </a:r>
            <a:r>
              <a:rPr lang="en-US" sz="3600" dirty="0" err="1">
                <a:solidFill>
                  <a:srgbClr val="2E2723"/>
                </a:solidFill>
                <a:latin typeface="Times New Roman" panose="02020603050405020304" pitchFamily="18" charset="0"/>
                <a:cs typeface="Times New Roman" panose="02020603050405020304" pitchFamily="18" charset="0"/>
              </a:rPr>
              <a:t>các</a:t>
            </a:r>
            <a:r>
              <a:rPr lang="en-US" sz="3600" dirty="0">
                <a:solidFill>
                  <a:srgbClr val="2E2723"/>
                </a:solidFill>
                <a:latin typeface="Times New Roman" panose="02020603050405020304" pitchFamily="18" charset="0"/>
                <a:cs typeface="Times New Roman" panose="02020603050405020304" pitchFamily="18" charset="0"/>
              </a:rPr>
              <a:t> </a:t>
            </a:r>
            <a:r>
              <a:rPr lang="en-US" sz="3600" dirty="0" err="1">
                <a:solidFill>
                  <a:srgbClr val="2E2723"/>
                </a:solidFill>
                <a:latin typeface="Times New Roman" panose="02020603050405020304" pitchFamily="18" charset="0"/>
                <a:cs typeface="Times New Roman" panose="02020603050405020304" pitchFamily="18" charset="0"/>
              </a:rPr>
              <a:t>vị</a:t>
            </a:r>
            <a:r>
              <a:rPr lang="en-US" sz="3600" dirty="0">
                <a:solidFill>
                  <a:srgbClr val="2E2723"/>
                </a:solidFill>
                <a:latin typeface="Times New Roman" panose="02020603050405020304" pitchFamily="18" charset="0"/>
                <a:cs typeface="Times New Roman" panose="02020603050405020304" pitchFamily="18" charset="0"/>
              </a:rPr>
              <a:t> </a:t>
            </a:r>
            <a:r>
              <a:rPr lang="en-US" sz="3600" dirty="0" err="1">
                <a:solidFill>
                  <a:srgbClr val="2E2723"/>
                </a:solidFill>
                <a:latin typeface="Times New Roman" panose="02020603050405020304" pitchFamily="18" charset="0"/>
                <a:cs typeface="Times New Roman" panose="02020603050405020304" pitchFamily="18" charset="0"/>
              </a:rPr>
              <a:t>trí</a:t>
            </a:r>
            <a:r>
              <a:rPr lang="en-US" sz="3600" dirty="0">
                <a:solidFill>
                  <a:srgbClr val="2E2723"/>
                </a:solidFill>
                <a:latin typeface="Times New Roman" panose="02020603050405020304" pitchFamily="18" charset="0"/>
                <a:cs typeface="Times New Roman" panose="02020603050405020304" pitchFamily="18" charset="0"/>
              </a:rPr>
              <a:t> d&gt;f </a:t>
            </a:r>
            <a:r>
              <a:rPr lang="en-US" sz="3600" dirty="0" err="1">
                <a:solidFill>
                  <a:srgbClr val="2E2723"/>
                </a:solidFill>
                <a:latin typeface="Times New Roman" panose="02020603050405020304" pitchFamily="18" charset="0"/>
                <a:cs typeface="Times New Roman" panose="02020603050405020304" pitchFamily="18" charset="0"/>
              </a:rPr>
              <a:t>và</a:t>
            </a:r>
            <a:r>
              <a:rPr lang="en-US" sz="3600" dirty="0">
                <a:solidFill>
                  <a:srgbClr val="2E2723"/>
                </a:solidFill>
                <a:latin typeface="Times New Roman" panose="02020603050405020304" pitchFamily="18" charset="0"/>
                <a:cs typeface="Times New Roman" panose="02020603050405020304" pitchFamily="18" charset="0"/>
              </a:rPr>
              <a:t> d&lt;f</a:t>
            </a:r>
            <a:endParaRPr lang="en-US" sz="3600" kern="0" dirty="0">
              <a:solidFill>
                <a:srgbClr val="2E2723"/>
              </a:solidFill>
              <a:latin typeface="Times New Roman" panose="02020603050405020304" pitchFamily="18" charset="0"/>
              <a:cs typeface="Times New Roman" panose="02020603050405020304" pitchFamily="18" charset="0"/>
              <a:sym typeface="Arial" panose="020B0604020202020204"/>
            </a:endParaRPr>
          </a:p>
        </p:txBody>
      </p:sp>
      <p:sp>
        <p:nvSpPr>
          <p:cNvPr id="3" name="TextBox 2"/>
          <p:cNvSpPr txBox="1"/>
          <p:nvPr/>
        </p:nvSpPr>
        <p:spPr>
          <a:xfrm>
            <a:off x="8793041" y="5236604"/>
            <a:ext cx="9760332" cy="162346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20000"/>
              </a:lnSpc>
              <a:buClr>
                <a:srgbClr val="9AB5BE"/>
              </a:buClr>
            </a:pPr>
            <a:r>
              <a:rPr lang="en-US" sz="3600" b="1" kern="0" dirty="0" err="1">
                <a:solidFill>
                  <a:srgbClr val="2E2723"/>
                </a:solidFill>
                <a:latin typeface="Times New Roman" panose="02020603050405020304" pitchFamily="18" charset="0"/>
                <a:cs typeface="Times New Roman" panose="02020603050405020304" pitchFamily="18" charset="0"/>
                <a:sym typeface="Arial" panose="020B0604020202020204"/>
              </a:rPr>
              <a:t>Bước</a:t>
            </a:r>
            <a:r>
              <a:rPr lang="en-US" sz="3600" b="1" kern="0" dirty="0">
                <a:solidFill>
                  <a:srgbClr val="2E2723"/>
                </a:solidFill>
                <a:latin typeface="Times New Roman" panose="02020603050405020304" pitchFamily="18" charset="0"/>
                <a:cs typeface="Times New Roman" panose="02020603050405020304" pitchFamily="18" charset="0"/>
                <a:sym typeface="Arial" panose="020B0604020202020204"/>
              </a:rPr>
              <a:t> 3: </a:t>
            </a:r>
            <a:r>
              <a:rPr lang="en-US" sz="3600" dirty="0" err="1">
                <a:solidFill>
                  <a:srgbClr val="2E2723"/>
                </a:solidFill>
                <a:latin typeface="Times New Roman" panose="02020603050405020304" pitchFamily="18" charset="0"/>
                <a:cs typeface="Times New Roman" panose="02020603050405020304" pitchFamily="18" charset="0"/>
              </a:rPr>
              <a:t>Đặt</a:t>
            </a:r>
            <a:r>
              <a:rPr lang="en-US" sz="3600" dirty="0">
                <a:solidFill>
                  <a:srgbClr val="2E2723"/>
                </a:solidFill>
                <a:latin typeface="Times New Roman" panose="02020603050405020304" pitchFamily="18" charset="0"/>
                <a:cs typeface="Times New Roman" panose="02020603050405020304" pitchFamily="18" charset="0"/>
              </a:rPr>
              <a:t> </a:t>
            </a:r>
            <a:r>
              <a:rPr lang="en-US" sz="3600" dirty="0" err="1">
                <a:solidFill>
                  <a:srgbClr val="2E2723"/>
                </a:solidFill>
                <a:latin typeface="Times New Roman" panose="02020603050405020304" pitchFamily="18" charset="0"/>
                <a:cs typeface="Times New Roman" panose="02020603050405020304" pitchFamily="18" charset="0"/>
              </a:rPr>
              <a:t>mắt</a:t>
            </a:r>
            <a:r>
              <a:rPr lang="en-US" sz="3600" dirty="0">
                <a:solidFill>
                  <a:srgbClr val="2E2723"/>
                </a:solidFill>
                <a:latin typeface="Times New Roman" panose="02020603050405020304" pitchFamily="18" charset="0"/>
                <a:cs typeface="Times New Roman" panose="02020603050405020304" pitchFamily="18" charset="0"/>
              </a:rPr>
              <a:t> </a:t>
            </a:r>
            <a:r>
              <a:rPr lang="en-US" sz="3600" dirty="0" err="1">
                <a:solidFill>
                  <a:srgbClr val="2E2723"/>
                </a:solidFill>
                <a:latin typeface="Times New Roman" panose="02020603050405020304" pitchFamily="18" charset="0"/>
                <a:cs typeface="Times New Roman" panose="02020603050405020304" pitchFamily="18" charset="0"/>
              </a:rPr>
              <a:t>quan</a:t>
            </a:r>
            <a:r>
              <a:rPr lang="en-US" sz="3600" dirty="0">
                <a:solidFill>
                  <a:srgbClr val="2E2723"/>
                </a:solidFill>
                <a:latin typeface="Times New Roman" panose="02020603050405020304" pitchFamily="18" charset="0"/>
                <a:cs typeface="Times New Roman" panose="02020603050405020304" pitchFamily="18" charset="0"/>
              </a:rPr>
              <a:t> </a:t>
            </a:r>
            <a:r>
              <a:rPr lang="en-US" sz="3600" dirty="0" err="1">
                <a:solidFill>
                  <a:srgbClr val="2E2723"/>
                </a:solidFill>
                <a:latin typeface="Times New Roman" panose="02020603050405020304" pitchFamily="18" charset="0"/>
                <a:cs typeface="Times New Roman" panose="02020603050405020304" pitchFamily="18" charset="0"/>
              </a:rPr>
              <a:t>sát</a:t>
            </a:r>
            <a:r>
              <a:rPr lang="en-US" sz="3600" dirty="0">
                <a:solidFill>
                  <a:srgbClr val="2E2723"/>
                </a:solidFill>
                <a:latin typeface="Times New Roman" panose="02020603050405020304" pitchFamily="18" charset="0"/>
                <a:cs typeface="Times New Roman" panose="02020603050405020304" pitchFamily="18" charset="0"/>
              </a:rPr>
              <a:t> </a:t>
            </a:r>
            <a:r>
              <a:rPr lang="en-US" sz="3600" dirty="0" err="1">
                <a:solidFill>
                  <a:srgbClr val="2E2723"/>
                </a:solidFill>
                <a:latin typeface="Times New Roman" panose="02020603050405020304" pitchFamily="18" charset="0"/>
                <a:cs typeface="Times New Roman" panose="02020603050405020304" pitchFamily="18" charset="0"/>
              </a:rPr>
              <a:t>ảnh</a:t>
            </a:r>
            <a:r>
              <a:rPr lang="en-US" sz="3600" dirty="0">
                <a:solidFill>
                  <a:srgbClr val="2E2723"/>
                </a:solidFill>
                <a:latin typeface="Times New Roman" panose="02020603050405020304" pitchFamily="18" charset="0"/>
                <a:cs typeface="Times New Roman" panose="02020603050405020304" pitchFamily="18" charset="0"/>
              </a:rPr>
              <a:t> </a:t>
            </a:r>
            <a:r>
              <a:rPr lang="en-US" sz="3600" dirty="0" err="1">
                <a:solidFill>
                  <a:srgbClr val="2E2723"/>
                </a:solidFill>
                <a:latin typeface="Times New Roman" panose="02020603050405020304" pitchFamily="18" charset="0"/>
                <a:cs typeface="Times New Roman" panose="02020603050405020304" pitchFamily="18" charset="0"/>
              </a:rPr>
              <a:t>của</a:t>
            </a:r>
            <a:r>
              <a:rPr lang="en-US" sz="3600" dirty="0">
                <a:solidFill>
                  <a:srgbClr val="2E2723"/>
                </a:solidFill>
                <a:latin typeface="Times New Roman" panose="02020603050405020304" pitchFamily="18" charset="0"/>
                <a:cs typeface="Times New Roman" panose="02020603050405020304" pitchFamily="18" charset="0"/>
              </a:rPr>
              <a:t> </a:t>
            </a:r>
            <a:r>
              <a:rPr lang="en-US" sz="3600" dirty="0" err="1">
                <a:solidFill>
                  <a:srgbClr val="2E2723"/>
                </a:solidFill>
                <a:latin typeface="Times New Roman" panose="02020603050405020304" pitchFamily="18" charset="0"/>
                <a:cs typeface="Times New Roman" panose="02020603050405020304" pitchFamily="18" charset="0"/>
              </a:rPr>
              <a:t>vật</a:t>
            </a:r>
            <a:r>
              <a:rPr lang="en-US" sz="3600" dirty="0">
                <a:solidFill>
                  <a:srgbClr val="2E2723"/>
                </a:solidFill>
                <a:latin typeface="Times New Roman" panose="02020603050405020304" pitchFamily="18" charset="0"/>
                <a:cs typeface="Times New Roman" panose="02020603050405020304" pitchFamily="18" charset="0"/>
              </a:rPr>
              <a:t> qua </a:t>
            </a:r>
            <a:r>
              <a:rPr lang="en-US" sz="3600" dirty="0" err="1">
                <a:solidFill>
                  <a:srgbClr val="2E2723"/>
                </a:solidFill>
                <a:latin typeface="Times New Roman" panose="02020603050405020304" pitchFamily="18" charset="0"/>
                <a:cs typeface="Times New Roman" panose="02020603050405020304" pitchFamily="18" charset="0"/>
              </a:rPr>
              <a:t>thấu</a:t>
            </a:r>
            <a:r>
              <a:rPr lang="en-US" sz="3600" dirty="0">
                <a:solidFill>
                  <a:srgbClr val="2E2723"/>
                </a:solidFill>
                <a:latin typeface="Times New Roman" panose="02020603050405020304" pitchFamily="18" charset="0"/>
                <a:cs typeface="Times New Roman" panose="02020603050405020304" pitchFamily="18" charset="0"/>
              </a:rPr>
              <a:t> </a:t>
            </a:r>
            <a:r>
              <a:rPr lang="en-US" sz="3600" dirty="0" err="1">
                <a:solidFill>
                  <a:srgbClr val="2E2723"/>
                </a:solidFill>
                <a:latin typeface="Times New Roman" panose="02020603050405020304" pitchFamily="18" charset="0"/>
                <a:cs typeface="Times New Roman" panose="02020603050405020304" pitchFamily="18" charset="0"/>
              </a:rPr>
              <a:t>kính</a:t>
            </a:r>
            <a:endParaRPr lang="en-US" sz="3600" kern="0" dirty="0">
              <a:solidFill>
                <a:srgbClr val="2E2723"/>
              </a:solidFill>
              <a:latin typeface="Times New Roman" panose="02020603050405020304" pitchFamily="18" charset="0"/>
              <a:cs typeface="Times New Roman" panose="02020603050405020304" pitchFamily="18" charset="0"/>
              <a:sym typeface="Arial" panose="020B0604020202020204"/>
            </a:endParaRPr>
          </a:p>
        </p:txBody>
      </p:sp>
      <p:sp>
        <p:nvSpPr>
          <p:cNvPr id="13" name="Rectangle: Rounded Corners 12"/>
          <p:cNvSpPr/>
          <p:nvPr/>
        </p:nvSpPr>
        <p:spPr>
          <a:xfrm>
            <a:off x="1832323" y="8344628"/>
            <a:ext cx="15671906" cy="1087536"/>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28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15" name="Google Shape;363;p48"/>
          <p:cNvSpPr txBox="1"/>
          <p:nvPr/>
        </p:nvSpPr>
        <p:spPr>
          <a:xfrm>
            <a:off x="3335843" y="8213332"/>
            <a:ext cx="13425866" cy="108753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defTabSz="1828800">
              <a:lnSpc>
                <a:spcPct val="150000"/>
              </a:lnSpc>
              <a:buClr>
                <a:srgbClr val="9AB5BE"/>
              </a:buClr>
              <a:defRPr/>
            </a:pPr>
            <a:r>
              <a:rPr lang="en-US" sz="4000" b="1" kern="0" dirty="0" err="1">
                <a:solidFill>
                  <a:srgbClr val="2E2723"/>
                </a:solidFill>
                <a:latin typeface="Times New Roman" panose="02020603050405020304" pitchFamily="18" charset="0"/>
                <a:cs typeface="Times New Roman" panose="02020603050405020304" pitchFamily="18" charset="0"/>
                <a:sym typeface="Arial" panose="020B0604020202020204"/>
              </a:rPr>
              <a:t>Nêu</a:t>
            </a:r>
            <a:r>
              <a:rPr lang="en-US" sz="4000" b="1"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b="1" kern="0" dirty="0" err="1">
                <a:solidFill>
                  <a:srgbClr val="2E2723"/>
                </a:solidFill>
                <a:latin typeface="Times New Roman" panose="02020603050405020304" pitchFamily="18" charset="0"/>
                <a:cs typeface="Times New Roman" panose="02020603050405020304" pitchFamily="18" charset="0"/>
                <a:sym typeface="Arial" panose="020B0604020202020204"/>
              </a:rPr>
              <a:t>nhận</a:t>
            </a:r>
            <a:r>
              <a:rPr lang="en-US" sz="4000" b="1"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b="1" kern="0" dirty="0" err="1">
                <a:solidFill>
                  <a:srgbClr val="2E2723"/>
                </a:solidFill>
                <a:latin typeface="Times New Roman" panose="02020603050405020304" pitchFamily="18" charset="0"/>
                <a:cs typeface="Times New Roman" panose="02020603050405020304" pitchFamily="18" charset="0"/>
                <a:sym typeface="Arial" panose="020B0604020202020204"/>
              </a:rPr>
              <a:t>xét</a:t>
            </a:r>
            <a:r>
              <a:rPr lang="en-US" sz="4000" b="1"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b="1" kern="0" dirty="0" err="1">
                <a:solidFill>
                  <a:srgbClr val="2E2723"/>
                </a:solidFill>
                <a:latin typeface="Times New Roman" panose="02020603050405020304" pitchFamily="18" charset="0"/>
                <a:cs typeface="Times New Roman" panose="02020603050405020304" pitchFamily="18" charset="0"/>
                <a:sym typeface="Arial" panose="020B0604020202020204"/>
              </a:rPr>
              <a:t>về</a:t>
            </a:r>
            <a:r>
              <a:rPr lang="en-US" sz="4000" b="1"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b="1" kern="0" dirty="0" err="1">
                <a:solidFill>
                  <a:srgbClr val="2E2723"/>
                </a:solidFill>
                <a:latin typeface="Times New Roman" panose="02020603050405020304" pitchFamily="18" charset="0"/>
                <a:cs typeface="Times New Roman" panose="02020603050405020304" pitchFamily="18" charset="0"/>
                <a:sym typeface="Arial" panose="020B0604020202020204"/>
              </a:rPr>
              <a:t>ảnh</a:t>
            </a:r>
            <a:r>
              <a:rPr lang="en-US" sz="4000" b="1"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b="1" kern="0" dirty="0" err="1">
                <a:solidFill>
                  <a:srgbClr val="2E2723"/>
                </a:solidFill>
                <a:latin typeface="Times New Roman" panose="02020603050405020304" pitchFamily="18" charset="0"/>
                <a:cs typeface="Times New Roman" panose="02020603050405020304" pitchFamily="18" charset="0"/>
                <a:sym typeface="Arial" panose="020B0604020202020204"/>
              </a:rPr>
              <a:t>quan</a:t>
            </a:r>
            <a:r>
              <a:rPr lang="en-US" sz="4000" b="1"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b="1" kern="0" dirty="0" err="1">
                <a:solidFill>
                  <a:srgbClr val="2E2723"/>
                </a:solidFill>
                <a:latin typeface="Times New Roman" panose="02020603050405020304" pitchFamily="18" charset="0"/>
                <a:cs typeface="Times New Roman" panose="02020603050405020304" pitchFamily="18" charset="0"/>
                <a:sym typeface="Arial" panose="020B0604020202020204"/>
              </a:rPr>
              <a:t>sát</a:t>
            </a:r>
            <a:r>
              <a:rPr lang="en-US" sz="4000" b="1"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b="1" kern="0" dirty="0" err="1">
                <a:solidFill>
                  <a:srgbClr val="2E2723"/>
                </a:solidFill>
                <a:latin typeface="Times New Roman" panose="02020603050405020304" pitchFamily="18" charset="0"/>
                <a:cs typeface="Times New Roman" panose="02020603050405020304" pitchFamily="18" charset="0"/>
                <a:sym typeface="Arial" panose="020B0604020202020204"/>
              </a:rPr>
              <a:t>được</a:t>
            </a:r>
            <a:r>
              <a:rPr lang="en-US" sz="4000" b="1" kern="0" dirty="0">
                <a:solidFill>
                  <a:srgbClr val="2E2723"/>
                </a:solidFill>
                <a:latin typeface="Times New Roman" panose="02020603050405020304" pitchFamily="18" charset="0"/>
                <a:cs typeface="Times New Roman" panose="02020603050405020304" pitchFamily="18" charset="0"/>
                <a:sym typeface="Arial" panose="020B0604020202020204"/>
              </a:rPr>
              <a:t> ở </a:t>
            </a:r>
            <a:r>
              <a:rPr lang="en-US" sz="4000" b="1" kern="0" dirty="0" err="1">
                <a:solidFill>
                  <a:srgbClr val="2E2723"/>
                </a:solidFill>
                <a:latin typeface="Times New Roman" panose="02020603050405020304" pitchFamily="18" charset="0"/>
                <a:cs typeface="Times New Roman" panose="02020603050405020304" pitchFamily="18" charset="0"/>
                <a:sym typeface="Arial" panose="020B0604020202020204"/>
              </a:rPr>
              <a:t>bước</a:t>
            </a:r>
            <a:r>
              <a:rPr lang="en-US" sz="4000" b="1" kern="0" dirty="0">
                <a:solidFill>
                  <a:srgbClr val="2E2723"/>
                </a:solidFill>
                <a:latin typeface="Times New Roman" panose="02020603050405020304" pitchFamily="18" charset="0"/>
                <a:cs typeface="Times New Roman" panose="02020603050405020304" pitchFamily="18" charset="0"/>
                <a:sym typeface="Arial" panose="020B0604020202020204"/>
              </a:rPr>
              <a:t> 2 </a:t>
            </a:r>
            <a:r>
              <a:rPr lang="en-US" sz="4000" b="1" kern="0" dirty="0" err="1">
                <a:solidFill>
                  <a:srgbClr val="2E2723"/>
                </a:solidFill>
                <a:latin typeface="Times New Roman" panose="02020603050405020304" pitchFamily="18" charset="0"/>
                <a:cs typeface="Times New Roman" panose="02020603050405020304" pitchFamily="18" charset="0"/>
                <a:sym typeface="Arial" panose="020B0604020202020204"/>
              </a:rPr>
              <a:t>của</a:t>
            </a:r>
            <a:r>
              <a:rPr lang="en-US" sz="4000" b="1" kern="0" dirty="0">
                <a:solidFill>
                  <a:srgbClr val="2E2723"/>
                </a:solidFill>
                <a:latin typeface="Times New Roman" panose="02020603050405020304" pitchFamily="18" charset="0"/>
                <a:cs typeface="Times New Roman" panose="02020603050405020304" pitchFamily="18" charset="0"/>
                <a:sym typeface="Arial" panose="020B0604020202020204"/>
              </a:rPr>
              <a:t> TN </a:t>
            </a:r>
          </a:p>
        </p:txBody>
      </p:sp>
      <p:pic>
        <p:nvPicPr>
          <p:cNvPr id="16" name="Picture 15"/>
          <p:cNvPicPr>
            <a:picLocks noChangeAspect="1"/>
          </p:cNvPicPr>
          <p:nvPr/>
        </p:nvPicPr>
        <p:blipFill>
          <a:blip r:embed="rId4"/>
          <a:stretch>
            <a:fillRect/>
          </a:stretch>
        </p:blipFill>
        <p:spPr>
          <a:xfrm>
            <a:off x="989200" y="7671512"/>
            <a:ext cx="1963272" cy="1963272"/>
          </a:xfrm>
          <a:prstGeom prst="rect">
            <a:avLst/>
          </a:prstGeom>
        </p:spPr>
      </p:pic>
    </p:spTree>
    <p:extLst>
      <p:ext uri="{BB962C8B-B14F-4D97-AF65-F5344CB8AC3E}">
        <p14:creationId xmlns:p14="http://schemas.microsoft.com/office/powerpoint/2010/main" val="4017530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cxnSp>
        <p:nvCxnSpPr>
          <p:cNvPr id="4" name="Straight Connector 3"/>
          <p:cNvCxnSpPr/>
          <p:nvPr/>
        </p:nvCxnSpPr>
        <p:spPr>
          <a:xfrm>
            <a:off x="111721" y="737474"/>
            <a:ext cx="17922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241051" y="425536"/>
            <a:ext cx="11041199" cy="634036"/>
          </a:xfrm>
          <a:prstGeom prst="rect">
            <a:avLst/>
          </a:prstGeom>
          <a:solidFill>
            <a:schemeClr val="bg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4000" kern="0" dirty="0">
                <a:solidFill>
                  <a:srgbClr val="2E2723"/>
                </a:solidFill>
                <a:latin typeface="Times New Roman" panose="02020603050405020304" pitchFamily="18" charset="0"/>
                <a:cs typeface="Times New Roman" panose="02020603050405020304" pitchFamily="18" charset="0"/>
              </a:rPr>
              <a:t>IV. </a:t>
            </a:r>
            <a:r>
              <a:rPr lang="en-US" sz="4000" kern="0" dirty="0" err="1">
                <a:solidFill>
                  <a:srgbClr val="2E2723"/>
                </a:solidFill>
                <a:latin typeface="Times New Roman" panose="02020603050405020304" pitchFamily="18" charset="0"/>
                <a:cs typeface="Times New Roman" panose="02020603050405020304" pitchFamily="18" charset="0"/>
              </a:rPr>
              <a:t>Sự</a:t>
            </a:r>
            <a:r>
              <a:rPr lang="en-US" sz="4000" kern="0" dirty="0">
                <a:solidFill>
                  <a:srgbClr val="2E2723"/>
                </a:solidFill>
                <a:latin typeface="Times New Roman" panose="02020603050405020304" pitchFamily="18" charset="0"/>
                <a:cs typeface="Times New Roman" panose="02020603050405020304" pitchFamily="18" charset="0"/>
              </a:rPr>
              <a:t> </a:t>
            </a:r>
            <a:r>
              <a:rPr lang="en-US" sz="4000" kern="0" dirty="0" err="1">
                <a:solidFill>
                  <a:srgbClr val="2E2723"/>
                </a:solidFill>
                <a:latin typeface="Times New Roman" panose="02020603050405020304" pitchFamily="18" charset="0"/>
                <a:cs typeface="Times New Roman" panose="02020603050405020304" pitchFamily="18" charset="0"/>
              </a:rPr>
              <a:t>Tạo</a:t>
            </a:r>
            <a:r>
              <a:rPr lang="en-US" sz="4000" kern="0" dirty="0">
                <a:solidFill>
                  <a:srgbClr val="2E2723"/>
                </a:solidFill>
                <a:latin typeface="Times New Roman" panose="02020603050405020304" pitchFamily="18" charset="0"/>
                <a:cs typeface="Times New Roman" panose="02020603050405020304" pitchFamily="18" charset="0"/>
              </a:rPr>
              <a:t> </a:t>
            </a:r>
            <a:r>
              <a:rPr lang="en-US" sz="4000" kern="0" dirty="0" err="1">
                <a:solidFill>
                  <a:srgbClr val="2E2723"/>
                </a:solidFill>
                <a:latin typeface="Times New Roman" panose="02020603050405020304" pitchFamily="18" charset="0"/>
                <a:cs typeface="Times New Roman" panose="02020603050405020304" pitchFamily="18" charset="0"/>
              </a:rPr>
              <a:t>Ảnh</a:t>
            </a:r>
            <a:r>
              <a:rPr lang="en-US" sz="4000" kern="0" dirty="0">
                <a:solidFill>
                  <a:srgbClr val="2E2723"/>
                </a:solidFill>
                <a:latin typeface="Times New Roman" panose="02020603050405020304" pitchFamily="18" charset="0"/>
                <a:cs typeface="Times New Roman" panose="02020603050405020304" pitchFamily="18" charset="0"/>
              </a:rPr>
              <a:t> </a:t>
            </a:r>
            <a:r>
              <a:rPr lang="en-US" sz="4000" kern="0" dirty="0" err="1">
                <a:solidFill>
                  <a:srgbClr val="2E2723"/>
                </a:solidFill>
                <a:latin typeface="Times New Roman" panose="02020603050405020304" pitchFamily="18" charset="0"/>
                <a:cs typeface="Times New Roman" panose="02020603050405020304" pitchFamily="18" charset="0"/>
              </a:rPr>
              <a:t>Một</a:t>
            </a:r>
            <a:r>
              <a:rPr lang="en-US" sz="4000" kern="0" dirty="0">
                <a:solidFill>
                  <a:srgbClr val="2E2723"/>
                </a:solidFill>
                <a:latin typeface="Times New Roman" panose="02020603050405020304" pitchFamily="18" charset="0"/>
                <a:cs typeface="Times New Roman" panose="02020603050405020304" pitchFamily="18" charset="0"/>
              </a:rPr>
              <a:t> </a:t>
            </a:r>
            <a:r>
              <a:rPr lang="en-US" sz="4000" kern="0" dirty="0" err="1">
                <a:solidFill>
                  <a:srgbClr val="2E2723"/>
                </a:solidFill>
                <a:latin typeface="Times New Roman" panose="02020603050405020304" pitchFamily="18" charset="0"/>
                <a:cs typeface="Times New Roman" panose="02020603050405020304" pitchFamily="18" charset="0"/>
              </a:rPr>
              <a:t>Vật</a:t>
            </a:r>
            <a:r>
              <a:rPr lang="en-US" sz="4000" kern="0" dirty="0">
                <a:solidFill>
                  <a:srgbClr val="2E2723"/>
                </a:solidFill>
                <a:latin typeface="Times New Roman" panose="02020603050405020304" pitchFamily="18" charset="0"/>
                <a:cs typeface="Times New Roman" panose="02020603050405020304" pitchFamily="18" charset="0"/>
              </a:rPr>
              <a:t> Qua </a:t>
            </a:r>
            <a:r>
              <a:rPr lang="en-US" sz="4000" kern="0" dirty="0" err="1">
                <a:solidFill>
                  <a:srgbClr val="2E2723"/>
                </a:solidFill>
                <a:latin typeface="Times New Roman" panose="02020603050405020304" pitchFamily="18" charset="0"/>
                <a:cs typeface="Times New Roman" panose="02020603050405020304" pitchFamily="18" charset="0"/>
              </a:rPr>
              <a:t>Thấu</a:t>
            </a:r>
            <a:r>
              <a:rPr lang="en-US" sz="4000" kern="0" dirty="0">
                <a:solidFill>
                  <a:srgbClr val="2E2723"/>
                </a:solidFill>
                <a:latin typeface="Times New Roman" panose="02020603050405020304" pitchFamily="18" charset="0"/>
                <a:cs typeface="Times New Roman" panose="02020603050405020304" pitchFamily="18" charset="0"/>
              </a:rPr>
              <a:t> </a:t>
            </a:r>
            <a:r>
              <a:rPr lang="en-US" sz="4000" kern="0" dirty="0" err="1">
                <a:solidFill>
                  <a:srgbClr val="2E2723"/>
                </a:solidFill>
                <a:latin typeface="Times New Roman" panose="02020603050405020304" pitchFamily="18" charset="0"/>
                <a:cs typeface="Times New Roman" panose="02020603050405020304" pitchFamily="18" charset="0"/>
              </a:rPr>
              <a:t>Kính</a:t>
            </a:r>
            <a:endParaRPr lang="en-US" sz="4000" kern="0" dirty="0">
              <a:solidFill>
                <a:srgbClr val="2E2723"/>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609600" y="1231041"/>
            <a:ext cx="11041197" cy="773770"/>
            <a:chOff x="2863742" y="1097155"/>
            <a:chExt cx="3467785" cy="484015"/>
          </a:xfrm>
          <a:solidFill>
            <a:schemeClr val="bg1"/>
          </a:solidFill>
        </p:grpSpPr>
        <p:sp>
          <p:nvSpPr>
            <p:cNvPr id="10" name="Rectangle: Rounded Corners 9"/>
            <p:cNvSpPr/>
            <p:nvPr/>
          </p:nvSpPr>
          <p:spPr>
            <a:xfrm>
              <a:off x="2863742" y="1184563"/>
              <a:ext cx="3467785" cy="396607"/>
            </a:xfrm>
            <a:prstGeom prst="roundRect">
              <a:avLst/>
            </a:prstGeom>
            <a:grp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11" name="Google Shape;356;p47"/>
            <p:cNvSpPr txBox="1"/>
            <p:nvPr/>
          </p:nvSpPr>
          <p:spPr>
            <a:xfrm>
              <a:off x="2900974" y="1097155"/>
              <a:ext cx="3430553" cy="331857"/>
            </a:xfrm>
            <a:prstGeom prst="rect">
              <a:avLst/>
            </a:prstGeom>
            <a:grp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3200" kern="0" dirty="0">
                  <a:solidFill>
                    <a:srgbClr val="2E2723"/>
                  </a:solidFill>
                  <a:latin typeface="Times New Roman" panose="02020603050405020304" pitchFamily="18" charset="0"/>
                  <a:cs typeface="Times New Roman" panose="02020603050405020304" pitchFamily="18" charset="0"/>
                </a:rPr>
                <a:t>3. </a:t>
              </a:r>
              <a:r>
                <a:rPr lang="en-US" sz="3200" kern="0" dirty="0" err="1">
                  <a:solidFill>
                    <a:srgbClr val="2E2723"/>
                  </a:solidFill>
                  <a:latin typeface="Times New Roman" panose="02020603050405020304" pitchFamily="18" charset="0"/>
                  <a:cs typeface="Times New Roman" panose="02020603050405020304" pitchFamily="18" charset="0"/>
                </a:rPr>
                <a:t>Thí</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nghiệm</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kiểm</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tra</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đặc</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điểm</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ảnh</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của</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vật</a:t>
              </a:r>
              <a:r>
                <a:rPr lang="en-US" sz="3200" kern="0" dirty="0">
                  <a:solidFill>
                    <a:srgbClr val="2E2723"/>
                  </a:solidFill>
                  <a:latin typeface="Times New Roman" panose="02020603050405020304" pitchFamily="18" charset="0"/>
                  <a:cs typeface="Times New Roman" panose="02020603050405020304" pitchFamily="18" charset="0"/>
                </a:rPr>
                <a:t> qua </a:t>
              </a:r>
              <a:r>
                <a:rPr lang="en-US" sz="3200" kern="0" dirty="0" err="1">
                  <a:solidFill>
                    <a:srgbClr val="2E2723"/>
                  </a:solidFill>
                  <a:latin typeface="Times New Roman" panose="02020603050405020304" pitchFamily="18" charset="0"/>
                  <a:cs typeface="Times New Roman" panose="02020603050405020304" pitchFamily="18" charset="0"/>
                </a:rPr>
                <a:t>thấu</a:t>
              </a:r>
              <a:r>
                <a:rPr lang="en-US" sz="3200" kern="0" dirty="0">
                  <a:solidFill>
                    <a:srgbClr val="2E2723"/>
                  </a:solidFill>
                  <a:latin typeface="Times New Roman" panose="02020603050405020304" pitchFamily="18" charset="0"/>
                  <a:cs typeface="Times New Roman" panose="02020603050405020304" pitchFamily="18" charset="0"/>
                </a:rPr>
                <a:t> </a:t>
              </a:r>
              <a:r>
                <a:rPr lang="en-US" sz="3200" kern="0" dirty="0" err="1">
                  <a:solidFill>
                    <a:srgbClr val="2E2723"/>
                  </a:solidFill>
                  <a:latin typeface="Times New Roman" panose="02020603050405020304" pitchFamily="18" charset="0"/>
                  <a:cs typeface="Times New Roman" panose="02020603050405020304" pitchFamily="18" charset="0"/>
                </a:rPr>
                <a:t>kính</a:t>
              </a:r>
              <a:endParaRPr lang="en-US" sz="3200" kern="0" dirty="0">
                <a:solidFill>
                  <a:srgbClr val="2E2723"/>
                </a:solidFill>
                <a:latin typeface="Times New Roman" panose="02020603050405020304" pitchFamily="18" charset="0"/>
                <a:cs typeface="Times New Roman" panose="02020603050405020304" pitchFamily="18" charset="0"/>
              </a:endParaRPr>
            </a:p>
          </p:txBody>
        </p:sp>
      </p:grpSp>
      <p:sp>
        <p:nvSpPr>
          <p:cNvPr id="12" name="Line 4"/>
          <p:cNvSpPr>
            <a:spLocks noChangeShapeType="1"/>
          </p:cNvSpPr>
          <p:nvPr/>
        </p:nvSpPr>
        <p:spPr bwMode="auto">
          <a:xfrm>
            <a:off x="8688522" y="5170682"/>
            <a:ext cx="0" cy="171450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defTabSz="1371600">
              <a:defRPr/>
            </a:pPr>
            <a:endParaRPr lang="en-US" sz="2700">
              <a:solidFill>
                <a:srgbClr val="000000"/>
              </a:solidFill>
              <a:latin typeface="Times New Roman" panose="02020603050405020304" pitchFamily="18" charset="0"/>
              <a:cs typeface="Times New Roman" panose="02020603050405020304" pitchFamily="18" charset="0"/>
            </a:endParaRPr>
          </a:p>
        </p:txBody>
      </p:sp>
      <p:sp>
        <p:nvSpPr>
          <p:cNvPr id="16" name="Line 6"/>
          <p:cNvSpPr>
            <a:spLocks noChangeShapeType="1"/>
          </p:cNvSpPr>
          <p:nvPr/>
        </p:nvSpPr>
        <p:spPr bwMode="auto">
          <a:xfrm>
            <a:off x="1353089" y="6961382"/>
            <a:ext cx="16184194" cy="0"/>
          </a:xfrm>
          <a:prstGeom prst="line">
            <a:avLst/>
          </a:prstGeom>
          <a:noFill/>
          <a:ln w="9525">
            <a:solidFill>
              <a:srgbClr val="FFFF99"/>
            </a:solidFill>
            <a:round/>
          </a:ln>
          <a:scene3d>
            <a:camera prst="legacyObliqueTopLeft"/>
            <a:lightRig rig="legacyFlat3" dir="t"/>
          </a:scene3d>
          <a:sp3d extrusionH="430200" prstMaterial="legacyMatte">
            <a:bevelT w="13500" h="13500" prst="angle"/>
            <a:bevelB w="13500" h="13500" prst="angle"/>
            <a:extrusionClr>
              <a:srgbClr val="FFFF99"/>
            </a:extrusionClr>
            <a:contourClr>
              <a:srgbClr val="FFFF99"/>
            </a:contourClr>
          </a:sp3d>
          <a:extLst>
            <a:ext uri="{909E8E84-426E-40DD-AFC4-6F175D3DCCD1}">
              <a14:hiddenFill xmlns:a14="http://schemas.microsoft.com/office/drawing/2010/main">
                <a:noFill/>
              </a14:hiddenFill>
            </a:ext>
          </a:extLst>
        </p:spPr>
        <p:txBody>
          <a:bodyPr>
            <a:flatTx/>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17" name="Text Box 15"/>
          <p:cNvSpPr txBox="1">
            <a:spLocks noChangeArrowheads="1"/>
          </p:cNvSpPr>
          <p:nvPr/>
        </p:nvSpPr>
        <p:spPr bwMode="auto">
          <a:xfrm>
            <a:off x="6535873" y="2944217"/>
            <a:ext cx="666750"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F</a:t>
            </a:r>
          </a:p>
          <a:p>
            <a:pPr defTabSz="1371600">
              <a:spcBef>
                <a:spcPct val="50000"/>
              </a:spcBef>
            </a:pPr>
            <a:r>
              <a:rPr lang="en-US" altLang="en-US" sz="27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29" name="Line 32"/>
          <p:cNvSpPr>
            <a:spLocks noChangeShapeType="1"/>
          </p:cNvSpPr>
          <p:nvPr/>
        </p:nvSpPr>
        <p:spPr bwMode="auto">
          <a:xfrm flipV="1">
            <a:off x="9831525" y="3913384"/>
            <a:ext cx="4413866"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30" name="Text Box 33"/>
          <p:cNvSpPr txBox="1">
            <a:spLocks noChangeArrowheads="1"/>
          </p:cNvSpPr>
          <p:nvPr/>
        </p:nvSpPr>
        <p:spPr bwMode="auto">
          <a:xfrm>
            <a:off x="10353018" y="2948979"/>
            <a:ext cx="1029192"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F’</a:t>
            </a:r>
          </a:p>
          <a:p>
            <a:pPr defTabSz="1371600">
              <a:spcBef>
                <a:spcPct val="50000"/>
              </a:spcBef>
            </a:pPr>
            <a:r>
              <a:rPr lang="en-US" altLang="en-US" sz="27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31" name="Text Box 19"/>
          <p:cNvSpPr txBox="1">
            <a:spLocks noChangeArrowheads="1"/>
          </p:cNvSpPr>
          <p:nvPr/>
        </p:nvSpPr>
        <p:spPr bwMode="auto">
          <a:xfrm>
            <a:off x="7976530" y="6144617"/>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a:solidFill>
                  <a:srgbClr val="FF0000"/>
                </a:solidFill>
                <a:latin typeface="Times New Roman" panose="02020603050405020304" pitchFamily="18" charset="0"/>
                <a:cs typeface="Times New Roman" panose="02020603050405020304" pitchFamily="18" charset="0"/>
              </a:rPr>
              <a:t>O</a:t>
            </a:r>
          </a:p>
        </p:txBody>
      </p:sp>
      <p:sp>
        <p:nvSpPr>
          <p:cNvPr id="736" name="Text Box 19"/>
          <p:cNvSpPr txBox="1">
            <a:spLocks noChangeArrowheads="1"/>
          </p:cNvSpPr>
          <p:nvPr/>
        </p:nvSpPr>
        <p:spPr bwMode="auto">
          <a:xfrm>
            <a:off x="6397760" y="5854103"/>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a:solidFill>
                  <a:srgbClr val="FF0000"/>
                </a:solidFill>
                <a:latin typeface="Times New Roman" panose="02020603050405020304" pitchFamily="18" charset="0"/>
                <a:cs typeface="Times New Roman" panose="02020603050405020304" pitchFamily="18" charset="0"/>
              </a:rPr>
              <a:t>F</a:t>
            </a:r>
          </a:p>
        </p:txBody>
      </p:sp>
      <p:sp>
        <p:nvSpPr>
          <p:cNvPr id="737" name="Text Box 19"/>
          <p:cNvSpPr txBox="1">
            <a:spLocks noChangeArrowheads="1"/>
          </p:cNvSpPr>
          <p:nvPr/>
        </p:nvSpPr>
        <p:spPr bwMode="auto">
          <a:xfrm>
            <a:off x="10279198" y="5927921"/>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spcBef>
                <a:spcPct val="50000"/>
              </a:spcBef>
            </a:pPr>
            <a:r>
              <a:rPr lang="en-US" altLang="en-US" sz="3600">
                <a:solidFill>
                  <a:srgbClr val="FF0000"/>
                </a:solidFill>
                <a:latin typeface="Times New Roman" panose="02020603050405020304" pitchFamily="18" charset="0"/>
                <a:cs typeface="Times New Roman" panose="02020603050405020304" pitchFamily="18" charset="0"/>
              </a:rPr>
              <a:t>F’</a:t>
            </a:r>
          </a:p>
        </p:txBody>
      </p:sp>
      <p:cxnSp>
        <p:nvCxnSpPr>
          <p:cNvPr id="738" name="Straight Connector 737"/>
          <p:cNvCxnSpPr/>
          <p:nvPr/>
        </p:nvCxnSpPr>
        <p:spPr>
          <a:xfrm>
            <a:off x="10626860" y="6568479"/>
            <a:ext cx="0" cy="385762"/>
          </a:xfrm>
          <a:prstGeom prst="line">
            <a:avLst/>
          </a:prstGeom>
          <a:noFill/>
          <a:ln w="28575" cap="flat" cmpd="sng" algn="ctr">
            <a:solidFill>
              <a:srgbClr val="FF0000"/>
            </a:solidFill>
            <a:prstDash val="solid"/>
          </a:ln>
          <a:effectLst/>
        </p:spPr>
      </p:cxnSp>
      <p:cxnSp>
        <p:nvCxnSpPr>
          <p:cNvPr id="739" name="Straight Connector 738"/>
          <p:cNvCxnSpPr/>
          <p:nvPr/>
        </p:nvCxnSpPr>
        <p:spPr>
          <a:xfrm>
            <a:off x="6764472" y="6601817"/>
            <a:ext cx="0" cy="385762"/>
          </a:xfrm>
          <a:prstGeom prst="line">
            <a:avLst/>
          </a:prstGeom>
          <a:noFill/>
          <a:ln w="28575" cap="flat" cmpd="sng" algn="ctr">
            <a:solidFill>
              <a:srgbClr val="FF0000"/>
            </a:solidFill>
            <a:prstDash val="solid"/>
          </a:ln>
          <a:effectLst/>
        </p:spPr>
      </p:cxnSp>
      <p:cxnSp>
        <p:nvCxnSpPr>
          <p:cNvPr id="740" name="Straight Connector 739"/>
          <p:cNvCxnSpPr/>
          <p:nvPr/>
        </p:nvCxnSpPr>
        <p:spPr>
          <a:xfrm>
            <a:off x="8662330" y="6601817"/>
            <a:ext cx="0" cy="385762"/>
          </a:xfrm>
          <a:prstGeom prst="line">
            <a:avLst/>
          </a:prstGeom>
          <a:noFill/>
          <a:ln w="28575" cap="flat" cmpd="sng" algn="ctr">
            <a:solidFill>
              <a:srgbClr val="FF0000"/>
            </a:solidFill>
            <a:prstDash val="solid"/>
          </a:ln>
          <a:effectLst/>
        </p:spPr>
      </p:cxnSp>
      <p:pic>
        <p:nvPicPr>
          <p:cNvPr id="741" name="Picture 41" descr="Ojo Ojos De Dibujos Animados Ojo Ilustrador Ojos De Personaje ..."/>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760594">
            <a:off x="11267421" y="4101503"/>
            <a:ext cx="2624138" cy="262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2" name="Nhóm 2"/>
          <p:cNvGrpSpPr/>
          <p:nvPr/>
        </p:nvGrpSpPr>
        <p:grpSpPr bwMode="auto">
          <a:xfrm>
            <a:off x="5635170" y="3877386"/>
            <a:ext cx="533400" cy="1025660"/>
            <a:chOff x="1470017" y="2515671"/>
            <a:chExt cx="435685" cy="1004999"/>
          </a:xfrm>
        </p:grpSpPr>
        <p:sp>
          <p:nvSpPr>
            <p:cNvPr id="743" name="Freeform 24"/>
            <p:cNvSpPr>
              <a:spLocks noChangeAspect="1"/>
            </p:cNvSpPr>
            <p:nvPr/>
          </p:nvSpPr>
          <p:spPr bwMode="auto">
            <a:xfrm rot="5700000">
              <a:off x="1185360" y="2800328"/>
              <a:ext cx="1004999" cy="435685"/>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744" name="Freeform 26"/>
            <p:cNvSpPr>
              <a:spLocks noChangeAspect="1"/>
            </p:cNvSpPr>
            <p:nvPr/>
          </p:nvSpPr>
          <p:spPr bwMode="auto">
            <a:xfrm rot="5700000">
              <a:off x="1421546" y="3114176"/>
              <a:ext cx="532625" cy="23129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bwMode="auto">
          <a:xfrm>
            <a:off x="3773622" y="3227585"/>
            <a:ext cx="685800" cy="3683794"/>
            <a:chOff x="4800" y="1536"/>
            <a:chExt cx="170" cy="1019"/>
          </a:xfrm>
        </p:grpSpPr>
        <p:sp>
          <p:nvSpPr>
            <p:cNvPr id="23" name="Freeform 24"/>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grpSp>
          <p:nvGrpSpPr>
            <p:cNvPr id="24" name="Group 23"/>
            <p:cNvGrpSpPr/>
            <p:nvPr/>
          </p:nvGrpSpPr>
          <p:grpSpPr bwMode="auto">
            <a:xfrm>
              <a:off x="4800" y="1728"/>
              <a:ext cx="162" cy="827"/>
              <a:chOff x="4800" y="1730"/>
              <a:chExt cx="162" cy="827"/>
            </a:xfrm>
          </p:grpSpPr>
          <p:sp>
            <p:nvSpPr>
              <p:cNvPr id="25" name="Freeform 26"/>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26" name="Rectangle 25"/>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27" name="Rectangle 26"/>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grpSp>
      </p:grpSp>
      <p:grpSp>
        <p:nvGrpSpPr>
          <p:cNvPr id="13" name="Group 29"/>
          <p:cNvGrpSpPr/>
          <p:nvPr/>
        </p:nvGrpSpPr>
        <p:grpSpPr bwMode="auto">
          <a:xfrm>
            <a:off x="11888922" y="1594044"/>
            <a:ext cx="3200400" cy="5372100"/>
            <a:chOff x="3888" y="816"/>
            <a:chExt cx="1344" cy="2256"/>
          </a:xfrm>
        </p:grpSpPr>
        <p:sp>
          <p:nvSpPr>
            <p:cNvPr id="14" name="AutoShape 2"/>
            <p:cNvSpPr>
              <a:spLocks noChangeArrowheads="1"/>
            </p:cNvSpPr>
            <p:nvPr/>
          </p:nvSpPr>
          <p:spPr bwMode="auto">
            <a:xfrm rot="5400000">
              <a:off x="3792" y="912"/>
              <a:ext cx="1536" cy="1344"/>
            </a:xfrm>
            <a:prstGeom prst="flowChartInputOutput">
              <a:avLst/>
            </a:prstGeom>
            <a:gradFill rotWithShape="1">
              <a:gsLst>
                <a:gs pos="0">
                  <a:srgbClr val="FFFFFF">
                    <a:gamma/>
                    <a:shade val="89020"/>
                    <a:invGamma/>
                  </a:srgbClr>
                </a:gs>
                <a:gs pos="100000">
                  <a:srgbClr val="FFFFFF"/>
                </a:gs>
              </a:gsLst>
              <a:lin ang="0" scaled="1"/>
            </a:gradFill>
            <a:ln w="9525">
              <a:solidFill>
                <a:srgbClr val="000000"/>
              </a:solidFill>
              <a:miter lim="800000"/>
            </a:ln>
            <a:effectLst/>
          </p:spPr>
          <p:txBody>
            <a:bodyPr wrap="none" anchor="ct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
          <p:nvSpPr>
            <p:cNvPr id="15" name="Line 5"/>
            <p:cNvSpPr>
              <a:spLocks noChangeShapeType="1"/>
            </p:cNvSpPr>
            <p:nvPr/>
          </p:nvSpPr>
          <p:spPr bwMode="auto">
            <a:xfrm>
              <a:off x="4512" y="2208"/>
              <a:ext cx="0" cy="864"/>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defTabSz="1371600">
                <a:defRPr/>
              </a:pPr>
              <a:endParaRPr lang="en-US" sz="2700">
                <a:solidFill>
                  <a:srgbClr val="000000"/>
                </a:solidFill>
                <a:latin typeface="Times New Roman" panose="02020603050405020304" pitchFamily="18" charset="0"/>
                <a:cs typeface="Times New Roman" panose="02020603050405020304" pitchFamily="18" charset="0"/>
              </a:endParaRPr>
            </a:p>
          </p:txBody>
        </p:sp>
      </p:grpSp>
      <p:sp>
        <p:nvSpPr>
          <p:cNvPr id="747" name="Text Box 12"/>
          <p:cNvSpPr txBox="1">
            <a:spLocks noChangeArrowheads="1"/>
          </p:cNvSpPr>
          <p:nvPr/>
        </p:nvSpPr>
        <p:spPr bwMode="auto">
          <a:xfrm>
            <a:off x="2293544" y="7542412"/>
            <a:ext cx="14109172" cy="1754326"/>
          </a:xfrm>
          <a:prstGeom prst="rect">
            <a:avLst/>
          </a:prstGeom>
          <a:solidFill>
            <a:srgbClr val="FFC727"/>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algn="ctr" defTabSz="1371600">
              <a:defRPr/>
            </a:pPr>
            <a:endParaRPr lang="en-US" sz="3600" b="1" dirty="0">
              <a:latin typeface="Times New Roman" panose="02020603050405020304" pitchFamily="18" charset="0"/>
              <a:cs typeface="Times New Roman" panose="02020603050405020304" pitchFamily="18" charset="0"/>
            </a:endParaRPr>
          </a:p>
          <a:p>
            <a:pPr algn="ctr" defTabSz="1371600">
              <a:defRPr/>
            </a:pPr>
            <a:endParaRPr lang="en-US" sz="3600" b="1" dirty="0">
              <a:latin typeface="Times New Roman" panose="02020603050405020304" pitchFamily="18" charset="0"/>
              <a:cs typeface="Times New Roman" panose="02020603050405020304" pitchFamily="18" charset="0"/>
            </a:endParaRPr>
          </a:p>
          <a:p>
            <a:pPr algn="ctr" defTabSz="1371600">
              <a:defRPr/>
            </a:pPr>
            <a:endParaRPr lang="vi-VN" sz="3600" b="1" dirty="0">
              <a:latin typeface="Times New Roman" panose="02020603050405020304" pitchFamily="18" charset="0"/>
              <a:cs typeface="Times New Roman" panose="02020603050405020304" pitchFamily="18" charset="0"/>
            </a:endParaRPr>
          </a:p>
        </p:txBody>
      </p:sp>
      <p:sp>
        <p:nvSpPr>
          <p:cNvPr id="749" name="TextBox 748"/>
          <p:cNvSpPr txBox="1"/>
          <p:nvPr/>
        </p:nvSpPr>
        <p:spPr>
          <a:xfrm>
            <a:off x="4102736" y="7558009"/>
            <a:ext cx="10684896" cy="61555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gn="ctr" defTabSz="914400" eaLnBrk="1" fontAlgn="auto" latinLnBrk="0" hangingPunct="1">
              <a:buClr>
                <a:srgbClr val="2E2723"/>
              </a:buClr>
              <a:buSzPts val="3000"/>
              <a:buFont typeface="Barlow" panose="00000500000000000000"/>
              <a:buNone/>
              <a:defRPr kumimoji="0" b="1" kern="0" spc="0" normalizeH="0" baseline="0">
                <a:ln>
                  <a:noFill/>
                </a:ln>
                <a:solidFill>
                  <a:srgbClr val="2E2723"/>
                </a:solidFill>
                <a:effectLst/>
                <a:uLnTx/>
                <a:uFillTx/>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r>
              <a:rPr lang="vi-VN" sz="3600" dirty="0">
                <a:latin typeface="Times New Roman" panose="02020603050405020304" pitchFamily="18" charset="0"/>
                <a:cs typeface="Times New Roman" panose="02020603050405020304" pitchFamily="18" charset="0"/>
              </a:rPr>
              <a:t>Ảnh không hứng được trên màn</a:t>
            </a:r>
          </a:p>
        </p:txBody>
      </p:sp>
      <p:sp>
        <p:nvSpPr>
          <p:cNvPr id="750" name="TextBox 749"/>
          <p:cNvSpPr txBox="1"/>
          <p:nvPr/>
        </p:nvSpPr>
        <p:spPr>
          <a:xfrm>
            <a:off x="3729612" y="7606703"/>
            <a:ext cx="11719228" cy="61555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gn="ctr" defTabSz="914400" eaLnBrk="1" fontAlgn="auto" latinLnBrk="0" hangingPunct="1">
              <a:buClr>
                <a:srgbClr val="2E2723"/>
              </a:buClr>
              <a:buSzPts val="3000"/>
              <a:buFont typeface="Barlow" panose="00000500000000000000"/>
              <a:buNone/>
              <a:defRPr kumimoji="0" b="1" kern="0" spc="0" normalizeH="0" baseline="0">
                <a:ln>
                  <a:noFill/>
                </a:ln>
                <a:solidFill>
                  <a:srgbClr val="2E2723"/>
                </a:solidFill>
                <a:effectLst/>
                <a:uLnTx/>
                <a:uFillTx/>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pPr marL="1219200" indent="-1219200">
              <a:lnSpc>
                <a:spcPct val="120000"/>
              </a:lnSpc>
              <a:buClr>
                <a:srgbClr val="FF5050"/>
              </a:buClr>
              <a:defRPr/>
            </a:pPr>
            <a:r>
              <a:rPr lang="en-US" sz="3600" dirty="0" err="1">
                <a:solidFill>
                  <a:schemeClr val="tx1"/>
                </a:solidFill>
                <a:latin typeface="Times New Roman" panose="02020603050405020304" pitchFamily="18" charset="0"/>
                <a:cs typeface="Times New Roman" panose="02020603050405020304" pitchFamily="18" charset="0"/>
              </a:rPr>
              <a:t>Một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vật</a:t>
            </a:r>
            <a:r>
              <a:rPr lang="en-US" sz="3600" dirty="0">
                <a:solidFill>
                  <a:schemeClr val="tx1"/>
                </a:solidFill>
                <a:latin typeface="Times New Roman" panose="02020603050405020304" pitchFamily="18" charset="0"/>
                <a:cs typeface="Times New Roman" panose="02020603050405020304" pitchFamily="18" charset="0"/>
              </a:rPr>
              <a:t> </a:t>
            </a:r>
            <a:r>
              <a:rPr lang="vi-VN" sz="3600" dirty="0">
                <a:solidFill>
                  <a:schemeClr val="tx1"/>
                </a:solidFill>
                <a:latin typeface="Times New Roman" panose="02020603050405020304" pitchFamily="18" charset="0"/>
                <a:cs typeface="Times New Roman" panose="02020603050405020304" pitchFamily="18" charset="0"/>
              </a:rPr>
              <a:t>đặt ở mọi vị trí trước thấu kính phân kì luôn cho </a:t>
            </a:r>
            <a:r>
              <a:rPr lang="vi-VN" sz="3600" i="1" dirty="0">
                <a:solidFill>
                  <a:srgbClr val="FF0000"/>
                </a:solidFill>
                <a:latin typeface="Times New Roman" panose="02020603050405020304" pitchFamily="18" charset="0"/>
                <a:cs typeface="Times New Roman" panose="02020603050405020304" pitchFamily="18" charset="0"/>
              </a:rPr>
              <a:t>ảnh ảo, cùng chiều</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nhỏ</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hơn</a:t>
            </a:r>
            <a:r>
              <a:rPr lang="vi-VN" sz="3600" i="1" dirty="0">
                <a:solidFill>
                  <a:srgbClr val="FF0000"/>
                </a:solidFill>
                <a:latin typeface="Times New Roman" panose="02020603050405020304" pitchFamily="18" charset="0"/>
                <a:cs typeface="Times New Roman" panose="02020603050405020304" pitchFamily="18" charset="0"/>
              </a:rPr>
              <a:t> với vật.</a:t>
            </a:r>
          </a:p>
        </p:txBody>
      </p:sp>
      <p:sp>
        <p:nvSpPr>
          <p:cNvPr id="745" name="AutoShape 3"/>
          <p:cNvSpPr>
            <a:spLocks noChangeArrowheads="1"/>
          </p:cNvSpPr>
          <p:nvPr/>
        </p:nvSpPr>
        <p:spPr bwMode="auto">
          <a:xfrm rot="16200000">
            <a:off x="7316922" y="2998982"/>
            <a:ext cx="2971800" cy="2057400"/>
          </a:xfrm>
          <a:prstGeom prst="parallelogram">
            <a:avLst>
              <a:gd name="adj" fmla="val 36111"/>
            </a:avLst>
          </a:prstGeom>
          <a:solidFill>
            <a:srgbClr val="0B5394"/>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746" name="Oval 7"/>
          <p:cNvSpPr>
            <a:spLocks noChangeArrowheads="1"/>
          </p:cNvSpPr>
          <p:nvPr/>
        </p:nvSpPr>
        <p:spPr bwMode="auto">
          <a:xfrm rot="2834016">
            <a:off x="8008676" y="3450231"/>
            <a:ext cx="1445420" cy="10001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a:defRPr/>
            </a:pPr>
            <a:endParaRPr lang="en-US" altLang="en-US" sz="2700">
              <a:solidFill>
                <a:srgbClr val="000000"/>
              </a:solidFill>
              <a:latin typeface="Times New Roman" panose="02020603050405020304" pitchFamily="18" charset="0"/>
              <a:cs typeface="Times New Roman" panose="02020603050405020304" pitchFamily="18" charset="0"/>
            </a:endParaRPr>
          </a:p>
        </p:txBody>
      </p:sp>
      <p:sp>
        <p:nvSpPr>
          <p:cNvPr id="28" name="Line 31"/>
          <p:cNvSpPr>
            <a:spLocks noChangeShapeType="1"/>
          </p:cNvSpPr>
          <p:nvPr/>
        </p:nvSpPr>
        <p:spPr bwMode="auto">
          <a:xfrm flipH="1">
            <a:off x="4683263" y="3899094"/>
            <a:ext cx="4005262"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371600">
              <a:defRPr/>
            </a:pPr>
            <a:endParaRPr lang="en-US" sz="270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30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2000" accel="50000" decel="50000" autoRev="1" fill="hold" nodeType="clickEffect">
                                  <p:stCondLst>
                                    <p:cond delay="0"/>
                                  </p:stCondLst>
                                  <p:childTnLst>
                                    <p:animMotion origin="layout" path="M -3.61111E-6 -1.23457E-6 L 0.19184 -1.23457E-6 " pathEditMode="relative" rAng="0" ptsTypes="AA">
                                      <p:cBhvr>
                                        <p:cTn id="6" dur="2000" fill="hold"/>
                                        <p:tgtEl>
                                          <p:spTgt spid="22"/>
                                        </p:tgtEl>
                                        <p:attrNameLst>
                                          <p:attrName>ppt_x</p:attrName>
                                          <p:attrName>ppt_y</p:attrName>
                                        </p:attrNameLst>
                                      </p:cBhvr>
                                      <p:rCtr x="9583"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repeatCount="2000" accel="50000" decel="50000" autoRev="1" fill="hold" nodeType="clickEffect">
                                  <p:stCondLst>
                                    <p:cond delay="0"/>
                                  </p:stCondLst>
                                  <p:childTnLst>
                                    <p:animMotion origin="layout" path="M -3.61111E-6 6.17284E-7 L -0.125 -0.00556 " pathEditMode="relative" rAng="0" ptsTypes="AA">
                                      <p:cBhvr>
                                        <p:cTn id="10" dur="3000" fill="hold"/>
                                        <p:tgtEl>
                                          <p:spTgt spid="13"/>
                                        </p:tgtEl>
                                        <p:attrNameLst>
                                          <p:attrName>ppt_x</p:attrName>
                                          <p:attrName>ppt_y</p:attrName>
                                        </p:attrNameLst>
                                      </p:cBhvr>
                                      <p:rCtr x="-6250" y="-278"/>
                                    </p:animMotion>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47"/>
                                        </p:tgtEl>
                                        <p:attrNameLst>
                                          <p:attrName>style.visibility</p:attrName>
                                        </p:attrNameLst>
                                      </p:cBhvr>
                                      <p:to>
                                        <p:strVal val="visible"/>
                                      </p:to>
                                    </p:set>
                                    <p:animEffect transition="in" filter="dissolve">
                                      <p:cBhvr>
                                        <p:cTn id="15" dur="500"/>
                                        <p:tgtEl>
                                          <p:spTgt spid="747"/>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749"/>
                                        </p:tgtEl>
                                        <p:attrNameLst>
                                          <p:attrName>style.visibility</p:attrName>
                                        </p:attrNameLst>
                                      </p:cBhvr>
                                      <p:to>
                                        <p:strVal val="visible"/>
                                      </p:to>
                                    </p:set>
                                    <p:animEffect transition="in" filter="randombar(horizontal)">
                                      <p:cBhvr>
                                        <p:cTn id="19" dur="500"/>
                                        <p:tgtEl>
                                          <p:spTgt spid="74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41"/>
                                        </p:tgtEl>
                                        <p:attrNameLst>
                                          <p:attrName>style.visibility</p:attrName>
                                        </p:attrNameLst>
                                      </p:cBhvr>
                                      <p:to>
                                        <p:strVal val="visible"/>
                                      </p:to>
                                    </p:set>
                                    <p:animEffect transition="in" filter="barn(inVertical)">
                                      <p:cBhvr>
                                        <p:cTn id="24" dur="500"/>
                                        <p:tgtEl>
                                          <p:spTgt spid="74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42"/>
                                        </p:tgtEl>
                                        <p:attrNameLst>
                                          <p:attrName>style.visibility</p:attrName>
                                        </p:attrNameLst>
                                      </p:cBhvr>
                                      <p:to>
                                        <p:strVal val="visible"/>
                                      </p:to>
                                    </p:set>
                                    <p:animEffect transition="in" filter="barn(inVertical)">
                                      <p:cBhvr>
                                        <p:cTn id="29" dur="500"/>
                                        <p:tgtEl>
                                          <p:spTgt spid="74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50"/>
                                        </p:tgtEl>
                                        <p:attrNameLst>
                                          <p:attrName>style.visibility</p:attrName>
                                        </p:attrNameLst>
                                      </p:cBhvr>
                                      <p:to>
                                        <p:strVal val="visible"/>
                                      </p:to>
                                    </p:set>
                                    <p:animEffect transition="in" filter="randombar(horizontal)">
                                      <p:cBhvr>
                                        <p:cTn id="34" dur="500"/>
                                        <p:tgtEl>
                                          <p:spTgt spid="750"/>
                                        </p:tgtEl>
                                      </p:cBhvr>
                                    </p:animEffect>
                                  </p:childTnLst>
                                </p:cTn>
                              </p:par>
                              <p:par>
                                <p:cTn id="35" presetID="10" presetClass="exit" presetSubtype="0" fill="hold" grpId="1" nodeType="withEffect">
                                  <p:stCondLst>
                                    <p:cond delay="0"/>
                                  </p:stCondLst>
                                  <p:childTnLst>
                                    <p:animEffect transition="out" filter="fade">
                                      <p:cBhvr>
                                        <p:cTn id="36" dur="500"/>
                                        <p:tgtEl>
                                          <p:spTgt spid="749"/>
                                        </p:tgtEl>
                                      </p:cBhvr>
                                    </p:animEffect>
                                    <p:set>
                                      <p:cBhvr>
                                        <p:cTn id="37" dur="1" fill="hold">
                                          <p:stCondLst>
                                            <p:cond delay="499"/>
                                          </p:stCondLst>
                                        </p:cTn>
                                        <p:tgtEl>
                                          <p:spTgt spid="7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0"/>
      <p:bldP spid="749" grpId="1"/>
      <p:bldP spid="75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p:cNvSpPr/>
          <p:nvPr/>
        </p:nvSpPr>
        <p:spPr>
          <a:xfrm>
            <a:off x="1964330" y="1329888"/>
            <a:ext cx="15505800" cy="242851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28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pic>
        <p:nvPicPr>
          <p:cNvPr id="3" name="Picture 2"/>
          <p:cNvPicPr>
            <a:picLocks noChangeAspect="1"/>
          </p:cNvPicPr>
          <p:nvPr/>
        </p:nvPicPr>
        <p:blipFill>
          <a:blip r:embed="rId3"/>
          <a:stretch>
            <a:fillRect/>
          </a:stretch>
        </p:blipFill>
        <p:spPr>
          <a:xfrm>
            <a:off x="498933" y="699337"/>
            <a:ext cx="2930798" cy="2930798"/>
          </a:xfrm>
          <a:prstGeom prst="rect">
            <a:avLst/>
          </a:prstGeom>
        </p:spPr>
      </p:pic>
      <p:sp>
        <p:nvSpPr>
          <p:cNvPr id="24" name="Google Shape;247;p23"/>
          <p:cNvSpPr txBox="1"/>
          <p:nvPr/>
        </p:nvSpPr>
        <p:spPr>
          <a:xfrm>
            <a:off x="3429730" y="1576294"/>
            <a:ext cx="13342792" cy="2260016"/>
          </a:xfrm>
          <a:prstGeom prst="rect">
            <a:avLst/>
          </a:prstGeom>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buClr>
                <a:srgbClr val="2E2723"/>
              </a:buClr>
            </a:pPr>
            <a:r>
              <a:rPr lang="en-US" sz="4800" dirty="0" err="1">
                <a:latin typeface="Times New Roman" panose="02020603050405020304" pitchFamily="18" charset="0"/>
                <a:cs typeface="Times New Roman" panose="02020603050405020304" pitchFamily="18" charset="0"/>
              </a:rPr>
              <a:t>Hãy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ảnh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ảo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tạo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bởi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thấu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kính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hội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tụ</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thấu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kính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kì</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gì</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giống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err="1">
                <a:latin typeface="Times New Roman" panose="02020603050405020304" pitchFamily="18" charset="0"/>
                <a:cs typeface="Times New Roman" panose="02020603050405020304" pitchFamily="18" charset="0"/>
              </a:rPr>
              <a:t>khác</a:t>
            </a:r>
            <a:r>
              <a:rPr lang="en-US" sz="4800">
                <a:latin typeface="Times New Roman" panose="02020603050405020304" pitchFamily="18" charset="0"/>
                <a:cs typeface="Times New Roman" panose="02020603050405020304" pitchFamily="18" charset="0"/>
              </a:rPr>
              <a:t> nhau?</a:t>
            </a:r>
            <a:endParaRPr lang="en-US" sz="4800" kern="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26" name="Google Shape;356;p47"/>
          <p:cNvSpPr txBox="1"/>
          <p:nvPr/>
        </p:nvSpPr>
        <p:spPr>
          <a:xfrm>
            <a:off x="539608" y="148462"/>
            <a:ext cx="8985392" cy="634036"/>
          </a:xfrm>
          <a:prstGeom prst="rect">
            <a:avLst/>
          </a:prstGeom>
          <a:solidFill>
            <a:schemeClr val="bg1"/>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defTabSz="1828800">
              <a:buClr>
                <a:srgbClr val="2E2723"/>
              </a:buClr>
              <a:defRPr/>
            </a:pPr>
            <a:r>
              <a:rPr lang="en-US" sz="3600" kern="0" dirty="0">
                <a:solidFill>
                  <a:srgbClr val="2E2723"/>
                </a:solidFill>
                <a:latin typeface="Times New Roman" panose="02020603050405020304" pitchFamily="18" charset="0"/>
                <a:cs typeface="Times New Roman" panose="02020603050405020304" pitchFamily="18" charset="0"/>
              </a:rPr>
              <a:t>IV. </a:t>
            </a:r>
            <a:r>
              <a:rPr lang="en-US" sz="3600" kern="0" dirty="0" err="1">
                <a:solidFill>
                  <a:srgbClr val="2E2723"/>
                </a:solidFill>
                <a:latin typeface="Times New Roman" panose="02020603050405020304" pitchFamily="18" charset="0"/>
                <a:cs typeface="Times New Roman" panose="02020603050405020304" pitchFamily="18" charset="0"/>
              </a:rPr>
              <a:t>Sự</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Tạo</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Ảnh</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Một</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Vật</a:t>
            </a:r>
            <a:r>
              <a:rPr lang="en-US" sz="3600" kern="0" dirty="0">
                <a:solidFill>
                  <a:srgbClr val="2E2723"/>
                </a:solidFill>
                <a:latin typeface="Times New Roman" panose="02020603050405020304" pitchFamily="18" charset="0"/>
                <a:cs typeface="Times New Roman" panose="02020603050405020304" pitchFamily="18" charset="0"/>
              </a:rPr>
              <a:t> Qua </a:t>
            </a:r>
            <a:r>
              <a:rPr lang="en-US" sz="3600" kern="0" dirty="0" err="1">
                <a:solidFill>
                  <a:srgbClr val="2E2723"/>
                </a:solidFill>
                <a:latin typeface="Times New Roman" panose="02020603050405020304" pitchFamily="18" charset="0"/>
                <a:cs typeface="Times New Roman" panose="02020603050405020304" pitchFamily="18" charset="0"/>
              </a:rPr>
              <a:t>Thấu</a:t>
            </a:r>
            <a:r>
              <a:rPr lang="en-US" sz="3600" kern="0" dirty="0">
                <a:solidFill>
                  <a:srgbClr val="2E2723"/>
                </a:solidFill>
                <a:latin typeface="Times New Roman" panose="02020603050405020304" pitchFamily="18" charset="0"/>
                <a:cs typeface="Times New Roman" panose="02020603050405020304" pitchFamily="18" charset="0"/>
              </a:rPr>
              <a:t> </a:t>
            </a:r>
            <a:r>
              <a:rPr lang="en-US" sz="3600" kern="0" dirty="0" err="1">
                <a:solidFill>
                  <a:srgbClr val="2E2723"/>
                </a:solidFill>
                <a:latin typeface="Times New Roman" panose="02020603050405020304" pitchFamily="18" charset="0"/>
                <a:cs typeface="Times New Roman" panose="02020603050405020304" pitchFamily="18" charset="0"/>
              </a:rPr>
              <a:t>Kính</a:t>
            </a:r>
            <a:endParaRPr lang="en-US" sz="3600" kern="0" dirty="0">
              <a:solidFill>
                <a:srgbClr val="2E2723"/>
              </a:solidFill>
              <a:latin typeface="Times New Roman" panose="02020603050405020304" pitchFamily="18" charset="0"/>
              <a:cs typeface="Times New Roman" panose="02020603050405020304" pitchFamily="18" charset="0"/>
            </a:endParaRPr>
          </a:p>
        </p:txBody>
      </p:sp>
      <p:grpSp>
        <p:nvGrpSpPr>
          <p:cNvPr id="2065" name="Group 2064"/>
          <p:cNvGrpSpPr/>
          <p:nvPr/>
        </p:nvGrpSpPr>
        <p:grpSpPr>
          <a:xfrm>
            <a:off x="7921098" y="3864891"/>
            <a:ext cx="2303268" cy="1031110"/>
            <a:chOff x="1188000" y="2465246"/>
            <a:chExt cx="6768000" cy="2065050"/>
          </a:xfrm>
        </p:grpSpPr>
        <p:sp>
          <p:nvSpPr>
            <p:cNvPr id="2062" name="Rectangle: Rounded Corners 2061"/>
            <p:cNvSpPr/>
            <p:nvPr/>
          </p:nvSpPr>
          <p:spPr>
            <a:xfrm>
              <a:off x="1188000" y="2465246"/>
              <a:ext cx="6768000" cy="2065050"/>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2800" kern="0" dirty="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2064" name="TextBox 2063"/>
            <p:cNvSpPr txBox="1"/>
            <p:nvPr/>
          </p:nvSpPr>
          <p:spPr>
            <a:xfrm>
              <a:off x="1343731" y="2768390"/>
              <a:ext cx="6300002" cy="1458754"/>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stStyle>
            <a:p>
              <a:pPr algn="ctr" defTabSz="1828800">
                <a:buClr>
                  <a:srgbClr val="2E2723"/>
                </a:buClr>
                <a:defRPr/>
              </a:pPr>
              <a:r>
                <a:rPr lang="en-US" sz="4800" b="1" kern="0" dirty="0" err="1">
                  <a:solidFill>
                    <a:srgbClr val="000000"/>
                  </a:solidFill>
                  <a:latin typeface="Times New Roman" panose="02020603050405020304" pitchFamily="18" charset="0"/>
                  <a:cs typeface="Times New Roman" panose="02020603050405020304" pitchFamily="18" charset="0"/>
                  <a:sym typeface="Arial" panose="020B0604020202020204"/>
                </a:rPr>
                <a:t>Giải</a:t>
              </a:r>
              <a:endParaRPr lang="en-US" sz="4800" b="1" kern="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graphicFrame>
        <p:nvGraphicFramePr>
          <p:cNvPr id="4" name="Table 3"/>
          <p:cNvGraphicFramePr>
            <a:graphicFrameLocks noGrp="1"/>
          </p:cNvGraphicFramePr>
          <p:nvPr>
            <p:extLst>
              <p:ext uri="{D42A27DB-BD31-4B8C-83A1-F6EECF244321}">
                <p14:modId xmlns:p14="http://schemas.microsoft.com/office/powerpoint/2010/main" val="3941116661"/>
              </p:ext>
            </p:extLst>
          </p:nvPr>
        </p:nvGraphicFramePr>
        <p:xfrm>
          <a:off x="815780" y="5297880"/>
          <a:ext cx="16654344" cy="3719648"/>
        </p:xfrm>
        <a:graphic>
          <a:graphicData uri="http://schemas.openxmlformats.org/drawingml/2006/table">
            <a:tbl>
              <a:tblPr firstRow="1" bandRow="1"/>
              <a:tblGrid>
                <a:gridCol w="3238194">
                  <a:extLst>
                    <a:ext uri="{9D8B030D-6E8A-4147-A177-3AD203B41FA5}">
                      <a16:colId xmlns:a16="http://schemas.microsoft.com/office/drawing/2014/main" val="20000"/>
                    </a:ext>
                  </a:extLst>
                </a:gridCol>
                <a:gridCol w="6990826">
                  <a:extLst>
                    <a:ext uri="{9D8B030D-6E8A-4147-A177-3AD203B41FA5}">
                      <a16:colId xmlns:a16="http://schemas.microsoft.com/office/drawing/2014/main" val="20001"/>
                    </a:ext>
                  </a:extLst>
                </a:gridCol>
                <a:gridCol w="6425324">
                  <a:extLst>
                    <a:ext uri="{9D8B030D-6E8A-4147-A177-3AD203B41FA5}">
                      <a16:colId xmlns:a16="http://schemas.microsoft.com/office/drawing/2014/main" val="20002"/>
                    </a:ext>
                  </a:extLst>
                </a:gridCol>
              </a:tblGrid>
              <a:tr h="1219744">
                <a:tc>
                  <a:txBody>
                    <a:bodyPr/>
                    <a:lstStyle/>
                    <a:p>
                      <a:pPr algn="ctr"/>
                      <a:endParaRPr lang="en-US" sz="3600" b="1" dirty="0">
                        <a:latin typeface="Times New Roman" panose="02020603050405020304" pitchFamily="18" charset="0"/>
                        <a:cs typeface="Times New Roman" panose="02020603050405020304" pitchFamily="18" charset="0"/>
                      </a:endParaRPr>
                    </a:p>
                  </a:txBody>
                  <a:tcPr marL="182880" marR="182880" marT="91440" marB="91440"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3600" b="1" dirty="0" err="1">
                          <a:latin typeface="Times New Roman" panose="02020603050405020304" pitchFamily="18" charset="0"/>
                          <a:cs typeface="Times New Roman" panose="02020603050405020304" pitchFamily="18" charset="0"/>
                        </a:rPr>
                        <a:t>Thấu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tụ</a:t>
                      </a:r>
                      <a:endParaRPr lang="en-US" sz="3600" b="1" dirty="0">
                        <a:latin typeface="Times New Roman" panose="02020603050405020304" pitchFamily="18" charset="0"/>
                        <a:cs typeface="Times New Roman" panose="02020603050405020304" pitchFamily="18" charset="0"/>
                      </a:endParaRPr>
                    </a:p>
                  </a:txBody>
                  <a:tcPr marL="182880" marR="182880" marT="91440" marB="91440"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3600" b="1" dirty="0" err="1">
                          <a:latin typeface="Times New Roman" panose="02020603050405020304" pitchFamily="18" charset="0"/>
                          <a:cs typeface="Times New Roman" panose="02020603050405020304" pitchFamily="18" charset="0"/>
                        </a:rPr>
                        <a:t>Thấu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kì</a:t>
                      </a:r>
                      <a:endParaRPr lang="en-US" sz="3600" b="1" dirty="0">
                        <a:latin typeface="Times New Roman" panose="02020603050405020304" pitchFamily="18" charset="0"/>
                        <a:cs typeface="Times New Roman" panose="02020603050405020304" pitchFamily="18" charset="0"/>
                      </a:endParaRPr>
                    </a:p>
                  </a:txBody>
                  <a:tcPr marL="182880" marR="182880" marT="91440" marB="91440"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extLst>
                  <a:ext uri="{0D108BD9-81ED-4DB2-BD59-A6C34878D82A}">
                    <a16:rowId xmlns:a16="http://schemas.microsoft.com/office/drawing/2014/main" val="10000"/>
                  </a:ext>
                </a:extLst>
              </a:tr>
              <a:tr h="1219744">
                <a:tc>
                  <a:txBody>
                    <a:bodyPr/>
                    <a:lstStyle/>
                    <a:p>
                      <a:pPr algn="ctr"/>
                      <a:r>
                        <a:rPr lang="en-US" sz="3600" b="1" dirty="0" err="1">
                          <a:latin typeface="Times New Roman" panose="02020603050405020304" pitchFamily="18" charset="0"/>
                          <a:cs typeface="Times New Roman" panose="02020603050405020304" pitchFamily="18" charset="0"/>
                        </a:rPr>
                        <a:t>Giống</a:t>
                      </a:r>
                      <a:endParaRPr lang="en-US" sz="3600" b="1" dirty="0">
                        <a:latin typeface="Times New Roman" panose="02020603050405020304" pitchFamily="18" charset="0"/>
                        <a:cs typeface="Times New Roman" panose="02020603050405020304" pitchFamily="18" charset="0"/>
                      </a:endParaRPr>
                    </a:p>
                  </a:txBody>
                  <a:tcPr marL="182880" marR="182880" marT="91440" marB="91440"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gridSpan="2">
                  <a:txBody>
                    <a:bodyPr/>
                    <a:lstStyle/>
                    <a:p>
                      <a:pPr algn="l"/>
                      <a:r>
                        <a:rPr lang="en-US" sz="3600" b="0" dirty="0">
                          <a:latin typeface="Times New Roman" panose="02020603050405020304" pitchFamily="18" charset="0"/>
                          <a:cs typeface="Times New Roman" panose="02020603050405020304" pitchFamily="18" charset="0"/>
                        </a:rPr>
                        <a:t>- Ả</a:t>
                      </a:r>
                      <a:r>
                        <a:rPr lang="vi-VN" sz="3600" b="0" dirty="0">
                          <a:latin typeface="Times New Roman" panose="02020603050405020304" pitchFamily="18" charset="0"/>
                          <a:cs typeface="Times New Roman" panose="02020603050405020304" pitchFamily="18" charset="0"/>
                        </a:rPr>
                        <a:t>nh ảo, không hứng được trên màn chắn</a:t>
                      </a:r>
                      <a:endParaRPr lang="en-US" sz="3600" b="0" dirty="0">
                        <a:latin typeface="Times New Roman" panose="02020603050405020304" pitchFamily="18" charset="0"/>
                        <a:cs typeface="Times New Roman" panose="02020603050405020304" pitchFamily="18" charset="0"/>
                      </a:endParaRPr>
                    </a:p>
                    <a:p>
                      <a:pPr algn="l"/>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Cùng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chiều</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với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vật</a:t>
                      </a:r>
                      <a:endParaRPr lang="en-US" sz="3600" b="0" dirty="0">
                        <a:latin typeface="Times New Roman" panose="02020603050405020304" pitchFamily="18" charset="0"/>
                        <a:cs typeface="Times New Roman" panose="02020603050405020304" pitchFamily="18" charset="0"/>
                      </a:endParaRPr>
                    </a:p>
                  </a:txBody>
                  <a:tcPr marL="182880" marR="182880" marT="91440" marB="91440"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tc hMerge="1">
                  <a:txBody>
                    <a:bodyPr/>
                    <a:lstStyle/>
                    <a:p>
                      <a:endParaRPr lang="en-US"/>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extLst>
                  <a:ext uri="{0D108BD9-81ED-4DB2-BD59-A6C34878D82A}">
                    <a16:rowId xmlns:a16="http://schemas.microsoft.com/office/drawing/2014/main" val="10001"/>
                  </a:ext>
                </a:extLst>
              </a:tr>
              <a:tr h="1219744">
                <a:tc>
                  <a:txBody>
                    <a:bodyPr/>
                    <a:lstStyle/>
                    <a:p>
                      <a:pPr algn="ctr"/>
                      <a:r>
                        <a:rPr lang="en-US" sz="3600" b="1" dirty="0" err="1">
                          <a:latin typeface="Times New Roman" panose="02020603050405020304" pitchFamily="18" charset="0"/>
                          <a:cs typeface="Times New Roman" panose="02020603050405020304" pitchFamily="18" charset="0"/>
                        </a:rPr>
                        <a:t>Khác</a:t>
                      </a:r>
                      <a:endParaRPr lang="en-US" sz="3600" b="1" dirty="0">
                        <a:latin typeface="Times New Roman" panose="02020603050405020304" pitchFamily="18" charset="0"/>
                        <a:cs typeface="Times New Roman" panose="02020603050405020304" pitchFamily="18" charset="0"/>
                      </a:endParaRPr>
                    </a:p>
                  </a:txBody>
                  <a:tcPr marL="182880" marR="182880" marT="91440" marB="91440"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3600" b="0" dirty="0">
                          <a:latin typeface="Times New Roman" panose="02020603050405020304" pitchFamily="18" charset="0"/>
                          <a:cs typeface="Times New Roman" panose="02020603050405020304" pitchFamily="18" charset="0"/>
                        </a:rPr>
                        <a:t>L</a:t>
                      </a:r>
                      <a:r>
                        <a:rPr lang="vi-VN" sz="3600" b="0" dirty="0">
                          <a:latin typeface="Times New Roman" panose="02020603050405020304" pitchFamily="18" charset="0"/>
                          <a:cs typeface="Times New Roman" panose="02020603050405020304" pitchFamily="18" charset="0"/>
                        </a:rPr>
                        <a:t>ớn hơn vật</a:t>
                      </a:r>
                      <a:endParaRPr lang="en-US" sz="3600" b="0" dirty="0">
                        <a:latin typeface="Times New Roman" panose="02020603050405020304" pitchFamily="18" charset="0"/>
                        <a:cs typeface="Times New Roman" panose="02020603050405020304" pitchFamily="18" charset="0"/>
                      </a:endParaRPr>
                    </a:p>
                  </a:txBody>
                  <a:tcPr marL="182880" marR="182880" marT="91440" marB="91440"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3600" b="0" dirty="0" err="1">
                          <a:latin typeface="Times New Roman" panose="02020603050405020304" pitchFamily="18" charset="0"/>
                          <a:cs typeface="Times New Roman" panose="02020603050405020304" pitchFamily="18" charset="0"/>
                        </a:rPr>
                        <a:t>Nhỏ</a:t>
                      </a:r>
                      <a:r>
                        <a:rPr lang="en-US" sz="3600" b="0" dirty="0">
                          <a:latin typeface="Times New Roman" panose="02020603050405020304" pitchFamily="18" charset="0"/>
                          <a:cs typeface="Times New Roman" panose="02020603050405020304" pitchFamily="18" charset="0"/>
                        </a:rPr>
                        <a:t> </a:t>
                      </a:r>
                      <a:r>
                        <a:rPr lang="vi-VN" sz="3600" b="0" dirty="0">
                          <a:latin typeface="Times New Roman" panose="02020603050405020304" pitchFamily="18" charset="0"/>
                          <a:cs typeface="Times New Roman" panose="02020603050405020304" pitchFamily="18" charset="0"/>
                        </a:rPr>
                        <a:t>hơn vật</a:t>
                      </a:r>
                      <a:endParaRPr lang="en-US" sz="3600" b="0" dirty="0">
                        <a:latin typeface="Times New Roman" panose="02020603050405020304" pitchFamily="18" charset="0"/>
                        <a:cs typeface="Times New Roman" panose="02020603050405020304" pitchFamily="18" charset="0"/>
                      </a:endParaRPr>
                    </a:p>
                  </a:txBody>
                  <a:tcPr marL="182880" marR="182880" marT="91440" marB="91440"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5472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65"/>
                                        </p:tgtEl>
                                        <p:attrNameLst>
                                          <p:attrName>style.visibility</p:attrName>
                                        </p:attrNameLst>
                                      </p:cBhvr>
                                      <p:to>
                                        <p:strVal val="visible"/>
                                      </p:to>
                                    </p:set>
                                    <p:animEffect transition="in" filter="randombar(horizontal)">
                                      <p:cBhvr>
                                        <p:cTn id="20" dur="500"/>
                                        <p:tgtEl>
                                          <p:spTgt spid="206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grpSp>
        <p:nvGrpSpPr>
          <p:cNvPr id="3" name="Group 3"/>
          <p:cNvGrpSpPr/>
          <p:nvPr/>
        </p:nvGrpSpPr>
        <p:grpSpPr>
          <a:xfrm>
            <a:off x="3783270" y="1099068"/>
            <a:ext cx="14401800" cy="9103122"/>
            <a:chOff x="0" y="0"/>
            <a:chExt cx="15287462" cy="8073002"/>
          </a:xfrm>
        </p:grpSpPr>
        <p:grpSp>
          <p:nvGrpSpPr>
            <p:cNvPr id="4" name="Group 4"/>
            <p:cNvGrpSpPr/>
            <p:nvPr/>
          </p:nvGrpSpPr>
          <p:grpSpPr>
            <a:xfrm>
              <a:off x="153244" y="165100"/>
              <a:ext cx="15134218" cy="7907902"/>
              <a:chOff x="0" y="0"/>
              <a:chExt cx="2989475" cy="1562055"/>
            </a:xfrm>
          </p:grpSpPr>
          <p:sp>
            <p:nvSpPr>
              <p:cNvPr id="5" name="Freeform 5"/>
              <p:cNvSpPr/>
              <p:nvPr/>
            </p:nvSpPr>
            <p:spPr>
              <a:xfrm>
                <a:off x="0" y="0"/>
                <a:ext cx="2989475" cy="1562055"/>
              </a:xfrm>
              <a:custGeom>
                <a:avLst/>
                <a:gdLst/>
                <a:ahLst/>
                <a:cxnLst/>
                <a:rect l="l" t="t" r="r" b="b"/>
                <a:pathLst>
                  <a:path w="2989475" h="1562055">
                    <a:moveTo>
                      <a:pt x="34785" y="0"/>
                    </a:moveTo>
                    <a:lnTo>
                      <a:pt x="2954690" y="0"/>
                    </a:lnTo>
                    <a:cubicBezTo>
                      <a:pt x="2973901" y="0"/>
                      <a:pt x="2989475" y="15574"/>
                      <a:pt x="2989475" y="34785"/>
                    </a:cubicBezTo>
                    <a:lnTo>
                      <a:pt x="2989475" y="1527269"/>
                    </a:lnTo>
                    <a:cubicBezTo>
                      <a:pt x="2989475" y="1546481"/>
                      <a:pt x="2973901" y="1562055"/>
                      <a:pt x="2954690" y="1562055"/>
                    </a:cubicBezTo>
                    <a:lnTo>
                      <a:pt x="34785" y="1562055"/>
                    </a:lnTo>
                    <a:cubicBezTo>
                      <a:pt x="25560" y="1562055"/>
                      <a:pt x="16712" y="1558390"/>
                      <a:pt x="10188" y="1551866"/>
                    </a:cubicBezTo>
                    <a:cubicBezTo>
                      <a:pt x="3665" y="1545343"/>
                      <a:pt x="0" y="1536495"/>
                      <a:pt x="0" y="1527269"/>
                    </a:cubicBezTo>
                    <a:lnTo>
                      <a:pt x="0" y="34785"/>
                    </a:lnTo>
                    <a:cubicBezTo>
                      <a:pt x="0" y="15574"/>
                      <a:pt x="15574" y="0"/>
                      <a:pt x="34785" y="0"/>
                    </a:cubicBezTo>
                    <a:close/>
                  </a:path>
                </a:pathLst>
              </a:custGeom>
              <a:solidFill>
                <a:srgbClr val="543855"/>
              </a:solidFill>
            </p:spPr>
          </p:sp>
          <p:sp>
            <p:nvSpPr>
              <p:cNvPr id="6" name="TextBox 6"/>
              <p:cNvSpPr txBox="1"/>
              <p:nvPr/>
            </p:nvSpPr>
            <p:spPr>
              <a:xfrm>
                <a:off x="0" y="-38100"/>
                <a:ext cx="2989475" cy="160015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0" y="0"/>
              <a:ext cx="15134218" cy="7907902"/>
              <a:chOff x="0" y="0"/>
              <a:chExt cx="2989475" cy="1562055"/>
            </a:xfrm>
          </p:grpSpPr>
          <p:sp>
            <p:nvSpPr>
              <p:cNvPr id="8" name="Freeform 8"/>
              <p:cNvSpPr/>
              <p:nvPr/>
            </p:nvSpPr>
            <p:spPr>
              <a:xfrm>
                <a:off x="0" y="0"/>
                <a:ext cx="2989475" cy="1562055"/>
              </a:xfrm>
              <a:custGeom>
                <a:avLst/>
                <a:gdLst/>
                <a:ahLst/>
                <a:cxnLst/>
                <a:rect l="l" t="t" r="r" b="b"/>
                <a:pathLst>
                  <a:path w="2989475" h="1562055">
                    <a:moveTo>
                      <a:pt x="34785" y="0"/>
                    </a:moveTo>
                    <a:lnTo>
                      <a:pt x="2954690" y="0"/>
                    </a:lnTo>
                    <a:cubicBezTo>
                      <a:pt x="2973901" y="0"/>
                      <a:pt x="2989475" y="15574"/>
                      <a:pt x="2989475" y="34785"/>
                    </a:cubicBezTo>
                    <a:lnTo>
                      <a:pt x="2989475" y="1527269"/>
                    </a:lnTo>
                    <a:cubicBezTo>
                      <a:pt x="2989475" y="1546481"/>
                      <a:pt x="2973901" y="1562055"/>
                      <a:pt x="2954690" y="1562055"/>
                    </a:cubicBezTo>
                    <a:lnTo>
                      <a:pt x="34785" y="1562055"/>
                    </a:lnTo>
                    <a:cubicBezTo>
                      <a:pt x="25560" y="1562055"/>
                      <a:pt x="16712" y="1558390"/>
                      <a:pt x="10188" y="1551866"/>
                    </a:cubicBezTo>
                    <a:cubicBezTo>
                      <a:pt x="3665" y="1545343"/>
                      <a:pt x="0" y="1536495"/>
                      <a:pt x="0" y="1527269"/>
                    </a:cubicBezTo>
                    <a:lnTo>
                      <a:pt x="0" y="34785"/>
                    </a:lnTo>
                    <a:cubicBezTo>
                      <a:pt x="0" y="15574"/>
                      <a:pt x="15574" y="0"/>
                      <a:pt x="34785" y="0"/>
                    </a:cubicBezTo>
                    <a:close/>
                  </a:path>
                </a:pathLst>
              </a:custGeom>
              <a:solidFill>
                <a:srgbClr val="FFFFFF"/>
              </a:solidFill>
            </p:spPr>
          </p:sp>
          <p:sp>
            <p:nvSpPr>
              <p:cNvPr id="9" name="TextBox 9"/>
              <p:cNvSpPr txBox="1"/>
              <p:nvPr/>
            </p:nvSpPr>
            <p:spPr>
              <a:xfrm>
                <a:off x="0" y="-38100"/>
                <a:ext cx="2989475" cy="1600155"/>
              </a:xfrm>
              <a:prstGeom prst="rect">
                <a:avLst/>
              </a:prstGeom>
            </p:spPr>
            <p:txBody>
              <a:bodyPr lIns="50800" tIns="50800" rIns="50800" bIns="50800" rtlCol="0" anchor="ctr"/>
              <a:lstStyle/>
              <a:p>
                <a:pPr algn="ctr">
                  <a:lnSpc>
                    <a:spcPts val="2659"/>
                  </a:lnSpc>
                </a:pPr>
                <a:endParaRPr/>
              </a:p>
            </p:txBody>
          </p:sp>
        </p:grpSp>
      </p:grpSp>
      <p:sp>
        <p:nvSpPr>
          <p:cNvPr id="10" name="Freeform 10"/>
          <p:cNvSpPr/>
          <p:nvPr/>
        </p:nvSpPr>
        <p:spPr>
          <a:xfrm>
            <a:off x="50620" y="231112"/>
            <a:ext cx="4227734" cy="9824775"/>
          </a:xfrm>
          <a:custGeom>
            <a:avLst/>
            <a:gdLst/>
            <a:ahLst/>
            <a:cxnLst/>
            <a:rect l="l" t="t" r="r" b="b"/>
            <a:pathLst>
              <a:path w="4845288" h="11259901">
                <a:moveTo>
                  <a:pt x="0" y="0"/>
                </a:moveTo>
                <a:lnTo>
                  <a:pt x="4845289" y="0"/>
                </a:lnTo>
                <a:lnTo>
                  <a:pt x="4845289" y="11259900"/>
                </a:lnTo>
                <a:lnTo>
                  <a:pt x="0" y="11259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1579728" y="121087"/>
            <a:ext cx="15128544" cy="1062791"/>
          </a:xfrm>
          <a:prstGeom prst="rect">
            <a:avLst/>
          </a:prstGeom>
        </p:spPr>
        <p:txBody>
          <a:bodyPr lIns="0" tIns="0" rIns="0" bIns="0" rtlCol="0" anchor="t">
            <a:spAutoFit/>
          </a:bodyPr>
          <a:lstStyle/>
          <a:p>
            <a:pPr algn="ctr">
              <a:lnSpc>
                <a:spcPts val="8799"/>
              </a:lnSpc>
            </a:pPr>
            <a:r>
              <a:rPr lang="en-US" sz="6600" b="1" spc="624">
                <a:solidFill>
                  <a:srgbClr val="484744"/>
                </a:solidFill>
                <a:latin typeface="Times New Roman" panose="02020603050405020304" pitchFamily="18" charset="0"/>
                <a:ea typeface="Jingleberry"/>
                <a:cs typeface="Times New Roman" panose="02020603050405020304" pitchFamily="18" charset="0"/>
                <a:sym typeface="Jingleberry"/>
              </a:rPr>
              <a:t>TỔNG KẾT</a:t>
            </a:r>
          </a:p>
        </p:txBody>
      </p:sp>
      <p:sp>
        <p:nvSpPr>
          <p:cNvPr id="13" name="TextBox 13"/>
          <p:cNvSpPr txBox="1"/>
          <p:nvPr/>
        </p:nvSpPr>
        <p:spPr>
          <a:xfrm>
            <a:off x="4077895" y="1123313"/>
            <a:ext cx="13639800" cy="8969378"/>
          </a:xfrm>
          <a:prstGeom prst="rect">
            <a:avLst/>
          </a:prstGeom>
        </p:spPr>
        <p:txBody>
          <a:bodyPr wrap="square" lIns="0" tIns="0" rIns="0" bIns="0" rtlCol="0" anchor="t">
            <a:spAutoFit/>
          </a:bodyPr>
          <a:lstStyle/>
          <a:p>
            <a:pPr marL="457200" indent="-457200" algn="just">
              <a:lnSpc>
                <a:spcPct val="114000"/>
              </a:lnSpc>
              <a:buFont typeface="Arial" panose="020B0604020202020204" pitchFamily="34" charset="0"/>
              <a:buChar char="•"/>
            </a:pPr>
            <a:r>
              <a:rPr lang="vi-VN" sz="2850" b="1">
                <a:solidFill>
                  <a:srgbClr val="3C223E"/>
                </a:solidFill>
                <a:latin typeface="+mj-lt"/>
                <a:ea typeface="One Little Font"/>
                <a:cs typeface="Calibri" panose="020F0502020204030204" pitchFamily="34" charset="0"/>
                <a:sym typeface="One Little Font"/>
              </a:rPr>
              <a:t>Thấu kính </a:t>
            </a:r>
            <a:r>
              <a:rPr lang="vi-VN" sz="2850">
                <a:solidFill>
                  <a:srgbClr val="3C223E"/>
                </a:solidFill>
                <a:latin typeface="+mj-lt"/>
                <a:ea typeface="One Little Font"/>
                <a:cs typeface="Calibri" panose="020F0502020204030204" pitchFamily="34" charset="0"/>
                <a:sym typeface="One Little Font"/>
              </a:rPr>
              <a:t>là một khối đồng chất trong suốt, giới hạn bởi hai mặt cong hoặc bởi một mặt cong và một mặt phẳng.</a:t>
            </a:r>
          </a:p>
          <a:p>
            <a:pPr marL="457200" indent="-457200" algn="just">
              <a:lnSpc>
                <a:spcPct val="114000"/>
              </a:lnSpc>
              <a:buFont typeface="Arial" panose="020B0604020202020204" pitchFamily="34" charset="0"/>
              <a:buChar char="•"/>
            </a:pPr>
            <a:r>
              <a:rPr lang="vi-VN" sz="2850" b="1">
                <a:solidFill>
                  <a:srgbClr val="3C223E"/>
                </a:solidFill>
                <a:latin typeface="+mj-lt"/>
                <a:ea typeface="One Little Font"/>
                <a:cs typeface="Calibri" panose="020F0502020204030204" pitchFamily="34" charset="0"/>
                <a:sym typeface="One Little Font"/>
              </a:rPr>
              <a:t>Quang tâm: </a:t>
            </a:r>
            <a:r>
              <a:rPr lang="vi-VN" sz="2850">
                <a:solidFill>
                  <a:srgbClr val="3C223E"/>
                </a:solidFill>
                <a:latin typeface="+mj-lt"/>
                <a:ea typeface="One Little Font"/>
                <a:cs typeface="Calibri" panose="020F0502020204030204" pitchFamily="34" charset="0"/>
                <a:sym typeface="One Little Font"/>
              </a:rPr>
              <a:t>Có một điểm O của thấu kính mà mọi tia sáng tới O đều truyền thẳng qua thấu kính. Điểm O gọi là quang tâm của thấu kính.</a:t>
            </a:r>
          </a:p>
          <a:p>
            <a:pPr marL="457200" indent="-457200" algn="just">
              <a:lnSpc>
                <a:spcPct val="114000"/>
              </a:lnSpc>
              <a:buFont typeface="Arial" panose="020B0604020202020204" pitchFamily="34" charset="0"/>
              <a:buChar char="•"/>
            </a:pPr>
            <a:r>
              <a:rPr lang="vi-VN" sz="2850" b="1">
                <a:solidFill>
                  <a:srgbClr val="3C223E"/>
                </a:solidFill>
                <a:latin typeface="+mj-lt"/>
                <a:ea typeface="One Little Font"/>
                <a:cs typeface="Calibri" panose="020F0502020204030204" pitchFamily="34" charset="0"/>
                <a:sym typeface="One Little Font"/>
              </a:rPr>
              <a:t>Trục chính: </a:t>
            </a:r>
            <a:r>
              <a:rPr lang="vi-VN" sz="2850">
                <a:solidFill>
                  <a:srgbClr val="3C223E"/>
                </a:solidFill>
                <a:latin typeface="+mj-lt"/>
                <a:ea typeface="One Little Font"/>
                <a:cs typeface="Calibri" panose="020F0502020204030204" pitchFamily="34" charset="0"/>
                <a:sym typeface="One Little Font"/>
              </a:rPr>
              <a:t>Đường thẳng đi qua quang tâm O và vuông góc với tiết diện thẳng của thấu kính gọi là trục chính của thấu kính.</a:t>
            </a:r>
          </a:p>
          <a:p>
            <a:pPr marL="457200" indent="-457200" algn="just">
              <a:lnSpc>
                <a:spcPct val="114000"/>
              </a:lnSpc>
              <a:buFont typeface="Arial" panose="020B0604020202020204" pitchFamily="34" charset="0"/>
              <a:buChar char="•"/>
            </a:pPr>
            <a:r>
              <a:rPr lang="vi-VN" sz="2850" b="1">
                <a:solidFill>
                  <a:srgbClr val="3C223E"/>
                </a:solidFill>
                <a:latin typeface="+mj-lt"/>
                <a:ea typeface="One Little Font"/>
                <a:cs typeface="Calibri" panose="020F0502020204030204" pitchFamily="34" charset="0"/>
                <a:sym typeface="One Little Font"/>
              </a:rPr>
              <a:t>Tiêu điểm chính: </a:t>
            </a:r>
            <a:r>
              <a:rPr lang="vi-VN" sz="2850">
                <a:solidFill>
                  <a:srgbClr val="3C223E"/>
                </a:solidFill>
                <a:latin typeface="+mj-lt"/>
                <a:ea typeface="One Little Font"/>
                <a:cs typeface="Calibri" panose="020F0502020204030204" pitchFamily="34" charset="0"/>
                <a:sym typeface="One Little Font"/>
              </a:rPr>
              <a:t>Một chùm tia tới song song với trục chính của thấu kính cho chùm tia ló hội tụ tại một điểm F nằm trên trục chính (đối với thấu kính hội tụ); hoặc đường kéo dài của chùm tia ló hội tụ tại một điểm F nằm trên trục chính (đối với thấu kính phân kì). Điểm F gọi là tiêu điểm chính của thấu kính.</a:t>
            </a:r>
          </a:p>
          <a:p>
            <a:pPr marL="457200" indent="-457200" algn="just">
              <a:lnSpc>
                <a:spcPct val="114000"/>
              </a:lnSpc>
              <a:buFont typeface="Arial" panose="020B0604020202020204" pitchFamily="34" charset="0"/>
              <a:buChar char="•"/>
            </a:pPr>
            <a:r>
              <a:rPr lang="vi-VN" sz="2850" b="1">
                <a:solidFill>
                  <a:srgbClr val="3C223E"/>
                </a:solidFill>
                <a:latin typeface="+mj-lt"/>
                <a:ea typeface="One Little Font"/>
                <a:cs typeface="Calibri" panose="020F0502020204030204" pitchFamily="34" charset="0"/>
                <a:sym typeface="One Little Font"/>
              </a:rPr>
              <a:t>Tiêu cự: </a:t>
            </a:r>
            <a:r>
              <a:rPr lang="vi-VN" sz="2850">
                <a:solidFill>
                  <a:srgbClr val="3C223E"/>
                </a:solidFill>
                <a:latin typeface="+mj-lt"/>
                <a:ea typeface="One Little Font"/>
                <a:cs typeface="Calibri" panose="020F0502020204030204" pitchFamily="34" charset="0"/>
                <a:sym typeface="One Little Font"/>
              </a:rPr>
              <a:t>Khoảng cách từ quang tâm O đến tiêu điểm chính F của thấu kính, OF = f gọi là tiêu cự của thấu kính.</a:t>
            </a:r>
          </a:p>
          <a:p>
            <a:pPr marL="457200" indent="-457200" algn="just">
              <a:lnSpc>
                <a:spcPct val="114000"/>
              </a:lnSpc>
              <a:buFont typeface="Arial" panose="020B0604020202020204" pitchFamily="34" charset="0"/>
              <a:buChar char="•"/>
            </a:pPr>
            <a:r>
              <a:rPr lang="vi-VN" sz="2850">
                <a:solidFill>
                  <a:srgbClr val="3C223E"/>
                </a:solidFill>
                <a:latin typeface="+mj-lt"/>
                <a:ea typeface="One Little Font"/>
                <a:cs typeface="Calibri" panose="020F0502020204030204" pitchFamily="34" charset="0"/>
                <a:sym typeface="One Little Font"/>
              </a:rPr>
              <a:t>Vật đặt </a:t>
            </a:r>
            <a:r>
              <a:rPr lang="vi-VN" sz="2850" i="1">
                <a:solidFill>
                  <a:srgbClr val="3C223E"/>
                </a:solidFill>
                <a:latin typeface="+mj-lt"/>
                <a:ea typeface="One Little Font"/>
                <a:cs typeface="Calibri" panose="020F0502020204030204" pitchFamily="34" charset="0"/>
                <a:sym typeface="One Little Font"/>
              </a:rPr>
              <a:t>ngoài khoảng tiêu cự</a:t>
            </a:r>
            <a:r>
              <a:rPr lang="vi-VN" sz="2850">
                <a:solidFill>
                  <a:srgbClr val="3C223E"/>
                </a:solidFill>
                <a:latin typeface="+mj-lt"/>
                <a:ea typeface="One Little Font"/>
                <a:cs typeface="Calibri" panose="020F0502020204030204" pitchFamily="34" charset="0"/>
                <a:sym typeface="One Little Font"/>
              </a:rPr>
              <a:t> của </a:t>
            </a:r>
            <a:r>
              <a:rPr lang="vi-VN" sz="2850" i="1">
                <a:solidFill>
                  <a:srgbClr val="3C223E"/>
                </a:solidFill>
                <a:latin typeface="+mj-lt"/>
                <a:ea typeface="One Little Font"/>
                <a:cs typeface="Calibri" panose="020F0502020204030204" pitchFamily="34" charset="0"/>
                <a:sym typeface="One Little Font"/>
              </a:rPr>
              <a:t>thấu kính hội tụ</a:t>
            </a:r>
            <a:r>
              <a:rPr lang="vi-VN" sz="2850">
                <a:solidFill>
                  <a:srgbClr val="3C223E"/>
                </a:solidFill>
                <a:latin typeface="+mj-lt"/>
                <a:ea typeface="One Little Font"/>
                <a:cs typeface="Calibri" panose="020F0502020204030204" pitchFamily="34" charset="0"/>
                <a:sym typeface="One Little Font"/>
              </a:rPr>
              <a:t> cho </a:t>
            </a:r>
            <a:r>
              <a:rPr lang="vi-VN" sz="2850" i="1">
                <a:solidFill>
                  <a:srgbClr val="3C223E"/>
                </a:solidFill>
                <a:latin typeface="+mj-lt"/>
                <a:ea typeface="One Little Font"/>
                <a:cs typeface="Calibri" panose="020F0502020204030204" pitchFamily="34" charset="0"/>
                <a:sym typeface="One Little Font"/>
              </a:rPr>
              <a:t>ảnh thật</a:t>
            </a:r>
            <a:r>
              <a:rPr lang="vi-VN" sz="2850">
                <a:solidFill>
                  <a:srgbClr val="3C223E"/>
                </a:solidFill>
                <a:latin typeface="+mj-lt"/>
                <a:ea typeface="One Little Font"/>
                <a:cs typeface="Calibri" panose="020F0502020204030204" pitchFamily="34" charset="0"/>
                <a:sym typeface="One Little Font"/>
              </a:rPr>
              <a:t>, </a:t>
            </a:r>
            <a:r>
              <a:rPr lang="vi-VN" sz="2850" i="1">
                <a:solidFill>
                  <a:srgbClr val="3C223E"/>
                </a:solidFill>
                <a:latin typeface="+mj-lt"/>
                <a:ea typeface="One Little Font"/>
                <a:cs typeface="Calibri" panose="020F0502020204030204" pitchFamily="34" charset="0"/>
                <a:sym typeface="One Little Font"/>
              </a:rPr>
              <a:t>ngược chiều với vật</a:t>
            </a:r>
            <a:r>
              <a:rPr lang="vi-VN" sz="2850">
                <a:solidFill>
                  <a:srgbClr val="3C223E"/>
                </a:solidFill>
                <a:latin typeface="+mj-lt"/>
                <a:ea typeface="One Little Font"/>
                <a:cs typeface="Calibri" panose="020F0502020204030204" pitchFamily="34" charset="0"/>
                <a:sym typeface="One Little Font"/>
              </a:rPr>
              <a:t>. Vật đặt </a:t>
            </a:r>
            <a:r>
              <a:rPr lang="vi-VN" sz="2850" i="1">
                <a:solidFill>
                  <a:srgbClr val="3C223E"/>
                </a:solidFill>
                <a:latin typeface="+mj-lt"/>
                <a:ea typeface="One Little Font"/>
                <a:cs typeface="Calibri" panose="020F0502020204030204" pitchFamily="34" charset="0"/>
                <a:sym typeface="One Little Font"/>
              </a:rPr>
              <a:t>trong khoảng tiêu cự</a:t>
            </a:r>
            <a:r>
              <a:rPr lang="vi-VN" sz="2850">
                <a:solidFill>
                  <a:srgbClr val="3C223E"/>
                </a:solidFill>
                <a:latin typeface="+mj-lt"/>
                <a:ea typeface="One Little Font"/>
                <a:cs typeface="Calibri" panose="020F0502020204030204" pitchFamily="34" charset="0"/>
                <a:sym typeface="One Little Font"/>
              </a:rPr>
              <a:t> của </a:t>
            </a:r>
            <a:r>
              <a:rPr lang="vi-VN" sz="2850" i="1">
                <a:solidFill>
                  <a:srgbClr val="3C223E"/>
                </a:solidFill>
                <a:latin typeface="+mj-lt"/>
                <a:ea typeface="One Little Font"/>
                <a:cs typeface="Calibri" panose="020F0502020204030204" pitchFamily="34" charset="0"/>
                <a:sym typeface="One Little Font"/>
              </a:rPr>
              <a:t>thấu kính hội tụ</a:t>
            </a:r>
            <a:r>
              <a:rPr lang="vi-VN" sz="2850">
                <a:solidFill>
                  <a:srgbClr val="3C223E"/>
                </a:solidFill>
                <a:latin typeface="+mj-lt"/>
                <a:ea typeface="One Little Font"/>
                <a:cs typeface="Calibri" panose="020F0502020204030204" pitchFamily="34" charset="0"/>
                <a:sym typeface="One Little Font"/>
              </a:rPr>
              <a:t> cho </a:t>
            </a:r>
            <a:r>
              <a:rPr lang="vi-VN" sz="2850" i="1">
                <a:solidFill>
                  <a:srgbClr val="3C223E"/>
                </a:solidFill>
                <a:latin typeface="+mj-lt"/>
                <a:ea typeface="One Little Font"/>
                <a:cs typeface="Calibri" panose="020F0502020204030204" pitchFamily="34" charset="0"/>
                <a:sym typeface="One Little Font"/>
              </a:rPr>
              <a:t>ảnh ảo</a:t>
            </a:r>
            <a:r>
              <a:rPr lang="vi-VN" sz="2850">
                <a:solidFill>
                  <a:srgbClr val="3C223E"/>
                </a:solidFill>
                <a:latin typeface="+mj-lt"/>
                <a:ea typeface="One Little Font"/>
                <a:cs typeface="Calibri" panose="020F0502020204030204" pitchFamily="34" charset="0"/>
                <a:sym typeface="One Little Font"/>
              </a:rPr>
              <a:t>, </a:t>
            </a:r>
            <a:r>
              <a:rPr lang="vi-VN" sz="2850" i="1">
                <a:solidFill>
                  <a:srgbClr val="3C223E"/>
                </a:solidFill>
                <a:latin typeface="+mj-lt"/>
                <a:ea typeface="One Little Font"/>
                <a:cs typeface="Calibri" panose="020F0502020204030204" pitchFamily="34" charset="0"/>
                <a:sym typeface="One Little Font"/>
              </a:rPr>
              <a:t>lớn hơn vật</a:t>
            </a:r>
            <a:r>
              <a:rPr lang="vi-VN" sz="2850">
                <a:solidFill>
                  <a:srgbClr val="3C223E"/>
                </a:solidFill>
                <a:latin typeface="+mj-lt"/>
                <a:ea typeface="One Little Font"/>
                <a:cs typeface="Calibri" panose="020F0502020204030204" pitchFamily="34" charset="0"/>
                <a:sym typeface="One Little Font"/>
              </a:rPr>
              <a:t> và </a:t>
            </a:r>
            <a:r>
              <a:rPr lang="vi-VN" sz="2850" i="1">
                <a:solidFill>
                  <a:srgbClr val="3C223E"/>
                </a:solidFill>
                <a:latin typeface="+mj-lt"/>
                <a:ea typeface="One Little Font"/>
                <a:cs typeface="Calibri" panose="020F0502020204030204" pitchFamily="34" charset="0"/>
                <a:sym typeface="One Little Font"/>
              </a:rPr>
              <a:t>cùng chiều với vật.</a:t>
            </a:r>
          </a:p>
          <a:p>
            <a:pPr marL="457200" indent="-457200" algn="just">
              <a:lnSpc>
                <a:spcPct val="114000"/>
              </a:lnSpc>
              <a:buFont typeface="Arial" panose="020B0604020202020204" pitchFamily="34" charset="0"/>
              <a:buChar char="•"/>
            </a:pPr>
            <a:r>
              <a:rPr lang="vi-VN" sz="2850">
                <a:solidFill>
                  <a:srgbClr val="3C223E"/>
                </a:solidFill>
                <a:latin typeface="+mj-lt"/>
                <a:ea typeface="One Little Font"/>
                <a:cs typeface="Calibri" panose="020F0502020204030204" pitchFamily="34" charset="0"/>
                <a:sym typeface="One Little Font"/>
              </a:rPr>
              <a:t>Vật đặt ở mọi vị trí </a:t>
            </a:r>
            <a:r>
              <a:rPr lang="vi-VN" sz="2850" i="1">
                <a:solidFill>
                  <a:srgbClr val="3C223E"/>
                </a:solidFill>
                <a:latin typeface="+mj-lt"/>
                <a:ea typeface="One Little Font"/>
                <a:cs typeface="Calibri" panose="020F0502020204030204" pitchFamily="34" charset="0"/>
                <a:sym typeface="One Little Font"/>
              </a:rPr>
              <a:t>trước thấu kính phân kì</a:t>
            </a:r>
            <a:r>
              <a:rPr lang="vi-VN" sz="2850">
                <a:solidFill>
                  <a:srgbClr val="3C223E"/>
                </a:solidFill>
                <a:latin typeface="+mj-lt"/>
                <a:ea typeface="One Little Font"/>
                <a:cs typeface="Calibri" panose="020F0502020204030204" pitchFamily="34" charset="0"/>
                <a:sym typeface="One Little Font"/>
              </a:rPr>
              <a:t> luôn cho </a:t>
            </a:r>
            <a:r>
              <a:rPr lang="vi-VN" sz="2850" i="1">
                <a:solidFill>
                  <a:srgbClr val="3C223E"/>
                </a:solidFill>
                <a:latin typeface="+mj-lt"/>
                <a:ea typeface="One Little Font"/>
                <a:cs typeface="Calibri" panose="020F0502020204030204" pitchFamily="34" charset="0"/>
                <a:sym typeface="One Little Font"/>
              </a:rPr>
              <a:t>ảnh ảo, cùng chiều, nhỏ hơn vật</a:t>
            </a:r>
            <a:r>
              <a:rPr lang="vi-VN" sz="2850">
                <a:solidFill>
                  <a:srgbClr val="3C223E"/>
                </a:solidFill>
                <a:latin typeface="+mj-lt"/>
                <a:ea typeface="One Little Font"/>
                <a:cs typeface="Calibri" panose="020F0502020204030204" pitchFamily="34" charset="0"/>
                <a:sym typeface="One Little Font"/>
              </a:rPr>
              <a:t>.</a:t>
            </a:r>
          </a:p>
          <a:p>
            <a:pPr marL="457200" indent="-457200" algn="just">
              <a:lnSpc>
                <a:spcPct val="114000"/>
              </a:lnSpc>
              <a:buFont typeface="Arial" panose="020B0604020202020204" pitchFamily="34" charset="0"/>
              <a:buChar char="•"/>
            </a:pPr>
            <a:r>
              <a:rPr lang="vi-VN" sz="2850" b="1">
                <a:solidFill>
                  <a:srgbClr val="3C223E"/>
                </a:solidFill>
                <a:latin typeface="+mj-lt"/>
                <a:ea typeface="One Little Font"/>
                <a:cs typeface="Calibri" panose="020F0502020204030204" pitchFamily="34" charset="0"/>
                <a:sym typeface="One Little Font"/>
              </a:rPr>
              <a:t>Ảnh thật </a:t>
            </a:r>
            <a:r>
              <a:rPr lang="vi-VN" sz="2850">
                <a:solidFill>
                  <a:srgbClr val="3C223E"/>
                </a:solidFill>
                <a:latin typeface="+mj-lt"/>
                <a:ea typeface="One Little Font"/>
                <a:cs typeface="Calibri" panose="020F0502020204030204" pitchFamily="34" charset="0"/>
                <a:sym typeface="One Little Font"/>
              </a:rPr>
              <a:t>là ảnh </a:t>
            </a:r>
            <a:r>
              <a:rPr lang="vi-VN" sz="2850" b="1">
                <a:solidFill>
                  <a:srgbClr val="3C223E"/>
                </a:solidFill>
                <a:latin typeface="+mj-lt"/>
                <a:ea typeface="One Little Font"/>
                <a:cs typeface="Calibri" panose="020F0502020204030204" pitchFamily="34" charset="0"/>
                <a:sym typeface="One Little Font"/>
              </a:rPr>
              <a:t>hứng được trên màn chắn</a:t>
            </a:r>
            <a:r>
              <a:rPr lang="vi-VN" sz="2850">
                <a:solidFill>
                  <a:srgbClr val="3C223E"/>
                </a:solidFill>
                <a:latin typeface="+mj-lt"/>
                <a:ea typeface="One Little Font"/>
                <a:cs typeface="Calibri" panose="020F0502020204030204" pitchFamily="34" charset="0"/>
                <a:sym typeface="One Little Font"/>
              </a:rPr>
              <a:t>, </a:t>
            </a:r>
            <a:r>
              <a:rPr lang="vi-VN" sz="2850" b="1">
                <a:solidFill>
                  <a:srgbClr val="3C223E"/>
                </a:solidFill>
                <a:latin typeface="+mj-lt"/>
                <a:ea typeface="One Little Font"/>
                <a:cs typeface="Calibri" panose="020F0502020204030204" pitchFamily="34" charset="0"/>
                <a:sym typeface="One Little Font"/>
              </a:rPr>
              <a:t>ảnh ảo</a:t>
            </a:r>
            <a:r>
              <a:rPr lang="vi-VN" sz="2850">
                <a:solidFill>
                  <a:srgbClr val="3C223E"/>
                </a:solidFill>
                <a:latin typeface="+mj-lt"/>
                <a:ea typeface="One Little Font"/>
                <a:cs typeface="Calibri" panose="020F0502020204030204" pitchFamily="34" charset="0"/>
                <a:sym typeface="One Little Font"/>
              </a:rPr>
              <a:t> là ảnh </a:t>
            </a:r>
            <a:r>
              <a:rPr lang="vi-VN" sz="2850" b="1">
                <a:solidFill>
                  <a:srgbClr val="3C223E"/>
                </a:solidFill>
                <a:latin typeface="+mj-lt"/>
                <a:ea typeface="One Little Font"/>
                <a:cs typeface="Calibri" panose="020F0502020204030204" pitchFamily="34" charset="0"/>
                <a:sym typeface="One Little Font"/>
              </a:rPr>
              <a:t>không hứng được trên màn chắn.</a:t>
            </a:r>
            <a:endParaRPr lang="en-US" sz="2850" b="1">
              <a:solidFill>
                <a:srgbClr val="3C223E"/>
              </a:solidFill>
              <a:latin typeface="+mj-lt"/>
              <a:ea typeface="One Little Font"/>
              <a:cs typeface="Calibri" panose="020F0502020204030204" pitchFamily="34" charset="0"/>
              <a:sym typeface="One Little Fon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840" t="-40382" b="-38888"/>
            </a:stretch>
          </a:blipFill>
        </p:spPr>
      </p:sp>
      <p:grpSp>
        <p:nvGrpSpPr>
          <p:cNvPr id="22" name="Group 4"/>
          <p:cNvGrpSpPr/>
          <p:nvPr/>
        </p:nvGrpSpPr>
        <p:grpSpPr>
          <a:xfrm>
            <a:off x="1423371" y="2631337"/>
            <a:ext cx="15416829" cy="7552473"/>
            <a:chOff x="0" y="0"/>
            <a:chExt cx="1174483" cy="1333401"/>
          </a:xfrm>
        </p:grpSpPr>
        <p:sp>
          <p:nvSpPr>
            <p:cNvPr id="23" name="Freeform 5"/>
            <p:cNvSpPr/>
            <p:nvPr/>
          </p:nvSpPr>
          <p:spPr>
            <a:xfrm>
              <a:off x="0" y="0"/>
              <a:ext cx="1174483" cy="1333401"/>
            </a:xfrm>
            <a:custGeom>
              <a:avLst/>
              <a:gdLst/>
              <a:ahLst/>
              <a:cxnLst/>
              <a:rect l="l" t="t" r="r" b="b"/>
              <a:pathLst>
                <a:path w="1174483" h="1333401">
                  <a:moveTo>
                    <a:pt x="80299" y="0"/>
                  </a:moveTo>
                  <a:lnTo>
                    <a:pt x="1094184" y="0"/>
                  </a:lnTo>
                  <a:cubicBezTo>
                    <a:pt x="1138532" y="0"/>
                    <a:pt x="1174483" y="35951"/>
                    <a:pt x="1174483" y="80299"/>
                  </a:cubicBezTo>
                  <a:lnTo>
                    <a:pt x="1174483" y="1253102"/>
                  </a:lnTo>
                  <a:cubicBezTo>
                    <a:pt x="1174483" y="1297450"/>
                    <a:pt x="1138532" y="1333401"/>
                    <a:pt x="1094184" y="1333401"/>
                  </a:cubicBezTo>
                  <a:lnTo>
                    <a:pt x="80299" y="1333401"/>
                  </a:lnTo>
                  <a:cubicBezTo>
                    <a:pt x="35951" y="1333401"/>
                    <a:pt x="0" y="1297450"/>
                    <a:pt x="0" y="1253102"/>
                  </a:cubicBezTo>
                  <a:lnTo>
                    <a:pt x="0" y="80299"/>
                  </a:lnTo>
                  <a:cubicBezTo>
                    <a:pt x="0" y="35951"/>
                    <a:pt x="35951" y="0"/>
                    <a:pt x="80299" y="0"/>
                  </a:cubicBezTo>
                  <a:close/>
                </a:path>
              </a:pathLst>
            </a:custGeom>
            <a:solidFill>
              <a:srgbClr val="FFFFFF"/>
            </a:solidFill>
          </p:spPr>
        </p:sp>
        <p:sp>
          <p:nvSpPr>
            <p:cNvPr id="24" name="TextBox 6"/>
            <p:cNvSpPr txBox="1"/>
            <p:nvPr/>
          </p:nvSpPr>
          <p:spPr>
            <a:xfrm>
              <a:off x="0" y="-38100"/>
              <a:ext cx="1174483" cy="1371501"/>
            </a:xfrm>
            <a:prstGeom prst="rect">
              <a:avLst/>
            </a:prstGeom>
          </p:spPr>
          <p:txBody>
            <a:bodyPr lIns="50800" tIns="50800" rIns="50800" bIns="50800" rtlCol="0" anchor="ctr"/>
            <a:lstStyle/>
            <a:p>
              <a:pPr algn="ctr">
                <a:lnSpc>
                  <a:spcPts val="2659"/>
                </a:lnSpc>
              </a:pPr>
              <a:endParaRPr/>
            </a:p>
          </p:txBody>
        </p:sp>
      </p:grpSp>
      <p:sp>
        <p:nvSpPr>
          <p:cNvPr id="3" name="TextBox 3"/>
          <p:cNvSpPr txBox="1"/>
          <p:nvPr/>
        </p:nvSpPr>
        <p:spPr>
          <a:xfrm>
            <a:off x="1805210" y="754301"/>
            <a:ext cx="13970436" cy="1155060"/>
          </a:xfrm>
          <a:prstGeom prst="rect">
            <a:avLst/>
          </a:prstGeom>
        </p:spPr>
        <p:txBody>
          <a:bodyPr lIns="0" tIns="0" rIns="0" bIns="0" rtlCol="0" anchor="t">
            <a:spAutoFit/>
          </a:bodyPr>
          <a:lstStyle/>
          <a:p>
            <a:pPr algn="l">
              <a:lnSpc>
                <a:spcPts val="8799"/>
              </a:lnSpc>
            </a:pPr>
            <a:r>
              <a:rPr lang="en-US" sz="8799" spc="739">
                <a:solidFill>
                  <a:srgbClr val="18727D"/>
                </a:solidFill>
                <a:latin typeface="Times New Roman" panose="02020603050405020304" pitchFamily="18" charset="0"/>
                <a:ea typeface="Jingleberry"/>
                <a:cs typeface="Times New Roman" panose="02020603050405020304" pitchFamily="18" charset="0"/>
                <a:sym typeface="Jingleberry"/>
              </a:rPr>
              <a:t>LUYỆN TẬP</a:t>
            </a:r>
          </a:p>
        </p:txBody>
      </p:sp>
      <p:sp>
        <p:nvSpPr>
          <p:cNvPr id="19" name="Freeform 19"/>
          <p:cNvSpPr/>
          <p:nvPr/>
        </p:nvSpPr>
        <p:spPr>
          <a:xfrm>
            <a:off x="12685833" y="231037"/>
            <a:ext cx="3089813" cy="2471850"/>
          </a:xfrm>
          <a:custGeom>
            <a:avLst/>
            <a:gdLst/>
            <a:ahLst/>
            <a:cxnLst/>
            <a:rect l="l" t="t" r="r" b="b"/>
            <a:pathLst>
              <a:path w="3089813" h="2471850">
                <a:moveTo>
                  <a:pt x="0" y="0"/>
                </a:moveTo>
                <a:lnTo>
                  <a:pt x="3089813" y="0"/>
                </a:lnTo>
                <a:lnTo>
                  <a:pt x="3089813" y="2471850"/>
                </a:lnTo>
                <a:lnTo>
                  <a:pt x="0" y="2471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TextBox 19"/>
          <p:cNvSpPr txBox="1"/>
          <p:nvPr/>
        </p:nvSpPr>
        <p:spPr>
          <a:xfrm>
            <a:off x="2210649" y="3069527"/>
            <a:ext cx="13159558" cy="31583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3200" dirty="0" err="1">
                <a:latin typeface="Times New Roman" panose="02020603050405020304" pitchFamily="18" charset="0"/>
                <a:ea typeface="Lato" panose="020B0604020202020204" charset="0"/>
                <a:cs typeface="Times New Roman" panose="02020603050405020304" pitchFamily="18" charset="0"/>
              </a:rPr>
              <a:t>Câu</a:t>
            </a:r>
            <a:r>
              <a:rPr lang="en-US" sz="3200" dirty="0">
                <a:latin typeface="Times New Roman" panose="02020603050405020304" pitchFamily="18" charset="0"/>
                <a:ea typeface="Lato" panose="020B0604020202020204" charset="0"/>
                <a:cs typeface="Times New Roman" panose="02020603050405020304" pitchFamily="18" charset="0"/>
              </a:rPr>
              <a:t> 1: </a:t>
            </a:r>
            <a:r>
              <a:rPr lang="vi-VN" sz="3200" dirty="0">
                <a:latin typeface="Times New Roman" panose="02020603050405020304" pitchFamily="18" charset="0"/>
                <a:ea typeface="Lato" panose="020B0604020202020204" charset="0"/>
                <a:cs typeface="Times New Roman" panose="02020603050405020304" pitchFamily="18" charset="0"/>
                <a:sym typeface="Arial" panose="020B0604020202020204"/>
              </a:rPr>
              <a:t>Thấu kính hội tụ là loại thấu kính có</a:t>
            </a:r>
          </a:p>
          <a:p>
            <a:pPr algn="just">
              <a:lnSpc>
                <a:spcPct val="150000"/>
              </a:lnSpc>
            </a:pPr>
            <a:r>
              <a:rPr lang="vi-VN" sz="320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A. </a:t>
            </a:r>
            <a:r>
              <a:rPr lang="vi-VN" sz="3200" b="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phần rìa dày hơn phần giữa.</a:t>
            </a:r>
          </a:p>
          <a:p>
            <a:pPr algn="just">
              <a:lnSpc>
                <a:spcPct val="150000"/>
              </a:lnSpc>
            </a:pPr>
            <a:r>
              <a:rPr lang="vi-VN" sz="320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B. </a:t>
            </a:r>
            <a:r>
              <a:rPr lang="vi-VN" sz="3200" b="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phần rìa mỏng hơn phần giữa.</a:t>
            </a:r>
          </a:p>
          <a:p>
            <a:pPr algn="just">
              <a:lnSpc>
                <a:spcPct val="150000"/>
              </a:lnSpc>
            </a:pPr>
            <a:r>
              <a:rPr lang="vi-VN" sz="320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C. </a:t>
            </a:r>
            <a:r>
              <a:rPr lang="vi-VN" sz="3200" b="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phần rìa và phần giữa bằng nhau.</a:t>
            </a:r>
          </a:p>
          <a:p>
            <a:pPr algn="just">
              <a:lnSpc>
                <a:spcPct val="150000"/>
              </a:lnSpc>
            </a:pPr>
            <a:r>
              <a:rPr lang="vi-VN" sz="320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D. </a:t>
            </a:r>
            <a:r>
              <a:rPr lang="vi-VN" sz="3200" b="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hình dạng bất kì</a:t>
            </a:r>
            <a:r>
              <a:rPr lang="en-US" sz="3200" b="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a:t>
            </a:r>
            <a:endParaRPr lang="vi-VN" sz="3200" b="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endParaRPr>
          </a:p>
        </p:txBody>
      </p:sp>
      <p:sp>
        <p:nvSpPr>
          <p:cNvPr id="21" name="Rectangle: Rounded Corners 9"/>
          <p:cNvSpPr/>
          <p:nvPr/>
        </p:nvSpPr>
        <p:spPr>
          <a:xfrm>
            <a:off x="2210648" y="4255601"/>
            <a:ext cx="5561751" cy="676868"/>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210648" y="6398158"/>
            <a:ext cx="12800752" cy="3785652"/>
          </a:xfrm>
          <a:prstGeom prst="rect">
            <a:avLst/>
          </a:prstGeom>
        </p:spPr>
        <p:txBody>
          <a:bodyPr wrap="square">
            <a:spAutoFit/>
          </a:bodyPr>
          <a:lstStyle/>
          <a:p>
            <a:pPr algn="just">
              <a:lnSpc>
                <a:spcPct val="150000"/>
              </a:lnSpc>
            </a:pPr>
            <a:r>
              <a:rPr lang="en-US" sz="3200" b="1">
                <a:latin typeface="Times New Roman" panose="02020603050405020304" pitchFamily="18" charset="0"/>
                <a:cs typeface="Times New Roman" panose="02020603050405020304" pitchFamily="18" charset="0"/>
              </a:rPr>
              <a:t>Câu 2: </a:t>
            </a:r>
            <a:r>
              <a:rPr lang="vi-VN" sz="3200" b="1">
                <a:latin typeface="Times New Roman" panose="02020603050405020304" pitchFamily="18" charset="0"/>
                <a:cs typeface="Times New Roman" panose="02020603050405020304" pitchFamily="18" charset="0"/>
              </a:rPr>
              <a:t>Tia tới đi qua quang tâm của thấu kính hội tụ cho tia ló</a:t>
            </a:r>
          </a:p>
          <a:p>
            <a:pPr algn="just">
              <a:lnSpc>
                <a:spcPct val="150000"/>
              </a:lnSpc>
            </a:pPr>
            <a:r>
              <a:rPr lang="vi-VN" sz="3200" b="1">
                <a:solidFill>
                  <a:schemeClr val="dk1"/>
                </a:solidFill>
                <a:latin typeface="Times New Roman" panose="02020603050405020304" pitchFamily="18" charset="0"/>
                <a:ea typeface="Lato" panose="020F0502020204030203"/>
                <a:cs typeface="Times New Roman" panose="02020603050405020304" pitchFamily="18" charset="0"/>
              </a:rPr>
              <a:t>A. </a:t>
            </a:r>
            <a:r>
              <a:rPr lang="vi-VN" sz="3200">
                <a:solidFill>
                  <a:schemeClr val="dk1"/>
                </a:solidFill>
                <a:latin typeface="Times New Roman" panose="02020603050405020304" pitchFamily="18" charset="0"/>
                <a:ea typeface="Lato" panose="020F0502020204030203"/>
                <a:cs typeface="Times New Roman" panose="02020603050405020304" pitchFamily="18" charset="0"/>
              </a:rPr>
              <a:t>đi qua tiêu điểm</a:t>
            </a:r>
          </a:p>
          <a:p>
            <a:pPr algn="just">
              <a:lnSpc>
                <a:spcPct val="150000"/>
              </a:lnSpc>
            </a:pPr>
            <a:r>
              <a:rPr lang="vi-VN" sz="3200" b="1">
                <a:solidFill>
                  <a:schemeClr val="dk1"/>
                </a:solidFill>
                <a:latin typeface="Times New Roman" panose="02020603050405020304" pitchFamily="18" charset="0"/>
                <a:ea typeface="Lato" panose="020F0502020204030203"/>
                <a:cs typeface="Times New Roman" panose="02020603050405020304" pitchFamily="18" charset="0"/>
              </a:rPr>
              <a:t>B. </a:t>
            </a:r>
            <a:r>
              <a:rPr lang="vi-VN" sz="3200">
                <a:solidFill>
                  <a:schemeClr val="dk1"/>
                </a:solidFill>
                <a:latin typeface="Times New Roman" panose="02020603050405020304" pitchFamily="18" charset="0"/>
                <a:ea typeface="Lato" panose="020F0502020204030203"/>
                <a:cs typeface="Times New Roman" panose="02020603050405020304" pitchFamily="18" charset="0"/>
              </a:rPr>
              <a:t>song song với trục chính</a:t>
            </a:r>
          </a:p>
          <a:p>
            <a:pPr algn="just">
              <a:lnSpc>
                <a:spcPct val="150000"/>
              </a:lnSpc>
            </a:pPr>
            <a:r>
              <a:rPr lang="vi-VN" sz="3200" b="1">
                <a:solidFill>
                  <a:schemeClr val="dk1"/>
                </a:solidFill>
                <a:latin typeface="Times New Roman" panose="02020603050405020304" pitchFamily="18" charset="0"/>
                <a:ea typeface="Lato" panose="020F0502020204030203"/>
                <a:cs typeface="Times New Roman" panose="02020603050405020304" pitchFamily="18" charset="0"/>
              </a:rPr>
              <a:t>C. </a:t>
            </a:r>
            <a:r>
              <a:rPr lang="vi-VN" sz="3200">
                <a:solidFill>
                  <a:schemeClr val="dk1"/>
                </a:solidFill>
                <a:latin typeface="Times New Roman" panose="02020603050405020304" pitchFamily="18" charset="0"/>
                <a:ea typeface="Lato" panose="020F0502020204030203"/>
                <a:cs typeface="Times New Roman" panose="02020603050405020304" pitchFamily="18" charset="0"/>
              </a:rPr>
              <a:t>truyền thẳng theo phương của tia tới</a:t>
            </a:r>
          </a:p>
          <a:p>
            <a:pPr algn="just">
              <a:lnSpc>
                <a:spcPct val="150000"/>
              </a:lnSpc>
            </a:pPr>
            <a:r>
              <a:rPr lang="vi-VN" sz="3200" b="1">
                <a:solidFill>
                  <a:schemeClr val="dk1"/>
                </a:solidFill>
                <a:latin typeface="Times New Roman" panose="02020603050405020304" pitchFamily="18" charset="0"/>
                <a:ea typeface="Lato" panose="020F0502020204030203"/>
                <a:cs typeface="Times New Roman" panose="02020603050405020304" pitchFamily="18" charset="0"/>
              </a:rPr>
              <a:t>D. </a:t>
            </a:r>
            <a:r>
              <a:rPr lang="vi-VN" sz="3200">
                <a:solidFill>
                  <a:schemeClr val="dk1"/>
                </a:solidFill>
                <a:latin typeface="Times New Roman" panose="02020603050405020304" pitchFamily="18" charset="0"/>
                <a:ea typeface="Lato" panose="020F0502020204030203"/>
                <a:cs typeface="Times New Roman" panose="02020603050405020304" pitchFamily="18" charset="0"/>
              </a:rPr>
              <a:t>có đường kéo dài đi qua tiêu điểm</a:t>
            </a:r>
            <a:endParaRPr lang="vi-VN" sz="3200" dirty="0">
              <a:solidFill>
                <a:schemeClr val="dk1"/>
              </a:solidFill>
              <a:latin typeface="Times New Roman" panose="02020603050405020304" pitchFamily="18" charset="0"/>
              <a:ea typeface="Lato" panose="020F0502020204030203"/>
              <a:cs typeface="Times New Roman" panose="02020603050405020304" pitchFamily="18" charset="0"/>
            </a:endParaRPr>
          </a:p>
        </p:txBody>
      </p:sp>
      <p:sp>
        <p:nvSpPr>
          <p:cNvPr id="26" name="Rectangle: Rounded Corners 4"/>
          <p:cNvSpPr/>
          <p:nvPr/>
        </p:nvSpPr>
        <p:spPr>
          <a:xfrm>
            <a:off x="2210648" y="8708474"/>
            <a:ext cx="6628552" cy="626025"/>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sp>
        <p:nvSpPr>
          <p:cNvPr id="8" name="TextBox 8"/>
          <p:cNvSpPr txBox="1"/>
          <p:nvPr/>
        </p:nvSpPr>
        <p:spPr>
          <a:xfrm>
            <a:off x="1038524" y="-250439"/>
            <a:ext cx="16751604" cy="1577355"/>
          </a:xfrm>
          <a:prstGeom prst="rect">
            <a:avLst/>
          </a:prstGeom>
        </p:spPr>
        <p:txBody>
          <a:bodyPr wrap="square" lIns="0" tIns="0" rIns="0" bIns="0" rtlCol="0" anchor="t">
            <a:spAutoFit/>
          </a:bodyPr>
          <a:lstStyle/>
          <a:p>
            <a:pPr algn="ctr">
              <a:lnSpc>
                <a:spcPts val="12322"/>
              </a:lnSpc>
            </a:pPr>
            <a:r>
              <a:rPr lang="en-US" sz="6600" b="1" spc="555">
                <a:solidFill>
                  <a:srgbClr val="543855"/>
                </a:solidFill>
                <a:latin typeface="Times New Roman" panose="02020603050405020304" pitchFamily="18" charset="0"/>
                <a:ea typeface="Jingleberry"/>
                <a:cs typeface="Times New Roman" panose="02020603050405020304" pitchFamily="18" charset="0"/>
                <a:sym typeface="Jingleberry"/>
              </a:rPr>
              <a:t>I. Cấu Tạo Thấu Kính Và Phân Loại</a:t>
            </a:r>
          </a:p>
        </p:txBody>
      </p:sp>
      <p:pic>
        <p:nvPicPr>
          <p:cNvPr id="17" name="Picture 16"/>
          <p:cNvPicPr>
            <a:picLocks noChangeAspect="1"/>
          </p:cNvPicPr>
          <p:nvPr/>
        </p:nvPicPr>
        <p:blipFill>
          <a:blip r:embed="rId3"/>
          <a:stretch>
            <a:fillRect/>
          </a:stretch>
        </p:blipFill>
        <p:spPr>
          <a:xfrm>
            <a:off x="1307796" y="1325462"/>
            <a:ext cx="16565400" cy="4834391"/>
          </a:xfrm>
          <a:prstGeom prst="rect">
            <a:avLst/>
          </a:prstGeom>
        </p:spPr>
      </p:pic>
      <p:sp>
        <p:nvSpPr>
          <p:cNvPr id="9" name="Rectangle: Rounded Corners 360"/>
          <p:cNvSpPr/>
          <p:nvPr/>
        </p:nvSpPr>
        <p:spPr>
          <a:xfrm>
            <a:off x="1023536" y="8698375"/>
            <a:ext cx="16121464" cy="1326915"/>
          </a:xfrm>
          <a:prstGeom prst="roundRect">
            <a:avLst/>
          </a:prstGeom>
          <a:solidFill>
            <a:srgbClr val="EE72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Google Shape;363;p48"/>
          <p:cNvSpPr txBox="1"/>
          <p:nvPr/>
        </p:nvSpPr>
        <p:spPr>
          <a:xfrm>
            <a:off x="1443070" y="8944749"/>
            <a:ext cx="15282395" cy="1080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4000" b="1" dirty="0">
                <a:solidFill>
                  <a:schemeClr val="bg1"/>
                </a:solidFill>
                <a:latin typeface="Times New Roman" panose="02020603050405020304" pitchFamily="18" charset="0"/>
                <a:cs typeface="Times New Roman" panose="02020603050405020304" pitchFamily="18" charset="0"/>
              </a:rPr>
              <a:t>So </a:t>
            </a:r>
            <a:r>
              <a:rPr lang="en-US" sz="4000" b="1" dirty="0" err="1">
                <a:solidFill>
                  <a:schemeClr val="bg1"/>
                </a:solidFill>
                <a:latin typeface="Times New Roman" panose="02020603050405020304" pitchFamily="18" charset="0"/>
                <a:cs typeface="Times New Roman" panose="02020603050405020304" pitchFamily="18" charset="0"/>
              </a:rPr>
              <a:t>sánh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độ</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dày</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phần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rìa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và</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phần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giữa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của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các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thấu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kính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trên</a:t>
            </a:r>
            <a:r>
              <a:rPr lang="en-US" sz="4000" b="1" dirty="0">
                <a:solidFill>
                  <a:schemeClr val="bg1"/>
                </a:solidFill>
                <a:latin typeface="Times New Roman" panose="02020603050405020304" pitchFamily="18" charset="0"/>
                <a:cs typeface="Times New Roman" panose="02020603050405020304" pitchFamily="18" charset="0"/>
              </a:rPr>
              <a:t>?</a:t>
            </a:r>
          </a:p>
        </p:txBody>
      </p:sp>
      <p:sp>
        <p:nvSpPr>
          <p:cNvPr id="12" name="Left Brace 11"/>
          <p:cNvSpPr/>
          <p:nvPr/>
        </p:nvSpPr>
        <p:spPr>
          <a:xfrm rot="16200000">
            <a:off x="5585421" y="4244412"/>
            <a:ext cx="872683" cy="5293406"/>
          </a:xfrm>
          <a:prstGeom prst="leftBrace">
            <a:avLst>
              <a:gd name="adj1" fmla="val 53788"/>
              <a:gd name="adj2" fmla="val 50000"/>
            </a:avLst>
          </a:prstGeom>
          <a:ln w="19050">
            <a:solidFill>
              <a:srgbClr val="E364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Google Shape;363;p48"/>
          <p:cNvSpPr txBox="1"/>
          <p:nvPr/>
        </p:nvSpPr>
        <p:spPr>
          <a:xfrm>
            <a:off x="2920220" y="7384138"/>
            <a:ext cx="6164047" cy="12314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4800" b="1" dirty="0" err="1">
                <a:solidFill>
                  <a:srgbClr val="2E2723"/>
                </a:solidFill>
                <a:latin typeface="Times New Roman" panose="02020603050405020304" pitchFamily="18" charset="0"/>
                <a:cs typeface="Times New Roman" panose="02020603050405020304" pitchFamily="18" charset="0"/>
              </a:rPr>
              <a:t>Thấu</a:t>
            </a:r>
            <a:r>
              <a:rPr lang="en-US" sz="4800" b="1" dirty="0">
                <a:solidFill>
                  <a:srgbClr val="2E2723"/>
                </a:solidFill>
                <a:latin typeface="Times New Roman" panose="02020603050405020304" pitchFamily="18" charset="0"/>
                <a:cs typeface="Times New Roman" panose="02020603050405020304" pitchFamily="18" charset="0"/>
              </a:rPr>
              <a:t> </a:t>
            </a:r>
            <a:r>
              <a:rPr lang="en-US" sz="4800" b="1" dirty="0" err="1">
                <a:solidFill>
                  <a:srgbClr val="2E2723"/>
                </a:solidFill>
                <a:latin typeface="Times New Roman" panose="02020603050405020304" pitchFamily="18" charset="0"/>
                <a:cs typeface="Times New Roman" panose="02020603050405020304" pitchFamily="18" charset="0"/>
              </a:rPr>
              <a:t>kính</a:t>
            </a:r>
            <a:r>
              <a:rPr lang="en-US" sz="4800" b="1" dirty="0">
                <a:solidFill>
                  <a:srgbClr val="2E2723"/>
                </a:solidFill>
                <a:latin typeface="Times New Roman" panose="02020603050405020304" pitchFamily="18" charset="0"/>
                <a:cs typeface="Times New Roman" panose="02020603050405020304" pitchFamily="18" charset="0"/>
              </a:rPr>
              <a:t> </a:t>
            </a:r>
            <a:r>
              <a:rPr lang="en-US" sz="4800" b="1" dirty="0" err="1">
                <a:solidFill>
                  <a:srgbClr val="2E2723"/>
                </a:solidFill>
                <a:latin typeface="Times New Roman" panose="02020603050405020304" pitchFamily="18" charset="0"/>
                <a:cs typeface="Times New Roman" panose="02020603050405020304" pitchFamily="18" charset="0"/>
              </a:rPr>
              <a:t>rìa</a:t>
            </a:r>
            <a:r>
              <a:rPr lang="en-US" sz="4800" b="1" dirty="0">
                <a:solidFill>
                  <a:srgbClr val="2E2723"/>
                </a:solidFill>
                <a:latin typeface="Times New Roman" panose="02020603050405020304" pitchFamily="18" charset="0"/>
                <a:cs typeface="Times New Roman" panose="02020603050405020304" pitchFamily="18" charset="0"/>
              </a:rPr>
              <a:t> </a:t>
            </a:r>
            <a:r>
              <a:rPr lang="en-US" sz="4800" b="1" dirty="0" err="1">
                <a:solidFill>
                  <a:srgbClr val="2E2723"/>
                </a:solidFill>
                <a:latin typeface="Times New Roman" panose="02020603050405020304" pitchFamily="18" charset="0"/>
                <a:cs typeface="Times New Roman" panose="02020603050405020304" pitchFamily="18" charset="0"/>
              </a:rPr>
              <a:t>mỏng</a:t>
            </a:r>
            <a:endParaRPr lang="en-US" sz="4800" b="1" dirty="0">
              <a:solidFill>
                <a:srgbClr val="2E2723"/>
              </a:solidFill>
              <a:latin typeface="Times New Roman" panose="02020603050405020304" pitchFamily="18" charset="0"/>
              <a:cs typeface="Times New Roman" panose="02020603050405020304" pitchFamily="18" charset="0"/>
            </a:endParaRPr>
          </a:p>
        </p:txBody>
      </p:sp>
      <p:sp>
        <p:nvSpPr>
          <p:cNvPr id="15" name="Left Brace 14"/>
          <p:cNvSpPr/>
          <p:nvPr/>
        </p:nvSpPr>
        <p:spPr>
          <a:xfrm rot="16200000">
            <a:off x="13983270" y="4375955"/>
            <a:ext cx="683739" cy="5180680"/>
          </a:xfrm>
          <a:prstGeom prst="leftBrace">
            <a:avLst>
              <a:gd name="adj1" fmla="val 53788"/>
              <a:gd name="adj2" fmla="val 50000"/>
            </a:avLst>
          </a:prstGeom>
          <a:ln w="19050">
            <a:solidFill>
              <a:srgbClr val="E364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Google Shape;363;p48"/>
          <p:cNvSpPr txBox="1"/>
          <p:nvPr/>
        </p:nvSpPr>
        <p:spPr>
          <a:xfrm>
            <a:off x="11362263" y="7384138"/>
            <a:ext cx="5925752" cy="9648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4800" b="1" dirty="0" err="1">
                <a:solidFill>
                  <a:srgbClr val="2E2723"/>
                </a:solidFill>
                <a:latin typeface="Times New Roman" panose="02020603050405020304" pitchFamily="18" charset="0"/>
                <a:cs typeface="Times New Roman" panose="02020603050405020304" pitchFamily="18" charset="0"/>
              </a:rPr>
              <a:t>Thấu</a:t>
            </a:r>
            <a:r>
              <a:rPr lang="en-US" sz="4800" b="1" dirty="0">
                <a:solidFill>
                  <a:srgbClr val="2E2723"/>
                </a:solidFill>
                <a:latin typeface="Times New Roman" panose="02020603050405020304" pitchFamily="18" charset="0"/>
                <a:cs typeface="Times New Roman" panose="02020603050405020304" pitchFamily="18" charset="0"/>
              </a:rPr>
              <a:t> </a:t>
            </a:r>
            <a:r>
              <a:rPr lang="en-US" sz="4800" b="1" dirty="0" err="1">
                <a:solidFill>
                  <a:srgbClr val="2E2723"/>
                </a:solidFill>
                <a:latin typeface="Times New Roman" panose="02020603050405020304" pitchFamily="18" charset="0"/>
                <a:cs typeface="Times New Roman" panose="02020603050405020304" pitchFamily="18" charset="0"/>
              </a:rPr>
              <a:t>kính</a:t>
            </a:r>
            <a:r>
              <a:rPr lang="en-US" sz="4800" b="1" dirty="0">
                <a:solidFill>
                  <a:srgbClr val="2E2723"/>
                </a:solidFill>
                <a:latin typeface="Times New Roman" panose="02020603050405020304" pitchFamily="18" charset="0"/>
                <a:cs typeface="Times New Roman" panose="02020603050405020304" pitchFamily="18" charset="0"/>
              </a:rPr>
              <a:t> </a:t>
            </a:r>
            <a:r>
              <a:rPr lang="en-US" sz="4800" b="1" dirty="0" err="1">
                <a:solidFill>
                  <a:srgbClr val="2E2723"/>
                </a:solidFill>
                <a:latin typeface="Times New Roman" panose="02020603050405020304" pitchFamily="18" charset="0"/>
                <a:cs typeface="Times New Roman" panose="02020603050405020304" pitchFamily="18" charset="0"/>
              </a:rPr>
              <a:t>rìa</a:t>
            </a:r>
            <a:r>
              <a:rPr lang="en-US" sz="4800" b="1" dirty="0">
                <a:solidFill>
                  <a:srgbClr val="2E2723"/>
                </a:solidFill>
                <a:latin typeface="Times New Roman" panose="02020603050405020304" pitchFamily="18" charset="0"/>
                <a:cs typeface="Times New Roman" panose="02020603050405020304" pitchFamily="18" charset="0"/>
              </a:rPr>
              <a:t> </a:t>
            </a:r>
            <a:r>
              <a:rPr lang="en-US" sz="4800" b="1" dirty="0" err="1">
                <a:solidFill>
                  <a:srgbClr val="2E2723"/>
                </a:solidFill>
                <a:latin typeface="Times New Roman" panose="02020603050405020304" pitchFamily="18" charset="0"/>
                <a:cs typeface="Times New Roman" panose="02020603050405020304" pitchFamily="18" charset="0"/>
              </a:rPr>
              <a:t>dày</a:t>
            </a:r>
            <a:endParaRPr lang="en-US" sz="4800" b="1" dirty="0">
              <a:solidFill>
                <a:srgbClr val="2E272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34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 presetClass="exit" presetSubtype="0" fill="hold" grpId="1" nodeType="with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2" grpId="0" animBg="1"/>
      <p:bldP spid="14" grpId="0"/>
      <p:bldP spid="15" grpId="0" animBg="1"/>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840" t="-40382" b="-38888"/>
            </a:stretch>
          </a:blipFill>
        </p:spPr>
      </p:sp>
      <p:grpSp>
        <p:nvGrpSpPr>
          <p:cNvPr id="22" name="Group 4"/>
          <p:cNvGrpSpPr/>
          <p:nvPr/>
        </p:nvGrpSpPr>
        <p:grpSpPr>
          <a:xfrm>
            <a:off x="1423371" y="3226151"/>
            <a:ext cx="15416829" cy="6032149"/>
            <a:chOff x="0" y="0"/>
            <a:chExt cx="1174483" cy="1333401"/>
          </a:xfrm>
        </p:grpSpPr>
        <p:sp>
          <p:nvSpPr>
            <p:cNvPr id="23" name="Freeform 5"/>
            <p:cNvSpPr/>
            <p:nvPr/>
          </p:nvSpPr>
          <p:spPr>
            <a:xfrm>
              <a:off x="0" y="0"/>
              <a:ext cx="1174483" cy="1333401"/>
            </a:xfrm>
            <a:custGeom>
              <a:avLst/>
              <a:gdLst/>
              <a:ahLst/>
              <a:cxnLst/>
              <a:rect l="l" t="t" r="r" b="b"/>
              <a:pathLst>
                <a:path w="1174483" h="1333401">
                  <a:moveTo>
                    <a:pt x="80299" y="0"/>
                  </a:moveTo>
                  <a:lnTo>
                    <a:pt x="1094184" y="0"/>
                  </a:lnTo>
                  <a:cubicBezTo>
                    <a:pt x="1138532" y="0"/>
                    <a:pt x="1174483" y="35951"/>
                    <a:pt x="1174483" y="80299"/>
                  </a:cubicBezTo>
                  <a:lnTo>
                    <a:pt x="1174483" y="1253102"/>
                  </a:lnTo>
                  <a:cubicBezTo>
                    <a:pt x="1174483" y="1297450"/>
                    <a:pt x="1138532" y="1333401"/>
                    <a:pt x="1094184" y="1333401"/>
                  </a:cubicBezTo>
                  <a:lnTo>
                    <a:pt x="80299" y="1333401"/>
                  </a:lnTo>
                  <a:cubicBezTo>
                    <a:pt x="35951" y="1333401"/>
                    <a:pt x="0" y="1297450"/>
                    <a:pt x="0" y="1253102"/>
                  </a:cubicBezTo>
                  <a:lnTo>
                    <a:pt x="0" y="80299"/>
                  </a:lnTo>
                  <a:cubicBezTo>
                    <a:pt x="0" y="35951"/>
                    <a:pt x="35951" y="0"/>
                    <a:pt x="80299" y="0"/>
                  </a:cubicBezTo>
                  <a:close/>
                </a:path>
              </a:pathLst>
            </a:custGeom>
            <a:solidFill>
              <a:srgbClr val="FFFFFF"/>
            </a:solidFill>
          </p:spPr>
        </p:sp>
        <p:sp>
          <p:nvSpPr>
            <p:cNvPr id="24" name="TextBox 6"/>
            <p:cNvSpPr txBox="1"/>
            <p:nvPr/>
          </p:nvSpPr>
          <p:spPr>
            <a:xfrm>
              <a:off x="0" y="-38100"/>
              <a:ext cx="1174483" cy="1371501"/>
            </a:xfrm>
            <a:prstGeom prst="rect">
              <a:avLst/>
            </a:prstGeom>
          </p:spPr>
          <p:txBody>
            <a:bodyPr lIns="50800" tIns="50800" rIns="50800" bIns="50800" rtlCol="0" anchor="ctr"/>
            <a:lstStyle/>
            <a:p>
              <a:pPr algn="ctr">
                <a:lnSpc>
                  <a:spcPts val="2659"/>
                </a:lnSpc>
              </a:pPr>
              <a:endParaRPr/>
            </a:p>
          </p:txBody>
        </p:sp>
      </p:grpSp>
      <p:sp>
        <p:nvSpPr>
          <p:cNvPr id="3" name="TextBox 3"/>
          <p:cNvSpPr txBox="1"/>
          <p:nvPr/>
        </p:nvSpPr>
        <p:spPr>
          <a:xfrm>
            <a:off x="1805210" y="754301"/>
            <a:ext cx="13970436" cy="1155060"/>
          </a:xfrm>
          <a:prstGeom prst="rect">
            <a:avLst/>
          </a:prstGeom>
        </p:spPr>
        <p:txBody>
          <a:bodyPr lIns="0" tIns="0" rIns="0" bIns="0" rtlCol="0" anchor="t">
            <a:spAutoFit/>
          </a:bodyPr>
          <a:lstStyle/>
          <a:p>
            <a:pPr algn="l">
              <a:lnSpc>
                <a:spcPts val="8799"/>
              </a:lnSpc>
            </a:pPr>
            <a:r>
              <a:rPr lang="en-US" sz="8799" spc="739">
                <a:solidFill>
                  <a:srgbClr val="18727D"/>
                </a:solidFill>
                <a:latin typeface="Times New Roman" panose="02020603050405020304" pitchFamily="18" charset="0"/>
                <a:ea typeface="Jingleberry"/>
                <a:cs typeface="Times New Roman" panose="02020603050405020304" pitchFamily="18" charset="0"/>
                <a:sym typeface="Jingleberry"/>
              </a:rPr>
              <a:t>LUYỆN TẬP</a:t>
            </a:r>
          </a:p>
        </p:txBody>
      </p:sp>
      <p:sp>
        <p:nvSpPr>
          <p:cNvPr id="19" name="Freeform 19"/>
          <p:cNvSpPr/>
          <p:nvPr/>
        </p:nvSpPr>
        <p:spPr>
          <a:xfrm>
            <a:off x="12685833" y="231037"/>
            <a:ext cx="3089813" cy="2471850"/>
          </a:xfrm>
          <a:custGeom>
            <a:avLst/>
            <a:gdLst/>
            <a:ahLst/>
            <a:cxnLst/>
            <a:rect l="l" t="t" r="r" b="b"/>
            <a:pathLst>
              <a:path w="3089813" h="2471850">
                <a:moveTo>
                  <a:pt x="0" y="0"/>
                </a:moveTo>
                <a:lnTo>
                  <a:pt x="3089813" y="0"/>
                </a:lnTo>
                <a:lnTo>
                  <a:pt x="3089813" y="2471850"/>
                </a:lnTo>
                <a:lnTo>
                  <a:pt x="0" y="2471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TextBox 19"/>
          <p:cNvSpPr txBox="1"/>
          <p:nvPr/>
        </p:nvSpPr>
        <p:spPr>
          <a:xfrm>
            <a:off x="1805210" y="3440859"/>
            <a:ext cx="13159558" cy="46605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3200">
                <a:latin typeface="Times New Roman" panose="02020603050405020304" pitchFamily="18" charset="0"/>
                <a:cs typeface="Times New Roman" panose="02020603050405020304" pitchFamily="18" charset="0"/>
              </a:rPr>
              <a:t>Câu 3: </a:t>
            </a:r>
            <a:r>
              <a:rPr lang="vi-VN" sz="3200">
                <a:latin typeface="Times New Roman" panose="02020603050405020304" pitchFamily="18" charset="0"/>
                <a:cs typeface="Times New Roman" panose="02020603050405020304" pitchFamily="18" charset="0"/>
              </a:rPr>
              <a:t>Vật AB đặt trước thấu kính hội tụ cho ảnh A’B’, ảnh và vật nằm về cùng một phía đối với thấu kính. Ảnh A’B’</a:t>
            </a:r>
            <a:endParaRPr lang="en-US" sz="3200">
              <a:latin typeface="Times New Roman" panose="02020603050405020304" pitchFamily="18" charset="0"/>
              <a:cs typeface="Times New Roman" panose="02020603050405020304" pitchFamily="18" charset="0"/>
            </a:endParaRP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A.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là ảnh thật, lớn hơn vật.</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B.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là ảnh ảo, nhỏ hơn vật.</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C.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ngược chiều với vật.</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D.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là ảnh ảo, cùng chiều với vật.</a:t>
            </a:r>
            <a:endParaRPr lang="vi-VN" sz="3200" b="0" dirty="0">
              <a:solidFill>
                <a:schemeClr val="dk1"/>
              </a:solidFill>
              <a:latin typeface="Times New Roman" panose="02020603050405020304" pitchFamily="18" charset="0"/>
              <a:ea typeface="Lato" panose="020F0502020204030203"/>
              <a:cs typeface="Times New Roman" panose="02020603050405020304" pitchFamily="18" charset="0"/>
            </a:endParaRPr>
          </a:p>
        </p:txBody>
      </p:sp>
      <p:sp>
        <p:nvSpPr>
          <p:cNvPr id="21" name="Rectangle: Rounded Corners 9"/>
          <p:cNvSpPr/>
          <p:nvPr/>
        </p:nvSpPr>
        <p:spPr>
          <a:xfrm>
            <a:off x="1805210" y="7048499"/>
            <a:ext cx="6018951" cy="838199"/>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stretch>
            <a:fillRect/>
          </a:stretch>
        </p:blipFill>
        <p:spPr>
          <a:xfrm>
            <a:off x="8249552" y="5217228"/>
            <a:ext cx="8502934" cy="3722379"/>
          </a:xfrm>
          <a:prstGeom prst="rect">
            <a:avLst/>
          </a:prstGeom>
        </p:spPr>
      </p:pic>
    </p:spTree>
    <p:extLst>
      <p:ext uri="{BB962C8B-B14F-4D97-AF65-F5344CB8AC3E}">
        <p14:creationId xmlns:p14="http://schemas.microsoft.com/office/powerpoint/2010/main" val="111122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840" t="-40382" b="-38888"/>
            </a:stretch>
          </a:blipFill>
        </p:spPr>
      </p:sp>
      <p:grpSp>
        <p:nvGrpSpPr>
          <p:cNvPr id="22" name="Group 4"/>
          <p:cNvGrpSpPr/>
          <p:nvPr/>
        </p:nvGrpSpPr>
        <p:grpSpPr>
          <a:xfrm>
            <a:off x="1423371" y="3692941"/>
            <a:ext cx="15416829" cy="5031959"/>
            <a:chOff x="0" y="0"/>
            <a:chExt cx="1174483" cy="1333401"/>
          </a:xfrm>
        </p:grpSpPr>
        <p:sp>
          <p:nvSpPr>
            <p:cNvPr id="23" name="Freeform 5"/>
            <p:cNvSpPr/>
            <p:nvPr/>
          </p:nvSpPr>
          <p:spPr>
            <a:xfrm>
              <a:off x="0" y="0"/>
              <a:ext cx="1174483" cy="1333401"/>
            </a:xfrm>
            <a:custGeom>
              <a:avLst/>
              <a:gdLst/>
              <a:ahLst/>
              <a:cxnLst/>
              <a:rect l="l" t="t" r="r" b="b"/>
              <a:pathLst>
                <a:path w="1174483" h="1333401">
                  <a:moveTo>
                    <a:pt x="80299" y="0"/>
                  </a:moveTo>
                  <a:lnTo>
                    <a:pt x="1094184" y="0"/>
                  </a:lnTo>
                  <a:cubicBezTo>
                    <a:pt x="1138532" y="0"/>
                    <a:pt x="1174483" y="35951"/>
                    <a:pt x="1174483" y="80299"/>
                  </a:cubicBezTo>
                  <a:lnTo>
                    <a:pt x="1174483" y="1253102"/>
                  </a:lnTo>
                  <a:cubicBezTo>
                    <a:pt x="1174483" y="1297450"/>
                    <a:pt x="1138532" y="1333401"/>
                    <a:pt x="1094184" y="1333401"/>
                  </a:cubicBezTo>
                  <a:lnTo>
                    <a:pt x="80299" y="1333401"/>
                  </a:lnTo>
                  <a:cubicBezTo>
                    <a:pt x="35951" y="1333401"/>
                    <a:pt x="0" y="1297450"/>
                    <a:pt x="0" y="1253102"/>
                  </a:cubicBezTo>
                  <a:lnTo>
                    <a:pt x="0" y="80299"/>
                  </a:lnTo>
                  <a:cubicBezTo>
                    <a:pt x="0" y="35951"/>
                    <a:pt x="35951" y="0"/>
                    <a:pt x="80299" y="0"/>
                  </a:cubicBezTo>
                  <a:close/>
                </a:path>
              </a:pathLst>
            </a:custGeom>
            <a:solidFill>
              <a:srgbClr val="FFFFFF"/>
            </a:solidFill>
          </p:spPr>
        </p:sp>
        <p:sp>
          <p:nvSpPr>
            <p:cNvPr id="24" name="TextBox 6"/>
            <p:cNvSpPr txBox="1"/>
            <p:nvPr/>
          </p:nvSpPr>
          <p:spPr>
            <a:xfrm>
              <a:off x="0" y="-38100"/>
              <a:ext cx="1174483" cy="1371501"/>
            </a:xfrm>
            <a:prstGeom prst="rect">
              <a:avLst/>
            </a:prstGeom>
          </p:spPr>
          <p:txBody>
            <a:bodyPr lIns="50800" tIns="50800" rIns="50800" bIns="50800" rtlCol="0" anchor="ctr"/>
            <a:lstStyle/>
            <a:p>
              <a:pPr algn="ctr">
                <a:lnSpc>
                  <a:spcPts val="2659"/>
                </a:lnSpc>
              </a:pPr>
              <a:endParaRPr/>
            </a:p>
          </p:txBody>
        </p:sp>
      </p:grpSp>
      <p:sp>
        <p:nvSpPr>
          <p:cNvPr id="3" name="TextBox 3"/>
          <p:cNvSpPr txBox="1"/>
          <p:nvPr/>
        </p:nvSpPr>
        <p:spPr>
          <a:xfrm>
            <a:off x="1805210" y="754301"/>
            <a:ext cx="13970436" cy="1155060"/>
          </a:xfrm>
          <a:prstGeom prst="rect">
            <a:avLst/>
          </a:prstGeom>
        </p:spPr>
        <p:txBody>
          <a:bodyPr lIns="0" tIns="0" rIns="0" bIns="0" rtlCol="0" anchor="t">
            <a:spAutoFit/>
          </a:bodyPr>
          <a:lstStyle/>
          <a:p>
            <a:pPr algn="l">
              <a:lnSpc>
                <a:spcPts val="8799"/>
              </a:lnSpc>
            </a:pPr>
            <a:r>
              <a:rPr lang="en-US" sz="8799" spc="739">
                <a:solidFill>
                  <a:srgbClr val="18727D"/>
                </a:solidFill>
                <a:latin typeface="Times New Roman" panose="02020603050405020304" pitchFamily="18" charset="0"/>
                <a:ea typeface="Jingleberry"/>
                <a:cs typeface="Times New Roman" panose="02020603050405020304" pitchFamily="18" charset="0"/>
                <a:sym typeface="Jingleberry"/>
              </a:rPr>
              <a:t>LUYỆN TẬP</a:t>
            </a:r>
          </a:p>
        </p:txBody>
      </p:sp>
      <p:sp>
        <p:nvSpPr>
          <p:cNvPr id="19" name="Freeform 19"/>
          <p:cNvSpPr/>
          <p:nvPr/>
        </p:nvSpPr>
        <p:spPr>
          <a:xfrm>
            <a:off x="12685833" y="231037"/>
            <a:ext cx="3089813" cy="2471850"/>
          </a:xfrm>
          <a:custGeom>
            <a:avLst/>
            <a:gdLst/>
            <a:ahLst/>
            <a:cxnLst/>
            <a:rect l="l" t="t" r="r" b="b"/>
            <a:pathLst>
              <a:path w="3089813" h="2471850">
                <a:moveTo>
                  <a:pt x="0" y="0"/>
                </a:moveTo>
                <a:lnTo>
                  <a:pt x="3089813" y="0"/>
                </a:lnTo>
                <a:lnTo>
                  <a:pt x="3089813" y="2471850"/>
                </a:lnTo>
                <a:lnTo>
                  <a:pt x="0" y="2471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TextBox 19"/>
          <p:cNvSpPr txBox="1"/>
          <p:nvPr/>
        </p:nvSpPr>
        <p:spPr>
          <a:xfrm>
            <a:off x="1805210" y="3692941"/>
            <a:ext cx="14653990" cy="46605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l">
              <a:lnSpc>
                <a:spcPct val="150000"/>
              </a:lnSpc>
            </a:pPr>
            <a:r>
              <a:rPr lang="en-US" sz="3200">
                <a:latin typeface="Times New Roman" panose="02020603050405020304" pitchFamily="18" charset="0"/>
                <a:cs typeface="Times New Roman" panose="02020603050405020304" pitchFamily="18" charset="0"/>
              </a:rPr>
              <a:t>Câu 4: </a:t>
            </a:r>
            <a:r>
              <a:rPr lang="vi-VN" sz="3200">
                <a:latin typeface="Times New Roman" panose="02020603050405020304" pitchFamily="18" charset="0"/>
                <a:cs typeface="Times New Roman" panose="02020603050405020304" pitchFamily="18" charset="0"/>
              </a:rPr>
              <a:t>Chỉ ra phương án sai. Đặt một cây nến trước một thấu kính hội tụ.</a:t>
            </a:r>
            <a:endParaRPr lang="en-US" sz="3200">
              <a:latin typeface="Times New Roman" panose="02020603050405020304" pitchFamily="18" charset="0"/>
              <a:cs typeface="Times New Roman" panose="02020603050405020304" pitchFamily="18" charset="0"/>
            </a:endParaRP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A.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Ta có thể thu được ảnh của cây nến trên màn ảnh.</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B.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Ảnh của cây nến trên màn ảnh có thể lớn hơn hoặc nhỏ hơn cây nến.</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C.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Ảnh của cây nến trên màn ảnh có thể là ảnh thật hoặc ảnh ảo.</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D.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Ảnh ảo của cây nến luôn luôn lớn hơn cây nến.</a:t>
            </a:r>
            <a:endParaRPr lang="vi-VN" sz="3200" b="0" dirty="0">
              <a:solidFill>
                <a:schemeClr val="dk1"/>
              </a:solidFill>
              <a:latin typeface="Times New Roman" panose="02020603050405020304" pitchFamily="18" charset="0"/>
              <a:ea typeface="Lato" panose="020F0502020204030203"/>
              <a:cs typeface="Times New Roman" panose="02020603050405020304" pitchFamily="18" charset="0"/>
            </a:endParaRPr>
          </a:p>
        </p:txBody>
      </p:sp>
      <p:sp>
        <p:nvSpPr>
          <p:cNvPr id="21" name="Rectangle: Rounded Corners 9"/>
          <p:cNvSpPr/>
          <p:nvPr/>
        </p:nvSpPr>
        <p:spPr>
          <a:xfrm>
            <a:off x="1805210" y="6362700"/>
            <a:ext cx="12291790" cy="717724"/>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79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840" t="-40382" b="-38888"/>
            </a:stretch>
          </a:blipFill>
        </p:spPr>
      </p:sp>
      <p:grpSp>
        <p:nvGrpSpPr>
          <p:cNvPr id="22" name="Group 4"/>
          <p:cNvGrpSpPr/>
          <p:nvPr/>
        </p:nvGrpSpPr>
        <p:grpSpPr>
          <a:xfrm>
            <a:off x="1423371" y="3226151"/>
            <a:ext cx="15416829" cy="6032149"/>
            <a:chOff x="0" y="0"/>
            <a:chExt cx="1174483" cy="1333401"/>
          </a:xfrm>
        </p:grpSpPr>
        <p:sp>
          <p:nvSpPr>
            <p:cNvPr id="23" name="Freeform 5"/>
            <p:cNvSpPr/>
            <p:nvPr/>
          </p:nvSpPr>
          <p:spPr>
            <a:xfrm>
              <a:off x="0" y="0"/>
              <a:ext cx="1174483" cy="1333401"/>
            </a:xfrm>
            <a:custGeom>
              <a:avLst/>
              <a:gdLst/>
              <a:ahLst/>
              <a:cxnLst/>
              <a:rect l="l" t="t" r="r" b="b"/>
              <a:pathLst>
                <a:path w="1174483" h="1333401">
                  <a:moveTo>
                    <a:pt x="80299" y="0"/>
                  </a:moveTo>
                  <a:lnTo>
                    <a:pt x="1094184" y="0"/>
                  </a:lnTo>
                  <a:cubicBezTo>
                    <a:pt x="1138532" y="0"/>
                    <a:pt x="1174483" y="35951"/>
                    <a:pt x="1174483" y="80299"/>
                  </a:cubicBezTo>
                  <a:lnTo>
                    <a:pt x="1174483" y="1253102"/>
                  </a:lnTo>
                  <a:cubicBezTo>
                    <a:pt x="1174483" y="1297450"/>
                    <a:pt x="1138532" y="1333401"/>
                    <a:pt x="1094184" y="1333401"/>
                  </a:cubicBezTo>
                  <a:lnTo>
                    <a:pt x="80299" y="1333401"/>
                  </a:lnTo>
                  <a:cubicBezTo>
                    <a:pt x="35951" y="1333401"/>
                    <a:pt x="0" y="1297450"/>
                    <a:pt x="0" y="1253102"/>
                  </a:cubicBezTo>
                  <a:lnTo>
                    <a:pt x="0" y="80299"/>
                  </a:lnTo>
                  <a:cubicBezTo>
                    <a:pt x="0" y="35951"/>
                    <a:pt x="35951" y="0"/>
                    <a:pt x="80299" y="0"/>
                  </a:cubicBezTo>
                  <a:close/>
                </a:path>
              </a:pathLst>
            </a:custGeom>
            <a:solidFill>
              <a:srgbClr val="FFFFFF"/>
            </a:solidFill>
          </p:spPr>
        </p:sp>
        <p:sp>
          <p:nvSpPr>
            <p:cNvPr id="24" name="TextBox 6"/>
            <p:cNvSpPr txBox="1"/>
            <p:nvPr/>
          </p:nvSpPr>
          <p:spPr>
            <a:xfrm>
              <a:off x="0" y="-38100"/>
              <a:ext cx="1174483" cy="1371501"/>
            </a:xfrm>
            <a:prstGeom prst="rect">
              <a:avLst/>
            </a:prstGeom>
          </p:spPr>
          <p:txBody>
            <a:bodyPr lIns="50800" tIns="50800" rIns="50800" bIns="50800" rtlCol="0" anchor="ctr"/>
            <a:lstStyle/>
            <a:p>
              <a:pPr algn="ctr">
                <a:lnSpc>
                  <a:spcPts val="2659"/>
                </a:lnSpc>
              </a:pPr>
              <a:endParaRPr/>
            </a:p>
          </p:txBody>
        </p:sp>
      </p:grpSp>
      <p:sp>
        <p:nvSpPr>
          <p:cNvPr id="3" name="TextBox 3"/>
          <p:cNvSpPr txBox="1"/>
          <p:nvPr/>
        </p:nvSpPr>
        <p:spPr>
          <a:xfrm>
            <a:off x="1805210" y="754301"/>
            <a:ext cx="13970436" cy="1155060"/>
          </a:xfrm>
          <a:prstGeom prst="rect">
            <a:avLst/>
          </a:prstGeom>
        </p:spPr>
        <p:txBody>
          <a:bodyPr lIns="0" tIns="0" rIns="0" bIns="0" rtlCol="0" anchor="t">
            <a:spAutoFit/>
          </a:bodyPr>
          <a:lstStyle/>
          <a:p>
            <a:pPr algn="l">
              <a:lnSpc>
                <a:spcPts val="8799"/>
              </a:lnSpc>
            </a:pPr>
            <a:r>
              <a:rPr lang="en-US" sz="8799" spc="739">
                <a:solidFill>
                  <a:srgbClr val="18727D"/>
                </a:solidFill>
                <a:latin typeface="Times New Roman" panose="02020603050405020304" pitchFamily="18" charset="0"/>
                <a:ea typeface="Jingleberry"/>
                <a:cs typeface="Times New Roman" panose="02020603050405020304" pitchFamily="18" charset="0"/>
                <a:sym typeface="Jingleberry"/>
              </a:rPr>
              <a:t>LUYỆN TẬP</a:t>
            </a:r>
          </a:p>
        </p:txBody>
      </p:sp>
      <p:sp>
        <p:nvSpPr>
          <p:cNvPr id="19" name="Freeform 19"/>
          <p:cNvSpPr/>
          <p:nvPr/>
        </p:nvSpPr>
        <p:spPr>
          <a:xfrm>
            <a:off x="12685833" y="231037"/>
            <a:ext cx="3089813" cy="2471850"/>
          </a:xfrm>
          <a:custGeom>
            <a:avLst/>
            <a:gdLst/>
            <a:ahLst/>
            <a:cxnLst/>
            <a:rect l="l" t="t" r="r" b="b"/>
            <a:pathLst>
              <a:path w="3089813" h="2471850">
                <a:moveTo>
                  <a:pt x="0" y="0"/>
                </a:moveTo>
                <a:lnTo>
                  <a:pt x="3089813" y="0"/>
                </a:lnTo>
                <a:lnTo>
                  <a:pt x="3089813" y="2471850"/>
                </a:lnTo>
                <a:lnTo>
                  <a:pt x="0" y="2471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TextBox 19"/>
          <p:cNvSpPr txBox="1"/>
          <p:nvPr/>
        </p:nvSpPr>
        <p:spPr>
          <a:xfrm>
            <a:off x="1805210" y="3692941"/>
            <a:ext cx="14653990" cy="46605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3200">
                <a:latin typeface="Times New Roman" panose="02020603050405020304" pitchFamily="18" charset="0"/>
                <a:cs typeface="Times New Roman" panose="02020603050405020304" pitchFamily="18" charset="0"/>
              </a:rPr>
              <a:t>Câu 5: </a:t>
            </a:r>
            <a:r>
              <a:rPr lang="vi-VN" sz="3200">
                <a:latin typeface="Times New Roman" panose="02020603050405020304" pitchFamily="18" charset="0"/>
                <a:cs typeface="Times New Roman" panose="02020603050405020304" pitchFamily="18" charset="0"/>
              </a:rPr>
              <a:t>Vật AB đặt trước thấu kính hội tụ cho ảnh A’B’, ảnh và vật nằm về hai phía đối với thấu kính thì ảnh đó là:</a:t>
            </a:r>
            <a:endParaRPr lang="en-US" sz="3200">
              <a:latin typeface="Times New Roman" panose="02020603050405020304" pitchFamily="18" charset="0"/>
              <a:cs typeface="Times New Roman" panose="02020603050405020304" pitchFamily="18" charset="0"/>
            </a:endParaRP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A.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thật, ngược chiều với vật.</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B.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thật, luôn lớn hơn vật.</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C.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ảo, cùng chiều với vật.</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D.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thật, luôn cao bằng vật.</a:t>
            </a:r>
            <a:endParaRPr lang="vi-VN" sz="3200" b="0" dirty="0">
              <a:solidFill>
                <a:schemeClr val="dk1"/>
              </a:solidFill>
              <a:latin typeface="Times New Roman" panose="02020603050405020304" pitchFamily="18" charset="0"/>
              <a:ea typeface="Lato" panose="020F0502020204030203"/>
              <a:cs typeface="Times New Roman" panose="02020603050405020304" pitchFamily="18" charset="0"/>
            </a:endParaRPr>
          </a:p>
        </p:txBody>
      </p:sp>
      <p:sp>
        <p:nvSpPr>
          <p:cNvPr id="21" name="Rectangle: Rounded Corners 9"/>
          <p:cNvSpPr/>
          <p:nvPr/>
        </p:nvSpPr>
        <p:spPr>
          <a:xfrm>
            <a:off x="1805210" y="5305490"/>
            <a:ext cx="8710390" cy="752409"/>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22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840" t="-40382" b="-38888"/>
            </a:stretch>
          </a:blipFill>
        </p:spPr>
      </p:sp>
      <p:grpSp>
        <p:nvGrpSpPr>
          <p:cNvPr id="22" name="Group 4"/>
          <p:cNvGrpSpPr/>
          <p:nvPr/>
        </p:nvGrpSpPr>
        <p:grpSpPr>
          <a:xfrm>
            <a:off x="1423371" y="3226151"/>
            <a:ext cx="15416829" cy="6032149"/>
            <a:chOff x="0" y="0"/>
            <a:chExt cx="1174483" cy="1333401"/>
          </a:xfrm>
        </p:grpSpPr>
        <p:sp>
          <p:nvSpPr>
            <p:cNvPr id="23" name="Freeform 5"/>
            <p:cNvSpPr/>
            <p:nvPr/>
          </p:nvSpPr>
          <p:spPr>
            <a:xfrm>
              <a:off x="0" y="0"/>
              <a:ext cx="1174483" cy="1333401"/>
            </a:xfrm>
            <a:custGeom>
              <a:avLst/>
              <a:gdLst/>
              <a:ahLst/>
              <a:cxnLst/>
              <a:rect l="l" t="t" r="r" b="b"/>
              <a:pathLst>
                <a:path w="1174483" h="1333401">
                  <a:moveTo>
                    <a:pt x="80299" y="0"/>
                  </a:moveTo>
                  <a:lnTo>
                    <a:pt x="1094184" y="0"/>
                  </a:lnTo>
                  <a:cubicBezTo>
                    <a:pt x="1138532" y="0"/>
                    <a:pt x="1174483" y="35951"/>
                    <a:pt x="1174483" y="80299"/>
                  </a:cubicBezTo>
                  <a:lnTo>
                    <a:pt x="1174483" y="1253102"/>
                  </a:lnTo>
                  <a:cubicBezTo>
                    <a:pt x="1174483" y="1297450"/>
                    <a:pt x="1138532" y="1333401"/>
                    <a:pt x="1094184" y="1333401"/>
                  </a:cubicBezTo>
                  <a:lnTo>
                    <a:pt x="80299" y="1333401"/>
                  </a:lnTo>
                  <a:cubicBezTo>
                    <a:pt x="35951" y="1333401"/>
                    <a:pt x="0" y="1297450"/>
                    <a:pt x="0" y="1253102"/>
                  </a:cubicBezTo>
                  <a:lnTo>
                    <a:pt x="0" y="80299"/>
                  </a:lnTo>
                  <a:cubicBezTo>
                    <a:pt x="0" y="35951"/>
                    <a:pt x="35951" y="0"/>
                    <a:pt x="80299" y="0"/>
                  </a:cubicBezTo>
                  <a:close/>
                </a:path>
              </a:pathLst>
            </a:custGeom>
            <a:solidFill>
              <a:srgbClr val="FFFFFF"/>
            </a:solidFill>
          </p:spPr>
        </p:sp>
        <p:sp>
          <p:nvSpPr>
            <p:cNvPr id="24" name="TextBox 6"/>
            <p:cNvSpPr txBox="1"/>
            <p:nvPr/>
          </p:nvSpPr>
          <p:spPr>
            <a:xfrm>
              <a:off x="0" y="-38100"/>
              <a:ext cx="1174483" cy="1371501"/>
            </a:xfrm>
            <a:prstGeom prst="rect">
              <a:avLst/>
            </a:prstGeom>
          </p:spPr>
          <p:txBody>
            <a:bodyPr lIns="50800" tIns="50800" rIns="50800" bIns="50800" rtlCol="0" anchor="ctr"/>
            <a:lstStyle/>
            <a:p>
              <a:pPr algn="ctr">
                <a:lnSpc>
                  <a:spcPts val="2659"/>
                </a:lnSpc>
              </a:pPr>
              <a:endParaRPr/>
            </a:p>
          </p:txBody>
        </p:sp>
      </p:grpSp>
      <p:sp>
        <p:nvSpPr>
          <p:cNvPr id="3" name="TextBox 3"/>
          <p:cNvSpPr txBox="1"/>
          <p:nvPr/>
        </p:nvSpPr>
        <p:spPr>
          <a:xfrm>
            <a:off x="1805210" y="754301"/>
            <a:ext cx="13970436" cy="1155060"/>
          </a:xfrm>
          <a:prstGeom prst="rect">
            <a:avLst/>
          </a:prstGeom>
        </p:spPr>
        <p:txBody>
          <a:bodyPr lIns="0" tIns="0" rIns="0" bIns="0" rtlCol="0" anchor="t">
            <a:spAutoFit/>
          </a:bodyPr>
          <a:lstStyle/>
          <a:p>
            <a:pPr algn="l">
              <a:lnSpc>
                <a:spcPts val="8799"/>
              </a:lnSpc>
            </a:pPr>
            <a:r>
              <a:rPr lang="en-US" sz="8799" spc="739">
                <a:solidFill>
                  <a:srgbClr val="18727D"/>
                </a:solidFill>
                <a:latin typeface="Times New Roman" panose="02020603050405020304" pitchFamily="18" charset="0"/>
                <a:ea typeface="Jingleberry"/>
                <a:cs typeface="Times New Roman" panose="02020603050405020304" pitchFamily="18" charset="0"/>
                <a:sym typeface="Jingleberry"/>
              </a:rPr>
              <a:t>LUYỆN TẬP</a:t>
            </a:r>
          </a:p>
        </p:txBody>
      </p:sp>
      <p:sp>
        <p:nvSpPr>
          <p:cNvPr id="19" name="Freeform 19"/>
          <p:cNvSpPr/>
          <p:nvPr/>
        </p:nvSpPr>
        <p:spPr>
          <a:xfrm>
            <a:off x="12685833" y="231037"/>
            <a:ext cx="3089813" cy="2471850"/>
          </a:xfrm>
          <a:custGeom>
            <a:avLst/>
            <a:gdLst/>
            <a:ahLst/>
            <a:cxnLst/>
            <a:rect l="l" t="t" r="r" b="b"/>
            <a:pathLst>
              <a:path w="3089813" h="2471850">
                <a:moveTo>
                  <a:pt x="0" y="0"/>
                </a:moveTo>
                <a:lnTo>
                  <a:pt x="3089813" y="0"/>
                </a:lnTo>
                <a:lnTo>
                  <a:pt x="3089813" y="2471850"/>
                </a:lnTo>
                <a:lnTo>
                  <a:pt x="0" y="2471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TextBox 19"/>
          <p:cNvSpPr txBox="1"/>
          <p:nvPr/>
        </p:nvSpPr>
        <p:spPr>
          <a:xfrm>
            <a:off x="1805210" y="3692941"/>
            <a:ext cx="14653990" cy="46605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3200">
                <a:latin typeface="Times New Roman" panose="02020603050405020304" pitchFamily="18" charset="0"/>
                <a:cs typeface="Times New Roman" panose="02020603050405020304" pitchFamily="18" charset="0"/>
              </a:rPr>
              <a:t>Câu 6: Thấu kính phân kì là loại thấu kính:</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A.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có phần rìa dày hơn phần giữa.</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B.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có phần rìa mỏng hơn phần giữa.</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C.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biến chùm tia tới song song thành chùm tia ló hộ tụ.</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D.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có thể làm bằng chất rắn trong suốt.</a:t>
            </a:r>
            <a:endParaRPr lang="vi-VN" sz="3200" b="0" dirty="0">
              <a:solidFill>
                <a:schemeClr val="dk1"/>
              </a:solidFill>
              <a:latin typeface="Times New Roman" panose="02020603050405020304" pitchFamily="18" charset="0"/>
              <a:ea typeface="Lato" panose="020F0502020204030203"/>
              <a:cs typeface="Times New Roman" panose="02020603050405020304" pitchFamily="18" charset="0"/>
            </a:endParaRPr>
          </a:p>
        </p:txBody>
      </p:sp>
      <p:sp>
        <p:nvSpPr>
          <p:cNvPr id="21" name="Rectangle: Rounded Corners 9"/>
          <p:cNvSpPr/>
          <p:nvPr/>
        </p:nvSpPr>
        <p:spPr>
          <a:xfrm>
            <a:off x="1783439" y="4945528"/>
            <a:ext cx="8710390" cy="752409"/>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6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840" t="-40382" b="-38888"/>
            </a:stretch>
          </a:blipFill>
        </p:spPr>
      </p:sp>
      <p:grpSp>
        <p:nvGrpSpPr>
          <p:cNvPr id="22" name="Group 4"/>
          <p:cNvGrpSpPr/>
          <p:nvPr/>
        </p:nvGrpSpPr>
        <p:grpSpPr>
          <a:xfrm>
            <a:off x="1423371" y="3226151"/>
            <a:ext cx="15416829" cy="6032149"/>
            <a:chOff x="0" y="0"/>
            <a:chExt cx="1174483" cy="1333401"/>
          </a:xfrm>
        </p:grpSpPr>
        <p:sp>
          <p:nvSpPr>
            <p:cNvPr id="23" name="Freeform 5"/>
            <p:cNvSpPr/>
            <p:nvPr/>
          </p:nvSpPr>
          <p:spPr>
            <a:xfrm>
              <a:off x="0" y="0"/>
              <a:ext cx="1174483" cy="1333401"/>
            </a:xfrm>
            <a:custGeom>
              <a:avLst/>
              <a:gdLst/>
              <a:ahLst/>
              <a:cxnLst/>
              <a:rect l="l" t="t" r="r" b="b"/>
              <a:pathLst>
                <a:path w="1174483" h="1333401">
                  <a:moveTo>
                    <a:pt x="80299" y="0"/>
                  </a:moveTo>
                  <a:lnTo>
                    <a:pt x="1094184" y="0"/>
                  </a:lnTo>
                  <a:cubicBezTo>
                    <a:pt x="1138532" y="0"/>
                    <a:pt x="1174483" y="35951"/>
                    <a:pt x="1174483" y="80299"/>
                  </a:cubicBezTo>
                  <a:lnTo>
                    <a:pt x="1174483" y="1253102"/>
                  </a:lnTo>
                  <a:cubicBezTo>
                    <a:pt x="1174483" y="1297450"/>
                    <a:pt x="1138532" y="1333401"/>
                    <a:pt x="1094184" y="1333401"/>
                  </a:cubicBezTo>
                  <a:lnTo>
                    <a:pt x="80299" y="1333401"/>
                  </a:lnTo>
                  <a:cubicBezTo>
                    <a:pt x="35951" y="1333401"/>
                    <a:pt x="0" y="1297450"/>
                    <a:pt x="0" y="1253102"/>
                  </a:cubicBezTo>
                  <a:lnTo>
                    <a:pt x="0" y="80299"/>
                  </a:lnTo>
                  <a:cubicBezTo>
                    <a:pt x="0" y="35951"/>
                    <a:pt x="35951" y="0"/>
                    <a:pt x="80299" y="0"/>
                  </a:cubicBezTo>
                  <a:close/>
                </a:path>
              </a:pathLst>
            </a:custGeom>
            <a:solidFill>
              <a:srgbClr val="FFFFFF"/>
            </a:solidFill>
          </p:spPr>
        </p:sp>
        <p:sp>
          <p:nvSpPr>
            <p:cNvPr id="24" name="TextBox 6"/>
            <p:cNvSpPr txBox="1"/>
            <p:nvPr/>
          </p:nvSpPr>
          <p:spPr>
            <a:xfrm>
              <a:off x="0" y="-38100"/>
              <a:ext cx="1174483" cy="1371501"/>
            </a:xfrm>
            <a:prstGeom prst="rect">
              <a:avLst/>
            </a:prstGeom>
          </p:spPr>
          <p:txBody>
            <a:bodyPr lIns="50800" tIns="50800" rIns="50800" bIns="50800" rtlCol="0" anchor="ctr"/>
            <a:lstStyle/>
            <a:p>
              <a:pPr algn="ctr">
                <a:lnSpc>
                  <a:spcPts val="2659"/>
                </a:lnSpc>
              </a:pPr>
              <a:endParaRPr/>
            </a:p>
          </p:txBody>
        </p:sp>
      </p:grpSp>
      <p:sp>
        <p:nvSpPr>
          <p:cNvPr id="3" name="TextBox 3"/>
          <p:cNvSpPr txBox="1"/>
          <p:nvPr/>
        </p:nvSpPr>
        <p:spPr>
          <a:xfrm>
            <a:off x="1805210" y="754301"/>
            <a:ext cx="13970436" cy="1155060"/>
          </a:xfrm>
          <a:prstGeom prst="rect">
            <a:avLst/>
          </a:prstGeom>
        </p:spPr>
        <p:txBody>
          <a:bodyPr lIns="0" tIns="0" rIns="0" bIns="0" rtlCol="0" anchor="t">
            <a:spAutoFit/>
          </a:bodyPr>
          <a:lstStyle/>
          <a:p>
            <a:pPr algn="l">
              <a:lnSpc>
                <a:spcPts val="8799"/>
              </a:lnSpc>
            </a:pPr>
            <a:r>
              <a:rPr lang="en-US" sz="8799" spc="739">
                <a:solidFill>
                  <a:srgbClr val="18727D"/>
                </a:solidFill>
                <a:latin typeface="Times New Roman" panose="02020603050405020304" pitchFamily="18" charset="0"/>
                <a:ea typeface="Jingleberry"/>
                <a:cs typeface="Times New Roman" panose="02020603050405020304" pitchFamily="18" charset="0"/>
                <a:sym typeface="Jingleberry"/>
              </a:rPr>
              <a:t>LUYỆN TẬP</a:t>
            </a:r>
          </a:p>
        </p:txBody>
      </p:sp>
      <p:sp>
        <p:nvSpPr>
          <p:cNvPr id="19" name="Freeform 19"/>
          <p:cNvSpPr/>
          <p:nvPr/>
        </p:nvSpPr>
        <p:spPr>
          <a:xfrm>
            <a:off x="12685833" y="231037"/>
            <a:ext cx="3089813" cy="2471850"/>
          </a:xfrm>
          <a:custGeom>
            <a:avLst/>
            <a:gdLst/>
            <a:ahLst/>
            <a:cxnLst/>
            <a:rect l="l" t="t" r="r" b="b"/>
            <a:pathLst>
              <a:path w="3089813" h="2471850">
                <a:moveTo>
                  <a:pt x="0" y="0"/>
                </a:moveTo>
                <a:lnTo>
                  <a:pt x="3089813" y="0"/>
                </a:lnTo>
                <a:lnTo>
                  <a:pt x="3089813" y="2471850"/>
                </a:lnTo>
                <a:lnTo>
                  <a:pt x="0" y="2471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TextBox 19"/>
          <p:cNvSpPr txBox="1"/>
          <p:nvPr/>
        </p:nvSpPr>
        <p:spPr>
          <a:xfrm>
            <a:off x="1805210" y="3692941"/>
            <a:ext cx="14653990" cy="46605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3200">
                <a:latin typeface="Times New Roman" panose="02020603050405020304" pitchFamily="18" charset="0"/>
                <a:cs typeface="Times New Roman" panose="02020603050405020304" pitchFamily="18" charset="0"/>
              </a:rPr>
              <a:t>Câu 7: Tia tới song song với trục chính của thấu kính phân kì cho tia ló:</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A.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đi qua tiêu điểm của thấu kính.</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B.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song song với trục chính của thấu kính.</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C.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cắt trục chính của thấu kính tại một điểm bất kì.</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D.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có đường kéo dài đi qua tiêu điểm.</a:t>
            </a:r>
            <a:endParaRPr lang="vi-VN" sz="3200" b="0" dirty="0">
              <a:solidFill>
                <a:schemeClr val="dk1"/>
              </a:solidFill>
              <a:latin typeface="Times New Roman" panose="02020603050405020304" pitchFamily="18" charset="0"/>
              <a:ea typeface="Lato" panose="020F0502020204030203"/>
              <a:cs typeface="Times New Roman" panose="02020603050405020304" pitchFamily="18" charset="0"/>
            </a:endParaRPr>
          </a:p>
        </p:txBody>
      </p:sp>
      <p:sp>
        <p:nvSpPr>
          <p:cNvPr id="21" name="Rectangle: Rounded Corners 9"/>
          <p:cNvSpPr/>
          <p:nvPr/>
        </p:nvSpPr>
        <p:spPr>
          <a:xfrm>
            <a:off x="1805210" y="7124700"/>
            <a:ext cx="8710390" cy="752409"/>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0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840" t="-40382" b="-38888"/>
            </a:stretch>
          </a:blipFill>
        </p:spPr>
      </p:sp>
      <p:grpSp>
        <p:nvGrpSpPr>
          <p:cNvPr id="22" name="Group 4"/>
          <p:cNvGrpSpPr/>
          <p:nvPr/>
        </p:nvGrpSpPr>
        <p:grpSpPr>
          <a:xfrm>
            <a:off x="1423371" y="3226151"/>
            <a:ext cx="15416829" cy="6032149"/>
            <a:chOff x="0" y="0"/>
            <a:chExt cx="1174483" cy="1333401"/>
          </a:xfrm>
        </p:grpSpPr>
        <p:sp>
          <p:nvSpPr>
            <p:cNvPr id="23" name="Freeform 5"/>
            <p:cNvSpPr/>
            <p:nvPr/>
          </p:nvSpPr>
          <p:spPr>
            <a:xfrm>
              <a:off x="0" y="0"/>
              <a:ext cx="1174483" cy="1333401"/>
            </a:xfrm>
            <a:custGeom>
              <a:avLst/>
              <a:gdLst/>
              <a:ahLst/>
              <a:cxnLst/>
              <a:rect l="l" t="t" r="r" b="b"/>
              <a:pathLst>
                <a:path w="1174483" h="1333401">
                  <a:moveTo>
                    <a:pt x="80299" y="0"/>
                  </a:moveTo>
                  <a:lnTo>
                    <a:pt x="1094184" y="0"/>
                  </a:lnTo>
                  <a:cubicBezTo>
                    <a:pt x="1138532" y="0"/>
                    <a:pt x="1174483" y="35951"/>
                    <a:pt x="1174483" y="80299"/>
                  </a:cubicBezTo>
                  <a:lnTo>
                    <a:pt x="1174483" y="1253102"/>
                  </a:lnTo>
                  <a:cubicBezTo>
                    <a:pt x="1174483" y="1297450"/>
                    <a:pt x="1138532" y="1333401"/>
                    <a:pt x="1094184" y="1333401"/>
                  </a:cubicBezTo>
                  <a:lnTo>
                    <a:pt x="80299" y="1333401"/>
                  </a:lnTo>
                  <a:cubicBezTo>
                    <a:pt x="35951" y="1333401"/>
                    <a:pt x="0" y="1297450"/>
                    <a:pt x="0" y="1253102"/>
                  </a:cubicBezTo>
                  <a:lnTo>
                    <a:pt x="0" y="80299"/>
                  </a:lnTo>
                  <a:cubicBezTo>
                    <a:pt x="0" y="35951"/>
                    <a:pt x="35951" y="0"/>
                    <a:pt x="80299" y="0"/>
                  </a:cubicBezTo>
                  <a:close/>
                </a:path>
              </a:pathLst>
            </a:custGeom>
            <a:solidFill>
              <a:srgbClr val="FFFFFF"/>
            </a:solidFill>
          </p:spPr>
        </p:sp>
        <p:sp>
          <p:nvSpPr>
            <p:cNvPr id="24" name="TextBox 6"/>
            <p:cNvSpPr txBox="1"/>
            <p:nvPr/>
          </p:nvSpPr>
          <p:spPr>
            <a:xfrm>
              <a:off x="0" y="-38100"/>
              <a:ext cx="1174483" cy="1371501"/>
            </a:xfrm>
            <a:prstGeom prst="rect">
              <a:avLst/>
            </a:prstGeom>
          </p:spPr>
          <p:txBody>
            <a:bodyPr lIns="50800" tIns="50800" rIns="50800" bIns="50800" rtlCol="0" anchor="ctr"/>
            <a:lstStyle/>
            <a:p>
              <a:pPr algn="ctr">
                <a:lnSpc>
                  <a:spcPts val="2659"/>
                </a:lnSpc>
              </a:pPr>
              <a:endParaRPr/>
            </a:p>
          </p:txBody>
        </p:sp>
      </p:grpSp>
      <p:sp>
        <p:nvSpPr>
          <p:cNvPr id="3" name="TextBox 3"/>
          <p:cNvSpPr txBox="1"/>
          <p:nvPr/>
        </p:nvSpPr>
        <p:spPr>
          <a:xfrm>
            <a:off x="1805210" y="754301"/>
            <a:ext cx="13970436" cy="1155060"/>
          </a:xfrm>
          <a:prstGeom prst="rect">
            <a:avLst/>
          </a:prstGeom>
        </p:spPr>
        <p:txBody>
          <a:bodyPr lIns="0" tIns="0" rIns="0" bIns="0" rtlCol="0" anchor="t">
            <a:spAutoFit/>
          </a:bodyPr>
          <a:lstStyle/>
          <a:p>
            <a:pPr algn="l">
              <a:lnSpc>
                <a:spcPts val="8799"/>
              </a:lnSpc>
            </a:pPr>
            <a:r>
              <a:rPr lang="en-US" sz="8799" spc="739">
                <a:solidFill>
                  <a:srgbClr val="18727D"/>
                </a:solidFill>
                <a:latin typeface="Times New Roman" panose="02020603050405020304" pitchFamily="18" charset="0"/>
                <a:ea typeface="Jingleberry"/>
                <a:cs typeface="Times New Roman" panose="02020603050405020304" pitchFamily="18" charset="0"/>
                <a:sym typeface="Jingleberry"/>
              </a:rPr>
              <a:t>LUYỆN TẬP</a:t>
            </a:r>
          </a:p>
        </p:txBody>
      </p:sp>
      <p:sp>
        <p:nvSpPr>
          <p:cNvPr id="19" name="Freeform 19"/>
          <p:cNvSpPr/>
          <p:nvPr/>
        </p:nvSpPr>
        <p:spPr>
          <a:xfrm>
            <a:off x="12685833" y="231037"/>
            <a:ext cx="3089813" cy="2471850"/>
          </a:xfrm>
          <a:custGeom>
            <a:avLst/>
            <a:gdLst/>
            <a:ahLst/>
            <a:cxnLst/>
            <a:rect l="l" t="t" r="r" b="b"/>
            <a:pathLst>
              <a:path w="3089813" h="2471850">
                <a:moveTo>
                  <a:pt x="0" y="0"/>
                </a:moveTo>
                <a:lnTo>
                  <a:pt x="3089813" y="0"/>
                </a:lnTo>
                <a:lnTo>
                  <a:pt x="3089813" y="2471850"/>
                </a:lnTo>
                <a:lnTo>
                  <a:pt x="0" y="2471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TextBox 19"/>
          <p:cNvSpPr txBox="1"/>
          <p:nvPr/>
        </p:nvSpPr>
        <p:spPr>
          <a:xfrm>
            <a:off x="1805210" y="3692941"/>
            <a:ext cx="14653990" cy="46605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3200">
                <a:latin typeface="Times New Roman" panose="02020603050405020304" pitchFamily="18" charset="0"/>
                <a:cs typeface="Times New Roman" panose="02020603050405020304" pitchFamily="18" charset="0"/>
              </a:rPr>
              <a:t>Câu 8: </a:t>
            </a:r>
            <a:r>
              <a:rPr lang="vi-VN" sz="3200">
                <a:latin typeface="Times New Roman" panose="02020603050405020304" pitchFamily="18" charset="0"/>
                <a:cs typeface="Times New Roman" panose="02020603050405020304" pitchFamily="18" charset="0"/>
              </a:rPr>
              <a:t>Tia sáng qua thấu kính phân kì không bị đổi hướng là</a:t>
            </a:r>
            <a:endParaRPr lang="en-US" sz="3200">
              <a:latin typeface="Times New Roman" panose="02020603050405020304" pitchFamily="18" charset="0"/>
              <a:cs typeface="Times New Roman" panose="02020603050405020304" pitchFamily="18" charset="0"/>
            </a:endParaRP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A.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tia tới song song trục chính thấu kính.</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B.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tia tới bất kì qua quang tâm của thấu kính.</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C.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tia tới qua tiêu điểm của thấu kính.</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D.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tia tới có hướng qua tiêu điểm (khác phía với tia tới so với thấu kính) của thấu kính.</a:t>
            </a:r>
            <a:endParaRPr lang="vi-VN" sz="3200" b="0" dirty="0">
              <a:solidFill>
                <a:schemeClr val="dk1"/>
              </a:solidFill>
              <a:latin typeface="Times New Roman" panose="02020603050405020304" pitchFamily="18" charset="0"/>
              <a:ea typeface="Lato" panose="020F0502020204030203"/>
              <a:cs typeface="Times New Roman" panose="02020603050405020304" pitchFamily="18" charset="0"/>
            </a:endParaRPr>
          </a:p>
        </p:txBody>
      </p:sp>
      <p:sp>
        <p:nvSpPr>
          <p:cNvPr id="21" name="Rectangle: Rounded Corners 9"/>
          <p:cNvSpPr/>
          <p:nvPr/>
        </p:nvSpPr>
        <p:spPr>
          <a:xfrm>
            <a:off x="1829273" y="5647010"/>
            <a:ext cx="8710390" cy="752409"/>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25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840" t="-40382" b="-38888"/>
            </a:stretch>
          </a:blipFill>
        </p:spPr>
      </p:sp>
      <p:grpSp>
        <p:nvGrpSpPr>
          <p:cNvPr id="22" name="Group 4"/>
          <p:cNvGrpSpPr/>
          <p:nvPr/>
        </p:nvGrpSpPr>
        <p:grpSpPr>
          <a:xfrm>
            <a:off x="1423371" y="3226151"/>
            <a:ext cx="15416829" cy="6032149"/>
            <a:chOff x="0" y="0"/>
            <a:chExt cx="1174483" cy="1333401"/>
          </a:xfrm>
        </p:grpSpPr>
        <p:sp>
          <p:nvSpPr>
            <p:cNvPr id="23" name="Freeform 5"/>
            <p:cNvSpPr/>
            <p:nvPr/>
          </p:nvSpPr>
          <p:spPr>
            <a:xfrm>
              <a:off x="0" y="0"/>
              <a:ext cx="1174483" cy="1333401"/>
            </a:xfrm>
            <a:custGeom>
              <a:avLst/>
              <a:gdLst/>
              <a:ahLst/>
              <a:cxnLst/>
              <a:rect l="l" t="t" r="r" b="b"/>
              <a:pathLst>
                <a:path w="1174483" h="1333401">
                  <a:moveTo>
                    <a:pt x="80299" y="0"/>
                  </a:moveTo>
                  <a:lnTo>
                    <a:pt x="1094184" y="0"/>
                  </a:lnTo>
                  <a:cubicBezTo>
                    <a:pt x="1138532" y="0"/>
                    <a:pt x="1174483" y="35951"/>
                    <a:pt x="1174483" y="80299"/>
                  </a:cubicBezTo>
                  <a:lnTo>
                    <a:pt x="1174483" y="1253102"/>
                  </a:lnTo>
                  <a:cubicBezTo>
                    <a:pt x="1174483" y="1297450"/>
                    <a:pt x="1138532" y="1333401"/>
                    <a:pt x="1094184" y="1333401"/>
                  </a:cubicBezTo>
                  <a:lnTo>
                    <a:pt x="80299" y="1333401"/>
                  </a:lnTo>
                  <a:cubicBezTo>
                    <a:pt x="35951" y="1333401"/>
                    <a:pt x="0" y="1297450"/>
                    <a:pt x="0" y="1253102"/>
                  </a:cubicBezTo>
                  <a:lnTo>
                    <a:pt x="0" y="80299"/>
                  </a:lnTo>
                  <a:cubicBezTo>
                    <a:pt x="0" y="35951"/>
                    <a:pt x="35951" y="0"/>
                    <a:pt x="80299" y="0"/>
                  </a:cubicBezTo>
                  <a:close/>
                </a:path>
              </a:pathLst>
            </a:custGeom>
            <a:solidFill>
              <a:srgbClr val="FFFFFF"/>
            </a:solidFill>
          </p:spPr>
        </p:sp>
        <p:sp>
          <p:nvSpPr>
            <p:cNvPr id="24" name="TextBox 6"/>
            <p:cNvSpPr txBox="1"/>
            <p:nvPr/>
          </p:nvSpPr>
          <p:spPr>
            <a:xfrm>
              <a:off x="0" y="-38100"/>
              <a:ext cx="1174483" cy="1371501"/>
            </a:xfrm>
            <a:prstGeom prst="rect">
              <a:avLst/>
            </a:prstGeom>
          </p:spPr>
          <p:txBody>
            <a:bodyPr lIns="50800" tIns="50800" rIns="50800" bIns="50800" rtlCol="0" anchor="ctr"/>
            <a:lstStyle/>
            <a:p>
              <a:pPr algn="ctr">
                <a:lnSpc>
                  <a:spcPts val="2659"/>
                </a:lnSpc>
              </a:pPr>
              <a:endParaRPr/>
            </a:p>
          </p:txBody>
        </p:sp>
      </p:grpSp>
      <p:sp>
        <p:nvSpPr>
          <p:cNvPr id="3" name="TextBox 3"/>
          <p:cNvSpPr txBox="1"/>
          <p:nvPr/>
        </p:nvSpPr>
        <p:spPr>
          <a:xfrm>
            <a:off x="1805210" y="754301"/>
            <a:ext cx="13970436" cy="1155060"/>
          </a:xfrm>
          <a:prstGeom prst="rect">
            <a:avLst/>
          </a:prstGeom>
        </p:spPr>
        <p:txBody>
          <a:bodyPr lIns="0" tIns="0" rIns="0" bIns="0" rtlCol="0" anchor="t">
            <a:spAutoFit/>
          </a:bodyPr>
          <a:lstStyle/>
          <a:p>
            <a:pPr algn="l">
              <a:lnSpc>
                <a:spcPts val="8799"/>
              </a:lnSpc>
            </a:pPr>
            <a:r>
              <a:rPr lang="en-US" sz="8799" spc="739">
                <a:solidFill>
                  <a:srgbClr val="18727D"/>
                </a:solidFill>
                <a:latin typeface="Times New Roman" panose="02020603050405020304" pitchFamily="18" charset="0"/>
                <a:ea typeface="Jingleberry"/>
                <a:cs typeface="Times New Roman" panose="02020603050405020304" pitchFamily="18" charset="0"/>
                <a:sym typeface="Jingleberry"/>
              </a:rPr>
              <a:t>LUYỆN TẬP</a:t>
            </a:r>
          </a:p>
        </p:txBody>
      </p:sp>
      <p:sp>
        <p:nvSpPr>
          <p:cNvPr id="19" name="Freeform 19"/>
          <p:cNvSpPr/>
          <p:nvPr/>
        </p:nvSpPr>
        <p:spPr>
          <a:xfrm>
            <a:off x="12685833" y="231037"/>
            <a:ext cx="3089813" cy="2471850"/>
          </a:xfrm>
          <a:custGeom>
            <a:avLst/>
            <a:gdLst/>
            <a:ahLst/>
            <a:cxnLst/>
            <a:rect l="l" t="t" r="r" b="b"/>
            <a:pathLst>
              <a:path w="3089813" h="2471850">
                <a:moveTo>
                  <a:pt x="0" y="0"/>
                </a:moveTo>
                <a:lnTo>
                  <a:pt x="3089813" y="0"/>
                </a:lnTo>
                <a:lnTo>
                  <a:pt x="3089813" y="2471850"/>
                </a:lnTo>
                <a:lnTo>
                  <a:pt x="0" y="2471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TextBox 19"/>
          <p:cNvSpPr txBox="1"/>
          <p:nvPr/>
        </p:nvSpPr>
        <p:spPr>
          <a:xfrm>
            <a:off x="1805210" y="3692941"/>
            <a:ext cx="14653990" cy="46605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3200">
                <a:latin typeface="Times New Roman" panose="02020603050405020304" pitchFamily="18" charset="0"/>
                <a:cs typeface="Times New Roman" panose="02020603050405020304" pitchFamily="18" charset="0"/>
              </a:rPr>
              <a:t>Câu 9: Ảnh của một ngọn nến qua một thấu kính phân kì:</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A.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có thể là ảnh thật, có thể là ảnh ảo.</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B.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chỉ có thể là ảnh ảo, nhỏ hơn ngọn nến.</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C.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chỉ có thể là ảnh ảo, lớn hơn ngọn nến.</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D.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chỉ có thể là ảnh ảo, có thể lớn hơn hoặc nhỏ hơn ngọn nến.</a:t>
            </a:r>
            <a:endParaRPr lang="vi-VN" sz="3200" b="0" dirty="0">
              <a:solidFill>
                <a:schemeClr val="dk1"/>
              </a:solidFill>
              <a:latin typeface="Times New Roman" panose="02020603050405020304" pitchFamily="18" charset="0"/>
              <a:ea typeface="Lato" panose="020F0502020204030203"/>
              <a:cs typeface="Times New Roman" panose="02020603050405020304" pitchFamily="18" charset="0"/>
            </a:endParaRPr>
          </a:p>
        </p:txBody>
      </p:sp>
      <p:sp>
        <p:nvSpPr>
          <p:cNvPr id="21" name="Rectangle: Rounded Corners 9"/>
          <p:cNvSpPr/>
          <p:nvPr/>
        </p:nvSpPr>
        <p:spPr>
          <a:xfrm>
            <a:off x="1805210" y="5647010"/>
            <a:ext cx="8710390" cy="752409"/>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2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840" t="-40382" b="-38888"/>
            </a:stretch>
          </a:blipFill>
        </p:spPr>
      </p:sp>
      <p:grpSp>
        <p:nvGrpSpPr>
          <p:cNvPr id="22" name="Group 4"/>
          <p:cNvGrpSpPr/>
          <p:nvPr/>
        </p:nvGrpSpPr>
        <p:grpSpPr>
          <a:xfrm>
            <a:off x="1423371" y="3226151"/>
            <a:ext cx="15416829" cy="6032149"/>
            <a:chOff x="0" y="0"/>
            <a:chExt cx="1174483" cy="1333401"/>
          </a:xfrm>
        </p:grpSpPr>
        <p:sp>
          <p:nvSpPr>
            <p:cNvPr id="23" name="Freeform 5"/>
            <p:cNvSpPr/>
            <p:nvPr/>
          </p:nvSpPr>
          <p:spPr>
            <a:xfrm>
              <a:off x="0" y="0"/>
              <a:ext cx="1174483" cy="1333401"/>
            </a:xfrm>
            <a:custGeom>
              <a:avLst/>
              <a:gdLst/>
              <a:ahLst/>
              <a:cxnLst/>
              <a:rect l="l" t="t" r="r" b="b"/>
              <a:pathLst>
                <a:path w="1174483" h="1333401">
                  <a:moveTo>
                    <a:pt x="80299" y="0"/>
                  </a:moveTo>
                  <a:lnTo>
                    <a:pt x="1094184" y="0"/>
                  </a:lnTo>
                  <a:cubicBezTo>
                    <a:pt x="1138532" y="0"/>
                    <a:pt x="1174483" y="35951"/>
                    <a:pt x="1174483" y="80299"/>
                  </a:cubicBezTo>
                  <a:lnTo>
                    <a:pt x="1174483" y="1253102"/>
                  </a:lnTo>
                  <a:cubicBezTo>
                    <a:pt x="1174483" y="1297450"/>
                    <a:pt x="1138532" y="1333401"/>
                    <a:pt x="1094184" y="1333401"/>
                  </a:cubicBezTo>
                  <a:lnTo>
                    <a:pt x="80299" y="1333401"/>
                  </a:lnTo>
                  <a:cubicBezTo>
                    <a:pt x="35951" y="1333401"/>
                    <a:pt x="0" y="1297450"/>
                    <a:pt x="0" y="1253102"/>
                  </a:cubicBezTo>
                  <a:lnTo>
                    <a:pt x="0" y="80299"/>
                  </a:lnTo>
                  <a:cubicBezTo>
                    <a:pt x="0" y="35951"/>
                    <a:pt x="35951" y="0"/>
                    <a:pt x="80299" y="0"/>
                  </a:cubicBezTo>
                  <a:close/>
                </a:path>
              </a:pathLst>
            </a:custGeom>
            <a:solidFill>
              <a:srgbClr val="FFFFFF"/>
            </a:solidFill>
          </p:spPr>
        </p:sp>
        <p:sp>
          <p:nvSpPr>
            <p:cNvPr id="24" name="TextBox 6"/>
            <p:cNvSpPr txBox="1"/>
            <p:nvPr/>
          </p:nvSpPr>
          <p:spPr>
            <a:xfrm>
              <a:off x="0" y="-38100"/>
              <a:ext cx="1174483" cy="1371501"/>
            </a:xfrm>
            <a:prstGeom prst="rect">
              <a:avLst/>
            </a:prstGeom>
          </p:spPr>
          <p:txBody>
            <a:bodyPr lIns="50800" tIns="50800" rIns="50800" bIns="50800" rtlCol="0" anchor="ctr"/>
            <a:lstStyle/>
            <a:p>
              <a:pPr algn="ctr">
                <a:lnSpc>
                  <a:spcPts val="2659"/>
                </a:lnSpc>
              </a:pPr>
              <a:endParaRPr/>
            </a:p>
          </p:txBody>
        </p:sp>
      </p:grpSp>
      <p:sp>
        <p:nvSpPr>
          <p:cNvPr id="3" name="TextBox 3"/>
          <p:cNvSpPr txBox="1"/>
          <p:nvPr/>
        </p:nvSpPr>
        <p:spPr>
          <a:xfrm>
            <a:off x="1805210" y="754301"/>
            <a:ext cx="13970436" cy="1155060"/>
          </a:xfrm>
          <a:prstGeom prst="rect">
            <a:avLst/>
          </a:prstGeom>
        </p:spPr>
        <p:txBody>
          <a:bodyPr lIns="0" tIns="0" rIns="0" bIns="0" rtlCol="0" anchor="t">
            <a:spAutoFit/>
          </a:bodyPr>
          <a:lstStyle/>
          <a:p>
            <a:pPr algn="l">
              <a:lnSpc>
                <a:spcPts val="8799"/>
              </a:lnSpc>
            </a:pPr>
            <a:r>
              <a:rPr lang="en-US" sz="8799" spc="739">
                <a:solidFill>
                  <a:srgbClr val="18727D"/>
                </a:solidFill>
                <a:latin typeface="Times New Roman" panose="02020603050405020304" pitchFamily="18" charset="0"/>
                <a:ea typeface="Jingleberry"/>
                <a:cs typeface="Times New Roman" panose="02020603050405020304" pitchFamily="18" charset="0"/>
                <a:sym typeface="Jingleberry"/>
              </a:rPr>
              <a:t>LUYỆN TẬP</a:t>
            </a:r>
          </a:p>
        </p:txBody>
      </p:sp>
      <p:sp>
        <p:nvSpPr>
          <p:cNvPr id="19" name="Freeform 19"/>
          <p:cNvSpPr/>
          <p:nvPr/>
        </p:nvSpPr>
        <p:spPr>
          <a:xfrm>
            <a:off x="12685833" y="231037"/>
            <a:ext cx="3089813" cy="2471850"/>
          </a:xfrm>
          <a:custGeom>
            <a:avLst/>
            <a:gdLst/>
            <a:ahLst/>
            <a:cxnLst/>
            <a:rect l="l" t="t" r="r" b="b"/>
            <a:pathLst>
              <a:path w="3089813" h="2471850">
                <a:moveTo>
                  <a:pt x="0" y="0"/>
                </a:moveTo>
                <a:lnTo>
                  <a:pt x="3089813" y="0"/>
                </a:lnTo>
                <a:lnTo>
                  <a:pt x="3089813" y="2471850"/>
                </a:lnTo>
                <a:lnTo>
                  <a:pt x="0" y="2471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TextBox 19"/>
          <p:cNvSpPr txBox="1"/>
          <p:nvPr/>
        </p:nvSpPr>
        <p:spPr>
          <a:xfrm>
            <a:off x="1805210" y="3692941"/>
            <a:ext cx="14653990" cy="46605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3200">
                <a:latin typeface="Times New Roman" panose="02020603050405020304" pitchFamily="18" charset="0"/>
                <a:cs typeface="Times New Roman" panose="02020603050405020304" pitchFamily="18" charset="0"/>
              </a:rPr>
              <a:t>Câu 10: </a:t>
            </a:r>
            <a:r>
              <a:rPr lang="vi-VN" sz="3200">
                <a:latin typeface="Times New Roman" panose="02020603050405020304" pitchFamily="18" charset="0"/>
                <a:cs typeface="Times New Roman" panose="02020603050405020304" pitchFamily="18" charset="0"/>
              </a:rPr>
              <a:t>Lần lượt đặt vật AB trước thấu kính phân kì và thấu kính hội tụ. Thấu kính phân kì cho ảnh ảo A</a:t>
            </a:r>
            <a:r>
              <a:rPr lang="vi-VN" sz="3200" baseline="-25000">
                <a:latin typeface="Times New Roman" panose="02020603050405020304" pitchFamily="18" charset="0"/>
                <a:cs typeface="Times New Roman" panose="02020603050405020304" pitchFamily="18" charset="0"/>
              </a:rPr>
              <a:t>1</a:t>
            </a:r>
            <a:r>
              <a:rPr lang="vi-VN" sz="3200">
                <a:latin typeface="Times New Roman" panose="02020603050405020304" pitchFamily="18" charset="0"/>
                <a:cs typeface="Times New Roman" panose="02020603050405020304" pitchFamily="18" charset="0"/>
              </a:rPr>
              <a:t>B</a:t>
            </a:r>
            <a:r>
              <a:rPr lang="vi-VN" sz="3200" baseline="-25000">
                <a:latin typeface="Times New Roman" panose="02020603050405020304" pitchFamily="18" charset="0"/>
                <a:cs typeface="Times New Roman" panose="02020603050405020304" pitchFamily="18" charset="0"/>
              </a:rPr>
              <a:t>1</a:t>
            </a:r>
            <a:r>
              <a:rPr lang="vi-VN" sz="3200">
                <a:latin typeface="Times New Roman" panose="02020603050405020304" pitchFamily="18" charset="0"/>
                <a:cs typeface="Times New Roman" panose="02020603050405020304" pitchFamily="18" charset="0"/>
              </a:rPr>
              <a:t>, thấu kính hội tụ cho ảnh ảo A</a:t>
            </a:r>
            <a:r>
              <a:rPr lang="vi-VN" sz="3200" baseline="-25000">
                <a:latin typeface="Times New Roman" panose="02020603050405020304" pitchFamily="18" charset="0"/>
                <a:cs typeface="Times New Roman" panose="02020603050405020304" pitchFamily="18" charset="0"/>
              </a:rPr>
              <a:t>2</a:t>
            </a:r>
            <a:r>
              <a:rPr lang="vi-VN" sz="3200">
                <a:latin typeface="Times New Roman" panose="02020603050405020304" pitchFamily="18" charset="0"/>
                <a:cs typeface="Times New Roman" panose="02020603050405020304" pitchFamily="18" charset="0"/>
              </a:rPr>
              <a:t>B</a:t>
            </a:r>
            <a:r>
              <a:rPr lang="vi-VN" sz="3200" baseline="-25000">
                <a:latin typeface="Times New Roman" panose="02020603050405020304" pitchFamily="18" charset="0"/>
                <a:cs typeface="Times New Roman" panose="02020603050405020304" pitchFamily="18" charset="0"/>
              </a:rPr>
              <a:t>2</a:t>
            </a:r>
            <a:r>
              <a:rPr lang="vi-VN" sz="3200">
                <a:latin typeface="Times New Roman" panose="02020603050405020304" pitchFamily="18" charset="0"/>
                <a:cs typeface="Times New Roman" panose="02020603050405020304" pitchFamily="18" charset="0"/>
              </a:rPr>
              <a:t> thì:</a:t>
            </a:r>
            <a:endParaRPr lang="en-US" sz="3200">
              <a:latin typeface="Times New Roman" panose="02020603050405020304" pitchFamily="18" charset="0"/>
              <a:cs typeface="Times New Roman" panose="02020603050405020304" pitchFamily="18" charset="0"/>
            </a:endParaRP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A. </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A</a:t>
            </a:r>
            <a:r>
              <a:rPr lang="en-US" sz="3200" b="0" baseline="-25000">
                <a:solidFill>
                  <a:schemeClr val="dk1"/>
                </a:solidFill>
                <a:latin typeface="Times New Roman" panose="02020603050405020304" pitchFamily="18" charset="0"/>
                <a:ea typeface="Lato" panose="020F0502020204030203"/>
                <a:cs typeface="Times New Roman" panose="02020603050405020304" pitchFamily="18" charset="0"/>
              </a:rPr>
              <a:t>1</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B</a:t>
            </a:r>
            <a:r>
              <a:rPr lang="en-US" sz="3200" b="0" baseline="-25000">
                <a:solidFill>
                  <a:schemeClr val="dk1"/>
                </a:solidFill>
                <a:latin typeface="Times New Roman" panose="02020603050405020304" pitchFamily="18" charset="0"/>
                <a:ea typeface="Lato" panose="020F0502020204030203"/>
                <a:cs typeface="Times New Roman" panose="02020603050405020304" pitchFamily="18" charset="0"/>
              </a:rPr>
              <a:t>1</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 &lt; A</a:t>
            </a:r>
            <a:r>
              <a:rPr lang="en-US" sz="3200" b="0" baseline="-25000">
                <a:solidFill>
                  <a:schemeClr val="dk1"/>
                </a:solidFill>
                <a:latin typeface="Times New Roman" panose="02020603050405020304" pitchFamily="18" charset="0"/>
                <a:ea typeface="Lato" panose="020F0502020204030203"/>
                <a:cs typeface="Times New Roman" panose="02020603050405020304" pitchFamily="18" charset="0"/>
              </a:rPr>
              <a:t>2</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B</a:t>
            </a:r>
            <a:r>
              <a:rPr lang="en-US" sz="3200" b="0" baseline="-25000">
                <a:solidFill>
                  <a:schemeClr val="dk1"/>
                </a:solidFill>
                <a:latin typeface="Times New Roman" panose="02020603050405020304" pitchFamily="18" charset="0"/>
                <a:ea typeface="Lato" panose="020F0502020204030203"/>
                <a:cs typeface="Times New Roman" panose="02020603050405020304" pitchFamily="18" charset="0"/>
              </a:rPr>
              <a:t>2</a:t>
            </a:r>
            <a:endParaRPr lang="vi-VN" sz="3200" b="0" baseline="-25000">
              <a:solidFill>
                <a:schemeClr val="dk1"/>
              </a:solidFill>
              <a:latin typeface="Times New Roman" panose="02020603050405020304" pitchFamily="18" charset="0"/>
              <a:ea typeface="Lato" panose="020F0502020204030203"/>
              <a:cs typeface="Times New Roman" panose="02020603050405020304" pitchFamily="18" charset="0"/>
            </a:endParaRP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B. </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A</a:t>
            </a:r>
            <a:r>
              <a:rPr lang="en-US" sz="3200" b="0" baseline="-25000">
                <a:solidFill>
                  <a:schemeClr val="dk1"/>
                </a:solidFill>
                <a:latin typeface="Times New Roman" panose="02020603050405020304" pitchFamily="18" charset="0"/>
                <a:ea typeface="Lato" panose="020F0502020204030203"/>
                <a:cs typeface="Times New Roman" panose="02020603050405020304" pitchFamily="18" charset="0"/>
              </a:rPr>
              <a:t>1</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B</a:t>
            </a:r>
            <a:r>
              <a:rPr lang="en-US" sz="3200" b="0" baseline="-25000">
                <a:solidFill>
                  <a:schemeClr val="dk1"/>
                </a:solidFill>
                <a:latin typeface="Times New Roman" panose="02020603050405020304" pitchFamily="18" charset="0"/>
                <a:ea typeface="Lato" panose="020F0502020204030203"/>
                <a:cs typeface="Times New Roman" panose="02020603050405020304" pitchFamily="18" charset="0"/>
              </a:rPr>
              <a:t>1</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 = A</a:t>
            </a:r>
            <a:r>
              <a:rPr lang="en-US" sz="3200" b="0" baseline="-25000">
                <a:solidFill>
                  <a:schemeClr val="dk1"/>
                </a:solidFill>
                <a:latin typeface="Times New Roman" panose="02020603050405020304" pitchFamily="18" charset="0"/>
                <a:ea typeface="Lato" panose="020F0502020204030203"/>
                <a:cs typeface="Times New Roman" panose="02020603050405020304" pitchFamily="18" charset="0"/>
              </a:rPr>
              <a:t>2</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B</a:t>
            </a:r>
            <a:r>
              <a:rPr lang="en-US" sz="3200" b="0" baseline="-25000">
                <a:solidFill>
                  <a:schemeClr val="dk1"/>
                </a:solidFill>
                <a:latin typeface="Times New Roman" panose="02020603050405020304" pitchFamily="18" charset="0"/>
                <a:ea typeface="Lato" panose="020F0502020204030203"/>
                <a:cs typeface="Times New Roman" panose="02020603050405020304" pitchFamily="18" charset="0"/>
              </a:rPr>
              <a:t>2</a:t>
            </a:r>
            <a:endParaRPr lang="vi-VN" sz="3200" b="0" baseline="-25000">
              <a:solidFill>
                <a:schemeClr val="dk1"/>
              </a:solidFill>
              <a:latin typeface="Times New Roman" panose="02020603050405020304" pitchFamily="18" charset="0"/>
              <a:ea typeface="Lato" panose="020F0502020204030203"/>
              <a:cs typeface="Times New Roman" panose="02020603050405020304" pitchFamily="18" charset="0"/>
            </a:endParaRP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C. </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A</a:t>
            </a:r>
            <a:r>
              <a:rPr lang="en-US" sz="3200" b="0" baseline="-25000">
                <a:solidFill>
                  <a:schemeClr val="dk1"/>
                </a:solidFill>
                <a:latin typeface="Times New Roman" panose="02020603050405020304" pitchFamily="18" charset="0"/>
                <a:ea typeface="Lato" panose="020F0502020204030203"/>
                <a:cs typeface="Times New Roman" panose="02020603050405020304" pitchFamily="18" charset="0"/>
              </a:rPr>
              <a:t>1</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B</a:t>
            </a:r>
            <a:r>
              <a:rPr lang="en-US" sz="3200" b="0" baseline="-25000">
                <a:solidFill>
                  <a:schemeClr val="dk1"/>
                </a:solidFill>
                <a:latin typeface="Times New Roman" panose="02020603050405020304" pitchFamily="18" charset="0"/>
                <a:ea typeface="Lato" panose="020F0502020204030203"/>
                <a:cs typeface="Times New Roman" panose="02020603050405020304" pitchFamily="18" charset="0"/>
              </a:rPr>
              <a:t>1</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 &gt; A</a:t>
            </a:r>
            <a:r>
              <a:rPr lang="en-US" sz="3200" b="0" baseline="-25000">
                <a:solidFill>
                  <a:schemeClr val="dk1"/>
                </a:solidFill>
                <a:latin typeface="Times New Roman" panose="02020603050405020304" pitchFamily="18" charset="0"/>
                <a:ea typeface="Lato" panose="020F0502020204030203"/>
                <a:cs typeface="Times New Roman" panose="02020603050405020304" pitchFamily="18" charset="0"/>
              </a:rPr>
              <a:t>2</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B</a:t>
            </a:r>
            <a:r>
              <a:rPr lang="en-US" sz="3200" b="0" baseline="-25000">
                <a:solidFill>
                  <a:schemeClr val="dk1"/>
                </a:solidFill>
                <a:latin typeface="Times New Roman" panose="02020603050405020304" pitchFamily="18" charset="0"/>
                <a:ea typeface="Lato" panose="020F0502020204030203"/>
                <a:cs typeface="Times New Roman" panose="02020603050405020304" pitchFamily="18" charset="0"/>
              </a:rPr>
              <a:t>2</a:t>
            </a:r>
            <a:endParaRPr lang="vi-VN" sz="3200" b="0" baseline="-25000">
              <a:solidFill>
                <a:schemeClr val="dk1"/>
              </a:solidFill>
              <a:latin typeface="Times New Roman" panose="02020603050405020304" pitchFamily="18" charset="0"/>
              <a:ea typeface="Lato" panose="020F0502020204030203"/>
              <a:cs typeface="Times New Roman" panose="02020603050405020304" pitchFamily="18" charset="0"/>
            </a:endParaRP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D. </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Không so sánh được</a:t>
            </a:r>
            <a:endParaRPr lang="vi-VN" sz="3200" b="0" dirty="0">
              <a:solidFill>
                <a:schemeClr val="dk1"/>
              </a:solidFill>
              <a:latin typeface="Times New Roman" panose="02020603050405020304" pitchFamily="18" charset="0"/>
              <a:ea typeface="Lato" panose="020F0502020204030203"/>
              <a:cs typeface="Times New Roman" panose="02020603050405020304" pitchFamily="18" charset="0"/>
            </a:endParaRPr>
          </a:p>
        </p:txBody>
      </p:sp>
      <p:sp>
        <p:nvSpPr>
          <p:cNvPr id="21" name="Rectangle: Rounded Corners 9"/>
          <p:cNvSpPr/>
          <p:nvPr/>
        </p:nvSpPr>
        <p:spPr>
          <a:xfrm>
            <a:off x="1805210" y="5335646"/>
            <a:ext cx="8710390" cy="752409"/>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66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840" t="-40382" b="-38888"/>
            </a:stretch>
          </a:blipFill>
        </p:spPr>
      </p:sp>
      <p:grpSp>
        <p:nvGrpSpPr>
          <p:cNvPr id="22" name="Group 4"/>
          <p:cNvGrpSpPr/>
          <p:nvPr/>
        </p:nvGrpSpPr>
        <p:grpSpPr>
          <a:xfrm>
            <a:off x="1423371" y="3226151"/>
            <a:ext cx="15416829" cy="6032149"/>
            <a:chOff x="0" y="0"/>
            <a:chExt cx="1174483" cy="1333401"/>
          </a:xfrm>
        </p:grpSpPr>
        <p:sp>
          <p:nvSpPr>
            <p:cNvPr id="23" name="Freeform 5"/>
            <p:cNvSpPr/>
            <p:nvPr/>
          </p:nvSpPr>
          <p:spPr>
            <a:xfrm>
              <a:off x="0" y="0"/>
              <a:ext cx="1174483" cy="1333401"/>
            </a:xfrm>
            <a:custGeom>
              <a:avLst/>
              <a:gdLst/>
              <a:ahLst/>
              <a:cxnLst/>
              <a:rect l="l" t="t" r="r" b="b"/>
              <a:pathLst>
                <a:path w="1174483" h="1333401">
                  <a:moveTo>
                    <a:pt x="80299" y="0"/>
                  </a:moveTo>
                  <a:lnTo>
                    <a:pt x="1094184" y="0"/>
                  </a:lnTo>
                  <a:cubicBezTo>
                    <a:pt x="1138532" y="0"/>
                    <a:pt x="1174483" y="35951"/>
                    <a:pt x="1174483" y="80299"/>
                  </a:cubicBezTo>
                  <a:lnTo>
                    <a:pt x="1174483" y="1253102"/>
                  </a:lnTo>
                  <a:cubicBezTo>
                    <a:pt x="1174483" y="1297450"/>
                    <a:pt x="1138532" y="1333401"/>
                    <a:pt x="1094184" y="1333401"/>
                  </a:cubicBezTo>
                  <a:lnTo>
                    <a:pt x="80299" y="1333401"/>
                  </a:lnTo>
                  <a:cubicBezTo>
                    <a:pt x="35951" y="1333401"/>
                    <a:pt x="0" y="1297450"/>
                    <a:pt x="0" y="1253102"/>
                  </a:cubicBezTo>
                  <a:lnTo>
                    <a:pt x="0" y="80299"/>
                  </a:lnTo>
                  <a:cubicBezTo>
                    <a:pt x="0" y="35951"/>
                    <a:pt x="35951" y="0"/>
                    <a:pt x="80299" y="0"/>
                  </a:cubicBezTo>
                  <a:close/>
                </a:path>
              </a:pathLst>
            </a:custGeom>
            <a:solidFill>
              <a:srgbClr val="FFFFFF"/>
            </a:solidFill>
          </p:spPr>
        </p:sp>
        <p:sp>
          <p:nvSpPr>
            <p:cNvPr id="24" name="TextBox 6"/>
            <p:cNvSpPr txBox="1"/>
            <p:nvPr/>
          </p:nvSpPr>
          <p:spPr>
            <a:xfrm>
              <a:off x="0" y="-38100"/>
              <a:ext cx="1174483" cy="1371501"/>
            </a:xfrm>
            <a:prstGeom prst="rect">
              <a:avLst/>
            </a:prstGeom>
          </p:spPr>
          <p:txBody>
            <a:bodyPr lIns="50800" tIns="50800" rIns="50800" bIns="50800" rtlCol="0" anchor="ctr"/>
            <a:lstStyle/>
            <a:p>
              <a:pPr algn="ctr">
                <a:lnSpc>
                  <a:spcPts val="2659"/>
                </a:lnSpc>
              </a:pPr>
              <a:endParaRPr/>
            </a:p>
          </p:txBody>
        </p:sp>
      </p:grpSp>
      <p:sp>
        <p:nvSpPr>
          <p:cNvPr id="3" name="TextBox 3"/>
          <p:cNvSpPr txBox="1"/>
          <p:nvPr/>
        </p:nvSpPr>
        <p:spPr>
          <a:xfrm>
            <a:off x="1805210" y="754301"/>
            <a:ext cx="13970436" cy="1155060"/>
          </a:xfrm>
          <a:prstGeom prst="rect">
            <a:avLst/>
          </a:prstGeom>
        </p:spPr>
        <p:txBody>
          <a:bodyPr lIns="0" tIns="0" rIns="0" bIns="0" rtlCol="0" anchor="t">
            <a:spAutoFit/>
          </a:bodyPr>
          <a:lstStyle/>
          <a:p>
            <a:pPr algn="l">
              <a:lnSpc>
                <a:spcPts val="8799"/>
              </a:lnSpc>
            </a:pPr>
            <a:r>
              <a:rPr lang="en-US" sz="8799" spc="739">
                <a:solidFill>
                  <a:srgbClr val="18727D"/>
                </a:solidFill>
                <a:latin typeface="Times New Roman" panose="02020603050405020304" pitchFamily="18" charset="0"/>
                <a:ea typeface="Jingleberry"/>
                <a:cs typeface="Times New Roman" panose="02020603050405020304" pitchFamily="18" charset="0"/>
                <a:sym typeface="Jingleberry"/>
              </a:rPr>
              <a:t>LUYỆN TẬP</a:t>
            </a:r>
          </a:p>
        </p:txBody>
      </p:sp>
      <p:sp>
        <p:nvSpPr>
          <p:cNvPr id="19" name="Freeform 19"/>
          <p:cNvSpPr/>
          <p:nvPr/>
        </p:nvSpPr>
        <p:spPr>
          <a:xfrm>
            <a:off x="12685833" y="231037"/>
            <a:ext cx="3089813" cy="2471850"/>
          </a:xfrm>
          <a:custGeom>
            <a:avLst/>
            <a:gdLst/>
            <a:ahLst/>
            <a:cxnLst/>
            <a:rect l="l" t="t" r="r" b="b"/>
            <a:pathLst>
              <a:path w="3089813" h="2471850">
                <a:moveTo>
                  <a:pt x="0" y="0"/>
                </a:moveTo>
                <a:lnTo>
                  <a:pt x="3089813" y="0"/>
                </a:lnTo>
                <a:lnTo>
                  <a:pt x="3089813" y="2471850"/>
                </a:lnTo>
                <a:lnTo>
                  <a:pt x="0" y="2471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TextBox 19"/>
          <p:cNvSpPr txBox="1"/>
          <p:nvPr/>
        </p:nvSpPr>
        <p:spPr>
          <a:xfrm>
            <a:off x="1805210" y="3692941"/>
            <a:ext cx="14653990" cy="46605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3200">
                <a:latin typeface="Times New Roman" panose="02020603050405020304" pitchFamily="18" charset="0"/>
                <a:cs typeface="Times New Roman" panose="02020603050405020304" pitchFamily="18" charset="0"/>
              </a:rPr>
              <a:t>Câu 11: Kính lúp là thấu kính hội tụ có:</a:t>
            </a:r>
          </a:p>
          <a:p>
            <a:pPr algn="just">
              <a:lnSpc>
                <a:spcPct val="150000"/>
              </a:lnSpc>
            </a:pPr>
            <a:r>
              <a:rPr lang="en-US" sz="3200">
                <a:solidFill>
                  <a:schemeClr val="dk1"/>
                </a:solidFill>
                <a:latin typeface="Times New Roman" panose="02020603050405020304" pitchFamily="18" charset="0"/>
                <a:ea typeface="Lato" panose="020F0502020204030203"/>
                <a:cs typeface="Times New Roman" panose="02020603050405020304" pitchFamily="18" charset="0"/>
              </a:rPr>
              <a:t>A. </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tiêu cự dài dùng để quan sát các vật nhỏ.</a:t>
            </a:r>
          </a:p>
          <a:p>
            <a:pPr algn="just">
              <a:lnSpc>
                <a:spcPct val="150000"/>
              </a:lnSpc>
            </a:pPr>
            <a:r>
              <a:rPr lang="en-US" sz="3200">
                <a:solidFill>
                  <a:schemeClr val="dk1"/>
                </a:solidFill>
                <a:latin typeface="Times New Roman" panose="02020603050405020304" pitchFamily="18" charset="0"/>
                <a:ea typeface="Lato" panose="020F0502020204030203"/>
                <a:cs typeface="Times New Roman" panose="02020603050405020304" pitchFamily="18" charset="0"/>
              </a:rPr>
              <a:t>B. </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tiêu cự dài dùng để quan sát các vật có hình dạng phức tạp.</a:t>
            </a:r>
          </a:p>
          <a:p>
            <a:pPr algn="just">
              <a:lnSpc>
                <a:spcPct val="150000"/>
              </a:lnSpc>
            </a:pPr>
            <a:r>
              <a:rPr lang="en-US" sz="3200">
                <a:solidFill>
                  <a:schemeClr val="dk1"/>
                </a:solidFill>
                <a:latin typeface="Times New Roman" panose="02020603050405020304" pitchFamily="18" charset="0"/>
                <a:ea typeface="Lato" panose="020F0502020204030203"/>
                <a:cs typeface="Times New Roman" panose="02020603050405020304" pitchFamily="18" charset="0"/>
              </a:rPr>
              <a:t>C. </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tiêu cự ngắn dùng để quan sát các vật nhỏ.</a:t>
            </a:r>
          </a:p>
          <a:p>
            <a:pPr algn="just">
              <a:lnSpc>
                <a:spcPct val="150000"/>
              </a:lnSpc>
            </a:pPr>
            <a:r>
              <a:rPr lang="en-US" sz="3200">
                <a:solidFill>
                  <a:schemeClr val="dk1"/>
                </a:solidFill>
                <a:latin typeface="Times New Roman" panose="02020603050405020304" pitchFamily="18" charset="0"/>
                <a:ea typeface="Lato" panose="020F0502020204030203"/>
                <a:cs typeface="Times New Roman" panose="02020603050405020304" pitchFamily="18" charset="0"/>
              </a:rPr>
              <a:t>D. </a:t>
            </a:r>
            <a:r>
              <a:rPr lang="en-US" sz="3200" b="0">
                <a:solidFill>
                  <a:schemeClr val="dk1"/>
                </a:solidFill>
                <a:latin typeface="Times New Roman" panose="02020603050405020304" pitchFamily="18" charset="0"/>
                <a:ea typeface="Lato" panose="020F0502020204030203"/>
                <a:cs typeface="Times New Roman" panose="02020603050405020304" pitchFamily="18" charset="0"/>
              </a:rPr>
              <a:t>tiêu cự ngắn dùng để quan sát các vật lớn.</a:t>
            </a:r>
            <a:endParaRPr lang="en-US" sz="3200" b="0" dirty="0">
              <a:solidFill>
                <a:schemeClr val="dk1"/>
              </a:solidFill>
              <a:latin typeface="Times New Roman" panose="02020603050405020304" pitchFamily="18" charset="0"/>
              <a:ea typeface="Lato" panose="020F0502020204030203"/>
              <a:cs typeface="Times New Roman" panose="02020603050405020304" pitchFamily="18" charset="0"/>
            </a:endParaRPr>
          </a:p>
        </p:txBody>
      </p:sp>
      <p:sp>
        <p:nvSpPr>
          <p:cNvPr id="21" name="Rectangle: Rounded Corners 9"/>
          <p:cNvSpPr/>
          <p:nvPr/>
        </p:nvSpPr>
        <p:spPr>
          <a:xfrm>
            <a:off x="1805210" y="6438900"/>
            <a:ext cx="8786590" cy="685801"/>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25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840" t="-40382" b="-38888"/>
            </a:stretch>
          </a:blipFill>
        </p:spPr>
      </p:sp>
      <p:grpSp>
        <p:nvGrpSpPr>
          <p:cNvPr id="22" name="Group 4"/>
          <p:cNvGrpSpPr/>
          <p:nvPr/>
        </p:nvGrpSpPr>
        <p:grpSpPr>
          <a:xfrm>
            <a:off x="381000" y="3226151"/>
            <a:ext cx="17525999" cy="7060849"/>
            <a:chOff x="0" y="0"/>
            <a:chExt cx="1174483" cy="1333401"/>
          </a:xfrm>
        </p:grpSpPr>
        <p:sp>
          <p:nvSpPr>
            <p:cNvPr id="23" name="Freeform 5"/>
            <p:cNvSpPr/>
            <p:nvPr/>
          </p:nvSpPr>
          <p:spPr>
            <a:xfrm>
              <a:off x="0" y="0"/>
              <a:ext cx="1174483" cy="1333401"/>
            </a:xfrm>
            <a:custGeom>
              <a:avLst/>
              <a:gdLst/>
              <a:ahLst/>
              <a:cxnLst/>
              <a:rect l="l" t="t" r="r" b="b"/>
              <a:pathLst>
                <a:path w="1174483" h="1333401">
                  <a:moveTo>
                    <a:pt x="80299" y="0"/>
                  </a:moveTo>
                  <a:lnTo>
                    <a:pt x="1094184" y="0"/>
                  </a:lnTo>
                  <a:cubicBezTo>
                    <a:pt x="1138532" y="0"/>
                    <a:pt x="1174483" y="35951"/>
                    <a:pt x="1174483" y="80299"/>
                  </a:cubicBezTo>
                  <a:lnTo>
                    <a:pt x="1174483" y="1253102"/>
                  </a:lnTo>
                  <a:cubicBezTo>
                    <a:pt x="1174483" y="1297450"/>
                    <a:pt x="1138532" y="1333401"/>
                    <a:pt x="1094184" y="1333401"/>
                  </a:cubicBezTo>
                  <a:lnTo>
                    <a:pt x="80299" y="1333401"/>
                  </a:lnTo>
                  <a:cubicBezTo>
                    <a:pt x="35951" y="1333401"/>
                    <a:pt x="0" y="1297450"/>
                    <a:pt x="0" y="1253102"/>
                  </a:cubicBezTo>
                  <a:lnTo>
                    <a:pt x="0" y="80299"/>
                  </a:lnTo>
                  <a:cubicBezTo>
                    <a:pt x="0" y="35951"/>
                    <a:pt x="35951" y="0"/>
                    <a:pt x="80299" y="0"/>
                  </a:cubicBezTo>
                  <a:close/>
                </a:path>
              </a:pathLst>
            </a:custGeom>
            <a:solidFill>
              <a:srgbClr val="FFFFFF"/>
            </a:solidFill>
          </p:spPr>
        </p:sp>
        <p:sp>
          <p:nvSpPr>
            <p:cNvPr id="24" name="TextBox 6"/>
            <p:cNvSpPr txBox="1"/>
            <p:nvPr/>
          </p:nvSpPr>
          <p:spPr>
            <a:xfrm>
              <a:off x="0" y="-38100"/>
              <a:ext cx="1174483" cy="1371501"/>
            </a:xfrm>
            <a:prstGeom prst="rect">
              <a:avLst/>
            </a:prstGeom>
          </p:spPr>
          <p:txBody>
            <a:bodyPr lIns="50800" tIns="50800" rIns="50800" bIns="50800" rtlCol="0" anchor="ctr"/>
            <a:lstStyle/>
            <a:p>
              <a:pPr algn="ctr">
                <a:lnSpc>
                  <a:spcPts val="2659"/>
                </a:lnSpc>
              </a:pPr>
              <a:endParaRPr/>
            </a:p>
          </p:txBody>
        </p:sp>
      </p:grpSp>
      <p:sp>
        <p:nvSpPr>
          <p:cNvPr id="3" name="TextBox 3"/>
          <p:cNvSpPr txBox="1"/>
          <p:nvPr/>
        </p:nvSpPr>
        <p:spPr>
          <a:xfrm>
            <a:off x="1805210" y="754301"/>
            <a:ext cx="13970436" cy="1155060"/>
          </a:xfrm>
          <a:prstGeom prst="rect">
            <a:avLst/>
          </a:prstGeom>
        </p:spPr>
        <p:txBody>
          <a:bodyPr lIns="0" tIns="0" rIns="0" bIns="0" rtlCol="0" anchor="t">
            <a:spAutoFit/>
          </a:bodyPr>
          <a:lstStyle/>
          <a:p>
            <a:pPr algn="l">
              <a:lnSpc>
                <a:spcPts val="8799"/>
              </a:lnSpc>
            </a:pPr>
            <a:r>
              <a:rPr lang="en-US" sz="8799" spc="739">
                <a:solidFill>
                  <a:srgbClr val="18727D"/>
                </a:solidFill>
                <a:latin typeface="Times New Roman" panose="02020603050405020304" pitchFamily="18" charset="0"/>
                <a:ea typeface="Jingleberry"/>
                <a:cs typeface="Times New Roman" panose="02020603050405020304" pitchFamily="18" charset="0"/>
                <a:sym typeface="Jingleberry"/>
              </a:rPr>
              <a:t>LUYỆN TẬP</a:t>
            </a:r>
          </a:p>
        </p:txBody>
      </p:sp>
      <p:sp>
        <p:nvSpPr>
          <p:cNvPr id="19" name="Freeform 19"/>
          <p:cNvSpPr/>
          <p:nvPr/>
        </p:nvSpPr>
        <p:spPr>
          <a:xfrm>
            <a:off x="12685833" y="231037"/>
            <a:ext cx="3089813" cy="2471850"/>
          </a:xfrm>
          <a:custGeom>
            <a:avLst/>
            <a:gdLst/>
            <a:ahLst/>
            <a:cxnLst/>
            <a:rect l="l" t="t" r="r" b="b"/>
            <a:pathLst>
              <a:path w="3089813" h="2471850">
                <a:moveTo>
                  <a:pt x="0" y="0"/>
                </a:moveTo>
                <a:lnTo>
                  <a:pt x="3089813" y="0"/>
                </a:lnTo>
                <a:lnTo>
                  <a:pt x="3089813" y="2471850"/>
                </a:lnTo>
                <a:lnTo>
                  <a:pt x="0" y="2471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TextBox 19"/>
          <p:cNvSpPr txBox="1"/>
          <p:nvPr/>
        </p:nvSpPr>
        <p:spPr>
          <a:xfrm>
            <a:off x="762000" y="3520898"/>
            <a:ext cx="16764000" cy="14231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3000">
                <a:latin typeface="Times New Roman" panose="02020603050405020304" pitchFamily="18" charset="0"/>
                <a:cs typeface="Times New Roman" panose="02020603050405020304" pitchFamily="18" charset="0"/>
              </a:rPr>
              <a:t>Câu 13: </a:t>
            </a:r>
            <a:r>
              <a:rPr lang="vi-VN" sz="3000" b="0">
                <a:latin typeface="Times New Roman" panose="02020603050405020304" pitchFamily="18" charset="0"/>
                <a:cs typeface="Times New Roman" panose="02020603050405020304" pitchFamily="18" charset="0"/>
              </a:rPr>
              <a:t>Một vật AB cao 2 cm đặt trước một thấu kính hội tụ và cách thấu kính 10 cm. Dùng một màn ảnh M, ta hứng được một ảnh A’B’ cao 4 cm như hình vẽ. Tính tiêu cự của thấu kính</a:t>
            </a:r>
          </a:p>
        </p:txBody>
      </p:sp>
      <p:pic>
        <p:nvPicPr>
          <p:cNvPr id="4" name="Picture 3"/>
          <p:cNvPicPr>
            <a:picLocks noChangeAspect="1"/>
          </p:cNvPicPr>
          <p:nvPr/>
        </p:nvPicPr>
        <p:blipFill>
          <a:blip r:embed="rId6"/>
          <a:stretch>
            <a:fillRect/>
          </a:stretch>
        </p:blipFill>
        <p:spPr>
          <a:xfrm>
            <a:off x="10676393" y="5448300"/>
            <a:ext cx="7230606" cy="3345840"/>
          </a:xfrm>
          <a:prstGeom prst="rect">
            <a:avLst/>
          </a:prstGeom>
        </p:spPr>
      </p:pic>
      <p:cxnSp>
        <p:nvCxnSpPr>
          <p:cNvPr id="6" name="Straight Arrow Connector 5"/>
          <p:cNvCxnSpPr/>
          <p:nvPr/>
        </p:nvCxnSpPr>
        <p:spPr>
          <a:xfrm>
            <a:off x="13182598" y="5219700"/>
            <a:ext cx="0" cy="359076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582398" y="6026099"/>
            <a:ext cx="1600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182597" y="6009770"/>
            <a:ext cx="3352801" cy="241033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4096998" y="6591300"/>
            <a:ext cx="236995" cy="30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088603" y="6026099"/>
            <a:ext cx="643503" cy="584775"/>
          </a:xfrm>
          <a:prstGeom prst="rect">
            <a:avLst/>
          </a:prstGeom>
          <a:noFill/>
        </p:spPr>
        <p:txBody>
          <a:bodyPr wrap="square" rtlCol="0">
            <a:spAutoFit/>
          </a:bodyPr>
          <a:lstStyle/>
          <a:p>
            <a:r>
              <a:rPr lang="en-US" sz="3200" b="1">
                <a:solidFill>
                  <a:srgbClr val="0070C0"/>
                </a:solidFill>
              </a:rPr>
              <a:t>F</a:t>
            </a:r>
          </a:p>
        </p:txBody>
      </p:sp>
      <p:sp>
        <p:nvSpPr>
          <p:cNvPr id="15" name="TextBox 14"/>
          <p:cNvSpPr txBox="1"/>
          <p:nvPr/>
        </p:nvSpPr>
        <p:spPr>
          <a:xfrm>
            <a:off x="12858746" y="5472455"/>
            <a:ext cx="647700" cy="584775"/>
          </a:xfrm>
          <a:prstGeom prst="rect">
            <a:avLst/>
          </a:prstGeom>
          <a:noFill/>
        </p:spPr>
        <p:txBody>
          <a:bodyPr wrap="square" rtlCol="0">
            <a:spAutoFit/>
          </a:bodyPr>
          <a:lstStyle/>
          <a:p>
            <a:r>
              <a:rPr lang="en-US" sz="3200" b="1">
                <a:solidFill>
                  <a:srgbClr val="0070C0"/>
                </a:solidFill>
              </a:rPr>
              <a:t>I</a:t>
            </a:r>
          </a:p>
        </p:txBody>
      </p:sp>
      <p:cxnSp>
        <p:nvCxnSpPr>
          <p:cNvPr id="18" name="Straight Arrow Connector 17"/>
          <p:cNvCxnSpPr/>
          <p:nvPr/>
        </p:nvCxnSpPr>
        <p:spPr>
          <a:xfrm>
            <a:off x="11582398" y="6009770"/>
            <a:ext cx="952501" cy="163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3182597" y="6026099"/>
            <a:ext cx="1981201" cy="140340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387808" y="5783892"/>
                <a:ext cx="7707996" cy="4293932"/>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Giải</a:t>
                </a:r>
              </a:p>
              <a:p>
                <a:r>
                  <a:rPr lang="en-US" sz="2800">
                    <a:latin typeface="Times New Roman" panose="02020603050405020304" pitchFamily="18" charset="0"/>
                    <a:cs typeface="Times New Roman" panose="02020603050405020304" pitchFamily="18" charset="0"/>
                  </a:rPr>
                  <a:t>Xét </a:t>
                </a:r>
                <a:r>
                  <a:rPr lang="el-GR" sz="2800">
                    <a:latin typeface="Times New Roman" panose="02020603050405020304" pitchFamily="18" charset="0"/>
                    <a:cs typeface="Times New Roman" panose="02020603050405020304" pitchFamily="18" charset="0"/>
                  </a:rPr>
                  <a:t>Δ</a:t>
                </a:r>
                <a:r>
                  <a:rPr lang="en-US" sz="2800">
                    <a:latin typeface="Times New Roman" panose="02020603050405020304" pitchFamily="18" charset="0"/>
                    <a:cs typeface="Times New Roman" panose="02020603050405020304" pitchFamily="18" charset="0"/>
                  </a:rPr>
                  <a:t>OAB </a:t>
                </a:r>
                <a14:m>
                  <m:oMath xmlns:m="http://schemas.openxmlformats.org/officeDocument/2006/math">
                    <m:r>
                      <a:rPr lang="en-US"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US" sz="2800">
                    <a:latin typeface="Times New Roman" panose="02020603050405020304" pitchFamily="18" charset="0"/>
                    <a:cs typeface="Times New Roman" panose="02020603050405020304" pitchFamily="18" charset="0"/>
                  </a:rPr>
                  <a:t> </a:t>
                </a:r>
                <a:r>
                  <a:rPr lang="el-GR" sz="2800">
                    <a:latin typeface="Times New Roman" panose="02020603050405020304" pitchFamily="18" charset="0"/>
                    <a:cs typeface="Times New Roman" panose="02020603050405020304" pitchFamily="18" charset="0"/>
                  </a:rPr>
                  <a:t>Δ</a:t>
                </a:r>
                <a:r>
                  <a:rPr lang="en-US" sz="2800">
                    <a:latin typeface="Times New Roman" panose="02020603050405020304" pitchFamily="18" charset="0"/>
                    <a:cs typeface="Times New Roman" panose="02020603050405020304" pitchFamily="18" charset="0"/>
                  </a:rPr>
                  <a:t>OA’B’, ta có:</a:t>
                </a:r>
              </a:p>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cs typeface="Calibri" panose="020F0502020204030204" pitchFamily="34" charset="0"/>
                            </a:rPr>
                          </m:ctrlPr>
                        </m:fPr>
                        <m:num>
                          <m:r>
                            <a:rPr lang="en-US" sz="2800" b="0" i="1" smtClean="0">
                              <a:latin typeface="Cambria Math" panose="02040503050406030204" pitchFamily="18" charset="0"/>
                              <a:cs typeface="Calibri" panose="020F0502020204030204" pitchFamily="34" charset="0"/>
                            </a:rPr>
                            <m:t>𝑂𝐵</m:t>
                          </m:r>
                        </m:num>
                        <m:den>
                          <m:r>
                            <a:rPr lang="en-US" sz="2800" b="0" i="1" smtClean="0">
                              <a:latin typeface="Cambria Math" panose="02040503050406030204" pitchFamily="18" charset="0"/>
                              <a:cs typeface="Calibri" panose="020F0502020204030204" pitchFamily="34" charset="0"/>
                            </a:rPr>
                            <m:t>𝑂𝐵</m:t>
                          </m:r>
                          <m:r>
                            <a:rPr lang="en-US" sz="2800" b="0" i="1" smtClean="0">
                              <a:latin typeface="Cambria Math" panose="02040503050406030204" pitchFamily="18" charset="0"/>
                              <a:cs typeface="Calibri" panose="020F0502020204030204" pitchFamily="34" charset="0"/>
                            </a:rPr>
                            <m:t>′</m:t>
                          </m:r>
                        </m:den>
                      </m:f>
                      <m:r>
                        <a:rPr lang="en-US" sz="2800" b="0" i="1" smtClean="0">
                          <a:latin typeface="Cambria Math" panose="02040503050406030204" pitchFamily="18" charset="0"/>
                          <a:cs typeface="Calibri" panose="020F0502020204030204" pitchFamily="34" charset="0"/>
                        </a:rPr>
                        <m:t>=</m:t>
                      </m:r>
                      <m:f>
                        <m:fPr>
                          <m:ctrlPr>
                            <a:rPr lang="en-US" sz="2800" b="0" i="1" smtClean="0">
                              <a:latin typeface="Cambria Math" panose="02040503050406030204" pitchFamily="18" charset="0"/>
                              <a:cs typeface="Calibri" panose="020F0502020204030204" pitchFamily="34" charset="0"/>
                            </a:rPr>
                          </m:ctrlPr>
                        </m:fPr>
                        <m:num>
                          <m:r>
                            <a:rPr lang="en-US" sz="2800" b="0" i="1" smtClean="0">
                              <a:latin typeface="Cambria Math" panose="02040503050406030204" pitchFamily="18" charset="0"/>
                              <a:cs typeface="Calibri" panose="020F0502020204030204" pitchFamily="34" charset="0"/>
                            </a:rPr>
                            <m:t>𝐴𝐵</m:t>
                          </m:r>
                        </m:num>
                        <m:den>
                          <m:sSup>
                            <m:sSupPr>
                              <m:ctrlPr>
                                <a:rPr lang="en-US" sz="2800" b="0" i="1" smtClean="0">
                                  <a:latin typeface="Cambria Math" panose="02040503050406030204" pitchFamily="18" charset="0"/>
                                  <a:cs typeface="Calibri" panose="020F0502020204030204" pitchFamily="34" charset="0"/>
                                </a:rPr>
                              </m:ctrlPr>
                            </m:sSupPr>
                            <m:e>
                              <m:r>
                                <a:rPr lang="en-US" sz="2800" b="0" i="1" smtClean="0">
                                  <a:latin typeface="Cambria Math" panose="02040503050406030204" pitchFamily="18" charset="0"/>
                                  <a:cs typeface="Calibri" panose="020F0502020204030204" pitchFamily="34" charset="0"/>
                                </a:rPr>
                                <m:t>𝐴</m:t>
                              </m:r>
                            </m:e>
                            <m:sup>
                              <m:r>
                                <a:rPr lang="en-US" sz="2800" b="0" i="1" smtClean="0">
                                  <a:latin typeface="Cambria Math" panose="02040503050406030204" pitchFamily="18" charset="0"/>
                                  <a:cs typeface="Calibri" panose="020F0502020204030204" pitchFamily="34" charset="0"/>
                                </a:rPr>
                                <m:t>′</m:t>
                              </m:r>
                            </m:sup>
                          </m:sSup>
                          <m:r>
                            <a:rPr lang="en-US" sz="2800" b="0" i="1" smtClean="0">
                              <a:latin typeface="Cambria Math" panose="02040503050406030204" pitchFamily="18" charset="0"/>
                              <a:cs typeface="Calibri" panose="020F0502020204030204" pitchFamily="34" charset="0"/>
                            </a:rPr>
                            <m:t>𝐵</m:t>
                          </m:r>
                          <m:r>
                            <a:rPr lang="en-US" sz="2800" b="0" i="1" smtClean="0">
                              <a:latin typeface="Cambria Math" panose="02040503050406030204" pitchFamily="18" charset="0"/>
                              <a:cs typeface="Calibri" panose="020F0502020204030204" pitchFamily="34" charset="0"/>
                            </a:rPr>
                            <m:t>′</m:t>
                          </m:r>
                        </m:den>
                      </m:f>
                      <m:r>
                        <a:rPr lang="en-US" sz="2800" i="1">
                          <a:latin typeface="Cambria Math" panose="02040503050406030204" pitchFamily="18" charset="0"/>
                          <a:ea typeface="Cambria Math" panose="02040503050406030204" pitchFamily="18" charset="0"/>
                          <a:cs typeface="Calibri" panose="020F0502020204030204" pitchFamily="34" charset="0"/>
                        </a:rPr>
                        <m:t>⟹</m:t>
                      </m:r>
                      <m:f>
                        <m:fPr>
                          <m:ctrlPr>
                            <a:rPr lang="en-US" sz="2800" i="1">
                              <a:latin typeface="Cambria Math" panose="02040503050406030204" pitchFamily="18" charset="0"/>
                              <a:cs typeface="Calibri" panose="020F0502020204030204" pitchFamily="34" charset="0"/>
                            </a:rPr>
                          </m:ctrlPr>
                        </m:fPr>
                        <m:num>
                          <m:r>
                            <a:rPr lang="en-US" sz="2800" b="0" i="1" smtClean="0">
                              <a:latin typeface="Cambria Math" panose="02040503050406030204" pitchFamily="18" charset="0"/>
                              <a:cs typeface="Calibri" panose="020F0502020204030204" pitchFamily="34" charset="0"/>
                            </a:rPr>
                            <m:t>10</m:t>
                          </m:r>
                        </m:num>
                        <m:den>
                          <m:r>
                            <a:rPr lang="en-US" sz="2800" i="1">
                              <a:latin typeface="Cambria Math" panose="02040503050406030204" pitchFamily="18" charset="0"/>
                              <a:cs typeface="Calibri" panose="020F0502020204030204" pitchFamily="34" charset="0"/>
                            </a:rPr>
                            <m:t>𝑂</m:t>
                          </m:r>
                          <m:sSup>
                            <m:sSupPr>
                              <m:ctrlPr>
                                <a:rPr lang="en-US" sz="2800" i="1">
                                  <a:latin typeface="Cambria Math" panose="02040503050406030204" pitchFamily="18" charset="0"/>
                                  <a:cs typeface="Calibri" panose="020F0502020204030204" pitchFamily="34" charset="0"/>
                                </a:rPr>
                              </m:ctrlPr>
                            </m:sSupPr>
                            <m:e>
                              <m:r>
                                <a:rPr lang="en-US" sz="2800" i="1">
                                  <a:latin typeface="Cambria Math" panose="02040503050406030204" pitchFamily="18" charset="0"/>
                                  <a:cs typeface="Calibri" panose="020F0502020204030204" pitchFamily="34" charset="0"/>
                                </a:rPr>
                                <m:t>𝐵</m:t>
                              </m:r>
                            </m:e>
                            <m:sup>
                              <m:r>
                                <a:rPr lang="en-US" sz="2800" i="1">
                                  <a:latin typeface="Cambria Math" panose="02040503050406030204" pitchFamily="18" charset="0"/>
                                  <a:cs typeface="Calibri" panose="020F0502020204030204" pitchFamily="34" charset="0"/>
                                </a:rPr>
                                <m:t>′</m:t>
                              </m:r>
                            </m:sup>
                          </m:sSup>
                        </m:den>
                      </m:f>
                      <m:r>
                        <a:rPr lang="en-US" sz="2800" i="1">
                          <a:latin typeface="Cambria Math" panose="02040503050406030204" pitchFamily="18" charset="0"/>
                          <a:cs typeface="Calibri" panose="020F0502020204030204" pitchFamily="34" charset="0"/>
                        </a:rPr>
                        <m:t>=</m:t>
                      </m:r>
                      <m:f>
                        <m:fPr>
                          <m:ctrlPr>
                            <a:rPr lang="en-US" sz="2800" i="1">
                              <a:latin typeface="Cambria Math" panose="02040503050406030204" pitchFamily="18" charset="0"/>
                              <a:cs typeface="Calibri" panose="020F0502020204030204" pitchFamily="34" charset="0"/>
                            </a:rPr>
                          </m:ctrlPr>
                        </m:fPr>
                        <m:num>
                          <m:r>
                            <a:rPr lang="en-US" sz="2800" b="0" i="1" smtClean="0">
                              <a:latin typeface="Cambria Math" panose="02040503050406030204" pitchFamily="18" charset="0"/>
                              <a:cs typeface="Calibri" panose="020F0502020204030204" pitchFamily="34" charset="0"/>
                            </a:rPr>
                            <m:t>2</m:t>
                          </m:r>
                        </m:num>
                        <m:den>
                          <m:r>
                            <a:rPr lang="en-US" sz="2800" b="0" i="1" smtClean="0">
                              <a:latin typeface="Cambria Math" panose="02040503050406030204" pitchFamily="18" charset="0"/>
                              <a:cs typeface="Calibri" panose="020F0502020204030204" pitchFamily="34" charset="0"/>
                            </a:rPr>
                            <m:t>4</m:t>
                          </m:r>
                        </m:den>
                      </m:f>
                      <m:r>
                        <a:rPr lang="en-US" sz="2800" i="1" smtClean="0">
                          <a:latin typeface="Cambria Math" panose="02040503050406030204" pitchFamily="18" charset="0"/>
                          <a:ea typeface="Cambria Math" panose="02040503050406030204" pitchFamily="18" charset="0"/>
                          <a:cs typeface="Calibri" panose="020F0502020204030204" pitchFamily="34" charset="0"/>
                        </a:rPr>
                        <m:t>⟹</m:t>
                      </m:r>
                      <m:r>
                        <a:rPr lang="en-US" sz="2800" b="0" i="1" smtClean="0">
                          <a:latin typeface="Cambria Math" panose="02040503050406030204" pitchFamily="18" charset="0"/>
                          <a:ea typeface="Cambria Math" panose="02040503050406030204" pitchFamily="18" charset="0"/>
                          <a:cs typeface="Calibri" panose="020F0502020204030204" pitchFamily="34" charset="0"/>
                        </a:rPr>
                        <m:t>𝑂</m:t>
                      </m:r>
                      <m:sSup>
                        <m:sSupPr>
                          <m:ctrlPr>
                            <a:rPr lang="en-US" sz="28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US" sz="2800" b="0" i="1" smtClean="0">
                              <a:latin typeface="Cambria Math" panose="02040503050406030204" pitchFamily="18" charset="0"/>
                              <a:ea typeface="Cambria Math" panose="02040503050406030204" pitchFamily="18" charset="0"/>
                              <a:cs typeface="Calibri" panose="020F0502020204030204" pitchFamily="34" charset="0"/>
                            </a:rPr>
                            <m:t>𝐵</m:t>
                          </m:r>
                        </m:e>
                        <m:sup>
                          <m:r>
                            <a:rPr lang="en-US" sz="2800" b="0" i="1" smtClean="0">
                              <a:latin typeface="Cambria Math" panose="02040503050406030204" pitchFamily="18" charset="0"/>
                              <a:ea typeface="Cambria Math" panose="02040503050406030204" pitchFamily="18" charset="0"/>
                              <a:cs typeface="Calibri" panose="020F0502020204030204" pitchFamily="34" charset="0"/>
                            </a:rPr>
                            <m:t>′</m:t>
                          </m:r>
                        </m:sup>
                      </m:sSup>
                      <m:r>
                        <a:rPr lang="en-US" sz="2800" b="0" i="1" smtClean="0">
                          <a:latin typeface="Cambria Math" panose="02040503050406030204" pitchFamily="18" charset="0"/>
                          <a:ea typeface="Cambria Math" panose="02040503050406030204" pitchFamily="18" charset="0"/>
                          <a:cs typeface="Calibri" panose="020F0502020204030204" pitchFamily="34" charset="0"/>
                        </a:rPr>
                        <m:t>=20 </m:t>
                      </m:r>
                      <m:d>
                        <m:dPr>
                          <m:ctrlPr>
                            <a:rPr lang="en-US" sz="2800" b="0" i="1" smtClean="0">
                              <a:latin typeface="Cambria Math" panose="02040503050406030204" pitchFamily="18" charset="0"/>
                              <a:ea typeface="Cambria Math" panose="02040503050406030204" pitchFamily="18" charset="0"/>
                              <a:cs typeface="Calibri" panose="020F0502020204030204" pitchFamily="34" charset="0"/>
                            </a:rPr>
                          </m:ctrlPr>
                        </m:dPr>
                        <m:e>
                          <m:r>
                            <a:rPr lang="en-US" sz="2800" b="0" i="1" smtClean="0">
                              <a:latin typeface="Cambria Math" panose="02040503050406030204" pitchFamily="18" charset="0"/>
                              <a:ea typeface="Cambria Math" panose="02040503050406030204" pitchFamily="18" charset="0"/>
                              <a:cs typeface="Calibri" panose="020F0502020204030204" pitchFamily="34" charset="0"/>
                            </a:rPr>
                            <m:t>𝑐𝑚</m:t>
                          </m:r>
                        </m:e>
                      </m:d>
                    </m:oMath>
                  </m:oMathPara>
                </a14:m>
                <a:endParaRPr lang="en-US" sz="2800" b="0" i="1">
                  <a:latin typeface="Times New Roman" panose="020206030504050203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cs typeface="Calibri" panose="020F0502020204030204" pitchFamily="34" charset="0"/>
                        </a:rPr>
                        <m:t>⟹</m:t>
                      </m:r>
                      <m:r>
                        <a:rPr lang="en-US" sz="2800" b="0" i="1" smtClean="0">
                          <a:latin typeface="Cambria Math" panose="02040503050406030204" pitchFamily="18" charset="0"/>
                          <a:ea typeface="Cambria Math" panose="02040503050406030204" pitchFamily="18" charset="0"/>
                          <a:cs typeface="Calibri" panose="020F0502020204030204" pitchFamily="34" charset="0"/>
                        </a:rPr>
                        <m:t>𝐹𝑂</m:t>
                      </m:r>
                      <m:r>
                        <a:rPr lang="en-US" sz="2800" b="0" i="1" smtClean="0">
                          <a:latin typeface="Cambria Math" panose="02040503050406030204" pitchFamily="18" charset="0"/>
                          <a:ea typeface="Cambria Math" panose="02040503050406030204" pitchFamily="18" charset="0"/>
                          <a:cs typeface="Calibri" panose="020F0502020204030204" pitchFamily="34" charset="0"/>
                        </a:rPr>
                        <m:t>+</m:t>
                      </m:r>
                      <m:r>
                        <a:rPr lang="en-US" sz="2800" b="0" i="1" smtClean="0">
                          <a:latin typeface="Cambria Math" panose="02040503050406030204" pitchFamily="18" charset="0"/>
                          <a:ea typeface="Cambria Math" panose="02040503050406030204" pitchFamily="18" charset="0"/>
                          <a:cs typeface="Calibri" panose="020F0502020204030204" pitchFamily="34" charset="0"/>
                        </a:rPr>
                        <m:t>𝐹</m:t>
                      </m:r>
                      <m:sSup>
                        <m:sSupPr>
                          <m:ctrlPr>
                            <a:rPr lang="en-US" sz="28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US" sz="2800" b="0" i="1" smtClean="0">
                              <a:latin typeface="Cambria Math" panose="02040503050406030204" pitchFamily="18" charset="0"/>
                              <a:ea typeface="Cambria Math" panose="02040503050406030204" pitchFamily="18" charset="0"/>
                              <a:cs typeface="Calibri" panose="020F0502020204030204" pitchFamily="34" charset="0"/>
                            </a:rPr>
                            <m:t>𝐵</m:t>
                          </m:r>
                        </m:e>
                        <m:sup>
                          <m:r>
                            <a:rPr lang="en-US" sz="2800" b="0" i="1" smtClean="0">
                              <a:latin typeface="Cambria Math" panose="02040503050406030204" pitchFamily="18" charset="0"/>
                              <a:ea typeface="Cambria Math" panose="02040503050406030204" pitchFamily="18" charset="0"/>
                              <a:cs typeface="Calibri" panose="020F0502020204030204" pitchFamily="34" charset="0"/>
                            </a:rPr>
                            <m:t>′</m:t>
                          </m:r>
                        </m:sup>
                      </m:sSup>
                      <m:r>
                        <a:rPr lang="en-US" sz="2800" b="0" i="1" smtClean="0">
                          <a:latin typeface="Cambria Math" panose="02040503050406030204" pitchFamily="18" charset="0"/>
                          <a:ea typeface="Cambria Math" panose="02040503050406030204" pitchFamily="18" charset="0"/>
                          <a:cs typeface="Calibri" panose="020F0502020204030204" pitchFamily="34" charset="0"/>
                        </a:rPr>
                        <m:t>=20 (1)</m:t>
                      </m:r>
                    </m:oMath>
                  </m:oMathPara>
                </a14:m>
                <a:endParaRPr lang="en-US" sz="2800" b="0">
                  <a:latin typeface="Times New Roman" panose="02020603050405020304" pitchFamily="18" charset="0"/>
                  <a:ea typeface="Cambria Math" panose="02040503050406030204" pitchFamily="18" charset="0"/>
                  <a:cs typeface="Times New Roman" panose="02020603050405020304" pitchFamily="18" charset="0"/>
                </a:endParaRPr>
              </a:p>
              <a:p>
                <a:r>
                  <a:rPr lang="en-US" sz="2800" b="0">
                    <a:latin typeface="Times New Roman" panose="02020603050405020304" pitchFamily="18" charset="0"/>
                    <a:cs typeface="Times New Roman" panose="02020603050405020304" pitchFamily="18" charset="0"/>
                  </a:rPr>
                  <a:t>Xét </a:t>
                </a:r>
                <a:r>
                  <a:rPr lang="el-GR" sz="2800">
                    <a:latin typeface="Times New Roman" panose="02020603050405020304" pitchFamily="18" charset="0"/>
                    <a:cs typeface="Times New Roman" panose="02020603050405020304" pitchFamily="18" charset="0"/>
                  </a:rPr>
                  <a:t>Δ</a:t>
                </a:r>
                <a:r>
                  <a:rPr lang="en-US" sz="2800">
                    <a:latin typeface="Times New Roman" panose="02020603050405020304" pitchFamily="18" charset="0"/>
                    <a:cs typeface="Times New Roman" panose="02020603050405020304" pitchFamily="18" charset="0"/>
                  </a:rPr>
                  <a:t>FIO </a:t>
                </a:r>
                <a14:m>
                  <m:oMath xmlns:m="http://schemas.openxmlformats.org/officeDocument/2006/math">
                    <m:r>
                      <a:rPr lang="en-US" sz="2800" i="1">
                        <a:latin typeface="Cambria Math" panose="02040503050406030204" pitchFamily="18" charset="0"/>
                        <a:ea typeface="Cambria Math" panose="02040503050406030204" pitchFamily="18" charset="0"/>
                        <a:cs typeface="Calibri" panose="020F0502020204030204" pitchFamily="34" charset="0"/>
                      </a:rPr>
                      <m:t>∽</m:t>
                    </m:r>
                  </m:oMath>
                </a14:m>
                <a:r>
                  <a:rPr lang="en-US" sz="2800">
                    <a:latin typeface="Times New Roman" panose="02020603050405020304" pitchFamily="18" charset="0"/>
                    <a:cs typeface="Times New Roman" panose="02020603050405020304" pitchFamily="18" charset="0"/>
                  </a:rPr>
                  <a:t> </a:t>
                </a:r>
                <a:r>
                  <a:rPr lang="el-GR" sz="2800">
                    <a:latin typeface="Times New Roman" panose="02020603050405020304" pitchFamily="18" charset="0"/>
                    <a:cs typeface="Times New Roman" panose="02020603050405020304" pitchFamily="18" charset="0"/>
                  </a:rPr>
                  <a:t>Δ</a:t>
                </a:r>
                <a:r>
                  <a:rPr lang="en-US" sz="2800">
                    <a:latin typeface="Times New Roman" panose="02020603050405020304" pitchFamily="18" charset="0"/>
                    <a:cs typeface="Times New Roman" panose="02020603050405020304" pitchFamily="18" charset="0"/>
                  </a:rPr>
                  <a:t>FA’B, ta có:</a:t>
                </a:r>
              </a:p>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cs typeface="Calibri" panose="020F0502020204030204" pitchFamily="34" charset="0"/>
                            </a:rPr>
                          </m:ctrlPr>
                        </m:fPr>
                        <m:num>
                          <m:r>
                            <a:rPr lang="en-US" sz="2800" b="0" i="1" smtClean="0">
                              <a:latin typeface="Cambria Math" panose="02040503050406030204" pitchFamily="18" charset="0"/>
                              <a:cs typeface="Calibri" panose="020F0502020204030204" pitchFamily="34" charset="0"/>
                            </a:rPr>
                            <m:t>𝐹𝑂</m:t>
                          </m:r>
                        </m:num>
                        <m:den>
                          <m:r>
                            <a:rPr lang="en-US" sz="2800" b="0" i="1" smtClean="0">
                              <a:latin typeface="Cambria Math" panose="02040503050406030204" pitchFamily="18" charset="0"/>
                              <a:cs typeface="Calibri" panose="020F0502020204030204" pitchFamily="34" charset="0"/>
                            </a:rPr>
                            <m:t>𝐹</m:t>
                          </m:r>
                          <m:r>
                            <a:rPr lang="en-US" sz="2800" i="1">
                              <a:latin typeface="Cambria Math" panose="02040503050406030204" pitchFamily="18" charset="0"/>
                              <a:cs typeface="Calibri" panose="020F0502020204030204" pitchFamily="34" charset="0"/>
                            </a:rPr>
                            <m:t>𝐵</m:t>
                          </m:r>
                          <m:r>
                            <a:rPr lang="en-US" sz="2800" i="1">
                              <a:latin typeface="Cambria Math" panose="02040503050406030204" pitchFamily="18" charset="0"/>
                              <a:cs typeface="Calibri" panose="020F0502020204030204" pitchFamily="34" charset="0"/>
                            </a:rPr>
                            <m:t>′</m:t>
                          </m:r>
                        </m:den>
                      </m:f>
                      <m:r>
                        <a:rPr lang="en-US" sz="2800" i="1">
                          <a:latin typeface="Cambria Math" panose="02040503050406030204" pitchFamily="18" charset="0"/>
                          <a:cs typeface="Calibri" panose="020F0502020204030204" pitchFamily="34" charset="0"/>
                        </a:rPr>
                        <m:t>=</m:t>
                      </m:r>
                      <m:f>
                        <m:fPr>
                          <m:ctrlPr>
                            <a:rPr lang="en-US" sz="2800" i="1">
                              <a:latin typeface="Cambria Math" panose="02040503050406030204" pitchFamily="18" charset="0"/>
                              <a:cs typeface="Calibri" panose="020F0502020204030204" pitchFamily="34" charset="0"/>
                            </a:rPr>
                          </m:ctrlPr>
                        </m:fPr>
                        <m:num>
                          <m:r>
                            <a:rPr lang="en-US" sz="2800" b="0" i="1" smtClean="0">
                              <a:latin typeface="Cambria Math" panose="02040503050406030204" pitchFamily="18" charset="0"/>
                              <a:cs typeface="Calibri" panose="020F0502020204030204" pitchFamily="34" charset="0"/>
                            </a:rPr>
                            <m:t>𝑂𝐼</m:t>
                          </m:r>
                        </m:num>
                        <m:den>
                          <m:sSup>
                            <m:sSupPr>
                              <m:ctrlPr>
                                <a:rPr lang="en-US" sz="2800" i="1">
                                  <a:latin typeface="Cambria Math" panose="02040503050406030204" pitchFamily="18" charset="0"/>
                                  <a:cs typeface="Calibri" panose="020F0502020204030204" pitchFamily="34" charset="0"/>
                                </a:rPr>
                              </m:ctrlPr>
                            </m:sSupPr>
                            <m:e>
                              <m:r>
                                <a:rPr lang="en-US" sz="2800" i="1">
                                  <a:latin typeface="Cambria Math" panose="02040503050406030204" pitchFamily="18" charset="0"/>
                                  <a:cs typeface="Calibri" panose="020F0502020204030204" pitchFamily="34" charset="0"/>
                                </a:rPr>
                                <m:t>𝐴</m:t>
                              </m:r>
                            </m:e>
                            <m:sup>
                              <m:r>
                                <a:rPr lang="en-US" sz="2800" i="1">
                                  <a:latin typeface="Cambria Math" panose="02040503050406030204" pitchFamily="18" charset="0"/>
                                  <a:cs typeface="Calibri" panose="020F0502020204030204" pitchFamily="34" charset="0"/>
                                </a:rPr>
                                <m:t>′</m:t>
                              </m:r>
                            </m:sup>
                          </m:sSup>
                          <m:r>
                            <a:rPr lang="en-US" sz="2800" i="1">
                              <a:latin typeface="Cambria Math" panose="02040503050406030204" pitchFamily="18" charset="0"/>
                              <a:cs typeface="Calibri" panose="020F0502020204030204" pitchFamily="34" charset="0"/>
                            </a:rPr>
                            <m:t>𝐵</m:t>
                          </m:r>
                          <m:r>
                            <a:rPr lang="en-US" sz="2800" i="1">
                              <a:latin typeface="Cambria Math" panose="02040503050406030204" pitchFamily="18" charset="0"/>
                              <a:cs typeface="Calibri" panose="020F0502020204030204" pitchFamily="34" charset="0"/>
                            </a:rPr>
                            <m:t>′</m:t>
                          </m:r>
                        </m:den>
                      </m:f>
                      <m:r>
                        <a:rPr lang="en-US" sz="2800" b="0" i="1" smtClean="0">
                          <a:latin typeface="Cambria Math" panose="02040503050406030204" pitchFamily="18" charset="0"/>
                          <a:cs typeface="Calibri" panose="020F0502020204030204" pitchFamily="34" charset="0"/>
                        </a:rPr>
                        <m:t>=</m:t>
                      </m:r>
                      <m:f>
                        <m:fPr>
                          <m:ctrlPr>
                            <a:rPr lang="en-US" sz="2800" i="1">
                              <a:latin typeface="Cambria Math" panose="02040503050406030204" pitchFamily="18" charset="0"/>
                              <a:cs typeface="Calibri" panose="020F0502020204030204" pitchFamily="34" charset="0"/>
                            </a:rPr>
                          </m:ctrlPr>
                        </m:fPr>
                        <m:num>
                          <m:r>
                            <a:rPr lang="en-US" sz="2800" i="1">
                              <a:latin typeface="Cambria Math" panose="02040503050406030204" pitchFamily="18" charset="0"/>
                              <a:cs typeface="Calibri" panose="020F0502020204030204" pitchFamily="34" charset="0"/>
                            </a:rPr>
                            <m:t>𝐴𝐵</m:t>
                          </m:r>
                        </m:num>
                        <m:den>
                          <m:sSup>
                            <m:sSupPr>
                              <m:ctrlPr>
                                <a:rPr lang="en-US" sz="2800" i="1">
                                  <a:latin typeface="Cambria Math" panose="02040503050406030204" pitchFamily="18" charset="0"/>
                                  <a:cs typeface="Calibri" panose="020F0502020204030204" pitchFamily="34" charset="0"/>
                                </a:rPr>
                              </m:ctrlPr>
                            </m:sSupPr>
                            <m:e>
                              <m:r>
                                <a:rPr lang="en-US" sz="2800" i="1">
                                  <a:latin typeface="Cambria Math" panose="02040503050406030204" pitchFamily="18" charset="0"/>
                                  <a:cs typeface="Calibri" panose="020F0502020204030204" pitchFamily="34" charset="0"/>
                                </a:rPr>
                                <m:t>𝐴</m:t>
                              </m:r>
                            </m:e>
                            <m:sup>
                              <m:r>
                                <a:rPr lang="en-US" sz="2800" i="1">
                                  <a:latin typeface="Cambria Math" panose="02040503050406030204" pitchFamily="18" charset="0"/>
                                  <a:cs typeface="Calibri" panose="020F0502020204030204" pitchFamily="34" charset="0"/>
                                </a:rPr>
                                <m:t>′</m:t>
                              </m:r>
                            </m:sup>
                          </m:sSup>
                          <m:r>
                            <a:rPr lang="en-US" sz="2800" i="1">
                              <a:latin typeface="Cambria Math" panose="02040503050406030204" pitchFamily="18" charset="0"/>
                              <a:cs typeface="Calibri" panose="020F0502020204030204" pitchFamily="34" charset="0"/>
                            </a:rPr>
                            <m:t>𝐵</m:t>
                          </m:r>
                          <m:r>
                            <a:rPr lang="en-US" sz="2800" i="1">
                              <a:latin typeface="Cambria Math" panose="02040503050406030204" pitchFamily="18" charset="0"/>
                              <a:cs typeface="Calibri" panose="020F0502020204030204" pitchFamily="34" charset="0"/>
                            </a:rPr>
                            <m:t>′</m:t>
                          </m:r>
                        </m:den>
                      </m:f>
                      <m:r>
                        <a:rPr lang="en-US" sz="2800" i="1">
                          <a:latin typeface="Cambria Math" panose="02040503050406030204" pitchFamily="18" charset="0"/>
                          <a:cs typeface="Calibri" panose="020F0502020204030204" pitchFamily="34" charset="0"/>
                        </a:rPr>
                        <m:t>=</m:t>
                      </m:r>
                      <m:f>
                        <m:fPr>
                          <m:ctrlPr>
                            <a:rPr lang="en-US" sz="2800" i="1">
                              <a:latin typeface="Cambria Math" panose="02040503050406030204" pitchFamily="18" charset="0"/>
                              <a:cs typeface="Calibri" panose="020F0502020204030204" pitchFamily="34" charset="0"/>
                            </a:rPr>
                          </m:ctrlPr>
                        </m:fPr>
                        <m:num>
                          <m:r>
                            <a:rPr lang="en-US" sz="2800" b="0" i="1" smtClean="0">
                              <a:latin typeface="Cambria Math" panose="02040503050406030204" pitchFamily="18" charset="0"/>
                              <a:cs typeface="Calibri" panose="020F0502020204030204" pitchFamily="34" charset="0"/>
                            </a:rPr>
                            <m:t>1</m:t>
                          </m:r>
                        </m:num>
                        <m:den>
                          <m:r>
                            <a:rPr lang="en-US" sz="2800" b="0" i="1" smtClean="0">
                              <a:latin typeface="Cambria Math" panose="02040503050406030204" pitchFamily="18" charset="0"/>
                              <a:cs typeface="Calibri" panose="020F0502020204030204" pitchFamily="34" charset="0"/>
                            </a:rPr>
                            <m:t>2</m:t>
                          </m:r>
                        </m:den>
                      </m:f>
                      <m:r>
                        <a:rPr lang="en-US" sz="2800" i="1">
                          <a:latin typeface="Cambria Math" panose="02040503050406030204" pitchFamily="18" charset="0"/>
                          <a:ea typeface="Cambria Math" panose="02040503050406030204" pitchFamily="18" charset="0"/>
                          <a:cs typeface="Calibri" panose="020F0502020204030204" pitchFamily="34" charset="0"/>
                        </a:rPr>
                        <m:t>⟹</m:t>
                      </m:r>
                      <m:r>
                        <a:rPr lang="en-US" sz="2800" b="0" i="1" smtClean="0">
                          <a:latin typeface="Cambria Math" panose="02040503050406030204" pitchFamily="18" charset="0"/>
                          <a:ea typeface="Cambria Math" panose="02040503050406030204" pitchFamily="18" charset="0"/>
                          <a:cs typeface="Calibri" panose="020F0502020204030204" pitchFamily="34" charset="0"/>
                        </a:rPr>
                        <m:t>𝐹</m:t>
                      </m:r>
                      <m:sSup>
                        <m:sSupPr>
                          <m:ctrlPr>
                            <a:rPr lang="en-US" sz="28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US" sz="2800" b="0" i="1" smtClean="0">
                              <a:latin typeface="Cambria Math" panose="02040503050406030204" pitchFamily="18" charset="0"/>
                              <a:ea typeface="Cambria Math" panose="02040503050406030204" pitchFamily="18" charset="0"/>
                              <a:cs typeface="Calibri" panose="020F0502020204030204" pitchFamily="34" charset="0"/>
                            </a:rPr>
                            <m:t>𝐵</m:t>
                          </m:r>
                        </m:e>
                        <m:sup>
                          <m:r>
                            <a:rPr lang="en-US" sz="2800" b="0" i="1" smtClean="0">
                              <a:latin typeface="Cambria Math" panose="02040503050406030204" pitchFamily="18" charset="0"/>
                              <a:ea typeface="Cambria Math" panose="02040503050406030204" pitchFamily="18" charset="0"/>
                              <a:cs typeface="Calibri" panose="020F0502020204030204" pitchFamily="34" charset="0"/>
                            </a:rPr>
                            <m:t>′</m:t>
                          </m:r>
                        </m:sup>
                      </m:sSup>
                      <m:r>
                        <a:rPr lang="en-US" sz="2800" b="0" i="1" smtClean="0">
                          <a:latin typeface="Cambria Math" panose="02040503050406030204" pitchFamily="18" charset="0"/>
                          <a:ea typeface="Cambria Math" panose="02040503050406030204" pitchFamily="18" charset="0"/>
                          <a:cs typeface="Calibri" panose="020F0502020204030204" pitchFamily="34" charset="0"/>
                        </a:rPr>
                        <m:t>=2</m:t>
                      </m:r>
                      <m:r>
                        <a:rPr lang="en-US" sz="2800" b="0" i="1" smtClean="0">
                          <a:latin typeface="Cambria Math" panose="02040503050406030204" pitchFamily="18" charset="0"/>
                          <a:ea typeface="Cambria Math" panose="02040503050406030204" pitchFamily="18" charset="0"/>
                          <a:cs typeface="Calibri" panose="020F0502020204030204" pitchFamily="34" charset="0"/>
                        </a:rPr>
                        <m:t>𝐹𝑂</m:t>
                      </m:r>
                      <m:r>
                        <a:rPr lang="en-US" sz="2800" b="0" i="1" smtClean="0">
                          <a:latin typeface="Cambria Math" panose="02040503050406030204" pitchFamily="18" charset="0"/>
                          <a:ea typeface="Cambria Math" panose="02040503050406030204" pitchFamily="18" charset="0"/>
                          <a:cs typeface="Calibri" panose="020F0502020204030204" pitchFamily="34" charset="0"/>
                        </a:rPr>
                        <m:t> (2)</m:t>
                      </m:r>
                    </m:oMath>
                  </m:oMathPara>
                </a14:m>
                <a:endParaRPr lang="en-US" sz="2800" b="0">
                  <a:latin typeface="Times New Roman" panose="02020603050405020304" pitchFamily="18" charset="0"/>
                  <a:ea typeface="Cambria Math" panose="020405030504060302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Thay (2) vào (1), ta được:</a:t>
                </a:r>
              </a:p>
              <a:p>
                <a:r>
                  <a:rPr lang="en-US" sz="2800">
                    <a:latin typeface="Times New Roman" panose="02020603050405020304" pitchFamily="18" charset="0"/>
                    <a:cs typeface="Times New Roman" panose="02020603050405020304" pitchFamily="18" charset="0"/>
                  </a:rPr>
                  <a:t>FO + 2FO = 20 =&gt; 3FO = 20 </a:t>
                </a:r>
                <a:r>
                  <a:rPr lang="en-US" sz="2800" b="1">
                    <a:solidFill>
                      <a:srgbClr val="0070C0"/>
                    </a:solidFill>
                    <a:latin typeface="Times New Roman" panose="02020603050405020304" pitchFamily="18" charset="0"/>
                    <a:cs typeface="Times New Roman" panose="02020603050405020304" pitchFamily="18" charset="0"/>
                  </a:rPr>
                  <a:t>=&gt; FO = 6,67 (cm)</a:t>
                </a:r>
              </a:p>
            </p:txBody>
          </p:sp>
        </mc:Choice>
        <mc:Fallback xmlns="">
          <p:sp>
            <p:nvSpPr>
              <p:cNvPr id="29" name="TextBox 28"/>
              <p:cNvSpPr txBox="1">
                <a:spLocks noRot="1" noChangeAspect="1" noMove="1" noResize="1" noEditPoints="1" noAdjustHandles="1" noChangeArrowheads="1" noChangeShapeType="1" noTextEdit="1"/>
              </p:cNvSpPr>
              <p:nvPr/>
            </p:nvSpPr>
            <p:spPr>
              <a:xfrm>
                <a:off x="1387808" y="5783892"/>
                <a:ext cx="7707996" cy="4293932"/>
              </a:xfrm>
              <a:prstGeom prst="rect">
                <a:avLst/>
              </a:prstGeom>
              <a:blipFill>
                <a:blip r:embed="rId7"/>
                <a:stretch>
                  <a:fillRect l="-1661" t="-1563" b="-3125"/>
                </a:stretch>
              </a:blipFill>
            </p:spPr>
            <p:txBody>
              <a:bodyPr/>
              <a:lstStyle/>
              <a:p>
                <a:r>
                  <a:rPr lang="en-US">
                    <a:noFill/>
                  </a:rPr>
                  <a:t> </a:t>
                </a:r>
              </a:p>
            </p:txBody>
          </p:sp>
        </mc:Fallback>
      </mc:AlternateContent>
      <p:sp>
        <p:nvSpPr>
          <p:cNvPr id="30" name="TextBox 29"/>
          <p:cNvSpPr txBox="1"/>
          <p:nvPr/>
        </p:nvSpPr>
        <p:spPr>
          <a:xfrm>
            <a:off x="1329525" y="5219700"/>
            <a:ext cx="6671475" cy="523220"/>
          </a:xfrm>
          <a:prstGeom prst="rect">
            <a:avLst/>
          </a:prstGeom>
          <a:noFill/>
        </p:spPr>
        <p:txBody>
          <a:bodyPr wrap="square" rtlCol="0">
            <a:spAutoFit/>
          </a:bodyPr>
          <a:lstStyle/>
          <a:p>
            <a:r>
              <a:rPr lang="en-US" sz="2800">
                <a:solidFill>
                  <a:srgbClr val="0070C0"/>
                </a:solidFill>
                <a:latin typeface="Times New Roman" panose="02020603050405020304" pitchFamily="18" charset="0"/>
                <a:cs typeface="Times New Roman" panose="02020603050405020304" pitchFamily="18" charset="0"/>
              </a:rPr>
              <a:t>AB = 2 cm, OB = 10 cm, A’B’ = 4 cm</a:t>
            </a:r>
          </a:p>
        </p:txBody>
      </p:sp>
    </p:spTree>
    <p:extLst>
      <p:ext uri="{BB962C8B-B14F-4D97-AF65-F5344CB8AC3E}">
        <p14:creationId xmlns:p14="http://schemas.microsoft.com/office/powerpoint/2010/main" val="13434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9">
                                            <p:txEl>
                                              <p:pRg st="1" end="1"/>
                                            </p:txEl>
                                          </p:spTgt>
                                        </p:tgtEl>
                                        <p:attrNameLst>
                                          <p:attrName>style.visibility</p:attrName>
                                        </p:attrNameLst>
                                      </p:cBhvr>
                                      <p:to>
                                        <p:strVal val="visible"/>
                                      </p:to>
                                    </p:set>
                                    <p:anim calcmode="lin" valueType="num">
                                      <p:cBhvr additive="base">
                                        <p:cTn id="55"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9">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9">
                                            <p:txEl>
                                              <p:pRg st="2" end="2"/>
                                            </p:txEl>
                                          </p:spTgt>
                                        </p:tgtEl>
                                        <p:attrNameLst>
                                          <p:attrName>style.visibility</p:attrName>
                                        </p:attrNameLst>
                                      </p:cBhvr>
                                      <p:to>
                                        <p:strVal val="visible"/>
                                      </p:to>
                                    </p:set>
                                    <p:anim calcmode="lin" valueType="num">
                                      <p:cBhvr additive="base">
                                        <p:cTn id="59"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9">
                                            <p:txEl>
                                              <p:pRg st="3" end="3"/>
                                            </p:txEl>
                                          </p:spTgt>
                                        </p:tgtEl>
                                        <p:attrNameLst>
                                          <p:attrName>style.visibility</p:attrName>
                                        </p:attrNameLst>
                                      </p:cBhvr>
                                      <p:to>
                                        <p:strVal val="visible"/>
                                      </p:to>
                                    </p:set>
                                    <p:anim calcmode="lin" valueType="num">
                                      <p:cBhvr additive="base">
                                        <p:cTn id="65"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9">
                                            <p:txEl>
                                              <p:pRg st="4" end="4"/>
                                            </p:txEl>
                                          </p:spTgt>
                                        </p:tgtEl>
                                        <p:attrNameLst>
                                          <p:attrName>style.visibility</p:attrName>
                                        </p:attrNameLst>
                                      </p:cBhvr>
                                      <p:to>
                                        <p:strVal val="visible"/>
                                      </p:to>
                                    </p:set>
                                    <p:anim calcmode="lin" valueType="num">
                                      <p:cBhvr additive="base">
                                        <p:cTn id="71"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9">
                                            <p:txEl>
                                              <p:pRg st="4" end="4"/>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9">
                                            <p:txEl>
                                              <p:pRg st="5" end="5"/>
                                            </p:txEl>
                                          </p:spTgt>
                                        </p:tgtEl>
                                        <p:attrNameLst>
                                          <p:attrName>style.visibility</p:attrName>
                                        </p:attrNameLst>
                                      </p:cBhvr>
                                      <p:to>
                                        <p:strVal val="visible"/>
                                      </p:to>
                                    </p:set>
                                    <p:anim calcmode="lin" valueType="num">
                                      <p:cBhvr additive="base">
                                        <p:cTn id="75"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9">
                                            <p:txEl>
                                              <p:pRg st="6" end="6"/>
                                            </p:txEl>
                                          </p:spTgt>
                                        </p:tgtEl>
                                        <p:attrNameLst>
                                          <p:attrName>style.visibility</p:attrName>
                                        </p:attrNameLst>
                                      </p:cBhvr>
                                      <p:to>
                                        <p:strVal val="visible"/>
                                      </p:to>
                                    </p:set>
                                    <p:anim calcmode="lin" valueType="num">
                                      <p:cBhvr additive="base">
                                        <p:cTn id="81" dur="500" fill="hold"/>
                                        <p:tgtEl>
                                          <p:spTgt spid="29">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9">
                                            <p:txEl>
                                              <p:pRg st="6" end="6"/>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9">
                                            <p:txEl>
                                              <p:pRg st="7" end="7"/>
                                            </p:txEl>
                                          </p:spTgt>
                                        </p:tgtEl>
                                        <p:attrNameLst>
                                          <p:attrName>style.visibility</p:attrName>
                                        </p:attrNameLst>
                                      </p:cBhvr>
                                      <p:to>
                                        <p:strVal val="visible"/>
                                      </p:to>
                                    </p:set>
                                    <p:anim calcmode="lin" valueType="num">
                                      <p:cBhvr additive="base">
                                        <p:cTn id="85" dur="500" fill="hold"/>
                                        <p:tgtEl>
                                          <p:spTgt spid="29">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sp>
        <p:nvSpPr>
          <p:cNvPr id="8" name="TextBox 8"/>
          <p:cNvSpPr txBox="1"/>
          <p:nvPr/>
        </p:nvSpPr>
        <p:spPr>
          <a:xfrm>
            <a:off x="1038524" y="-250439"/>
            <a:ext cx="16751604" cy="1577355"/>
          </a:xfrm>
          <a:prstGeom prst="rect">
            <a:avLst/>
          </a:prstGeom>
        </p:spPr>
        <p:txBody>
          <a:bodyPr wrap="square" lIns="0" tIns="0" rIns="0" bIns="0" rtlCol="0" anchor="t">
            <a:spAutoFit/>
          </a:bodyPr>
          <a:lstStyle/>
          <a:p>
            <a:pPr algn="ctr">
              <a:lnSpc>
                <a:spcPts val="12322"/>
              </a:lnSpc>
            </a:pPr>
            <a:r>
              <a:rPr lang="en-US" sz="6600" b="1" spc="555">
                <a:solidFill>
                  <a:srgbClr val="543855"/>
                </a:solidFill>
                <a:latin typeface="Times New Roman" panose="02020603050405020304" pitchFamily="18" charset="0"/>
                <a:ea typeface="Jingleberry"/>
                <a:cs typeface="Times New Roman" panose="02020603050405020304" pitchFamily="18" charset="0"/>
                <a:sym typeface="Jingleberry"/>
              </a:rPr>
              <a:t>I. Cấu Tạo Thấu Kính Và Phân Loại</a:t>
            </a:r>
          </a:p>
        </p:txBody>
      </p:sp>
      <p:sp>
        <p:nvSpPr>
          <p:cNvPr id="13" name="Google Shape;363;p48"/>
          <p:cNvSpPr txBox="1"/>
          <p:nvPr/>
        </p:nvSpPr>
        <p:spPr>
          <a:xfrm>
            <a:off x="401336" y="1604569"/>
            <a:ext cx="17485328" cy="91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4000" b="1" dirty="0">
                <a:solidFill>
                  <a:schemeClr val="bg1"/>
                </a:solidFill>
                <a:latin typeface="Times New Roman" panose="02020603050405020304" pitchFamily="18" charset="0"/>
                <a:cs typeface="Times New Roman" panose="02020603050405020304" pitchFamily="18" charset="0"/>
              </a:rPr>
              <a:t>Quan </a:t>
            </a:r>
            <a:r>
              <a:rPr lang="en-US" sz="4000" b="1" dirty="0" err="1">
                <a:solidFill>
                  <a:schemeClr val="bg1"/>
                </a:solidFill>
                <a:latin typeface="Times New Roman" panose="02020603050405020304" pitchFamily="18" charset="0"/>
                <a:cs typeface="Times New Roman" panose="02020603050405020304" pitchFamily="18" charset="0"/>
              </a:rPr>
              <a:t>sát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hình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ảnh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nhận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xét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tia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ló</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của</a:t>
            </a:r>
            <a:r>
              <a:rPr lang="en-US" sz="4000" b="1" dirty="0">
                <a:solidFill>
                  <a:schemeClr val="bg1"/>
                </a:solidFill>
                <a:latin typeface="Times New Roman" panose="02020603050405020304" pitchFamily="18" charset="0"/>
                <a:cs typeface="Times New Roman" panose="02020603050405020304" pitchFamily="18" charset="0"/>
              </a:rPr>
              <a:t> 2 </a:t>
            </a:r>
            <a:r>
              <a:rPr lang="en-US" sz="4000" b="1" dirty="0" err="1">
                <a:solidFill>
                  <a:schemeClr val="bg1"/>
                </a:solidFill>
                <a:latin typeface="Times New Roman" panose="02020603050405020304" pitchFamily="18" charset="0"/>
                <a:cs typeface="Times New Roman" panose="02020603050405020304" pitchFamily="18" charset="0"/>
              </a:rPr>
              <a:t>thấu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kính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rìa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mỏng</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và</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rìa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dày</a:t>
            </a:r>
            <a:r>
              <a:rPr lang="en-US" sz="4000" b="1" dirty="0">
                <a:solidFill>
                  <a:schemeClr val="bg1"/>
                </a:solidFill>
                <a:latin typeface="Times New Roman" panose="02020603050405020304" pitchFamily="18" charset="0"/>
                <a:cs typeface="Times New Roman" panose="02020603050405020304" pitchFamily="18" charset="0"/>
              </a:rPr>
              <a:t>.</a:t>
            </a:r>
          </a:p>
        </p:txBody>
      </p:sp>
      <p:pic>
        <p:nvPicPr>
          <p:cNvPr id="53" name="Picture 52"/>
          <p:cNvPicPr>
            <a:picLocks noChangeAspect="1"/>
          </p:cNvPicPr>
          <p:nvPr/>
        </p:nvPicPr>
        <p:blipFill>
          <a:blip r:embed="rId3"/>
          <a:stretch>
            <a:fillRect/>
          </a:stretch>
        </p:blipFill>
        <p:spPr>
          <a:xfrm>
            <a:off x="401335" y="2670362"/>
            <a:ext cx="7984551" cy="3311338"/>
          </a:xfrm>
          <a:prstGeom prst="rect">
            <a:avLst/>
          </a:prstGeom>
        </p:spPr>
      </p:pic>
      <p:sp>
        <p:nvSpPr>
          <p:cNvPr id="60" name="Google Shape;363;p48"/>
          <p:cNvSpPr txBox="1"/>
          <p:nvPr/>
        </p:nvSpPr>
        <p:spPr>
          <a:xfrm>
            <a:off x="8881364" y="3239860"/>
            <a:ext cx="3310636" cy="9141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3600" dirty="0">
                <a:latin typeface="Times New Roman" panose="02020603050405020304" pitchFamily="18" charset="0"/>
                <a:cs typeface="Times New Roman" panose="02020603050405020304" pitchFamily="18" charset="0"/>
              </a:rPr>
              <a:t>C</a:t>
            </a:r>
            <a:r>
              <a:rPr lang="vi-VN" sz="3600" dirty="0">
                <a:latin typeface="Times New Roman" panose="02020603050405020304" pitchFamily="18" charset="0"/>
                <a:cs typeface="Times New Roman" panose="02020603050405020304" pitchFamily="18" charset="0"/>
              </a:rPr>
              <a:t>hùm sáng hẹp song song </a:t>
            </a:r>
            <a:endParaRPr lang="en-US" sz="3600" dirty="0">
              <a:latin typeface="Times New Roman" panose="02020603050405020304" pitchFamily="18" charset="0"/>
              <a:cs typeface="Times New Roman" panose="02020603050405020304" pitchFamily="18" charset="0"/>
            </a:endParaRPr>
          </a:p>
        </p:txBody>
      </p:sp>
      <p:sp>
        <p:nvSpPr>
          <p:cNvPr id="61" name="Google Shape;363;p48"/>
          <p:cNvSpPr txBox="1"/>
          <p:nvPr/>
        </p:nvSpPr>
        <p:spPr>
          <a:xfrm>
            <a:off x="9655722" y="5053686"/>
            <a:ext cx="4136478" cy="8428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sz="3600" dirty="0">
                <a:solidFill>
                  <a:srgbClr val="002060"/>
                </a:solidFill>
                <a:latin typeface="Times New Roman" panose="02020603050405020304" pitchFamily="18" charset="0"/>
                <a:cs typeface="Times New Roman" panose="02020603050405020304" pitchFamily="18" charset="0"/>
              </a:rPr>
              <a:t>T</a:t>
            </a:r>
            <a:r>
              <a:rPr lang="vi-VN" sz="3600" dirty="0">
                <a:solidFill>
                  <a:srgbClr val="002060"/>
                </a:solidFill>
                <a:latin typeface="Times New Roman" panose="02020603050405020304" pitchFamily="18" charset="0"/>
                <a:cs typeface="Times New Roman" panose="02020603050405020304" pitchFamily="18" charset="0"/>
              </a:rPr>
              <a:t>hấu kính hội tụ</a:t>
            </a:r>
            <a:r>
              <a:rPr lang="en-US" sz="3600" dirty="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 </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62" name="Graphic 29" descr="Arrow Slight curv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12676" y="4668919"/>
            <a:ext cx="1343046" cy="1142487"/>
          </a:xfrm>
          <a:prstGeom prst="rect">
            <a:avLst/>
          </a:prstGeom>
        </p:spPr>
      </p:pic>
      <p:sp>
        <p:nvSpPr>
          <p:cNvPr id="63" name="Google Shape;363;p48"/>
          <p:cNvSpPr txBox="1"/>
          <p:nvPr/>
        </p:nvSpPr>
        <p:spPr>
          <a:xfrm>
            <a:off x="12638441" y="2811975"/>
            <a:ext cx="2492931" cy="8557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vi-VN" sz="3600" b="1" dirty="0">
                <a:latin typeface="Times New Roman" panose="02020603050405020304" pitchFamily="18" charset="0"/>
                <a:cs typeface="Times New Roman" panose="02020603050405020304" pitchFamily="18" charset="0"/>
              </a:rPr>
              <a:t>Th</a:t>
            </a:r>
            <a:r>
              <a:rPr lang="en-US" sz="3600" b="1" dirty="0">
                <a:latin typeface="Times New Roman" panose="02020603050405020304" pitchFamily="18" charset="0"/>
                <a:cs typeface="Times New Roman" panose="02020603050405020304" pitchFamily="18" charset="0"/>
              </a:rPr>
              <a:t>ấ</a:t>
            </a:r>
            <a:r>
              <a:rPr lang="vi-VN" sz="3600" b="1" dirty="0">
                <a:latin typeface="Times New Roman" panose="02020603050405020304" pitchFamily="18" charset="0"/>
                <a:cs typeface="Times New Roman" panose="02020603050405020304" pitchFamily="18" charset="0"/>
              </a:rPr>
              <a:t>u kính rìa mỏng </a:t>
            </a:r>
            <a:endParaRPr lang="en-US" sz="3600" b="1" dirty="0">
              <a:latin typeface="Times New Roman" panose="02020603050405020304" pitchFamily="18" charset="0"/>
              <a:cs typeface="Times New Roman" panose="02020603050405020304" pitchFamily="18" charset="0"/>
            </a:endParaRPr>
          </a:p>
        </p:txBody>
      </p:sp>
      <p:cxnSp>
        <p:nvCxnSpPr>
          <p:cNvPr id="64" name="Straight Arrow Connector 63"/>
          <p:cNvCxnSpPr/>
          <p:nvPr/>
        </p:nvCxnSpPr>
        <p:spPr>
          <a:xfrm>
            <a:off x="12367995" y="4096765"/>
            <a:ext cx="3100605" cy="0"/>
          </a:xfrm>
          <a:prstGeom prst="straightConnector1">
            <a:avLst/>
          </a:prstGeom>
          <a:ln w="57150">
            <a:solidFill>
              <a:srgbClr val="E36414"/>
            </a:solidFill>
            <a:tailEnd type="triangle"/>
          </a:ln>
        </p:spPr>
        <p:style>
          <a:lnRef idx="1">
            <a:schemeClr val="accent1"/>
          </a:lnRef>
          <a:fillRef idx="0">
            <a:schemeClr val="accent1"/>
          </a:fillRef>
          <a:effectRef idx="0">
            <a:schemeClr val="accent1"/>
          </a:effectRef>
          <a:fontRef idx="minor">
            <a:schemeClr val="tx1"/>
          </a:fontRef>
        </p:style>
      </p:cxnSp>
      <p:sp>
        <p:nvSpPr>
          <p:cNvPr id="65" name="Google Shape;363;p48"/>
          <p:cNvSpPr txBox="1"/>
          <p:nvPr/>
        </p:nvSpPr>
        <p:spPr>
          <a:xfrm>
            <a:off x="15577813" y="3239860"/>
            <a:ext cx="2308851" cy="7062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3600" dirty="0">
                <a:latin typeface="Times New Roman" panose="02020603050405020304" pitchFamily="18" charset="0"/>
                <a:cs typeface="Times New Roman" panose="02020603050405020304" pitchFamily="18" charset="0"/>
              </a:rPr>
              <a:t>C</a:t>
            </a:r>
            <a:r>
              <a:rPr lang="vi-VN" sz="3600" dirty="0">
                <a:latin typeface="Times New Roman" panose="02020603050405020304" pitchFamily="18" charset="0"/>
                <a:cs typeface="Times New Roman" panose="02020603050405020304" pitchFamily="18" charset="0"/>
              </a:rPr>
              <a:t>hùm tia ló hội tụ</a:t>
            </a:r>
            <a:endParaRPr lang="en-US" sz="3600" dirty="0">
              <a:latin typeface="Times New Roman" panose="02020603050405020304" pitchFamily="18" charset="0"/>
              <a:cs typeface="Times New Roman" panose="02020603050405020304" pitchFamily="18" charset="0"/>
            </a:endParaRPr>
          </a:p>
        </p:txBody>
      </p:sp>
      <p:pic>
        <p:nvPicPr>
          <p:cNvPr id="66" name="Picture 65"/>
          <p:cNvPicPr>
            <a:picLocks noChangeAspect="1"/>
          </p:cNvPicPr>
          <p:nvPr/>
        </p:nvPicPr>
        <p:blipFill>
          <a:blip r:embed="rId6"/>
          <a:stretch>
            <a:fillRect/>
          </a:stretch>
        </p:blipFill>
        <p:spPr>
          <a:xfrm>
            <a:off x="9886985" y="6286763"/>
            <a:ext cx="8062624" cy="3728940"/>
          </a:xfrm>
          <a:prstGeom prst="rect">
            <a:avLst/>
          </a:prstGeom>
        </p:spPr>
      </p:pic>
      <p:sp>
        <p:nvSpPr>
          <p:cNvPr id="67" name="Google Shape;363;p48"/>
          <p:cNvSpPr txBox="1"/>
          <p:nvPr/>
        </p:nvSpPr>
        <p:spPr>
          <a:xfrm>
            <a:off x="510637" y="7057504"/>
            <a:ext cx="3310636" cy="9141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3600" dirty="0">
                <a:latin typeface="Times New Roman" panose="02020603050405020304" pitchFamily="18" charset="0"/>
                <a:cs typeface="Times New Roman" panose="02020603050405020304" pitchFamily="18" charset="0"/>
              </a:rPr>
              <a:t>C</a:t>
            </a:r>
            <a:r>
              <a:rPr lang="vi-VN" sz="3600" dirty="0">
                <a:latin typeface="Times New Roman" panose="02020603050405020304" pitchFamily="18" charset="0"/>
                <a:cs typeface="Times New Roman" panose="02020603050405020304" pitchFamily="18" charset="0"/>
              </a:rPr>
              <a:t>hùm sáng hẹp song song </a:t>
            </a:r>
            <a:endParaRPr lang="en-US" sz="3600" dirty="0">
              <a:latin typeface="Times New Roman" panose="02020603050405020304" pitchFamily="18" charset="0"/>
              <a:cs typeface="Times New Roman" panose="02020603050405020304" pitchFamily="18" charset="0"/>
            </a:endParaRPr>
          </a:p>
        </p:txBody>
      </p:sp>
      <p:sp>
        <p:nvSpPr>
          <p:cNvPr id="68" name="Google Shape;363;p48"/>
          <p:cNvSpPr txBox="1"/>
          <p:nvPr/>
        </p:nvSpPr>
        <p:spPr>
          <a:xfrm>
            <a:off x="1284994" y="8871330"/>
            <a:ext cx="5268205" cy="8428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sz="3600" dirty="0">
                <a:solidFill>
                  <a:srgbClr val="002060"/>
                </a:solidFill>
                <a:latin typeface="Times New Roman" panose="02020603050405020304" pitchFamily="18" charset="0"/>
                <a:cs typeface="Times New Roman" panose="02020603050405020304" pitchFamily="18" charset="0"/>
              </a:rPr>
              <a:t>T</a:t>
            </a:r>
            <a:r>
              <a:rPr lang="vi-VN" sz="3600" dirty="0">
                <a:solidFill>
                  <a:srgbClr val="002060"/>
                </a:solidFill>
                <a:latin typeface="Times New Roman" panose="02020603050405020304" pitchFamily="18" charset="0"/>
                <a:cs typeface="Times New Roman" panose="02020603050405020304" pitchFamily="18" charset="0"/>
              </a:rPr>
              <a:t>hấu </a:t>
            </a:r>
            <a:r>
              <a:rPr lang="vi-VN" sz="3600">
                <a:solidFill>
                  <a:srgbClr val="002060"/>
                </a:solidFill>
                <a:latin typeface="Times New Roman" panose="02020603050405020304" pitchFamily="18" charset="0"/>
                <a:cs typeface="Times New Roman" panose="02020603050405020304" pitchFamily="18" charset="0"/>
              </a:rPr>
              <a:t>kính </a:t>
            </a:r>
            <a:r>
              <a:rPr lang="en-US" sz="3600">
                <a:solidFill>
                  <a:srgbClr val="002060"/>
                </a:solidFill>
                <a:latin typeface="Times New Roman" panose="02020603050405020304" pitchFamily="18" charset="0"/>
                <a:cs typeface="Times New Roman" panose="02020603050405020304" pitchFamily="18" charset="0"/>
              </a:rPr>
              <a:t>phân kỳ</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69" name="Graphic 29" descr="Arrow Slight curv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051" y="8486563"/>
            <a:ext cx="1343046" cy="1142487"/>
          </a:xfrm>
          <a:prstGeom prst="rect">
            <a:avLst/>
          </a:prstGeom>
        </p:spPr>
      </p:pic>
      <p:sp>
        <p:nvSpPr>
          <p:cNvPr id="70" name="Google Shape;363;p48"/>
          <p:cNvSpPr txBox="1"/>
          <p:nvPr/>
        </p:nvSpPr>
        <p:spPr>
          <a:xfrm>
            <a:off x="4267714" y="6629619"/>
            <a:ext cx="2492931" cy="12847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vi-VN" sz="3600" b="1" dirty="0">
                <a:latin typeface="Times New Roman" panose="02020603050405020304" pitchFamily="18" charset="0"/>
                <a:cs typeface="Times New Roman" panose="02020603050405020304" pitchFamily="18" charset="0"/>
              </a:rPr>
              <a:t>Th</a:t>
            </a:r>
            <a:r>
              <a:rPr lang="en-US" sz="3600" b="1" dirty="0">
                <a:latin typeface="Times New Roman" panose="02020603050405020304" pitchFamily="18" charset="0"/>
                <a:cs typeface="Times New Roman" panose="02020603050405020304" pitchFamily="18" charset="0"/>
              </a:rPr>
              <a:t>ấ</a:t>
            </a:r>
            <a:r>
              <a:rPr lang="vi-VN" sz="3600" b="1" dirty="0">
                <a:latin typeface="Times New Roman" panose="02020603050405020304" pitchFamily="18" charset="0"/>
                <a:cs typeface="Times New Roman" panose="02020603050405020304" pitchFamily="18" charset="0"/>
              </a:rPr>
              <a:t>u kính </a:t>
            </a:r>
            <a:r>
              <a:rPr lang="vi-VN" sz="3600" b="1">
                <a:latin typeface="Times New Roman" panose="02020603050405020304" pitchFamily="18" charset="0"/>
                <a:cs typeface="Times New Roman" panose="02020603050405020304" pitchFamily="18" charset="0"/>
              </a:rPr>
              <a:t>rìa </a:t>
            </a:r>
            <a:r>
              <a:rPr lang="en-US" sz="3600" b="1">
                <a:latin typeface="Times New Roman" panose="02020603050405020304" pitchFamily="18" charset="0"/>
                <a:cs typeface="Times New Roman" panose="02020603050405020304" pitchFamily="18" charset="0"/>
              </a:rPr>
              <a:t>dày</a:t>
            </a:r>
            <a:r>
              <a:rPr lang="vi-VN" sz="3600" b="1">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cxnSp>
        <p:nvCxnSpPr>
          <p:cNvPr id="71" name="Straight Arrow Connector 70"/>
          <p:cNvCxnSpPr/>
          <p:nvPr/>
        </p:nvCxnSpPr>
        <p:spPr>
          <a:xfrm>
            <a:off x="3997268" y="7914409"/>
            <a:ext cx="3100605" cy="0"/>
          </a:xfrm>
          <a:prstGeom prst="straightConnector1">
            <a:avLst/>
          </a:prstGeom>
          <a:ln w="57150">
            <a:solidFill>
              <a:srgbClr val="E36414"/>
            </a:solidFill>
            <a:tailEnd type="triangle"/>
          </a:ln>
        </p:spPr>
        <p:style>
          <a:lnRef idx="1">
            <a:schemeClr val="accent1"/>
          </a:lnRef>
          <a:fillRef idx="0">
            <a:schemeClr val="accent1"/>
          </a:fillRef>
          <a:effectRef idx="0">
            <a:schemeClr val="accent1"/>
          </a:effectRef>
          <a:fontRef idx="minor">
            <a:schemeClr val="tx1"/>
          </a:fontRef>
        </p:style>
      </p:cxnSp>
      <p:sp>
        <p:nvSpPr>
          <p:cNvPr id="72" name="Google Shape;363;p48"/>
          <p:cNvSpPr txBox="1"/>
          <p:nvPr/>
        </p:nvSpPr>
        <p:spPr>
          <a:xfrm>
            <a:off x="7207086" y="7057504"/>
            <a:ext cx="2308851" cy="7062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3600" dirty="0">
                <a:latin typeface="Times New Roman" panose="02020603050405020304" pitchFamily="18" charset="0"/>
                <a:cs typeface="Times New Roman" panose="02020603050405020304" pitchFamily="18" charset="0"/>
              </a:rPr>
              <a:t>C</a:t>
            </a:r>
            <a:r>
              <a:rPr lang="vi-VN" sz="3600" dirty="0">
                <a:latin typeface="Times New Roman" panose="02020603050405020304" pitchFamily="18" charset="0"/>
                <a:cs typeface="Times New Roman" panose="02020603050405020304" pitchFamily="18" charset="0"/>
              </a:rPr>
              <a:t>hùm tia </a:t>
            </a:r>
            <a:r>
              <a:rPr lang="vi-VN" sz="3600">
                <a:latin typeface="Times New Roman" panose="02020603050405020304" pitchFamily="18" charset="0"/>
                <a:cs typeface="Times New Roman" panose="02020603050405020304" pitchFamily="18" charset="0"/>
              </a:rPr>
              <a:t>ló </a:t>
            </a:r>
            <a:r>
              <a:rPr lang="en-US" sz="3600">
                <a:latin typeface="Times New Roman" panose="02020603050405020304" pitchFamily="18" charset="0"/>
                <a:cs typeface="Times New Roman" panose="02020603050405020304" pitchFamily="18" charset="0"/>
              </a:rPr>
              <a:t>phân kỳ</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36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up)">
                                      <p:cBhvr>
                                        <p:cTn id="18" dur="500"/>
                                        <p:tgtEl>
                                          <p:spTgt spid="60"/>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up)">
                                      <p:cBhvr>
                                        <p:cTn id="26" dur="500"/>
                                        <p:tgtEl>
                                          <p:spTgt spid="61"/>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500"/>
                                        <p:tgtEl>
                                          <p:spTgt spid="64"/>
                                        </p:tgtEl>
                                      </p:cBhvr>
                                    </p:animEffect>
                                  </p:childTnLst>
                                </p:cTn>
                              </p:par>
                            </p:childTnLst>
                          </p:cTn>
                        </p:par>
                        <p:par>
                          <p:cTn id="31" fill="hold">
                            <p:stCondLst>
                              <p:cond delay="2500"/>
                            </p:stCondLst>
                            <p:childTnLst>
                              <p:par>
                                <p:cTn id="32" presetID="14" presetClass="entr" presetSubtype="10"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randombar(horizontal)">
                                      <p:cBhvr>
                                        <p:cTn id="34" dur="500"/>
                                        <p:tgtEl>
                                          <p:spTgt spid="63"/>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up)">
                                      <p:cBhvr>
                                        <p:cTn id="38" dur="500"/>
                                        <p:tgtEl>
                                          <p:spTgt spid="6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wipe(up)">
                                      <p:cBhvr>
                                        <p:cTn id="49" dur="500"/>
                                        <p:tgtEl>
                                          <p:spTgt spid="67"/>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left)">
                                      <p:cBhvr>
                                        <p:cTn id="53" dur="500"/>
                                        <p:tgtEl>
                                          <p:spTgt spid="69"/>
                                        </p:tgtEl>
                                      </p:cBhvr>
                                    </p:animEffect>
                                  </p:childTnLst>
                                </p:cTn>
                              </p:par>
                            </p:childTnLst>
                          </p:cTn>
                        </p:par>
                        <p:par>
                          <p:cTn id="54" fill="hold">
                            <p:stCondLst>
                              <p:cond delay="1500"/>
                            </p:stCondLst>
                            <p:childTnLst>
                              <p:par>
                                <p:cTn id="55" presetID="22" presetClass="entr" presetSubtype="1"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up)">
                                      <p:cBhvr>
                                        <p:cTn id="57" dur="500"/>
                                        <p:tgtEl>
                                          <p:spTgt spid="68"/>
                                        </p:tgtEl>
                                      </p:cBhvr>
                                    </p:animEffect>
                                  </p:childTnLst>
                                </p:cTn>
                              </p:par>
                            </p:childTnLst>
                          </p:cTn>
                        </p:par>
                        <p:par>
                          <p:cTn id="58" fill="hold">
                            <p:stCondLst>
                              <p:cond delay="200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2500"/>
                            </p:stCondLst>
                            <p:childTnLst>
                              <p:par>
                                <p:cTn id="63" presetID="14" presetClass="entr" presetSubtype="10" fill="hold" grpId="0" nodeType="after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randombar(horizontal)">
                                      <p:cBhvr>
                                        <p:cTn id="65" dur="500"/>
                                        <p:tgtEl>
                                          <p:spTgt spid="70"/>
                                        </p:tgtEl>
                                      </p:cBhvr>
                                    </p:animEffect>
                                  </p:childTnLst>
                                </p:cTn>
                              </p:par>
                            </p:childTnLst>
                          </p:cTn>
                        </p:par>
                        <p:par>
                          <p:cTn id="66" fill="hold">
                            <p:stCondLst>
                              <p:cond delay="3000"/>
                            </p:stCondLst>
                            <p:childTnLst>
                              <p:par>
                                <p:cTn id="67" presetID="22" presetClass="entr" presetSubtype="1" fill="hold" grpId="0" nodeType="after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wipe(up)">
                                      <p:cBhvr>
                                        <p:cTn id="6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0" grpId="0"/>
      <p:bldP spid="61" grpId="0"/>
      <p:bldP spid="63" grpId="0"/>
      <p:bldP spid="65" grpId="0"/>
      <p:bldP spid="67" grpId="0"/>
      <p:bldP spid="68" grpId="0"/>
      <p:bldP spid="70" grpId="0"/>
      <p:bldP spid="7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840" t="-40382" b="-38888"/>
            </a:stretch>
          </a:blipFill>
        </p:spPr>
      </p:sp>
      <p:grpSp>
        <p:nvGrpSpPr>
          <p:cNvPr id="22" name="Group 4"/>
          <p:cNvGrpSpPr/>
          <p:nvPr/>
        </p:nvGrpSpPr>
        <p:grpSpPr>
          <a:xfrm>
            <a:off x="381000" y="3226151"/>
            <a:ext cx="17525999" cy="7060849"/>
            <a:chOff x="0" y="0"/>
            <a:chExt cx="1174483" cy="1333401"/>
          </a:xfrm>
        </p:grpSpPr>
        <p:sp>
          <p:nvSpPr>
            <p:cNvPr id="23" name="Freeform 5"/>
            <p:cNvSpPr/>
            <p:nvPr/>
          </p:nvSpPr>
          <p:spPr>
            <a:xfrm>
              <a:off x="0" y="0"/>
              <a:ext cx="1174483" cy="1333401"/>
            </a:xfrm>
            <a:custGeom>
              <a:avLst/>
              <a:gdLst/>
              <a:ahLst/>
              <a:cxnLst/>
              <a:rect l="l" t="t" r="r" b="b"/>
              <a:pathLst>
                <a:path w="1174483" h="1333401">
                  <a:moveTo>
                    <a:pt x="80299" y="0"/>
                  </a:moveTo>
                  <a:lnTo>
                    <a:pt x="1094184" y="0"/>
                  </a:lnTo>
                  <a:cubicBezTo>
                    <a:pt x="1138532" y="0"/>
                    <a:pt x="1174483" y="35951"/>
                    <a:pt x="1174483" y="80299"/>
                  </a:cubicBezTo>
                  <a:lnTo>
                    <a:pt x="1174483" y="1253102"/>
                  </a:lnTo>
                  <a:cubicBezTo>
                    <a:pt x="1174483" y="1297450"/>
                    <a:pt x="1138532" y="1333401"/>
                    <a:pt x="1094184" y="1333401"/>
                  </a:cubicBezTo>
                  <a:lnTo>
                    <a:pt x="80299" y="1333401"/>
                  </a:lnTo>
                  <a:cubicBezTo>
                    <a:pt x="35951" y="1333401"/>
                    <a:pt x="0" y="1297450"/>
                    <a:pt x="0" y="1253102"/>
                  </a:cubicBezTo>
                  <a:lnTo>
                    <a:pt x="0" y="80299"/>
                  </a:lnTo>
                  <a:cubicBezTo>
                    <a:pt x="0" y="35951"/>
                    <a:pt x="35951" y="0"/>
                    <a:pt x="80299" y="0"/>
                  </a:cubicBezTo>
                  <a:close/>
                </a:path>
              </a:pathLst>
            </a:custGeom>
            <a:solidFill>
              <a:srgbClr val="FFFFFF"/>
            </a:solidFill>
          </p:spPr>
        </p:sp>
        <p:sp>
          <p:nvSpPr>
            <p:cNvPr id="24" name="TextBox 6"/>
            <p:cNvSpPr txBox="1"/>
            <p:nvPr/>
          </p:nvSpPr>
          <p:spPr>
            <a:xfrm>
              <a:off x="0" y="-38100"/>
              <a:ext cx="1174483" cy="1371501"/>
            </a:xfrm>
            <a:prstGeom prst="rect">
              <a:avLst/>
            </a:prstGeom>
          </p:spPr>
          <p:txBody>
            <a:bodyPr lIns="50800" tIns="50800" rIns="50800" bIns="50800" rtlCol="0" anchor="ctr"/>
            <a:lstStyle/>
            <a:p>
              <a:pPr algn="ctr">
                <a:lnSpc>
                  <a:spcPts val="2659"/>
                </a:lnSpc>
              </a:pPr>
              <a:endParaRPr/>
            </a:p>
          </p:txBody>
        </p:sp>
      </p:grpSp>
      <p:sp>
        <p:nvSpPr>
          <p:cNvPr id="3" name="TextBox 3"/>
          <p:cNvSpPr txBox="1"/>
          <p:nvPr/>
        </p:nvSpPr>
        <p:spPr>
          <a:xfrm>
            <a:off x="1805210" y="754301"/>
            <a:ext cx="13970436" cy="1155060"/>
          </a:xfrm>
          <a:prstGeom prst="rect">
            <a:avLst/>
          </a:prstGeom>
        </p:spPr>
        <p:txBody>
          <a:bodyPr lIns="0" tIns="0" rIns="0" bIns="0" rtlCol="0" anchor="t">
            <a:spAutoFit/>
          </a:bodyPr>
          <a:lstStyle/>
          <a:p>
            <a:pPr algn="l">
              <a:lnSpc>
                <a:spcPts val="8799"/>
              </a:lnSpc>
            </a:pPr>
            <a:r>
              <a:rPr lang="en-US" sz="8799" spc="739">
                <a:solidFill>
                  <a:srgbClr val="18727D"/>
                </a:solidFill>
                <a:latin typeface="Times New Roman" panose="02020603050405020304" pitchFamily="18" charset="0"/>
                <a:ea typeface="Jingleberry"/>
                <a:cs typeface="Times New Roman" panose="02020603050405020304" pitchFamily="18" charset="0"/>
                <a:sym typeface="Jingleberry"/>
              </a:rPr>
              <a:t>LUYỆN TẬP</a:t>
            </a:r>
          </a:p>
        </p:txBody>
      </p:sp>
      <p:sp>
        <p:nvSpPr>
          <p:cNvPr id="19" name="Freeform 19"/>
          <p:cNvSpPr/>
          <p:nvPr/>
        </p:nvSpPr>
        <p:spPr>
          <a:xfrm>
            <a:off x="12685833" y="231037"/>
            <a:ext cx="3089813" cy="2471850"/>
          </a:xfrm>
          <a:custGeom>
            <a:avLst/>
            <a:gdLst/>
            <a:ahLst/>
            <a:cxnLst/>
            <a:rect l="l" t="t" r="r" b="b"/>
            <a:pathLst>
              <a:path w="3089813" h="2471850">
                <a:moveTo>
                  <a:pt x="0" y="0"/>
                </a:moveTo>
                <a:lnTo>
                  <a:pt x="3089813" y="0"/>
                </a:lnTo>
                <a:lnTo>
                  <a:pt x="3089813" y="2471850"/>
                </a:lnTo>
                <a:lnTo>
                  <a:pt x="0" y="2471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TextBox 19"/>
          <p:cNvSpPr txBox="1"/>
          <p:nvPr/>
        </p:nvSpPr>
        <p:spPr>
          <a:xfrm>
            <a:off x="762000" y="3520898"/>
            <a:ext cx="16764000" cy="14231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3000">
                <a:latin typeface="Times New Roman" panose="02020603050405020304" pitchFamily="18" charset="0"/>
                <a:cs typeface="Times New Roman" panose="02020603050405020304" pitchFamily="18" charset="0"/>
              </a:rPr>
              <a:t>Câu 13: </a:t>
            </a:r>
            <a:r>
              <a:rPr lang="vi-VN" sz="3000" b="0">
                <a:latin typeface="Times New Roman" panose="02020603050405020304" pitchFamily="18" charset="0"/>
                <a:cs typeface="Times New Roman" panose="02020603050405020304" pitchFamily="18" charset="0"/>
              </a:rPr>
              <a:t>Một vật sáng AB có dạng một đoạn thẳng vuông góc với trục chính của một thấu kính hội tụ tại A và cách thấu kính 20 cm. Tiêu cự của thấu kính bằng 15 cm.</a:t>
            </a:r>
          </a:p>
          <a:p>
            <a:pPr algn="just">
              <a:lnSpc>
                <a:spcPct val="150000"/>
              </a:lnSpc>
            </a:pPr>
            <a:r>
              <a:rPr lang="vi-VN" sz="3000" b="0">
                <a:latin typeface="Times New Roman" panose="02020603050405020304" pitchFamily="18" charset="0"/>
                <a:cs typeface="Times New Roman" panose="02020603050405020304" pitchFamily="18" charset="0"/>
              </a:rPr>
              <a:t>Dựa vào kiến thức hình học, tính ảnh cao gấp bao nhiêu lần vật?</a:t>
            </a:r>
          </a:p>
        </p:txBody>
      </p:sp>
      <p:pic>
        <p:nvPicPr>
          <p:cNvPr id="4" name="Picture 3"/>
          <p:cNvPicPr>
            <a:picLocks noChangeAspect="1"/>
          </p:cNvPicPr>
          <p:nvPr/>
        </p:nvPicPr>
        <p:blipFill>
          <a:blip r:embed="rId6"/>
          <a:stretch>
            <a:fillRect/>
          </a:stretch>
        </p:blipFill>
        <p:spPr>
          <a:xfrm>
            <a:off x="10676393" y="5448300"/>
            <a:ext cx="7230606" cy="3345840"/>
          </a:xfrm>
          <a:prstGeom prst="rect">
            <a:avLst/>
          </a:prstGeom>
        </p:spPr>
      </p:pic>
      <p:cxnSp>
        <p:nvCxnSpPr>
          <p:cNvPr id="6" name="Straight Arrow Connector 5"/>
          <p:cNvCxnSpPr/>
          <p:nvPr/>
        </p:nvCxnSpPr>
        <p:spPr>
          <a:xfrm>
            <a:off x="13182598" y="5219700"/>
            <a:ext cx="0" cy="359076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582398" y="6026099"/>
            <a:ext cx="1600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182597" y="6009770"/>
            <a:ext cx="3352801" cy="241033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4096998" y="6591300"/>
            <a:ext cx="236995" cy="30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088603" y="6026099"/>
            <a:ext cx="643503" cy="584775"/>
          </a:xfrm>
          <a:prstGeom prst="rect">
            <a:avLst/>
          </a:prstGeom>
          <a:noFill/>
        </p:spPr>
        <p:txBody>
          <a:bodyPr wrap="square" rtlCol="0">
            <a:spAutoFit/>
          </a:bodyPr>
          <a:lstStyle/>
          <a:p>
            <a:r>
              <a:rPr lang="en-US" sz="3200" b="1">
                <a:solidFill>
                  <a:srgbClr val="0070C0"/>
                </a:solidFill>
              </a:rPr>
              <a:t>F</a:t>
            </a:r>
          </a:p>
        </p:txBody>
      </p:sp>
      <p:sp>
        <p:nvSpPr>
          <p:cNvPr id="15" name="TextBox 14"/>
          <p:cNvSpPr txBox="1"/>
          <p:nvPr/>
        </p:nvSpPr>
        <p:spPr>
          <a:xfrm>
            <a:off x="12858746" y="5472455"/>
            <a:ext cx="647700" cy="584775"/>
          </a:xfrm>
          <a:prstGeom prst="rect">
            <a:avLst/>
          </a:prstGeom>
          <a:noFill/>
        </p:spPr>
        <p:txBody>
          <a:bodyPr wrap="square" rtlCol="0">
            <a:spAutoFit/>
          </a:bodyPr>
          <a:lstStyle/>
          <a:p>
            <a:r>
              <a:rPr lang="en-US" sz="3200" b="1">
                <a:solidFill>
                  <a:srgbClr val="0070C0"/>
                </a:solidFill>
              </a:rPr>
              <a:t>I</a:t>
            </a:r>
          </a:p>
        </p:txBody>
      </p:sp>
      <p:cxnSp>
        <p:nvCxnSpPr>
          <p:cNvPr id="18" name="Straight Arrow Connector 17"/>
          <p:cNvCxnSpPr/>
          <p:nvPr/>
        </p:nvCxnSpPr>
        <p:spPr>
          <a:xfrm>
            <a:off x="11582398" y="6009770"/>
            <a:ext cx="952501" cy="163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3182597" y="6026099"/>
            <a:ext cx="1981201" cy="140340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87808" y="5783892"/>
            <a:ext cx="7707996" cy="523220"/>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Giải</a:t>
            </a:r>
          </a:p>
        </p:txBody>
      </p:sp>
      <p:sp>
        <p:nvSpPr>
          <p:cNvPr id="30" name="TextBox 29"/>
          <p:cNvSpPr txBox="1"/>
          <p:nvPr/>
        </p:nvSpPr>
        <p:spPr>
          <a:xfrm>
            <a:off x="1329525" y="5219700"/>
            <a:ext cx="6671475" cy="523220"/>
          </a:xfrm>
          <a:prstGeom prst="rect">
            <a:avLst/>
          </a:prstGeom>
          <a:noFill/>
        </p:spPr>
        <p:txBody>
          <a:bodyPr wrap="square" rtlCol="0">
            <a:spAutoFit/>
          </a:bodyPr>
          <a:lstStyle/>
          <a:p>
            <a:r>
              <a:rPr lang="en-US" sz="2800">
                <a:solidFill>
                  <a:srgbClr val="0070C0"/>
                </a:solidFill>
                <a:latin typeface="Times New Roman" panose="02020603050405020304" pitchFamily="18" charset="0"/>
                <a:cs typeface="Times New Roman" panose="02020603050405020304" pitchFamily="18" charset="0"/>
              </a:rPr>
              <a:t>AB = 2 cm, OB = 10 cm, A’B’ = 4 cm</a:t>
            </a:r>
          </a:p>
        </p:txBody>
      </p:sp>
    </p:spTree>
    <p:extLst>
      <p:ext uri="{BB962C8B-B14F-4D97-AF65-F5344CB8AC3E}">
        <p14:creationId xmlns:p14="http://schemas.microsoft.com/office/powerpoint/2010/main" val="366128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3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788511" y="2515886"/>
            <a:ext cx="10600274" cy="5895991"/>
          </a:xfrm>
          <a:custGeom>
            <a:avLst/>
            <a:gdLst/>
            <a:ahLst/>
            <a:cxnLst/>
            <a:rect l="l" t="t" r="r" b="b"/>
            <a:pathLst>
              <a:path w="10600274" h="5895991">
                <a:moveTo>
                  <a:pt x="0" y="0"/>
                </a:moveTo>
                <a:lnTo>
                  <a:pt x="10600274" y="0"/>
                </a:lnTo>
                <a:lnTo>
                  <a:pt x="10600274" y="5895991"/>
                </a:lnTo>
                <a:lnTo>
                  <a:pt x="0" y="5895991"/>
                </a:lnTo>
                <a:lnTo>
                  <a:pt x="0" y="0"/>
                </a:lnTo>
                <a:close/>
              </a:path>
            </a:pathLst>
          </a:custGeom>
          <a:blipFill>
            <a:blip r:embed="rId3">
              <a:extLst>
                <a:ext uri="{96DAC541-7B7A-43D3-8B79-37D633B846F1}">
                  <asvg:svgBlip xmlns:asvg="http://schemas.microsoft.com/office/drawing/2016/SVG/main" r:embed="rId4"/>
                </a:ext>
              </a:extLst>
            </a:blip>
            <a:stretch>
              <a:fillRect l="-3919" r="-16867" b="-117161"/>
            </a:stretch>
          </a:blipFill>
        </p:spPr>
      </p:sp>
      <p:sp>
        <p:nvSpPr>
          <p:cNvPr id="4" name="TextBox 4"/>
          <p:cNvSpPr txBox="1"/>
          <p:nvPr/>
        </p:nvSpPr>
        <p:spPr>
          <a:xfrm>
            <a:off x="3896037" y="4190320"/>
            <a:ext cx="10603452" cy="1866266"/>
          </a:xfrm>
          <a:prstGeom prst="rect">
            <a:avLst/>
          </a:prstGeom>
        </p:spPr>
        <p:txBody>
          <a:bodyPr lIns="0" tIns="0" rIns="0" bIns="0" rtlCol="0" anchor="t">
            <a:spAutoFit/>
          </a:bodyPr>
          <a:lstStyle/>
          <a:p>
            <a:pPr algn="ctr">
              <a:lnSpc>
                <a:spcPts val="13100"/>
              </a:lnSpc>
            </a:pPr>
            <a:r>
              <a:rPr lang="en-US" sz="13100" spc="969">
                <a:solidFill>
                  <a:srgbClr val="543855"/>
                </a:solidFill>
                <a:latin typeface="Jingleberry"/>
                <a:ea typeface="Jingleberry"/>
                <a:cs typeface="Jingleberry"/>
                <a:sym typeface="Jingleberry"/>
              </a:rPr>
              <a:t>Thanks</a:t>
            </a:r>
            <a:r>
              <a:rPr lang="en-US" sz="13100" b="1" spc="969">
                <a:solidFill>
                  <a:srgbClr val="543855"/>
                </a:solidFill>
                <a:latin typeface="Jingleberry"/>
                <a:ea typeface="Jingleberry"/>
                <a:cs typeface="Jingleberry"/>
                <a:sym typeface="Jingleberry"/>
              </a:rPr>
              <a:t>!</a:t>
            </a:r>
          </a:p>
        </p:txBody>
      </p:sp>
      <p:sp>
        <p:nvSpPr>
          <p:cNvPr id="5" name="TextBox 5"/>
          <p:cNvSpPr txBox="1"/>
          <p:nvPr/>
        </p:nvSpPr>
        <p:spPr>
          <a:xfrm>
            <a:off x="4179609" y="5875241"/>
            <a:ext cx="10036307" cy="986028"/>
          </a:xfrm>
          <a:prstGeom prst="rect">
            <a:avLst/>
          </a:prstGeom>
        </p:spPr>
        <p:txBody>
          <a:bodyPr lIns="0" tIns="0" rIns="0" bIns="0" rtlCol="0" anchor="t">
            <a:spAutoFit/>
          </a:bodyPr>
          <a:lstStyle/>
          <a:p>
            <a:pPr algn="ctr">
              <a:lnSpc>
                <a:spcPts val="3906"/>
              </a:lnSpc>
            </a:pPr>
            <a:r>
              <a:rPr lang="en-US" sz="3100">
                <a:solidFill>
                  <a:srgbClr val="484744"/>
                </a:solidFill>
                <a:latin typeface="One Little Font"/>
                <a:ea typeface="One Little Font"/>
                <a:cs typeface="One Little Font"/>
                <a:sym typeface="One Little Font"/>
              </a:rPr>
              <a:t>Any questions? Don't hesitate to</a:t>
            </a:r>
          </a:p>
          <a:p>
            <a:pPr algn="ctr">
              <a:lnSpc>
                <a:spcPts val="3906"/>
              </a:lnSpc>
            </a:pPr>
            <a:r>
              <a:rPr lang="en-US" sz="3100">
                <a:solidFill>
                  <a:srgbClr val="484744"/>
                </a:solidFill>
                <a:latin typeface="One Little Font"/>
                <a:ea typeface="One Little Font"/>
                <a:cs typeface="One Little Font"/>
                <a:sym typeface="One Little Font"/>
              </a:rPr>
              <a:t>ask for our help</a:t>
            </a:r>
          </a:p>
        </p:txBody>
      </p:sp>
      <p:sp>
        <p:nvSpPr>
          <p:cNvPr id="6" name="Freeform 6"/>
          <p:cNvSpPr/>
          <p:nvPr/>
        </p:nvSpPr>
        <p:spPr>
          <a:xfrm>
            <a:off x="12137449" y="5815763"/>
            <a:ext cx="5121851" cy="4003085"/>
          </a:xfrm>
          <a:custGeom>
            <a:avLst/>
            <a:gdLst/>
            <a:ahLst/>
            <a:cxnLst/>
            <a:rect l="l" t="t" r="r" b="b"/>
            <a:pathLst>
              <a:path w="5121851" h="4003085">
                <a:moveTo>
                  <a:pt x="0" y="0"/>
                </a:moveTo>
                <a:lnTo>
                  <a:pt x="5121851" y="0"/>
                </a:lnTo>
                <a:lnTo>
                  <a:pt x="5121851" y="4003085"/>
                </a:lnTo>
                <a:lnTo>
                  <a:pt x="0" y="40030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sp>
        <p:nvSpPr>
          <p:cNvPr id="3" name="Freeform 3"/>
          <p:cNvSpPr/>
          <p:nvPr/>
        </p:nvSpPr>
        <p:spPr>
          <a:xfrm>
            <a:off x="1038524" y="1324025"/>
            <a:ext cx="16751604" cy="2803122"/>
          </a:xfrm>
          <a:custGeom>
            <a:avLst/>
            <a:gdLst/>
            <a:ahLst/>
            <a:cxnLst/>
            <a:rect l="l" t="t" r="r" b="b"/>
            <a:pathLst>
              <a:path w="4141100" h="3952868">
                <a:moveTo>
                  <a:pt x="0" y="0"/>
                </a:moveTo>
                <a:lnTo>
                  <a:pt x="4141099" y="0"/>
                </a:lnTo>
                <a:lnTo>
                  <a:pt x="4141099" y="3952867"/>
                </a:lnTo>
                <a:lnTo>
                  <a:pt x="0" y="3952867"/>
                </a:lnTo>
                <a:lnTo>
                  <a:pt x="0" y="0"/>
                </a:lnTo>
                <a:close/>
              </a:path>
            </a:pathLst>
          </a:custGeom>
        </p:spPr>
        <p:style>
          <a:lnRef idx="2">
            <a:schemeClr val="accent4"/>
          </a:lnRef>
          <a:fillRef idx="1">
            <a:schemeClr val="lt1"/>
          </a:fillRef>
          <a:effectRef idx="0">
            <a:schemeClr val="accent4"/>
          </a:effectRef>
          <a:fontRef idx="minor">
            <a:schemeClr val="dk1"/>
          </a:fontRef>
        </p:style>
      </p:sp>
      <p:sp>
        <p:nvSpPr>
          <p:cNvPr id="7" name="Freeform 7"/>
          <p:cNvSpPr/>
          <p:nvPr/>
        </p:nvSpPr>
        <p:spPr>
          <a:xfrm>
            <a:off x="-32657" y="6159853"/>
            <a:ext cx="4368043" cy="7337779"/>
          </a:xfrm>
          <a:custGeom>
            <a:avLst/>
            <a:gdLst/>
            <a:ahLst/>
            <a:cxnLst/>
            <a:rect l="l" t="t" r="r" b="b"/>
            <a:pathLst>
              <a:path w="6192385" h="10402451">
                <a:moveTo>
                  <a:pt x="0" y="0"/>
                </a:moveTo>
                <a:lnTo>
                  <a:pt x="6192385" y="0"/>
                </a:lnTo>
                <a:lnTo>
                  <a:pt x="6192385" y="10402451"/>
                </a:lnTo>
                <a:lnTo>
                  <a:pt x="0" y="1040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038524" y="-250439"/>
            <a:ext cx="16751604" cy="1577355"/>
          </a:xfrm>
          <a:prstGeom prst="rect">
            <a:avLst/>
          </a:prstGeom>
        </p:spPr>
        <p:txBody>
          <a:bodyPr wrap="square" lIns="0" tIns="0" rIns="0" bIns="0" rtlCol="0" anchor="t">
            <a:spAutoFit/>
          </a:bodyPr>
          <a:lstStyle/>
          <a:p>
            <a:pPr algn="ctr">
              <a:lnSpc>
                <a:spcPts val="12322"/>
              </a:lnSpc>
            </a:pPr>
            <a:r>
              <a:rPr lang="en-US" sz="6600" b="1" spc="555">
                <a:solidFill>
                  <a:srgbClr val="543855"/>
                </a:solidFill>
                <a:latin typeface="Times New Roman" panose="02020603050405020304" pitchFamily="18" charset="0"/>
                <a:ea typeface="Jingleberry"/>
                <a:cs typeface="Times New Roman" panose="02020603050405020304" pitchFamily="18" charset="0"/>
                <a:sym typeface="Jingleberry"/>
              </a:rPr>
              <a:t>I. Cấu Tạo Thấu Kính Và Phân Loại</a:t>
            </a:r>
          </a:p>
        </p:txBody>
      </p:sp>
      <p:sp>
        <p:nvSpPr>
          <p:cNvPr id="13" name="TextBox 13"/>
          <p:cNvSpPr txBox="1"/>
          <p:nvPr/>
        </p:nvSpPr>
        <p:spPr>
          <a:xfrm>
            <a:off x="1166962" y="1574512"/>
            <a:ext cx="16494728" cy="2462213"/>
          </a:xfrm>
          <a:prstGeom prst="rect">
            <a:avLst/>
          </a:prstGeom>
        </p:spPr>
        <p:txBody>
          <a:bodyPr wrap="square" lIns="0" tIns="0" rIns="0" bIns="0" rtlCol="0" anchor="t">
            <a:spAutoFit/>
          </a:bodyPr>
          <a:lstStyle/>
          <a:p>
            <a:pPr algn="just"/>
            <a:r>
              <a:rPr lang="en-US" sz="4000" b="1" dirty="0">
                <a:latin typeface="Times New Roman" panose="02020603050405020304" pitchFamily="18" charset="0"/>
                <a:cs typeface="Times New Roman" panose="02020603050405020304" pitchFamily="18" charset="0"/>
              </a:rPr>
              <a:t>a) </a:t>
            </a:r>
            <a:r>
              <a:rPr lang="en-US" sz="4000" b="1" dirty="0" err="1">
                <a:latin typeface="Times New Roman" panose="02020603050405020304" pitchFamily="18" charset="0"/>
                <a:cs typeface="Times New Roman" panose="02020603050405020304" pitchFamily="18" charset="0"/>
              </a:rPr>
              <a:t>Thấu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kính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hội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tụ</a:t>
            </a:r>
            <a:endParaRPr lang="en-US" sz="4000" b="1"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en-US" sz="4000" dirty="0" err="1">
                <a:latin typeface="Times New Roman" panose="02020603050405020304" pitchFamily="18" charset="0"/>
                <a:cs typeface="Times New Roman" panose="02020603050405020304" pitchFamily="18" charset="0"/>
              </a:rPr>
              <a:t>Chùm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hẹp</a:t>
            </a:r>
            <a:r>
              <a:rPr lang="en-US" sz="4000" dirty="0">
                <a:latin typeface="Times New Roman" panose="02020603050405020304" pitchFamily="18" charset="0"/>
                <a:cs typeface="Times New Roman" panose="02020603050405020304" pitchFamily="18" charset="0"/>
              </a:rPr>
              <a:t> song </a:t>
            </a:r>
            <a:r>
              <a:rPr lang="en-US" sz="4000" dirty="0" err="1">
                <a:latin typeface="Times New Roman" panose="02020603050405020304" pitchFamily="18" charset="0"/>
                <a:cs typeface="Times New Roman" panose="02020603050405020304" pitchFamily="18" charset="0"/>
              </a:rPr>
              <a:t>song</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thấu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kính</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hội tụ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chùm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ló</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hội tụ tại 1 điểm</a:t>
            </a:r>
            <a:endParaRPr lang="en-US" sz="4000"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vi-VN" sz="4000" dirty="0">
                <a:latin typeface="Times New Roman" panose="02020603050405020304" pitchFamily="18" charset="0"/>
                <a:cs typeface="Times New Roman" panose="02020603050405020304" pitchFamily="18" charset="0"/>
              </a:rPr>
              <a:t>Có phần rìa mỏng hơn phần ở giữa</a:t>
            </a:r>
          </a:p>
        </p:txBody>
      </p:sp>
      <p:pic>
        <p:nvPicPr>
          <p:cNvPr id="4" name="Picture 3"/>
          <p:cNvPicPr>
            <a:picLocks noChangeAspect="1"/>
          </p:cNvPicPr>
          <p:nvPr/>
        </p:nvPicPr>
        <p:blipFill>
          <a:blip r:embed="rId5"/>
          <a:stretch>
            <a:fillRect/>
          </a:stretch>
        </p:blipFill>
        <p:spPr>
          <a:xfrm>
            <a:off x="7239000" y="4173683"/>
            <a:ext cx="5410200" cy="3147379"/>
          </a:xfrm>
          <a:prstGeom prst="rect">
            <a:avLst/>
          </a:prstGeom>
        </p:spPr>
      </p:pic>
      <p:sp>
        <p:nvSpPr>
          <p:cNvPr id="23" name="Google Shape;363;p48"/>
          <p:cNvSpPr txBox="1"/>
          <p:nvPr/>
        </p:nvSpPr>
        <p:spPr>
          <a:xfrm>
            <a:off x="5334000" y="8281609"/>
            <a:ext cx="2286000" cy="99060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b="1" dirty="0" err="1">
                <a:latin typeface="Times New Roman" panose="02020603050405020304" pitchFamily="18" charset="0"/>
                <a:cs typeface="Times New Roman" panose="02020603050405020304" pitchFamily="18" charset="0"/>
              </a:rPr>
              <a:t>Kí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hiệu</a:t>
            </a:r>
            <a:r>
              <a:rPr lang="en-US" sz="4000" b="1" dirty="0">
                <a:latin typeface="Times New Roman" panose="02020603050405020304" pitchFamily="18" charset="0"/>
                <a:cs typeface="Times New Roman" panose="02020603050405020304" pitchFamily="18" charset="0"/>
              </a:rPr>
              <a:t>:</a:t>
            </a:r>
          </a:p>
        </p:txBody>
      </p:sp>
      <p:sp>
        <p:nvSpPr>
          <p:cNvPr id="31" name="Line 16"/>
          <p:cNvSpPr>
            <a:spLocks noChangeShapeType="1"/>
          </p:cNvSpPr>
          <p:nvPr/>
        </p:nvSpPr>
        <p:spPr bwMode="auto">
          <a:xfrm>
            <a:off x="8458200" y="7976809"/>
            <a:ext cx="0" cy="1752600"/>
          </a:xfrm>
          <a:prstGeom prst="line">
            <a:avLst/>
          </a:prstGeom>
          <a:noFill/>
          <a:ln w="76200">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858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657" y="-88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sp>
        <p:nvSpPr>
          <p:cNvPr id="3" name="Freeform 3"/>
          <p:cNvSpPr/>
          <p:nvPr/>
        </p:nvSpPr>
        <p:spPr>
          <a:xfrm>
            <a:off x="1038524" y="1642344"/>
            <a:ext cx="16751604" cy="2362401"/>
          </a:xfrm>
          <a:custGeom>
            <a:avLst/>
            <a:gdLst/>
            <a:ahLst/>
            <a:cxnLst/>
            <a:rect l="l" t="t" r="r" b="b"/>
            <a:pathLst>
              <a:path w="4141100" h="3952868">
                <a:moveTo>
                  <a:pt x="0" y="0"/>
                </a:moveTo>
                <a:lnTo>
                  <a:pt x="4141099" y="0"/>
                </a:lnTo>
                <a:lnTo>
                  <a:pt x="4141099" y="3952867"/>
                </a:lnTo>
                <a:lnTo>
                  <a:pt x="0" y="3952867"/>
                </a:lnTo>
                <a:lnTo>
                  <a:pt x="0" y="0"/>
                </a:lnTo>
                <a:close/>
              </a:path>
            </a:pathLst>
          </a:custGeom>
        </p:spPr>
        <p:style>
          <a:lnRef idx="2">
            <a:schemeClr val="accent4"/>
          </a:lnRef>
          <a:fillRef idx="1">
            <a:schemeClr val="lt1"/>
          </a:fillRef>
          <a:effectRef idx="0">
            <a:schemeClr val="accent4"/>
          </a:effectRef>
          <a:fontRef idx="minor">
            <a:schemeClr val="dk1"/>
          </a:fontRef>
        </p:style>
      </p:sp>
      <p:sp>
        <p:nvSpPr>
          <p:cNvPr id="7" name="Freeform 7"/>
          <p:cNvSpPr/>
          <p:nvPr/>
        </p:nvSpPr>
        <p:spPr>
          <a:xfrm>
            <a:off x="-32657" y="6159853"/>
            <a:ext cx="4368043" cy="7337779"/>
          </a:xfrm>
          <a:custGeom>
            <a:avLst/>
            <a:gdLst/>
            <a:ahLst/>
            <a:cxnLst/>
            <a:rect l="l" t="t" r="r" b="b"/>
            <a:pathLst>
              <a:path w="6192385" h="10402451">
                <a:moveTo>
                  <a:pt x="0" y="0"/>
                </a:moveTo>
                <a:lnTo>
                  <a:pt x="6192385" y="0"/>
                </a:lnTo>
                <a:lnTo>
                  <a:pt x="6192385" y="10402451"/>
                </a:lnTo>
                <a:lnTo>
                  <a:pt x="0" y="104024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038524" y="-250439"/>
            <a:ext cx="16751604" cy="1577355"/>
          </a:xfrm>
          <a:prstGeom prst="rect">
            <a:avLst/>
          </a:prstGeom>
        </p:spPr>
        <p:txBody>
          <a:bodyPr wrap="square" lIns="0" tIns="0" rIns="0" bIns="0" rtlCol="0" anchor="t">
            <a:spAutoFit/>
          </a:bodyPr>
          <a:lstStyle/>
          <a:p>
            <a:pPr algn="ctr">
              <a:lnSpc>
                <a:spcPts val="12322"/>
              </a:lnSpc>
            </a:pPr>
            <a:r>
              <a:rPr lang="en-US" sz="6600" b="1" spc="555">
                <a:solidFill>
                  <a:srgbClr val="543855"/>
                </a:solidFill>
                <a:latin typeface="Times New Roman" panose="02020603050405020304" pitchFamily="18" charset="0"/>
                <a:ea typeface="Jingleberry"/>
                <a:cs typeface="Times New Roman" panose="02020603050405020304" pitchFamily="18" charset="0"/>
                <a:sym typeface="Jingleberry"/>
              </a:rPr>
              <a:t>I. Cấu Tạo Thấu Kính Và Phân Loại</a:t>
            </a:r>
          </a:p>
        </p:txBody>
      </p:sp>
      <p:sp>
        <p:nvSpPr>
          <p:cNvPr id="13" name="TextBox 13"/>
          <p:cNvSpPr txBox="1"/>
          <p:nvPr/>
        </p:nvSpPr>
        <p:spPr>
          <a:xfrm>
            <a:off x="1295400" y="1917340"/>
            <a:ext cx="16494728" cy="1846659"/>
          </a:xfrm>
          <a:prstGeom prst="rect">
            <a:avLst/>
          </a:prstGeom>
        </p:spPr>
        <p:txBody>
          <a:bodyPr wrap="square" lIns="0" tIns="0" rIns="0" bIns="0" rtlCol="0" anchor="t">
            <a:spAutoFit/>
          </a:bodyPr>
          <a:lstStyle/>
          <a:p>
            <a:pPr algn="just"/>
            <a:r>
              <a:rPr lang="en-US" sz="4000" b="1">
                <a:latin typeface="Times New Roman" panose="02020603050405020304" pitchFamily="18" charset="0"/>
                <a:cs typeface="Times New Roman" panose="02020603050405020304" pitchFamily="18" charset="0"/>
              </a:rPr>
              <a:t>b) Thấu kính phân kì</a:t>
            </a:r>
          </a:p>
          <a:p>
            <a:pPr marL="571500" indent="-571500" algn="just">
              <a:buFont typeface="Arial" panose="020B0604020202020204" pitchFamily="34" charset="0"/>
              <a:buChar char="•"/>
            </a:pPr>
            <a:r>
              <a:rPr lang="en-US" sz="4000">
                <a:latin typeface="Times New Roman" panose="02020603050405020304" pitchFamily="18" charset="0"/>
                <a:cs typeface="Times New Roman" panose="02020603050405020304" pitchFamily="18" charset="0"/>
              </a:rPr>
              <a:t>Chùm sáng hẹp song song qua thấu kính phân kì cho chùm tia ló phân kì</a:t>
            </a:r>
          </a:p>
          <a:p>
            <a:pPr marL="571500" indent="-571500" algn="just">
              <a:buFont typeface="Arial" panose="020B0604020202020204" pitchFamily="34" charset="0"/>
              <a:buChar char="•"/>
            </a:pPr>
            <a:r>
              <a:rPr lang="vi-VN" sz="4000">
                <a:latin typeface="Times New Roman" panose="02020603050405020304" pitchFamily="18" charset="0"/>
                <a:cs typeface="Times New Roman" panose="02020603050405020304" pitchFamily="18" charset="0"/>
              </a:rPr>
              <a:t>Có phần rìa dày hơn phần ở giữa</a:t>
            </a:r>
          </a:p>
        </p:txBody>
      </p:sp>
      <p:sp>
        <p:nvSpPr>
          <p:cNvPr id="23" name="Google Shape;363;p48"/>
          <p:cNvSpPr txBox="1"/>
          <p:nvPr/>
        </p:nvSpPr>
        <p:spPr>
          <a:xfrm>
            <a:off x="5334000" y="8420100"/>
            <a:ext cx="2286000" cy="99060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b="1" dirty="0" err="1">
                <a:latin typeface="Times New Roman" panose="02020603050405020304" pitchFamily="18" charset="0"/>
                <a:cs typeface="Times New Roman" panose="02020603050405020304" pitchFamily="18" charset="0"/>
              </a:rPr>
              <a:t>Kí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hiệu</a:t>
            </a:r>
            <a:r>
              <a:rPr lang="en-US" sz="4000" b="1" dirty="0">
                <a:latin typeface="Times New Roman" panose="02020603050405020304" pitchFamily="18" charset="0"/>
                <a:cs typeface="Times New Roman" panose="02020603050405020304" pitchFamily="18" charset="0"/>
              </a:rPr>
              <a:t>:</a:t>
            </a:r>
          </a:p>
        </p:txBody>
      </p:sp>
      <p:grpSp>
        <p:nvGrpSpPr>
          <p:cNvPr id="25" name="Group 110"/>
          <p:cNvGrpSpPr/>
          <p:nvPr/>
        </p:nvGrpSpPr>
        <p:grpSpPr bwMode="auto">
          <a:xfrm rot="10800000" flipV="1">
            <a:off x="8001000" y="8090428"/>
            <a:ext cx="314084" cy="1801586"/>
            <a:chOff x="2733" y="2691"/>
            <a:chExt cx="103" cy="794"/>
          </a:xfrm>
        </p:grpSpPr>
        <p:sp>
          <p:nvSpPr>
            <p:cNvPr id="26" name="Line 111"/>
            <p:cNvSpPr>
              <a:spLocks noChangeShapeType="1"/>
            </p:cNvSpPr>
            <p:nvPr/>
          </p:nvSpPr>
          <p:spPr bwMode="auto">
            <a:xfrm>
              <a:off x="2784" y="2784"/>
              <a:ext cx="0" cy="624"/>
            </a:xfrm>
            <a:prstGeom prst="line">
              <a:avLst/>
            </a:prstGeom>
            <a:noFill/>
            <a:ln w="762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27" name="Line 112"/>
            <p:cNvSpPr>
              <a:spLocks noChangeShapeType="1"/>
            </p:cNvSpPr>
            <p:nvPr/>
          </p:nvSpPr>
          <p:spPr bwMode="auto">
            <a:xfrm>
              <a:off x="2733" y="2694"/>
              <a:ext cx="48" cy="96"/>
            </a:xfrm>
            <a:prstGeom prst="line">
              <a:avLst/>
            </a:prstGeom>
            <a:noFill/>
            <a:ln w="762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28" name="Line 113"/>
            <p:cNvSpPr>
              <a:spLocks noChangeShapeType="1"/>
            </p:cNvSpPr>
            <p:nvPr/>
          </p:nvSpPr>
          <p:spPr bwMode="auto">
            <a:xfrm flipV="1">
              <a:off x="2787" y="2691"/>
              <a:ext cx="48" cy="96"/>
            </a:xfrm>
            <a:prstGeom prst="line">
              <a:avLst/>
            </a:prstGeom>
            <a:noFill/>
            <a:ln w="762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29" name="Line 118"/>
            <p:cNvSpPr>
              <a:spLocks noChangeShapeType="1"/>
            </p:cNvSpPr>
            <p:nvPr/>
          </p:nvSpPr>
          <p:spPr bwMode="auto">
            <a:xfrm flipV="1">
              <a:off x="2733" y="3389"/>
              <a:ext cx="48" cy="96"/>
            </a:xfrm>
            <a:prstGeom prst="line">
              <a:avLst/>
            </a:prstGeom>
            <a:noFill/>
            <a:ln w="762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30" name="Line 118"/>
            <p:cNvSpPr>
              <a:spLocks noChangeShapeType="1"/>
            </p:cNvSpPr>
            <p:nvPr/>
          </p:nvSpPr>
          <p:spPr bwMode="auto">
            <a:xfrm flipH="1" flipV="1">
              <a:off x="2788" y="3389"/>
              <a:ext cx="48" cy="96"/>
            </a:xfrm>
            <a:prstGeom prst="line">
              <a:avLst/>
            </a:prstGeom>
            <a:noFill/>
            <a:ln w="762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grpSp>
      <p:pic>
        <p:nvPicPr>
          <p:cNvPr id="5" name="Picture 4"/>
          <p:cNvPicPr>
            <a:picLocks noChangeAspect="1"/>
          </p:cNvPicPr>
          <p:nvPr/>
        </p:nvPicPr>
        <p:blipFill>
          <a:blip r:embed="rId5"/>
          <a:stretch>
            <a:fillRect/>
          </a:stretch>
        </p:blipFill>
        <p:spPr>
          <a:xfrm>
            <a:off x="6616972" y="4442761"/>
            <a:ext cx="5851584" cy="3109933"/>
          </a:xfrm>
          <a:prstGeom prst="rect">
            <a:avLst/>
          </a:prstGeom>
        </p:spPr>
      </p:pic>
    </p:spTree>
    <p:extLst>
      <p:ext uri="{BB962C8B-B14F-4D97-AF65-F5344CB8AC3E}">
        <p14:creationId xmlns:p14="http://schemas.microsoft.com/office/powerpoint/2010/main" val="1640901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4373</Words>
  <Application>Microsoft Office PowerPoint</Application>
  <PresentationFormat>Tùy chỉnh</PresentationFormat>
  <Paragraphs>541</Paragraphs>
  <Slides>71</Slides>
  <Notes>33</Notes>
  <HiddenSlides>0</HiddenSlides>
  <MMClips>0</MMClips>
  <ScaleCrop>false</ScaleCrop>
  <HeadingPairs>
    <vt:vector size="8" baseType="variant">
      <vt:variant>
        <vt:lpstr>Phông được Dùng</vt:lpstr>
      </vt:variant>
      <vt:variant>
        <vt:i4>14</vt:i4>
      </vt:variant>
      <vt:variant>
        <vt:lpstr>Chủ đề</vt:lpstr>
      </vt:variant>
      <vt:variant>
        <vt:i4>1</vt:i4>
      </vt:variant>
      <vt:variant>
        <vt:lpstr>Máy chủ nhúng OLE</vt:lpstr>
      </vt:variant>
      <vt:variant>
        <vt:i4>1</vt:i4>
      </vt:variant>
      <vt:variant>
        <vt:lpstr>Tiêu đề Bản chiếu</vt:lpstr>
      </vt:variant>
      <vt:variant>
        <vt:i4>71</vt:i4>
      </vt:variant>
    </vt:vector>
  </HeadingPairs>
  <TitlesOfParts>
    <vt:vector size="87" baseType="lpstr">
      <vt:lpstr>Roboto Black</vt:lpstr>
      <vt:lpstr>Barlow</vt:lpstr>
      <vt:lpstr>Bobby Jones Condensed</vt:lpstr>
      <vt:lpstr>Cambria Math</vt:lpstr>
      <vt:lpstr>Palanquin Dark</vt:lpstr>
      <vt:lpstr>Lato</vt:lpstr>
      <vt:lpstr>Bobby Jones Condensed Soft</vt:lpstr>
      <vt:lpstr>Jingleberry</vt:lpstr>
      <vt:lpstr>Arial</vt:lpstr>
      <vt:lpstr>Times New Roman</vt:lpstr>
      <vt:lpstr>One Little Font</vt:lpstr>
      <vt:lpstr>Chivo</vt:lpstr>
      <vt:lpstr>Roboto Condensed Light</vt:lpstr>
      <vt:lpstr>Calibri</vt:lpstr>
      <vt:lpstr>Office Theme</vt:lpstr>
      <vt:lpstr>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Câu 1: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and Orange pastel Doodle Science Project Presentation</dc:title>
  <dc:creator>PC</dc:creator>
  <cp:lastModifiedBy>Linh Trần</cp:lastModifiedBy>
  <cp:revision>34</cp:revision>
  <dcterms:created xsi:type="dcterms:W3CDTF">2006-08-16T00:00:00Z</dcterms:created>
  <dcterms:modified xsi:type="dcterms:W3CDTF">2024-12-18T08:35:26Z</dcterms:modified>
  <dc:identifier>DAGWkbpbF_s</dc:identifier>
</cp:coreProperties>
</file>