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72" r:id="rId2"/>
    <p:sldId id="258" r:id="rId3"/>
    <p:sldId id="273" r:id="rId4"/>
    <p:sldId id="256" r:id="rId5"/>
    <p:sldId id="266" r:id="rId6"/>
    <p:sldId id="259" r:id="rId7"/>
    <p:sldId id="274" r:id="rId8"/>
    <p:sldId id="267" r:id="rId9"/>
    <p:sldId id="268" r:id="rId10"/>
    <p:sldId id="271" r:id="rId11"/>
    <p:sldId id="263" r:id="rId12"/>
    <p:sldId id="270" r:id="rId13"/>
    <p:sldId id="264" r:id="rId14"/>
    <p:sldId id="265" r:id="rId15"/>
  </p:sldIdLst>
  <p:sldSz cx="14630400" cy="8229600"/>
  <p:notesSz cx="8229600" cy="14630400"/>
  <p:embeddedFontLst>
    <p:embeddedFont>
      <p:font typeface="Times" panose="02020603050405020304" pitchFamily="18" charset="0"/>
      <p:regular r:id="rId17"/>
      <p:bold r:id="rId18"/>
      <p:italic r:id="rId19"/>
      <p:boldItalic r:id="rId20"/>
    </p:embeddedFont>
    <p:embeddedFont>
      <p:font typeface="Nobile" panose="020B0604020202020204" charset="0"/>
      <p:regular r:id="rId21"/>
    </p:embeddedFont>
    <p:embeddedFont>
      <p:font typeface="Alexandria" panose="020B0604020202020204" charset="-78"/>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FF"/>
    <a:srgbClr val="0000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2" d="100"/>
          <a:sy n="72" d="100"/>
        </p:scale>
        <p:origin x="45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83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11052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13.xml"/><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gemini.google.com/share/c9e2c47b8ca2"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slideLayout" Target="../slideLayouts/slideLayout5.xml"/><Relationship Id="rId4" Type="http://schemas.openxmlformats.org/officeDocument/2006/relationships/video" Target="../media/media3.mp4"/></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Ếch ngoài đáy giếng- Ếch giải lao sau giờ họ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315" y="98425"/>
            <a:ext cx="14232430" cy="7995591"/>
          </a:xfrm>
          <a:prstGeom prst="rect">
            <a:avLst/>
          </a:prstGeom>
        </p:spPr>
      </p:pic>
    </p:spTree>
    <p:extLst>
      <p:ext uri="{BB962C8B-B14F-4D97-AF65-F5344CB8AC3E}">
        <p14:creationId xmlns:p14="http://schemas.microsoft.com/office/powerpoint/2010/main" val="2578892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0789" y="93683"/>
            <a:ext cx="2725077" cy="1085412"/>
          </a:xfrm>
          <a:prstGeom prst="rect">
            <a:avLst/>
          </a:prstGeom>
        </p:spPr>
      </p:pic>
      <p:pic>
        <p:nvPicPr>
          <p:cNvPr id="4" name="Picture 3"/>
          <p:cNvPicPr>
            <a:picLocks noChangeAspect="1"/>
          </p:cNvPicPr>
          <p:nvPr/>
        </p:nvPicPr>
        <p:blipFill>
          <a:blip r:embed="rId3"/>
          <a:stretch>
            <a:fillRect/>
          </a:stretch>
        </p:blipFill>
        <p:spPr>
          <a:xfrm>
            <a:off x="4281191" y="2445669"/>
            <a:ext cx="6860051" cy="5626782"/>
          </a:xfrm>
          <a:prstGeom prst="rect">
            <a:avLst/>
          </a:prstGeom>
        </p:spPr>
      </p:pic>
      <p:sp>
        <p:nvSpPr>
          <p:cNvPr id="5" name="Rectangle 4"/>
          <p:cNvSpPr/>
          <p:nvPr/>
        </p:nvSpPr>
        <p:spPr>
          <a:xfrm>
            <a:off x="3025866" y="137345"/>
            <a:ext cx="11339839" cy="2308324"/>
          </a:xfrm>
          <a:prstGeom prst="rect">
            <a:avLst/>
          </a:prstGeom>
        </p:spPr>
        <p:txBody>
          <a:bodyPr wrap="square">
            <a:spAutoFit/>
          </a:bodyPr>
          <a:lstStyle/>
          <a:p>
            <a:pPr>
              <a:lnSpc>
                <a:spcPct val="150000"/>
              </a:lnSpc>
            </a:pPr>
            <a:r>
              <a:rPr lang="vi-VN" sz="3200" b="1" smtClean="0">
                <a:latin typeface="+mj-lt"/>
              </a:rPr>
              <a:t>Người ta cần xây tường rào cho một khu vườn như hình bên. Mỗi mét dài (mét tới) tường rào tốn 150 nghìn đồng. Hỏi cần bao nhiêu tiền để xây tường rào?</a:t>
            </a:r>
            <a:endParaRPr lang="en-US" sz="3200" b="1">
              <a:latin typeface="+mj-lt"/>
            </a:endParaRPr>
          </a:p>
        </p:txBody>
      </p:sp>
      <p:sp>
        <p:nvSpPr>
          <p:cNvPr id="6" name="Right Arrow 5"/>
          <p:cNvSpPr/>
          <p:nvPr/>
        </p:nvSpPr>
        <p:spPr>
          <a:xfrm>
            <a:off x="13607716" y="7591188"/>
            <a:ext cx="854242"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881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242893" y="240270"/>
            <a:ext cx="8467971" cy="1059060"/>
          </a:xfrm>
          <a:prstGeom prst="rect">
            <a:avLst/>
          </a:prstGeom>
          <a:noFill/>
          <a:ln/>
        </p:spPr>
        <p:txBody>
          <a:bodyPr wrap="none" lIns="0" tIns="0" rIns="0" bIns="0" rtlCol="0" anchor="t"/>
          <a:lstStyle/>
          <a:p>
            <a:pPr marL="0" indent="0" algn="l">
              <a:lnSpc>
                <a:spcPts val="3200"/>
              </a:lnSpc>
              <a:buNone/>
            </a:pPr>
            <a:r>
              <a:rPr lang="en-US" sz="3600" smtClean="0">
                <a:solidFill>
                  <a:srgbClr val="FF0000"/>
                </a:solidFill>
                <a:latin typeface="Alexandria" pitchFamily="34" charset="0"/>
                <a:ea typeface="Alexandria" pitchFamily="34" charset="-122"/>
                <a:cs typeface="Alexandria" pitchFamily="34" charset="-120"/>
              </a:rPr>
              <a:t>"</a:t>
            </a:r>
            <a:r>
              <a:rPr lang="en-US" sz="3600" dirty="0">
                <a:solidFill>
                  <a:srgbClr val="FF0000"/>
                </a:solidFill>
                <a:latin typeface="Alexandria" pitchFamily="34" charset="0"/>
                <a:ea typeface="Alexandria" pitchFamily="34" charset="-122"/>
                <a:cs typeface="Alexandria" pitchFamily="34" charset="-120"/>
              </a:rPr>
              <a:t>BÁC SĨ TOÁN HỌC" - SỬA LỖI SAI</a:t>
            </a:r>
            <a:endParaRPr lang="en-US" sz="3600" dirty="0">
              <a:solidFill>
                <a:srgbClr val="FF0000"/>
              </a:solidFill>
            </a:endParaRPr>
          </a:p>
        </p:txBody>
      </p:sp>
      <p:sp>
        <p:nvSpPr>
          <p:cNvPr id="3" name="Text 1"/>
          <p:cNvSpPr/>
          <p:nvPr/>
        </p:nvSpPr>
        <p:spPr>
          <a:xfrm>
            <a:off x="242893" y="1094185"/>
            <a:ext cx="13711476" cy="210026"/>
          </a:xfrm>
          <a:prstGeom prst="rect">
            <a:avLst/>
          </a:prstGeom>
          <a:noFill/>
          <a:ln/>
        </p:spPr>
        <p:txBody>
          <a:bodyPr wrap="none" lIns="0" tIns="0" rIns="0" bIns="0" rtlCol="0" anchor="t"/>
          <a:lstStyle/>
          <a:p>
            <a:pPr marL="0" indent="0" algn="l">
              <a:lnSpc>
                <a:spcPts val="1650"/>
              </a:lnSpc>
              <a:buNone/>
            </a:pPr>
            <a:r>
              <a:rPr lang="en-US" sz="3600" dirty="0">
                <a:latin typeface="Times New Roman" panose="02020603050405020304" pitchFamily="18" charset="0"/>
                <a:ea typeface="Nobile" pitchFamily="34" charset="-122"/>
                <a:cs typeface="Times New Roman" panose="02020603050405020304" pitchFamily="18" charset="0"/>
              </a:rPr>
              <a:t>Thảo luận cặp đôi (2 phút) để phát hiện và sửa lỗi sai </a:t>
            </a:r>
            <a:r>
              <a:rPr lang="en-US" sz="3600">
                <a:latin typeface="Times New Roman" panose="02020603050405020304" pitchFamily="18" charset="0"/>
                <a:ea typeface="Nobile" pitchFamily="34" charset="-122"/>
                <a:cs typeface="Times New Roman" panose="02020603050405020304" pitchFamily="18" charset="0"/>
              </a:rPr>
              <a:t>trong </a:t>
            </a:r>
            <a:r>
              <a:rPr lang="en-US" sz="3600" smtClean="0">
                <a:latin typeface="Times New Roman" panose="02020603050405020304" pitchFamily="18" charset="0"/>
                <a:ea typeface="Nobile" pitchFamily="34" charset="-122"/>
                <a:cs typeface="Times New Roman" panose="02020603050405020304" pitchFamily="18" charset="0"/>
              </a:rPr>
              <a:t>bài</a:t>
            </a:r>
            <a:r>
              <a:rPr lang="vi-VN" sz="3600" smtClean="0">
                <a:latin typeface="Times New Roman" panose="02020603050405020304" pitchFamily="18" charset="0"/>
                <a:ea typeface="Nobile" pitchFamily="34" charset="-122"/>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3" name="Rectangle 22"/>
          <p:cNvSpPr/>
          <p:nvPr/>
        </p:nvSpPr>
        <p:spPr>
          <a:xfrm>
            <a:off x="5654842" y="1675347"/>
            <a:ext cx="8783053" cy="6093976"/>
          </a:xfrm>
          <a:prstGeom prst="rect">
            <a:avLst/>
          </a:prstGeom>
        </p:spPr>
        <p:txBody>
          <a:bodyPr wrap="square">
            <a:spAutoFit/>
          </a:bodyPr>
          <a:lstStyle/>
          <a:p>
            <a:pPr>
              <a:lnSpc>
                <a:spcPct val="150000"/>
              </a:lnSpc>
            </a:pPr>
            <a:r>
              <a:rPr lang="vi-VN" sz="3200" u="sng" smtClean="0">
                <a:latin typeface="+mj-lt"/>
              </a:rPr>
              <a:t>Bài toán:</a:t>
            </a:r>
            <a:r>
              <a:rPr lang="vi-VN" sz="3200" smtClean="0">
                <a:latin typeface="+mj-lt"/>
              </a:rPr>
              <a:t> </a:t>
            </a:r>
            <a:r>
              <a:rPr lang="vi-VN" sz="3200" smtClean="0">
                <a:solidFill>
                  <a:srgbClr val="FF0000"/>
                </a:solidFill>
                <a:latin typeface="+mj-lt"/>
              </a:rPr>
              <a:t>Tính chu vi và diện tích một khu vườn hình chữ nhật có chiều rộng 25 m, chiều dài 300 dm.</a:t>
            </a:r>
          </a:p>
          <a:p>
            <a:pPr>
              <a:lnSpc>
                <a:spcPct val="150000"/>
              </a:lnSpc>
            </a:pPr>
            <a:r>
              <a:rPr lang="vi-VN" sz="2800" smtClean="0">
                <a:solidFill>
                  <a:srgbClr val="0000CC"/>
                </a:solidFill>
                <a:latin typeface="+mj-lt"/>
              </a:rPr>
              <a:t>Bạn An thực hiện như sau:</a:t>
            </a:r>
            <a:br>
              <a:rPr lang="vi-VN" sz="2800" smtClean="0">
                <a:solidFill>
                  <a:srgbClr val="0000CC"/>
                </a:solidFill>
                <a:latin typeface="+mj-lt"/>
              </a:rPr>
            </a:br>
            <a:r>
              <a:rPr lang="vi-VN" sz="2800">
                <a:solidFill>
                  <a:srgbClr val="0000CC"/>
                </a:solidFill>
                <a:latin typeface="+mj-lt"/>
              </a:rPr>
              <a:t>Chu vi khu vườn là: </a:t>
            </a:r>
          </a:p>
          <a:p>
            <a:pPr>
              <a:lnSpc>
                <a:spcPct val="150000"/>
              </a:lnSpc>
            </a:pPr>
            <a:r>
              <a:rPr lang="vi-VN" sz="2800">
                <a:solidFill>
                  <a:srgbClr val="0000CC"/>
                </a:solidFill>
                <a:latin typeface="+mj-lt"/>
              </a:rPr>
              <a:t> </a:t>
            </a:r>
            <a:r>
              <a:rPr lang="vi-VN" sz="2800" smtClean="0">
                <a:solidFill>
                  <a:srgbClr val="0000CC"/>
                </a:solidFill>
                <a:latin typeface="+mj-lt"/>
              </a:rPr>
              <a:t>      P = (a + b ) . 2 = (25 + 300) . 2 = 650 m</a:t>
            </a:r>
          </a:p>
          <a:p>
            <a:pPr>
              <a:lnSpc>
                <a:spcPct val="150000"/>
              </a:lnSpc>
            </a:pPr>
            <a:r>
              <a:rPr lang="vi-VN" sz="2800">
                <a:solidFill>
                  <a:srgbClr val="0000CC"/>
                </a:solidFill>
                <a:latin typeface="+mj-lt"/>
              </a:rPr>
              <a:t>Diện tích khu vườn là: </a:t>
            </a:r>
            <a:endParaRPr lang="vi-VN" sz="2800" smtClean="0">
              <a:solidFill>
                <a:srgbClr val="0000CC"/>
              </a:solidFill>
              <a:latin typeface="+mj-lt"/>
            </a:endParaRPr>
          </a:p>
          <a:p>
            <a:pPr>
              <a:lnSpc>
                <a:spcPct val="150000"/>
              </a:lnSpc>
            </a:pPr>
            <a:r>
              <a:rPr lang="vi-VN" sz="2800" smtClean="0">
                <a:solidFill>
                  <a:srgbClr val="0000CC"/>
                </a:solidFill>
                <a:latin typeface="+mj-lt"/>
              </a:rPr>
              <a:t>       S= a . b = 25 . 300 = 7 500 m².</a:t>
            </a:r>
          </a:p>
          <a:p>
            <a:pPr>
              <a:lnSpc>
                <a:spcPct val="150000"/>
              </a:lnSpc>
            </a:pPr>
            <a:r>
              <a:rPr lang="vi-VN" sz="2800" smtClean="0">
                <a:solidFill>
                  <a:srgbClr val="FF0000"/>
                </a:solidFill>
                <a:latin typeface="+mj-lt"/>
              </a:rPr>
              <a:t>Theo em bạn An làm đúng hay sai. Nếu sai em hãy chỉ ra bạn An sai chỗ nào và hãy sửa lại cho đúng.</a:t>
            </a:r>
            <a:endParaRPr lang="vi-VN" sz="2800">
              <a:solidFill>
                <a:srgbClr val="FF0000"/>
              </a:solidFill>
              <a:latin typeface="+mj-lt"/>
            </a:endParaRPr>
          </a:p>
        </p:txBody>
      </p:sp>
      <p:pic>
        <p:nvPicPr>
          <p:cNvPr id="26" name="Picture 25"/>
          <p:cNvPicPr>
            <a:picLocks noChangeAspect="1"/>
          </p:cNvPicPr>
          <p:nvPr/>
        </p:nvPicPr>
        <p:blipFill>
          <a:blip r:embed="rId5"/>
          <a:stretch>
            <a:fillRect/>
          </a:stretch>
        </p:blipFill>
        <p:spPr>
          <a:xfrm>
            <a:off x="397042" y="1499942"/>
            <a:ext cx="4753638" cy="6440900"/>
          </a:xfrm>
          <a:prstGeom prst="rect">
            <a:avLst/>
          </a:prstGeom>
        </p:spPr>
      </p:pic>
      <p:sp>
        <p:nvSpPr>
          <p:cNvPr id="27" name="Right Arrow 26">
            <a:hlinkClick r:id="rId6" action="ppaction://hlinksldjump"/>
          </p:cNvPr>
          <p:cNvSpPr/>
          <p:nvPr/>
        </p:nvSpPr>
        <p:spPr>
          <a:xfrm>
            <a:off x="13367084" y="7700210"/>
            <a:ext cx="854242"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p3-output-ttsfree(dot)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54796" y="85050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7360" y="394383"/>
            <a:ext cx="8467971" cy="1059060"/>
          </a:xfrm>
          <a:prstGeom prst="rect">
            <a:avLst/>
          </a:prstGeom>
          <a:noFill/>
          <a:ln/>
        </p:spPr>
        <p:txBody>
          <a:bodyPr wrap="none" lIns="0" tIns="0" rIns="0" bIns="0" rtlCol="0" anchor="t"/>
          <a:lstStyle/>
          <a:p>
            <a:pPr marL="0" indent="0" algn="l">
              <a:lnSpc>
                <a:spcPts val="3200"/>
              </a:lnSpc>
              <a:buNone/>
            </a:pPr>
            <a:r>
              <a:rPr lang="en-US" sz="3600" smtClean="0">
                <a:solidFill>
                  <a:srgbClr val="FF0000"/>
                </a:solidFill>
                <a:latin typeface="Alexandria" pitchFamily="34" charset="0"/>
                <a:ea typeface="Alexandria" pitchFamily="34" charset="-122"/>
                <a:cs typeface="Alexandria" pitchFamily="34" charset="-120"/>
              </a:rPr>
              <a:t>"</a:t>
            </a:r>
            <a:r>
              <a:rPr lang="en-US" sz="3600" dirty="0">
                <a:solidFill>
                  <a:srgbClr val="FF0000"/>
                </a:solidFill>
                <a:latin typeface="Alexandria" pitchFamily="34" charset="0"/>
                <a:ea typeface="Alexandria" pitchFamily="34" charset="-122"/>
                <a:cs typeface="Alexandria" pitchFamily="34" charset="-120"/>
              </a:rPr>
              <a:t>BÁC SĨ TOÁN HỌC" - SỬA LỖI SAI</a:t>
            </a:r>
            <a:endParaRPr lang="en-US" sz="3600" dirty="0">
              <a:solidFill>
                <a:srgbClr val="FF0000"/>
              </a:solidFill>
            </a:endParaRPr>
          </a:p>
        </p:txBody>
      </p:sp>
      <p:sp>
        <p:nvSpPr>
          <p:cNvPr id="10" name="Text 7"/>
          <p:cNvSpPr/>
          <p:nvPr/>
        </p:nvSpPr>
        <p:spPr>
          <a:xfrm>
            <a:off x="984171" y="1481632"/>
            <a:ext cx="6498788" cy="210026"/>
          </a:xfrm>
          <a:prstGeom prst="rect">
            <a:avLst/>
          </a:prstGeom>
          <a:noFill/>
          <a:ln/>
        </p:spPr>
        <p:txBody>
          <a:bodyPr wrap="none" lIns="0" tIns="0" rIns="0" bIns="0" rtlCol="0" anchor="t"/>
          <a:lstStyle/>
          <a:p>
            <a:pPr marL="0" indent="0" algn="l">
              <a:lnSpc>
                <a:spcPts val="1650"/>
              </a:lnSpc>
              <a:buNone/>
            </a:pPr>
            <a:r>
              <a:rPr lang="en-US" sz="3600" b="1" dirty="0">
                <a:solidFill>
                  <a:srgbClr val="0000FF"/>
                </a:solidFill>
                <a:latin typeface="Times New Roman" panose="02020603050405020304" pitchFamily="18" charset="0"/>
                <a:ea typeface="Nobile" pitchFamily="34" charset="-122"/>
                <a:cs typeface="Times New Roman" panose="02020603050405020304" pitchFamily="18" charset="0"/>
              </a:rPr>
              <a:t>LỖI SAI:</a:t>
            </a:r>
            <a:r>
              <a:rPr lang="en-US" sz="3600" dirty="0">
                <a:solidFill>
                  <a:srgbClr val="0000FF"/>
                </a:solidFill>
                <a:latin typeface="Times New Roman" panose="02020603050405020304" pitchFamily="18" charset="0"/>
                <a:ea typeface="Nobile" pitchFamily="34" charset="-122"/>
                <a:cs typeface="Times New Roman" panose="02020603050405020304" pitchFamily="18" charset="0"/>
              </a:rPr>
              <a:t> </a:t>
            </a:r>
            <a:r>
              <a:rPr lang="en-US" sz="3600" dirty="0">
                <a:latin typeface="Times New Roman" panose="02020603050405020304" pitchFamily="18" charset="0"/>
                <a:ea typeface="Nobile" pitchFamily="34" charset="-122"/>
                <a:cs typeface="Times New Roman" panose="02020603050405020304" pitchFamily="18" charset="0"/>
              </a:rPr>
              <a:t>Bạn An đã không thống nhất đơn vị đo trước khi tính.</a:t>
            </a:r>
            <a:endParaRPr lang="en-US" sz="3600" dirty="0">
              <a:latin typeface="Times New Roman" panose="02020603050405020304" pitchFamily="18" charset="0"/>
              <a:cs typeface="Times New Roman" panose="02020603050405020304" pitchFamily="18" charset="0"/>
            </a:endParaRPr>
          </a:p>
        </p:txBody>
      </p:sp>
      <p:sp>
        <p:nvSpPr>
          <p:cNvPr id="21" name="Text 18"/>
          <p:cNvSpPr/>
          <p:nvPr/>
        </p:nvSpPr>
        <p:spPr>
          <a:xfrm>
            <a:off x="787360" y="7026442"/>
            <a:ext cx="8055851" cy="469871"/>
          </a:xfrm>
          <a:prstGeom prst="rect">
            <a:avLst/>
          </a:prstGeom>
          <a:noFill/>
          <a:ln/>
        </p:spPr>
        <p:txBody>
          <a:bodyPr wrap="none" lIns="0" tIns="0" rIns="0" bIns="0" rtlCol="0" anchor="t"/>
          <a:lstStyle/>
          <a:p>
            <a:pPr marL="0" indent="0" algn="l">
              <a:lnSpc>
                <a:spcPts val="1650"/>
              </a:lnSpc>
              <a:buNone/>
            </a:pPr>
            <a:r>
              <a:rPr lang="vi-VN" sz="3600" b="1" u="sng" smtClean="0">
                <a:solidFill>
                  <a:srgbClr val="FF0000"/>
                </a:solidFill>
                <a:latin typeface="Times New Roman" panose="02020603050405020304" pitchFamily="18" charset="0"/>
                <a:ea typeface="Nobile" pitchFamily="34" charset="-122"/>
                <a:cs typeface="Times New Roman" panose="02020603050405020304" pitchFamily="18" charset="0"/>
              </a:rPr>
              <a:t>Chú ý:</a:t>
            </a:r>
            <a:r>
              <a:rPr lang="en-US" sz="3600" b="1" smtClean="0">
                <a:latin typeface="Times New Roman" panose="02020603050405020304" pitchFamily="18" charset="0"/>
                <a:ea typeface="Nobile" pitchFamily="34" charset="-122"/>
                <a:cs typeface="Times New Roman" panose="02020603050405020304" pitchFamily="18" charset="0"/>
              </a:rPr>
              <a:t> </a:t>
            </a:r>
            <a:r>
              <a:rPr lang="en-US" sz="3600" b="1" dirty="0">
                <a:latin typeface="Times New Roman" panose="02020603050405020304" pitchFamily="18" charset="0"/>
                <a:ea typeface="Nobile" pitchFamily="34" charset="-122"/>
                <a:cs typeface="Times New Roman" panose="02020603050405020304" pitchFamily="18" charset="0"/>
              </a:rPr>
              <a:t>Luôn luôn kiểm tra đơn vị trước khi tính!</a:t>
            </a:r>
            <a:endParaRPr lang="en-US" sz="36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984171" y="2206407"/>
            <a:ext cx="11107566" cy="4247317"/>
          </a:xfrm>
          <a:prstGeom prst="rect">
            <a:avLst/>
          </a:prstGeom>
        </p:spPr>
        <p:txBody>
          <a:bodyPr wrap="square">
            <a:spAutoFit/>
          </a:bodyPr>
          <a:lstStyle/>
          <a:p>
            <a:pPr>
              <a:lnSpc>
                <a:spcPct val="150000"/>
              </a:lnSpc>
            </a:pPr>
            <a:r>
              <a:rPr lang="vi-VN" sz="3600" smtClean="0">
                <a:solidFill>
                  <a:srgbClr val="0000CC"/>
                </a:solidFill>
                <a:latin typeface="Times New Roman" panose="02020603050405020304" pitchFamily="18" charset="0"/>
                <a:cs typeface="Times New Roman" panose="02020603050405020304" pitchFamily="18" charset="0"/>
              </a:rPr>
              <a:t>Đổi: 25 m = 250 dm</a:t>
            </a:r>
          </a:p>
          <a:p>
            <a:pPr>
              <a:lnSpc>
                <a:spcPct val="150000"/>
              </a:lnSpc>
            </a:pPr>
            <a:r>
              <a:rPr lang="vi-VN" sz="3600" smtClean="0">
                <a:solidFill>
                  <a:srgbClr val="0000CC"/>
                </a:solidFill>
                <a:latin typeface="Times New Roman" panose="02020603050405020304" pitchFamily="18" charset="0"/>
                <a:cs typeface="Times New Roman" panose="02020603050405020304" pitchFamily="18" charset="0"/>
              </a:rPr>
              <a:t>Chu </a:t>
            </a:r>
            <a:r>
              <a:rPr lang="vi-VN" sz="3600">
                <a:solidFill>
                  <a:srgbClr val="0000CC"/>
                </a:solidFill>
                <a:latin typeface="Times New Roman" panose="02020603050405020304" pitchFamily="18" charset="0"/>
                <a:cs typeface="Times New Roman" panose="02020603050405020304" pitchFamily="18" charset="0"/>
              </a:rPr>
              <a:t>vi khu vườn là: </a:t>
            </a:r>
          </a:p>
          <a:p>
            <a:pPr>
              <a:lnSpc>
                <a:spcPct val="150000"/>
              </a:lnSpc>
            </a:pPr>
            <a:r>
              <a:rPr lang="vi-VN" sz="3600">
                <a:solidFill>
                  <a:srgbClr val="0000CC"/>
                </a:solidFill>
                <a:latin typeface="Times New Roman" panose="02020603050405020304" pitchFamily="18" charset="0"/>
                <a:cs typeface="Times New Roman" panose="02020603050405020304" pitchFamily="18" charset="0"/>
              </a:rPr>
              <a:t>       P = (a + b ) . 2 = (</a:t>
            </a:r>
            <a:r>
              <a:rPr lang="vi-VN" sz="3600" smtClean="0">
                <a:solidFill>
                  <a:srgbClr val="0000CC"/>
                </a:solidFill>
                <a:latin typeface="Times New Roman" panose="02020603050405020304" pitchFamily="18" charset="0"/>
                <a:cs typeface="Times New Roman" panose="02020603050405020304" pitchFamily="18" charset="0"/>
              </a:rPr>
              <a:t>250 </a:t>
            </a:r>
            <a:r>
              <a:rPr lang="vi-VN" sz="3600">
                <a:solidFill>
                  <a:srgbClr val="0000CC"/>
                </a:solidFill>
                <a:latin typeface="Times New Roman" panose="02020603050405020304" pitchFamily="18" charset="0"/>
                <a:cs typeface="Times New Roman" panose="02020603050405020304" pitchFamily="18" charset="0"/>
              </a:rPr>
              <a:t>+ 300) . 2 = </a:t>
            </a:r>
            <a:r>
              <a:rPr lang="vi-VN" sz="3600" smtClean="0">
                <a:solidFill>
                  <a:srgbClr val="0000CC"/>
                </a:solidFill>
                <a:latin typeface="Times New Roman" panose="02020603050405020304" pitchFamily="18" charset="0"/>
                <a:cs typeface="Times New Roman" panose="02020603050405020304" pitchFamily="18" charset="0"/>
              </a:rPr>
              <a:t>1100 dm</a:t>
            </a:r>
            <a:endParaRPr lang="vi-VN" sz="3600">
              <a:solidFill>
                <a:srgbClr val="0000CC"/>
              </a:solidFill>
              <a:latin typeface="Times New Roman" panose="02020603050405020304" pitchFamily="18" charset="0"/>
              <a:cs typeface="Times New Roman" panose="02020603050405020304" pitchFamily="18" charset="0"/>
            </a:endParaRPr>
          </a:p>
          <a:p>
            <a:pPr>
              <a:lnSpc>
                <a:spcPct val="150000"/>
              </a:lnSpc>
            </a:pPr>
            <a:r>
              <a:rPr lang="vi-VN" sz="3600">
                <a:solidFill>
                  <a:srgbClr val="0000CC"/>
                </a:solidFill>
                <a:latin typeface="Times New Roman" panose="02020603050405020304" pitchFamily="18" charset="0"/>
                <a:cs typeface="Times New Roman" panose="02020603050405020304" pitchFamily="18" charset="0"/>
              </a:rPr>
              <a:t>Diện tích khu vườn là: </a:t>
            </a:r>
          </a:p>
          <a:p>
            <a:pPr>
              <a:lnSpc>
                <a:spcPct val="150000"/>
              </a:lnSpc>
            </a:pPr>
            <a:r>
              <a:rPr lang="vi-VN" sz="3600">
                <a:solidFill>
                  <a:srgbClr val="0000CC"/>
                </a:solidFill>
                <a:latin typeface="Times New Roman" panose="02020603050405020304" pitchFamily="18" charset="0"/>
                <a:cs typeface="Times New Roman" panose="02020603050405020304" pitchFamily="18" charset="0"/>
              </a:rPr>
              <a:t>       S= a . b = </a:t>
            </a:r>
            <a:r>
              <a:rPr lang="vi-VN" sz="3600" smtClean="0">
                <a:solidFill>
                  <a:srgbClr val="0000CC"/>
                </a:solidFill>
                <a:latin typeface="Times New Roman" panose="02020603050405020304" pitchFamily="18" charset="0"/>
                <a:cs typeface="Times New Roman" panose="02020603050405020304" pitchFamily="18" charset="0"/>
              </a:rPr>
              <a:t>250 </a:t>
            </a:r>
            <a:r>
              <a:rPr lang="vi-VN" sz="3600">
                <a:solidFill>
                  <a:srgbClr val="0000CC"/>
                </a:solidFill>
                <a:latin typeface="Times New Roman" panose="02020603050405020304" pitchFamily="18" charset="0"/>
                <a:cs typeface="Times New Roman" panose="02020603050405020304" pitchFamily="18" charset="0"/>
              </a:rPr>
              <a:t>. 300 = </a:t>
            </a:r>
            <a:r>
              <a:rPr lang="vi-VN" sz="3600" smtClean="0">
                <a:solidFill>
                  <a:srgbClr val="0000CC"/>
                </a:solidFill>
                <a:latin typeface="Times New Roman" panose="02020603050405020304" pitchFamily="18" charset="0"/>
                <a:cs typeface="Times New Roman" panose="02020603050405020304" pitchFamily="18" charset="0"/>
              </a:rPr>
              <a:t>75000 dm²</a:t>
            </a:r>
            <a:r>
              <a:rPr lang="vi-VN" sz="360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67761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a:stretch>
            <a:fillRect/>
          </a:stretch>
        </p:blipFill>
        <p:spPr>
          <a:xfrm>
            <a:off x="596873" y="501046"/>
            <a:ext cx="4221599" cy="2721888"/>
          </a:xfrm>
          <a:prstGeom prst="rect">
            <a:avLst/>
          </a:prstGeom>
        </p:spPr>
      </p:pic>
      <p:pic>
        <p:nvPicPr>
          <p:cNvPr id="5" name="Image 1" descr="preencoded.png"/>
          <p:cNvPicPr>
            <a:picLocks noChangeAspect="1"/>
          </p:cNvPicPr>
          <p:nvPr/>
        </p:nvPicPr>
        <p:blipFill>
          <a:blip r:embed="rId4"/>
          <a:stretch>
            <a:fillRect/>
          </a:stretch>
        </p:blipFill>
        <p:spPr>
          <a:xfrm>
            <a:off x="5228523" y="2499225"/>
            <a:ext cx="4221599" cy="2721888"/>
          </a:xfrm>
          <a:prstGeom prst="rect">
            <a:avLst/>
          </a:prstGeom>
        </p:spPr>
      </p:pic>
      <p:pic>
        <p:nvPicPr>
          <p:cNvPr id="6" name="Image 2" descr="preencoded.png"/>
          <p:cNvPicPr>
            <a:picLocks noChangeAspect="1"/>
          </p:cNvPicPr>
          <p:nvPr/>
        </p:nvPicPr>
        <p:blipFill>
          <a:blip r:embed="rId5"/>
          <a:stretch>
            <a:fillRect/>
          </a:stretch>
        </p:blipFill>
        <p:spPr>
          <a:xfrm>
            <a:off x="9860173" y="501046"/>
            <a:ext cx="4221599" cy="2721888"/>
          </a:xfrm>
          <a:prstGeom prst="rect">
            <a:avLst/>
          </a:prstGeom>
        </p:spPr>
      </p:pic>
      <p:sp>
        <p:nvSpPr>
          <p:cNvPr id="8" name="Text 2"/>
          <p:cNvSpPr/>
          <p:nvPr/>
        </p:nvSpPr>
        <p:spPr>
          <a:xfrm>
            <a:off x="724790" y="3860169"/>
            <a:ext cx="2835235" cy="354330"/>
          </a:xfrm>
          <a:prstGeom prst="rect">
            <a:avLst/>
          </a:prstGeom>
          <a:noFill/>
          <a:ln/>
        </p:spPr>
        <p:txBody>
          <a:bodyPr wrap="none" lIns="0" tIns="0" rIns="0" bIns="0" rtlCol="0" anchor="t"/>
          <a:lstStyle/>
          <a:p>
            <a:pPr marL="0" indent="0" algn="l">
              <a:lnSpc>
                <a:spcPts val="2750"/>
              </a:lnSpc>
              <a:buNone/>
            </a:pPr>
            <a:r>
              <a:rPr lang="en-US" sz="3600" dirty="0">
                <a:solidFill>
                  <a:srgbClr val="0000FF"/>
                </a:solidFill>
                <a:latin typeface="Times New Roman" panose="02020603050405020304" pitchFamily="18" charset="0"/>
                <a:ea typeface="Alexandria" pitchFamily="34" charset="-122"/>
                <a:cs typeface="Times New Roman" panose="02020603050405020304" pitchFamily="18" charset="0"/>
              </a:rPr>
              <a:t>Mô hình hóa</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9" name="Text 3"/>
          <p:cNvSpPr/>
          <p:nvPr/>
        </p:nvSpPr>
        <p:spPr>
          <a:xfrm>
            <a:off x="484158" y="4382254"/>
            <a:ext cx="3630642" cy="2206624"/>
          </a:xfrm>
          <a:prstGeom prst="rect">
            <a:avLst/>
          </a:prstGeom>
          <a:noFill/>
          <a:ln/>
        </p:spPr>
        <p:txBody>
          <a:bodyPr wrap="square" lIns="0" tIns="0" rIns="0" bIns="0" rtlCol="0" anchor="t"/>
          <a:lstStyle/>
          <a:p>
            <a:pPr marL="0" indent="0" algn="just">
              <a:lnSpc>
                <a:spcPct val="150000"/>
              </a:lnSpc>
              <a:buNone/>
            </a:pPr>
            <a:r>
              <a:rPr lang="en-US" sz="2800" dirty="0">
                <a:latin typeface="Times New Roman" panose="02020603050405020304" pitchFamily="18" charset="0"/>
                <a:ea typeface="Nobile" pitchFamily="34" charset="-122"/>
                <a:cs typeface="Times New Roman" panose="02020603050405020304" pitchFamily="18" charset="0"/>
              </a:rPr>
              <a:t>Chuyển đổi các vật thể thực tế (khu vườn, tường rào) thành các mô hình hình học.</a:t>
            </a:r>
            <a:endParaRPr lang="en-US" sz="2800" dirty="0">
              <a:latin typeface="Times New Roman" panose="02020603050405020304" pitchFamily="18" charset="0"/>
              <a:cs typeface="Times New Roman" panose="02020603050405020304" pitchFamily="18" charset="0"/>
            </a:endParaRPr>
          </a:p>
        </p:txBody>
      </p:sp>
      <p:sp>
        <p:nvSpPr>
          <p:cNvPr id="11" name="Text 4"/>
          <p:cNvSpPr/>
          <p:nvPr/>
        </p:nvSpPr>
        <p:spPr>
          <a:xfrm>
            <a:off x="5443275" y="5626462"/>
            <a:ext cx="2835235" cy="354330"/>
          </a:xfrm>
          <a:prstGeom prst="rect">
            <a:avLst/>
          </a:prstGeom>
          <a:noFill/>
          <a:ln/>
        </p:spPr>
        <p:txBody>
          <a:bodyPr wrap="none" lIns="0" tIns="0" rIns="0" bIns="0" rtlCol="0" anchor="t"/>
          <a:lstStyle/>
          <a:p>
            <a:pPr marL="0" indent="0" algn="l">
              <a:lnSpc>
                <a:spcPts val="2750"/>
              </a:lnSpc>
              <a:buNone/>
            </a:pPr>
            <a:r>
              <a:rPr lang="en-US" sz="3600" dirty="0">
                <a:solidFill>
                  <a:srgbClr val="FF0000"/>
                </a:solidFill>
                <a:latin typeface="Times New Roman" panose="02020603050405020304" pitchFamily="18" charset="0"/>
                <a:ea typeface="Alexandria" pitchFamily="34" charset="-122"/>
                <a:cs typeface="Times New Roman" panose="02020603050405020304" pitchFamily="18" charset="0"/>
              </a:rPr>
              <a:t>Tính toán chi phí</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2" name="Text 5"/>
          <p:cNvSpPr/>
          <p:nvPr/>
        </p:nvSpPr>
        <p:spPr>
          <a:xfrm>
            <a:off x="5222164" y="6027063"/>
            <a:ext cx="3981651" cy="1088708"/>
          </a:xfrm>
          <a:prstGeom prst="rect">
            <a:avLst/>
          </a:prstGeom>
          <a:noFill/>
          <a:ln/>
        </p:spPr>
        <p:txBody>
          <a:bodyPr wrap="square" lIns="0" tIns="0" rIns="0" bIns="0" rtlCol="0" anchor="t"/>
          <a:lstStyle/>
          <a:p>
            <a:pPr marL="0" indent="0" algn="just">
              <a:lnSpc>
                <a:spcPct val="150000"/>
              </a:lnSpc>
              <a:buNone/>
            </a:pPr>
            <a:r>
              <a:rPr lang="en-US" sz="2800" dirty="0">
                <a:latin typeface="Times New Roman" panose="02020603050405020304" pitchFamily="18" charset="0"/>
                <a:ea typeface="Nobile" pitchFamily="34" charset="-122"/>
                <a:cs typeface="Times New Roman" panose="02020603050405020304" pitchFamily="18" charset="0"/>
              </a:rPr>
              <a:t>Áp dụng chu vi để tính chi phí hàng rào, diện tích để tính chi phí lát gạch.</a:t>
            </a:r>
            <a:endParaRPr lang="en-US" sz="2800" dirty="0">
              <a:latin typeface="Times New Roman" panose="02020603050405020304" pitchFamily="18" charset="0"/>
              <a:cs typeface="Times New Roman" panose="02020603050405020304" pitchFamily="18" charset="0"/>
            </a:endParaRPr>
          </a:p>
        </p:txBody>
      </p:sp>
      <p:sp>
        <p:nvSpPr>
          <p:cNvPr id="14" name="Text 6"/>
          <p:cNvSpPr/>
          <p:nvPr/>
        </p:nvSpPr>
        <p:spPr>
          <a:xfrm>
            <a:off x="10306826" y="3860169"/>
            <a:ext cx="2835235" cy="354330"/>
          </a:xfrm>
          <a:prstGeom prst="rect">
            <a:avLst/>
          </a:prstGeom>
          <a:noFill/>
          <a:ln/>
        </p:spPr>
        <p:txBody>
          <a:bodyPr wrap="none" lIns="0" tIns="0" rIns="0" bIns="0" rtlCol="0" anchor="t"/>
          <a:lstStyle/>
          <a:p>
            <a:pPr marL="0" indent="0" algn="l">
              <a:lnSpc>
                <a:spcPts val="2750"/>
              </a:lnSpc>
              <a:buNone/>
            </a:pPr>
            <a:r>
              <a:rPr lang="en-US" sz="3600" dirty="0">
                <a:solidFill>
                  <a:srgbClr val="9900FF"/>
                </a:solidFill>
                <a:latin typeface="Times New Roman" panose="02020603050405020304" pitchFamily="18" charset="0"/>
                <a:ea typeface="Alexandria" pitchFamily="34" charset="-122"/>
                <a:cs typeface="Times New Roman" panose="02020603050405020304" pitchFamily="18" charset="0"/>
              </a:rPr>
              <a:t>Tư duy phản biện</a:t>
            </a:r>
            <a:endParaRPr lang="en-US" sz="3600" dirty="0">
              <a:solidFill>
                <a:srgbClr val="9900FF"/>
              </a:solidFill>
              <a:latin typeface="Times New Roman" panose="02020603050405020304" pitchFamily="18" charset="0"/>
              <a:cs typeface="Times New Roman" panose="02020603050405020304" pitchFamily="18" charset="0"/>
            </a:endParaRPr>
          </a:p>
        </p:txBody>
      </p:sp>
      <p:sp>
        <p:nvSpPr>
          <p:cNvPr id="15" name="Text 7"/>
          <p:cNvSpPr/>
          <p:nvPr/>
        </p:nvSpPr>
        <p:spPr>
          <a:xfrm>
            <a:off x="10306826" y="4350587"/>
            <a:ext cx="3421499" cy="1088708"/>
          </a:xfrm>
          <a:prstGeom prst="rect">
            <a:avLst/>
          </a:prstGeom>
          <a:noFill/>
          <a:ln/>
        </p:spPr>
        <p:txBody>
          <a:bodyPr wrap="square" lIns="0" tIns="0" rIns="0" bIns="0" rtlCol="0" anchor="t"/>
          <a:lstStyle/>
          <a:p>
            <a:pPr marL="0" indent="0" algn="just">
              <a:lnSpc>
                <a:spcPct val="150000"/>
              </a:lnSpc>
              <a:buNone/>
            </a:pPr>
            <a:r>
              <a:rPr lang="en-US" sz="2800" dirty="0">
                <a:latin typeface="Times New Roman" panose="02020603050405020304" pitchFamily="18" charset="0"/>
                <a:ea typeface="Nobile" pitchFamily="34" charset="-122"/>
                <a:cs typeface="Times New Roman" panose="02020603050405020304" pitchFamily="18" charset="0"/>
              </a:rPr>
              <a:t>Phát hiện và sửa chữa các lỗi sai phổ biến, đặc biệt là lỗi đơn vị đo.</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992803" y="270569"/>
            <a:ext cx="6322338" cy="708779"/>
          </a:xfrm>
          <a:prstGeom prst="rect">
            <a:avLst/>
          </a:prstGeom>
          <a:noFill/>
          <a:ln/>
        </p:spPr>
        <p:txBody>
          <a:bodyPr wrap="none" lIns="0" tIns="0" rIns="0" bIns="0" rtlCol="0" anchor="t"/>
          <a:lstStyle/>
          <a:p>
            <a:pPr marL="0" indent="0" algn="l">
              <a:lnSpc>
                <a:spcPts val="5550"/>
              </a:lnSpc>
              <a:buNone/>
            </a:pPr>
            <a:r>
              <a:rPr lang="en-US" sz="4450" dirty="0">
                <a:solidFill>
                  <a:srgbClr val="FF0000"/>
                </a:solidFill>
                <a:latin typeface="Alexandria" pitchFamily="34" charset="0"/>
                <a:ea typeface="Alexandria" pitchFamily="34" charset="-122"/>
                <a:cs typeface="Alexandria" pitchFamily="34" charset="-120"/>
              </a:rPr>
              <a:t>DẶN DÒ VÀ MỞ RỘNG</a:t>
            </a:r>
            <a:endParaRPr lang="en-US" sz="4450" dirty="0">
              <a:solidFill>
                <a:srgbClr val="FF0000"/>
              </a:solidFill>
            </a:endParaRPr>
          </a:p>
        </p:txBody>
      </p:sp>
      <p:sp>
        <p:nvSpPr>
          <p:cNvPr id="3" name="Text 1"/>
          <p:cNvSpPr/>
          <p:nvPr/>
        </p:nvSpPr>
        <p:spPr>
          <a:xfrm>
            <a:off x="741474" y="1316760"/>
            <a:ext cx="4536519" cy="566976"/>
          </a:xfrm>
          <a:prstGeom prst="rect">
            <a:avLst/>
          </a:prstGeom>
          <a:noFill/>
          <a:ln/>
        </p:spPr>
        <p:txBody>
          <a:bodyPr wrap="none" lIns="0" tIns="0" rIns="0" bIns="0" rtlCol="0" anchor="t"/>
          <a:lstStyle/>
          <a:p>
            <a:pPr marL="0" indent="0" algn="l">
              <a:lnSpc>
                <a:spcPts val="4450"/>
              </a:lnSpc>
              <a:buNone/>
            </a:pPr>
            <a:r>
              <a:rPr lang="en-US" sz="3200" dirty="0">
                <a:solidFill>
                  <a:srgbClr val="0000FF"/>
                </a:solidFill>
                <a:latin typeface="Times New Roman" panose="02020603050405020304" pitchFamily="18" charset="0"/>
                <a:ea typeface="Alexandria" pitchFamily="34" charset="-122"/>
                <a:cs typeface="Times New Roman" panose="02020603050405020304" pitchFamily="18" charset="0"/>
              </a:rPr>
              <a:t>1. Ôn tập:</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4" name="Text 2"/>
          <p:cNvSpPr/>
          <p:nvPr/>
        </p:nvSpPr>
        <p:spPr>
          <a:xfrm>
            <a:off x="878011" y="2099357"/>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800" dirty="0">
                <a:latin typeface="Times New Roman" panose="02020603050405020304" pitchFamily="18" charset="0"/>
                <a:ea typeface="Nobile" pitchFamily="34" charset="-122"/>
                <a:cs typeface="Times New Roman" panose="02020603050405020304" pitchFamily="18" charset="0"/>
              </a:rPr>
              <a:t>Xem lại 2 phương pháp tính diện tích hình ghép: Chia hình và Bù hình.</a:t>
            </a:r>
            <a:endParaRPr lang="en-US" sz="2800" dirty="0">
              <a:latin typeface="Times New Roman" panose="02020603050405020304" pitchFamily="18" charset="0"/>
              <a:cs typeface="Times New Roman" panose="02020603050405020304" pitchFamily="18" charset="0"/>
            </a:endParaRPr>
          </a:p>
        </p:txBody>
      </p:sp>
      <p:sp>
        <p:nvSpPr>
          <p:cNvPr id="5" name="Text 3"/>
          <p:cNvSpPr/>
          <p:nvPr/>
        </p:nvSpPr>
        <p:spPr>
          <a:xfrm>
            <a:off x="878011" y="2864180"/>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800" dirty="0">
                <a:latin typeface="Times New Roman" panose="02020603050405020304" pitchFamily="18" charset="0"/>
                <a:ea typeface="Nobile" pitchFamily="34" charset="-122"/>
                <a:cs typeface="Times New Roman" panose="02020603050405020304" pitchFamily="18" charset="0"/>
              </a:rPr>
              <a:t>Ôn lại công thức tính Chu vi và Diện tích các hình cơ bản.</a:t>
            </a:r>
            <a:endParaRPr lang="en-US" sz="2800" dirty="0">
              <a:latin typeface="Times New Roman" panose="02020603050405020304" pitchFamily="18" charset="0"/>
              <a:cs typeface="Times New Roman" panose="02020603050405020304" pitchFamily="18" charset="0"/>
            </a:endParaRPr>
          </a:p>
        </p:txBody>
      </p:sp>
      <p:sp>
        <p:nvSpPr>
          <p:cNvPr id="6" name="Text 4"/>
          <p:cNvSpPr/>
          <p:nvPr/>
        </p:nvSpPr>
        <p:spPr>
          <a:xfrm>
            <a:off x="793790" y="3730585"/>
            <a:ext cx="4597718" cy="566976"/>
          </a:xfrm>
          <a:prstGeom prst="rect">
            <a:avLst/>
          </a:prstGeom>
          <a:noFill/>
          <a:ln/>
        </p:spPr>
        <p:txBody>
          <a:bodyPr wrap="none" lIns="0" tIns="0" rIns="0" bIns="0" rtlCol="0" anchor="t"/>
          <a:lstStyle/>
          <a:p>
            <a:pPr marL="0" indent="0" algn="l">
              <a:lnSpc>
                <a:spcPts val="4450"/>
              </a:lnSpc>
              <a:buNone/>
            </a:pPr>
            <a:r>
              <a:rPr lang="en-US" sz="3200" dirty="0">
                <a:solidFill>
                  <a:srgbClr val="0000FF"/>
                </a:solidFill>
                <a:latin typeface="Times New Roman" panose="02020603050405020304" pitchFamily="18" charset="0"/>
                <a:ea typeface="Alexandria" pitchFamily="34" charset="-122"/>
                <a:cs typeface="Times New Roman" panose="02020603050405020304" pitchFamily="18" charset="0"/>
              </a:rPr>
              <a:t>2. Thử thách thực tế:</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7" name="Shape 5"/>
          <p:cNvSpPr/>
          <p:nvPr/>
        </p:nvSpPr>
        <p:spPr>
          <a:xfrm>
            <a:off x="643232" y="4799458"/>
            <a:ext cx="3908771" cy="2462521"/>
          </a:xfrm>
          <a:prstGeom prst="roundRect">
            <a:avLst>
              <a:gd name="adj" fmla="val 480029"/>
            </a:avLst>
          </a:prstGeom>
          <a:solidFill>
            <a:srgbClr val="D2DDF9"/>
          </a:solidFill>
          <a:ln w="7620">
            <a:solidFill>
              <a:srgbClr val="B8C3DF"/>
            </a:solidFill>
            <a:prstDash val="solid"/>
          </a:ln>
        </p:spPr>
      </p:sp>
      <p:sp>
        <p:nvSpPr>
          <p:cNvPr id="9" name="Text 6"/>
          <p:cNvSpPr/>
          <p:nvPr/>
        </p:nvSpPr>
        <p:spPr>
          <a:xfrm>
            <a:off x="1190858" y="5073932"/>
            <a:ext cx="2835235" cy="354330"/>
          </a:xfrm>
          <a:prstGeom prst="rect">
            <a:avLst/>
          </a:prstGeom>
          <a:noFill/>
          <a:ln/>
        </p:spPr>
        <p:txBody>
          <a:bodyPr wrap="none" lIns="0" tIns="0" rIns="0" bIns="0" rtlCol="0" anchor="t"/>
          <a:lstStyle/>
          <a:p>
            <a:pPr marL="0" indent="0" algn="ctr">
              <a:lnSpc>
                <a:spcPts val="2750"/>
              </a:lnSpc>
              <a:buNone/>
            </a:pPr>
            <a:r>
              <a:rPr lang="en-US" sz="2800" dirty="0">
                <a:latin typeface="Times New Roman" panose="02020603050405020304" pitchFamily="18" charset="0"/>
                <a:ea typeface="Alexandria" pitchFamily="34" charset="-122"/>
                <a:cs typeface="Times New Roman" panose="02020603050405020304" pitchFamily="18" charset="0"/>
              </a:rPr>
              <a:t>Vẽ sơ đồ</a:t>
            </a:r>
            <a:endParaRPr lang="en-US" sz="2800" dirty="0">
              <a:latin typeface="Times New Roman" panose="02020603050405020304" pitchFamily="18" charset="0"/>
              <a:cs typeface="Times New Roman" panose="02020603050405020304" pitchFamily="18" charset="0"/>
            </a:endParaRPr>
          </a:p>
        </p:txBody>
      </p:sp>
      <p:sp>
        <p:nvSpPr>
          <p:cNvPr id="10" name="Text 7"/>
          <p:cNvSpPr/>
          <p:nvPr/>
        </p:nvSpPr>
        <p:spPr>
          <a:xfrm>
            <a:off x="992803" y="5814290"/>
            <a:ext cx="3231343" cy="725805"/>
          </a:xfrm>
          <a:prstGeom prst="rect">
            <a:avLst/>
          </a:prstGeom>
          <a:noFill/>
          <a:ln/>
        </p:spPr>
        <p:txBody>
          <a:bodyPr wrap="square" lIns="0" tIns="0" rIns="0" bIns="0" rtlCol="0" anchor="t"/>
          <a:lstStyle/>
          <a:p>
            <a:pPr marL="0" indent="0" algn="ctr">
              <a:lnSpc>
                <a:spcPts val="2850"/>
              </a:lnSpc>
              <a:buNone/>
            </a:pPr>
            <a:r>
              <a:rPr lang="en-US" sz="2800" dirty="0">
                <a:latin typeface="Times New Roman" panose="02020603050405020304" pitchFamily="18" charset="0"/>
                <a:ea typeface="Nobile" pitchFamily="34" charset="-122"/>
                <a:cs typeface="Times New Roman" panose="02020603050405020304" pitchFamily="18" charset="0"/>
              </a:rPr>
              <a:t>Vẽ sơ đồ mặt bằng phòng ngủ (nhìn từ trên xuống).</a:t>
            </a:r>
            <a:endParaRPr lang="en-US" sz="2800" dirty="0">
              <a:latin typeface="Times New Roman" panose="02020603050405020304" pitchFamily="18" charset="0"/>
              <a:cs typeface="Times New Roman" panose="02020603050405020304" pitchFamily="18" charset="0"/>
            </a:endParaRPr>
          </a:p>
        </p:txBody>
      </p:sp>
      <p:sp>
        <p:nvSpPr>
          <p:cNvPr id="11" name="Shape 8"/>
          <p:cNvSpPr/>
          <p:nvPr/>
        </p:nvSpPr>
        <p:spPr>
          <a:xfrm>
            <a:off x="5216962" y="4637722"/>
            <a:ext cx="3820038" cy="2376690"/>
          </a:xfrm>
          <a:prstGeom prst="roundRect">
            <a:avLst>
              <a:gd name="adj" fmla="val 480029"/>
            </a:avLst>
          </a:prstGeom>
          <a:solidFill>
            <a:srgbClr val="D2DDF9"/>
          </a:solidFill>
          <a:ln w="7620">
            <a:solidFill>
              <a:srgbClr val="B8C3DF"/>
            </a:solidFill>
            <a:prstDash val="solid"/>
          </a:ln>
        </p:spPr>
      </p:sp>
      <p:sp>
        <p:nvSpPr>
          <p:cNvPr id="13" name="Text 9"/>
          <p:cNvSpPr/>
          <p:nvPr/>
        </p:nvSpPr>
        <p:spPr>
          <a:xfrm>
            <a:off x="5998513" y="4987495"/>
            <a:ext cx="2835235" cy="354330"/>
          </a:xfrm>
          <a:prstGeom prst="rect">
            <a:avLst/>
          </a:prstGeom>
          <a:noFill/>
          <a:ln/>
        </p:spPr>
        <p:txBody>
          <a:bodyPr wrap="none" lIns="0" tIns="0" rIns="0" bIns="0" rtlCol="0" anchor="t"/>
          <a:lstStyle/>
          <a:p>
            <a:pPr marL="0" indent="0" algn="l">
              <a:lnSpc>
                <a:spcPts val="2750"/>
              </a:lnSpc>
              <a:buNone/>
            </a:pPr>
            <a:r>
              <a:rPr lang="en-US" sz="2800" dirty="0">
                <a:latin typeface="Times New Roman" panose="02020603050405020304" pitchFamily="18" charset="0"/>
                <a:ea typeface="Alexandria" pitchFamily="34" charset="-122"/>
                <a:cs typeface="Times New Roman" panose="02020603050405020304" pitchFamily="18" charset="0"/>
              </a:rPr>
              <a:t>Đo kích thước</a:t>
            </a:r>
            <a:endParaRPr lang="en-US" sz="2800" dirty="0">
              <a:latin typeface="Times New Roman" panose="02020603050405020304" pitchFamily="18" charset="0"/>
              <a:cs typeface="Times New Roman" panose="02020603050405020304" pitchFamily="18" charset="0"/>
            </a:endParaRPr>
          </a:p>
        </p:txBody>
      </p:sp>
      <p:sp>
        <p:nvSpPr>
          <p:cNvPr id="14" name="Text 10"/>
          <p:cNvSpPr/>
          <p:nvPr/>
        </p:nvSpPr>
        <p:spPr>
          <a:xfrm>
            <a:off x="5795261" y="5810896"/>
            <a:ext cx="3038487" cy="725805"/>
          </a:xfrm>
          <a:prstGeom prst="rect">
            <a:avLst/>
          </a:prstGeom>
          <a:noFill/>
          <a:ln/>
        </p:spPr>
        <p:txBody>
          <a:bodyPr wrap="square" lIns="0" tIns="0" rIns="0" bIns="0" rtlCol="0" anchor="t"/>
          <a:lstStyle/>
          <a:p>
            <a:pPr marL="0" indent="0" algn="l">
              <a:lnSpc>
                <a:spcPts val="2850"/>
              </a:lnSpc>
              <a:buNone/>
            </a:pPr>
            <a:r>
              <a:rPr lang="en-US" sz="2800" dirty="0">
                <a:latin typeface="Times New Roman" panose="02020603050405020304" pitchFamily="18" charset="0"/>
                <a:ea typeface="Nobile" pitchFamily="34" charset="-122"/>
                <a:cs typeface="Times New Roman" panose="02020603050405020304" pitchFamily="18" charset="0"/>
              </a:rPr>
              <a:t>Đo các kích thước cần thiết của phòng.</a:t>
            </a:r>
            <a:endParaRPr lang="en-US" sz="2800" dirty="0">
              <a:latin typeface="Times New Roman" panose="02020603050405020304" pitchFamily="18" charset="0"/>
              <a:cs typeface="Times New Roman" panose="02020603050405020304" pitchFamily="18" charset="0"/>
            </a:endParaRPr>
          </a:p>
        </p:txBody>
      </p:sp>
      <p:sp>
        <p:nvSpPr>
          <p:cNvPr id="15" name="Shape 11"/>
          <p:cNvSpPr/>
          <p:nvPr/>
        </p:nvSpPr>
        <p:spPr>
          <a:xfrm>
            <a:off x="9701959" y="4455636"/>
            <a:ext cx="4447353" cy="3112227"/>
          </a:xfrm>
          <a:prstGeom prst="roundRect">
            <a:avLst>
              <a:gd name="adj" fmla="val 480029"/>
            </a:avLst>
          </a:prstGeom>
          <a:solidFill>
            <a:srgbClr val="D2DDF9"/>
          </a:solidFill>
          <a:ln w="7620">
            <a:solidFill>
              <a:srgbClr val="B8C3DF"/>
            </a:solidFill>
            <a:prstDash val="solid"/>
          </a:ln>
        </p:spPr>
      </p:sp>
      <p:sp>
        <p:nvSpPr>
          <p:cNvPr id="17" name="Text 12"/>
          <p:cNvSpPr/>
          <p:nvPr/>
        </p:nvSpPr>
        <p:spPr>
          <a:xfrm>
            <a:off x="10877601" y="4771401"/>
            <a:ext cx="2835235" cy="354330"/>
          </a:xfrm>
          <a:prstGeom prst="rect">
            <a:avLst/>
          </a:prstGeom>
          <a:noFill/>
          <a:ln/>
        </p:spPr>
        <p:txBody>
          <a:bodyPr wrap="none" lIns="0" tIns="0" rIns="0" bIns="0" rtlCol="0" anchor="t"/>
          <a:lstStyle/>
          <a:p>
            <a:pPr marL="0" indent="0" algn="l">
              <a:lnSpc>
                <a:spcPts val="2750"/>
              </a:lnSpc>
              <a:buNone/>
            </a:pPr>
            <a:r>
              <a:rPr lang="en-US" sz="2800" dirty="0">
                <a:latin typeface="Times New Roman" panose="02020603050405020304" pitchFamily="18" charset="0"/>
                <a:ea typeface="Alexandria" pitchFamily="34" charset="-122"/>
                <a:cs typeface="Times New Roman" panose="02020603050405020304" pitchFamily="18" charset="0"/>
              </a:rPr>
              <a:t>Tính diện tích</a:t>
            </a:r>
            <a:endParaRPr lang="en-US" sz="2800" dirty="0">
              <a:latin typeface="Times New Roman" panose="02020603050405020304" pitchFamily="18" charset="0"/>
              <a:cs typeface="Times New Roman" panose="02020603050405020304" pitchFamily="18" charset="0"/>
            </a:endParaRPr>
          </a:p>
        </p:txBody>
      </p:sp>
      <p:sp>
        <p:nvSpPr>
          <p:cNvPr id="18" name="Text 13"/>
          <p:cNvSpPr/>
          <p:nvPr/>
        </p:nvSpPr>
        <p:spPr>
          <a:xfrm>
            <a:off x="10129526" y="5423706"/>
            <a:ext cx="3706790" cy="1088708"/>
          </a:xfrm>
          <a:prstGeom prst="rect">
            <a:avLst/>
          </a:prstGeom>
          <a:noFill/>
          <a:ln/>
        </p:spPr>
        <p:txBody>
          <a:bodyPr wrap="square" lIns="0" tIns="0" rIns="0" bIns="0" rtlCol="0" anchor="t"/>
          <a:lstStyle/>
          <a:p>
            <a:pPr marL="0" indent="0" algn="ctr">
              <a:lnSpc>
                <a:spcPts val="2850"/>
              </a:lnSpc>
              <a:buNone/>
            </a:pPr>
            <a:r>
              <a:rPr lang="en-US" sz="2800" dirty="0">
                <a:latin typeface="Times New Roman" panose="02020603050405020304" pitchFamily="18" charset="0"/>
                <a:ea typeface="Nobile" pitchFamily="34" charset="-122"/>
                <a:cs typeface="Times New Roman" panose="02020603050405020304" pitchFamily="18" charset="0"/>
              </a:rPr>
              <a:t>Tính diện tích sàn phòng ngủ (áp dụng phương pháp hình ghép nếu phòng có dạng phức </a:t>
            </a:r>
            <a:r>
              <a:rPr lang="en-US" sz="2800">
                <a:latin typeface="Times New Roman" panose="02020603050405020304" pitchFamily="18" charset="0"/>
                <a:ea typeface="Nobile" pitchFamily="34" charset="-122"/>
                <a:cs typeface="Times New Roman" panose="02020603050405020304" pitchFamily="18" charset="0"/>
              </a:rPr>
              <a:t>tạp</a:t>
            </a:r>
            <a:r>
              <a:rPr lang="en-US" sz="2800" smtClean="0">
                <a:latin typeface="Times New Roman" panose="02020603050405020304" pitchFamily="18" charset="0"/>
                <a:ea typeface="Nobile" pitchFamily="34" charset="-122"/>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69160" y="1984949"/>
            <a:ext cx="11998404" cy="708779"/>
          </a:xfrm>
          <a:prstGeom prst="rect">
            <a:avLst/>
          </a:prstGeom>
          <a:noFill/>
          <a:ln/>
        </p:spPr>
        <p:txBody>
          <a:bodyPr wrap="none" lIns="0" tIns="0" rIns="0" bIns="0" rtlCol="0" anchor="t"/>
          <a:lstStyle/>
          <a:p>
            <a:pPr marL="0" indent="0" algn="l">
              <a:lnSpc>
                <a:spcPts val="5550"/>
              </a:lnSpc>
              <a:buNone/>
            </a:pPr>
            <a:r>
              <a:rPr lang="en-US" sz="4800" dirty="0">
                <a:solidFill>
                  <a:srgbClr val="1B1B27"/>
                </a:solidFill>
                <a:latin typeface="Alexandria" pitchFamily="34" charset="0"/>
                <a:ea typeface="Alexandria" pitchFamily="34" charset="-122"/>
                <a:cs typeface="Alexandria" pitchFamily="34" charset="-120"/>
              </a:rPr>
              <a:t>KHỞI ĐỘNG: </a:t>
            </a:r>
            <a:r>
              <a:rPr lang="en-US" sz="4800" dirty="0">
                <a:solidFill>
                  <a:srgbClr val="0000FF"/>
                </a:solidFill>
                <a:latin typeface="Alexandria" pitchFamily="34" charset="0"/>
                <a:ea typeface="Alexandria" pitchFamily="34" charset="-122"/>
                <a:cs typeface="Alexandria" pitchFamily="34" charset="-120"/>
              </a:rPr>
              <a:t>NHÀ TOÁN HỌC THÔNG THÁI</a:t>
            </a:r>
            <a:endParaRPr lang="en-US" sz="4800" dirty="0">
              <a:solidFill>
                <a:srgbClr val="0000FF"/>
              </a:solidFill>
            </a:endParaRPr>
          </a:p>
        </p:txBody>
      </p:sp>
      <p:sp>
        <p:nvSpPr>
          <p:cNvPr id="22" name="Rectangle 21"/>
          <p:cNvSpPr/>
          <p:nvPr/>
        </p:nvSpPr>
        <p:spPr>
          <a:xfrm>
            <a:off x="3887686" y="3930134"/>
            <a:ext cx="7224927" cy="954107"/>
          </a:xfrm>
          <a:prstGeom prst="rect">
            <a:avLst/>
          </a:prstGeom>
        </p:spPr>
        <p:txBody>
          <a:bodyPr wrap="none">
            <a:spAutoFit/>
          </a:bodyPr>
          <a:lstStyle/>
          <a:p>
            <a:r>
              <a:rPr lang="en-US" sz="2800" smtClean="0">
                <a:hlinkClick r:id="rId3"/>
              </a:rPr>
              <a:t>https://gemini.google.com/share/c9e2c47b8ca2</a:t>
            </a:r>
            <a:endParaRPr lang="vi-VN" sz="2800" smtClean="0"/>
          </a:p>
          <a:p>
            <a:endParaRPr lang="en-US" sz="28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6484" y="1759413"/>
            <a:ext cx="7220958" cy="5344271"/>
          </a:xfrm>
          <a:prstGeom prst="rect">
            <a:avLst/>
          </a:prstGeom>
        </p:spPr>
      </p:pic>
    </p:spTree>
    <p:extLst>
      <p:ext uri="{BB962C8B-B14F-4D97-AF65-F5344CB8AC3E}">
        <p14:creationId xmlns:p14="http://schemas.microsoft.com/office/powerpoint/2010/main" val="1656913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5060" y="0"/>
            <a:ext cx="3721395" cy="9133368"/>
          </a:xfrm>
          <a:prstGeom prst="rect">
            <a:avLst/>
          </a:prstGeom>
        </p:spPr>
      </p:pic>
      <p:sp>
        <p:nvSpPr>
          <p:cNvPr id="3" name="Text 0"/>
          <p:cNvSpPr/>
          <p:nvPr/>
        </p:nvSpPr>
        <p:spPr>
          <a:xfrm>
            <a:off x="4097187" y="1423586"/>
            <a:ext cx="10426887" cy="3244107"/>
          </a:xfrm>
          <a:prstGeom prst="rect">
            <a:avLst/>
          </a:prstGeom>
          <a:noFill/>
          <a:ln/>
        </p:spPr>
        <p:txBody>
          <a:bodyPr wrap="square" lIns="0" tIns="0" rIns="0" bIns="0" rtlCol="0" anchor="t"/>
          <a:lstStyle/>
          <a:p>
            <a:pPr marL="0" indent="0" algn="ctr">
              <a:buNone/>
            </a:pPr>
            <a:r>
              <a:rPr lang="vi-VN" sz="5400" b="1" smtClean="0">
                <a:solidFill>
                  <a:srgbClr val="1B1B27"/>
                </a:solidFill>
                <a:latin typeface="+mj-lt"/>
                <a:ea typeface="Alexandria" pitchFamily="34" charset="-122"/>
                <a:cs typeface="Alexandria" pitchFamily="34" charset="-120"/>
              </a:rPr>
              <a:t>BÀI 3 </a:t>
            </a:r>
          </a:p>
          <a:p>
            <a:pPr marL="0" indent="0" algn="ctr">
              <a:buNone/>
            </a:pPr>
            <a:r>
              <a:rPr lang="en-US" sz="5400" b="1" smtClean="0">
                <a:solidFill>
                  <a:srgbClr val="FF0000"/>
                </a:solidFill>
                <a:latin typeface="Times" panose="02020603050405020304" pitchFamily="18" charset="0"/>
                <a:ea typeface="Alexandria" pitchFamily="34" charset="-122"/>
                <a:cs typeface="Alexandria" pitchFamily="34" charset="-120"/>
              </a:rPr>
              <a:t>CHU </a:t>
            </a:r>
            <a:r>
              <a:rPr lang="en-US" sz="5400" b="1" dirty="0">
                <a:solidFill>
                  <a:srgbClr val="FF0000"/>
                </a:solidFill>
                <a:latin typeface="Times" panose="02020603050405020304" pitchFamily="18" charset="0"/>
                <a:ea typeface="Alexandria" pitchFamily="34" charset="-122"/>
                <a:cs typeface="Alexandria" pitchFamily="34" charset="-120"/>
              </a:rPr>
              <a:t>VI VÀ DIỆN TÍCH MỘT SỐ HÌNH TRONG </a:t>
            </a:r>
            <a:r>
              <a:rPr lang="en-US" sz="5400" b="1">
                <a:solidFill>
                  <a:srgbClr val="FF0000"/>
                </a:solidFill>
                <a:latin typeface="Times" panose="02020603050405020304" pitchFamily="18" charset="0"/>
                <a:ea typeface="Alexandria" pitchFamily="34" charset="-122"/>
                <a:cs typeface="Alexandria" pitchFamily="34" charset="-120"/>
              </a:rPr>
              <a:t>THỰC </a:t>
            </a:r>
            <a:r>
              <a:rPr lang="en-US" sz="5400" b="1" smtClean="0">
                <a:solidFill>
                  <a:srgbClr val="FF0000"/>
                </a:solidFill>
                <a:latin typeface="Times" panose="02020603050405020304" pitchFamily="18" charset="0"/>
                <a:ea typeface="Alexandria" pitchFamily="34" charset="-122"/>
                <a:cs typeface="Alexandria" pitchFamily="34" charset="-120"/>
              </a:rPr>
              <a:t>TIỄN</a:t>
            </a:r>
            <a:endParaRPr lang="vi-VN" sz="5400" b="1" smtClean="0">
              <a:solidFill>
                <a:srgbClr val="FF0000"/>
              </a:solidFill>
              <a:latin typeface="Times" panose="02020603050405020304" pitchFamily="18" charset="0"/>
              <a:ea typeface="Alexandria" pitchFamily="34" charset="-122"/>
              <a:cs typeface="Alexandria" pitchFamily="34" charset="-120"/>
            </a:endParaRPr>
          </a:p>
          <a:p>
            <a:pPr marL="0" indent="0" algn="ctr">
              <a:buNone/>
            </a:pPr>
            <a:r>
              <a:rPr lang="vi-VN" sz="5400" b="1" smtClean="0">
                <a:solidFill>
                  <a:srgbClr val="FF0000"/>
                </a:solidFill>
                <a:latin typeface="+mj-lt"/>
                <a:ea typeface="Alexandria" pitchFamily="34" charset="-122"/>
                <a:cs typeface="Alexandria" pitchFamily="34" charset="-120"/>
              </a:rPr>
              <a:t>(Tiết 2)</a:t>
            </a:r>
            <a:endParaRPr lang="en-US" sz="5400" b="1" dirty="0">
              <a:solidFill>
                <a:srgbClr val="FF0000"/>
              </a:solidFill>
              <a:latin typeface="Times"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6484" y="2469276"/>
            <a:ext cx="7220958" cy="5344271"/>
          </a:xfrm>
          <a:prstGeom prst="rect">
            <a:avLst/>
          </a:prstGeom>
        </p:spPr>
      </p:pic>
      <p:sp>
        <p:nvSpPr>
          <p:cNvPr id="5" name="Text 0"/>
          <p:cNvSpPr/>
          <p:nvPr/>
        </p:nvSpPr>
        <p:spPr>
          <a:xfrm>
            <a:off x="415209" y="297948"/>
            <a:ext cx="12467414" cy="734823"/>
          </a:xfrm>
          <a:prstGeom prst="rect">
            <a:avLst/>
          </a:prstGeom>
          <a:noFill/>
          <a:ln/>
        </p:spPr>
        <p:txBody>
          <a:bodyPr wrap="square" lIns="0" tIns="0" rIns="0" bIns="0" rtlCol="0" anchor="t"/>
          <a:lstStyle/>
          <a:p>
            <a:pPr marL="0" indent="0" algn="just">
              <a:buNone/>
            </a:pPr>
            <a:r>
              <a:rPr lang="vi-VN" sz="4000" b="1" u="sng" smtClean="0">
                <a:solidFill>
                  <a:srgbClr val="0000FF"/>
                </a:solidFill>
                <a:latin typeface="+mj-lt"/>
                <a:cs typeface="Alexandria" pitchFamily="34" charset="-120"/>
              </a:rPr>
              <a:t>Ví dụ:</a:t>
            </a:r>
            <a:r>
              <a:rPr lang="vi-VN" sz="4000" b="1" smtClean="0">
                <a:solidFill>
                  <a:srgbClr val="0000FF"/>
                </a:solidFill>
                <a:latin typeface="+mj-lt"/>
                <a:cs typeface="Alexandria" pitchFamily="34" charset="-120"/>
              </a:rPr>
              <a:t> </a:t>
            </a:r>
            <a:r>
              <a:rPr lang="vi-VN" sz="4000" b="1" smtClean="0">
                <a:latin typeface="+mj-lt"/>
                <a:cs typeface="Alexandria" pitchFamily="34" charset="-120"/>
              </a:rPr>
              <a:t>Cho một khu vườn có kích thước như hình.</a:t>
            </a:r>
          </a:p>
          <a:p>
            <a:pPr marL="1885950" lvl="3" indent="-514350" algn="just">
              <a:buAutoNum type="alphaLcParenR"/>
            </a:pPr>
            <a:r>
              <a:rPr lang="vi-VN" sz="4000" b="1" smtClean="0">
                <a:latin typeface="+mj-lt"/>
                <a:cs typeface="Alexandria" pitchFamily="34" charset="-120"/>
              </a:rPr>
              <a:t>Tính chu vi khu vườn.</a:t>
            </a:r>
          </a:p>
          <a:p>
            <a:pPr marL="1885950" lvl="3" indent="-514350" algn="just">
              <a:buAutoNum type="alphaLcParenR"/>
            </a:pPr>
            <a:r>
              <a:rPr lang="vi-VN" sz="4000" b="1" smtClean="0">
                <a:latin typeface="+mj-lt"/>
                <a:cs typeface="Alexandria" pitchFamily="34" charset="-120"/>
              </a:rPr>
              <a:t>Tính diện tích khu vườn.</a:t>
            </a:r>
          </a:p>
          <a:p>
            <a:pPr algn="just"/>
            <a:r>
              <a:rPr lang="vi-VN" sz="4000" b="1" smtClean="0">
                <a:latin typeface="+mj-lt"/>
                <a:cs typeface="Alexandria" pitchFamily="34" charset="-120"/>
              </a:rPr>
              <a:t> </a:t>
            </a:r>
            <a:endParaRPr lang="en-US" sz="4000" b="1" dirty="0">
              <a:latin typeface="Times" panose="02020603050405020304" pitchFamily="18" charset="0"/>
            </a:endParaRPr>
          </a:p>
        </p:txBody>
      </p:sp>
    </p:spTree>
    <p:extLst>
      <p:ext uri="{BB962C8B-B14F-4D97-AF65-F5344CB8AC3E}">
        <p14:creationId xmlns:p14="http://schemas.microsoft.com/office/powerpoint/2010/main" val="3320152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name="Slide 4">
    <p:spTree>
      <p:nvGrpSpPr>
        <p:cNvPr id="1" name=""/>
        <p:cNvGrpSpPr/>
        <p:nvPr/>
      </p:nvGrpSpPr>
      <p:grpSpPr>
        <a:xfrm>
          <a:off x="0" y="0"/>
          <a:ext cx="0" cy="0"/>
          <a:chOff x="0" y="0"/>
          <a:chExt cx="0" cy="0"/>
        </a:xfrm>
      </p:grpSpPr>
      <p:sp>
        <p:nvSpPr>
          <p:cNvPr id="2" name="Text 0"/>
          <p:cNvSpPr/>
          <p:nvPr/>
        </p:nvSpPr>
        <p:spPr>
          <a:xfrm>
            <a:off x="406241" y="319207"/>
            <a:ext cx="7482007" cy="362783"/>
          </a:xfrm>
          <a:prstGeom prst="rect">
            <a:avLst/>
          </a:prstGeom>
          <a:noFill/>
          <a:ln/>
        </p:spPr>
        <p:txBody>
          <a:bodyPr wrap="none" lIns="0" tIns="0" rIns="0" bIns="0" rtlCol="0" anchor="t"/>
          <a:lstStyle/>
          <a:p>
            <a:pPr marL="0" indent="0" algn="l">
              <a:lnSpc>
                <a:spcPts val="2850"/>
              </a:lnSpc>
              <a:buNone/>
            </a:pPr>
            <a:r>
              <a:rPr lang="en-US" sz="4000" dirty="0">
                <a:solidFill>
                  <a:srgbClr val="006600"/>
                </a:solidFill>
                <a:latin typeface="Alexandria" pitchFamily="34" charset="0"/>
                <a:ea typeface="Alexandria" pitchFamily="34" charset="-122"/>
                <a:cs typeface="Alexandria" pitchFamily="34" charset="-120"/>
              </a:rPr>
              <a:t>HAI PHƯƠNG PHÁP "CHINH PHỤC" HÌNH PHỨC TẠP</a:t>
            </a:r>
            <a:endParaRPr lang="en-US" sz="4000" dirty="0">
              <a:solidFill>
                <a:srgbClr val="006600"/>
              </a:solidFill>
            </a:endParaRPr>
          </a:p>
        </p:txBody>
      </p:sp>
      <p:sp>
        <p:nvSpPr>
          <p:cNvPr id="4" name="Text 2"/>
          <p:cNvSpPr/>
          <p:nvPr/>
        </p:nvSpPr>
        <p:spPr>
          <a:xfrm>
            <a:off x="278920" y="1157468"/>
            <a:ext cx="6619592" cy="360341"/>
          </a:xfrm>
          <a:prstGeom prst="rect">
            <a:avLst/>
          </a:prstGeom>
          <a:noFill/>
          <a:ln/>
        </p:spPr>
        <p:txBody>
          <a:bodyPr wrap="none" lIns="0" tIns="0" rIns="0" bIns="0" rtlCol="0" anchor="t"/>
          <a:lstStyle/>
          <a:p>
            <a:pPr marL="0" indent="0" algn="l">
              <a:lnSpc>
                <a:spcPts val="1700"/>
              </a:lnSpc>
              <a:buNone/>
            </a:pPr>
            <a:r>
              <a:rPr lang="en-US" sz="2600" dirty="0">
                <a:solidFill>
                  <a:srgbClr val="0000FF"/>
                </a:solidFill>
                <a:latin typeface="Alexandria" pitchFamily="34" charset="0"/>
                <a:ea typeface="Alexandria" pitchFamily="34" charset="-122"/>
                <a:cs typeface="Alexandria" pitchFamily="34" charset="-120"/>
              </a:rPr>
              <a:t>1. Phương pháp "Chia để trị" (Phép cộng)</a:t>
            </a:r>
            <a:endParaRPr lang="en-US" sz="2600" dirty="0">
              <a:solidFill>
                <a:srgbClr val="0000FF"/>
              </a:solidFill>
            </a:endParaRPr>
          </a:p>
        </p:txBody>
      </p:sp>
      <p:sp>
        <p:nvSpPr>
          <p:cNvPr id="5" name="Text 3"/>
          <p:cNvSpPr/>
          <p:nvPr/>
        </p:nvSpPr>
        <p:spPr>
          <a:xfrm>
            <a:off x="406241" y="1587932"/>
            <a:ext cx="6492271" cy="1532207"/>
          </a:xfrm>
          <a:prstGeom prst="rect">
            <a:avLst/>
          </a:prstGeom>
          <a:noFill/>
          <a:ln/>
        </p:spPr>
        <p:txBody>
          <a:bodyPr wrap="none" lIns="0" tIns="0" rIns="0" bIns="0" rtlCol="0" anchor="t"/>
          <a:lstStyle/>
          <a:p>
            <a:pPr marL="0" indent="0" algn="l">
              <a:lnSpc>
                <a:spcPct val="150000"/>
              </a:lnSpc>
              <a:buNone/>
            </a:pPr>
            <a:r>
              <a:rPr lang="en-US" sz="2800" b="1" dirty="0">
                <a:latin typeface="Times New Roman" panose="02020603050405020304" pitchFamily="18" charset="0"/>
                <a:ea typeface="Nobile" pitchFamily="34" charset="-122"/>
                <a:cs typeface="Times New Roman" panose="02020603050405020304" pitchFamily="18" charset="0"/>
              </a:rPr>
              <a:t>Chia hình phức tạp thành các hình </a:t>
            </a:r>
            <a:r>
              <a:rPr lang="en-US" sz="2800" b="1">
                <a:latin typeface="Times New Roman" panose="02020603050405020304" pitchFamily="18" charset="0"/>
                <a:ea typeface="Nobile" pitchFamily="34" charset="-122"/>
                <a:cs typeface="Times New Roman" panose="02020603050405020304" pitchFamily="18" charset="0"/>
              </a:rPr>
              <a:t>cơ </a:t>
            </a:r>
            <a:r>
              <a:rPr lang="en-US" sz="2800" b="1" smtClean="0">
                <a:latin typeface="Times New Roman" panose="02020603050405020304" pitchFamily="18" charset="0"/>
                <a:ea typeface="Nobile" pitchFamily="34" charset="-122"/>
                <a:cs typeface="Times New Roman" panose="02020603050405020304" pitchFamily="18" charset="0"/>
              </a:rPr>
              <a:t>bản</a:t>
            </a:r>
            <a:endParaRPr lang="vi-VN" sz="2800" b="1" smtClean="0">
              <a:latin typeface="Times New Roman" panose="02020603050405020304" pitchFamily="18" charset="0"/>
              <a:ea typeface="Nobile" pitchFamily="34" charset="-122"/>
              <a:cs typeface="Times New Roman" panose="02020603050405020304" pitchFamily="18" charset="0"/>
            </a:endParaRPr>
          </a:p>
          <a:p>
            <a:pPr marL="0" indent="0" algn="l">
              <a:lnSpc>
                <a:spcPct val="150000"/>
              </a:lnSpc>
              <a:buNone/>
            </a:pPr>
            <a:r>
              <a:rPr lang="en-US" sz="2800" b="1" smtClean="0">
                <a:latin typeface="Times New Roman" panose="02020603050405020304" pitchFamily="18" charset="0"/>
                <a:ea typeface="Nobile" pitchFamily="34" charset="-122"/>
                <a:cs typeface="Times New Roman" panose="02020603050405020304" pitchFamily="18" charset="0"/>
              </a:rPr>
              <a:t>đã biết </a:t>
            </a:r>
            <a:r>
              <a:rPr lang="en-US" sz="2800" b="1" dirty="0">
                <a:latin typeface="Times New Roman" panose="02020603050405020304" pitchFamily="18" charset="0"/>
                <a:ea typeface="Nobile" pitchFamily="34" charset="-122"/>
                <a:cs typeface="Times New Roman" panose="02020603050405020304" pitchFamily="18" charset="0"/>
              </a:rPr>
              <a:t>công thức.</a:t>
            </a:r>
            <a:endParaRPr lang="en-US" sz="2800" b="1" dirty="0">
              <a:latin typeface="Times New Roman" panose="02020603050405020304" pitchFamily="18" charset="0"/>
              <a:cs typeface="Times New Roman" panose="02020603050405020304" pitchFamily="18" charset="0"/>
            </a:endParaRPr>
          </a:p>
        </p:txBody>
      </p:sp>
      <p:sp>
        <p:nvSpPr>
          <p:cNvPr id="8" name="Text 5"/>
          <p:cNvSpPr/>
          <p:nvPr/>
        </p:nvSpPr>
        <p:spPr>
          <a:xfrm>
            <a:off x="7776900" y="1157468"/>
            <a:ext cx="5777053" cy="862307"/>
          </a:xfrm>
          <a:prstGeom prst="rect">
            <a:avLst/>
          </a:prstGeom>
          <a:noFill/>
          <a:ln/>
        </p:spPr>
        <p:txBody>
          <a:bodyPr wrap="none" lIns="0" tIns="0" rIns="0" bIns="0" rtlCol="0" anchor="t"/>
          <a:lstStyle/>
          <a:p>
            <a:pPr marL="0" indent="0" algn="l">
              <a:lnSpc>
                <a:spcPts val="1700"/>
              </a:lnSpc>
              <a:buNone/>
            </a:pPr>
            <a:r>
              <a:rPr lang="en-US" sz="2600" dirty="0">
                <a:solidFill>
                  <a:srgbClr val="0000FF"/>
                </a:solidFill>
                <a:latin typeface="Alexandria" pitchFamily="34" charset="0"/>
                <a:ea typeface="Alexandria" pitchFamily="34" charset="-122"/>
                <a:cs typeface="Alexandria" pitchFamily="34" charset="-120"/>
              </a:rPr>
              <a:t>2. Phương pháp "Phần bù" (Phép trừ)</a:t>
            </a:r>
            <a:endParaRPr lang="en-US" sz="2600" dirty="0">
              <a:solidFill>
                <a:srgbClr val="0000FF"/>
              </a:solidFill>
            </a:endParaRPr>
          </a:p>
        </p:txBody>
      </p:sp>
      <p:sp>
        <p:nvSpPr>
          <p:cNvPr id="9" name="Text 6"/>
          <p:cNvSpPr/>
          <p:nvPr/>
        </p:nvSpPr>
        <p:spPr>
          <a:xfrm>
            <a:off x="7834772" y="1590821"/>
            <a:ext cx="6597569" cy="1439929"/>
          </a:xfrm>
          <a:prstGeom prst="rect">
            <a:avLst/>
          </a:prstGeom>
          <a:noFill/>
          <a:ln/>
        </p:spPr>
        <p:txBody>
          <a:bodyPr wrap="none" lIns="0" tIns="0" rIns="0" bIns="0" rtlCol="0" anchor="t"/>
          <a:lstStyle/>
          <a:p>
            <a:pPr marL="0" indent="0" algn="l">
              <a:lnSpc>
                <a:spcPct val="150000"/>
              </a:lnSpc>
              <a:buNone/>
            </a:pPr>
            <a:r>
              <a:rPr lang="en-US" sz="2800" b="1" dirty="0">
                <a:latin typeface="Times New Roman" panose="02020603050405020304" pitchFamily="18" charset="0"/>
                <a:ea typeface="Nobile" pitchFamily="34" charset="-122"/>
                <a:cs typeface="Times New Roman" panose="02020603050405020304" pitchFamily="18" charset="0"/>
              </a:rPr>
              <a:t>Hoàn thiện hình phức tạp thành một </a:t>
            </a:r>
            <a:r>
              <a:rPr lang="en-US" sz="2800" b="1">
                <a:latin typeface="Times New Roman" panose="02020603050405020304" pitchFamily="18" charset="0"/>
                <a:ea typeface="Nobile" pitchFamily="34" charset="-122"/>
                <a:cs typeface="Times New Roman" panose="02020603050405020304" pitchFamily="18" charset="0"/>
              </a:rPr>
              <a:t>hình </a:t>
            </a:r>
            <a:endParaRPr lang="vi-VN" sz="2800" b="1" smtClean="0">
              <a:latin typeface="Times New Roman" panose="02020603050405020304" pitchFamily="18" charset="0"/>
              <a:ea typeface="Nobile" pitchFamily="34" charset="-122"/>
              <a:cs typeface="Times New Roman" panose="02020603050405020304" pitchFamily="18" charset="0"/>
            </a:endParaRPr>
          </a:p>
          <a:p>
            <a:pPr marL="0" indent="0" algn="l">
              <a:lnSpc>
                <a:spcPct val="150000"/>
              </a:lnSpc>
              <a:buNone/>
            </a:pPr>
            <a:r>
              <a:rPr lang="en-US" sz="2800" b="1" smtClean="0">
                <a:latin typeface="Times New Roman" panose="02020603050405020304" pitchFamily="18" charset="0"/>
                <a:ea typeface="Nobile" pitchFamily="34" charset="-122"/>
                <a:cs typeface="Times New Roman" panose="02020603050405020304" pitchFamily="18" charset="0"/>
              </a:rPr>
              <a:t>cơ </a:t>
            </a:r>
            <a:r>
              <a:rPr lang="en-US" sz="2800" b="1" dirty="0">
                <a:latin typeface="Times New Roman" panose="02020603050405020304" pitchFamily="18" charset="0"/>
                <a:ea typeface="Nobile" pitchFamily="34" charset="-122"/>
                <a:cs typeface="Times New Roman" panose="02020603050405020304" pitchFamily="18" charset="0"/>
              </a:rPr>
              <a:t>bản lớn</a:t>
            </a:r>
            <a:r>
              <a:rPr lang="en-US" sz="2800" b="1">
                <a:latin typeface="Times New Roman" panose="02020603050405020304" pitchFamily="18" charset="0"/>
                <a:ea typeface="Nobile" pitchFamily="34" charset="-122"/>
                <a:cs typeface="Times New Roman" panose="02020603050405020304" pitchFamily="18" charset="0"/>
              </a:rPr>
              <a:t>, </a:t>
            </a:r>
            <a:r>
              <a:rPr lang="en-US" sz="2800" b="1" smtClean="0">
                <a:latin typeface="Times New Roman" panose="02020603050405020304" pitchFamily="18" charset="0"/>
                <a:ea typeface="Nobile" pitchFamily="34" charset="-122"/>
                <a:cs typeface="Times New Roman" panose="02020603050405020304" pitchFamily="18" charset="0"/>
              </a:rPr>
              <a:t>sau </a:t>
            </a:r>
            <a:r>
              <a:rPr lang="en-US" sz="2800" b="1" dirty="0">
                <a:latin typeface="Times New Roman" panose="02020603050405020304" pitchFamily="18" charset="0"/>
                <a:ea typeface="Nobile" pitchFamily="34" charset="-122"/>
                <a:cs typeface="Times New Roman" panose="02020603050405020304" pitchFamily="18" charset="0"/>
              </a:rPr>
              <a:t>đó trừ đi phần "thừa</a:t>
            </a:r>
            <a:r>
              <a:rPr lang="en-US" sz="2800" b="1">
                <a:latin typeface="Times New Roman" panose="02020603050405020304" pitchFamily="18" charset="0"/>
                <a:ea typeface="Nobile" pitchFamily="34" charset="-122"/>
                <a:cs typeface="Times New Roman" panose="02020603050405020304" pitchFamily="18" charset="0"/>
              </a:rPr>
              <a:t>" </a:t>
            </a:r>
            <a:endParaRPr lang="vi-VN" sz="2800" b="1" smtClean="0">
              <a:latin typeface="Times New Roman" panose="02020603050405020304" pitchFamily="18" charset="0"/>
              <a:ea typeface="Nobile" pitchFamily="34" charset="-122"/>
              <a:cs typeface="Times New Roman" panose="02020603050405020304" pitchFamily="18" charset="0"/>
            </a:endParaRPr>
          </a:p>
          <a:p>
            <a:pPr marL="0" indent="0" algn="l">
              <a:lnSpc>
                <a:spcPct val="150000"/>
              </a:lnSpc>
              <a:buNone/>
            </a:pPr>
            <a:r>
              <a:rPr lang="en-US" sz="2800" b="1" smtClean="0">
                <a:latin typeface="Times New Roman" panose="02020603050405020304" pitchFamily="18" charset="0"/>
                <a:ea typeface="Nobile" pitchFamily="34" charset="-122"/>
                <a:cs typeface="Times New Roman" panose="02020603050405020304" pitchFamily="18" charset="0"/>
              </a:rPr>
              <a:t>(</a:t>
            </a:r>
            <a:r>
              <a:rPr lang="en-US" sz="2800" b="1" dirty="0">
                <a:latin typeface="Times New Roman" panose="02020603050405020304" pitchFamily="18" charset="0"/>
                <a:ea typeface="Nobile" pitchFamily="34" charset="-122"/>
                <a:cs typeface="Times New Roman" panose="02020603050405020304" pitchFamily="18" charset="0"/>
              </a:rPr>
              <a:t>phần tự thêm vào).</a:t>
            </a:r>
            <a:endParaRPr lang="en-US" sz="2800" b="1" dirty="0">
              <a:latin typeface="Times New Roman" panose="02020603050405020304" pitchFamily="18" charset="0"/>
              <a:cs typeface="Times New Roman" panose="02020603050405020304" pitchFamily="18" charset="0"/>
            </a:endParaRPr>
          </a:p>
        </p:txBody>
      </p:sp>
      <p:sp>
        <p:nvSpPr>
          <p:cNvPr id="12" name="Shape 8"/>
          <p:cNvSpPr/>
          <p:nvPr/>
        </p:nvSpPr>
        <p:spPr>
          <a:xfrm>
            <a:off x="406241" y="9322594"/>
            <a:ext cx="13817918" cy="493157"/>
          </a:xfrm>
          <a:prstGeom prst="roundRect">
            <a:avLst>
              <a:gd name="adj" fmla="val 9887"/>
            </a:avLst>
          </a:prstGeom>
          <a:solidFill>
            <a:srgbClr val="BBCDF7"/>
          </a:solidFill>
          <a:ln/>
        </p:spPr>
      </p:sp>
      <p:pic>
        <p:nvPicPr>
          <p:cNvPr id="13" name="Image 2" descr="preencoded.png"/>
          <p:cNvPicPr>
            <a:picLocks noChangeAspect="1"/>
          </p:cNvPicPr>
          <p:nvPr/>
        </p:nvPicPr>
        <p:blipFill>
          <a:blip r:embed="rId3"/>
          <a:stretch>
            <a:fillRect/>
          </a:stretch>
        </p:blipFill>
        <p:spPr>
          <a:xfrm>
            <a:off x="522327" y="9487853"/>
            <a:ext cx="145018" cy="116086"/>
          </a:xfrm>
          <a:prstGeom prst="rect">
            <a:avLst/>
          </a:prstGeom>
        </p:spPr>
      </p:pic>
      <p:sp>
        <p:nvSpPr>
          <p:cNvPr id="14" name="Text 9"/>
          <p:cNvSpPr/>
          <p:nvPr/>
        </p:nvSpPr>
        <p:spPr>
          <a:xfrm>
            <a:off x="783431" y="9467612"/>
            <a:ext cx="13324642" cy="185738"/>
          </a:xfrm>
          <a:prstGeom prst="rect">
            <a:avLst/>
          </a:prstGeom>
          <a:noFill/>
          <a:ln/>
        </p:spPr>
        <p:txBody>
          <a:bodyPr wrap="none" lIns="0" tIns="0" rIns="0" bIns="0" rtlCol="0" anchor="t"/>
          <a:lstStyle/>
          <a:p>
            <a:pPr marL="0" indent="0" algn="l">
              <a:lnSpc>
                <a:spcPts val="1450"/>
              </a:lnSpc>
              <a:buNone/>
            </a:pPr>
            <a:r>
              <a:rPr lang="en-US" sz="900" dirty="0">
                <a:solidFill>
                  <a:srgbClr val="000000"/>
                </a:solidFill>
                <a:latin typeface="Nobile" pitchFamily="34" charset="0"/>
                <a:ea typeface="Nobile" pitchFamily="34" charset="-122"/>
                <a:cs typeface="Nobile" pitchFamily="34" charset="-120"/>
              </a:rPr>
              <a:t>Tùy vào hình dạng, chọn cách tính toán thuận lợi nhất!</a:t>
            </a:r>
            <a:endParaRPr lang="en-US" sz="900" dirty="0"/>
          </a:p>
        </p:txBody>
      </p:sp>
      <p:pic>
        <p:nvPicPr>
          <p:cNvPr id="15" name="Picture 14"/>
          <p:cNvPicPr>
            <a:picLocks noChangeAspect="1"/>
          </p:cNvPicPr>
          <p:nvPr/>
        </p:nvPicPr>
        <p:blipFill>
          <a:blip r:embed="rId4"/>
          <a:stretch>
            <a:fillRect/>
          </a:stretch>
        </p:blipFill>
        <p:spPr>
          <a:xfrm>
            <a:off x="522327" y="3560556"/>
            <a:ext cx="5648446" cy="4224264"/>
          </a:xfrm>
          <a:prstGeom prst="rect">
            <a:avLst/>
          </a:prstGeom>
        </p:spPr>
      </p:pic>
      <p:pic>
        <p:nvPicPr>
          <p:cNvPr id="16" name="Picture 15"/>
          <p:cNvPicPr>
            <a:picLocks noChangeAspect="1"/>
          </p:cNvPicPr>
          <p:nvPr/>
        </p:nvPicPr>
        <p:blipFill>
          <a:blip r:embed="rId5"/>
          <a:stretch>
            <a:fillRect/>
          </a:stretch>
        </p:blipFill>
        <p:spPr>
          <a:xfrm>
            <a:off x="7973065" y="3748765"/>
            <a:ext cx="5367961" cy="40059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831" y="457200"/>
            <a:ext cx="13330989" cy="1938992"/>
          </a:xfrm>
          <a:prstGeom prst="rect">
            <a:avLst/>
          </a:prstGeom>
        </p:spPr>
        <p:txBody>
          <a:bodyPr wrap="square">
            <a:spAutoFit/>
          </a:bodyPr>
          <a:lstStyle/>
          <a:p>
            <a:pPr algn="just">
              <a:lnSpc>
                <a:spcPct val="150000"/>
              </a:lnSpc>
              <a:spcBef>
                <a:spcPts val="100"/>
              </a:spcBef>
              <a:spcAft>
                <a:spcPts val="100"/>
              </a:spcAft>
            </a:pPr>
            <a:r>
              <a:rPr lang="vi-VN" sz="4000" b="1" smtClean="0">
                <a:latin typeface="+mj-lt"/>
              </a:rPr>
              <a:t>Hoạt động nhóm theo cặp đôi trong 3p, sau đó tách nhóm và ghép với nhóm bên cạnh và hoạt động tiếp trong 2p.</a:t>
            </a:r>
            <a:endParaRPr lang="en-US" sz="4000" b="1">
              <a:latin typeface="+mj-lt"/>
            </a:endParaRPr>
          </a:p>
        </p:txBody>
      </p:sp>
      <p:pic>
        <p:nvPicPr>
          <p:cNvPr id="3" name="3 Minute Countdown Timer - Cute Animals  with Happy Fun Music - for Kids (4K U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9215" y="3250699"/>
            <a:ext cx="6507163" cy="3657600"/>
          </a:xfrm>
          <a:prstGeom prst="rect">
            <a:avLst/>
          </a:prstGeom>
        </p:spPr>
      </p:pic>
      <p:pic>
        <p:nvPicPr>
          <p:cNvPr id="4" name="2-Minute Timer - Purple Checkered Countdown with Daisies &amp; Bell Sound 4K">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558004" y="3250699"/>
            <a:ext cx="6626875" cy="3727617"/>
          </a:xfrm>
          <a:prstGeom prst="rect">
            <a:avLst/>
          </a:prstGeom>
        </p:spPr>
      </p:pic>
    </p:spTree>
    <p:extLst>
      <p:ext uri="{BB962C8B-B14F-4D97-AF65-F5344CB8AC3E}">
        <p14:creationId xmlns:p14="http://schemas.microsoft.com/office/powerpoint/2010/main" val="3436436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61399" y="2629999"/>
            <a:ext cx="6017315" cy="4967064"/>
          </a:xfrm>
          <a:prstGeom prst="rect">
            <a:avLst/>
          </a:prstGeom>
        </p:spPr>
      </p:pic>
      <p:sp>
        <p:nvSpPr>
          <p:cNvPr id="5" name="Rectangle 4"/>
          <p:cNvSpPr/>
          <p:nvPr/>
        </p:nvSpPr>
        <p:spPr>
          <a:xfrm>
            <a:off x="2863515" y="0"/>
            <a:ext cx="11345780" cy="2496517"/>
          </a:xfrm>
          <a:prstGeom prst="rect">
            <a:avLst/>
          </a:prstGeom>
        </p:spPr>
        <p:txBody>
          <a:bodyPr wrap="square">
            <a:spAutoFit/>
          </a:bodyPr>
          <a:lstStyle/>
          <a:p>
            <a:pPr>
              <a:lnSpc>
                <a:spcPct val="150000"/>
              </a:lnSpc>
            </a:pPr>
            <a:r>
              <a:rPr lang="vi-VN" sz="3600" b="1" smtClean="0">
                <a:latin typeface="+mj-lt"/>
              </a:rPr>
              <a:t>Trong bãi giữ xe người ta đang vẽ một mũi tên với các kích thước như hình bên để hướng dẫn chiều xe chạy. Tính diện tích hình mũi tên.</a:t>
            </a:r>
            <a:endParaRPr lang="en-US" sz="3600" b="1">
              <a:latin typeface="+mj-lt"/>
            </a:endParaRPr>
          </a:p>
        </p:txBody>
      </p:sp>
      <p:pic>
        <p:nvPicPr>
          <p:cNvPr id="6" name="Picture 5"/>
          <p:cNvPicPr>
            <a:picLocks noChangeAspect="1"/>
          </p:cNvPicPr>
          <p:nvPr/>
        </p:nvPicPr>
        <p:blipFill>
          <a:blip r:embed="rId3"/>
          <a:stretch>
            <a:fillRect/>
          </a:stretch>
        </p:blipFill>
        <p:spPr>
          <a:xfrm>
            <a:off x="129156" y="144809"/>
            <a:ext cx="2629267" cy="1009791"/>
          </a:xfrm>
          <a:prstGeom prst="rect">
            <a:avLst/>
          </a:prstGeom>
        </p:spPr>
      </p:pic>
    </p:spTree>
    <p:extLst>
      <p:ext uri="{BB962C8B-B14F-4D97-AF65-F5344CB8AC3E}">
        <p14:creationId xmlns:p14="http://schemas.microsoft.com/office/powerpoint/2010/main" val="4229450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448267" cy="1431758"/>
          </a:xfrm>
          <a:prstGeom prst="rect">
            <a:avLst/>
          </a:prstGeom>
        </p:spPr>
      </p:pic>
      <p:pic>
        <p:nvPicPr>
          <p:cNvPr id="4" name="Picture 3"/>
          <p:cNvPicPr>
            <a:picLocks noChangeAspect="1"/>
          </p:cNvPicPr>
          <p:nvPr/>
        </p:nvPicPr>
        <p:blipFill>
          <a:blip r:embed="rId3"/>
          <a:stretch>
            <a:fillRect/>
          </a:stretch>
        </p:blipFill>
        <p:spPr>
          <a:xfrm>
            <a:off x="1458841" y="3596204"/>
            <a:ext cx="12153412" cy="4633396"/>
          </a:xfrm>
          <a:prstGeom prst="rect">
            <a:avLst/>
          </a:prstGeom>
        </p:spPr>
      </p:pic>
      <p:sp>
        <p:nvSpPr>
          <p:cNvPr id="5" name="Rectangle 4"/>
          <p:cNvSpPr/>
          <p:nvPr/>
        </p:nvSpPr>
        <p:spPr>
          <a:xfrm>
            <a:off x="2562727" y="0"/>
            <a:ext cx="11478126" cy="3686971"/>
          </a:xfrm>
          <a:prstGeom prst="rect">
            <a:avLst/>
          </a:prstGeom>
        </p:spPr>
        <p:txBody>
          <a:bodyPr wrap="square">
            <a:spAutoFit/>
          </a:bodyPr>
          <a:lstStyle/>
          <a:p>
            <a:pPr algn="just">
              <a:lnSpc>
                <a:spcPct val="150000"/>
              </a:lnSpc>
              <a:spcBef>
                <a:spcPts val="100"/>
              </a:spcBef>
              <a:spcAft>
                <a:spcPts val="100"/>
              </a:spcAft>
            </a:pPr>
            <a:r>
              <a:rPr lang="vi-VN" sz="4000" b="1" smtClean="0">
                <a:latin typeface="+mj-lt"/>
              </a:rPr>
              <a:t>Trong một khu vườn hình chữ nhật, người ta làm một lối đi lát sỏi với các kích thước như hình vẽ sau. Chi phí cho mỗi mét vuông làm lối đi hết 120 nghìn đồng. Hỏi chi phí để làm lối đi là bao nhiêu?</a:t>
            </a:r>
            <a:endParaRPr lang="en-US" sz="4000" b="1">
              <a:latin typeface="+mj-lt"/>
            </a:endParaRPr>
          </a:p>
        </p:txBody>
      </p:sp>
      <p:sp>
        <p:nvSpPr>
          <p:cNvPr id="6" name="Right Arrow 5">
            <a:hlinkClick r:id="rId4" action="ppaction://hlinksldjump"/>
          </p:cNvPr>
          <p:cNvSpPr/>
          <p:nvPr/>
        </p:nvSpPr>
        <p:spPr>
          <a:xfrm>
            <a:off x="13607716" y="7591188"/>
            <a:ext cx="854242"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7194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4&quot;/&gt;&lt;property id=&quot;20307&quot; value=&quot;256&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6&quot;/&gt;&lt;property id=&quot;20307&quot; value=&quot;259&quot;/&gt;&lt;/object&gt;&lt;object type=&quot;3&quot; unique_id=&quot;10010&quot;&gt;&lt;property id=&quot;20148&quot; value=&quot;5&quot;/&gt;&lt;property id=&quot;20300&quot; value=&quot;Slide 11&quot;/&gt;&lt;property id=&quot;20307&quot; value=&quot;263&quot;/&gt;&lt;/object&gt;&lt;object type=&quot;3&quot; unique_id=&quot;10011&quot;&gt;&lt;property id=&quot;20148&quot; value=&quot;5&quot;/&gt;&lt;property id=&quot;20300&quot; value=&quot;Slide 13&quot;/&gt;&lt;property id=&quot;20307&quot; value=&quot;264&quot;/&gt;&lt;/object&gt;&lt;object type=&quot;3&quot; unique_id=&quot;10012&quot;&gt;&lt;property id=&quot;20148&quot; value=&quot;5&quot;/&gt;&lt;property id=&quot;20300&quot; value=&quot;Slide 14&quot;/&gt;&lt;property id=&quot;20307&quot; value=&quot;265&quot;/&gt;&lt;/object&gt;&lt;object type=&quot;3&quot; unique_id=&quot;10109&quot;&gt;&lt;property id=&quot;20148&quot; value=&quot;5&quot;/&gt;&lt;property id=&quot;20300&quot; value=&quot;Slide 5&quot;/&gt;&lt;property id=&quot;20307&quot; value=&quot;266&quot;/&gt;&lt;/object&gt;&lt;object type=&quot;3&quot; unique_id=&quot;10279&quot;&gt;&lt;property id=&quot;20148&quot; value=&quot;5&quot;/&gt;&lt;property id=&quot;20300&quot; value=&quot;Slide 8&quot;/&gt;&lt;property id=&quot;20307&quot; value=&quot;267&quot;/&gt;&lt;/object&gt;&lt;object type=&quot;3&quot; unique_id=&quot;10280&quot;&gt;&lt;property id=&quot;20148&quot; value=&quot;5&quot;/&gt;&lt;property id=&quot;20300&quot; value=&quot;Slide 9&quot;/&gt;&lt;property id=&quot;20307&quot; value=&quot;268&quot;/&gt;&lt;/object&gt;&lt;object type=&quot;3&quot; unique_id=&quot;10357&quot;&gt;&lt;property id=&quot;20148&quot; value=&quot;5&quot;/&gt;&lt;property id=&quot;20300&quot; value=&quot;Slide 12&quot;/&gt;&lt;property id=&quot;20307&quot; value=&quot;270&quot;/&gt;&lt;/object&gt;&lt;object type=&quot;3&quot; unique_id=&quot;10400&quot;&gt;&lt;property id=&quot;20148&quot; value=&quot;5&quot;/&gt;&lt;property id=&quot;20300&quot; value=&quot;Slide 10&quot;/&gt;&lt;property id=&quot;20307&quot; value=&quot;271&quot;/&gt;&lt;/object&gt;&lt;object type=&quot;3&quot; unique_id=&quot;10599&quot;&gt;&lt;property id=&quot;20148&quot; value=&quot;5&quot;/&gt;&lt;property id=&quot;20300&quot; value=&quot;Slide 1&quot;/&gt;&lt;property id=&quot;20307&quot; value=&quot;272&quot;/&gt;&lt;/object&gt;&lt;object type=&quot;3&quot; unique_id=&quot;10600&quot;&gt;&lt;property id=&quot;20148&quot; value=&quot;5&quot;/&gt;&lt;property id=&quot;20300&quot; value=&quot;Slide 3&quot;/&gt;&lt;property id=&quot;20307&quot; value=&quot;273&quot;/&gt;&lt;/object&gt;&lt;object type=&quot;3&quot; unique_id=&quot;10601&quot;&gt;&lt;property id=&quot;20148&quot; value=&quot;5&quot;/&gt;&lt;property id=&quot;20300&quot; value=&quot;Slide 7&quot;/&gt;&lt;property id=&quot;20307&quot; value=&quot;274&quot;/&gt;&lt;/object&gt;&lt;/object&gt;&lt;object type=&quot;8&quot; unique_id=&quot;10024&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620</Words>
  <Application>Microsoft Office PowerPoint</Application>
  <PresentationFormat>Custom</PresentationFormat>
  <Paragraphs>62</Paragraphs>
  <Slides>14</Slides>
  <Notes>7</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Times</vt:lpstr>
      <vt:lpstr>Nobile</vt:lpstr>
      <vt:lpstr>Alexandria</vt:lpstr>
      <vt:lpstr>Calibri</vt:lpstr>
      <vt:lpstr>Times New Roman</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HOANG AN</cp:lastModifiedBy>
  <cp:revision>36</cp:revision>
  <dcterms:created xsi:type="dcterms:W3CDTF">2025-10-26T13:17:32Z</dcterms:created>
  <dcterms:modified xsi:type="dcterms:W3CDTF">2025-10-26T20:00:33Z</dcterms:modified>
</cp:coreProperties>
</file>