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336" r:id="rId4"/>
    <p:sldId id="351" r:id="rId5"/>
    <p:sldId id="367" r:id="rId6"/>
    <p:sldId id="368" r:id="rId7"/>
    <p:sldId id="369" r:id="rId8"/>
    <p:sldId id="371" r:id="rId9"/>
    <p:sldId id="372" r:id="rId10"/>
    <p:sldId id="373" r:id="rId11"/>
    <p:sldId id="344" r:id="rId12"/>
    <p:sldId id="357" r:id="rId13"/>
    <p:sldId id="374" r:id="rId14"/>
    <p:sldId id="375" r:id="rId15"/>
    <p:sldId id="376" r:id="rId16"/>
    <p:sldId id="378" r:id="rId17"/>
    <p:sldId id="380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FAF9-AADC-475E-AB5D-684FD53D0B6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28F7F-35B9-4F8B-A23F-DEA44AC4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FC8EA0-43EC-95DA-3802-B0209D2C2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44403F3-A4C0-A821-0709-F0E09342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CF5508-7A52-77C8-029E-F4F13E33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AD78D-A17C-5A4E-74B4-9608887A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313F31-2B74-C33D-B107-BE1084D9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ACB167-FEEE-B9E7-ED5F-C6EAF120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047A76-2450-CEAF-3644-DCB66F5D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AC809F-F15D-835F-9D00-FC04DCCA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8CE5F-9309-6057-2DC1-5428108F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4B6F21-D702-1CB9-A0F5-DCAC9915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41067F4-CC98-903F-6673-19C6CE55A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AB7BB8F-C00D-C975-DA01-204D73269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A329A8B-A78C-0BAF-A4A8-643D8CC2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AFE3EF-A033-EC79-D3F9-31FAD75C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37DAE58-F5F4-5B01-7187-D1FCDB7F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A1B2F9-AEFA-974B-1D8C-0ADE429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8663102-5E35-4522-FE74-3AEA491B7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C6EA05-C4BF-1CCA-189A-8272B23D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E79E07-CB79-BB8F-1406-5FF2496E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276B83-FC1B-FBA1-1226-133F53EE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2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3782E6-829A-FB10-2D10-118FA990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067D615-60A0-6A88-78FF-64EE9501B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97A621-0C38-610B-4E73-921A0476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188834-20B0-20C8-EC31-77A5D510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3902E8-9C84-D2F5-D5D0-0AEAA9E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65DFBC3-A2CA-FE15-F2E0-FA6B00D0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B488BA-0EA5-FEA2-3154-80687ED7D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447EA1-D8DC-5B8C-5271-8EFD58486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A7E551-5C27-0044-2873-FD5C04AD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A0924F-0A7F-48C4-05EB-D347265D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B954DBE-B982-FEC0-0E3F-E2DC11CB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3FC9FB-5991-B61C-D356-7BC17584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0F62699-3804-3912-B524-D192797D9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AA6F9B3-E09F-FFBF-762D-0BA060BC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4688D82-C197-A267-8EE8-C7E5B100E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8F46173-A6B7-CA83-7A74-90C6EA4B1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CA5EFE7-4721-0FE0-D8EE-E6412047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D4950-29D6-430D-2301-230E1772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A2E215E-F9C8-9304-7B5E-4BFB0477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D6693B-6438-0D00-054A-9E9E5F68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82CAB6E-F497-982B-202E-707938D9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3792888-3B53-E11E-EE14-5AFD9E2A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66789B7-8D16-F314-4334-0435D2B9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3288F30-1137-A230-C8C9-0F8FC739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AAF12B8-9FDB-6DB6-DCFD-FF956A78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4E0F034-4A4A-B040-1D16-BE5571E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53085E-BD67-6834-E3EF-D4AF8EE4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E7E735-BCCE-7CCC-4359-567A0B00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DC43BE3-B3C2-4123-D63A-323AE60B5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42B23AA-18AD-8A5C-F67F-EE56CF8C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C9C0F3-35F9-CE92-369A-882CAE71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554D118-7B83-4DE9-040E-D5F1AFC1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932CA4-DCC0-D431-01A9-703170A9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3F6372A-9527-ECF1-DE95-906990479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1238B54-B3BB-884E-1D9E-9AF46AAFA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55A36E-7B3E-7C23-041D-4D058676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40358E-54EF-DCD5-D70D-1E6FF8A7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FE4A7D3-D56C-4145-31C7-A99EA920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40000"/>
                <a:lumOff val="60000"/>
              </a:schemeClr>
            </a:gs>
            <a:gs pos="29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F7AA0DB-1AA5-0668-BE98-1204BC6A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D8E581-9C30-2F1E-70FA-B431D8E77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CF67409-7B6C-C7E5-1872-09F03E28B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62AA-3FC3-4C39-9224-788B055A1AB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BF7E5E-DAFE-6489-3DD1-482082F3C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409382-0D5A-2BDC-39A6-9928014B0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3C35-5038-42E4-9B37-E187B1D0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CC646A2-6C64-801F-6AA6-D1FDF1F6A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0"/>
            <a:ext cx="12005388" cy="7031333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13386" y="2285998"/>
            <a:ext cx="8340046" cy="1828800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THỰC HÀNH TIẾNG VIỆT</a:t>
            </a:r>
            <a:endParaRPr lang="en-US" sz="72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639D3B-0155-82E4-6D00-1386805A4DC3}"/>
              </a:ext>
            </a:extLst>
          </p:cNvPr>
          <p:cNvSpPr txBox="1"/>
          <p:nvPr/>
        </p:nvSpPr>
        <p:spPr>
          <a:xfrm>
            <a:off x="762000" y="249279"/>
            <a:ext cx="10668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chemeClr val="bg1"/>
              </a:solidFill>
              <a:effectLst/>
              <a:highlight>
                <a:srgbClr val="FF33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460237-D37B-577E-C6F1-EB97AC7D441E}"/>
              </a:ext>
            </a:extLst>
          </p:cNvPr>
          <p:cNvSpPr txBox="1"/>
          <p:nvPr/>
        </p:nvSpPr>
        <p:spPr>
          <a:xfrm>
            <a:off x="762000" y="992752"/>
            <a:ext cx="242824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F571C7E-694A-F14F-4D0F-B08CBEB7F502}"/>
              </a:ext>
            </a:extLst>
          </p:cNvPr>
          <p:cNvSpPr txBox="1"/>
          <p:nvPr/>
        </p:nvSpPr>
        <p:spPr>
          <a:xfrm>
            <a:off x="778691" y="1584420"/>
            <a:ext cx="609755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Phân loại: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 nhóm cơ bản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Lưu đồ: Đường kết nối 9">
            <a:extLst>
              <a:ext uri="{FF2B5EF4-FFF2-40B4-BE49-F238E27FC236}">
                <a16:creationId xmlns:a16="http://schemas.microsoft.com/office/drawing/2014/main" id="{BD2B1C02-E931-A1FE-AD8C-9F3DBFE748E7}"/>
              </a:ext>
            </a:extLst>
          </p:cNvPr>
          <p:cNvSpPr/>
          <p:nvPr/>
        </p:nvSpPr>
        <p:spPr>
          <a:xfrm>
            <a:off x="53845" y="2070325"/>
            <a:ext cx="3136395" cy="1854451"/>
          </a:xfrm>
          <a:prstGeom prst="flowChartConnector">
            <a:avLst/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Phó từ đi kèm </a:t>
            </a: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động từ, tính từ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25A652C-3FFD-BBA5-DEAB-0C1E9B0803E1}"/>
              </a:ext>
            </a:extLst>
          </p:cNvPr>
          <p:cNvSpPr txBox="1"/>
          <p:nvPr/>
        </p:nvSpPr>
        <p:spPr>
          <a:xfrm>
            <a:off x="4071949" y="2450136"/>
            <a:ext cx="7358051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 dụ về các phó từ đi kèm động từ, tính từ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DBDF8543-0B2B-CFA6-5F3E-9EC0E6CBEA38}"/>
              </a:ext>
            </a:extLst>
          </p:cNvPr>
          <p:cNvSpPr/>
          <p:nvPr/>
        </p:nvSpPr>
        <p:spPr>
          <a:xfrm>
            <a:off x="3372876" y="2507322"/>
            <a:ext cx="516436" cy="41807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36F157-85D0-88A8-8F65-DE5AD4E0E343}"/>
              </a:ext>
            </a:extLst>
          </p:cNvPr>
          <p:cNvSpPr txBox="1"/>
          <p:nvPr/>
        </p:nvSpPr>
        <p:spPr>
          <a:xfrm>
            <a:off x="4071950" y="3315852"/>
            <a:ext cx="7358050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vi-VN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9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201450" y="330837"/>
            <a:ext cx="685669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92449A-01B4-A293-CDA4-CB626369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374">
            <a:off x="-166785" y="1828798"/>
            <a:ext cx="2469891" cy="24698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7B98995-7006-7ABA-3710-9E163FBD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92" y="1124500"/>
            <a:ext cx="6856694" cy="47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2EB405F-70F3-9228-1E40-16787805E343}"/>
              </a:ext>
            </a:extLst>
          </p:cNvPr>
          <p:cNvSpPr txBox="1"/>
          <p:nvPr/>
        </p:nvSpPr>
        <p:spPr>
          <a:xfrm>
            <a:off x="780288" y="1007992"/>
            <a:ext cx="362661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1.Bài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1/Tr72</a:t>
            </a:r>
            <a:endParaRPr lang="en-US" sz="3200" dirty="0">
              <a:solidFill>
                <a:srgbClr val="FF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1BC9F9-BB9C-4A2F-D7DD-6457DCC45738}"/>
              </a:ext>
            </a:extLst>
          </p:cNvPr>
          <p:cNvSpPr txBox="1"/>
          <p:nvPr/>
        </p:nvSpPr>
        <p:spPr>
          <a:xfrm>
            <a:off x="609600" y="264519"/>
            <a:ext cx="61468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II.Thực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4000" dirty="0">
              <a:solidFill>
                <a:schemeClr val="bg1"/>
              </a:solidFill>
              <a:effectLst/>
              <a:highlight>
                <a:srgbClr val="FF66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Chéo Tròn 8">
            <a:extLst>
              <a:ext uri="{FF2B5EF4-FFF2-40B4-BE49-F238E27FC236}">
                <a16:creationId xmlns:a16="http://schemas.microsoft.com/office/drawing/2014/main" id="{7DEC653B-EEC5-3BAE-DBB6-9A22D506E9A2}"/>
              </a:ext>
            </a:extLst>
          </p:cNvPr>
          <p:cNvSpPr/>
          <p:nvPr/>
        </p:nvSpPr>
        <p:spPr>
          <a:xfrm>
            <a:off x="2593594" y="1979512"/>
            <a:ext cx="7500047" cy="613245"/>
          </a:xfrm>
          <a:prstGeom prst="round2DiagRect">
            <a:avLst>
              <a:gd name="adj1" fmla="val 16667"/>
              <a:gd name="adj2" fmla="val 48855"/>
            </a:avLst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620FB6-5B16-1186-5B83-246D475596D7}"/>
              </a:ext>
            </a:extLst>
          </p:cNvPr>
          <p:cNvSpPr txBox="1"/>
          <p:nvPr/>
        </p:nvSpPr>
        <p:spPr>
          <a:xfrm>
            <a:off x="4406900" y="2946012"/>
            <a:ext cx="2120900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BEF129-7C12-F312-013C-57E396471C4D}"/>
              </a:ext>
            </a:extLst>
          </p:cNvPr>
          <p:cNvSpPr txBox="1"/>
          <p:nvPr/>
        </p:nvSpPr>
        <p:spPr>
          <a:xfrm>
            <a:off x="4406900" y="3771900"/>
            <a:ext cx="3644900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0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1D7243B-0D41-E400-D3EB-14B4B18AC924}"/>
              </a:ext>
            </a:extLst>
          </p:cNvPr>
          <p:cNvSpPr txBox="1"/>
          <p:nvPr/>
        </p:nvSpPr>
        <p:spPr>
          <a:xfrm>
            <a:off x="4406900" y="4577342"/>
            <a:ext cx="2984500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20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2EB405F-70F3-9228-1E40-16787805E343}"/>
              </a:ext>
            </a:extLst>
          </p:cNvPr>
          <p:cNvSpPr txBox="1"/>
          <p:nvPr/>
        </p:nvSpPr>
        <p:spPr>
          <a:xfrm>
            <a:off x="780288" y="1007992"/>
            <a:ext cx="362661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2/Tr72</a:t>
            </a:r>
            <a:endParaRPr lang="en-US" sz="3200" dirty="0">
              <a:solidFill>
                <a:srgbClr val="FF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1BC9F9-BB9C-4A2F-D7DD-6457DCC45738}"/>
              </a:ext>
            </a:extLst>
          </p:cNvPr>
          <p:cNvSpPr txBox="1"/>
          <p:nvPr/>
        </p:nvSpPr>
        <p:spPr>
          <a:xfrm>
            <a:off x="609600" y="264519"/>
            <a:ext cx="61468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II.Thực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4000" dirty="0">
              <a:solidFill>
                <a:schemeClr val="bg1"/>
              </a:solidFill>
              <a:effectLst/>
              <a:highlight>
                <a:srgbClr val="FF66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Chéo Tròn 8">
            <a:extLst>
              <a:ext uri="{FF2B5EF4-FFF2-40B4-BE49-F238E27FC236}">
                <a16:creationId xmlns:a16="http://schemas.microsoft.com/office/drawing/2014/main" id="{7DEC653B-EEC5-3BAE-DBB6-9A22D506E9A2}"/>
              </a:ext>
            </a:extLst>
          </p:cNvPr>
          <p:cNvSpPr/>
          <p:nvPr/>
        </p:nvSpPr>
        <p:spPr>
          <a:xfrm>
            <a:off x="1633347" y="1725435"/>
            <a:ext cx="9192006" cy="966500"/>
          </a:xfrm>
          <a:prstGeom prst="round2DiagRect">
            <a:avLst>
              <a:gd name="adj1" fmla="val 16667"/>
              <a:gd name="adj2" fmla="val 48855"/>
            </a:avLst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marR="0" indent="2921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620FB6-5B16-1186-5B83-246D475596D7}"/>
              </a:ext>
            </a:extLst>
          </p:cNvPr>
          <p:cNvSpPr txBox="1"/>
          <p:nvPr/>
        </p:nvSpPr>
        <p:spPr>
          <a:xfrm>
            <a:off x="1231900" y="3173140"/>
            <a:ext cx="10363200" cy="104361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5775" algn="l"/>
              </a:tabLs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BEF129-7C12-F312-013C-57E396471C4D}"/>
              </a:ext>
            </a:extLst>
          </p:cNvPr>
          <p:cNvSpPr txBox="1"/>
          <p:nvPr/>
        </p:nvSpPr>
        <p:spPr>
          <a:xfrm>
            <a:off x="1231900" y="4697964"/>
            <a:ext cx="10363200" cy="169302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577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5775" algn="l"/>
              </a:tabLs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2EB405F-70F3-9228-1E40-16787805E343}"/>
              </a:ext>
            </a:extLst>
          </p:cNvPr>
          <p:cNvSpPr txBox="1"/>
          <p:nvPr/>
        </p:nvSpPr>
        <p:spPr>
          <a:xfrm>
            <a:off x="780288" y="1007992"/>
            <a:ext cx="362661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2/Tr72</a:t>
            </a:r>
            <a:endParaRPr lang="en-US" sz="3200" dirty="0">
              <a:solidFill>
                <a:srgbClr val="FF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1BC9F9-BB9C-4A2F-D7DD-6457DCC45738}"/>
              </a:ext>
            </a:extLst>
          </p:cNvPr>
          <p:cNvSpPr txBox="1"/>
          <p:nvPr/>
        </p:nvSpPr>
        <p:spPr>
          <a:xfrm>
            <a:off x="609600" y="264519"/>
            <a:ext cx="61468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II.Thực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4000" dirty="0">
              <a:solidFill>
                <a:schemeClr val="bg1"/>
              </a:solidFill>
              <a:effectLst/>
              <a:highlight>
                <a:srgbClr val="FF66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Chéo Tròn 8">
            <a:extLst>
              <a:ext uri="{FF2B5EF4-FFF2-40B4-BE49-F238E27FC236}">
                <a16:creationId xmlns:a16="http://schemas.microsoft.com/office/drawing/2014/main" id="{7DEC653B-EEC5-3BAE-DBB6-9A22D506E9A2}"/>
              </a:ext>
            </a:extLst>
          </p:cNvPr>
          <p:cNvSpPr/>
          <p:nvPr/>
        </p:nvSpPr>
        <p:spPr>
          <a:xfrm>
            <a:off x="1633347" y="1725435"/>
            <a:ext cx="9192006" cy="966500"/>
          </a:xfrm>
          <a:prstGeom prst="round2DiagRect">
            <a:avLst>
              <a:gd name="adj1" fmla="val 16667"/>
              <a:gd name="adj2" fmla="val 48855"/>
            </a:avLst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marR="0" indent="2921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620FB6-5B16-1186-5B83-246D475596D7}"/>
              </a:ext>
            </a:extLst>
          </p:cNvPr>
          <p:cNvSpPr txBox="1"/>
          <p:nvPr/>
        </p:nvSpPr>
        <p:spPr>
          <a:xfrm>
            <a:off x="1231900" y="3173140"/>
            <a:ext cx="9192006" cy="104361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5775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BEF129-7C12-F312-013C-57E396471C4D}"/>
              </a:ext>
            </a:extLst>
          </p:cNvPr>
          <p:cNvSpPr txBox="1"/>
          <p:nvPr/>
        </p:nvSpPr>
        <p:spPr>
          <a:xfrm>
            <a:off x="1231900" y="4697964"/>
            <a:ext cx="8216900" cy="119750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2667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9212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hay;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92125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2EB405F-70F3-9228-1E40-16787805E343}"/>
              </a:ext>
            </a:extLst>
          </p:cNvPr>
          <p:cNvSpPr txBox="1"/>
          <p:nvPr/>
        </p:nvSpPr>
        <p:spPr>
          <a:xfrm>
            <a:off x="780288" y="1007992"/>
            <a:ext cx="362661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3/Tr72</a:t>
            </a:r>
            <a:endParaRPr lang="en-US" sz="3200" dirty="0">
              <a:solidFill>
                <a:srgbClr val="FF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1BC9F9-BB9C-4A2F-D7DD-6457DCC45738}"/>
              </a:ext>
            </a:extLst>
          </p:cNvPr>
          <p:cNvSpPr txBox="1"/>
          <p:nvPr/>
        </p:nvSpPr>
        <p:spPr>
          <a:xfrm>
            <a:off x="609600" y="264519"/>
            <a:ext cx="61468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II.Thực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4000" dirty="0">
              <a:solidFill>
                <a:schemeClr val="bg1"/>
              </a:solidFill>
              <a:effectLst/>
              <a:highlight>
                <a:srgbClr val="FF66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620FB6-5B16-1186-5B83-246D475596D7}"/>
              </a:ext>
            </a:extLst>
          </p:cNvPr>
          <p:cNvSpPr txBox="1"/>
          <p:nvPr/>
        </p:nvSpPr>
        <p:spPr>
          <a:xfrm>
            <a:off x="1187450" y="2006159"/>
            <a:ext cx="10337800" cy="153913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BEF129-7C12-F312-013C-57E396471C4D}"/>
              </a:ext>
            </a:extLst>
          </p:cNvPr>
          <p:cNvSpPr txBox="1"/>
          <p:nvPr/>
        </p:nvSpPr>
        <p:spPr>
          <a:xfrm>
            <a:off x="1231900" y="3930220"/>
            <a:ext cx="10337800" cy="253018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2667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92125" algn="l"/>
              </a:tabLst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Đuy-sen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2EB405F-70F3-9228-1E40-16787805E343}"/>
              </a:ext>
            </a:extLst>
          </p:cNvPr>
          <p:cNvSpPr txBox="1"/>
          <p:nvPr/>
        </p:nvSpPr>
        <p:spPr>
          <a:xfrm>
            <a:off x="780288" y="1007992"/>
            <a:ext cx="362661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4/Tr72</a:t>
            </a:r>
            <a:endParaRPr lang="en-US" sz="3200" dirty="0">
              <a:solidFill>
                <a:srgbClr val="FF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1BC9F9-BB9C-4A2F-D7DD-6457DCC45738}"/>
              </a:ext>
            </a:extLst>
          </p:cNvPr>
          <p:cNvSpPr txBox="1"/>
          <p:nvPr/>
        </p:nvSpPr>
        <p:spPr>
          <a:xfrm>
            <a:off x="609600" y="264519"/>
            <a:ext cx="61468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II.Thực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66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4000" dirty="0">
              <a:solidFill>
                <a:schemeClr val="bg1"/>
              </a:solidFill>
              <a:effectLst/>
              <a:highlight>
                <a:srgbClr val="FF66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Chéo Tròn 8">
            <a:extLst>
              <a:ext uri="{FF2B5EF4-FFF2-40B4-BE49-F238E27FC236}">
                <a16:creationId xmlns:a16="http://schemas.microsoft.com/office/drawing/2014/main" id="{7DEC653B-EEC5-3BAE-DBB6-9A22D506E9A2}"/>
              </a:ext>
            </a:extLst>
          </p:cNvPr>
          <p:cNvSpPr/>
          <p:nvPr/>
        </p:nvSpPr>
        <p:spPr>
          <a:xfrm>
            <a:off x="2916047" y="1725435"/>
            <a:ext cx="6532753" cy="743473"/>
          </a:xfrm>
          <a:prstGeom prst="round2DiagRect">
            <a:avLst>
              <a:gd name="adj1" fmla="val 16667"/>
              <a:gd name="adj2" fmla="val 48855"/>
            </a:avLst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marR="0" indent="2921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 cầu viết đoạn văn theo các bước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620FB6-5B16-1186-5B83-246D475596D7}"/>
              </a:ext>
            </a:extLst>
          </p:cNvPr>
          <p:cNvSpPr txBox="1"/>
          <p:nvPr/>
        </p:nvSpPr>
        <p:spPr>
          <a:xfrm>
            <a:off x="1320800" y="2880901"/>
            <a:ext cx="5588000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BEF129-7C12-F312-013C-57E396471C4D}"/>
              </a:ext>
            </a:extLst>
          </p:cNvPr>
          <p:cNvSpPr txBox="1"/>
          <p:nvPr/>
        </p:nvSpPr>
        <p:spPr>
          <a:xfrm>
            <a:off x="1320800" y="3728572"/>
            <a:ext cx="9537700" cy="104361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7E314-D471-4B23-7BBE-1395EEAF094A}"/>
              </a:ext>
            </a:extLst>
          </p:cNvPr>
          <p:cNvSpPr txBox="1"/>
          <p:nvPr/>
        </p:nvSpPr>
        <p:spPr>
          <a:xfrm>
            <a:off x="1320800" y="5094299"/>
            <a:ext cx="10433050" cy="104361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838755F7-1849-7CDE-C940-DA1E97913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80869"/>
              </p:ext>
            </p:extLst>
          </p:nvPr>
        </p:nvGraphicFramePr>
        <p:xfrm>
          <a:off x="130810" y="1214444"/>
          <a:ext cx="11930379" cy="5455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690">
                  <a:extLst>
                    <a:ext uri="{9D8B030D-6E8A-4147-A177-3AD203B41FA5}">
                      <a16:colId xmlns:a16="http://schemas.microsoft.com/office/drawing/2014/main" val="2922146881"/>
                    </a:ext>
                  </a:extLst>
                </a:gridCol>
                <a:gridCol w="9461500">
                  <a:extLst>
                    <a:ext uri="{9D8B030D-6E8A-4147-A177-3AD203B41FA5}">
                      <a16:colId xmlns:a16="http://schemas.microsoft.com/office/drawing/2014/main" val="1891645696"/>
                    </a:ext>
                  </a:extLst>
                </a:gridCol>
                <a:gridCol w="1647189">
                  <a:extLst>
                    <a:ext uri="{9D8B030D-6E8A-4147-A177-3AD203B41FA5}">
                      <a16:colId xmlns:a16="http://schemas.microsoft.com/office/drawing/2014/main" val="3024929539"/>
                    </a:ext>
                  </a:extLst>
                </a:gridCol>
              </a:tblGrid>
              <a:tr h="768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02990"/>
                  </a:ext>
                </a:extLst>
              </a:tr>
              <a:tr h="435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5 - 7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202895"/>
                  </a:ext>
                </a:extLst>
              </a:tr>
              <a:tr h="2115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7096"/>
                  </a:ext>
                </a:extLst>
              </a:tr>
              <a:tr h="370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786288"/>
                  </a:ext>
                </a:extLst>
              </a:tr>
              <a:tr h="452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814864"/>
                  </a:ext>
                </a:extLst>
              </a:tr>
              <a:tr h="890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3581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E54E1A9-CFC9-0AD3-577E-2E28DFE9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87791"/>
            <a:ext cx="742156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7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C9A906-C68F-8732-E591-D7A874286443}"/>
              </a:ext>
            </a:extLst>
          </p:cNvPr>
          <p:cNvSpPr txBox="1"/>
          <p:nvPr/>
        </p:nvSpPr>
        <p:spPr>
          <a:xfrm>
            <a:off x="1816099" y="1916266"/>
            <a:ext cx="9563100" cy="281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soạn bài đọc hiểu văn bản “Quê hương” (Tế Hanh) (đọc văn bản, trả lời câu hỏi trong SGK).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ộn: Ngang 6">
            <a:extLst>
              <a:ext uri="{FF2B5EF4-FFF2-40B4-BE49-F238E27FC236}">
                <a16:creationId xmlns:a16="http://schemas.microsoft.com/office/drawing/2014/main" id="{7D8243EA-75EA-D4DE-EC6A-355D7E1BD0BB}"/>
              </a:ext>
            </a:extLst>
          </p:cNvPr>
          <p:cNvSpPr/>
          <p:nvPr/>
        </p:nvSpPr>
        <p:spPr>
          <a:xfrm>
            <a:off x="812801" y="876792"/>
            <a:ext cx="10844546" cy="5028215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FEB0C58-9B1B-9FC4-9094-E3A1AF48F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133" y="1128362"/>
            <a:ext cx="2244835" cy="21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350878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215606" y="197255"/>
            <a:ext cx="417099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1" y="0"/>
            <a:ext cx="349867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647" y="0"/>
            <a:ext cx="3925469" cy="3925469"/>
          </a:xfrm>
          <a:prstGeom prst="rect">
            <a:avLst/>
          </a:prstGeom>
        </p:spPr>
      </p:pic>
      <p:pic>
        <p:nvPicPr>
          <p:cNvPr id="1026" name="Picture 2" descr="LỜI GIẢI] Chọn đáp án đúngAn làm bài tập nhà hết 1 giờ 15 phút và - Tự Học  365">
            <a:extLst>
              <a:ext uri="{FF2B5EF4-FFF2-40B4-BE49-F238E27FC236}">
                <a16:creationId xmlns:a16="http://schemas.microsoft.com/office/drawing/2014/main" id="{F12A9DD4-15CA-6945-7821-7BA405F8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89" y="5119323"/>
            <a:ext cx="3143526" cy="17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ộn: Ngang 6">
            <a:extLst>
              <a:ext uri="{FF2B5EF4-FFF2-40B4-BE49-F238E27FC236}">
                <a16:creationId xmlns:a16="http://schemas.microsoft.com/office/drawing/2014/main" id="{B9A1B083-C88B-7E06-0DBE-546C838EF879}"/>
              </a:ext>
            </a:extLst>
          </p:cNvPr>
          <p:cNvSpPr/>
          <p:nvPr/>
        </p:nvSpPr>
        <p:spPr>
          <a:xfrm>
            <a:off x="2822407" y="1111333"/>
            <a:ext cx="8957388" cy="4180113"/>
          </a:xfrm>
          <a:prstGeom prst="horizontalScroll">
            <a:avLst>
              <a:gd name="adj" fmla="val 6929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3508D0F-D19F-B108-706B-A48E8793C8BB}"/>
              </a:ext>
            </a:extLst>
          </p:cNvPr>
          <p:cNvSpPr txBox="1"/>
          <p:nvPr/>
        </p:nvSpPr>
        <p:spPr>
          <a:xfrm>
            <a:off x="3384822" y="1395549"/>
            <a:ext cx="8660998" cy="36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4" y="1001096"/>
            <a:ext cx="6576915" cy="657691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9A369E-AD7C-F941-2C02-FE5917B2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61" y="2292997"/>
            <a:ext cx="2585747" cy="17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639D3B-0155-82E4-6D00-1386805A4DC3}"/>
              </a:ext>
            </a:extLst>
          </p:cNvPr>
          <p:cNvSpPr txBox="1"/>
          <p:nvPr/>
        </p:nvSpPr>
        <p:spPr>
          <a:xfrm>
            <a:off x="584718" y="34008"/>
            <a:ext cx="10668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chemeClr val="bg1"/>
              </a:solidFill>
              <a:effectLst/>
              <a:highlight>
                <a:srgbClr val="FF33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460237-D37B-577E-C6F1-EB97AC7D441E}"/>
              </a:ext>
            </a:extLst>
          </p:cNvPr>
          <p:cNvSpPr txBox="1"/>
          <p:nvPr/>
        </p:nvSpPr>
        <p:spPr>
          <a:xfrm>
            <a:off x="620537" y="726687"/>
            <a:ext cx="242824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endParaRPr lang="en-US" sz="32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639C715-1F9B-9510-0BC8-A416057369CF}"/>
              </a:ext>
            </a:extLst>
          </p:cNvPr>
          <p:cNvSpPr txBox="1"/>
          <p:nvPr/>
        </p:nvSpPr>
        <p:spPr>
          <a:xfrm>
            <a:off x="775218" y="1289137"/>
            <a:ext cx="11121313" cy="1197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BB08EA-4BB7-F0E7-2DB1-80CD3E9ABC1D}"/>
              </a:ext>
            </a:extLst>
          </p:cNvPr>
          <p:cNvSpPr txBox="1"/>
          <p:nvPr/>
        </p:nvSpPr>
        <p:spPr>
          <a:xfrm>
            <a:off x="845976" y="2636346"/>
            <a:ext cx="10172544" cy="10436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C76E155-BA76-3F36-F3FF-7C8E9A1E8E8C}"/>
              </a:ext>
            </a:extLst>
          </p:cNvPr>
          <p:cNvSpPr txBox="1"/>
          <p:nvPr/>
        </p:nvSpPr>
        <p:spPr>
          <a:xfrm>
            <a:off x="845976" y="3915194"/>
            <a:ext cx="10172544" cy="15391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ý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2F4C06F-5125-30B4-CFFA-E88798474B75}"/>
              </a:ext>
            </a:extLst>
          </p:cNvPr>
          <p:cNvSpPr txBox="1"/>
          <p:nvPr/>
        </p:nvSpPr>
        <p:spPr>
          <a:xfrm>
            <a:off x="845976" y="5591504"/>
            <a:ext cx="11050555" cy="10436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Ý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639D3B-0155-82E4-6D00-1386805A4DC3}"/>
              </a:ext>
            </a:extLst>
          </p:cNvPr>
          <p:cNvSpPr txBox="1"/>
          <p:nvPr/>
        </p:nvSpPr>
        <p:spPr>
          <a:xfrm>
            <a:off x="762000" y="249279"/>
            <a:ext cx="10668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chemeClr val="bg1"/>
              </a:solidFill>
              <a:effectLst/>
              <a:highlight>
                <a:srgbClr val="FF33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460237-D37B-577E-C6F1-EB97AC7D441E}"/>
              </a:ext>
            </a:extLst>
          </p:cNvPr>
          <p:cNvSpPr txBox="1"/>
          <p:nvPr/>
        </p:nvSpPr>
        <p:spPr>
          <a:xfrm>
            <a:off x="762000" y="992752"/>
            <a:ext cx="242824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endParaRPr lang="en-US" sz="32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4D1E8BB5-5B65-8C15-EB23-0C0A64229CD5}"/>
              </a:ext>
            </a:extLst>
          </p:cNvPr>
          <p:cNvSpPr txBox="1"/>
          <p:nvPr/>
        </p:nvSpPr>
        <p:spPr>
          <a:xfrm>
            <a:off x="3190240" y="1025325"/>
            <a:ext cx="6712649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54273EE-5ED6-1135-2287-B36CD0A6C957}"/>
              </a:ext>
            </a:extLst>
          </p:cNvPr>
          <p:cNvSpPr txBox="1"/>
          <p:nvPr/>
        </p:nvSpPr>
        <p:spPr>
          <a:xfrm>
            <a:off x="903822" y="1789541"/>
            <a:ext cx="10017919" cy="119750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những”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bổ sung ý nghĩa số lượng cho danh từ “đoá hoa”.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+</a:t>
            </a:r>
            <a:r>
              <a:rPr lang="pt-BR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“</a:t>
            </a:r>
            <a:r>
              <a:rPr lang="pt-BR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pt-BR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đứng trước danh từ “đoá hoa”.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724998-C1E9-958F-41D1-D1B9C043B28A}"/>
              </a:ext>
            </a:extLst>
          </p:cNvPr>
          <p:cNvSpPr txBox="1"/>
          <p:nvPr/>
        </p:nvSpPr>
        <p:spPr>
          <a:xfrm>
            <a:off x="903822" y="3314778"/>
            <a:ext cx="10297578" cy="119750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đang”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bổ sung ý nghĩa về quan hệ thời gian cho động từ “nở”.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pt-BR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</a:t>
            </a:r>
            <a:r>
              <a:rPr lang="pt-BR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“đang</a:t>
            </a:r>
            <a:r>
              <a:rPr lang="pt-BR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đứng trước động từ “nở”.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32031A-A40F-9F50-5051-C41822FC337B}"/>
              </a:ext>
            </a:extLst>
          </p:cNvPr>
          <p:cNvSpPr txBox="1"/>
          <p:nvPr/>
        </p:nvSpPr>
        <p:spPr>
          <a:xfrm>
            <a:off x="903822" y="4981346"/>
            <a:ext cx="10017919" cy="119750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rất”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bổ sung ý nghĩa về múc độ cho tính từ “đẹp”.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Từ 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“rất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đứng trước tính từ “đẹp”.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639D3B-0155-82E4-6D00-1386805A4DC3}"/>
              </a:ext>
            </a:extLst>
          </p:cNvPr>
          <p:cNvSpPr txBox="1"/>
          <p:nvPr/>
        </p:nvSpPr>
        <p:spPr>
          <a:xfrm>
            <a:off x="762000" y="249279"/>
            <a:ext cx="10668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chemeClr val="bg1"/>
              </a:solidFill>
              <a:effectLst/>
              <a:highlight>
                <a:srgbClr val="FF33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460237-D37B-577E-C6F1-EB97AC7D441E}"/>
              </a:ext>
            </a:extLst>
          </p:cNvPr>
          <p:cNvSpPr txBox="1"/>
          <p:nvPr/>
        </p:nvSpPr>
        <p:spPr>
          <a:xfrm>
            <a:off x="762000" y="992752"/>
            <a:ext cx="242824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54273EE-5ED6-1135-2287-B36CD0A6C957}"/>
              </a:ext>
            </a:extLst>
          </p:cNvPr>
          <p:cNvSpPr txBox="1"/>
          <p:nvPr/>
        </p:nvSpPr>
        <p:spPr>
          <a:xfrm>
            <a:off x="931814" y="2659042"/>
            <a:ext cx="10017919" cy="104361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Phó từ là những từ chuyên đi kèm danh từ, động từ, tính từ để bổ sung ý nghĩa cho danh từ, động từ, tính từ.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F571C7E-694A-F14F-4D0F-B08CBEB7F502}"/>
              </a:ext>
            </a:extLst>
          </p:cNvPr>
          <p:cNvSpPr txBox="1"/>
          <p:nvPr/>
        </p:nvSpPr>
        <p:spPr>
          <a:xfrm>
            <a:off x="778691" y="1584420"/>
            <a:ext cx="609755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Khái niệm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EFEBC21-0461-B3F5-CB00-B639F2CB2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02" y="3837953"/>
            <a:ext cx="3061995" cy="30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639D3B-0155-82E4-6D00-1386805A4DC3}"/>
              </a:ext>
            </a:extLst>
          </p:cNvPr>
          <p:cNvSpPr txBox="1"/>
          <p:nvPr/>
        </p:nvSpPr>
        <p:spPr>
          <a:xfrm>
            <a:off x="762000" y="249279"/>
            <a:ext cx="10668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chemeClr val="bg1"/>
              </a:solidFill>
              <a:effectLst/>
              <a:highlight>
                <a:srgbClr val="FF33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460237-D37B-577E-C6F1-EB97AC7D441E}"/>
              </a:ext>
            </a:extLst>
          </p:cNvPr>
          <p:cNvSpPr txBox="1"/>
          <p:nvPr/>
        </p:nvSpPr>
        <p:spPr>
          <a:xfrm>
            <a:off x="762000" y="992752"/>
            <a:ext cx="242824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F571C7E-694A-F14F-4D0F-B08CBEB7F502}"/>
              </a:ext>
            </a:extLst>
          </p:cNvPr>
          <p:cNvSpPr txBox="1"/>
          <p:nvPr/>
        </p:nvSpPr>
        <p:spPr>
          <a:xfrm>
            <a:off x="778691" y="1584420"/>
            <a:ext cx="609755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Phân loại: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 nhóm cơ bản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Lưu đồ: Đường kết nối 9">
            <a:extLst>
              <a:ext uri="{FF2B5EF4-FFF2-40B4-BE49-F238E27FC236}">
                <a16:creationId xmlns:a16="http://schemas.microsoft.com/office/drawing/2014/main" id="{BD2B1C02-E931-A1FE-AD8C-9F3DBFE748E7}"/>
              </a:ext>
            </a:extLst>
          </p:cNvPr>
          <p:cNvSpPr/>
          <p:nvPr/>
        </p:nvSpPr>
        <p:spPr>
          <a:xfrm>
            <a:off x="405717" y="3348250"/>
            <a:ext cx="3249057" cy="1087128"/>
          </a:xfrm>
          <a:prstGeom prst="flowChartConnector">
            <a:avLst/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Phó từ đi kèm danh từ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BD94E27-ACF5-600C-B3DB-DF57CA917ADC}"/>
              </a:ext>
            </a:extLst>
          </p:cNvPr>
          <p:cNvSpPr txBox="1"/>
          <p:nvPr/>
        </p:nvSpPr>
        <p:spPr>
          <a:xfrm>
            <a:off x="4747900" y="2385325"/>
            <a:ext cx="6682100" cy="104361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nghĩa: làm thành tố phụ trước cho danh từ  và bổ sung ý nghĩa về số lượng của sự vật.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2FA2AC02-18F3-BD5D-14EB-97A34FA40668}"/>
              </a:ext>
            </a:extLst>
          </p:cNvPr>
          <p:cNvSpPr/>
          <p:nvPr/>
        </p:nvSpPr>
        <p:spPr>
          <a:xfrm rot="19671174">
            <a:off x="3592755" y="3186512"/>
            <a:ext cx="975434" cy="210925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25A652C-3FFD-BBA5-DEAB-0C1E9B0803E1}"/>
              </a:ext>
            </a:extLst>
          </p:cNvPr>
          <p:cNvSpPr txBox="1"/>
          <p:nvPr/>
        </p:nvSpPr>
        <p:spPr>
          <a:xfrm>
            <a:off x="4747899" y="3688201"/>
            <a:ext cx="4084592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Vị trí: đứng trước danh từ.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2096B4D5-BC10-335C-9DF1-CCA57CC16190}"/>
              </a:ext>
            </a:extLst>
          </p:cNvPr>
          <p:cNvSpPr/>
          <p:nvPr/>
        </p:nvSpPr>
        <p:spPr>
          <a:xfrm>
            <a:off x="3799016" y="3827286"/>
            <a:ext cx="660400" cy="22091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19325DE-C9A8-659D-B8A2-7B81602FF993}"/>
              </a:ext>
            </a:extLst>
          </p:cNvPr>
          <p:cNvSpPr txBox="1"/>
          <p:nvPr/>
        </p:nvSpPr>
        <p:spPr>
          <a:xfrm>
            <a:off x="4747899" y="4495558"/>
            <a:ext cx="4883781" cy="119750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Ví dụ các phó từ đi kèm danh từ: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   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những, các, mọi, mỗi, từng,..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Mũi tên: Phải 18">
            <a:extLst>
              <a:ext uri="{FF2B5EF4-FFF2-40B4-BE49-F238E27FC236}">
                <a16:creationId xmlns:a16="http://schemas.microsoft.com/office/drawing/2014/main" id="{ACFE0B67-0E5F-BF9A-758A-02EB466C5050}"/>
              </a:ext>
            </a:extLst>
          </p:cNvPr>
          <p:cNvSpPr/>
          <p:nvPr/>
        </p:nvSpPr>
        <p:spPr>
          <a:xfrm rot="2159708">
            <a:off x="3391873" y="4684162"/>
            <a:ext cx="1310027" cy="207763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1E9883F-D707-A6EB-C6CE-AE90A7DE5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080"/>
            <a:ext cx="2983576" cy="29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639D3B-0155-82E4-6D00-1386805A4DC3}"/>
              </a:ext>
            </a:extLst>
          </p:cNvPr>
          <p:cNvSpPr txBox="1"/>
          <p:nvPr/>
        </p:nvSpPr>
        <p:spPr>
          <a:xfrm>
            <a:off x="762000" y="249279"/>
            <a:ext cx="10668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chemeClr val="bg1"/>
              </a:solidFill>
              <a:effectLst/>
              <a:highlight>
                <a:srgbClr val="FF33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460237-D37B-577E-C6F1-EB97AC7D441E}"/>
              </a:ext>
            </a:extLst>
          </p:cNvPr>
          <p:cNvSpPr txBox="1"/>
          <p:nvPr/>
        </p:nvSpPr>
        <p:spPr>
          <a:xfrm>
            <a:off x="762000" y="992752"/>
            <a:ext cx="242824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F571C7E-694A-F14F-4D0F-B08CBEB7F502}"/>
              </a:ext>
            </a:extLst>
          </p:cNvPr>
          <p:cNvSpPr txBox="1"/>
          <p:nvPr/>
        </p:nvSpPr>
        <p:spPr>
          <a:xfrm>
            <a:off x="778691" y="1584420"/>
            <a:ext cx="609755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Phân loại: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 nhóm cơ bản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Lưu đồ: Đường kết nối 9">
            <a:extLst>
              <a:ext uri="{FF2B5EF4-FFF2-40B4-BE49-F238E27FC236}">
                <a16:creationId xmlns:a16="http://schemas.microsoft.com/office/drawing/2014/main" id="{BD2B1C02-E931-A1FE-AD8C-9F3DBFE748E7}"/>
              </a:ext>
            </a:extLst>
          </p:cNvPr>
          <p:cNvSpPr/>
          <p:nvPr/>
        </p:nvSpPr>
        <p:spPr>
          <a:xfrm>
            <a:off x="200746" y="2989588"/>
            <a:ext cx="2237738" cy="2234998"/>
          </a:xfrm>
          <a:prstGeom prst="flowChartConnector">
            <a:avLst/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Phó từ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đi kèm </a:t>
            </a: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động từ, tính từ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BD94E27-ACF5-600C-B3DB-DF57CA917ADC}"/>
              </a:ext>
            </a:extLst>
          </p:cNvPr>
          <p:cNvSpPr txBox="1"/>
          <p:nvPr/>
        </p:nvSpPr>
        <p:spPr>
          <a:xfrm>
            <a:off x="3029649" y="2411670"/>
            <a:ext cx="8961605" cy="203466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nghĩa: Làm thành tố phụ trước hoặc phụ sau cho động từ, tính từ, bổ sung ý nghĩa liên quan đến hoạt động, trạng thái, đặc điểm nêu ở động từ hoặc tính từ (quan hệ thời gian, sự tiếp diễn tương tự, sự phủ định, sự cầu khiến, mức độ,...).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2FA2AC02-18F3-BD5D-14EB-97A34FA40668}"/>
              </a:ext>
            </a:extLst>
          </p:cNvPr>
          <p:cNvSpPr/>
          <p:nvPr/>
        </p:nvSpPr>
        <p:spPr>
          <a:xfrm rot="19671174">
            <a:off x="2244526" y="3006403"/>
            <a:ext cx="763289" cy="3928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25A652C-3FFD-BBA5-DEAB-0C1E9B0803E1}"/>
              </a:ext>
            </a:extLst>
          </p:cNvPr>
          <p:cNvSpPr txBox="1"/>
          <p:nvPr/>
        </p:nvSpPr>
        <p:spPr>
          <a:xfrm>
            <a:off x="3197219" y="5365451"/>
            <a:ext cx="7358051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Vị trí: đứng trước hoặc đứng sau động từ, tính từ.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2096B4D5-BC10-335C-9DF1-CCA57CC16190}"/>
              </a:ext>
            </a:extLst>
          </p:cNvPr>
          <p:cNvSpPr/>
          <p:nvPr/>
        </p:nvSpPr>
        <p:spPr>
          <a:xfrm rot="1765165">
            <a:off x="2242491" y="4963463"/>
            <a:ext cx="718414" cy="367582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639D3B-0155-82E4-6D00-1386805A4DC3}"/>
              </a:ext>
            </a:extLst>
          </p:cNvPr>
          <p:cNvSpPr txBox="1"/>
          <p:nvPr/>
        </p:nvSpPr>
        <p:spPr>
          <a:xfrm>
            <a:off x="762000" y="94924"/>
            <a:ext cx="10668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highlight>
                  <a:srgbClr val="FF33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4000" dirty="0">
              <a:solidFill>
                <a:schemeClr val="bg1"/>
              </a:solidFill>
              <a:effectLst/>
              <a:highlight>
                <a:srgbClr val="FF33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460237-D37B-577E-C6F1-EB97AC7D441E}"/>
              </a:ext>
            </a:extLst>
          </p:cNvPr>
          <p:cNvSpPr txBox="1"/>
          <p:nvPr/>
        </p:nvSpPr>
        <p:spPr>
          <a:xfrm>
            <a:off x="778691" y="838397"/>
            <a:ext cx="242824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F571C7E-694A-F14F-4D0F-B08CBEB7F502}"/>
              </a:ext>
            </a:extLst>
          </p:cNvPr>
          <p:cNvSpPr txBox="1"/>
          <p:nvPr/>
        </p:nvSpPr>
        <p:spPr>
          <a:xfrm>
            <a:off x="778691" y="1402867"/>
            <a:ext cx="609755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Phân loại: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 nhóm cơ bản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Lưu đồ: Đường kết nối 9">
            <a:extLst>
              <a:ext uri="{FF2B5EF4-FFF2-40B4-BE49-F238E27FC236}">
                <a16:creationId xmlns:a16="http://schemas.microsoft.com/office/drawing/2014/main" id="{BD2B1C02-E931-A1FE-AD8C-9F3DBFE748E7}"/>
              </a:ext>
            </a:extLst>
          </p:cNvPr>
          <p:cNvSpPr/>
          <p:nvPr/>
        </p:nvSpPr>
        <p:spPr>
          <a:xfrm>
            <a:off x="72521" y="1885869"/>
            <a:ext cx="3117719" cy="1898208"/>
          </a:xfrm>
          <a:prstGeom prst="flowChartConnector">
            <a:avLst/>
          </a:prstGeom>
          <a:gradFill>
            <a:gsLst>
              <a:gs pos="0">
                <a:srgbClr val="FF66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Phó từ đi kèm </a:t>
            </a: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động từ, tính từ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25A652C-3FFD-BBA5-DEAB-0C1E9B0803E1}"/>
              </a:ext>
            </a:extLst>
          </p:cNvPr>
          <p:cNvSpPr txBox="1"/>
          <p:nvPr/>
        </p:nvSpPr>
        <p:spPr>
          <a:xfrm>
            <a:off x="4071949" y="2286874"/>
            <a:ext cx="7358051" cy="54809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 dụ về các phó từ đi kèm động từ, tính từ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35C529A-3E91-4B5F-07C8-37A1950780BB}"/>
              </a:ext>
            </a:extLst>
          </p:cNvPr>
          <p:cNvSpPr txBox="1"/>
          <p:nvPr/>
        </p:nvSpPr>
        <p:spPr>
          <a:xfrm>
            <a:off x="3889312" y="2967935"/>
            <a:ext cx="7080250" cy="379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hông,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chưa..</a:t>
            </a:r>
            <a:endParaRPr lang="en-US" sz="2800" i="1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thôi,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vi-VN" sz="2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chớ</a:t>
            </a:r>
            <a:r>
              <a:rPr lang="vi-VN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DBDF8543-0B2B-CFA6-5F3E-9EC0E6CBEA38}"/>
              </a:ext>
            </a:extLst>
          </p:cNvPr>
          <p:cNvSpPr/>
          <p:nvPr/>
        </p:nvSpPr>
        <p:spPr>
          <a:xfrm>
            <a:off x="3372876" y="2401988"/>
            <a:ext cx="516436" cy="41807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1457</Words>
  <Application>Microsoft Office PowerPoint</Application>
  <PresentationFormat>Widescreen</PresentationFormat>
  <Paragraphs>118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Chủ đề Office</vt:lpstr>
      <vt:lpstr> THỰC HÀNH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4</cp:revision>
  <dcterms:created xsi:type="dcterms:W3CDTF">2022-07-01T03:49:41Z</dcterms:created>
  <dcterms:modified xsi:type="dcterms:W3CDTF">2022-09-20T08:35:20Z</dcterms:modified>
</cp:coreProperties>
</file>