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95" r:id="rId3"/>
    <p:sldId id="257" r:id="rId4"/>
    <p:sldId id="394" r:id="rId5"/>
    <p:sldId id="419" r:id="rId6"/>
    <p:sldId id="430" r:id="rId7"/>
    <p:sldId id="395" r:id="rId8"/>
    <p:sldId id="432" r:id="rId9"/>
    <p:sldId id="263" r:id="rId10"/>
    <p:sldId id="418" r:id="rId11"/>
    <p:sldId id="429" r:id="rId12"/>
    <p:sldId id="434" r:id="rId13"/>
    <p:sldId id="292" r:id="rId14"/>
    <p:sldId id="293" r:id="rId15"/>
    <p:sldId id="304" r:id="rId16"/>
    <p:sldId id="303" r:id="rId17"/>
    <p:sldId id="305" r:id="rId18"/>
    <p:sldId id="299" r:id="rId19"/>
    <p:sldId id="300" r:id="rId20"/>
    <p:sldId id="433" r:id="rId21"/>
    <p:sldId id="316" r:id="rId22"/>
    <p:sldId id="317" r:id="rId23"/>
    <p:sldId id="298" r:id="rId24"/>
    <p:sldId id="271" r:id="rId25"/>
    <p:sldId id="272" r:id="rId26"/>
    <p:sldId id="273" r:id="rId27"/>
    <p:sldId id="309" r:id="rId28"/>
    <p:sldId id="310" r:id="rId29"/>
    <p:sldId id="283" r:id="rId30"/>
    <p:sldId id="285" r:id="rId31"/>
    <p:sldId id="288" r:id="rId32"/>
    <p:sldId id="289" r:id="rId33"/>
    <p:sldId id="291" r:id="rId34"/>
    <p:sldId id="436" r:id="rId35"/>
    <p:sldId id="308" r:id="rId36"/>
    <p:sldId id="277" r:id="rId37"/>
    <p:sldId id="279" r:id="rId38"/>
    <p:sldId id="278" r:id="rId39"/>
    <p:sldId id="435" r:id="rId40"/>
    <p:sldId id="280" r:id="rId41"/>
    <p:sldId id="313" r:id="rId42"/>
    <p:sldId id="314" r:id="rId43"/>
    <p:sldId id="262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C70EE-1333-4315-8B64-3512DD8AC0FD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F31F5-55C3-463F-8FE2-91ED2C82F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31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4508C10-31A5-49AE-B226-EC24726CBD73}" type="slidenum">
              <a:rPr lang="en-US" altLang="en-US">
                <a:solidFill>
                  <a:prstClr val="black"/>
                </a:solidFill>
              </a:rPr>
              <a:pPr/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36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9479514-0891-46AB-8A35-3B16C41C4522}" type="slidenum">
              <a:rPr lang="en-US" altLang="en-US">
                <a:solidFill>
                  <a:prstClr val="black"/>
                </a:solidFill>
              </a:rPr>
              <a:pPr/>
              <a:t>10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968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B4C0B08-DC99-4B3C-95AF-EEBAA9E2A341}" type="slidenum">
              <a:rPr lang="en-US" altLang="en-US">
                <a:solidFill>
                  <a:prstClr val="black"/>
                </a:solidFill>
              </a:rPr>
              <a:pPr/>
              <a:t>11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91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0C83-AB64-4AF3-A088-7D0754301298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A188-6719-4DAA-BAF9-66180D83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0C83-AB64-4AF3-A088-7D0754301298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A188-6719-4DAA-BAF9-66180D83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87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0C83-AB64-4AF3-A088-7D0754301298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A188-6719-4DAA-BAF9-66180D83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74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0C83-AB64-4AF3-A088-7D0754301298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A188-6719-4DAA-BAF9-66180D83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9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0C83-AB64-4AF3-A088-7D0754301298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A188-6719-4DAA-BAF9-66180D83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7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0C83-AB64-4AF3-A088-7D0754301298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A188-6719-4DAA-BAF9-66180D83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695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0C83-AB64-4AF3-A088-7D0754301298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A188-6719-4DAA-BAF9-66180D83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52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0C83-AB64-4AF3-A088-7D0754301298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A188-6719-4DAA-BAF9-66180D83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27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0C83-AB64-4AF3-A088-7D0754301298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A188-6719-4DAA-BAF9-66180D83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3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0C83-AB64-4AF3-A088-7D0754301298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A188-6719-4DAA-BAF9-66180D83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9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00C83-AB64-4AF3-A088-7D0754301298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2A188-6719-4DAA-BAF9-66180D83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09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00C83-AB64-4AF3-A088-7D0754301298}" type="datetimeFigureOut">
              <a:rPr lang="en-US" smtClean="0"/>
              <a:t>20/05/2025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2A188-6719-4DAA-BAF9-66180D83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1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nguoinoitieng.tv/tinh-tp/tien-giang-viet-nam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8928992" cy="5771881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1187624" y="188640"/>
            <a:ext cx="6480720" cy="648072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: KHỞI ĐỘNG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005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7" y="857250"/>
            <a:ext cx="7614634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386367" y="914400"/>
            <a:ext cx="727173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44. VĂN BẢN: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 ME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romanUcPeriod"/>
            </a:pPr>
            <a:endParaRPr lang="vi-VN" alt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VĂN BẢN</a:t>
            </a:r>
            <a:endParaRPr lang="en-US" altLang="en-US" sz="3200" dirty="0"/>
          </a:p>
        </p:txBody>
      </p:sp>
      <p:sp>
        <p:nvSpPr>
          <p:cNvPr id="9" name="Rounded Rectangle 8"/>
          <p:cNvSpPr/>
          <p:nvPr/>
        </p:nvSpPr>
        <p:spPr>
          <a:xfrm>
            <a:off x="1371600" y="3774033"/>
            <a:ext cx="6629401" cy="3750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Me</a:t>
            </a:r>
            <a:endParaRPr lang="vi-VN" sz="3600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15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71550"/>
            <a:ext cx="6858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2914650" y="926307"/>
            <a:ext cx="2743200" cy="84534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50156" y="2286000"/>
            <a:ext cx="2000250" cy="37147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tabLst>
                <a:tab pos="67628" algn="l"/>
                <a:tab pos="135255" algn="l"/>
              </a:tabLst>
            </a:pPr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1: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những chi tiết miêu tả vẻ đẹp của c</a:t>
            </a:r>
            <a:r>
              <a:rPr lang="en-US" sz="280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80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Me.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374231" y="2318146"/>
            <a:ext cx="2163366" cy="35683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tabLst>
                <a:tab pos="67628" algn="l"/>
                <a:tab pos="135255" algn="l"/>
              </a:tabLst>
            </a:pPr>
            <a:r>
              <a:rPr 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Cảm nhận của em về những hình ảnh ấy. 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57851" y="2327674"/>
            <a:ext cx="2222897" cy="3673076"/>
          </a:xfrm>
          <a:prstGeom prst="roundRect">
            <a:avLst>
              <a:gd name="adj" fmla="val 15798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tabLst>
                <a:tab pos="67628" algn="l"/>
                <a:tab pos="135255" algn="l"/>
              </a:tabLst>
            </a:pPr>
            <a:r>
              <a:rPr lang="en-US" sz="2800" b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Cảnh sắc Gò Me hiện lên như thế nào?</a:t>
            </a:r>
            <a:endParaRPr lang="en-US" sz="2800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171700" y="1771650"/>
            <a:ext cx="2114550" cy="514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" idx="4"/>
          </p:cNvCxnSpPr>
          <p:nvPr/>
        </p:nvCxnSpPr>
        <p:spPr>
          <a:xfrm>
            <a:off x="4286250" y="1771650"/>
            <a:ext cx="0" cy="514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4"/>
          </p:cNvCxnSpPr>
          <p:nvPr/>
        </p:nvCxnSpPr>
        <p:spPr>
          <a:xfrm>
            <a:off x="4286250" y="1771650"/>
            <a:ext cx="2286000" cy="5464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2612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4E1791D-486E-20C0-E7B9-21C35A913534}"/>
              </a:ext>
            </a:extLst>
          </p:cNvPr>
          <p:cNvSpPr txBox="1"/>
          <p:nvPr/>
        </p:nvSpPr>
        <p:spPr>
          <a:xfrm>
            <a:off x="611560" y="764704"/>
            <a:ext cx="806489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tiết miêu tả vẻ đẹp cảnh sắc Gò Me:</a:t>
            </a:r>
          </a:p>
          <a:p>
            <a:r>
              <a:rPr lang="en-US" sz="2800" b="0" i="1">
                <a:solidFill>
                  <a:srgbClr val="4B4F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 đê cát đỏ cỏ viền</a:t>
            </a:r>
          </a:p>
          <a:p>
            <a:r>
              <a:rPr lang="en-US" sz="2800" b="0" i="1">
                <a:solidFill>
                  <a:srgbClr val="4B4F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Ruộng vây quanh,bốn mùa gió mát</a:t>
            </a:r>
            <a:endParaRPr lang="en-US" sz="2800" i="1">
              <a:solidFill>
                <a:srgbClr val="4B4F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0" i="1">
                <a:solidFill>
                  <a:srgbClr val="4B4F5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Lúa nàng keo chói rực mặt trời</a:t>
            </a:r>
          </a:p>
          <a:p>
            <a:r>
              <a:rPr lang="en-US" sz="2800" i="1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 làng trăng tắm mây bơi</a:t>
            </a:r>
          </a:p>
          <a:p>
            <a:r>
              <a:rPr lang="en-US" sz="2800" i="1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trong như nước mắt người tôi yêu</a:t>
            </a:r>
          </a:p>
          <a:p>
            <a:r>
              <a:rPr lang="en-US" sz="2800" i="1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 non cong vắt lưỡi liềm</a:t>
            </a:r>
          </a:p>
          <a:p>
            <a:r>
              <a:rPr lang="en-US" sz="2800" i="1">
                <a:solidFill>
                  <a:srgbClr val="4B4F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xanh như dải lụa mềm lửng lơ</a:t>
            </a:r>
          </a:p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nhận: 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 sắc Gò Me hiện lên với không gian mênh mông, 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 sáng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 phú với nhiều màu sắc, cung bậc, hình ảnh thiên nhiên sống động, thi vị. </a:t>
            </a:r>
          </a:p>
          <a:p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 đặc trưng của quê hương. </a:t>
            </a:r>
            <a:endParaRPr lang="en-US" sz="2800" i="1">
              <a:solidFill>
                <a:srgbClr val="4B4F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 </a:t>
            </a:r>
            <a:r>
              <a:rPr lang="fr-FR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Vẻ đẹp nên thơ, xanh mát.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8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683568" y="1333183"/>
            <a:ext cx="7776864" cy="4752528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Me”</a:t>
            </a:r>
          </a:p>
        </p:txBody>
      </p:sp>
      <p:sp>
        <p:nvSpPr>
          <p:cNvPr id="3" name="Horizontal Scroll 2"/>
          <p:cNvSpPr/>
          <p:nvPr/>
        </p:nvSpPr>
        <p:spPr>
          <a:xfrm>
            <a:off x="467544" y="188640"/>
            <a:ext cx="7992888" cy="936104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3446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573" y="88893"/>
            <a:ext cx="2766578" cy="187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574" y="4170782"/>
            <a:ext cx="2766578" cy="268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735" y="123664"/>
            <a:ext cx="2857500" cy="180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510" y="2056913"/>
            <a:ext cx="2647950" cy="202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574" y="1971453"/>
            <a:ext cx="2766578" cy="211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0" y="1928808"/>
            <a:ext cx="2780706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8" y="4170781"/>
            <a:ext cx="2728969" cy="246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39752" y="2063043"/>
            <a:ext cx="35637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39752" y="4293096"/>
            <a:ext cx="35637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65238" y="1268760"/>
            <a:ext cx="35637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53143" y="3429000"/>
            <a:ext cx="35637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51632" y="6316260"/>
            <a:ext cx="44718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73924" y="151438"/>
            <a:ext cx="35637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34351" y="2063043"/>
            <a:ext cx="35637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391" y="4170781"/>
            <a:ext cx="2834844" cy="2668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8334351" y="4277663"/>
            <a:ext cx="445539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9                                                          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8" y="87491"/>
            <a:ext cx="2872986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17938" y="223106"/>
            <a:ext cx="356373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95489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2" y="0"/>
            <a:ext cx="2766578" cy="187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2305"/>
            <a:ext cx="2766578" cy="211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8" y="4133070"/>
            <a:ext cx="276225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19872" y="583813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thưở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ấu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9832" y="2583160"/>
            <a:ext cx="5688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    “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vắt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liềm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lửng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59832" y="4725144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võng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414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8" y="87491"/>
            <a:ext cx="2872986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10" y="1928808"/>
            <a:ext cx="2780706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8" y="4170781"/>
            <a:ext cx="2728969" cy="246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31840" y="780583"/>
            <a:ext cx="6012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2807" y="2848866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2807" y="494022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108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8043"/>
            <a:ext cx="2857500" cy="180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7" y="2276872"/>
            <a:ext cx="2647950" cy="202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03848" y="620688"/>
            <a:ext cx="5940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gáy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trưa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5240" y="3129774"/>
            <a:ext cx="4896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” –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439" y="4725144"/>
            <a:ext cx="8328009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đỗi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Me,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29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4"/>
          <p:cNvSpPr/>
          <p:nvPr/>
        </p:nvSpPr>
        <p:spPr>
          <a:xfrm>
            <a:off x="179512" y="116632"/>
            <a:ext cx="7992888" cy="576064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71179"/>
              </p:ext>
            </p:extLst>
          </p:nvPr>
        </p:nvGraphicFramePr>
        <p:xfrm>
          <a:off x="107504" y="1421488"/>
          <a:ext cx="8928992" cy="5319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0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295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Câu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hỏi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Trả</a:t>
                      </a:r>
                      <a:r>
                        <a:rPr lang="en-US" sz="24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lời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1802">
                <a:tc>
                  <a:txBody>
                    <a:bodyPr/>
                    <a:lstStyle/>
                    <a:p>
                      <a:pPr algn="just"/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Người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Gò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Me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nhắc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đến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trong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bài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thơ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những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ai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512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2.Vẻ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đẹp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ngoại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con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Gò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Me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thể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hiện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ở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những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chi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tiết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nào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Để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làm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nổi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bật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con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Gò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Me,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tác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giả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đã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sử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dụng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những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biện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pháp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nghệ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thuật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gì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Tác</a:t>
                      </a:r>
                      <a:r>
                        <a:rPr lang="en-US" sz="2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dụng</a:t>
                      </a:r>
                      <a:r>
                        <a:rPr lang="en-US" sz="2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biện</a:t>
                      </a:r>
                      <a:r>
                        <a:rPr lang="en-US" sz="2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pháp</a:t>
                      </a:r>
                      <a:r>
                        <a:rPr lang="en-US" sz="2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nghệ</a:t>
                      </a:r>
                      <a:r>
                        <a:rPr lang="en-US" sz="2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thuật</a:t>
                      </a:r>
                      <a:r>
                        <a:rPr lang="en-US" sz="2000" b="1" kern="1200" baseline="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baseline="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ấy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5536" y="797704"/>
            <a:ext cx="378042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Right Brace 3"/>
          <p:cNvSpPr/>
          <p:nvPr/>
        </p:nvSpPr>
        <p:spPr>
          <a:xfrm>
            <a:off x="5508179" y="3356993"/>
            <a:ext cx="143941" cy="97037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10657" y="3638251"/>
            <a:ext cx="1035315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NT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ight Brace 7"/>
          <p:cNvSpPr/>
          <p:nvPr/>
        </p:nvSpPr>
        <p:spPr>
          <a:xfrm>
            <a:off x="5940152" y="4658792"/>
            <a:ext cx="45719" cy="45469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228184" y="4581128"/>
            <a:ext cx="1440160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Duyên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léo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8757" y="5661248"/>
            <a:ext cx="138958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rỏi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khoắn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83400" y="3519016"/>
            <a:ext cx="1412936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tắn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3848" y="1879664"/>
            <a:ext cx="4968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+ “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+ “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+ “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+ “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” –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+ “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82729" y="3435965"/>
            <a:ext cx="26905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núng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b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thẹn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thò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nghiêng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duyên</a:t>
            </a:r>
            <a:endParaRPr lang="en-US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canh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ngào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nọc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cấy</a:t>
            </a:r>
            <a:endParaRPr lang="en-US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me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trã</a:t>
            </a:r>
            <a:endParaRPr lang="en-US" b="1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5607336" y="5517232"/>
            <a:ext cx="165903" cy="100637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27984" y="796642"/>
            <a:ext cx="4635715" cy="4001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PHT </a:t>
            </a:r>
            <a:r>
              <a:rPr lang="en-US" sz="2000" b="1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349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/>
      <p:bldP spid="15" grpId="0"/>
      <p:bldP spid="16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/>
          <p:cNvSpPr/>
          <p:nvPr/>
        </p:nvSpPr>
        <p:spPr>
          <a:xfrm>
            <a:off x="1403648" y="44624"/>
            <a:ext cx="6264696" cy="576064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692696"/>
            <a:ext cx="3672408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740843"/>
              </p:ext>
            </p:extLst>
          </p:nvPr>
        </p:nvGraphicFramePr>
        <p:xfrm>
          <a:off x="0" y="1196753"/>
          <a:ext cx="9144000" cy="5540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7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96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81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Những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chi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tiết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trong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bài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thơ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Vẻ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đẹp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phẩm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chất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tâm</a:t>
                      </a:r>
                      <a:r>
                        <a:rPr lang="en-US" sz="2000" b="1" kern="12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hồn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614">
                <a:tc>
                  <a:txBody>
                    <a:bodyPr/>
                    <a:lstStyle/>
                    <a:p>
                      <a:r>
                        <a:rPr lang="en-US" sz="20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“</a:t>
                      </a:r>
                      <a:r>
                        <a:rPr lang="en-US" sz="20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tôi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” </a:t>
                      </a:r>
                      <a:endParaRPr lang="en-US" sz="2000" kern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cắt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cỏ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chăn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bò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gối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đầu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lên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áo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nằm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dưới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hàng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me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181">
                <a:tc>
                  <a:txBody>
                    <a:bodyPr/>
                    <a:lstStyle/>
                    <a:p>
                      <a:r>
                        <a:rPr lang="en-US" sz="2000" b="1" i="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1" i="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="1" i="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0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mẹ</a:t>
                      </a:r>
                      <a:r>
                        <a:rPr lang="en-US" sz="2000" b="1" i="0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: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Tôi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nằm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trên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võng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mẹ</a:t>
                      </a:r>
                      <a:r>
                        <a:rPr lang="en-US" sz="2000" b="1" i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đưa</a:t>
                      </a:r>
                      <a:endParaRPr lang="en-US" sz="20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7830">
                <a:tc>
                  <a:txBody>
                    <a:bodyPr/>
                    <a:lstStyle/>
                    <a:p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Tác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giả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đã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sử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dụng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biện</a:t>
                      </a:r>
                      <a:r>
                        <a:rPr lang="en-US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pháp</a:t>
                      </a:r>
                      <a:r>
                        <a:rPr lang="en-US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</a:t>
                      </a:r>
                      <a:r>
                        <a:rPr lang="en-US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</a:t>
                      </a:r>
                      <a:r>
                        <a:rPr lang="en-US" sz="2000" b="1" kern="1200" dirty="0"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nào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trong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câu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thơ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sau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và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hãy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nêu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tác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dụng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của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biện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pháp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tu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từ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ấy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?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“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Tre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thôi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khúc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khích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mây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chìm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lắng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nghe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”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“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Gió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dìu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vương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xao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xuyến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bờ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tre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”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89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ảnh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“</a:t>
                      </a:r>
                      <a:r>
                        <a:rPr lang="en-US" sz="20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Những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chị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kern="12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những</a:t>
                      </a:r>
                      <a:r>
                        <a:rPr lang="en-US" sz="2000" b="1" kern="12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em</a:t>
                      </a:r>
                      <a:r>
                        <a:rPr lang="en-US" sz="2000" b="1" kern="12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”, người lao động</a:t>
                      </a:r>
                      <a:endParaRPr lang="en-US" sz="2000" kern="120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“vút đầu bông lúa chín”:</a:t>
                      </a:r>
                      <a:endParaRPr lang="en-US" sz="2000" kern="12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+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Hát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véo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von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khi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đi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cấy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“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Hò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…ơ…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trai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Biên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Hòa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lụy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gái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Gò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Me/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vì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sắc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lịch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mà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chỉ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vì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mê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giọng</a:t>
                      </a:r>
                      <a:r>
                        <a:rPr lang="en-US" sz="2000" b="1" i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i="1" kern="1200" dirty="0" err="1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hò</a:t>
                      </a:r>
                      <a:r>
                        <a:rPr lang="en-US" sz="2000" b="1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…”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506">
                <a:tc>
                  <a:txBody>
                    <a:bodyPr/>
                    <a:lstStyle/>
                    <a:p>
                      <a:r>
                        <a:rPr lang="en-US" sz="2000" b="1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=&gt; Nhận xét vẻ đẹp con người Gò Me</a:t>
                      </a: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05094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084168" y="1846565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=&gt;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Chân chất,  chịu thương chịu khó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0152" y="2603811"/>
            <a:ext cx="3203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Tràn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 thương</a:t>
            </a:r>
          </a:p>
          <a:p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0152" y="3113673"/>
            <a:ext cx="3203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Nhân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hay,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bổng.Tiếng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im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76664" y="4509120"/>
            <a:ext cx="3203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2880" algn="just">
              <a:buFontTx/>
              <a:buChar char="-"/>
            </a:pPr>
            <a:r>
              <a:rPr lang="en-US" sz="2000" b="1">
                <a:latin typeface="Times New Roman" pitchFamily="18" charset="0"/>
                <a:cs typeface="Times New Roman" pitchFamily="18" charset="0"/>
              </a:rPr>
              <a:t>Sống vui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23720" y="708085"/>
            <a:ext cx="252028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3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88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/>
      <p:bldP spid="11" grpId="0"/>
      <p:bldP spid="12" grpId="0"/>
      <p:bldP spid="13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323528" y="0"/>
            <a:ext cx="5040560" cy="4221088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" y="4725144"/>
            <a:ext cx="319550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21088"/>
            <a:ext cx="2232248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 flipH="1">
            <a:off x="5940152" y="260648"/>
            <a:ext cx="3096344" cy="3455809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850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ADED8F-EF49-9042-570B-6170BCB2D556}"/>
              </a:ext>
            </a:extLst>
          </p:cNvPr>
          <p:cNvSpPr txBox="1"/>
          <p:nvPr/>
        </p:nvSpPr>
        <p:spPr>
          <a:xfrm>
            <a:off x="251520" y="1340768"/>
            <a:ext cx="871296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-&gt; Hình ảnh những con người lao động chân chất, khoẻ khoắn, duyên dáng, yêu đời, gắn bó với quê hương xứ sở,...</a:t>
            </a:r>
            <a:endParaRPr lang="en-US" sz="4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378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707905" y="2755957"/>
            <a:ext cx="1584176" cy="13460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4102043"/>
            <a:ext cx="3707904" cy="2755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292081" y="32722"/>
            <a:ext cx="3851919" cy="27232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92081" y="4102043"/>
            <a:ext cx="3744415" cy="2755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0"/>
            <a:ext cx="3707905" cy="2755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47764" y="5018711"/>
            <a:ext cx="415645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6604214" y="1746600"/>
            <a:ext cx="72008" cy="3272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324714" y="1746600"/>
            <a:ext cx="43515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324714" y="1693411"/>
            <a:ext cx="123050" cy="3325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289186" y="273422"/>
            <a:ext cx="4875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 của tác giả về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698842" y="2828835"/>
            <a:ext cx="1493913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giả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853952" y="5013176"/>
            <a:ext cx="5310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67544" y="190616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107503" y="830317"/>
            <a:ext cx="19747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Me?</a:t>
            </a:r>
          </a:p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Tác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7164287" y="2275499"/>
            <a:ext cx="1746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Me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995936" y="2023785"/>
            <a:ext cx="576064" cy="39710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724128" y="3019500"/>
            <a:ext cx="576064" cy="39710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09120" y="4437112"/>
            <a:ext cx="576064" cy="39710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71800" y="3031896"/>
            <a:ext cx="576064" cy="39710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797152" y="2836191"/>
            <a:ext cx="288032" cy="3818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2576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707905" y="2755957"/>
            <a:ext cx="1584176" cy="13460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4102043"/>
            <a:ext cx="3707904" cy="27559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292081" y="32722"/>
            <a:ext cx="3851919" cy="27232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148064" y="4102043"/>
            <a:ext cx="3888432" cy="27559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0" y="0"/>
            <a:ext cx="3707905" cy="27559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75656" y="5676106"/>
            <a:ext cx="5976664" cy="7200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524329" y="1165394"/>
            <a:ext cx="36004" cy="449585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475656" y="1165394"/>
            <a:ext cx="608539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475656" y="1165394"/>
            <a:ext cx="0" cy="456786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2233168" y="73305"/>
            <a:ext cx="4371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707905" y="2710661"/>
            <a:ext cx="1584176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790630" y="5733256"/>
            <a:ext cx="5310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“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”, “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67544" y="1906167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0" y="1428174"/>
            <a:ext cx="15121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Gò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Me?</a:t>
            </a:r>
          </a:p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/>
          </a:p>
        </p:txBody>
      </p:sp>
      <p:sp>
        <p:nvSpPr>
          <p:cNvPr id="89" name="TextBox 88"/>
          <p:cNvSpPr txBox="1"/>
          <p:nvPr/>
        </p:nvSpPr>
        <p:spPr>
          <a:xfrm>
            <a:off x="7956376" y="2137785"/>
            <a:ext cx="12961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7719" y="1444181"/>
            <a:ext cx="310450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bể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52121" y="2564904"/>
            <a:ext cx="1944216" cy="2031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Leng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keng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xao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mía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von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tre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gáy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,…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30219" y="4815441"/>
            <a:ext cx="237626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hóa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09592" y="2023785"/>
            <a:ext cx="1728192" cy="313932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…..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lửng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NT 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so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da </a:t>
            </a:r>
            <a:r>
              <a:rPr lang="en-US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r>
              <a:rPr lang="en-US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51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4" grpId="0" animBg="1"/>
      <p:bldP spid="5" grpId="0" animBg="1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7214" y="1239143"/>
            <a:ext cx="3398922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40130" y="2300679"/>
            <a:ext cx="3348848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hồn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3750131"/>
            <a:ext cx="3384376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76610" y="5099861"/>
            <a:ext cx="3312368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vọng</a:t>
            </a:r>
          </a:p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Việc nhà thơ dẫn lại 2 lần câu hò  khơi gợi cảm xúc.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4364" y="1365150"/>
            <a:ext cx="2919636" cy="523220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Nỗi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200">
                <a:latin typeface="Times New Roman" pitchFamily="18" charset="0"/>
                <a:cs typeface="Times New Roman" pitchFamily="18" charset="0"/>
              </a:rPr>
              <a:t> sâu</a:t>
            </a:r>
          </a:p>
          <a:p>
            <a:pPr marL="342900" indent="-342900">
              <a:buFontTx/>
              <a:buChar char="-"/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Thể hiện tình yêu và nỗi nhớ da diết đối với quê hương, với những sinh hoạt văn hóa truyền thống của quê hương</a:t>
            </a:r>
          </a:p>
          <a:p>
            <a:pPr marL="342900" indent="-342900">
              <a:buFontTx/>
              <a:buChar char="-"/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Chính điệu hò đã góp phần quan trọng làm nên vẻ đẹp, bản sắc của Gò Me.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23973"/>
            <a:ext cx="14478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Arrow Connector 9"/>
          <p:cNvCxnSpPr>
            <a:stCxn id="3074" idx="3"/>
            <a:endCxn id="4" idx="1"/>
          </p:cNvCxnSpPr>
          <p:nvPr/>
        </p:nvCxnSpPr>
        <p:spPr>
          <a:xfrm flipV="1">
            <a:off x="1627312" y="1654642"/>
            <a:ext cx="769902" cy="13313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074" idx="3"/>
            <a:endCxn id="5" idx="1"/>
          </p:cNvCxnSpPr>
          <p:nvPr/>
        </p:nvCxnSpPr>
        <p:spPr>
          <a:xfrm flipV="1">
            <a:off x="1627312" y="2900844"/>
            <a:ext cx="812818" cy="851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074" idx="3"/>
            <a:endCxn id="6" idx="1"/>
          </p:cNvCxnSpPr>
          <p:nvPr/>
        </p:nvCxnSpPr>
        <p:spPr>
          <a:xfrm>
            <a:off x="1627312" y="2985998"/>
            <a:ext cx="784448" cy="11796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3074" idx="3"/>
            <a:endCxn id="7" idx="1"/>
          </p:cNvCxnSpPr>
          <p:nvPr/>
        </p:nvCxnSpPr>
        <p:spPr>
          <a:xfrm>
            <a:off x="1627312" y="2985998"/>
            <a:ext cx="849298" cy="289869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4077072"/>
            <a:ext cx="1983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Frame 40"/>
          <p:cNvSpPr/>
          <p:nvPr/>
        </p:nvSpPr>
        <p:spPr>
          <a:xfrm>
            <a:off x="177345" y="68490"/>
            <a:ext cx="8064896" cy="792088"/>
          </a:xfrm>
          <a:prstGeom prst="fram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7" name="Right Brace 3096"/>
          <p:cNvSpPr/>
          <p:nvPr/>
        </p:nvSpPr>
        <p:spPr>
          <a:xfrm>
            <a:off x="5940152" y="1654642"/>
            <a:ext cx="360040" cy="3676052"/>
          </a:xfrm>
          <a:prstGeom prst="rightBrace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309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3848" y="116632"/>
            <a:ext cx="2952328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Arrow Callout 4"/>
          <p:cNvSpPr/>
          <p:nvPr/>
        </p:nvSpPr>
        <p:spPr>
          <a:xfrm>
            <a:off x="683568" y="764704"/>
            <a:ext cx="8064896" cy="1440160"/>
          </a:xfrm>
          <a:prstGeom prst="down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tích cực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Punched Tape 5"/>
          <p:cNvSpPr/>
          <p:nvPr/>
        </p:nvSpPr>
        <p:spPr>
          <a:xfrm>
            <a:off x="683568" y="2204864"/>
            <a:ext cx="3384376" cy="3960440"/>
          </a:xfrm>
          <a:prstGeom prst="flowChartPunchedTap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nghệ thuật của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owchart: Punched Tape 6"/>
          <p:cNvSpPr/>
          <p:nvPr/>
        </p:nvSpPr>
        <p:spPr>
          <a:xfrm>
            <a:off x="5004048" y="2192288"/>
            <a:ext cx="3384376" cy="3829000"/>
          </a:xfrm>
          <a:prstGeom prst="flowChartPunchedTap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nội dung của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0598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ata 3"/>
          <p:cNvSpPr/>
          <p:nvPr/>
        </p:nvSpPr>
        <p:spPr>
          <a:xfrm>
            <a:off x="323528" y="764704"/>
            <a:ext cx="8640960" cy="5472608"/>
          </a:xfrm>
          <a:prstGeom prst="flowChartInputOutp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Nghệ thuật: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203848" y="116632"/>
            <a:ext cx="2952328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5055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agnetic Disk 3"/>
          <p:cNvSpPr/>
          <p:nvPr/>
        </p:nvSpPr>
        <p:spPr>
          <a:xfrm>
            <a:off x="534390" y="116632"/>
            <a:ext cx="7848872" cy="5760640"/>
          </a:xfrm>
          <a:prstGeom prst="flowChartMagneticDisk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Nội dung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982662" y="588102"/>
            <a:ext cx="2952328" cy="5040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3871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706454" y="1340768"/>
            <a:ext cx="7920880" cy="3168352"/>
          </a:xfrm>
          <a:prstGeom prst="flowChartPunchedTap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b="1" dirty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6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600" y="1109935"/>
            <a:ext cx="345638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HÌNH ẢNH EM YÊU</a:t>
            </a:r>
          </a:p>
        </p:txBody>
      </p:sp>
      <p:sp>
        <p:nvSpPr>
          <p:cNvPr id="2" name="Flowchart: Terminator 1">
            <a:extLst>
              <a:ext uri="{FF2B5EF4-FFF2-40B4-BE49-F238E27FC236}">
                <a16:creationId xmlns:a16="http://schemas.microsoft.com/office/drawing/2014/main" id="{02108ADF-657F-A495-38AB-DCF075FD7BDE}"/>
              </a:ext>
            </a:extLst>
          </p:cNvPr>
          <p:cNvSpPr/>
          <p:nvPr/>
        </p:nvSpPr>
        <p:spPr>
          <a:xfrm>
            <a:off x="971600" y="47235"/>
            <a:ext cx="6624736" cy="72008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: LUYỆN TẬP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6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118112" cy="2840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13500" y="633920"/>
            <a:ext cx="3456384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HÌNH ẢNH EM YÊU</a:t>
            </a:r>
          </a:p>
        </p:txBody>
      </p:sp>
      <p:pic>
        <p:nvPicPr>
          <p:cNvPr id="5" name="Picture 2" descr="Cây me với tác dụng của cây me và cách dùng hiệu quả từ cây me là gì?">
            <a:extLst>
              <a:ext uri="{FF2B5EF4-FFF2-40B4-BE49-F238E27FC236}">
                <a16:creationId xmlns:a16="http://schemas.microsoft.com/office/drawing/2014/main" id="{35D3EC11-6C83-0FE0-31F9-792D9F6A1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37112"/>
            <a:ext cx="6480720" cy="237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ạn văn 7 trang 93 Kết nối tri thức - Tập 1">
            <a:extLst>
              <a:ext uri="{FF2B5EF4-FFF2-40B4-BE49-F238E27FC236}">
                <a16:creationId xmlns:a16="http://schemas.microsoft.com/office/drawing/2014/main" id="{006C16D9-B500-CBCF-C65E-40F01D43E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43032"/>
            <a:ext cx="4118112" cy="284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75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: VẬN DỤNG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251520" y="1700808"/>
            <a:ext cx="8496944" cy="4464496"/>
          </a:xfrm>
          <a:prstGeom prst="horizontalScrol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xôi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Lâm Đồng khiến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? Hình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617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 Ribbon 3"/>
          <p:cNvSpPr/>
          <p:nvPr/>
        </p:nvSpPr>
        <p:spPr>
          <a:xfrm>
            <a:off x="0" y="0"/>
            <a:ext cx="9036496" cy="2880320"/>
          </a:xfrm>
          <a:prstGeom prst="ribbon2">
            <a:avLst>
              <a:gd name="adj1" fmla="val 16667"/>
              <a:gd name="adj2" fmla="val 6893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 2: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GÒ </a:t>
            </a:r>
            <a:r>
              <a:rPr lang="en-US" sz="4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 </a:t>
            </a:r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0320"/>
            <a:ext cx="9036496" cy="394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5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7836" y="4167110"/>
            <a:ext cx="8176104" cy="1350712"/>
          </a:xfrm>
          <a:prstGeom prst="rect">
            <a:avLst/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b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Chùa Ve Chai, Linh Phước.</a:t>
            </a:r>
          </a:p>
        </p:txBody>
      </p:sp>
      <p:pic>
        <p:nvPicPr>
          <p:cNvPr id="1026" name="Picture 2" descr="Kết quả hình ảnh cho hình ảnh chùa ve chai đà lạt">
            <a:extLst>
              <a:ext uri="{FF2B5EF4-FFF2-40B4-BE49-F238E27FC236}">
                <a16:creationId xmlns:a16="http://schemas.microsoft.com/office/drawing/2014/main" id="{C9E5F9F7-0E2E-2E15-F4EA-08C359899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" r="3715" b="-1"/>
          <a:stretch/>
        </p:blipFill>
        <p:spPr bwMode="auto">
          <a:xfrm>
            <a:off x="2160270" y="815159"/>
            <a:ext cx="4823460" cy="297543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253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91" name="Rectangle 2083">
            <a:extLst>
              <a:ext uri="{FF2B5EF4-FFF2-40B4-BE49-F238E27FC236}">
                <a16:creationId xmlns:a16="http://schemas.microsoft.com/office/drawing/2014/main" id="{E6B869D4-1EEF-4B5F-AD70-79AACBAEE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9AEA4C-6CE7-1117-89D0-073DB1A62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0" r="1" b="10798"/>
          <a:stretch/>
        </p:blipFill>
        <p:spPr>
          <a:xfrm>
            <a:off x="-1" y="10"/>
            <a:ext cx="5996627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430397-FE2B-9ED0-AFA4-D32DEE0851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3" r="-6" b="-6"/>
          <a:stretch/>
        </p:blipFill>
        <p:spPr>
          <a:xfrm>
            <a:off x="6141024" y="10"/>
            <a:ext cx="3002976" cy="2228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BE321E-F9F7-1247-FB0A-71BB3120C7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973" r="1" b="10653"/>
          <a:stretch/>
        </p:blipFill>
        <p:spPr>
          <a:xfrm>
            <a:off x="6141021" y="2400472"/>
            <a:ext cx="3002977" cy="2057046"/>
          </a:xfrm>
          <a:prstGeom prst="rect">
            <a:avLst/>
          </a:prstGeom>
        </p:spPr>
      </p:pic>
      <p:pic>
        <p:nvPicPr>
          <p:cNvPr id="1026" name="Picture 2" descr="Kết quả hình ảnh cho hình ảnh đẹp về festival hoa dalat 2022">
            <a:extLst>
              <a:ext uri="{FF2B5EF4-FFF2-40B4-BE49-F238E27FC236}">
                <a16:creationId xmlns:a16="http://schemas.microsoft.com/office/drawing/2014/main" id="{2D5CEEA9-E7E4-12EC-8B02-2ED7861A8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" r="-1" b="-1"/>
          <a:stretch/>
        </p:blipFill>
        <p:spPr bwMode="auto">
          <a:xfrm>
            <a:off x="6141021" y="4629229"/>
            <a:ext cx="3002977" cy="222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1070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4554" y="4756638"/>
            <a:ext cx="8354891" cy="9304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Trường THCS QUẢNG HIỆP.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CDBDB0-35EC-98FE-1CB8-06F03A53F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216" b="9965"/>
          <a:stretch/>
        </p:blipFill>
        <p:spPr>
          <a:xfrm>
            <a:off x="240218" y="307731"/>
            <a:ext cx="8622239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9368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rt 3"/>
          <p:cNvSpPr/>
          <p:nvPr/>
        </p:nvSpPr>
        <p:spPr>
          <a:xfrm>
            <a:off x="179512" y="116632"/>
            <a:ext cx="8712968" cy="5832648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dỗ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đỗi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309120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0EEB2-CF41-EBA5-73EB-900CDBD05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D50A2-D434-D626-5E9C-D4DD6F879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319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755576" y="908720"/>
            <a:ext cx="7344816" cy="4104456"/>
          </a:xfrm>
          <a:prstGeom prst="flowChartPunchedTap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: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“ĐÀ LẠT TRONG EM” 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0031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/>
          <p:cNvSpPr/>
          <p:nvPr/>
        </p:nvSpPr>
        <p:spPr>
          <a:xfrm>
            <a:off x="1259632" y="188640"/>
            <a:ext cx="6336704" cy="792088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KẾT NỐI VỚI ĐỌC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253020" y="1268760"/>
            <a:ext cx="8568952" cy="2448272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5 - 7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68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9672" y="188640"/>
            <a:ext cx="6552728" cy="7920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738731"/>
              </p:ext>
            </p:extLst>
          </p:nvPr>
        </p:nvGraphicFramePr>
        <p:xfrm>
          <a:off x="179512" y="1268760"/>
          <a:ext cx="8784976" cy="5364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7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5 - 7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thuyết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tính liên kết giữa các câu trong đoạn văn.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27579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evel 3"/>
          <p:cNvSpPr/>
          <p:nvPr/>
        </p:nvSpPr>
        <p:spPr>
          <a:xfrm>
            <a:off x="251520" y="116632"/>
            <a:ext cx="8640960" cy="6552728"/>
          </a:xfrm>
          <a:prstGeom prst="bevel">
            <a:avLst>
              <a:gd name="adj" fmla="val 697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non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00359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7D2D-E2ED-0FE1-1D04-ECAA46F13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8DFE6-DF83-3A1E-1F85-8F20CE7237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4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43551" y="1085537"/>
            <a:ext cx="4904913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( 1929-1975)</a:t>
            </a:r>
          </a:p>
          <a:p>
            <a:pPr lvl="0"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Hoằng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tỉnh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Tiền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Giang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(1957). </a:t>
            </a:r>
          </a:p>
          <a:p>
            <a:pPr lvl="0"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3930" y="260648"/>
            <a:ext cx="3166502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46" y="1037654"/>
            <a:ext cx="3574705" cy="475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1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39752" y="188640"/>
            <a:ext cx="4680520" cy="7920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Punched Tape 4"/>
          <p:cNvSpPr/>
          <p:nvPr/>
        </p:nvSpPr>
        <p:spPr>
          <a:xfrm>
            <a:off x="395536" y="1268760"/>
            <a:ext cx="8352928" cy="3456384"/>
          </a:xfrm>
          <a:prstGeom prst="flowChartPunchedTap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Hoàn thiện các nội dung đã học trong bài;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soạn bài: Thực hành tiếng Việt (Nghĩa của từ; biện pháp tu từ).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6474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050"/>
            <a:ext cx="9036496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372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" y="0"/>
            <a:ext cx="902671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2159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2060848"/>
            <a:ext cx="5688632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KÍNH CHÚC CÁC THẦY CÔ MẠNH KHỎE, CÁC EM HỌC TẬP TỐT!</a:t>
            </a:r>
          </a:p>
        </p:txBody>
      </p:sp>
    </p:spTree>
    <p:extLst>
      <p:ext uri="{BB962C8B-B14F-4D97-AF65-F5344CB8AC3E}">
        <p14:creationId xmlns:p14="http://schemas.microsoft.com/office/powerpoint/2010/main" val="3221088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58910" y="2245724"/>
            <a:ext cx="1710077" cy="2304488"/>
          </a:xfrm>
          <a:prstGeom prst="rect">
            <a:avLst/>
          </a:prstGeom>
        </p:spPr>
      </p:pic>
      <p:pic>
        <p:nvPicPr>
          <p:cNvPr id="7172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10" y="992076"/>
            <a:ext cx="68580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07504" y="373632"/>
            <a:ext cx="8773007" cy="604867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Tác phẩm:</a:t>
            </a:r>
            <a:endParaRPr lang="vi-VN" sz="3600" dirty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thơ: </a:t>
            </a:r>
            <a:r>
              <a:rPr lang="en-US" sz="360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tự do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PTBĐ: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miêu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Xuất xứ: Trích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 algn="just">
              <a:buFontTx/>
              <a:buChar char="-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“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Me” 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1957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6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0F1300C-934D-3CDB-A9B1-2B4FBAE83093}"/>
              </a:ext>
            </a:extLst>
          </p:cNvPr>
          <p:cNvSpPr txBox="1"/>
          <p:nvPr/>
        </p:nvSpPr>
        <p:spPr>
          <a:xfrm>
            <a:off x="395536" y="1196752"/>
            <a:ext cx="874846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Phong cách nghệ thuật: đậm chất Nam Bộ, thể hiện tình yêu và lòng nhớ thương quê hương da diết của một người con Nam Bộ đang sống trên đất Bắc.</a:t>
            </a:r>
            <a:endParaRPr lang="en-US" sz="4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58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57782" y="1579808"/>
            <a:ext cx="45620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Me 1957</a:t>
            </a:r>
          </a:p>
          <a:p>
            <a:pPr lvl="0"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1962</a:t>
            </a:r>
          </a:p>
          <a:p>
            <a:pPr lvl="0"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(1955)</a:t>
            </a:r>
          </a:p>
          <a:p>
            <a:pPr lvl="0"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1980</a:t>
            </a:r>
          </a:p>
          <a:p>
            <a:pPr lvl="0"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(1956)</a:t>
            </a:r>
          </a:p>
          <a:p>
            <a:pPr lvl="0"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1950.</a:t>
            </a:r>
          </a:p>
          <a:p>
            <a:pPr lvl="0"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1966</a:t>
            </a:r>
          </a:p>
          <a:p>
            <a:pPr lvl="0" algn="just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1976</a:t>
            </a:r>
          </a:p>
        </p:txBody>
      </p:sp>
      <p:sp>
        <p:nvSpPr>
          <p:cNvPr id="6" name="Rectangle 5"/>
          <p:cNvSpPr/>
          <p:nvPr/>
        </p:nvSpPr>
        <p:spPr>
          <a:xfrm>
            <a:off x="1771650" y="1012211"/>
            <a:ext cx="5143500" cy="38087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75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875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1875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75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1875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75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1875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75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phẩm</a:t>
            </a:r>
            <a:r>
              <a:rPr lang="en-US" sz="1875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75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1875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75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Hoàng</a:t>
            </a:r>
            <a:r>
              <a:rPr lang="en-US" sz="1875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75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Tố</a:t>
            </a:r>
            <a:r>
              <a:rPr lang="en-US" sz="1875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75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Nguyên</a:t>
            </a:r>
            <a:endParaRPr lang="en-US" sz="1875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90" y="1456933"/>
            <a:ext cx="3049172" cy="393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03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D151C67-819E-D026-E2CD-0473392E4834}"/>
              </a:ext>
            </a:extLst>
          </p:cNvPr>
          <p:cNvSpPr txBox="1"/>
          <p:nvPr/>
        </p:nvSpPr>
        <p:spPr>
          <a:xfrm>
            <a:off x="1259632" y="476672"/>
            <a:ext cx="705678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- Phần 1: Từ đầu đến “người tôi yêu”: Cảnh sắc Gò Me hiện lên qua nỗi nhớ của nhà thơ</a:t>
            </a:r>
            <a:br>
              <a:rPr lang="vi-VN" sz="2800">
                <a:latin typeface="+mj-lt"/>
              </a:rPr>
            </a:br>
            <a:br>
              <a:rPr lang="vi-VN" sz="2800">
                <a:latin typeface="+mj-lt"/>
              </a:rPr>
            </a:br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- Phần 2: Tiếp theo đến “lụa mềm lửng lơ”: Hình ảnh người dân Gò Me</a:t>
            </a:r>
            <a:br>
              <a:rPr lang="vi-VN" sz="2800">
                <a:latin typeface="+mj-lt"/>
              </a:rPr>
            </a:br>
            <a:br>
              <a:rPr lang="vi-VN" sz="2800">
                <a:latin typeface="+mj-lt"/>
              </a:rPr>
            </a:br>
            <a:r>
              <a:rPr lang="vi-VN" sz="2800" b="0" i="0">
                <a:solidFill>
                  <a:srgbClr val="000000"/>
                </a:solidFill>
                <a:effectLst/>
                <a:latin typeface="+mj-lt"/>
              </a:rPr>
              <a:t>- Phần 3: Còn lại: Giai điệu quê hương trong lòng tác giả</a:t>
            </a: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r>
              <a:rPr lang="en-US" b="0" i="0">
                <a:solidFill>
                  <a:srgbClr val="000000"/>
                </a:solidFill>
                <a:effectLst/>
                <a:latin typeface="OpenSans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4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6672" y="2909018"/>
            <a:ext cx="5904655" cy="8745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chi tiết văn bản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ame 4"/>
          <p:cNvSpPr/>
          <p:nvPr/>
        </p:nvSpPr>
        <p:spPr>
          <a:xfrm>
            <a:off x="1059682" y="4005064"/>
            <a:ext cx="7965931" cy="720080"/>
          </a:xfrm>
          <a:prstGeom prst="fram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qua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ame 5"/>
          <p:cNvSpPr/>
          <p:nvPr/>
        </p:nvSpPr>
        <p:spPr>
          <a:xfrm>
            <a:off x="1059682" y="5085184"/>
            <a:ext cx="7992888" cy="72008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06672" y="1772816"/>
            <a:ext cx="5904656" cy="86409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lowchart: Punched Tape 1"/>
          <p:cNvSpPr/>
          <p:nvPr/>
        </p:nvSpPr>
        <p:spPr>
          <a:xfrm>
            <a:off x="827584" y="144016"/>
            <a:ext cx="7992888" cy="1196752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HỌAT ĐỘNG 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43569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2314</TotalTime>
  <Words>2406</Words>
  <Application>Microsoft Office PowerPoint</Application>
  <PresentationFormat>On-screen Show (4:3)</PresentationFormat>
  <Paragraphs>225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.VnTime</vt:lpstr>
      <vt:lpstr>Arial</vt:lpstr>
      <vt:lpstr>Calibri</vt:lpstr>
      <vt:lpstr>OpenSans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: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Huong Ngoc</cp:lastModifiedBy>
  <cp:revision>155</cp:revision>
  <dcterms:created xsi:type="dcterms:W3CDTF">2022-11-10T13:26:04Z</dcterms:created>
  <dcterms:modified xsi:type="dcterms:W3CDTF">2025-05-19T22:46:45Z</dcterms:modified>
</cp:coreProperties>
</file>