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D_C5222DFB.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68" r:id="rId2"/>
    <p:sldId id="381" r:id="rId3"/>
    <p:sldId id="257" r:id="rId4"/>
    <p:sldId id="389" r:id="rId5"/>
    <p:sldId id="384" r:id="rId6"/>
    <p:sldId id="269" r:id="rId7"/>
    <p:sldId id="270" r:id="rId8"/>
    <p:sldId id="404" r:id="rId9"/>
    <p:sldId id="390" r:id="rId10"/>
    <p:sldId id="386" r:id="rId11"/>
    <p:sldId id="387" r:id="rId12"/>
    <p:sldId id="403" r:id="rId13"/>
    <p:sldId id="398" r:id="rId14"/>
    <p:sldId id="391" r:id="rId15"/>
    <p:sldId id="397" r:id="rId16"/>
    <p:sldId id="395" r:id="rId17"/>
    <p:sldId id="407" r:id="rId18"/>
    <p:sldId id="409" r:id="rId19"/>
    <p:sldId id="396" r:id="rId20"/>
    <p:sldId id="263" r:id="rId21"/>
    <p:sldId id="369" r:id="rId22"/>
    <p:sldId id="33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45A887-CCF4-4B70-9E36-5187CE9FEEA1}" name="my pc" initials="mp" userId="my pc"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77" d="100"/>
          <a:sy n="77" d="100"/>
        </p:scale>
        <p:origin x="268" y="56"/>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omments/modernComment_10D_C5222DFB.xml><?xml version="1.0" encoding="utf-8"?>
<p188:cmLst xmlns:a="http://schemas.openxmlformats.org/drawingml/2006/main" xmlns:r="http://schemas.openxmlformats.org/officeDocument/2006/relationships" xmlns:p188="http://schemas.microsoft.com/office/powerpoint/2018/8/main">
  <p188:cm id="{A746EE0A-2930-4CD0-956B-A0531E8066C2}" authorId="{4A45A887-CCF4-4B70-9E36-5187CE9FEEA1}" created="2024-11-11T13:33:16.218">
    <pc:sldMkLst xmlns:pc="http://schemas.microsoft.com/office/powerpoint/2013/main/command">
      <pc:docMk/>
      <pc:sldMk cId="3307351547" sldId="269"/>
    </pc:sldMkLst>
    <p188:txBody>
      <a:bodyPr/>
      <a:lstStyle/>
      <a:p>
        <a:r>
          <a:rPr lang="vi-VN"/>
          <a:t>nn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11/27/2024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11/27/2024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a:t>
            </a:fld>
            <a:endParaRPr lang="en-US"/>
          </a:p>
        </p:txBody>
      </p:sp>
    </p:spTree>
    <p:extLst>
      <p:ext uri="{BB962C8B-B14F-4D97-AF65-F5344CB8AC3E}">
        <p14:creationId xmlns:p14="http://schemas.microsoft.com/office/powerpoint/2010/main" val="1218271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Chiếu</a:t>
            </a:r>
            <a:r>
              <a:rPr lang="en-US" dirty="0"/>
              <a:t> </a:t>
            </a:r>
            <a:r>
              <a:rPr lang="en-US" dirty="0" err="1"/>
              <a:t>lại</a:t>
            </a:r>
            <a:r>
              <a:rPr lang="en-US" dirty="0"/>
              <a:t> </a:t>
            </a:r>
            <a:r>
              <a:rPr lang="en-US" dirty="0" err="1"/>
              <a:t>câu</a:t>
            </a:r>
            <a:r>
              <a:rPr lang="en-US" dirty="0"/>
              <a:t> </a:t>
            </a:r>
            <a:r>
              <a:rPr lang="en-US" dirty="0" err="1"/>
              <a:t>hỏi</a:t>
            </a:r>
            <a:r>
              <a:rPr lang="en-US" dirty="0"/>
              <a:t> </a:t>
            </a:r>
            <a:endParaRPr lang="vi-VN" dirty="0"/>
          </a:p>
        </p:txBody>
      </p:sp>
      <p:sp>
        <p:nvSpPr>
          <p:cNvPr id="4" name="Chỗ dành sẵn cho Số hiệu Bản chiếu 3"/>
          <p:cNvSpPr>
            <a:spLocks noGrp="1"/>
          </p:cNvSpPr>
          <p:nvPr>
            <p:ph type="sldNum" sz="quarter" idx="5"/>
          </p:nvPr>
        </p:nvSpPr>
        <p:spPr/>
        <p:txBody>
          <a:bodyPr/>
          <a:lstStyle/>
          <a:p>
            <a:fld id="{B42A32CE-9381-4A2D-8C19-4E0F5E5AA5FF}" type="slidenum">
              <a:rPr lang="en-US" smtClean="0"/>
              <a:t>2</a:t>
            </a:fld>
            <a:endParaRPr lang="en-US"/>
          </a:p>
        </p:txBody>
      </p:sp>
    </p:spTree>
    <p:extLst>
      <p:ext uri="{BB962C8B-B14F-4D97-AF65-F5344CB8AC3E}">
        <p14:creationId xmlns:p14="http://schemas.microsoft.com/office/powerpoint/2010/main" val="416148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chốt</a:t>
            </a:r>
            <a:r>
              <a:rPr lang="en-US" dirty="0"/>
              <a:t> </a:t>
            </a:r>
            <a:r>
              <a:rPr lang="en-US" dirty="0" err="1"/>
              <a:t>giảng</a:t>
            </a:r>
            <a:r>
              <a:rPr lang="en-US" dirty="0"/>
              <a:t> </a:t>
            </a:r>
            <a:r>
              <a:rPr lang="en-US" dirty="0" err="1"/>
              <a:t>lại</a:t>
            </a:r>
            <a:r>
              <a:rPr lang="en-US" dirty="0"/>
              <a:t> </a:t>
            </a:r>
            <a:r>
              <a:rPr lang="en-US" dirty="0" err="1"/>
              <a:t>phần</a:t>
            </a:r>
            <a:r>
              <a:rPr lang="en-US" dirty="0"/>
              <a:t> </a:t>
            </a:r>
            <a:r>
              <a:rPr lang="en-US" dirty="0" err="1"/>
              <a:t>yêu</a:t>
            </a:r>
            <a:r>
              <a:rPr lang="en-US" dirty="0"/>
              <a:t> </a:t>
            </a:r>
            <a:r>
              <a:rPr lang="en-US" dirty="0" err="1"/>
              <a:t>cầu</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5</a:t>
            </a:fld>
            <a:endParaRPr lang="en-US"/>
          </a:p>
        </p:txBody>
      </p:sp>
    </p:spTree>
    <p:extLst>
      <p:ext uri="{BB962C8B-B14F-4D97-AF65-F5344CB8AC3E}">
        <p14:creationId xmlns:p14="http://schemas.microsoft.com/office/powerpoint/2010/main" val="3515238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Chuyển</a:t>
            </a:r>
            <a:r>
              <a:rPr lang="en-US" dirty="0"/>
              <a:t> sang </a:t>
            </a:r>
            <a:r>
              <a:rPr lang="en-US" dirty="0" err="1"/>
              <a:t>phân</a:t>
            </a:r>
            <a:r>
              <a:rPr lang="en-US" dirty="0"/>
              <a:t> </a:t>
            </a:r>
            <a:r>
              <a:rPr lang="en-US" dirty="0" err="1"/>
              <a:t>tích</a:t>
            </a:r>
            <a:r>
              <a:rPr lang="en-US" dirty="0"/>
              <a:t> </a:t>
            </a:r>
            <a:r>
              <a:rPr lang="en-US" dirty="0" err="1"/>
              <a:t>bài</a:t>
            </a:r>
            <a:r>
              <a:rPr lang="en-US" dirty="0"/>
              <a:t> </a:t>
            </a:r>
            <a:r>
              <a:rPr lang="en-US" dirty="0" err="1"/>
              <a:t>viết</a:t>
            </a:r>
            <a:r>
              <a:rPr lang="en-US" dirty="0"/>
              <a:t> </a:t>
            </a:r>
            <a:r>
              <a:rPr lang="en-US" dirty="0" err="1"/>
              <a:t>tham</a:t>
            </a:r>
            <a:r>
              <a:rPr lang="en-US" dirty="0"/>
              <a:t> </a:t>
            </a:r>
            <a:r>
              <a:rPr lang="en-US" dirty="0" err="1"/>
              <a:t>khảo</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6</a:t>
            </a:fld>
            <a:endParaRPr lang="en-US"/>
          </a:p>
        </p:txBody>
      </p:sp>
    </p:spTree>
    <p:extLst>
      <p:ext uri="{BB962C8B-B14F-4D97-AF65-F5344CB8AC3E}">
        <p14:creationId xmlns:p14="http://schemas.microsoft.com/office/powerpoint/2010/main" val="151685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err="1"/>
              <a:t>Hs</a:t>
            </a:r>
            <a:r>
              <a:rPr lang="vi-VN" dirty="0"/>
              <a:t> lên thuyết trình </a:t>
            </a:r>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7</a:t>
            </a:fld>
            <a:endParaRPr lang="en-US"/>
          </a:p>
        </p:txBody>
      </p:sp>
    </p:spTree>
    <p:extLst>
      <p:ext uri="{BB962C8B-B14F-4D97-AF65-F5344CB8AC3E}">
        <p14:creationId xmlns:p14="http://schemas.microsoft.com/office/powerpoint/2010/main" val="1557778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vi-VN" sz="18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10</a:t>
            </a:fld>
            <a:endParaRPr lang="en-US"/>
          </a:p>
        </p:txBody>
      </p:sp>
    </p:spTree>
    <p:extLst>
      <p:ext uri="{BB962C8B-B14F-4D97-AF65-F5344CB8AC3E}">
        <p14:creationId xmlns:p14="http://schemas.microsoft.com/office/powerpoint/2010/main" val="261095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Tìm</a:t>
            </a:r>
            <a:r>
              <a:rPr lang="en-US" dirty="0"/>
              <a:t> ý </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11</a:t>
            </a:fld>
            <a:endParaRPr lang="en-US"/>
          </a:p>
        </p:txBody>
      </p:sp>
    </p:spTree>
    <p:extLst>
      <p:ext uri="{BB962C8B-B14F-4D97-AF65-F5344CB8AC3E}">
        <p14:creationId xmlns:p14="http://schemas.microsoft.com/office/powerpoint/2010/main" val="265801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32649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22</a:t>
            </a:fld>
            <a:endParaRPr lang="en-US"/>
          </a:p>
        </p:txBody>
      </p:sp>
    </p:spTree>
    <p:extLst>
      <p:ext uri="{BB962C8B-B14F-4D97-AF65-F5344CB8AC3E}">
        <p14:creationId xmlns:p14="http://schemas.microsoft.com/office/powerpoint/2010/main" val="82990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11/27/2024</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11/27/2024</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11/27/2024</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11/27/2024</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11/27/2024</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11/27/2024</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11/27/2024</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11/27/2024</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11/27/2024</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11/27/2024</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11/27/2024</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11/27/2024</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11/27/2024</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wmf"/><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microsoft.com/office/2018/10/relationships/comments" Target="../comments/modernComment_10D_C5222DFB.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393E192-2C87-0A02-5FA4-724B423D9F0B}"/>
              </a:ext>
            </a:extLst>
          </p:cNvPr>
          <p:cNvSpPr/>
          <p:nvPr/>
        </p:nvSpPr>
        <p:spPr>
          <a:xfrm>
            <a:off x="3708400" y="22661"/>
            <a:ext cx="4013200" cy="2413000"/>
          </a:xfrm>
          <a:custGeom>
            <a:avLst/>
            <a:gdLst/>
            <a:ahLst/>
            <a:cxnLst/>
            <a:rect l="l" t="t" r="r" b="b"/>
            <a:pathLst>
              <a:path w="8788544" h="8634744">
                <a:moveTo>
                  <a:pt x="0" y="0"/>
                </a:moveTo>
                <a:lnTo>
                  <a:pt x="8788544" y="0"/>
                </a:lnTo>
                <a:lnTo>
                  <a:pt x="8788544" y="8634744"/>
                </a:lnTo>
                <a:lnTo>
                  <a:pt x="0" y="8634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4" name="Hộp Văn bản 3">
            <a:extLst>
              <a:ext uri="{FF2B5EF4-FFF2-40B4-BE49-F238E27FC236}">
                <a16:creationId xmlns:a16="http://schemas.microsoft.com/office/drawing/2014/main" id="{E61BC38A-B9C1-3304-7311-D3EE8822B519}"/>
              </a:ext>
            </a:extLst>
          </p:cNvPr>
          <p:cNvSpPr txBox="1"/>
          <p:nvPr/>
        </p:nvSpPr>
        <p:spPr>
          <a:xfrm>
            <a:off x="406400" y="3175000"/>
            <a:ext cx="11887200" cy="1323439"/>
          </a:xfrm>
          <a:prstGeom prst="rect">
            <a:avLst/>
          </a:prstGeom>
          <a:noFill/>
        </p:spPr>
        <p:txBody>
          <a:bodyPr wrap="square">
            <a:spAutoFit/>
          </a:bodyPr>
          <a:lstStyle/>
          <a:p>
            <a:pPr algn="ctr"/>
            <a:r>
              <a:rPr lang="en-US" sz="4000" b="1" kern="10" dirty="0">
                <a:ln w="22225">
                  <a:solidFill>
                    <a:srgbClr val="8000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 THỂ LỚP 8A1 NHIỆT LIỆT CHÀO MỪNG </a:t>
            </a:r>
          </a:p>
          <a:p>
            <a:pPr algn="ctr"/>
            <a:r>
              <a:rPr lang="en-US" sz="4000" b="1" kern="10" dirty="0">
                <a:ln w="22225">
                  <a:solidFill>
                    <a:srgbClr val="8000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QUÝ THẦY CÔ ĐẾN DỰ GIỜ</a:t>
            </a:r>
          </a:p>
        </p:txBody>
      </p:sp>
      <p:sp>
        <p:nvSpPr>
          <p:cNvPr id="7" name="Hộp Văn bản 6">
            <a:extLst>
              <a:ext uri="{FF2B5EF4-FFF2-40B4-BE49-F238E27FC236}">
                <a16:creationId xmlns:a16="http://schemas.microsoft.com/office/drawing/2014/main" id="{B52BACEE-F8E1-CDAC-6A4C-264FF75AF18D}"/>
              </a:ext>
            </a:extLst>
          </p:cNvPr>
          <p:cNvSpPr txBox="1"/>
          <p:nvPr/>
        </p:nvSpPr>
        <p:spPr>
          <a:xfrm>
            <a:off x="2895600" y="5207000"/>
            <a:ext cx="6148251" cy="502766"/>
          </a:xfrm>
          <a:prstGeom prst="rect">
            <a:avLst/>
          </a:prstGeom>
          <a:noFill/>
        </p:spPr>
        <p:txBody>
          <a:bodyPr wrap="square">
            <a:spAutoFit/>
          </a:bodyPr>
          <a:lstStyle/>
          <a:p>
            <a:pPr algn="ctr"/>
            <a:r>
              <a:rPr lang="en-US" sz="2667" b="1" kern="10" dirty="0">
                <a:ln w="22225">
                  <a:solidFill>
                    <a:srgbClr val="800000"/>
                  </a:solidFill>
                  <a:round/>
                  <a:headEnd/>
                  <a:tailEnd/>
                </a:ln>
                <a:solidFill>
                  <a:srgbClr val="00206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TRƯỜNG THCS QUẢNG HIỆP </a:t>
            </a:r>
          </a:p>
        </p:txBody>
      </p:sp>
      <p:pic>
        <p:nvPicPr>
          <p:cNvPr id="9" name="Picture 4" descr="POINSET2">
            <a:extLst>
              <a:ext uri="{FF2B5EF4-FFF2-40B4-BE49-F238E27FC236}">
                <a16:creationId xmlns:a16="http://schemas.microsoft.com/office/drawing/2014/main" id="{E3495381-A4E8-579E-192B-A593104AD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661716" y="4107047"/>
            <a:ext cx="25908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OINSET2">
            <a:extLst>
              <a:ext uri="{FF2B5EF4-FFF2-40B4-BE49-F238E27FC236}">
                <a16:creationId xmlns:a16="http://schemas.microsoft.com/office/drawing/2014/main" id="{9CA22095-2CEC-CE3F-BF28-5F5FDAB79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08" y="-170737"/>
            <a:ext cx="25908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472F57A4-389B-AF62-A714-BC58C2B3A010}"/>
              </a:ext>
            </a:extLst>
          </p:cNvPr>
          <p:cNvSpPr/>
          <p:nvPr/>
        </p:nvSpPr>
        <p:spPr>
          <a:xfrm>
            <a:off x="7230939" y="3829678"/>
            <a:ext cx="6570539" cy="54864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txBody>
          <a:bodyPr/>
          <a:lstStyle/>
          <a:p>
            <a:endParaRPr lang="vi-VN" sz="1200"/>
          </a:p>
        </p:txBody>
      </p:sp>
      <p:sp>
        <p:nvSpPr>
          <p:cNvPr id="3" name="Freeform 4">
            <a:extLst>
              <a:ext uri="{FF2B5EF4-FFF2-40B4-BE49-F238E27FC236}">
                <a16:creationId xmlns:a16="http://schemas.microsoft.com/office/drawing/2014/main" id="{2269B1A7-68BB-C795-26DB-E757A7E5AC85}"/>
              </a:ext>
            </a:extLst>
          </p:cNvPr>
          <p:cNvSpPr/>
          <p:nvPr/>
        </p:nvSpPr>
        <p:spPr>
          <a:xfrm rot="-10800000">
            <a:off x="-1922916" y="-1644317"/>
            <a:ext cx="6570539" cy="54864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txBody>
          <a:bodyPr/>
          <a:lstStyle/>
          <a:p>
            <a:endParaRPr lang="vi-VN" sz="1200"/>
          </a:p>
        </p:txBody>
      </p:sp>
      <p:grpSp>
        <p:nvGrpSpPr>
          <p:cNvPr id="4" name="Group 3">
            <a:extLst>
              <a:ext uri="{FF2B5EF4-FFF2-40B4-BE49-F238E27FC236}">
                <a16:creationId xmlns:a16="http://schemas.microsoft.com/office/drawing/2014/main" id="{EEE2F823-94AB-98EF-5063-1F93F8881A55}"/>
              </a:ext>
            </a:extLst>
          </p:cNvPr>
          <p:cNvGrpSpPr/>
          <p:nvPr/>
        </p:nvGrpSpPr>
        <p:grpSpPr>
          <a:xfrm>
            <a:off x="679255" y="1295400"/>
            <a:ext cx="3029145" cy="2895600"/>
            <a:chOff x="0" y="0"/>
            <a:chExt cx="753347" cy="875338"/>
          </a:xfrm>
        </p:grpSpPr>
        <p:sp>
          <p:nvSpPr>
            <p:cNvPr id="5" name="Freeform 4">
              <a:extLst>
                <a:ext uri="{FF2B5EF4-FFF2-40B4-BE49-F238E27FC236}">
                  <a16:creationId xmlns:a16="http://schemas.microsoft.com/office/drawing/2014/main" id="{AE84247F-785B-3086-7021-A33234E1D772}"/>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txBody>
            <a:bodyPr/>
            <a:lstStyle/>
            <a:p>
              <a:endParaRPr lang="vi-VN" sz="1200"/>
            </a:p>
          </p:txBody>
        </p:sp>
        <p:sp>
          <p:nvSpPr>
            <p:cNvPr id="6" name="TextBox 5">
              <a:extLst>
                <a:ext uri="{FF2B5EF4-FFF2-40B4-BE49-F238E27FC236}">
                  <a16:creationId xmlns:a16="http://schemas.microsoft.com/office/drawing/2014/main" id="{83104D10-CCA6-3542-E648-C249F902D190}"/>
                </a:ext>
              </a:extLst>
            </p:cNvPr>
            <p:cNvSpPr txBox="1"/>
            <p:nvPr/>
          </p:nvSpPr>
          <p:spPr>
            <a:xfrm>
              <a:off x="0" y="-57150"/>
              <a:ext cx="635000" cy="755650"/>
            </a:xfrm>
            <a:prstGeom prst="rect">
              <a:avLst/>
            </a:prstGeom>
          </p:spPr>
          <p:txBody>
            <a:bodyPr lIns="33867" tIns="33867" rIns="33867" bIns="33867" rtlCol="0" anchor="ctr"/>
            <a:lstStyle/>
            <a:p>
              <a:pPr algn="ctr">
                <a:lnSpc>
                  <a:spcPts val="1867"/>
                </a:lnSpc>
              </a:pPr>
              <a:endParaRPr sz="1200">
                <a:solidFill>
                  <a:prstClr val="black"/>
                </a:solidFill>
              </a:endParaRPr>
            </a:p>
          </p:txBody>
        </p:sp>
      </p:grpSp>
      <p:grpSp>
        <p:nvGrpSpPr>
          <p:cNvPr id="7" name="Group 6">
            <a:extLst>
              <a:ext uri="{FF2B5EF4-FFF2-40B4-BE49-F238E27FC236}">
                <a16:creationId xmlns:a16="http://schemas.microsoft.com/office/drawing/2014/main" id="{5DE97306-1855-6CB2-6B3F-3EA01CCB79EC}"/>
              </a:ext>
            </a:extLst>
          </p:cNvPr>
          <p:cNvGrpSpPr>
            <a:grpSpLocks noChangeAspect="1"/>
          </p:cNvGrpSpPr>
          <p:nvPr/>
        </p:nvGrpSpPr>
        <p:grpSpPr>
          <a:xfrm>
            <a:off x="1430806" y="84069"/>
            <a:ext cx="1526043" cy="1526043"/>
            <a:chOff x="0" y="0"/>
            <a:chExt cx="495300" cy="495300"/>
          </a:xfrm>
        </p:grpSpPr>
        <p:sp>
          <p:nvSpPr>
            <p:cNvPr id="8" name="Freeform 7">
              <a:extLst>
                <a:ext uri="{FF2B5EF4-FFF2-40B4-BE49-F238E27FC236}">
                  <a16:creationId xmlns:a16="http://schemas.microsoft.com/office/drawing/2014/main" id="{F31E0F4F-8645-B5A4-2ABD-898669ABB0C6}"/>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txBody>
            <a:bodyPr/>
            <a:lstStyle/>
            <a:p>
              <a:endParaRPr lang="vi-VN" sz="1200"/>
            </a:p>
          </p:txBody>
        </p:sp>
        <p:sp>
          <p:nvSpPr>
            <p:cNvPr id="9" name="Freeform 8">
              <a:extLst>
                <a:ext uri="{FF2B5EF4-FFF2-40B4-BE49-F238E27FC236}">
                  <a16:creationId xmlns:a16="http://schemas.microsoft.com/office/drawing/2014/main" id="{36620E59-A4D2-68AC-1A98-F8EE8EB0FEA0}"/>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p:spPr>
          <p:txBody>
            <a:bodyPr/>
            <a:lstStyle/>
            <a:p>
              <a:endParaRPr lang="vi-VN" sz="1200"/>
            </a:p>
          </p:txBody>
        </p:sp>
      </p:grpSp>
      <p:sp>
        <p:nvSpPr>
          <p:cNvPr id="10" name="Rectangle 9">
            <a:extLst>
              <a:ext uri="{FF2B5EF4-FFF2-40B4-BE49-F238E27FC236}">
                <a16:creationId xmlns:a16="http://schemas.microsoft.com/office/drawing/2014/main" id="{F2EE8F79-20F4-AEBD-2B48-963C50D82C61}"/>
              </a:ext>
            </a:extLst>
          </p:cNvPr>
          <p:cNvSpPr/>
          <p:nvPr/>
        </p:nvSpPr>
        <p:spPr>
          <a:xfrm>
            <a:off x="-216378" y="1884262"/>
            <a:ext cx="4864002" cy="502766"/>
          </a:xfrm>
          <a:prstGeom prst="rect">
            <a:avLst/>
          </a:prstGeom>
        </p:spPr>
        <p:txBody>
          <a:bodyPr wrap="square">
            <a:spAutoFit/>
          </a:bodyPr>
          <a:lstStyle/>
          <a:p>
            <a:pPr algn="ctr"/>
            <a:r>
              <a:rPr lang="en-US" sz="2667" b="1" dirty="0">
                <a:solidFill>
                  <a:prstClr val="black"/>
                </a:solidFill>
                <a:latin typeface="Times New Roman" panose="02020603050405020304" pitchFamily="18" charset="0"/>
                <a:cs typeface="Times New Roman" panose="02020603050405020304" pitchFamily="18" charset="0"/>
              </a:rPr>
              <a:t>TRƯỚC KHI VIẾT</a:t>
            </a:r>
            <a:endParaRPr lang="en-US" sz="2667" dirty="0">
              <a:solidFill>
                <a:prstClr val="black"/>
              </a:solidFill>
              <a:latin typeface="Times New Roman" panose="02020603050405020304" pitchFamily="18" charset="0"/>
              <a:cs typeface="Times New Roman" panose="02020603050405020304" pitchFamily="18" charset="0"/>
            </a:endParaRPr>
          </a:p>
        </p:txBody>
      </p:sp>
      <p:grpSp>
        <p:nvGrpSpPr>
          <p:cNvPr id="11" name="Group 3">
            <a:extLst>
              <a:ext uri="{FF2B5EF4-FFF2-40B4-BE49-F238E27FC236}">
                <a16:creationId xmlns:a16="http://schemas.microsoft.com/office/drawing/2014/main" id="{E859C832-E43B-B2B0-9EB8-AF42FE3ECE20}"/>
              </a:ext>
            </a:extLst>
          </p:cNvPr>
          <p:cNvGrpSpPr/>
          <p:nvPr/>
        </p:nvGrpSpPr>
        <p:grpSpPr>
          <a:xfrm>
            <a:off x="4220649" y="2001650"/>
            <a:ext cx="3029145" cy="2895600"/>
            <a:chOff x="0" y="0"/>
            <a:chExt cx="753347" cy="875338"/>
          </a:xfrm>
        </p:grpSpPr>
        <p:sp>
          <p:nvSpPr>
            <p:cNvPr id="12" name="Freeform 4">
              <a:extLst>
                <a:ext uri="{FF2B5EF4-FFF2-40B4-BE49-F238E27FC236}">
                  <a16:creationId xmlns:a16="http://schemas.microsoft.com/office/drawing/2014/main" id="{7F606205-0BBB-AADD-8B9A-387FF5E68C7A}"/>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txBody>
            <a:bodyPr/>
            <a:lstStyle/>
            <a:p>
              <a:endParaRPr lang="vi-VN" sz="1200"/>
            </a:p>
          </p:txBody>
        </p:sp>
        <p:sp>
          <p:nvSpPr>
            <p:cNvPr id="13" name="TextBox 5">
              <a:extLst>
                <a:ext uri="{FF2B5EF4-FFF2-40B4-BE49-F238E27FC236}">
                  <a16:creationId xmlns:a16="http://schemas.microsoft.com/office/drawing/2014/main" id="{835C17D9-7C69-62DB-3264-CA37140DB557}"/>
                </a:ext>
              </a:extLst>
            </p:cNvPr>
            <p:cNvSpPr txBox="1"/>
            <p:nvPr/>
          </p:nvSpPr>
          <p:spPr>
            <a:xfrm>
              <a:off x="0" y="-57150"/>
              <a:ext cx="635000" cy="755650"/>
            </a:xfrm>
            <a:prstGeom prst="rect">
              <a:avLst/>
            </a:prstGeom>
          </p:spPr>
          <p:txBody>
            <a:bodyPr lIns="33867" tIns="33867" rIns="33867" bIns="33867" rtlCol="0" anchor="ctr"/>
            <a:lstStyle/>
            <a:p>
              <a:pPr algn="ctr">
                <a:lnSpc>
                  <a:spcPts val="1867"/>
                </a:lnSpc>
              </a:pPr>
              <a:endParaRPr sz="1200">
                <a:solidFill>
                  <a:prstClr val="black"/>
                </a:solidFill>
              </a:endParaRPr>
            </a:p>
          </p:txBody>
        </p:sp>
      </p:grpSp>
      <p:sp>
        <p:nvSpPr>
          <p:cNvPr id="14" name="Rectangle 13">
            <a:extLst>
              <a:ext uri="{FF2B5EF4-FFF2-40B4-BE49-F238E27FC236}">
                <a16:creationId xmlns:a16="http://schemas.microsoft.com/office/drawing/2014/main" id="{BD6517FB-E705-2E68-EB57-2B12CCD978BD}"/>
              </a:ext>
            </a:extLst>
          </p:cNvPr>
          <p:cNvSpPr/>
          <p:nvPr/>
        </p:nvSpPr>
        <p:spPr>
          <a:xfrm>
            <a:off x="3325016" y="2590512"/>
            <a:ext cx="4864002" cy="502766"/>
          </a:xfrm>
          <a:prstGeom prst="rect">
            <a:avLst/>
          </a:prstGeom>
        </p:spPr>
        <p:txBody>
          <a:bodyPr wrap="square">
            <a:spAutoFit/>
          </a:bodyPr>
          <a:lstStyle/>
          <a:p>
            <a:pPr algn="ctr"/>
            <a:r>
              <a:rPr lang="en-US" sz="2667" b="1" dirty="0">
                <a:solidFill>
                  <a:prstClr val="black"/>
                </a:solidFill>
                <a:latin typeface="Times New Roman" panose="02020603050405020304" pitchFamily="18" charset="0"/>
                <a:cs typeface="Times New Roman" panose="02020603050405020304" pitchFamily="18" charset="0"/>
              </a:rPr>
              <a:t>VIẾT BÀI</a:t>
            </a:r>
            <a:endParaRPr lang="en-US" sz="2667" dirty="0">
              <a:solidFill>
                <a:prstClr val="black"/>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04F77CFB-B3CC-DC45-75A6-4D1468A35382}"/>
              </a:ext>
            </a:extLst>
          </p:cNvPr>
          <p:cNvGrpSpPr>
            <a:grpSpLocks noChangeAspect="1"/>
          </p:cNvGrpSpPr>
          <p:nvPr/>
        </p:nvGrpSpPr>
        <p:grpSpPr>
          <a:xfrm>
            <a:off x="4972200" y="755699"/>
            <a:ext cx="1526043" cy="1526043"/>
            <a:chOff x="0" y="0"/>
            <a:chExt cx="495300" cy="495300"/>
          </a:xfrm>
        </p:grpSpPr>
        <p:sp>
          <p:nvSpPr>
            <p:cNvPr id="16" name="Freeform 25">
              <a:extLst>
                <a:ext uri="{FF2B5EF4-FFF2-40B4-BE49-F238E27FC236}">
                  <a16:creationId xmlns:a16="http://schemas.microsoft.com/office/drawing/2014/main" id="{8AFD77D5-A153-DB15-DEF2-03BC6D860D3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txBody>
            <a:bodyPr/>
            <a:lstStyle/>
            <a:p>
              <a:endParaRPr lang="vi-VN" sz="1200"/>
            </a:p>
          </p:txBody>
        </p:sp>
        <p:sp>
          <p:nvSpPr>
            <p:cNvPr id="17" name="Freeform 26">
              <a:extLst>
                <a:ext uri="{FF2B5EF4-FFF2-40B4-BE49-F238E27FC236}">
                  <a16:creationId xmlns:a16="http://schemas.microsoft.com/office/drawing/2014/main" id="{52A6679C-8335-F08C-5FCA-C0C919E185B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8CD7E7"/>
            </a:solidFill>
          </p:spPr>
          <p:txBody>
            <a:bodyPr/>
            <a:lstStyle/>
            <a:p>
              <a:endParaRPr lang="vi-VN" sz="1200"/>
            </a:p>
          </p:txBody>
        </p:sp>
      </p:grpSp>
      <p:grpSp>
        <p:nvGrpSpPr>
          <p:cNvPr id="18" name="Group 3">
            <a:extLst>
              <a:ext uri="{FF2B5EF4-FFF2-40B4-BE49-F238E27FC236}">
                <a16:creationId xmlns:a16="http://schemas.microsoft.com/office/drawing/2014/main" id="{BE54181B-6DB3-DDB9-E637-30879F32E2D2}"/>
              </a:ext>
            </a:extLst>
          </p:cNvPr>
          <p:cNvGrpSpPr/>
          <p:nvPr/>
        </p:nvGrpSpPr>
        <p:grpSpPr>
          <a:xfrm>
            <a:off x="7845482" y="2823141"/>
            <a:ext cx="3029145" cy="2895600"/>
            <a:chOff x="0" y="0"/>
            <a:chExt cx="753347" cy="875338"/>
          </a:xfrm>
        </p:grpSpPr>
        <p:sp>
          <p:nvSpPr>
            <p:cNvPr id="19" name="Freeform 4">
              <a:extLst>
                <a:ext uri="{FF2B5EF4-FFF2-40B4-BE49-F238E27FC236}">
                  <a16:creationId xmlns:a16="http://schemas.microsoft.com/office/drawing/2014/main" id="{E0A7C513-0707-995F-65D0-AA720BE25A9E}"/>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txBody>
            <a:bodyPr/>
            <a:lstStyle/>
            <a:p>
              <a:endParaRPr lang="vi-VN" sz="1200"/>
            </a:p>
          </p:txBody>
        </p:sp>
        <p:sp>
          <p:nvSpPr>
            <p:cNvPr id="20" name="TextBox 5">
              <a:extLst>
                <a:ext uri="{FF2B5EF4-FFF2-40B4-BE49-F238E27FC236}">
                  <a16:creationId xmlns:a16="http://schemas.microsoft.com/office/drawing/2014/main" id="{E9EBA979-5B08-631C-29E1-EF95DB1FC528}"/>
                </a:ext>
              </a:extLst>
            </p:cNvPr>
            <p:cNvSpPr txBox="1"/>
            <p:nvPr/>
          </p:nvSpPr>
          <p:spPr>
            <a:xfrm>
              <a:off x="0" y="-57150"/>
              <a:ext cx="635000" cy="755650"/>
            </a:xfrm>
            <a:prstGeom prst="rect">
              <a:avLst/>
            </a:prstGeom>
          </p:spPr>
          <p:txBody>
            <a:bodyPr lIns="33867" tIns="33867" rIns="33867" bIns="33867" rtlCol="0" anchor="ctr"/>
            <a:lstStyle/>
            <a:p>
              <a:pPr algn="ctr">
                <a:lnSpc>
                  <a:spcPts val="1867"/>
                </a:lnSpc>
              </a:pPr>
              <a:endParaRPr sz="1200">
                <a:solidFill>
                  <a:prstClr val="black"/>
                </a:solidFill>
              </a:endParaRPr>
            </a:p>
          </p:txBody>
        </p:sp>
      </p:grpSp>
      <p:sp>
        <p:nvSpPr>
          <p:cNvPr id="21" name="Rectangle 20">
            <a:extLst>
              <a:ext uri="{FF2B5EF4-FFF2-40B4-BE49-F238E27FC236}">
                <a16:creationId xmlns:a16="http://schemas.microsoft.com/office/drawing/2014/main" id="{B8875CC6-8451-9C01-FF82-CE82EE7E2964}"/>
              </a:ext>
            </a:extLst>
          </p:cNvPr>
          <p:cNvSpPr/>
          <p:nvPr/>
        </p:nvSpPr>
        <p:spPr>
          <a:xfrm>
            <a:off x="6949849" y="3412003"/>
            <a:ext cx="4864002" cy="913199"/>
          </a:xfrm>
          <a:prstGeom prst="rect">
            <a:avLst/>
          </a:prstGeom>
        </p:spPr>
        <p:txBody>
          <a:bodyPr wrap="square">
            <a:spAutoFit/>
          </a:bodyPr>
          <a:lstStyle/>
          <a:p>
            <a:pPr algn="ctr"/>
            <a:r>
              <a:rPr lang="en-US" sz="2667" b="1" dirty="0">
                <a:solidFill>
                  <a:prstClr val="black"/>
                </a:solidFill>
                <a:latin typeface="Times New Roman" panose="02020603050405020304" pitchFamily="18" charset="0"/>
                <a:cs typeface="Times New Roman" panose="02020603050405020304" pitchFamily="18" charset="0"/>
              </a:rPr>
              <a:t>CHỈNH SỬA</a:t>
            </a:r>
          </a:p>
          <a:p>
            <a:pPr algn="ctr"/>
            <a:r>
              <a:rPr lang="en-US" sz="2667" b="1" dirty="0">
                <a:solidFill>
                  <a:prstClr val="black"/>
                </a:solidFill>
                <a:latin typeface="Times New Roman" panose="02020603050405020304" pitchFamily="18" charset="0"/>
                <a:cs typeface="Times New Roman" panose="02020603050405020304" pitchFamily="18" charset="0"/>
              </a:rPr>
              <a:t>BÀI VIẾT</a:t>
            </a:r>
            <a:endParaRPr lang="en-US" sz="2667" dirty="0">
              <a:solidFill>
                <a:prstClr val="black"/>
              </a:solidFill>
              <a:latin typeface="Times New Roman" panose="02020603050405020304" pitchFamily="18" charset="0"/>
              <a:cs typeface="Times New Roman" panose="02020603050405020304" pitchFamily="18" charset="0"/>
            </a:endParaRPr>
          </a:p>
        </p:txBody>
      </p:sp>
      <p:grpSp>
        <p:nvGrpSpPr>
          <p:cNvPr id="22" name="Group 24">
            <a:extLst>
              <a:ext uri="{FF2B5EF4-FFF2-40B4-BE49-F238E27FC236}">
                <a16:creationId xmlns:a16="http://schemas.microsoft.com/office/drawing/2014/main" id="{5B80D77A-E6BC-93A2-52FE-DAC488384662}"/>
              </a:ext>
            </a:extLst>
          </p:cNvPr>
          <p:cNvGrpSpPr>
            <a:grpSpLocks noChangeAspect="1"/>
          </p:cNvGrpSpPr>
          <p:nvPr/>
        </p:nvGrpSpPr>
        <p:grpSpPr>
          <a:xfrm>
            <a:off x="8579311" y="1610113"/>
            <a:ext cx="1526043" cy="1526043"/>
            <a:chOff x="0" y="0"/>
            <a:chExt cx="495300" cy="495300"/>
          </a:xfrm>
        </p:grpSpPr>
        <p:sp>
          <p:nvSpPr>
            <p:cNvPr id="23" name="Freeform 25">
              <a:extLst>
                <a:ext uri="{FF2B5EF4-FFF2-40B4-BE49-F238E27FC236}">
                  <a16:creationId xmlns:a16="http://schemas.microsoft.com/office/drawing/2014/main" id="{EA86340B-2F57-A2CC-424A-9E504873EC3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txBody>
            <a:bodyPr/>
            <a:lstStyle/>
            <a:p>
              <a:endParaRPr lang="vi-VN" sz="1200"/>
            </a:p>
          </p:txBody>
        </p:sp>
        <p:sp>
          <p:nvSpPr>
            <p:cNvPr id="24" name="Freeform 26">
              <a:extLst>
                <a:ext uri="{FF2B5EF4-FFF2-40B4-BE49-F238E27FC236}">
                  <a16:creationId xmlns:a16="http://schemas.microsoft.com/office/drawing/2014/main" id="{47D47AA3-29F4-55E5-C354-1F53278BFA13}"/>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chemeClr val="accent6">
                <a:lumMod val="60000"/>
                <a:lumOff val="40000"/>
              </a:schemeClr>
            </a:solidFill>
          </p:spPr>
          <p:txBody>
            <a:bodyPr/>
            <a:lstStyle/>
            <a:p>
              <a:endParaRPr lang="vi-VN" sz="1200"/>
            </a:p>
          </p:txBody>
        </p:sp>
      </p:grpSp>
    </p:spTree>
    <p:extLst>
      <p:ext uri="{BB962C8B-B14F-4D97-AF65-F5344CB8AC3E}">
        <p14:creationId xmlns:p14="http://schemas.microsoft.com/office/powerpoint/2010/main" val="288939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BC279A82-2650-E9BE-34F3-2537D8E36619}"/>
              </a:ext>
            </a:extLst>
          </p:cNvPr>
          <p:cNvSpPr/>
          <p:nvPr/>
        </p:nvSpPr>
        <p:spPr>
          <a:xfrm rot="2893084">
            <a:off x="-133732" y="-1632182"/>
            <a:ext cx="2687779" cy="3977888"/>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txBody>
          <a:bodyPr/>
          <a:lstStyle/>
          <a:p>
            <a:endParaRPr lang="vi-VN" sz="1200"/>
          </a:p>
        </p:txBody>
      </p:sp>
      <p:sp>
        <p:nvSpPr>
          <p:cNvPr id="3" name="Freeform 11">
            <a:extLst>
              <a:ext uri="{FF2B5EF4-FFF2-40B4-BE49-F238E27FC236}">
                <a16:creationId xmlns:a16="http://schemas.microsoft.com/office/drawing/2014/main" id="{BFCF5FAA-0F02-A1EC-F01C-25208AF2A855}"/>
              </a:ext>
            </a:extLst>
          </p:cNvPr>
          <p:cNvSpPr/>
          <p:nvPr/>
        </p:nvSpPr>
        <p:spPr>
          <a:xfrm rot="9119920">
            <a:off x="-662966" y="-623917"/>
            <a:ext cx="1834686" cy="1961357"/>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txBody>
          <a:bodyPr/>
          <a:lstStyle/>
          <a:p>
            <a:endParaRPr lang="vi-VN" sz="1200"/>
          </a:p>
        </p:txBody>
      </p:sp>
      <p:sp>
        <p:nvSpPr>
          <p:cNvPr id="4" name="Rectangle 3">
            <a:extLst>
              <a:ext uri="{FF2B5EF4-FFF2-40B4-BE49-F238E27FC236}">
                <a16:creationId xmlns:a16="http://schemas.microsoft.com/office/drawing/2014/main" id="{625C78A5-FBBD-62EE-AB3B-7670BC59EF44}"/>
              </a:ext>
            </a:extLst>
          </p:cNvPr>
          <p:cNvSpPr/>
          <p:nvPr/>
        </p:nvSpPr>
        <p:spPr>
          <a:xfrm>
            <a:off x="3251200" y="584200"/>
            <a:ext cx="4864002" cy="502766"/>
          </a:xfrm>
          <a:prstGeom prst="rect">
            <a:avLst/>
          </a:prstGeom>
        </p:spPr>
        <p:txBody>
          <a:bodyPr wrap="square">
            <a:spAutoFit/>
          </a:bodyPr>
          <a:lstStyle/>
          <a:p>
            <a:pPr algn="ctr"/>
            <a:r>
              <a:rPr lang="en-US" sz="2667" b="1" dirty="0">
                <a:solidFill>
                  <a:srgbClr val="FF0000"/>
                </a:solidFill>
                <a:latin typeface="Times New Roman" panose="02020603050405020304" pitchFamily="18" charset="0"/>
                <a:cs typeface="Times New Roman" panose="02020603050405020304" pitchFamily="18" charset="0"/>
              </a:rPr>
              <a:t>1. TRƯỚC KHI VIẾT</a:t>
            </a:r>
            <a:endParaRPr lang="en-US" sz="2667"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D3D96C4-3F4C-7CDE-E91E-049AFC1AF251}"/>
              </a:ext>
            </a:extLst>
          </p:cNvPr>
          <p:cNvSpPr/>
          <p:nvPr/>
        </p:nvSpPr>
        <p:spPr>
          <a:xfrm>
            <a:off x="556583" y="1464591"/>
            <a:ext cx="10566400" cy="1331134"/>
          </a:xfrm>
          <a:prstGeom prst="rect">
            <a:avLst/>
          </a:prstGeom>
        </p:spPr>
        <p:txBody>
          <a:bodyPr wrap="square">
            <a:spAutoFit/>
          </a:bodyPr>
          <a:lstStyle/>
          <a:p>
            <a:pPr algn="just">
              <a:lnSpc>
                <a:spcPct val="150000"/>
              </a:lnSpc>
            </a:pPr>
            <a:r>
              <a:rPr lang="vi-VN" sz="2800" b="1" dirty="0">
                <a:solidFill>
                  <a:srgbClr val="FF0000"/>
                </a:solidFill>
                <a:latin typeface="Times New Roman" panose="02020603050405020304" pitchFamily="18" charset="0"/>
                <a:cs typeface="Times New Roman" panose="02020603050405020304" pitchFamily="18" charset="0"/>
              </a:rPr>
              <a:t>a. Lựa chọn đề tài</a:t>
            </a:r>
          </a:p>
          <a:p>
            <a:pPr algn="just">
              <a:lnSpc>
                <a:spcPct val="150000"/>
              </a:lnSpc>
            </a:pPr>
            <a:r>
              <a:rPr lang="vi-VN" sz="2800" dirty="0">
                <a:solidFill>
                  <a:srgbClr val="333333"/>
                </a:solidFill>
                <a:latin typeface="Times New Roman" panose="02020603050405020304" pitchFamily="18" charset="0"/>
                <a:cs typeface="Times New Roman" panose="02020603050405020304" pitchFamily="18" charset="0"/>
              </a:rPr>
              <a:t>Có thể tham khảo các đề tài sau</a:t>
            </a:r>
            <a:r>
              <a:rPr lang="vi-VN" sz="2667" dirty="0">
                <a:solidFill>
                  <a:srgbClr val="333333"/>
                </a:solidFill>
                <a:latin typeface="+mj-lt"/>
              </a:rPr>
              <a:t>:</a:t>
            </a:r>
          </a:p>
        </p:txBody>
      </p:sp>
      <p:sp>
        <p:nvSpPr>
          <p:cNvPr id="6" name="Google Shape;3136;p36">
            <a:extLst>
              <a:ext uri="{FF2B5EF4-FFF2-40B4-BE49-F238E27FC236}">
                <a16:creationId xmlns:a16="http://schemas.microsoft.com/office/drawing/2014/main" id="{BF43DC41-733F-AF70-947E-352C2E98C292}"/>
              </a:ext>
            </a:extLst>
          </p:cNvPr>
          <p:cNvSpPr txBox="1">
            <a:spLocks/>
          </p:cNvSpPr>
          <p:nvPr/>
        </p:nvSpPr>
        <p:spPr>
          <a:xfrm>
            <a:off x="561201" y="2909695"/>
            <a:ext cx="2385199" cy="3450465"/>
          </a:xfrm>
          <a:custGeom>
            <a:avLst/>
            <a:gdLst>
              <a:gd name="connsiteX0" fmla="*/ 0 w 2385199"/>
              <a:gd name="connsiteY0" fmla="*/ 0 h 3450465"/>
              <a:gd name="connsiteX1" fmla="*/ 572448 w 2385199"/>
              <a:gd name="connsiteY1" fmla="*/ 0 h 3450465"/>
              <a:gd name="connsiteX2" fmla="*/ 1144896 w 2385199"/>
              <a:gd name="connsiteY2" fmla="*/ 0 h 3450465"/>
              <a:gd name="connsiteX3" fmla="*/ 1765047 w 2385199"/>
              <a:gd name="connsiteY3" fmla="*/ 0 h 3450465"/>
              <a:gd name="connsiteX4" fmla="*/ 2385199 w 2385199"/>
              <a:gd name="connsiteY4" fmla="*/ 0 h 3450465"/>
              <a:gd name="connsiteX5" fmla="*/ 2385199 w 2385199"/>
              <a:gd name="connsiteY5" fmla="*/ 690093 h 3450465"/>
              <a:gd name="connsiteX6" fmla="*/ 2385199 w 2385199"/>
              <a:gd name="connsiteY6" fmla="*/ 1449195 h 3450465"/>
              <a:gd name="connsiteX7" fmla="*/ 2385199 w 2385199"/>
              <a:gd name="connsiteY7" fmla="*/ 2173793 h 3450465"/>
              <a:gd name="connsiteX8" fmla="*/ 2385199 w 2385199"/>
              <a:gd name="connsiteY8" fmla="*/ 2829381 h 3450465"/>
              <a:gd name="connsiteX9" fmla="*/ 2385199 w 2385199"/>
              <a:gd name="connsiteY9" fmla="*/ 3450465 h 3450465"/>
              <a:gd name="connsiteX10" fmla="*/ 1765047 w 2385199"/>
              <a:gd name="connsiteY10" fmla="*/ 3450465 h 3450465"/>
              <a:gd name="connsiteX11" fmla="*/ 1144896 w 2385199"/>
              <a:gd name="connsiteY11" fmla="*/ 3450465 h 3450465"/>
              <a:gd name="connsiteX12" fmla="*/ 548596 w 2385199"/>
              <a:gd name="connsiteY12" fmla="*/ 3450465 h 3450465"/>
              <a:gd name="connsiteX13" fmla="*/ 0 w 2385199"/>
              <a:gd name="connsiteY13" fmla="*/ 3450465 h 3450465"/>
              <a:gd name="connsiteX14" fmla="*/ 0 w 2385199"/>
              <a:gd name="connsiteY14" fmla="*/ 2760372 h 3450465"/>
              <a:gd name="connsiteX15" fmla="*/ 0 w 2385199"/>
              <a:gd name="connsiteY15" fmla="*/ 2070279 h 3450465"/>
              <a:gd name="connsiteX16" fmla="*/ 0 w 2385199"/>
              <a:gd name="connsiteY16" fmla="*/ 1345681 h 3450465"/>
              <a:gd name="connsiteX17" fmla="*/ 0 w 2385199"/>
              <a:gd name="connsiteY17" fmla="*/ 690093 h 3450465"/>
              <a:gd name="connsiteX18" fmla="*/ 0 w 2385199"/>
              <a:gd name="connsiteY18" fmla="*/ 0 h 345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5199" h="3450465" fill="none" extrusionOk="0">
                <a:moveTo>
                  <a:pt x="0" y="0"/>
                </a:moveTo>
                <a:cubicBezTo>
                  <a:pt x="183978" y="7078"/>
                  <a:pt x="346198" y="-442"/>
                  <a:pt x="572448" y="0"/>
                </a:cubicBezTo>
                <a:cubicBezTo>
                  <a:pt x="798698" y="442"/>
                  <a:pt x="859971" y="13970"/>
                  <a:pt x="1144896" y="0"/>
                </a:cubicBezTo>
                <a:cubicBezTo>
                  <a:pt x="1429821" y="-13970"/>
                  <a:pt x="1490792" y="-4515"/>
                  <a:pt x="1765047" y="0"/>
                </a:cubicBezTo>
                <a:cubicBezTo>
                  <a:pt x="2039302" y="4515"/>
                  <a:pt x="2108073" y="15845"/>
                  <a:pt x="2385199" y="0"/>
                </a:cubicBezTo>
                <a:cubicBezTo>
                  <a:pt x="2415630" y="207883"/>
                  <a:pt x="2388240" y="513041"/>
                  <a:pt x="2385199" y="690093"/>
                </a:cubicBezTo>
                <a:cubicBezTo>
                  <a:pt x="2382158" y="867145"/>
                  <a:pt x="2392565" y="1073442"/>
                  <a:pt x="2385199" y="1449195"/>
                </a:cubicBezTo>
                <a:cubicBezTo>
                  <a:pt x="2377833" y="1824948"/>
                  <a:pt x="2369048" y="1914977"/>
                  <a:pt x="2385199" y="2173793"/>
                </a:cubicBezTo>
                <a:cubicBezTo>
                  <a:pt x="2401350" y="2432609"/>
                  <a:pt x="2385831" y="2695577"/>
                  <a:pt x="2385199" y="2829381"/>
                </a:cubicBezTo>
                <a:cubicBezTo>
                  <a:pt x="2384567" y="2963185"/>
                  <a:pt x="2407696" y="3299443"/>
                  <a:pt x="2385199" y="3450465"/>
                </a:cubicBezTo>
                <a:cubicBezTo>
                  <a:pt x="2177721" y="3428692"/>
                  <a:pt x="1988661" y="3443790"/>
                  <a:pt x="1765047" y="3450465"/>
                </a:cubicBezTo>
                <a:cubicBezTo>
                  <a:pt x="1541433" y="3457140"/>
                  <a:pt x="1315535" y="3439495"/>
                  <a:pt x="1144896" y="3450465"/>
                </a:cubicBezTo>
                <a:cubicBezTo>
                  <a:pt x="974257" y="3461435"/>
                  <a:pt x="681545" y="3460666"/>
                  <a:pt x="548596" y="3450465"/>
                </a:cubicBezTo>
                <a:cubicBezTo>
                  <a:pt x="415647" y="3440264"/>
                  <a:pt x="154405" y="3429327"/>
                  <a:pt x="0" y="3450465"/>
                </a:cubicBezTo>
                <a:cubicBezTo>
                  <a:pt x="-25460" y="3147501"/>
                  <a:pt x="-26963" y="3078838"/>
                  <a:pt x="0" y="2760372"/>
                </a:cubicBezTo>
                <a:cubicBezTo>
                  <a:pt x="26963" y="2441906"/>
                  <a:pt x="17240" y="2218829"/>
                  <a:pt x="0" y="2070279"/>
                </a:cubicBezTo>
                <a:cubicBezTo>
                  <a:pt x="-17240" y="1921729"/>
                  <a:pt x="24301" y="1669183"/>
                  <a:pt x="0" y="1345681"/>
                </a:cubicBezTo>
                <a:cubicBezTo>
                  <a:pt x="-24301" y="1022179"/>
                  <a:pt x="12033" y="997908"/>
                  <a:pt x="0" y="690093"/>
                </a:cubicBezTo>
                <a:cubicBezTo>
                  <a:pt x="-12033" y="382278"/>
                  <a:pt x="-6311" y="211194"/>
                  <a:pt x="0" y="0"/>
                </a:cubicBezTo>
                <a:close/>
              </a:path>
              <a:path w="2385199" h="3450465" stroke="0" extrusionOk="0">
                <a:moveTo>
                  <a:pt x="0" y="0"/>
                </a:moveTo>
                <a:cubicBezTo>
                  <a:pt x="287641" y="-13655"/>
                  <a:pt x="364580" y="1342"/>
                  <a:pt x="596300" y="0"/>
                </a:cubicBezTo>
                <a:cubicBezTo>
                  <a:pt x="828020" y="-1342"/>
                  <a:pt x="982468" y="2810"/>
                  <a:pt x="1121044" y="0"/>
                </a:cubicBezTo>
                <a:cubicBezTo>
                  <a:pt x="1259620" y="-2810"/>
                  <a:pt x="1630149" y="-29789"/>
                  <a:pt x="1765047" y="0"/>
                </a:cubicBezTo>
                <a:cubicBezTo>
                  <a:pt x="1899945" y="29789"/>
                  <a:pt x="2199543" y="-20636"/>
                  <a:pt x="2385199" y="0"/>
                </a:cubicBezTo>
                <a:cubicBezTo>
                  <a:pt x="2354797" y="195169"/>
                  <a:pt x="2403389" y="544141"/>
                  <a:pt x="2385199" y="690093"/>
                </a:cubicBezTo>
                <a:cubicBezTo>
                  <a:pt x="2367009" y="836045"/>
                  <a:pt x="2384833" y="1109813"/>
                  <a:pt x="2385199" y="1276672"/>
                </a:cubicBezTo>
                <a:cubicBezTo>
                  <a:pt x="2385565" y="1443531"/>
                  <a:pt x="2353954" y="1819023"/>
                  <a:pt x="2385199" y="1966765"/>
                </a:cubicBezTo>
                <a:cubicBezTo>
                  <a:pt x="2416444" y="2114507"/>
                  <a:pt x="2399647" y="2338853"/>
                  <a:pt x="2385199" y="2656858"/>
                </a:cubicBezTo>
                <a:cubicBezTo>
                  <a:pt x="2370751" y="2974863"/>
                  <a:pt x="2372004" y="3105754"/>
                  <a:pt x="2385199" y="3450465"/>
                </a:cubicBezTo>
                <a:cubicBezTo>
                  <a:pt x="2208044" y="3470894"/>
                  <a:pt x="2004405" y="3455957"/>
                  <a:pt x="1860455" y="3450465"/>
                </a:cubicBezTo>
                <a:cubicBezTo>
                  <a:pt x="1716505" y="3444973"/>
                  <a:pt x="1464785" y="3471259"/>
                  <a:pt x="1216451" y="3450465"/>
                </a:cubicBezTo>
                <a:cubicBezTo>
                  <a:pt x="968117" y="3429671"/>
                  <a:pt x="757109" y="3438064"/>
                  <a:pt x="620152" y="3450465"/>
                </a:cubicBezTo>
                <a:cubicBezTo>
                  <a:pt x="483195" y="3462866"/>
                  <a:pt x="259342" y="3470831"/>
                  <a:pt x="0" y="3450465"/>
                </a:cubicBezTo>
                <a:cubicBezTo>
                  <a:pt x="-22969" y="3286662"/>
                  <a:pt x="-23025" y="3044634"/>
                  <a:pt x="0" y="2829381"/>
                </a:cubicBezTo>
                <a:cubicBezTo>
                  <a:pt x="23025" y="2614128"/>
                  <a:pt x="12643" y="2452297"/>
                  <a:pt x="0" y="2173793"/>
                </a:cubicBezTo>
                <a:cubicBezTo>
                  <a:pt x="-12643" y="1895289"/>
                  <a:pt x="-2224" y="1813984"/>
                  <a:pt x="0" y="1587214"/>
                </a:cubicBezTo>
                <a:cubicBezTo>
                  <a:pt x="2224" y="1360444"/>
                  <a:pt x="-9323" y="1289427"/>
                  <a:pt x="0" y="1000635"/>
                </a:cubicBezTo>
                <a:cubicBezTo>
                  <a:pt x="9323" y="711843"/>
                  <a:pt x="-42793" y="333292"/>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sd="1288587397">
                  <a:prstGeom prst="rect">
                    <a:avLst/>
                  </a:prstGeom>
                  <ask:type>
                    <ask:lineSketchFreehand/>
                  </ask:type>
                </ask:lineSketchStyleProps>
              </a:ext>
            </a:extLst>
          </a:ln>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2800" dirty="0">
                <a:solidFill>
                  <a:srgbClr val="333333"/>
                </a:solidFill>
                <a:latin typeface="Times New Roman" panose="02020603050405020304" pitchFamily="18" charset="0"/>
                <a:cs typeface="Times New Roman" panose="02020603050405020304" pitchFamily="18" charset="0"/>
              </a:rPr>
              <a:t>Học sinh với vấn đề xây dựng trường học thân thiện.</a:t>
            </a:r>
          </a:p>
        </p:txBody>
      </p:sp>
      <p:sp>
        <p:nvSpPr>
          <p:cNvPr id="7" name="Google Shape;3136;p36">
            <a:extLst>
              <a:ext uri="{FF2B5EF4-FFF2-40B4-BE49-F238E27FC236}">
                <a16:creationId xmlns:a16="http://schemas.microsoft.com/office/drawing/2014/main" id="{714A51F8-5660-3004-CC19-10EE17780E61}"/>
              </a:ext>
            </a:extLst>
          </p:cNvPr>
          <p:cNvSpPr txBox="1">
            <a:spLocks/>
          </p:cNvSpPr>
          <p:nvPr/>
        </p:nvSpPr>
        <p:spPr>
          <a:xfrm>
            <a:off x="3251201" y="2909693"/>
            <a:ext cx="2286000" cy="3450467"/>
          </a:xfrm>
          <a:custGeom>
            <a:avLst/>
            <a:gdLst>
              <a:gd name="connsiteX0" fmla="*/ 0 w 2286000"/>
              <a:gd name="connsiteY0" fmla="*/ 0 h 3450467"/>
              <a:gd name="connsiteX1" fmla="*/ 548640 w 2286000"/>
              <a:gd name="connsiteY1" fmla="*/ 0 h 3450467"/>
              <a:gd name="connsiteX2" fmla="*/ 1097280 w 2286000"/>
              <a:gd name="connsiteY2" fmla="*/ 0 h 3450467"/>
              <a:gd name="connsiteX3" fmla="*/ 1691640 w 2286000"/>
              <a:gd name="connsiteY3" fmla="*/ 0 h 3450467"/>
              <a:gd name="connsiteX4" fmla="*/ 2286000 w 2286000"/>
              <a:gd name="connsiteY4" fmla="*/ 0 h 3450467"/>
              <a:gd name="connsiteX5" fmla="*/ 2286000 w 2286000"/>
              <a:gd name="connsiteY5" fmla="*/ 690093 h 3450467"/>
              <a:gd name="connsiteX6" fmla="*/ 2286000 w 2286000"/>
              <a:gd name="connsiteY6" fmla="*/ 1449196 h 3450467"/>
              <a:gd name="connsiteX7" fmla="*/ 2286000 w 2286000"/>
              <a:gd name="connsiteY7" fmla="*/ 2173794 h 3450467"/>
              <a:gd name="connsiteX8" fmla="*/ 2286000 w 2286000"/>
              <a:gd name="connsiteY8" fmla="*/ 2829383 h 3450467"/>
              <a:gd name="connsiteX9" fmla="*/ 2286000 w 2286000"/>
              <a:gd name="connsiteY9" fmla="*/ 3450467 h 3450467"/>
              <a:gd name="connsiteX10" fmla="*/ 1691640 w 2286000"/>
              <a:gd name="connsiteY10" fmla="*/ 3450467 h 3450467"/>
              <a:gd name="connsiteX11" fmla="*/ 1097280 w 2286000"/>
              <a:gd name="connsiteY11" fmla="*/ 3450467 h 3450467"/>
              <a:gd name="connsiteX12" fmla="*/ 525780 w 2286000"/>
              <a:gd name="connsiteY12" fmla="*/ 3450467 h 3450467"/>
              <a:gd name="connsiteX13" fmla="*/ 0 w 2286000"/>
              <a:gd name="connsiteY13" fmla="*/ 3450467 h 3450467"/>
              <a:gd name="connsiteX14" fmla="*/ 0 w 2286000"/>
              <a:gd name="connsiteY14" fmla="*/ 2760374 h 3450467"/>
              <a:gd name="connsiteX15" fmla="*/ 0 w 2286000"/>
              <a:gd name="connsiteY15" fmla="*/ 2070280 h 3450467"/>
              <a:gd name="connsiteX16" fmla="*/ 0 w 2286000"/>
              <a:gd name="connsiteY16" fmla="*/ 1345682 h 3450467"/>
              <a:gd name="connsiteX17" fmla="*/ 0 w 2286000"/>
              <a:gd name="connsiteY17" fmla="*/ 690093 h 3450467"/>
              <a:gd name="connsiteX18" fmla="*/ 0 w 2286000"/>
              <a:gd name="connsiteY18" fmla="*/ 0 h 345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6000" h="3450467" fill="none" extrusionOk="0">
                <a:moveTo>
                  <a:pt x="0" y="0"/>
                </a:moveTo>
                <a:cubicBezTo>
                  <a:pt x="119772" y="9372"/>
                  <a:pt x="380121" y="6537"/>
                  <a:pt x="548640" y="0"/>
                </a:cubicBezTo>
                <a:cubicBezTo>
                  <a:pt x="717159" y="-6537"/>
                  <a:pt x="915617" y="12914"/>
                  <a:pt x="1097280" y="0"/>
                </a:cubicBezTo>
                <a:cubicBezTo>
                  <a:pt x="1278943" y="-12914"/>
                  <a:pt x="1523547" y="-17075"/>
                  <a:pt x="1691640" y="0"/>
                </a:cubicBezTo>
                <a:cubicBezTo>
                  <a:pt x="1859733" y="17075"/>
                  <a:pt x="2048066" y="25704"/>
                  <a:pt x="2286000" y="0"/>
                </a:cubicBezTo>
                <a:cubicBezTo>
                  <a:pt x="2316431" y="207883"/>
                  <a:pt x="2289041" y="513041"/>
                  <a:pt x="2286000" y="690093"/>
                </a:cubicBezTo>
                <a:cubicBezTo>
                  <a:pt x="2282959" y="867145"/>
                  <a:pt x="2296963" y="1071663"/>
                  <a:pt x="2286000" y="1449196"/>
                </a:cubicBezTo>
                <a:cubicBezTo>
                  <a:pt x="2275037" y="1826729"/>
                  <a:pt x="2269849" y="1914978"/>
                  <a:pt x="2286000" y="2173794"/>
                </a:cubicBezTo>
                <a:cubicBezTo>
                  <a:pt x="2302151" y="2432610"/>
                  <a:pt x="2288289" y="2689508"/>
                  <a:pt x="2286000" y="2829383"/>
                </a:cubicBezTo>
                <a:cubicBezTo>
                  <a:pt x="2283711" y="2969258"/>
                  <a:pt x="2308497" y="3299445"/>
                  <a:pt x="2286000" y="3450467"/>
                </a:cubicBezTo>
                <a:cubicBezTo>
                  <a:pt x="2143916" y="3453893"/>
                  <a:pt x="1854625" y="3450791"/>
                  <a:pt x="1691640" y="3450467"/>
                </a:cubicBezTo>
                <a:cubicBezTo>
                  <a:pt x="1528655" y="3450143"/>
                  <a:pt x="1346359" y="3460297"/>
                  <a:pt x="1097280" y="3450467"/>
                </a:cubicBezTo>
                <a:cubicBezTo>
                  <a:pt x="848201" y="3440637"/>
                  <a:pt x="750962" y="3441738"/>
                  <a:pt x="525780" y="3450467"/>
                </a:cubicBezTo>
                <a:cubicBezTo>
                  <a:pt x="300598" y="3459196"/>
                  <a:pt x="119264" y="3430516"/>
                  <a:pt x="0" y="3450467"/>
                </a:cubicBezTo>
                <a:cubicBezTo>
                  <a:pt x="-25460" y="3147503"/>
                  <a:pt x="-26963" y="3078840"/>
                  <a:pt x="0" y="2760374"/>
                </a:cubicBezTo>
                <a:cubicBezTo>
                  <a:pt x="26963" y="2441908"/>
                  <a:pt x="13463" y="2223407"/>
                  <a:pt x="0" y="2070280"/>
                </a:cubicBezTo>
                <a:cubicBezTo>
                  <a:pt x="-13463" y="1917153"/>
                  <a:pt x="24301" y="1669184"/>
                  <a:pt x="0" y="1345682"/>
                </a:cubicBezTo>
                <a:cubicBezTo>
                  <a:pt x="-24301" y="1022180"/>
                  <a:pt x="8537" y="1003371"/>
                  <a:pt x="0" y="690093"/>
                </a:cubicBezTo>
                <a:cubicBezTo>
                  <a:pt x="-8537" y="376815"/>
                  <a:pt x="-6311" y="211194"/>
                  <a:pt x="0" y="0"/>
                </a:cubicBezTo>
                <a:close/>
              </a:path>
              <a:path w="2286000" h="3450467" stroke="0" extrusionOk="0">
                <a:moveTo>
                  <a:pt x="0" y="0"/>
                </a:moveTo>
                <a:cubicBezTo>
                  <a:pt x="167433" y="19665"/>
                  <a:pt x="353046" y="-9078"/>
                  <a:pt x="571500" y="0"/>
                </a:cubicBezTo>
                <a:cubicBezTo>
                  <a:pt x="789954" y="9078"/>
                  <a:pt x="893740" y="23094"/>
                  <a:pt x="1074420" y="0"/>
                </a:cubicBezTo>
                <a:cubicBezTo>
                  <a:pt x="1255100" y="-23094"/>
                  <a:pt x="1476103" y="-6158"/>
                  <a:pt x="1691640" y="0"/>
                </a:cubicBezTo>
                <a:cubicBezTo>
                  <a:pt x="1907177" y="6158"/>
                  <a:pt x="2163837" y="4397"/>
                  <a:pt x="2286000" y="0"/>
                </a:cubicBezTo>
                <a:cubicBezTo>
                  <a:pt x="2255598" y="195169"/>
                  <a:pt x="2304190" y="544141"/>
                  <a:pt x="2286000" y="690093"/>
                </a:cubicBezTo>
                <a:cubicBezTo>
                  <a:pt x="2267810" y="836045"/>
                  <a:pt x="2289543" y="1109347"/>
                  <a:pt x="2286000" y="1276673"/>
                </a:cubicBezTo>
                <a:cubicBezTo>
                  <a:pt x="2282457" y="1443999"/>
                  <a:pt x="2254755" y="1819024"/>
                  <a:pt x="2286000" y="1966766"/>
                </a:cubicBezTo>
                <a:cubicBezTo>
                  <a:pt x="2317245" y="2114508"/>
                  <a:pt x="2306374" y="2333552"/>
                  <a:pt x="2286000" y="2656860"/>
                </a:cubicBezTo>
                <a:cubicBezTo>
                  <a:pt x="2265626" y="2980168"/>
                  <a:pt x="2272805" y="3105756"/>
                  <a:pt x="2286000" y="3450467"/>
                </a:cubicBezTo>
                <a:cubicBezTo>
                  <a:pt x="2142015" y="3466514"/>
                  <a:pt x="1998752" y="3432674"/>
                  <a:pt x="1783080" y="3450467"/>
                </a:cubicBezTo>
                <a:cubicBezTo>
                  <a:pt x="1567408" y="3468260"/>
                  <a:pt x="1415300" y="3465829"/>
                  <a:pt x="1165860" y="3450467"/>
                </a:cubicBezTo>
                <a:cubicBezTo>
                  <a:pt x="916420" y="3435105"/>
                  <a:pt x="855808" y="3458024"/>
                  <a:pt x="594360" y="3450467"/>
                </a:cubicBezTo>
                <a:cubicBezTo>
                  <a:pt x="332912" y="3442910"/>
                  <a:pt x="120194" y="3458717"/>
                  <a:pt x="0" y="3450467"/>
                </a:cubicBezTo>
                <a:cubicBezTo>
                  <a:pt x="-22969" y="3286664"/>
                  <a:pt x="-23025" y="3044636"/>
                  <a:pt x="0" y="2829383"/>
                </a:cubicBezTo>
                <a:cubicBezTo>
                  <a:pt x="23025" y="2614130"/>
                  <a:pt x="11625" y="2456152"/>
                  <a:pt x="0" y="2173794"/>
                </a:cubicBezTo>
                <a:cubicBezTo>
                  <a:pt x="-11625" y="1891436"/>
                  <a:pt x="-2224" y="1813985"/>
                  <a:pt x="0" y="1587215"/>
                </a:cubicBezTo>
                <a:cubicBezTo>
                  <a:pt x="2224" y="1360445"/>
                  <a:pt x="-15699" y="1291154"/>
                  <a:pt x="0" y="1000635"/>
                </a:cubicBezTo>
                <a:cubicBezTo>
                  <a:pt x="15699" y="710116"/>
                  <a:pt x="-42793" y="333292"/>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sd="1288587397">
                  <a:prstGeom prst="rect">
                    <a:avLst/>
                  </a:prstGeom>
                  <ask:type>
                    <ask:lineSketchFreehand/>
                  </ask:type>
                </ask:lineSketchStyleProps>
              </a:ext>
            </a:extLst>
          </a:ln>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2800" dirty="0">
                <a:solidFill>
                  <a:srgbClr val="333333"/>
                </a:solidFill>
                <a:latin typeface="Times New Roman" panose="02020603050405020304" pitchFamily="18" charset="0"/>
                <a:cs typeface="Times New Roman" panose="02020603050405020304" pitchFamily="18" charset="0"/>
              </a:rPr>
              <a:t>Học sinh với việc giữ gìn sự trong sáng của tiếng Việt.</a:t>
            </a:r>
          </a:p>
        </p:txBody>
      </p:sp>
      <p:sp>
        <p:nvSpPr>
          <p:cNvPr id="8" name="Google Shape;3136;p36">
            <a:extLst>
              <a:ext uri="{FF2B5EF4-FFF2-40B4-BE49-F238E27FC236}">
                <a16:creationId xmlns:a16="http://schemas.microsoft.com/office/drawing/2014/main" id="{17A8CC2B-1BEE-3E11-34ED-7F974A48CE74}"/>
              </a:ext>
            </a:extLst>
          </p:cNvPr>
          <p:cNvSpPr txBox="1">
            <a:spLocks/>
          </p:cNvSpPr>
          <p:nvPr/>
        </p:nvSpPr>
        <p:spPr>
          <a:xfrm>
            <a:off x="5839783" y="2909692"/>
            <a:ext cx="3304217" cy="3450465"/>
          </a:xfrm>
          <a:custGeom>
            <a:avLst/>
            <a:gdLst>
              <a:gd name="connsiteX0" fmla="*/ 0 w 3304217"/>
              <a:gd name="connsiteY0" fmla="*/ 0 h 3450465"/>
              <a:gd name="connsiteX1" fmla="*/ 561717 w 3304217"/>
              <a:gd name="connsiteY1" fmla="*/ 0 h 3450465"/>
              <a:gd name="connsiteX2" fmla="*/ 1255602 w 3304217"/>
              <a:gd name="connsiteY2" fmla="*/ 0 h 3450465"/>
              <a:gd name="connsiteX3" fmla="*/ 1916446 w 3304217"/>
              <a:gd name="connsiteY3" fmla="*/ 0 h 3450465"/>
              <a:gd name="connsiteX4" fmla="*/ 2577289 w 3304217"/>
              <a:gd name="connsiteY4" fmla="*/ 0 h 3450465"/>
              <a:gd name="connsiteX5" fmla="*/ 3304217 w 3304217"/>
              <a:gd name="connsiteY5" fmla="*/ 0 h 3450465"/>
              <a:gd name="connsiteX6" fmla="*/ 3304217 w 3304217"/>
              <a:gd name="connsiteY6" fmla="*/ 586579 h 3450465"/>
              <a:gd name="connsiteX7" fmla="*/ 3304217 w 3304217"/>
              <a:gd name="connsiteY7" fmla="*/ 1242167 h 3450465"/>
              <a:gd name="connsiteX8" fmla="*/ 3304217 w 3304217"/>
              <a:gd name="connsiteY8" fmla="*/ 1932260 h 3450465"/>
              <a:gd name="connsiteX9" fmla="*/ 3304217 w 3304217"/>
              <a:gd name="connsiteY9" fmla="*/ 2656858 h 3450465"/>
              <a:gd name="connsiteX10" fmla="*/ 3304217 w 3304217"/>
              <a:gd name="connsiteY10" fmla="*/ 3450465 h 3450465"/>
              <a:gd name="connsiteX11" fmla="*/ 2610331 w 3304217"/>
              <a:gd name="connsiteY11" fmla="*/ 3450465 h 3450465"/>
              <a:gd name="connsiteX12" fmla="*/ 1949488 w 3304217"/>
              <a:gd name="connsiteY12" fmla="*/ 3450465 h 3450465"/>
              <a:gd name="connsiteX13" fmla="*/ 1288645 w 3304217"/>
              <a:gd name="connsiteY13" fmla="*/ 3450465 h 3450465"/>
              <a:gd name="connsiteX14" fmla="*/ 0 w 3304217"/>
              <a:gd name="connsiteY14" fmla="*/ 3450465 h 3450465"/>
              <a:gd name="connsiteX15" fmla="*/ 0 w 3304217"/>
              <a:gd name="connsiteY15" fmla="*/ 2725867 h 3450465"/>
              <a:gd name="connsiteX16" fmla="*/ 0 w 3304217"/>
              <a:gd name="connsiteY16" fmla="*/ 2070279 h 3450465"/>
              <a:gd name="connsiteX17" fmla="*/ 0 w 3304217"/>
              <a:gd name="connsiteY17" fmla="*/ 1449195 h 3450465"/>
              <a:gd name="connsiteX18" fmla="*/ 0 w 3304217"/>
              <a:gd name="connsiteY18" fmla="*/ 759102 h 3450465"/>
              <a:gd name="connsiteX19" fmla="*/ 0 w 3304217"/>
              <a:gd name="connsiteY19" fmla="*/ 0 h 345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4217" h="3450465" fill="none" extrusionOk="0">
                <a:moveTo>
                  <a:pt x="0" y="0"/>
                </a:moveTo>
                <a:cubicBezTo>
                  <a:pt x="121723" y="20072"/>
                  <a:pt x="338875" y="7120"/>
                  <a:pt x="561717" y="0"/>
                </a:cubicBezTo>
                <a:cubicBezTo>
                  <a:pt x="784559" y="-7120"/>
                  <a:pt x="1096292" y="32151"/>
                  <a:pt x="1255602" y="0"/>
                </a:cubicBezTo>
                <a:cubicBezTo>
                  <a:pt x="1414913" y="-32151"/>
                  <a:pt x="1667231" y="-28799"/>
                  <a:pt x="1916446" y="0"/>
                </a:cubicBezTo>
                <a:cubicBezTo>
                  <a:pt x="2165661" y="28799"/>
                  <a:pt x="2270572" y="-10469"/>
                  <a:pt x="2577289" y="0"/>
                </a:cubicBezTo>
                <a:cubicBezTo>
                  <a:pt x="2884006" y="10469"/>
                  <a:pt x="3128160" y="-26945"/>
                  <a:pt x="3304217" y="0"/>
                </a:cubicBezTo>
                <a:cubicBezTo>
                  <a:pt x="3280122" y="134996"/>
                  <a:pt x="3324806" y="355111"/>
                  <a:pt x="3304217" y="586579"/>
                </a:cubicBezTo>
                <a:cubicBezTo>
                  <a:pt x="3283628" y="818047"/>
                  <a:pt x="3304849" y="1108363"/>
                  <a:pt x="3304217" y="1242167"/>
                </a:cubicBezTo>
                <a:cubicBezTo>
                  <a:pt x="3303585" y="1375971"/>
                  <a:pt x="3295315" y="1603526"/>
                  <a:pt x="3304217" y="1932260"/>
                </a:cubicBezTo>
                <a:cubicBezTo>
                  <a:pt x="3313119" y="2260994"/>
                  <a:pt x="3311304" y="2385256"/>
                  <a:pt x="3304217" y="2656858"/>
                </a:cubicBezTo>
                <a:cubicBezTo>
                  <a:pt x="3297130" y="2928460"/>
                  <a:pt x="3266384" y="3069899"/>
                  <a:pt x="3304217" y="3450465"/>
                </a:cubicBezTo>
                <a:cubicBezTo>
                  <a:pt x="3084058" y="3481257"/>
                  <a:pt x="2867913" y="3482257"/>
                  <a:pt x="2610331" y="3450465"/>
                </a:cubicBezTo>
                <a:cubicBezTo>
                  <a:pt x="2352749" y="3418673"/>
                  <a:pt x="2159621" y="3425219"/>
                  <a:pt x="1949488" y="3450465"/>
                </a:cubicBezTo>
                <a:cubicBezTo>
                  <a:pt x="1739355" y="3475711"/>
                  <a:pt x="1455963" y="3473079"/>
                  <a:pt x="1288645" y="3450465"/>
                </a:cubicBezTo>
                <a:cubicBezTo>
                  <a:pt x="1121327" y="3427851"/>
                  <a:pt x="477085" y="3418946"/>
                  <a:pt x="0" y="3450465"/>
                </a:cubicBezTo>
                <a:cubicBezTo>
                  <a:pt x="-9754" y="3232545"/>
                  <a:pt x="24301" y="3049369"/>
                  <a:pt x="0" y="2725867"/>
                </a:cubicBezTo>
                <a:cubicBezTo>
                  <a:pt x="-24301" y="2402365"/>
                  <a:pt x="12033" y="2378094"/>
                  <a:pt x="0" y="2070279"/>
                </a:cubicBezTo>
                <a:cubicBezTo>
                  <a:pt x="-12033" y="1762464"/>
                  <a:pt x="-3579" y="1586080"/>
                  <a:pt x="0" y="1449195"/>
                </a:cubicBezTo>
                <a:cubicBezTo>
                  <a:pt x="3579" y="1312310"/>
                  <a:pt x="17046" y="903978"/>
                  <a:pt x="0" y="759102"/>
                </a:cubicBezTo>
                <a:cubicBezTo>
                  <a:pt x="-17046" y="614226"/>
                  <a:pt x="11190" y="248162"/>
                  <a:pt x="0" y="0"/>
                </a:cubicBezTo>
                <a:close/>
              </a:path>
              <a:path w="3304217" h="3450465" stroke="0" extrusionOk="0">
                <a:moveTo>
                  <a:pt x="0" y="0"/>
                </a:moveTo>
                <a:cubicBezTo>
                  <a:pt x="329968" y="-27347"/>
                  <a:pt x="374104" y="21198"/>
                  <a:pt x="660843" y="0"/>
                </a:cubicBezTo>
                <a:cubicBezTo>
                  <a:pt x="947582" y="-21198"/>
                  <a:pt x="1019937" y="17094"/>
                  <a:pt x="1222560" y="0"/>
                </a:cubicBezTo>
                <a:cubicBezTo>
                  <a:pt x="1425183" y="-17094"/>
                  <a:pt x="1718370" y="32090"/>
                  <a:pt x="1949488" y="0"/>
                </a:cubicBezTo>
                <a:cubicBezTo>
                  <a:pt x="2180606" y="-32090"/>
                  <a:pt x="2352016" y="-31986"/>
                  <a:pt x="2610331" y="0"/>
                </a:cubicBezTo>
                <a:cubicBezTo>
                  <a:pt x="2868646" y="31986"/>
                  <a:pt x="3072770" y="27056"/>
                  <a:pt x="3304217" y="0"/>
                </a:cubicBezTo>
                <a:cubicBezTo>
                  <a:pt x="3323486" y="296663"/>
                  <a:pt x="3277261" y="465013"/>
                  <a:pt x="3304217" y="759102"/>
                </a:cubicBezTo>
                <a:cubicBezTo>
                  <a:pt x="3331173" y="1053191"/>
                  <a:pt x="3272972" y="1301453"/>
                  <a:pt x="3304217" y="1449195"/>
                </a:cubicBezTo>
                <a:cubicBezTo>
                  <a:pt x="3335462" y="1596937"/>
                  <a:pt x="3318665" y="1821283"/>
                  <a:pt x="3304217" y="2139288"/>
                </a:cubicBezTo>
                <a:cubicBezTo>
                  <a:pt x="3289769" y="2457293"/>
                  <a:pt x="3293270" y="2924315"/>
                  <a:pt x="3304217" y="3450465"/>
                </a:cubicBezTo>
                <a:cubicBezTo>
                  <a:pt x="3040066" y="3438481"/>
                  <a:pt x="2860524" y="3426547"/>
                  <a:pt x="2742500" y="3450465"/>
                </a:cubicBezTo>
                <a:cubicBezTo>
                  <a:pt x="2624476" y="3474383"/>
                  <a:pt x="2232254" y="3422364"/>
                  <a:pt x="2015572" y="3450465"/>
                </a:cubicBezTo>
                <a:cubicBezTo>
                  <a:pt x="1798890" y="3478566"/>
                  <a:pt x="1555223" y="3444878"/>
                  <a:pt x="1354729" y="3450465"/>
                </a:cubicBezTo>
                <a:cubicBezTo>
                  <a:pt x="1154235" y="3456052"/>
                  <a:pt x="929168" y="3475042"/>
                  <a:pt x="793012" y="3450465"/>
                </a:cubicBezTo>
                <a:cubicBezTo>
                  <a:pt x="656856" y="3425888"/>
                  <a:pt x="369835" y="3479044"/>
                  <a:pt x="0" y="3450465"/>
                </a:cubicBezTo>
                <a:cubicBezTo>
                  <a:pt x="-18423" y="3243808"/>
                  <a:pt x="12643" y="3073381"/>
                  <a:pt x="0" y="2794877"/>
                </a:cubicBezTo>
                <a:cubicBezTo>
                  <a:pt x="-12643" y="2516373"/>
                  <a:pt x="-2224" y="2435068"/>
                  <a:pt x="0" y="2208298"/>
                </a:cubicBezTo>
                <a:cubicBezTo>
                  <a:pt x="2224" y="1981528"/>
                  <a:pt x="-9323" y="1910511"/>
                  <a:pt x="0" y="1621719"/>
                </a:cubicBezTo>
                <a:cubicBezTo>
                  <a:pt x="9323" y="1332927"/>
                  <a:pt x="8472" y="1255862"/>
                  <a:pt x="0" y="1035139"/>
                </a:cubicBezTo>
                <a:cubicBezTo>
                  <a:pt x="-8472" y="814416"/>
                  <a:pt x="37460" y="446566"/>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sd="1288587397">
                  <a:prstGeom prst="rect">
                    <a:avLst/>
                  </a:prstGeom>
                  <ask:type>
                    <ask:lineSketchFreehand/>
                  </ask:type>
                </ask:lineSketchStyleProps>
              </a:ext>
            </a:extLst>
          </a:ln>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2800" dirty="0">
                <a:solidFill>
                  <a:srgbClr val="333333"/>
                </a:solidFill>
                <a:latin typeface="Times New Roman" panose="02020603050405020304" pitchFamily="18" charset="0"/>
                <a:cs typeface="Times New Roman" panose="02020603050405020304" pitchFamily="18" charset="0"/>
              </a:rPr>
              <a:t>Giữ gìn và phát huy giá trị văn hóa của dân tộc thông qua việc tổ chức một lễ hội ở quê em</a:t>
            </a:r>
            <a:r>
              <a:rPr lang="en-US" sz="2800" dirty="0">
                <a:solidFill>
                  <a:srgbClr val="333333"/>
                </a:solidFill>
                <a:latin typeface="Times New Roman" panose="02020603050405020304" pitchFamily="18" charset="0"/>
                <a:cs typeface="Times New Roman" panose="02020603050405020304" pitchFamily="18" charset="0"/>
              </a:rPr>
              <a:t>.</a:t>
            </a:r>
            <a:endParaRPr lang="vi-VN" sz="2800" dirty="0">
              <a:solidFill>
                <a:srgbClr val="333333"/>
              </a:solidFill>
              <a:latin typeface="Times New Roman" panose="02020603050405020304" pitchFamily="18" charset="0"/>
              <a:cs typeface="Times New Roman" panose="02020603050405020304" pitchFamily="18" charset="0"/>
            </a:endParaRPr>
          </a:p>
        </p:txBody>
      </p:sp>
      <p:sp>
        <p:nvSpPr>
          <p:cNvPr id="9" name="Google Shape;3136;p36">
            <a:extLst>
              <a:ext uri="{FF2B5EF4-FFF2-40B4-BE49-F238E27FC236}">
                <a16:creationId xmlns:a16="http://schemas.microsoft.com/office/drawing/2014/main" id="{E1FC0E13-1F56-B9A7-2DBC-50F2A995958B}"/>
              </a:ext>
            </a:extLst>
          </p:cNvPr>
          <p:cNvSpPr txBox="1">
            <a:spLocks/>
          </p:cNvSpPr>
          <p:nvPr/>
        </p:nvSpPr>
        <p:spPr>
          <a:xfrm>
            <a:off x="9469673" y="2909692"/>
            <a:ext cx="2286000" cy="3369188"/>
          </a:xfrm>
          <a:custGeom>
            <a:avLst/>
            <a:gdLst>
              <a:gd name="connsiteX0" fmla="*/ 0 w 2286000"/>
              <a:gd name="connsiteY0" fmla="*/ 0 h 3369188"/>
              <a:gd name="connsiteX1" fmla="*/ 548640 w 2286000"/>
              <a:gd name="connsiteY1" fmla="*/ 0 h 3369188"/>
              <a:gd name="connsiteX2" fmla="*/ 1097280 w 2286000"/>
              <a:gd name="connsiteY2" fmla="*/ 0 h 3369188"/>
              <a:gd name="connsiteX3" fmla="*/ 1691640 w 2286000"/>
              <a:gd name="connsiteY3" fmla="*/ 0 h 3369188"/>
              <a:gd name="connsiteX4" fmla="*/ 2286000 w 2286000"/>
              <a:gd name="connsiteY4" fmla="*/ 0 h 3369188"/>
              <a:gd name="connsiteX5" fmla="*/ 2286000 w 2286000"/>
              <a:gd name="connsiteY5" fmla="*/ 673838 h 3369188"/>
              <a:gd name="connsiteX6" fmla="*/ 2286000 w 2286000"/>
              <a:gd name="connsiteY6" fmla="*/ 1415059 h 3369188"/>
              <a:gd name="connsiteX7" fmla="*/ 2286000 w 2286000"/>
              <a:gd name="connsiteY7" fmla="*/ 2122588 h 3369188"/>
              <a:gd name="connsiteX8" fmla="*/ 2286000 w 2286000"/>
              <a:gd name="connsiteY8" fmla="*/ 2762734 h 3369188"/>
              <a:gd name="connsiteX9" fmla="*/ 2286000 w 2286000"/>
              <a:gd name="connsiteY9" fmla="*/ 3369188 h 3369188"/>
              <a:gd name="connsiteX10" fmla="*/ 1691640 w 2286000"/>
              <a:gd name="connsiteY10" fmla="*/ 3369188 h 3369188"/>
              <a:gd name="connsiteX11" fmla="*/ 1097280 w 2286000"/>
              <a:gd name="connsiteY11" fmla="*/ 3369188 h 3369188"/>
              <a:gd name="connsiteX12" fmla="*/ 525780 w 2286000"/>
              <a:gd name="connsiteY12" fmla="*/ 3369188 h 3369188"/>
              <a:gd name="connsiteX13" fmla="*/ 0 w 2286000"/>
              <a:gd name="connsiteY13" fmla="*/ 3369188 h 3369188"/>
              <a:gd name="connsiteX14" fmla="*/ 0 w 2286000"/>
              <a:gd name="connsiteY14" fmla="*/ 2695350 h 3369188"/>
              <a:gd name="connsiteX15" fmla="*/ 0 w 2286000"/>
              <a:gd name="connsiteY15" fmla="*/ 2021513 h 3369188"/>
              <a:gd name="connsiteX16" fmla="*/ 0 w 2286000"/>
              <a:gd name="connsiteY16" fmla="*/ 1313983 h 3369188"/>
              <a:gd name="connsiteX17" fmla="*/ 0 w 2286000"/>
              <a:gd name="connsiteY17" fmla="*/ 673838 h 3369188"/>
              <a:gd name="connsiteX18" fmla="*/ 0 w 2286000"/>
              <a:gd name="connsiteY18" fmla="*/ 0 h 336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6000" h="3369188" fill="none" extrusionOk="0">
                <a:moveTo>
                  <a:pt x="0" y="0"/>
                </a:moveTo>
                <a:cubicBezTo>
                  <a:pt x="119772" y="9372"/>
                  <a:pt x="380121" y="6537"/>
                  <a:pt x="548640" y="0"/>
                </a:cubicBezTo>
                <a:cubicBezTo>
                  <a:pt x="717159" y="-6537"/>
                  <a:pt x="915617" y="12914"/>
                  <a:pt x="1097280" y="0"/>
                </a:cubicBezTo>
                <a:cubicBezTo>
                  <a:pt x="1278943" y="-12914"/>
                  <a:pt x="1523547" y="-17075"/>
                  <a:pt x="1691640" y="0"/>
                </a:cubicBezTo>
                <a:cubicBezTo>
                  <a:pt x="1859733" y="17075"/>
                  <a:pt x="2048066" y="25704"/>
                  <a:pt x="2286000" y="0"/>
                </a:cubicBezTo>
                <a:cubicBezTo>
                  <a:pt x="2299636" y="203872"/>
                  <a:pt x="2297721" y="346916"/>
                  <a:pt x="2286000" y="673838"/>
                </a:cubicBezTo>
                <a:cubicBezTo>
                  <a:pt x="2274279" y="1000760"/>
                  <a:pt x="2252681" y="1054657"/>
                  <a:pt x="2286000" y="1415059"/>
                </a:cubicBezTo>
                <a:cubicBezTo>
                  <a:pt x="2319319" y="1775461"/>
                  <a:pt x="2269321" y="1944909"/>
                  <a:pt x="2286000" y="2122588"/>
                </a:cubicBezTo>
                <a:cubicBezTo>
                  <a:pt x="2302679" y="2300267"/>
                  <a:pt x="2299673" y="2458139"/>
                  <a:pt x="2286000" y="2762734"/>
                </a:cubicBezTo>
                <a:cubicBezTo>
                  <a:pt x="2272327" y="3067329"/>
                  <a:pt x="2274727" y="3138784"/>
                  <a:pt x="2286000" y="3369188"/>
                </a:cubicBezTo>
                <a:cubicBezTo>
                  <a:pt x="2143916" y="3372614"/>
                  <a:pt x="1854625" y="3369512"/>
                  <a:pt x="1691640" y="3369188"/>
                </a:cubicBezTo>
                <a:cubicBezTo>
                  <a:pt x="1528655" y="3368864"/>
                  <a:pt x="1346359" y="3379018"/>
                  <a:pt x="1097280" y="3369188"/>
                </a:cubicBezTo>
                <a:cubicBezTo>
                  <a:pt x="848201" y="3359358"/>
                  <a:pt x="750962" y="3360459"/>
                  <a:pt x="525780" y="3369188"/>
                </a:cubicBezTo>
                <a:cubicBezTo>
                  <a:pt x="300598" y="3377917"/>
                  <a:pt x="119264" y="3349237"/>
                  <a:pt x="0" y="3369188"/>
                </a:cubicBezTo>
                <a:cubicBezTo>
                  <a:pt x="1181" y="3168886"/>
                  <a:pt x="13389" y="3019322"/>
                  <a:pt x="0" y="2695350"/>
                </a:cubicBezTo>
                <a:cubicBezTo>
                  <a:pt x="-13389" y="2371378"/>
                  <a:pt x="28788" y="2158324"/>
                  <a:pt x="0" y="2021513"/>
                </a:cubicBezTo>
                <a:cubicBezTo>
                  <a:pt x="-28788" y="1884702"/>
                  <a:pt x="-10139" y="1546255"/>
                  <a:pt x="0" y="1313983"/>
                </a:cubicBezTo>
                <a:cubicBezTo>
                  <a:pt x="10139" y="1081711"/>
                  <a:pt x="-22072" y="934890"/>
                  <a:pt x="0" y="673838"/>
                </a:cubicBezTo>
                <a:cubicBezTo>
                  <a:pt x="22072" y="412786"/>
                  <a:pt x="7208" y="189197"/>
                  <a:pt x="0" y="0"/>
                </a:cubicBezTo>
                <a:close/>
              </a:path>
              <a:path w="2286000" h="3369188" stroke="0" extrusionOk="0">
                <a:moveTo>
                  <a:pt x="0" y="0"/>
                </a:moveTo>
                <a:cubicBezTo>
                  <a:pt x="167433" y="19665"/>
                  <a:pt x="353046" y="-9078"/>
                  <a:pt x="571500" y="0"/>
                </a:cubicBezTo>
                <a:cubicBezTo>
                  <a:pt x="789954" y="9078"/>
                  <a:pt x="893740" y="23094"/>
                  <a:pt x="1074420" y="0"/>
                </a:cubicBezTo>
                <a:cubicBezTo>
                  <a:pt x="1255100" y="-23094"/>
                  <a:pt x="1476103" y="-6158"/>
                  <a:pt x="1691640" y="0"/>
                </a:cubicBezTo>
                <a:cubicBezTo>
                  <a:pt x="1907177" y="6158"/>
                  <a:pt x="2163837" y="4397"/>
                  <a:pt x="2286000" y="0"/>
                </a:cubicBezTo>
                <a:cubicBezTo>
                  <a:pt x="2282444" y="262541"/>
                  <a:pt x="2303899" y="407575"/>
                  <a:pt x="2286000" y="673838"/>
                </a:cubicBezTo>
                <a:cubicBezTo>
                  <a:pt x="2268101" y="940101"/>
                  <a:pt x="2282983" y="998610"/>
                  <a:pt x="2286000" y="1246600"/>
                </a:cubicBezTo>
                <a:cubicBezTo>
                  <a:pt x="2289017" y="1494590"/>
                  <a:pt x="2257464" y="1765547"/>
                  <a:pt x="2286000" y="1920437"/>
                </a:cubicBezTo>
                <a:cubicBezTo>
                  <a:pt x="2314536" y="2075327"/>
                  <a:pt x="2263955" y="2349859"/>
                  <a:pt x="2286000" y="2594275"/>
                </a:cubicBezTo>
                <a:cubicBezTo>
                  <a:pt x="2308045" y="2838691"/>
                  <a:pt x="2286724" y="2981732"/>
                  <a:pt x="2286000" y="3369188"/>
                </a:cubicBezTo>
                <a:cubicBezTo>
                  <a:pt x="2142015" y="3385235"/>
                  <a:pt x="1998752" y="3351395"/>
                  <a:pt x="1783080" y="3369188"/>
                </a:cubicBezTo>
                <a:cubicBezTo>
                  <a:pt x="1567408" y="3386981"/>
                  <a:pt x="1415300" y="3384550"/>
                  <a:pt x="1165860" y="3369188"/>
                </a:cubicBezTo>
                <a:cubicBezTo>
                  <a:pt x="916420" y="3353826"/>
                  <a:pt x="855808" y="3376745"/>
                  <a:pt x="594360" y="3369188"/>
                </a:cubicBezTo>
                <a:cubicBezTo>
                  <a:pt x="332912" y="3361631"/>
                  <a:pt x="120194" y="3377438"/>
                  <a:pt x="0" y="3369188"/>
                </a:cubicBezTo>
                <a:cubicBezTo>
                  <a:pt x="-10609" y="3089253"/>
                  <a:pt x="-15702" y="3009502"/>
                  <a:pt x="0" y="2762734"/>
                </a:cubicBezTo>
                <a:cubicBezTo>
                  <a:pt x="15702" y="2515966"/>
                  <a:pt x="-20398" y="2421512"/>
                  <a:pt x="0" y="2122588"/>
                </a:cubicBezTo>
                <a:cubicBezTo>
                  <a:pt x="20398" y="1823664"/>
                  <a:pt x="-11919" y="1724772"/>
                  <a:pt x="0" y="1549826"/>
                </a:cubicBezTo>
                <a:cubicBezTo>
                  <a:pt x="11919" y="1374880"/>
                  <a:pt x="4294" y="1118760"/>
                  <a:pt x="0" y="977065"/>
                </a:cubicBezTo>
                <a:cubicBezTo>
                  <a:pt x="-4294" y="835370"/>
                  <a:pt x="24085" y="337095"/>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sd="1288587397">
                  <a:prstGeom prst="rect">
                    <a:avLst/>
                  </a:prstGeom>
                  <ask:type>
                    <ask:lineSketchFreehand/>
                  </ask:type>
                </ask:lineSketchStyleProps>
              </a:ext>
            </a:extLst>
          </a:ln>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2800" dirty="0">
                <a:solidFill>
                  <a:srgbClr val="333333"/>
                </a:solidFill>
                <a:latin typeface="Times New Roman" panose="02020603050405020304" pitchFamily="18" charset="0"/>
                <a:cs typeface="Times New Roman" panose="02020603050405020304" pitchFamily="18" charset="0"/>
              </a:rPr>
              <a:t>Trách nhiệm của con người đối với nơi mình sinh sống.</a:t>
            </a:r>
          </a:p>
        </p:txBody>
      </p:sp>
      <p:grpSp>
        <p:nvGrpSpPr>
          <p:cNvPr id="10" name="Group 4">
            <a:extLst>
              <a:ext uri="{FF2B5EF4-FFF2-40B4-BE49-F238E27FC236}">
                <a16:creationId xmlns:a16="http://schemas.microsoft.com/office/drawing/2014/main" id="{9303683B-2DD7-7CB6-60D7-9D08A5A5F18F}"/>
              </a:ext>
            </a:extLst>
          </p:cNvPr>
          <p:cNvGrpSpPr/>
          <p:nvPr/>
        </p:nvGrpSpPr>
        <p:grpSpPr>
          <a:xfrm rot="16200000">
            <a:off x="-326984" y="1483321"/>
            <a:ext cx="653968" cy="806368"/>
            <a:chOff x="0" y="0"/>
            <a:chExt cx="6238240" cy="6238240"/>
          </a:xfrm>
        </p:grpSpPr>
        <p:sp>
          <p:nvSpPr>
            <p:cNvPr id="11" name="Freeform 5">
              <a:extLst>
                <a:ext uri="{FF2B5EF4-FFF2-40B4-BE49-F238E27FC236}">
                  <a16:creationId xmlns:a16="http://schemas.microsoft.com/office/drawing/2014/main" id="{CE78CC69-CB54-4175-3FD1-FA3337357FFD}"/>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txBody>
            <a:bodyPr/>
            <a:lstStyle/>
            <a:p>
              <a:endParaRPr lang="vi-VN" sz="1200"/>
            </a:p>
          </p:txBody>
        </p:sp>
      </p:grpSp>
    </p:spTree>
    <p:extLst>
      <p:ext uri="{BB962C8B-B14F-4D97-AF65-F5344CB8AC3E}">
        <p14:creationId xmlns:p14="http://schemas.microsoft.com/office/powerpoint/2010/main" val="56916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38AB8-DFED-7D89-8404-7C3691B3563F}"/>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C66C3278-8A8B-EC2C-BCFD-9BF69E53EAB8}"/>
              </a:ext>
            </a:extLst>
          </p:cNvPr>
          <p:cNvSpPr txBox="1"/>
          <p:nvPr/>
        </p:nvSpPr>
        <p:spPr>
          <a:xfrm>
            <a:off x="1066800" y="935794"/>
            <a:ext cx="10058400" cy="4539191"/>
          </a:xfrm>
          <a:prstGeom prst="rect">
            <a:avLst/>
          </a:prstGeom>
          <a:noFill/>
          <a:ln>
            <a:solidFill>
              <a:schemeClr val="accent4">
                <a:lumMod val="50000"/>
              </a:schemeClr>
            </a:solidFill>
          </a:ln>
        </p:spPr>
        <p:txBody>
          <a:bodyPr wrap="square">
            <a:spAutoFit/>
          </a:bodyPr>
          <a:lstStyle/>
          <a:p>
            <a:pPr algn="ctr">
              <a:lnSpc>
                <a:spcPct val="150000"/>
              </a:lnSpc>
            </a:pPr>
            <a:r>
              <a:rPr lang="en-US" sz="28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ý                                                                                                                   </a:t>
            </a:r>
            <a:endPar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Nêu vấn đề nghị luận </a:t>
            </a:r>
          </a:p>
          <a:p>
            <a:pPr algn="just">
              <a:lnSpc>
                <a:spcPct val="150000"/>
              </a:lnSpc>
            </a:pPr>
            <a:r>
              <a:rPr lang="en-US"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Lập luận làm sáng rõ ý kiến và thuyết phục người đọc.</a:t>
            </a:r>
          </a:p>
          <a:p>
            <a:pPr algn="just">
              <a:lnSpc>
                <a:spcPct val="150000"/>
              </a:lnSpc>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Vì sao lại có ý kiến như vậy? (Lí lẽ, bằng chứng)</a:t>
            </a:r>
          </a:p>
          <a:p>
            <a:pPr algn="just">
              <a:lnSpc>
                <a:spcPct val="150000"/>
              </a:lnSpc>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Ý kiến đó đúng đắn như thế nào? (Lí lẽ, bằng chứng)</a:t>
            </a:r>
          </a:p>
          <a:p>
            <a:pPr algn="just">
              <a:lnSpc>
                <a:spcPct val="150000"/>
              </a:lnSpc>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Liên hệ, mở rộng vấn đề? (Lí lẽ, bằng chứng)</a:t>
            </a:r>
          </a:p>
          <a:p>
            <a:pPr algn="just">
              <a:lnSpc>
                <a:spcPct val="150000"/>
              </a:lnSpc>
            </a:pPr>
            <a:r>
              <a:rPr lang="en-US"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ý nghĩa của vấn đề nghị luận và phương hướng hành động</a:t>
            </a:r>
          </a:p>
        </p:txBody>
      </p:sp>
    </p:spTree>
    <p:extLst>
      <p:ext uri="{BB962C8B-B14F-4D97-AF65-F5344CB8AC3E}">
        <p14:creationId xmlns:p14="http://schemas.microsoft.com/office/powerpoint/2010/main" val="304743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E2EA-42E3-FA8A-68C9-723D932C980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2C35ACEC-320B-4D5D-EB57-8BBDA7668391}"/>
              </a:ext>
            </a:extLst>
          </p:cNvPr>
          <p:cNvSpPr/>
          <p:nvPr/>
        </p:nvSpPr>
        <p:spPr>
          <a:xfrm>
            <a:off x="427384" y="67572"/>
            <a:ext cx="2951080" cy="1828386"/>
          </a:xfrm>
          <a:prstGeom prst="rect">
            <a:avLst/>
          </a:prstGeom>
        </p:spPr>
        <p:txBody>
          <a:bodyPr wrap="square">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b. </a:t>
            </a:r>
            <a:r>
              <a:rPr lang="en-US" sz="4000" b="1" dirty="0" err="1">
                <a:solidFill>
                  <a:srgbClr val="FF0000"/>
                </a:solidFill>
                <a:latin typeface="Times New Roman" panose="02020603050405020304" pitchFamily="18" charset="0"/>
                <a:cs typeface="Times New Roman" panose="02020603050405020304" pitchFamily="18" charset="0"/>
              </a:rPr>
              <a:t>Tìm</a:t>
            </a:r>
            <a:r>
              <a:rPr lang="en-US" sz="4000" b="1" dirty="0">
                <a:solidFill>
                  <a:srgbClr val="FF0000"/>
                </a:solidFill>
                <a:latin typeface="Times New Roman" panose="02020603050405020304" pitchFamily="18" charset="0"/>
                <a:cs typeface="Times New Roman" panose="02020603050405020304" pitchFamily="18" charset="0"/>
              </a:rPr>
              <a:t> ý </a:t>
            </a:r>
          </a:p>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c. </a:t>
            </a:r>
            <a:r>
              <a:rPr lang="en-US" sz="4000" b="1" dirty="0" err="1">
                <a:solidFill>
                  <a:srgbClr val="FF0000"/>
                </a:solidFill>
                <a:latin typeface="Times New Roman" panose="02020603050405020304" pitchFamily="18" charset="0"/>
                <a:cs typeface="Times New Roman" panose="02020603050405020304" pitchFamily="18" charset="0"/>
              </a:rPr>
              <a:t>Lập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dàn</a:t>
            </a:r>
            <a:r>
              <a:rPr lang="en-US" sz="4000" b="1" dirty="0">
                <a:solidFill>
                  <a:srgbClr val="FF0000"/>
                </a:solidFill>
                <a:latin typeface="Times New Roman" panose="02020603050405020304" pitchFamily="18" charset="0"/>
                <a:cs typeface="Times New Roman" panose="02020603050405020304" pitchFamily="18" charset="0"/>
              </a:rPr>
              <a:t> ý </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080D5584-AC7A-048E-DD8F-74D9AD949850}"/>
              </a:ext>
            </a:extLst>
          </p:cNvPr>
          <p:cNvSpPr txBox="1"/>
          <p:nvPr/>
        </p:nvSpPr>
        <p:spPr>
          <a:xfrm>
            <a:off x="4636424" y="1110918"/>
            <a:ext cx="6097384" cy="4524315"/>
          </a:xfrm>
          <a:prstGeom prst="rect">
            <a:avLst/>
          </a:prstGeom>
          <a:noFill/>
          <a:ln>
            <a:solidFill>
              <a:schemeClr val="accent6">
                <a:lumMod val="75000"/>
              </a:schemeClr>
            </a:solidFill>
          </a:ln>
        </p:spPr>
        <p:txBody>
          <a:bodyPr wrap="square">
            <a:spAutoFit/>
          </a:bodyPr>
          <a:lstStyle/>
          <a:p>
            <a:r>
              <a:rPr lang="vi-VN" sz="3200" dirty="0">
                <a:solidFill>
                  <a:schemeClr val="bg2">
                    <a:lumMod val="10000"/>
                  </a:schemeClr>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THINK-PAIR- SHARE</a:t>
            </a:r>
          </a:p>
          <a:p>
            <a:r>
              <a:rPr lang="vi-VN" sz="3200" dirty="0">
                <a:solidFill>
                  <a:schemeClr val="bg2">
                    <a:lumMod val="10000"/>
                  </a:schemeClr>
                </a:solidFill>
                <a:latin typeface="Times New Roman" panose="02020603050405020304" pitchFamily="18" charset="0"/>
                <a:cs typeface="Times New Roman" panose="02020603050405020304" pitchFamily="18" charset="0"/>
              </a:rPr>
              <a:t> - </a:t>
            </a:r>
            <a:r>
              <a:rPr lang="vi-VN" sz="3200" b="1" dirty="0">
                <a:solidFill>
                  <a:srgbClr val="FF0000"/>
                </a:solidFill>
                <a:latin typeface="Times New Roman" panose="02020603050405020304" pitchFamily="18" charset="0"/>
                <a:cs typeface="Times New Roman" panose="02020603050405020304" pitchFamily="18" charset="0"/>
              </a:rPr>
              <a:t>THINK: </a:t>
            </a:r>
            <a:r>
              <a:rPr lang="vi-VN" sz="3200" dirty="0">
                <a:solidFill>
                  <a:schemeClr val="bg2">
                    <a:lumMod val="10000"/>
                  </a:schemeClr>
                </a:solidFill>
                <a:latin typeface="Times New Roman" panose="02020603050405020304" pitchFamily="18" charset="0"/>
                <a:cs typeface="Times New Roman" panose="02020603050405020304" pitchFamily="18" charset="0"/>
              </a:rPr>
              <a:t>Mỗi cá nhân có 5 phút để trả lời các câu hỏi trong phiếu tìm ý và lập dàn ý .</a:t>
            </a:r>
          </a:p>
          <a:p>
            <a:r>
              <a:rPr lang="vi-VN" sz="3200" dirty="0">
                <a:solidFill>
                  <a:schemeClr val="bg2">
                    <a:lumMod val="10000"/>
                  </a:schemeClr>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PAIR: </a:t>
            </a:r>
            <a:r>
              <a:rPr lang="vi-VN" sz="3200" dirty="0">
                <a:solidFill>
                  <a:schemeClr val="bg2">
                    <a:lumMod val="10000"/>
                  </a:schemeClr>
                </a:solidFill>
                <a:latin typeface="Times New Roman" panose="02020603050405020304" pitchFamily="18" charset="0"/>
                <a:cs typeface="Times New Roman" panose="02020603050405020304" pitchFamily="18" charset="0"/>
              </a:rPr>
              <a:t>Sau 5 phút, các em có 3 phút để chia sẻ với bạn cùng bàn của mình.</a:t>
            </a:r>
          </a:p>
          <a:p>
            <a:r>
              <a:rPr lang="vi-VN" sz="3200" dirty="0">
                <a:solidFill>
                  <a:schemeClr val="bg2">
                    <a:lumMod val="10000"/>
                  </a:schemeClr>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SHARE:</a:t>
            </a:r>
            <a:r>
              <a:rPr lang="vi-VN" sz="3200" dirty="0">
                <a:solidFill>
                  <a:schemeClr val="bg2">
                    <a:lumMod val="10000"/>
                  </a:schemeClr>
                </a:solidFill>
                <a:latin typeface="Times New Roman" panose="02020603050405020304" pitchFamily="18" charset="0"/>
                <a:cs typeface="Times New Roman" panose="02020603050405020304" pitchFamily="18" charset="0"/>
              </a:rPr>
              <a:t> chia sẻ với các bạn trong lớp.</a:t>
            </a:r>
          </a:p>
        </p:txBody>
      </p:sp>
    </p:spTree>
    <p:extLst>
      <p:ext uri="{BB962C8B-B14F-4D97-AF65-F5344CB8AC3E}">
        <p14:creationId xmlns:p14="http://schemas.microsoft.com/office/powerpoint/2010/main" val="324337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iên lai, ảnh chụp màn hình, số&#10;&#10;Mô tả được tạo tự động">
            <a:extLst>
              <a:ext uri="{FF2B5EF4-FFF2-40B4-BE49-F238E27FC236}">
                <a16:creationId xmlns:a16="http://schemas.microsoft.com/office/drawing/2014/main" id="{A70E3341-9C5E-E7FE-3D1E-465DE284E0B1}"/>
              </a:ext>
            </a:extLst>
          </p:cNvPr>
          <p:cNvPicPr>
            <a:picLocks noChangeAspect="1"/>
          </p:cNvPicPr>
          <p:nvPr/>
        </p:nvPicPr>
        <p:blipFill>
          <a:blip r:embed="rId2"/>
          <a:stretch>
            <a:fillRect/>
          </a:stretch>
        </p:blipFill>
        <p:spPr>
          <a:xfrm>
            <a:off x="121920" y="68263"/>
            <a:ext cx="11826240" cy="6721475"/>
          </a:xfrm>
          <a:prstGeom prst="rect">
            <a:avLst/>
          </a:prstGeom>
          <a:noFill/>
        </p:spPr>
      </p:pic>
    </p:spTree>
    <p:extLst>
      <p:ext uri="{BB962C8B-B14F-4D97-AF65-F5344CB8AC3E}">
        <p14:creationId xmlns:p14="http://schemas.microsoft.com/office/powerpoint/2010/main" val="140194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5985A-2119-BF3A-7A79-E392BFE1277E}"/>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C97ED097-322C-16F3-D08B-F3E3D73FD45C}"/>
              </a:ext>
            </a:extLst>
          </p:cNvPr>
          <p:cNvSpPr txBox="1"/>
          <p:nvPr/>
        </p:nvSpPr>
        <p:spPr>
          <a:xfrm>
            <a:off x="744918" y="2437683"/>
            <a:ext cx="10058400" cy="3154197"/>
          </a:xfrm>
          <a:prstGeom prst="rect">
            <a:avLst/>
          </a:prstGeom>
          <a:noFill/>
          <a:ln>
            <a:solidFill>
              <a:schemeClr val="accent4">
                <a:lumMod val="50000"/>
              </a:schemeClr>
            </a:solidFill>
          </a:ln>
        </p:spPr>
        <p:txBody>
          <a:bodyPr wrap="square">
            <a:spAutoFit/>
          </a:bodyPr>
          <a:lstStyle/>
          <a:p>
            <a:pPr algn="ctr">
              <a:lnSpc>
                <a:spcPct val="150000"/>
              </a:lnSpc>
            </a:pPr>
            <a:r>
              <a:rPr lang="en-US" sz="36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3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ý                                                                                                                   </a:t>
            </a:r>
            <a:endParaRPr lang="vi-VN" sz="36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3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Nêu vấn đề nghị luận </a:t>
            </a:r>
          </a:p>
          <a:p>
            <a:pPr algn="just">
              <a:lnSpc>
                <a:spcPct val="150000"/>
              </a:lnSpc>
            </a:pPr>
            <a:r>
              <a:rPr lang="vi-VN" sz="3600" dirty="0">
                <a:solidFill>
                  <a:schemeClr val="bg2">
                    <a:lumMod val="10000"/>
                  </a:schemeClr>
                </a:solidFill>
                <a:effectLst/>
                <a:latin typeface="Times New Roman" panose="02020603050405020304" pitchFamily="18" charset="0"/>
                <a:ea typeface="Arial" panose="020B0604020202020204" pitchFamily="34" charset="0"/>
              </a:rPr>
              <a:t>Học sinh với việc bảo vệ trường học xanh, sạch, đẹp</a:t>
            </a:r>
            <a:r>
              <a:rPr lang="vi-VN" sz="2800" dirty="0">
                <a:solidFill>
                  <a:schemeClr val="bg2">
                    <a:lumMod val="10000"/>
                  </a:schemeClr>
                </a:solidFill>
                <a:effectLst/>
                <a:latin typeface="Times New Roman" panose="02020603050405020304" pitchFamily="18" charset="0"/>
                <a:ea typeface="Arial" panose="020B0604020202020204" pitchFamily="34" charset="0"/>
              </a:rPr>
              <a:t>.</a:t>
            </a:r>
            <a:endPar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iêu đề 1">
            <a:extLst>
              <a:ext uri="{FF2B5EF4-FFF2-40B4-BE49-F238E27FC236}">
                <a16:creationId xmlns:a16="http://schemas.microsoft.com/office/drawing/2014/main" id="{524D6581-7516-5B5B-CDC8-08D1C891FA2F}"/>
              </a:ext>
            </a:extLst>
          </p:cNvPr>
          <p:cNvSpPr txBox="1">
            <a:spLocks/>
          </p:cNvSpPr>
          <p:nvPr/>
        </p:nvSpPr>
        <p:spPr>
          <a:xfrm>
            <a:off x="576532" y="313426"/>
            <a:ext cx="11038936" cy="1219200"/>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br>
              <a:rPr lang="en-US" dirty="0">
                <a:solidFill>
                  <a:srgbClr val="FF0000"/>
                </a:solidFill>
                <a:latin typeface="Times New Roman" panose="02020603050405020304" pitchFamily="18" charset="0"/>
                <a:cs typeface="Times New Roman" panose="02020603050405020304" pitchFamily="18" charset="0"/>
              </a:rPr>
            </a:br>
            <a:r>
              <a:rPr lang="en-US" b="1" dirty="0">
                <a:solidFill>
                  <a:srgbClr val="FF0000"/>
                </a:solidFill>
                <a:latin typeface="Times New Roman" panose="02020603050405020304" pitchFamily="18" charset="0"/>
                <a:cs typeface="Times New Roman" panose="02020603050405020304" pitchFamily="18" charset="0"/>
              </a:rPr>
              <a:t>ĐỀ TÀI</a:t>
            </a:r>
          </a:p>
          <a:p>
            <a:pPr algn="ctr"/>
            <a:r>
              <a:rPr lang="en-US" b="1" dirty="0">
                <a:solidFill>
                  <a:srgbClr val="FF0000"/>
                </a:solidFill>
                <a:latin typeface="Times New Roman" panose="02020603050405020304" pitchFamily="18" charset="0"/>
                <a:cs typeface="Times New Roman" panose="02020603050405020304" pitchFamily="18" charset="0"/>
              </a:rPr>
              <a:t>HỌC SINH VỚI VIỆC BẢO VỆ TRƯỜNG HỌC XANH, SẠCH, ĐẸP  </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87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446EE-03D8-AF8D-44D2-88A5CBC5408B}"/>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06D8D67D-B59D-5DF0-7D4A-316D5D55DF10}"/>
              </a:ext>
            </a:extLst>
          </p:cNvPr>
          <p:cNvSpPr txBox="1"/>
          <p:nvPr/>
        </p:nvSpPr>
        <p:spPr>
          <a:xfrm>
            <a:off x="491705" y="81930"/>
            <a:ext cx="11266099" cy="5755422"/>
          </a:xfrm>
          <a:prstGeom prst="rect">
            <a:avLst/>
          </a:prstGeom>
          <a:noFill/>
          <a:ln>
            <a:solidFill>
              <a:schemeClr val="accent4">
                <a:lumMod val="50000"/>
              </a:schemeClr>
            </a:solidFill>
          </a:ln>
        </p:spPr>
        <p:txBody>
          <a:bodyPr wrap="square">
            <a:spAutoFit/>
          </a:bodyPr>
          <a:lstStyle/>
          <a:p>
            <a:pPr algn="ctr">
              <a:lnSpc>
                <a:spcPct val="150000"/>
              </a:lnSpc>
            </a:pPr>
            <a:r>
              <a:rPr lang="en-US" sz="32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3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ý                                                                                                                   </a:t>
            </a:r>
            <a:endParaRPr lang="vi-VN" sz="3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Lập luận làm sáng rõ ý kiến và thuyết phục người đọc.</a:t>
            </a:r>
          </a:p>
          <a:p>
            <a:pPr algn="just"/>
            <a:r>
              <a:rPr lang="vi-VN" sz="32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Vì sao lại có ý kiến như vậy? (Lí lẽ, bằng chứng)</a:t>
            </a:r>
          </a:p>
          <a:p>
            <a:pPr algn="just"/>
            <a:r>
              <a:rPr lang="vi-VN" sz="3200" b="1"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Luận điểm</a:t>
            </a:r>
            <a:r>
              <a:rPr lang="vi-VN" sz="32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Vai trò của việc bảo vệ môi trường xanh, sạch, đẹp là xây dựng ý thức trách nhiệm của học sinh đối với môi trường học tập.</a:t>
            </a:r>
            <a:endParaRPr lang="vi-VN" sz="3200" kern="100" dirty="0">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algn="just"/>
            <a:r>
              <a:rPr lang="vi-VN" sz="3200" b="1"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Lí lẽ: </a:t>
            </a:r>
            <a:r>
              <a:rPr lang="vi-VN" sz="32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Học sinh sẽ được giáo dục về giá trị của thiên nhiên, tầm quan trọng của bảo vệ môi trường, nâng cao nhận thức đi đến hành động. </a:t>
            </a:r>
            <a:endParaRPr lang="vi-VN" sz="3200" kern="100" dirty="0">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r>
              <a:rPr lang="vi-VN" sz="3200" b="1" dirty="0">
                <a:solidFill>
                  <a:schemeClr val="bg2">
                    <a:lumMod val="10000"/>
                  </a:schemeClr>
                </a:solidFill>
                <a:effectLst/>
                <a:latin typeface="Times New Roman" panose="02020603050405020304" pitchFamily="18" charset="0"/>
                <a:ea typeface="Arial" panose="020B0604020202020204" pitchFamily="34" charset="0"/>
              </a:rPr>
              <a:t>- Bằng chứng</a:t>
            </a:r>
            <a:r>
              <a:rPr lang="vi-VN" sz="3200" dirty="0">
                <a:solidFill>
                  <a:schemeClr val="bg2">
                    <a:lumMod val="10000"/>
                  </a:schemeClr>
                </a:solidFill>
                <a:effectLst/>
                <a:latin typeface="Times New Roman" panose="02020603050405020304" pitchFamily="18" charset="0"/>
                <a:ea typeface="Arial" panose="020B0604020202020204" pitchFamily="34" charset="0"/>
              </a:rPr>
              <a:t>: hưởng ứng Ngày Trái Đất,  Ngày Môi Trường, tham gia các hoạt động bảo vệ môi trường.</a:t>
            </a:r>
            <a:endParaRPr lang="vi-VN" sz="3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9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1EF94-1C76-BDAB-2ABA-E9260AD97830}"/>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7E0DAE9E-A407-60E9-28B3-F19E9DAD5E5F}"/>
              </a:ext>
            </a:extLst>
          </p:cNvPr>
          <p:cNvSpPr txBox="1"/>
          <p:nvPr/>
        </p:nvSpPr>
        <p:spPr>
          <a:xfrm>
            <a:off x="76348" y="81930"/>
            <a:ext cx="12043765" cy="6740307"/>
          </a:xfrm>
          <a:prstGeom prst="rect">
            <a:avLst/>
          </a:prstGeom>
          <a:noFill/>
          <a:ln>
            <a:solidFill>
              <a:schemeClr val="accent4">
                <a:lumMod val="50000"/>
              </a:schemeClr>
            </a:solidFill>
          </a:ln>
        </p:spPr>
        <p:txBody>
          <a:bodyPr wrap="square">
            <a:spAutoFit/>
          </a:bodyPr>
          <a:lstStyle/>
          <a:p>
            <a:pPr algn="ctr">
              <a:lnSpc>
                <a:spcPct val="150000"/>
              </a:lnSpc>
            </a:pPr>
            <a:r>
              <a:rPr lang="en-US" sz="28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ý                                                                                                                   </a:t>
            </a:r>
            <a:endPar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6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600" b="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Lập luận làm sáng rõ ý kiến và thuyết phục người đọc.</a:t>
            </a:r>
          </a:p>
          <a:p>
            <a:pPr algn="just"/>
            <a:r>
              <a:rPr lang="vi-VN" sz="26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Vì sao lại có ý kiến như vậy? (Lí lẽ, bằng chứng)</a:t>
            </a:r>
          </a:p>
          <a:p>
            <a:pPr algn="just"/>
            <a:r>
              <a:rPr lang="vi-VN" sz="26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Ý kiến đó đúng đắn như thế nào? (Lí lẽ, bằng chứng)</a:t>
            </a:r>
          </a:p>
          <a:p>
            <a:pPr algn="just"/>
            <a:r>
              <a:rPr lang="vi-VN" sz="26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2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Tốt cho sức khỏe và môi trường; tạo niềm tự hào cho học sinh và giáo viên; xây dựng trường học thân thiện, văn hóa; giáo dục học sinh ý thức, trách nhiệm xây dựng cộng đồng.</a:t>
            </a:r>
          </a:p>
          <a:p>
            <a:r>
              <a:rPr lang="vi-VN" sz="2600" b="1" dirty="0">
                <a:solidFill>
                  <a:schemeClr val="bg2">
                    <a:lumMod val="10000"/>
                  </a:schemeClr>
                </a:solidFill>
                <a:latin typeface="Times New Roman" panose="02020603050405020304" pitchFamily="18" charset="0"/>
                <a:ea typeface="Arial" panose="020B0604020202020204" pitchFamily="34" charset="0"/>
              </a:rPr>
              <a:t>- </a:t>
            </a:r>
            <a:r>
              <a:rPr lang="vi-VN" sz="2600" b="1" dirty="0">
                <a:solidFill>
                  <a:schemeClr val="bg2">
                    <a:lumMod val="10000"/>
                  </a:schemeClr>
                </a:solidFill>
                <a:effectLst/>
                <a:latin typeface="Times New Roman" panose="02020603050405020304" pitchFamily="18" charset="0"/>
                <a:ea typeface="Arial" panose="020B0604020202020204" pitchFamily="34" charset="0"/>
              </a:rPr>
              <a:t>Lí lẽ: </a:t>
            </a:r>
          </a:p>
          <a:p>
            <a:r>
              <a:rPr lang="vi-VN" sz="2600" dirty="0">
                <a:solidFill>
                  <a:schemeClr val="bg2">
                    <a:lumMod val="10000"/>
                  </a:schemeClr>
                </a:solidFill>
                <a:latin typeface="Times New Roman" panose="02020603050405020304" pitchFamily="18" charset="0"/>
                <a:ea typeface="Arial" panose="020B0604020202020204" pitchFamily="34" charset="0"/>
              </a:rPr>
              <a:t>+ </a:t>
            </a:r>
            <a:r>
              <a:rPr lang="vi-VN" sz="2600" dirty="0">
                <a:solidFill>
                  <a:schemeClr val="bg2">
                    <a:lumMod val="10000"/>
                  </a:schemeClr>
                </a:solidFill>
                <a:effectLst/>
                <a:latin typeface="Times New Roman" panose="02020603050405020304" pitchFamily="18" charset="0"/>
                <a:ea typeface="Arial" panose="020B0604020202020204" pitchFamily="34" charset="0"/>
              </a:rPr>
              <a:t>Cải thiện không khí trong lành, giảm ô nhiễm, giúp học sinh và giáo viên cảm thấy thoải mái, tập trung và sáng tạo hơn.</a:t>
            </a:r>
            <a:endParaRPr lang="vi-VN" sz="2600" dirty="0">
              <a:solidFill>
                <a:schemeClr val="bg2">
                  <a:lumMod val="10000"/>
                </a:schemeClr>
              </a:solidFill>
              <a:latin typeface="Times New Roman" panose="02020603050405020304" pitchFamily="18" charset="0"/>
              <a:ea typeface="Arial" panose="020B0604020202020204" pitchFamily="34" charset="0"/>
            </a:endParaRPr>
          </a:p>
          <a:p>
            <a:r>
              <a:rPr lang="vi-VN" sz="2600" dirty="0">
                <a:solidFill>
                  <a:schemeClr val="bg2">
                    <a:lumMod val="10000"/>
                  </a:schemeClr>
                </a:solidFill>
                <a:latin typeface="Times New Roman" panose="02020603050405020304" pitchFamily="18" charset="0"/>
                <a:ea typeface="Arial" panose="020B0604020202020204" pitchFamily="34" charset="0"/>
              </a:rPr>
              <a:t>+Trường học xanh, sạch, đẹp tạo ấn tượng tốt đối với phụ huynh, học sinh và cộng đồng, góp phần xây dựng văn hóa và uy tín của nhà trường.</a:t>
            </a:r>
          </a:p>
          <a:p>
            <a:r>
              <a:rPr lang="vi-VN" sz="2600" dirty="0">
                <a:solidFill>
                  <a:schemeClr val="bg2">
                    <a:lumMod val="10000"/>
                  </a:schemeClr>
                </a:solidFill>
                <a:latin typeface="Times New Roman" panose="02020603050405020304" pitchFamily="18" charset="0"/>
                <a:ea typeface="Arial" panose="020B0604020202020204" pitchFamily="34" charset="0"/>
              </a:rPr>
              <a:t>+Học sinh được trải nghiệm, từ đó hình thành thói quen bảo vệ và giữ gìn môi trường xung quanh.</a:t>
            </a:r>
          </a:p>
          <a:p>
            <a:r>
              <a:rPr lang="vi-VN" sz="2600" b="1" dirty="0">
                <a:solidFill>
                  <a:schemeClr val="bg2">
                    <a:lumMod val="10000"/>
                  </a:schemeClr>
                </a:solidFill>
                <a:latin typeface="Times New Roman" panose="02020603050405020304" pitchFamily="18" charset="0"/>
                <a:ea typeface="Arial" panose="020B0604020202020204" pitchFamily="34" charset="0"/>
              </a:rPr>
              <a:t>- </a:t>
            </a:r>
            <a:r>
              <a:rPr lang="vi-VN" sz="2600" b="1" dirty="0">
                <a:solidFill>
                  <a:schemeClr val="bg2">
                    <a:lumMod val="10000"/>
                  </a:schemeClr>
                </a:solidFill>
                <a:effectLst/>
                <a:latin typeface="Times New Roman" panose="02020603050405020304" pitchFamily="18" charset="0"/>
                <a:ea typeface="Arial" panose="020B0604020202020204" pitchFamily="34" charset="0"/>
              </a:rPr>
              <a:t>Bằng chứng: </a:t>
            </a:r>
            <a:r>
              <a:rPr lang="vi-VN" sz="2600" dirty="0">
                <a:solidFill>
                  <a:schemeClr val="bg2">
                    <a:lumMod val="10000"/>
                  </a:schemeClr>
                </a:solidFill>
                <a:effectLst/>
                <a:latin typeface="Times New Roman" panose="02020603050405020304" pitchFamily="18" charset="0"/>
                <a:ea typeface="Arial" panose="020B0604020202020204" pitchFamily="34" charset="0"/>
              </a:rPr>
              <a:t>Theo báo cáo của UNESCO, những trường học có không gian xanh và ít ô nhiễm giúp học sinh tăng cường sự sáng tạo và đạt kết quả học tập cao hơn.</a:t>
            </a:r>
            <a:endParaRPr lang="vi-VN" sz="2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335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BE0DB-57C2-320E-095C-299DD4FC69B2}"/>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D5D48B84-5DF5-E809-9478-8D5F01C8306D}"/>
              </a:ext>
            </a:extLst>
          </p:cNvPr>
          <p:cNvSpPr txBox="1"/>
          <p:nvPr/>
        </p:nvSpPr>
        <p:spPr>
          <a:xfrm>
            <a:off x="353683" y="81930"/>
            <a:ext cx="11516264" cy="5909310"/>
          </a:xfrm>
          <a:prstGeom prst="rect">
            <a:avLst/>
          </a:prstGeom>
          <a:noFill/>
          <a:ln>
            <a:solidFill>
              <a:schemeClr val="accent4">
                <a:lumMod val="50000"/>
              </a:schemeClr>
            </a:solidFill>
          </a:ln>
        </p:spPr>
        <p:txBody>
          <a:bodyPr wrap="square">
            <a:spAutoFit/>
          </a:bodyPr>
          <a:lstStyle/>
          <a:p>
            <a:pPr algn="ctr">
              <a:lnSpc>
                <a:spcPct val="150000"/>
              </a:lnSpc>
            </a:pPr>
            <a:r>
              <a:rPr lang="en-US" sz="28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ý                                                                                                                   </a:t>
            </a:r>
            <a:endPar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Lập luận làm sáng rõ ý kiến và thuyết phục người đọc.</a:t>
            </a:r>
          </a:p>
          <a:p>
            <a:pPr algn="just"/>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Vì sao lại có ý kiến như vậy? (Lí lẽ, bằng chứng)</a:t>
            </a:r>
          </a:p>
          <a:p>
            <a:pPr algn="just"/>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Ý kiến đó đúng đắn như thế nào? (Lí lẽ, bằng chứng)</a:t>
            </a:r>
            <a:endPar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Liên hệ, mở rộng vấn đề? (Lí lẽ, bằng chứng</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Luận điểm</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lumMod val="95000"/>
                    <a:lumOff val="5000"/>
                  </a:schemeClr>
                </a:solidFill>
                <a:effectLst/>
                <a:latin typeface="Times New Roman" panose="02020603050405020304" pitchFamily="18" charset="0"/>
                <a:ea typeface="Arial" panose="020B0604020202020204" pitchFamily="34" charset="0"/>
              </a:rPr>
              <a:t>Hiện nay, bên cạnh những học sinh tích cực tham gia bảo vệ trường học xanh, sạch đẹp thì vẫn còn một số bạn thờ ơ với việc này.</a:t>
            </a:r>
            <a:endParaRPr lang="vi-VN" sz="2800" kern="100" dirty="0">
              <a:solidFill>
                <a:schemeClr val="tx2">
                  <a:lumMod val="95000"/>
                  <a:lumOff val="5000"/>
                </a:schemeClr>
              </a:solidFill>
              <a:effectLst/>
              <a:latin typeface="Arial" panose="020B0604020202020204" pitchFamily="34" charset="0"/>
              <a:ea typeface="Arial" panose="020B0604020202020204" pitchFamily="34" charset="0"/>
              <a:cs typeface="Times New Roman" panose="02020603050405020304" pitchFamily="18" charset="0"/>
            </a:endParaRPr>
          </a:p>
          <a:p>
            <a:pPr lvl="0" algn="just"/>
            <a:r>
              <a:rPr lang="vi-VN" sz="2800" b="1"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Lí lẽ</a:t>
            </a:r>
            <a:r>
              <a:rPr lang="vi-VN" sz="2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Đa số học sinh đã nhận thức rõ vai trò của mình, tham gia tích cực các hoạt động </a:t>
            </a:r>
            <a:r>
              <a:rPr lang="vi-VN" sz="2800" kern="100" dirty="0">
                <a:solidFill>
                  <a:schemeClr val="bg2">
                    <a:lumMod val="10000"/>
                  </a:schemeClr>
                </a:solidFill>
                <a:latin typeface="Times New Roman" panose="02020603050405020304" pitchFamily="18" charset="0"/>
                <a:ea typeface="Arial" panose="020B0604020202020204" pitchFamily="34" charset="0"/>
                <a:cs typeface="Times New Roman" panose="02020603050405020304" pitchFamily="18" charset="0"/>
              </a:rPr>
              <a:t>giữ gìn vệ sinh trường học, góp phần tạo không gian xanh, sạch, đẹp. </a:t>
            </a:r>
            <a:endParaRPr lang="vi-VN" sz="2800" kern="100" dirty="0">
              <a:solidFill>
                <a:schemeClr val="bg2">
                  <a:lumMod val="10000"/>
                </a:schemeClr>
              </a:solidFill>
              <a:latin typeface="Arial" panose="020B0604020202020204" pitchFamily="34" charset="0"/>
              <a:ea typeface="Arial" panose="020B0604020202020204" pitchFamily="34" charset="0"/>
              <a:cs typeface="Times New Roman" panose="02020603050405020304" pitchFamily="18" charset="0"/>
            </a:endParaRPr>
          </a:p>
          <a:p>
            <a:pPr lvl="0" algn="just"/>
            <a:r>
              <a:rPr lang="vi-VN" sz="2800" kern="100" dirty="0">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rPr>
              <a:t>-</a:t>
            </a:r>
            <a:r>
              <a:rPr lang="vi-VN" sz="2800" b="1" kern="100" dirty="0">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rPr>
              <a:t> </a:t>
            </a:r>
            <a:r>
              <a:rPr lang="vi-VN" sz="2800" b="1"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Bằng chứng</a:t>
            </a:r>
            <a:r>
              <a:rPr lang="vi-VN" sz="2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Phân loại rác, vệ sinh lớp học, trồng và chăm sóc bồn hoa, …</a:t>
            </a:r>
            <a:endParaRPr lang="vi-VN" sz="2800" kern="100" dirty="0">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lvl="0" algn="just"/>
            <a:r>
              <a:rPr lang="vi-VN" sz="2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Lí lẽ</a:t>
            </a:r>
            <a:r>
              <a:rPr lang="vi-VN" sz="2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Một số học sinh chưa nhận </a:t>
            </a:r>
            <a:r>
              <a:rPr lang="vi-VN" sz="2800" kern="100" dirty="0">
                <a:solidFill>
                  <a:schemeClr val="bg2">
                    <a:lumMod val="10000"/>
                  </a:schemeClr>
                </a:solidFill>
                <a:latin typeface="Times New Roman" panose="02020603050405020304" pitchFamily="18" charset="0"/>
                <a:ea typeface="Arial" panose="020B0604020202020204" pitchFamily="34" charset="0"/>
                <a:cs typeface="Times New Roman" panose="02020603050405020304" pitchFamily="18" charset="0"/>
              </a:rPr>
              <a:t>thức đầy đủ, thiếu trách nhiệm, có thái độ thờ ơ </a:t>
            </a:r>
            <a:r>
              <a:rPr lang="vi-VN" sz="2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với việc giữ gìn </a:t>
            </a:r>
            <a:r>
              <a:rPr lang="vi-VN" sz="2800" kern="100" dirty="0">
                <a:solidFill>
                  <a:schemeClr val="bg2">
                    <a:lumMod val="10000"/>
                  </a:schemeClr>
                </a:solidFill>
                <a:latin typeface="Times New Roman" panose="02020603050405020304" pitchFamily="18" charset="0"/>
                <a:ea typeface="Arial" panose="020B0604020202020204" pitchFamily="34" charset="0"/>
                <a:cs typeface="Times New Roman" panose="02020603050405020304" pitchFamily="18" charset="0"/>
              </a:rPr>
              <a:t>vệ sinh chung</a:t>
            </a:r>
            <a:r>
              <a:rPr lang="vi-VN" sz="2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kern="100" dirty="0">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r>
              <a:rPr lang="vi-VN" sz="2800" dirty="0">
                <a:solidFill>
                  <a:schemeClr val="bg2">
                    <a:lumMod val="10000"/>
                  </a:schemeClr>
                </a:solidFill>
                <a:effectLst/>
                <a:latin typeface="Times New Roman" panose="02020603050405020304" pitchFamily="18" charset="0"/>
                <a:ea typeface="Arial" panose="020B0604020202020204" pitchFamily="34" charset="0"/>
              </a:rPr>
              <a:t>- </a:t>
            </a:r>
            <a:r>
              <a:rPr lang="vi-VN" sz="2800" b="1" dirty="0">
                <a:solidFill>
                  <a:schemeClr val="bg2">
                    <a:lumMod val="10000"/>
                  </a:schemeClr>
                </a:solidFill>
                <a:effectLst/>
                <a:latin typeface="Times New Roman" panose="02020603050405020304" pitchFamily="18" charset="0"/>
                <a:ea typeface="Arial" panose="020B0604020202020204" pitchFamily="34" charset="0"/>
              </a:rPr>
              <a:t>Bằng chứng</a:t>
            </a:r>
            <a:r>
              <a:rPr lang="vi-VN" sz="2800" dirty="0">
                <a:solidFill>
                  <a:schemeClr val="bg2">
                    <a:lumMod val="10000"/>
                  </a:schemeClr>
                </a:solidFill>
                <a:effectLst/>
                <a:latin typeface="Times New Roman" panose="02020603050405020304" pitchFamily="18" charset="0"/>
                <a:ea typeface="Arial" panose="020B0604020202020204" pitchFamily="34" charset="0"/>
              </a:rPr>
              <a:t>:</a:t>
            </a:r>
            <a:r>
              <a:rPr lang="vi-VN" sz="2800" dirty="0">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rPr>
              <a:t> </a:t>
            </a:r>
            <a:r>
              <a:rPr lang="vi-VN" sz="2800" dirty="0">
                <a:solidFill>
                  <a:schemeClr val="bg2">
                    <a:lumMod val="10000"/>
                  </a:schemeClr>
                </a:solidFill>
                <a:effectLst/>
                <a:latin typeface="Times New Roman" panose="02020603050405020304" pitchFamily="18" charset="0"/>
                <a:ea typeface="Arial" panose="020B0604020202020204" pitchFamily="34" charset="0"/>
              </a:rPr>
              <a:t>Xả rác vào gốc cây, vệ sinh lớp học chưa sạch. </a:t>
            </a:r>
          </a:p>
        </p:txBody>
      </p:sp>
    </p:spTree>
    <p:extLst>
      <p:ext uri="{BB962C8B-B14F-4D97-AF65-F5344CB8AC3E}">
        <p14:creationId xmlns:p14="http://schemas.microsoft.com/office/powerpoint/2010/main" val="155750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39F61-52AA-8DFF-305D-F2C52082BD42}"/>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3D1A9400-1C0E-2181-8274-54A22E62613A}"/>
              </a:ext>
            </a:extLst>
          </p:cNvPr>
          <p:cNvSpPr txBox="1"/>
          <p:nvPr/>
        </p:nvSpPr>
        <p:spPr>
          <a:xfrm>
            <a:off x="210207" y="720134"/>
            <a:ext cx="11824138" cy="3472233"/>
          </a:xfrm>
          <a:prstGeom prst="rect">
            <a:avLst/>
          </a:prstGeom>
          <a:noFill/>
          <a:ln>
            <a:solidFill>
              <a:schemeClr val="accent6">
                <a:lumMod val="75000"/>
              </a:schemeClr>
            </a:solidFill>
          </a:ln>
        </p:spPr>
        <p:txBody>
          <a:bodyPr wrap="square">
            <a:spAutoFit/>
          </a:bodyPr>
          <a:lstStyle/>
          <a:p>
            <a:pPr algn="ctr">
              <a:lnSpc>
                <a:spcPct val="150000"/>
              </a:lnSpc>
            </a:pPr>
            <a:r>
              <a:rPr lang="en-US" sz="32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3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ý                                                                                                                   </a:t>
            </a:r>
            <a:endParaRPr lang="vi-VN" sz="3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ý nghĩa của vấn đề nghị luận và phương hướng hành động.</a:t>
            </a:r>
          </a:p>
          <a:p>
            <a:pPr algn="just">
              <a:spcAft>
                <a:spcPts val="800"/>
              </a:spcAft>
            </a:pPr>
            <a:r>
              <a:rPr lang="vi-VN" sz="32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200" b="1"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Ý nghĩa của vấn đề</a:t>
            </a:r>
            <a:r>
              <a:rPr lang="vi-VN" sz="32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rPr>
              <a:t>: Xây dựng lòng biết ơn nơi mình học tập. </a:t>
            </a:r>
            <a:endParaRPr lang="vi-VN" sz="3200" kern="100" dirty="0">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r>
              <a:rPr lang="vi-VN" sz="3200" dirty="0">
                <a:solidFill>
                  <a:schemeClr val="bg2">
                    <a:lumMod val="10000"/>
                  </a:schemeClr>
                </a:solidFill>
                <a:effectLst/>
                <a:latin typeface="Times New Roman" panose="02020603050405020304" pitchFamily="18" charset="0"/>
                <a:ea typeface="Arial" panose="020B0604020202020204" pitchFamily="34" charset="0"/>
              </a:rPr>
              <a:t>- </a:t>
            </a:r>
            <a:r>
              <a:rPr lang="vi-VN" sz="3200" b="1" dirty="0">
                <a:solidFill>
                  <a:schemeClr val="bg2">
                    <a:lumMod val="10000"/>
                  </a:schemeClr>
                </a:solidFill>
                <a:effectLst/>
                <a:latin typeface="Times New Roman" panose="02020603050405020304" pitchFamily="18" charset="0"/>
                <a:ea typeface="Arial" panose="020B0604020202020204" pitchFamily="34" charset="0"/>
              </a:rPr>
              <a:t>Phương hướng </a:t>
            </a:r>
            <a:r>
              <a:rPr lang="vi-VN" sz="3200" b="1" dirty="0">
                <a:solidFill>
                  <a:schemeClr val="bg2">
                    <a:lumMod val="10000"/>
                  </a:schemeClr>
                </a:solidFill>
                <a:latin typeface="Times New Roman" panose="02020603050405020304" pitchFamily="18" charset="0"/>
                <a:ea typeface="Arial" panose="020B0604020202020204" pitchFamily="34" charset="0"/>
              </a:rPr>
              <a:t>h</a:t>
            </a:r>
            <a:r>
              <a:rPr lang="vi-VN" sz="3200" b="1" dirty="0">
                <a:solidFill>
                  <a:schemeClr val="bg2">
                    <a:lumMod val="10000"/>
                  </a:schemeClr>
                </a:solidFill>
                <a:effectLst/>
                <a:latin typeface="Times New Roman" panose="02020603050405020304" pitchFamily="18" charset="0"/>
                <a:ea typeface="Arial" panose="020B0604020202020204" pitchFamily="34" charset="0"/>
              </a:rPr>
              <a:t>ành động</a:t>
            </a:r>
            <a:r>
              <a:rPr lang="vi-VN" sz="3200" dirty="0">
                <a:solidFill>
                  <a:schemeClr val="bg2">
                    <a:lumMod val="10000"/>
                  </a:schemeClr>
                </a:solidFill>
                <a:effectLst/>
                <a:latin typeface="Times New Roman" panose="02020603050405020304" pitchFamily="18" charset="0"/>
                <a:ea typeface="Arial" panose="020B0604020202020204" pitchFamily="34" charset="0"/>
              </a:rPr>
              <a:t>: Mỗi học sinh là một tấm gương trong việc bảo vệ môi trường.</a:t>
            </a:r>
            <a:endParaRPr lang="vi-VN" sz="3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50000"/>
              </a:lnSpc>
              <a:buFontTx/>
              <a:buChar char="-"/>
            </a:pPr>
            <a:endPar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80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h" descr="Ảnh có chứa cây cối, sương mù, ngôi nhà, ảnh chụp màn hình&#10;&#10;Mô tả được tạo tự động">
            <a:hlinkClick r:id="" action="ppaction://media"/>
            <a:extLst>
              <a:ext uri="{FF2B5EF4-FFF2-40B4-BE49-F238E27FC236}">
                <a16:creationId xmlns:a16="http://schemas.microsoft.com/office/drawing/2014/main" id="{0DC7A63F-E151-0E0E-8FB9-443CBC25BD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53985"/>
            <a:ext cx="12192000" cy="5066399"/>
          </a:xfrm>
          <a:prstGeom prst="rect">
            <a:avLst/>
          </a:prstGeom>
        </p:spPr>
      </p:pic>
      <p:sp>
        <p:nvSpPr>
          <p:cNvPr id="3" name="Hộp Văn bản 2">
            <a:extLst>
              <a:ext uri="{FF2B5EF4-FFF2-40B4-BE49-F238E27FC236}">
                <a16:creationId xmlns:a16="http://schemas.microsoft.com/office/drawing/2014/main" id="{F62AFE6A-7143-25C6-CBA2-A2B06EB548F8}"/>
              </a:ext>
            </a:extLst>
          </p:cNvPr>
          <p:cNvSpPr txBox="1"/>
          <p:nvPr/>
        </p:nvSpPr>
        <p:spPr>
          <a:xfrm>
            <a:off x="203200" y="37615"/>
            <a:ext cx="11785600" cy="1938992"/>
          </a:xfrm>
          <a:prstGeom prst="rect">
            <a:avLst/>
          </a:prstGeom>
          <a:noFill/>
        </p:spPr>
        <p:txBody>
          <a:bodyPr wrap="square">
            <a:spAutoFit/>
          </a:bodyPr>
          <a:lstStyle/>
          <a:p>
            <a:pPr algn="just">
              <a:tabLst>
                <a:tab pos="60116" algn="l"/>
                <a:tab pos="120233" algn="l"/>
                <a:tab pos="180349" algn="l"/>
              </a:tabLst>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Khởi động: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 động mà các bạn học sinh đã thực hiện trong </a:t>
            </a:r>
            <a:r>
              <a:rPr lang="vi-VN"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video</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gì</a:t>
            </a:r>
            <a:r>
              <a:rPr lang="es-E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bg2">
                    <a:lumMod val="10000"/>
                  </a:schemeClr>
                </a:solidFill>
                <a:latin typeface="Times New Roman" panose="02020603050405020304" pitchFamily="18" charset="0"/>
                <a:cs typeface="Times New Roman" panose="02020603050405020304" pitchFamily="18" charset="0"/>
              </a:rPr>
              <a:t>Ngoài hoạt động đó, em hãy liệt kê những việc làm cụ thể để xây dựng trường học xanh, sạch, đẹp.</a:t>
            </a:r>
          </a:p>
          <a:p>
            <a:pPr algn="just">
              <a:tabLst>
                <a:tab pos="60116" algn="l"/>
                <a:tab pos="120233" algn="l"/>
                <a:tab pos="180349" algn="l"/>
              </a:tabLs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Học sinh hoạt động cá nhân.</a:t>
            </a:r>
          </a:p>
          <a:p>
            <a:pPr algn="just">
              <a:tabLst>
                <a:tab pos="60116" algn="l"/>
                <a:tab pos="120233" algn="l"/>
                <a:tab pos="180349" algn="l"/>
              </a:tabLs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Thời gian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latin typeface=".VnTime"/>
              <a:ea typeface="Times New Roman" panose="02020603050405020304" pitchFamily="18" charset="0"/>
              <a:cs typeface="Times New Roman" panose="02020603050405020304" pitchFamily="18" charset="0"/>
            </a:endParaRPr>
          </a:p>
          <a:p>
            <a:pPr algn="just">
              <a:tabLst>
                <a:tab pos="60116" algn="l"/>
                <a:tab pos="120233" algn="l"/>
                <a:tab pos="180349" algn="l"/>
              </a:tabLst>
            </a:pPr>
            <a:endPar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43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1">
            <a:extLst>
              <a:ext uri="{FF2B5EF4-FFF2-40B4-BE49-F238E27FC236}">
                <a16:creationId xmlns:a16="http://schemas.microsoft.com/office/drawing/2014/main" id="{CC4834F1-F8C9-4040-821F-312A16467B25}"/>
              </a:ext>
            </a:extLst>
          </p:cNvPr>
          <p:cNvSpPr txBox="1"/>
          <p:nvPr/>
        </p:nvSpPr>
        <p:spPr>
          <a:xfrm>
            <a:off x="1210753" y="408838"/>
            <a:ext cx="7098500" cy="769313"/>
          </a:xfrm>
          <a:prstGeom prst="rect">
            <a:avLst/>
          </a:prstGeom>
          <a:noFill/>
        </p:spPr>
        <p:txBody>
          <a:bodyPr vert="horz" wrap="square" rtlCol="0">
            <a:spAutoFit/>
          </a:bodyPr>
          <a:lstStyle/>
          <a:p>
            <a:pPr algn="ctr" defTabSz="914217">
              <a:defRPr/>
            </a:pPr>
            <a:r>
              <a:rPr lang="en-US" altLang="zh-CN" sz="4399" b="1" dirty="0">
                <a:ln w="12700">
                  <a:noFill/>
                </a:ln>
                <a:solidFill>
                  <a:srgbClr val="FF0000"/>
                </a:solidFill>
                <a:latin typeface="Arial" panose="020B0604020202020204" pitchFamily="34" charset="0"/>
                <a:ea typeface="微软雅黑" panose="020B0503020204020204" pitchFamily="34" charset="-122"/>
                <a:cs typeface="Arial" panose="020B0604020202020204" pitchFamily="34" charset="0"/>
              </a:rPr>
              <a:t>HƯỚNG DẪN TỰ HỌC</a:t>
            </a:r>
            <a:endParaRPr lang="vi-VN" altLang="zh-CN" sz="4399" b="1" dirty="0">
              <a:ln w="12700">
                <a:noFill/>
              </a:ln>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Rectangle 7">
            <a:extLst>
              <a:ext uri="{FF2B5EF4-FFF2-40B4-BE49-F238E27FC236}">
                <a16:creationId xmlns:a16="http://schemas.microsoft.com/office/drawing/2014/main" id="{5675F67E-0B22-C7D6-42FB-6B539B7E271C}"/>
              </a:ext>
            </a:extLst>
          </p:cNvPr>
          <p:cNvSpPr/>
          <p:nvPr/>
        </p:nvSpPr>
        <p:spPr>
          <a:xfrm>
            <a:off x="4164428" y="1514553"/>
            <a:ext cx="7473389" cy="2308324"/>
          </a:xfrm>
          <a:prstGeom prst="rect">
            <a:avLst/>
          </a:prstGeom>
          <a:ln>
            <a:solidFill>
              <a:schemeClr val="accent6">
                <a:lumMod val="50000"/>
              </a:schemeClr>
            </a:solidFill>
          </a:ln>
        </p:spPr>
        <p:txBody>
          <a:bodyPr wrap="square">
            <a:spAutoFit/>
          </a:bodyPr>
          <a:lstStyle/>
          <a:p>
            <a:pPr defTabSz="914217">
              <a:defRPr/>
            </a:pP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Đọc</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lại</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bài</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viết</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tham</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khảo</a:t>
            </a:r>
            <a:endParaRPr lang="en-US" sz="3600" b="1" dirty="0">
              <a:solidFill>
                <a:schemeClr val="tx1">
                  <a:lumMod val="50000"/>
                </a:schemeClr>
              </a:solidFill>
              <a:latin typeface="Times New Roman" panose="02020603050405020304" pitchFamily="18" charset="0"/>
              <a:ea typeface="黑体"/>
              <a:cs typeface="Times New Roman" panose="02020603050405020304" pitchFamily="18" charset="0"/>
            </a:endParaRPr>
          </a:p>
          <a:p>
            <a:pPr defTabSz="914217">
              <a:defRPr/>
            </a:pP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Hoàn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thiện</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các</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phiếu</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học</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tập</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lưu</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ý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phiếu</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học</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tập</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số</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2</a:t>
            </a:r>
          </a:p>
          <a:p>
            <a:pPr defTabSz="914217">
              <a:defRPr/>
            </a:pP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Viết</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bài</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theo</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dàn</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ý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các</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em</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đã</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ea typeface="黑体"/>
                <a:cs typeface="Times New Roman" panose="02020603050405020304" pitchFamily="18" charset="0"/>
              </a:rPr>
              <a:t>lập</a:t>
            </a:r>
            <a:r>
              <a:rPr lang="en-US" sz="3600" b="1" dirty="0">
                <a:solidFill>
                  <a:schemeClr val="tx1">
                    <a:lumMod val="50000"/>
                  </a:schemeClr>
                </a:solidFill>
                <a:latin typeface="Times New Roman" panose="02020603050405020304" pitchFamily="18" charset="0"/>
                <a:ea typeface="黑体"/>
                <a:cs typeface="Times New Roman" panose="02020603050405020304" pitchFamily="18" charset="0"/>
              </a:rPr>
              <a:t>. </a:t>
            </a:r>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rot="2893084">
            <a:off x="-133732" y="-1632182"/>
            <a:ext cx="2687779" cy="3977888"/>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txBody>
          <a:bodyPr/>
          <a:lstStyle/>
          <a:p>
            <a:endParaRPr lang="vi-VN" sz="1200"/>
          </a:p>
        </p:txBody>
      </p:sp>
      <p:sp>
        <p:nvSpPr>
          <p:cNvPr id="5" name="Freeform 11"/>
          <p:cNvSpPr/>
          <p:nvPr/>
        </p:nvSpPr>
        <p:spPr>
          <a:xfrm rot="9119920">
            <a:off x="-662966" y="-623917"/>
            <a:ext cx="1834686" cy="1961357"/>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txBody>
          <a:bodyPr/>
          <a:lstStyle/>
          <a:p>
            <a:endParaRPr lang="vi-VN" sz="1200"/>
          </a:p>
        </p:txBody>
      </p:sp>
      <p:sp>
        <p:nvSpPr>
          <p:cNvPr id="6" name="Rectangle 5"/>
          <p:cNvSpPr/>
          <p:nvPr/>
        </p:nvSpPr>
        <p:spPr>
          <a:xfrm>
            <a:off x="3251200" y="584200"/>
            <a:ext cx="4864002" cy="502766"/>
          </a:xfrm>
          <a:prstGeom prst="rect">
            <a:avLst/>
          </a:prstGeom>
        </p:spPr>
        <p:txBody>
          <a:bodyPr wrap="square">
            <a:spAutoFit/>
          </a:bodyPr>
          <a:lstStyle/>
          <a:p>
            <a:pPr algn="ctr"/>
            <a:r>
              <a:rPr lang="en-US" sz="2667" b="1" dirty="0">
                <a:solidFill>
                  <a:prstClr val="black"/>
                </a:solidFill>
                <a:latin typeface="Times New Roman" panose="02020603050405020304" pitchFamily="18" charset="0"/>
                <a:cs typeface="Times New Roman" panose="02020603050405020304" pitchFamily="18" charset="0"/>
              </a:rPr>
              <a:t>2. VIẾT BÀI</a:t>
            </a:r>
            <a:endParaRPr lang="en-US" sz="2667" dirty="0">
              <a:solidFill>
                <a:prstClr val="black"/>
              </a:solidFill>
              <a:latin typeface="Times New Roman" panose="02020603050405020304" pitchFamily="18" charset="0"/>
              <a:cs typeface="Times New Roman" panose="02020603050405020304" pitchFamily="18" charset="0"/>
            </a:endParaRPr>
          </a:p>
        </p:txBody>
      </p:sp>
      <p:grpSp>
        <p:nvGrpSpPr>
          <p:cNvPr id="21" name="Group 4"/>
          <p:cNvGrpSpPr/>
          <p:nvPr/>
        </p:nvGrpSpPr>
        <p:grpSpPr>
          <a:xfrm rot="16200000">
            <a:off x="-326984" y="1483321"/>
            <a:ext cx="653968" cy="806368"/>
            <a:chOff x="0" y="0"/>
            <a:chExt cx="6238240" cy="6238240"/>
          </a:xfrm>
        </p:grpSpPr>
        <p:sp>
          <p:nvSpPr>
            <p:cNvPr id="22"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txBody>
            <a:bodyPr/>
            <a:lstStyle/>
            <a:p>
              <a:endParaRPr lang="vi-VN" sz="1200"/>
            </a:p>
          </p:txBody>
        </p:sp>
      </p:grpSp>
      <p:sp>
        <p:nvSpPr>
          <p:cNvPr id="23" name="Rectangle 22"/>
          <p:cNvSpPr/>
          <p:nvPr/>
        </p:nvSpPr>
        <p:spPr>
          <a:xfrm>
            <a:off x="568760" y="1559522"/>
            <a:ext cx="2174441" cy="634341"/>
          </a:xfrm>
          <a:prstGeom prst="rect">
            <a:avLst/>
          </a:prstGeom>
        </p:spPr>
        <p:txBody>
          <a:bodyPr wrap="square">
            <a:spAutoFit/>
          </a:bodyPr>
          <a:lstStyle/>
          <a:p>
            <a:pPr algn="just">
              <a:lnSpc>
                <a:spcPct val="150000"/>
              </a:lnSpc>
            </a:pPr>
            <a:r>
              <a:rPr lang="en-US" sz="2667" b="1" dirty="0" err="1">
                <a:solidFill>
                  <a:srgbClr val="333333"/>
                </a:solidFill>
                <a:latin typeface="Times New Roman" panose="02020603050405020304" pitchFamily="18" charset="0"/>
                <a:cs typeface="Times New Roman" panose="02020603050405020304" pitchFamily="18" charset="0"/>
              </a:rPr>
              <a:t>Với</a:t>
            </a:r>
            <a:r>
              <a:rPr lang="en-US" sz="2667" b="1" dirty="0">
                <a:solidFill>
                  <a:srgbClr val="333333"/>
                </a:solidFill>
                <a:latin typeface="Times New Roman" panose="02020603050405020304" pitchFamily="18" charset="0"/>
                <a:cs typeface="Times New Roman" panose="02020603050405020304" pitchFamily="18" charset="0"/>
              </a:rPr>
              <a:t> </a:t>
            </a:r>
            <a:r>
              <a:rPr lang="en-US" sz="2667" b="1" dirty="0" err="1">
                <a:solidFill>
                  <a:srgbClr val="333333"/>
                </a:solidFill>
                <a:latin typeface="Times New Roman" panose="02020603050405020304" pitchFamily="18" charset="0"/>
                <a:cs typeface="Times New Roman" panose="02020603050405020304" pitchFamily="18" charset="0"/>
              </a:rPr>
              <a:t>mở</a:t>
            </a:r>
            <a:r>
              <a:rPr lang="en-US" sz="2667" b="1" dirty="0">
                <a:solidFill>
                  <a:srgbClr val="333333"/>
                </a:solidFill>
                <a:latin typeface="Times New Roman" panose="02020603050405020304" pitchFamily="18" charset="0"/>
                <a:cs typeface="Times New Roman" panose="02020603050405020304" pitchFamily="18" charset="0"/>
              </a:rPr>
              <a:t> </a:t>
            </a:r>
            <a:r>
              <a:rPr lang="en-US" sz="2667" b="1" dirty="0" err="1">
                <a:solidFill>
                  <a:srgbClr val="333333"/>
                </a:solidFill>
                <a:latin typeface="Times New Roman" panose="02020603050405020304" pitchFamily="18" charset="0"/>
                <a:cs typeface="Times New Roman" panose="02020603050405020304" pitchFamily="18" charset="0"/>
              </a:rPr>
              <a:t>bài</a:t>
            </a:r>
            <a:endParaRPr lang="vi-VN" sz="2667" dirty="0">
              <a:solidFill>
                <a:srgbClr val="333333"/>
              </a:solidFill>
              <a:latin typeface="Times New Roman" panose="02020603050405020304" pitchFamily="18" charset="0"/>
              <a:cs typeface="Times New Roman" panose="02020603050405020304" pitchFamily="18" charset="0"/>
            </a:endParaRPr>
          </a:p>
        </p:txBody>
      </p:sp>
      <p:sp>
        <p:nvSpPr>
          <p:cNvPr id="24" name="Google Shape;3104;p35"/>
          <p:cNvSpPr txBox="1">
            <a:spLocks/>
          </p:cNvSpPr>
          <p:nvPr/>
        </p:nvSpPr>
        <p:spPr>
          <a:xfrm>
            <a:off x="254377" y="2216234"/>
            <a:ext cx="7675075" cy="1660105"/>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67" dirty="0" err="1">
                <a:latin typeface="Times New Roman" panose="02020603050405020304" pitchFamily="18" charset="0"/>
                <a:ea typeface="Cambria" panose="02040503050406030204" pitchFamily="18" charset="0"/>
                <a:cs typeface="Times New Roman" panose="02020603050405020304" pitchFamily="18" charset="0"/>
              </a:rPr>
              <a:t>Xác</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vấn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đề</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văn</a:t>
            </a:r>
            <a:r>
              <a:rPr lang="en-US" sz="2667" dirty="0">
                <a:latin typeface="Times New Roman" panose="02020603050405020304" pitchFamily="18" charset="0"/>
                <a:ea typeface="Cambria" panose="02040503050406030204" pitchFamily="18" charset="0"/>
                <a:cs typeface="Times New Roman" panose="02020603050405020304" pitchFamily="18" charset="0"/>
              </a:rPr>
              <a:t>)</a:t>
            </a:r>
          </a:p>
          <a:p>
            <a:r>
              <a:rPr lang="en-US" sz="2667" dirty="0" err="1">
                <a:latin typeface="Times New Roman" panose="02020603050405020304" pitchFamily="18" charset="0"/>
                <a:ea typeface="Cambria" panose="02040503050406030204" pitchFamily="18" charset="0"/>
                <a:cs typeface="Times New Roman" panose="02020603050405020304" pitchFamily="18" charset="0"/>
              </a:rPr>
              <a:t>Có</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thể</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giới</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thiệu</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trực</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2667" dirty="0">
                <a:latin typeface="Times New Roman" panose="02020603050405020304" pitchFamily="18" charset="0"/>
                <a:ea typeface="Cambria" panose="02040503050406030204" pitchFamily="18" charset="0"/>
                <a:cs typeface="Times New Roman" panose="02020603050405020304" pitchFamily="18" charset="0"/>
              </a:rPr>
              <a:t>/</a:t>
            </a:r>
            <a:r>
              <a:rPr lang="en-US" sz="2667" dirty="0" err="1">
                <a:latin typeface="Times New Roman" panose="02020603050405020304" pitchFamily="18" charset="0"/>
                <a:ea typeface="Cambria" panose="02040503050406030204" pitchFamily="18" charset="0"/>
                <a:cs typeface="Times New Roman" panose="02020603050405020304" pitchFamily="18" charset="0"/>
              </a:rPr>
              <a:t>gián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2667" dirty="0">
                <a:latin typeface="Times New Roman" panose="02020603050405020304" pitchFamily="18" charset="0"/>
                <a:ea typeface="Cambria" panose="02040503050406030204" pitchFamily="18" charset="0"/>
                <a:cs typeface="Times New Roman" panose="02020603050405020304" pitchFamily="18" charset="0"/>
              </a:rPr>
              <a:t>.</a:t>
            </a:r>
          </a:p>
          <a:p>
            <a:r>
              <a:rPr lang="en-US" sz="2667"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ra</a:t>
            </a:r>
            <a:r>
              <a:rPr lang="en-US" sz="2667" dirty="0">
                <a:latin typeface="Times New Roman" panose="02020603050405020304" pitchFamily="18" charset="0"/>
                <a:ea typeface="Cambria" panose="02040503050406030204" pitchFamily="18" charset="0"/>
                <a:cs typeface="Times New Roman" panose="02020603050405020304" pitchFamily="18" charset="0"/>
              </a:rPr>
              <a:t> ý </a:t>
            </a:r>
            <a:r>
              <a:rPr lang="en-US" sz="2667"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2667" dirty="0">
                <a:latin typeface="Times New Roman" panose="02020603050405020304" pitchFamily="18" charset="0"/>
                <a:ea typeface="Cambria" panose="02040503050406030204" pitchFamily="18" charset="0"/>
                <a:cs typeface="Times New Roman" panose="02020603050405020304" pitchFamily="18" charset="0"/>
              </a:rPr>
              <a:t> 1 </a:t>
            </a:r>
            <a:r>
              <a:rPr lang="en-US" sz="2667" dirty="0" err="1">
                <a:latin typeface="Times New Roman" panose="02020603050405020304" pitchFamily="18" charset="0"/>
                <a:ea typeface="Cambria" panose="02040503050406030204" pitchFamily="18" charset="0"/>
                <a:cs typeface="Times New Roman" panose="02020603050405020304" pitchFamily="18" charset="0"/>
              </a:rPr>
              <a:t>cách</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rõ</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ràng</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xác</a:t>
            </a:r>
            <a:r>
              <a:rPr lang="en-US" sz="2667"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25" name="Group 4"/>
          <p:cNvGrpSpPr/>
          <p:nvPr/>
        </p:nvGrpSpPr>
        <p:grpSpPr>
          <a:xfrm rot="16200000">
            <a:off x="-272968" y="4286850"/>
            <a:ext cx="653968" cy="806368"/>
            <a:chOff x="0" y="0"/>
            <a:chExt cx="6238240" cy="6238240"/>
          </a:xfrm>
        </p:grpSpPr>
        <p:sp>
          <p:nvSpPr>
            <p:cNvPr id="26"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txBody>
            <a:bodyPr/>
            <a:lstStyle/>
            <a:p>
              <a:endParaRPr lang="vi-VN" sz="1200"/>
            </a:p>
          </p:txBody>
        </p:sp>
      </p:grpSp>
      <p:sp>
        <p:nvSpPr>
          <p:cNvPr id="27" name="Rectangle 26"/>
          <p:cNvSpPr/>
          <p:nvPr/>
        </p:nvSpPr>
        <p:spPr>
          <a:xfrm>
            <a:off x="571122" y="4363050"/>
            <a:ext cx="2174441" cy="634341"/>
          </a:xfrm>
          <a:prstGeom prst="rect">
            <a:avLst/>
          </a:prstGeom>
        </p:spPr>
        <p:txBody>
          <a:bodyPr wrap="square">
            <a:spAutoFit/>
          </a:bodyPr>
          <a:lstStyle/>
          <a:p>
            <a:pPr algn="just">
              <a:lnSpc>
                <a:spcPct val="150000"/>
              </a:lnSpc>
            </a:pPr>
            <a:r>
              <a:rPr lang="en-US" sz="2667" b="1" dirty="0" err="1">
                <a:solidFill>
                  <a:srgbClr val="333333"/>
                </a:solidFill>
                <a:latin typeface="Times New Roman" panose="02020603050405020304" pitchFamily="18" charset="0"/>
                <a:cs typeface="Times New Roman" panose="02020603050405020304" pitchFamily="18" charset="0"/>
              </a:rPr>
              <a:t>Với</a:t>
            </a:r>
            <a:r>
              <a:rPr lang="en-US" sz="2667" b="1" dirty="0">
                <a:solidFill>
                  <a:srgbClr val="333333"/>
                </a:solidFill>
                <a:latin typeface="Times New Roman" panose="02020603050405020304" pitchFamily="18" charset="0"/>
                <a:cs typeface="Times New Roman" panose="02020603050405020304" pitchFamily="18" charset="0"/>
              </a:rPr>
              <a:t> </a:t>
            </a:r>
            <a:r>
              <a:rPr lang="en-US" sz="2667" b="1" dirty="0" err="1">
                <a:solidFill>
                  <a:srgbClr val="333333"/>
                </a:solidFill>
                <a:latin typeface="Times New Roman" panose="02020603050405020304" pitchFamily="18" charset="0"/>
                <a:cs typeface="Times New Roman" panose="02020603050405020304" pitchFamily="18" charset="0"/>
              </a:rPr>
              <a:t>thân</a:t>
            </a:r>
            <a:r>
              <a:rPr lang="en-US" sz="2667" b="1" dirty="0">
                <a:solidFill>
                  <a:srgbClr val="333333"/>
                </a:solidFill>
                <a:latin typeface="Times New Roman" panose="02020603050405020304" pitchFamily="18" charset="0"/>
                <a:cs typeface="Times New Roman" panose="02020603050405020304" pitchFamily="18" charset="0"/>
              </a:rPr>
              <a:t> </a:t>
            </a:r>
            <a:r>
              <a:rPr lang="en-US" sz="2667" b="1" dirty="0" err="1">
                <a:solidFill>
                  <a:srgbClr val="333333"/>
                </a:solidFill>
                <a:latin typeface="Times New Roman" panose="02020603050405020304" pitchFamily="18" charset="0"/>
                <a:cs typeface="Times New Roman" panose="02020603050405020304" pitchFamily="18" charset="0"/>
              </a:rPr>
              <a:t>bài</a:t>
            </a:r>
            <a:endParaRPr lang="vi-VN" sz="2667" dirty="0">
              <a:solidFill>
                <a:srgbClr val="333333"/>
              </a:solidFill>
              <a:latin typeface="Times New Roman" panose="02020603050405020304" pitchFamily="18" charset="0"/>
              <a:cs typeface="Times New Roman" panose="02020603050405020304" pitchFamily="18" charset="0"/>
            </a:endParaRPr>
          </a:p>
        </p:txBody>
      </p:sp>
      <p:sp>
        <p:nvSpPr>
          <p:cNvPr id="28" name="Google Shape;3105;p35"/>
          <p:cNvSpPr txBox="1">
            <a:spLocks/>
          </p:cNvSpPr>
          <p:nvPr/>
        </p:nvSpPr>
        <p:spPr>
          <a:xfrm>
            <a:off x="1930400" y="4760171"/>
            <a:ext cx="8188960" cy="3774801"/>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23" indent="-457223"/>
            <a:r>
              <a:rPr lang="en-US" sz="2667" dirty="0" err="1">
                <a:latin typeface="Times New Roman" panose="02020603050405020304" pitchFamily="18" charset="0"/>
                <a:ea typeface="Cambria" panose="02040503050406030204" pitchFamily="18" charset="0"/>
                <a:cs typeface="Times New Roman" panose="02020603050405020304" pitchFamily="18" charset="0"/>
              </a:rPr>
              <a:t>Tách</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các</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2667" dirty="0">
                <a:latin typeface="Times New Roman" panose="02020603050405020304" pitchFamily="18" charset="0"/>
                <a:ea typeface="Cambria" panose="02040503050406030204" pitchFamily="18" charset="0"/>
                <a:cs typeface="Times New Roman" panose="02020603050405020304" pitchFamily="18" charset="0"/>
              </a:rPr>
              <a:t> 1 </a:t>
            </a:r>
            <a:r>
              <a:rPr lang="en-US" sz="2667"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văn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hoàn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2667" dirty="0">
                <a:latin typeface="Times New Roman" panose="02020603050405020304" pitchFamily="18" charset="0"/>
                <a:ea typeface="Cambria" panose="02040503050406030204" pitchFamily="18" charset="0"/>
                <a:cs typeface="Times New Roman" panose="02020603050405020304" pitchFamily="18" charset="0"/>
              </a:rPr>
              <a:t>.</a:t>
            </a:r>
          </a:p>
          <a:p>
            <a:pPr marL="457223" indent="-457223"/>
            <a:r>
              <a:rPr lang="en-US" sz="2667" dirty="0" err="1">
                <a:latin typeface="Times New Roman" panose="02020603050405020304" pitchFamily="18" charset="0"/>
                <a:ea typeface="Cambria" panose="02040503050406030204" pitchFamily="18" charset="0"/>
                <a:cs typeface="Times New Roman" panose="02020603050405020304" pitchFamily="18" charset="0"/>
              </a:rPr>
              <a:t>Luôn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thống</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nội</a:t>
            </a:r>
            <a:r>
              <a:rPr lang="en-US" sz="2667" dirty="0">
                <a:latin typeface="Times New Roman" panose="02020603050405020304" pitchFamily="18" charset="0"/>
                <a:ea typeface="Cambria" panose="02040503050406030204" pitchFamily="18" charset="0"/>
                <a:cs typeface="Times New Roman" panose="02020603050405020304" pitchFamily="18" charset="0"/>
              </a:rPr>
              <a:t> dung </a:t>
            </a:r>
            <a:r>
              <a:rPr lang="en-US" sz="2667"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vấn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đề</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đã</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lựa</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chọn</a:t>
            </a:r>
            <a:r>
              <a:rPr lang="en-US" sz="2667" dirty="0">
                <a:latin typeface="Times New Roman" panose="02020603050405020304" pitchFamily="18" charset="0"/>
                <a:ea typeface="Cambria" panose="02040503050406030204" pitchFamily="18" charset="0"/>
                <a:cs typeface="Times New Roman" panose="02020603050405020304" pitchFamily="18" charset="0"/>
              </a:rPr>
              <a:t>.</a:t>
            </a:r>
          </a:p>
          <a:p>
            <a:pPr marL="457223" indent="-457223"/>
            <a:r>
              <a:rPr lang="en-US" sz="2667" dirty="0" err="1">
                <a:latin typeface="Times New Roman" panose="02020603050405020304" pitchFamily="18" charset="0"/>
                <a:ea typeface="Cambria" panose="02040503050406030204" pitchFamily="18" charset="0"/>
                <a:cs typeface="Times New Roman" panose="02020603050405020304" pitchFamily="18" charset="0"/>
              </a:rPr>
              <a:t>Chú</a:t>
            </a:r>
            <a:r>
              <a:rPr lang="en-US" sz="2667" dirty="0">
                <a:latin typeface="Times New Roman" panose="02020603050405020304" pitchFamily="18" charset="0"/>
                <a:ea typeface="Cambria" panose="02040503050406030204" pitchFamily="18" charset="0"/>
                <a:cs typeface="Times New Roman" panose="02020603050405020304" pitchFamily="18" charset="0"/>
              </a:rPr>
              <a:t> ý </a:t>
            </a:r>
            <a:r>
              <a:rPr lang="en-US" sz="2667" dirty="0" err="1">
                <a:latin typeface="Times New Roman" panose="02020603050405020304" pitchFamily="18" charset="0"/>
                <a:ea typeface="Cambria" panose="02040503050406030204" pitchFamily="18" charset="0"/>
                <a:cs typeface="Times New Roman" panose="02020603050405020304" pitchFamily="18" charset="0"/>
              </a:rPr>
              <a:t>phương</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tiện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liên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kết</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các</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văn</a:t>
            </a:r>
            <a:r>
              <a:rPr lang="en-US" sz="2667"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29" name="Group 4"/>
          <p:cNvGrpSpPr/>
          <p:nvPr/>
        </p:nvGrpSpPr>
        <p:grpSpPr>
          <a:xfrm rot="16200000">
            <a:off x="6578600" y="1536039"/>
            <a:ext cx="653968" cy="806368"/>
            <a:chOff x="0" y="0"/>
            <a:chExt cx="6238240" cy="6238240"/>
          </a:xfrm>
        </p:grpSpPr>
        <p:sp>
          <p:nvSpPr>
            <p:cNvPr id="30"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txBody>
            <a:bodyPr/>
            <a:lstStyle/>
            <a:p>
              <a:endParaRPr lang="vi-VN" sz="1200"/>
            </a:p>
          </p:txBody>
        </p:sp>
      </p:grpSp>
      <p:sp>
        <p:nvSpPr>
          <p:cNvPr id="31" name="Rectangle 30"/>
          <p:cNvSpPr/>
          <p:nvPr/>
        </p:nvSpPr>
        <p:spPr>
          <a:xfrm>
            <a:off x="7474344" y="1612239"/>
            <a:ext cx="2174441" cy="634341"/>
          </a:xfrm>
          <a:prstGeom prst="rect">
            <a:avLst/>
          </a:prstGeom>
        </p:spPr>
        <p:txBody>
          <a:bodyPr wrap="square">
            <a:spAutoFit/>
          </a:bodyPr>
          <a:lstStyle/>
          <a:p>
            <a:pPr algn="just">
              <a:lnSpc>
                <a:spcPct val="150000"/>
              </a:lnSpc>
            </a:pPr>
            <a:r>
              <a:rPr lang="en-US" sz="2667" b="1" dirty="0" err="1">
                <a:solidFill>
                  <a:srgbClr val="333333"/>
                </a:solidFill>
                <a:latin typeface="Times New Roman" panose="02020603050405020304" pitchFamily="18" charset="0"/>
                <a:cs typeface="Times New Roman" panose="02020603050405020304" pitchFamily="18" charset="0"/>
              </a:rPr>
              <a:t>Với</a:t>
            </a:r>
            <a:r>
              <a:rPr lang="en-US" sz="2667" b="1" dirty="0">
                <a:solidFill>
                  <a:srgbClr val="333333"/>
                </a:solidFill>
                <a:latin typeface="Times New Roman" panose="02020603050405020304" pitchFamily="18" charset="0"/>
                <a:cs typeface="Times New Roman" panose="02020603050405020304" pitchFamily="18" charset="0"/>
              </a:rPr>
              <a:t> </a:t>
            </a:r>
            <a:r>
              <a:rPr lang="en-US" sz="2667" b="1" dirty="0" err="1">
                <a:solidFill>
                  <a:srgbClr val="333333"/>
                </a:solidFill>
                <a:latin typeface="Times New Roman" panose="02020603050405020304" pitchFamily="18" charset="0"/>
                <a:cs typeface="Times New Roman" panose="02020603050405020304" pitchFamily="18" charset="0"/>
              </a:rPr>
              <a:t>kết</a:t>
            </a:r>
            <a:r>
              <a:rPr lang="en-US" sz="2667" b="1" dirty="0">
                <a:solidFill>
                  <a:srgbClr val="333333"/>
                </a:solidFill>
                <a:latin typeface="Times New Roman" panose="02020603050405020304" pitchFamily="18" charset="0"/>
                <a:cs typeface="Times New Roman" panose="02020603050405020304" pitchFamily="18" charset="0"/>
              </a:rPr>
              <a:t> </a:t>
            </a:r>
            <a:r>
              <a:rPr lang="en-US" sz="2667" b="1" dirty="0" err="1">
                <a:solidFill>
                  <a:srgbClr val="333333"/>
                </a:solidFill>
                <a:latin typeface="Times New Roman" panose="02020603050405020304" pitchFamily="18" charset="0"/>
                <a:cs typeface="Times New Roman" panose="02020603050405020304" pitchFamily="18" charset="0"/>
              </a:rPr>
              <a:t>bài</a:t>
            </a:r>
            <a:endParaRPr lang="vi-VN" sz="2667" dirty="0">
              <a:solidFill>
                <a:srgbClr val="333333"/>
              </a:solidFill>
              <a:latin typeface="Times New Roman" panose="02020603050405020304" pitchFamily="18" charset="0"/>
              <a:cs typeface="Times New Roman" panose="02020603050405020304" pitchFamily="18" charset="0"/>
            </a:endParaRPr>
          </a:p>
        </p:txBody>
      </p:sp>
      <p:sp>
        <p:nvSpPr>
          <p:cNvPr id="32" name="Google Shape;3106;p35"/>
          <p:cNvSpPr txBox="1">
            <a:spLocks/>
          </p:cNvSpPr>
          <p:nvPr/>
        </p:nvSpPr>
        <p:spPr>
          <a:xfrm>
            <a:off x="6502400" y="2217533"/>
            <a:ext cx="5791200" cy="1922667"/>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23" indent="-457223"/>
            <a:r>
              <a:rPr lang="en-US" sz="2667"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667" dirty="0">
                <a:latin typeface="Times New Roman" panose="02020603050405020304" pitchFamily="18" charset="0"/>
                <a:ea typeface="Cambria" panose="02040503050406030204" pitchFamily="18" charset="0"/>
                <a:cs typeface="Times New Roman" panose="02020603050405020304" pitchFamily="18" charset="0"/>
              </a:rPr>
              <a:t> </a:t>
            </a:r>
            <a:r>
              <a:rPr lang="en-US" sz="2667" dirty="0" err="1">
                <a:latin typeface="Times New Roman" panose="02020603050405020304" pitchFamily="18" charset="0"/>
                <a:ea typeface="Cambria" panose="02040503050406030204" pitchFamily="18" charset="0"/>
                <a:cs typeface="Times New Roman" panose="02020603050405020304" pitchFamily="18" charset="0"/>
              </a:rPr>
              <a:t>đoạn</a:t>
            </a:r>
            <a:endParaRPr lang="en-US" sz="2667" dirty="0">
              <a:latin typeface="Times New Roman" panose="02020603050405020304" pitchFamily="18" charset="0"/>
              <a:ea typeface="Cambria" panose="02040503050406030204" pitchFamily="18" charset="0"/>
              <a:cs typeface="Times New Roman" panose="02020603050405020304" pitchFamily="18" charset="0"/>
            </a:endParaRPr>
          </a:p>
          <a:p>
            <a:pPr marL="457223" indent="-457223"/>
            <a:r>
              <a:rPr lang="vi-VN" sz="2667" dirty="0">
                <a:latin typeface="Times New Roman" panose="02020603050405020304" pitchFamily="18" charset="0"/>
                <a:ea typeface="Cambria" panose="02040503050406030204" pitchFamily="18" charset="0"/>
                <a:cs typeface="Times New Roman" panose="02020603050405020304" pitchFamily="18" charset="0"/>
              </a:rPr>
              <a:t>Nêu ý nghĩa vấn đề.</a:t>
            </a:r>
          </a:p>
          <a:p>
            <a:pPr marL="457223" indent="-457223"/>
            <a:r>
              <a:rPr lang="vi-VN" sz="2667" dirty="0">
                <a:latin typeface="Times New Roman" panose="02020603050405020304" pitchFamily="18" charset="0"/>
                <a:ea typeface="Cambria" panose="02040503050406030204" pitchFamily="18" charset="0"/>
                <a:cs typeface="Times New Roman" panose="02020603050405020304" pitchFamily="18" charset="0"/>
              </a:rPr>
              <a:t>Xác định phương hướng hành động</a:t>
            </a:r>
          </a:p>
        </p:txBody>
      </p:sp>
    </p:spTree>
    <p:extLst>
      <p:ext uri="{BB962C8B-B14F-4D97-AF65-F5344CB8AC3E}">
        <p14:creationId xmlns:p14="http://schemas.microsoft.com/office/powerpoint/2010/main" val="371736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Effect transition="in" filter="fade">
                                      <p:cBhvr>
                                        <p:cTn id="14" dur="1000"/>
                                        <p:tgtEl>
                                          <p:spTgt spid="24">
                                            <p:txEl>
                                              <p:pRg st="1" end="1"/>
                                            </p:txEl>
                                          </p:spTgt>
                                        </p:tgtEl>
                                      </p:cBhvr>
                                    </p:animEffect>
                                    <p:anim calcmode="lin" valueType="num">
                                      <p:cBhvr>
                                        <p:cTn id="15"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fade">
                                      <p:cBhvr>
                                        <p:cTn id="21" dur="1000"/>
                                        <p:tgtEl>
                                          <p:spTgt spid="24">
                                            <p:txEl>
                                              <p:pRg st="2" end="2"/>
                                            </p:txEl>
                                          </p:spTgt>
                                        </p:tgtEl>
                                      </p:cBhvr>
                                    </p:animEffect>
                                    <p:anim calcmode="lin" valueType="num">
                                      <p:cBhvr>
                                        <p:cTn id="22"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fade">
                                      <p:cBhvr>
                                        <p:cTn id="28" dur="1000"/>
                                        <p:tgtEl>
                                          <p:spTgt spid="28">
                                            <p:txEl>
                                              <p:pRg st="0" end="0"/>
                                            </p:txEl>
                                          </p:spTgt>
                                        </p:tgtEl>
                                      </p:cBhvr>
                                    </p:animEffect>
                                    <p:anim calcmode="lin" valueType="num">
                                      <p:cBhvr>
                                        <p:cTn id="29"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fade">
                                      <p:cBhvr>
                                        <p:cTn id="35" dur="1000"/>
                                        <p:tgtEl>
                                          <p:spTgt spid="28">
                                            <p:txEl>
                                              <p:pRg st="1" end="1"/>
                                            </p:txEl>
                                          </p:spTgt>
                                        </p:tgtEl>
                                      </p:cBhvr>
                                    </p:animEffect>
                                    <p:anim calcmode="lin" valueType="num">
                                      <p:cBhvr>
                                        <p:cTn id="36"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xEl>
                                              <p:pRg st="2" end="2"/>
                                            </p:txEl>
                                          </p:spTgt>
                                        </p:tgtEl>
                                        <p:attrNameLst>
                                          <p:attrName>style.visibility</p:attrName>
                                        </p:attrNameLst>
                                      </p:cBhvr>
                                      <p:to>
                                        <p:strVal val="visible"/>
                                      </p:to>
                                    </p:set>
                                    <p:animEffect transition="in" filter="fade">
                                      <p:cBhvr>
                                        <p:cTn id="42" dur="1000"/>
                                        <p:tgtEl>
                                          <p:spTgt spid="28">
                                            <p:txEl>
                                              <p:pRg st="2" end="2"/>
                                            </p:txEl>
                                          </p:spTgt>
                                        </p:tgtEl>
                                      </p:cBhvr>
                                    </p:animEffect>
                                    <p:anim calcmode="lin" valueType="num">
                                      <p:cBhvr>
                                        <p:cTn id="43"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barn(inVertic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barn(inVertical)">
                                      <p:cBhvr>
                                        <p:cTn id="54" dur="500"/>
                                        <p:tgtEl>
                                          <p:spTgt spid="32">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2">
                                            <p:txEl>
                                              <p:pRg st="2" end="2"/>
                                            </p:txEl>
                                          </p:spTgt>
                                        </p:tgtEl>
                                        <p:attrNameLst>
                                          <p:attrName>style.visibility</p:attrName>
                                        </p:attrNameLst>
                                      </p:cBhvr>
                                      <p:to>
                                        <p:strVal val="visible"/>
                                      </p:to>
                                    </p:set>
                                    <p:animEffect transition="in" filter="barn(inVertical)">
                                      <p:cBhvr>
                                        <p:cTn id="5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8" grpId="0" build="p"/>
      <p:bldP spid="3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a:xfrm rot="2893084">
            <a:off x="10070315" y="4533757"/>
            <a:ext cx="4477151" cy="4624287"/>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txBody>
          <a:bodyPr/>
          <a:lstStyle/>
          <a:p>
            <a:endParaRPr lang="vi-VN" sz="1200"/>
          </a:p>
        </p:txBody>
      </p:sp>
      <p:sp>
        <p:nvSpPr>
          <p:cNvPr id="9" name="Freeform 6"/>
          <p:cNvSpPr/>
          <p:nvPr/>
        </p:nvSpPr>
        <p:spPr>
          <a:xfrm rot="9119920">
            <a:off x="9293080" y="5573684"/>
            <a:ext cx="1834686" cy="1961357"/>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txBody>
          <a:bodyPr/>
          <a:lstStyle/>
          <a:p>
            <a:endParaRPr lang="vi-VN" sz="1200"/>
          </a:p>
        </p:txBody>
      </p:sp>
      <p:sp>
        <p:nvSpPr>
          <p:cNvPr id="10" name="Rectangle 9"/>
          <p:cNvSpPr/>
          <p:nvPr/>
        </p:nvSpPr>
        <p:spPr>
          <a:xfrm>
            <a:off x="5892800" y="838200"/>
            <a:ext cx="4864002" cy="502766"/>
          </a:xfrm>
          <a:prstGeom prst="rect">
            <a:avLst/>
          </a:prstGeom>
        </p:spPr>
        <p:txBody>
          <a:bodyPr wrap="square">
            <a:spAutoFit/>
          </a:bodyPr>
          <a:lstStyle/>
          <a:p>
            <a:pPr algn="ctr"/>
            <a:r>
              <a:rPr lang="en-US" sz="2667" b="1" dirty="0">
                <a:solidFill>
                  <a:prstClr val="black"/>
                </a:solidFill>
                <a:latin typeface="Times New Roman" panose="02020603050405020304" pitchFamily="18" charset="0"/>
                <a:cs typeface="Times New Roman" panose="02020603050405020304" pitchFamily="18" charset="0"/>
              </a:rPr>
              <a:t>3. CHỈNH SỬA BÀI VIẾT</a:t>
            </a:r>
            <a:endParaRPr lang="en-US" sz="2667"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DFF0BB0-9C60-1796-F4BF-B2A5C527193E}"/>
              </a:ext>
            </a:extLst>
          </p:cNvPr>
          <p:cNvPicPr>
            <a:picLocks noChangeAspect="1"/>
          </p:cNvPicPr>
          <p:nvPr/>
        </p:nvPicPr>
        <p:blipFill>
          <a:blip r:embed="rId5"/>
          <a:stretch>
            <a:fillRect/>
          </a:stretch>
        </p:blipFill>
        <p:spPr>
          <a:xfrm>
            <a:off x="812800" y="431800"/>
            <a:ext cx="4419600" cy="6339950"/>
          </a:xfrm>
          <a:prstGeom prst="rect">
            <a:avLst/>
          </a:prstGeom>
        </p:spPr>
      </p:pic>
    </p:spTree>
    <p:extLst>
      <p:ext uri="{BB962C8B-B14F-4D97-AF65-F5344CB8AC3E}">
        <p14:creationId xmlns:p14="http://schemas.microsoft.com/office/powerpoint/2010/main" val="171534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262702-DE55-0742-7387-CEF3C9DC633A}"/>
              </a:ext>
            </a:extLst>
          </p:cNvPr>
          <p:cNvSpPr txBox="1"/>
          <p:nvPr/>
        </p:nvSpPr>
        <p:spPr>
          <a:xfrm>
            <a:off x="3059083" y="1781539"/>
            <a:ext cx="9052560" cy="3046988"/>
          </a:xfrm>
          <a:prstGeom prst="rect">
            <a:avLst/>
          </a:prstGeom>
          <a:noFill/>
          <a:ln>
            <a:solidFill>
              <a:schemeClr val="bg1"/>
            </a:solidFill>
          </a:ln>
        </p:spPr>
        <p:txBody>
          <a:bodyPr wrap="square">
            <a:spAutoFit/>
          </a:bodyPr>
          <a:lstStyle/>
          <a:p>
            <a:pPr algn="ctr"/>
            <a:r>
              <a:rPr lang="vi-VN" sz="4000" b="1" dirty="0">
                <a:solidFill>
                  <a:schemeClr val="tx1">
                    <a:lumMod val="50000"/>
                  </a:schemeClr>
                </a:solidFill>
                <a:latin typeface="Times New Roman" panose="02020603050405020304" pitchFamily="18" charset="0"/>
                <a:cs typeface="Times New Roman" panose="02020603050405020304" pitchFamily="18" charset="0"/>
              </a:rPr>
              <a:t> </a:t>
            </a:r>
            <a:r>
              <a:rPr lang="vi-VN" sz="4800" b="1" dirty="0">
                <a:solidFill>
                  <a:srgbClr val="3333FF"/>
                </a:solidFill>
                <a:latin typeface="Times New Roman" panose="02020603050405020304" pitchFamily="18" charset="0"/>
                <a:cs typeface="Times New Roman" panose="02020603050405020304" pitchFamily="18" charset="0"/>
              </a:rPr>
              <a:t>VIẾT</a:t>
            </a:r>
            <a:r>
              <a:rPr lang="vi-VN" sz="3600" b="1" dirty="0">
                <a:solidFill>
                  <a:schemeClr val="tx1">
                    <a:lumMod val="50000"/>
                  </a:schemeClr>
                </a:solidFill>
                <a:latin typeface="Times New Roman" panose="02020603050405020304" pitchFamily="18" charset="0"/>
                <a:cs typeface="Times New Roman" panose="02020603050405020304" pitchFamily="18" charset="0"/>
              </a:rPr>
              <a:t> </a:t>
            </a:r>
          </a:p>
          <a:p>
            <a:pPr algn="ctr"/>
            <a:r>
              <a:rPr lang="vi-VN" sz="3600" b="1" dirty="0">
                <a:solidFill>
                  <a:schemeClr val="tx1">
                    <a:lumMod val="50000"/>
                  </a:schemeClr>
                </a:solidFill>
                <a:latin typeface="Times New Roman" panose="02020603050405020304" pitchFamily="18" charset="0"/>
                <a:cs typeface="Times New Roman" panose="02020603050405020304" pitchFamily="18" charset="0"/>
              </a:rPr>
              <a:t> VIẾT BÀI VĂN NGHỊ LUẬN VỀ MỘT VẤN ĐỀ</a:t>
            </a:r>
            <a:r>
              <a:rPr lang="en-US" sz="3600" b="1" dirty="0">
                <a:solidFill>
                  <a:schemeClr val="tx1">
                    <a:lumMod val="50000"/>
                  </a:schemeClr>
                </a:solidFill>
                <a:latin typeface="Times New Roman" panose="02020603050405020304" pitchFamily="18" charset="0"/>
                <a:cs typeface="Times New Roman" panose="02020603050405020304" pitchFamily="18" charset="0"/>
              </a:rPr>
              <a:t> ĐỜI SỐNG </a:t>
            </a:r>
          </a:p>
          <a:p>
            <a:pPr algn="ctr"/>
            <a:r>
              <a:rPr lang="en-US" sz="3600" b="1" dirty="0">
                <a:solidFill>
                  <a:schemeClr val="tx1">
                    <a:lumMod val="50000"/>
                  </a:schemeClr>
                </a:solidFill>
                <a:latin typeface="Times New Roman" panose="02020603050405020304" pitchFamily="18" charset="0"/>
                <a:cs typeface="Times New Roman" panose="02020603050405020304" pitchFamily="18" charset="0"/>
              </a:rPr>
              <a:t>(CON NGƯỜI TRONG MỐI QUAN HỆ VỚI CỘNG ĐỒNG, ĐẤT NƯỚC)</a:t>
            </a:r>
            <a:endParaRPr lang="vi-VN" sz="36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0D1512B8-9085-4EF8-7F47-398134231892}"/>
              </a:ext>
            </a:extLst>
          </p:cNvPr>
          <p:cNvSpPr txBox="1"/>
          <p:nvPr/>
        </p:nvSpPr>
        <p:spPr>
          <a:xfrm>
            <a:off x="4064924" y="692328"/>
            <a:ext cx="6889172" cy="830997"/>
          </a:xfrm>
          <a:prstGeom prst="rect">
            <a:avLst/>
          </a:prstGeom>
          <a:noFill/>
        </p:spPr>
        <p:txBody>
          <a:bodyPr wrap="square">
            <a:spAutoFit/>
          </a:bodyPr>
          <a:lstStyle/>
          <a:p>
            <a:r>
              <a:rPr lang="vi-VN" sz="4800" b="1" dirty="0">
                <a:solidFill>
                  <a:srgbClr val="C00000"/>
                </a:solidFill>
                <a:latin typeface="Times New Roman" panose="02020603050405020304" pitchFamily="18" charset="0"/>
                <a:cs typeface="Times New Roman" panose="02020603050405020304" pitchFamily="18" charset="0"/>
              </a:rPr>
              <a:t>Bài 3: LỜI SÔNG NÚI </a:t>
            </a:r>
          </a:p>
        </p:txBody>
      </p:sp>
    </p:spTree>
    <p:extLst>
      <p:ext uri="{BB962C8B-B14F-4D97-AF65-F5344CB8AC3E}">
        <p14:creationId xmlns:p14="http://schemas.microsoft.com/office/powerpoint/2010/main" val="97952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251822-B824-9753-A574-638996EAA746}"/>
              </a:ext>
            </a:extLst>
          </p:cNvPr>
          <p:cNvSpPr>
            <a:spLocks noGrp="1"/>
          </p:cNvSpPr>
          <p:nvPr>
            <p:ph type="title"/>
          </p:nvPr>
        </p:nvSpPr>
        <p:spPr>
          <a:xfrm>
            <a:off x="3018835" y="92423"/>
            <a:ext cx="6948125" cy="1219200"/>
          </a:xfrm>
        </p:spPr>
        <p:txBody>
          <a:bodyPr>
            <a:normAutofit/>
          </a:bodyPr>
          <a:lstStyle/>
          <a:p>
            <a:r>
              <a:rPr lang="vi-VN" sz="4000" b="1" dirty="0">
                <a:solidFill>
                  <a:srgbClr val="FF0000"/>
                </a:solidFill>
                <a:latin typeface="Times New Roman" panose="02020603050405020304" pitchFamily="18" charset="0"/>
                <a:cs typeface="Times New Roman" panose="02020603050405020304" pitchFamily="18" charset="0"/>
              </a:rPr>
              <a:t>CẤU TRÚC BÀI HỌC </a:t>
            </a:r>
          </a:p>
        </p:txBody>
      </p:sp>
      <p:sp>
        <p:nvSpPr>
          <p:cNvPr id="5" name="矩形 23">
            <a:extLst>
              <a:ext uri="{FF2B5EF4-FFF2-40B4-BE49-F238E27FC236}">
                <a16:creationId xmlns:a16="http://schemas.microsoft.com/office/drawing/2014/main" id="{2FEFADC1-4A05-77DF-1D2A-8BCE14AEE78C}"/>
              </a:ext>
            </a:extLst>
          </p:cNvPr>
          <p:cNvSpPr/>
          <p:nvPr/>
        </p:nvSpPr>
        <p:spPr>
          <a:xfrm>
            <a:off x="2890787" y="2669523"/>
            <a:ext cx="1520006" cy="1200329"/>
          </a:xfrm>
          <a:prstGeom prst="rect">
            <a:avLst/>
          </a:prstGeom>
        </p:spPr>
        <p:txBody>
          <a:bodyPr wrap="square">
            <a:spAutoFit/>
          </a:bodyPr>
          <a:lstStyle/>
          <a:p>
            <a:pPr algn="ctr">
              <a:buClrTx/>
              <a:buFontTx/>
              <a:buNone/>
            </a:pPr>
            <a:r>
              <a:rPr lang="vi-VN" altLang="zh-CN"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Yêu</a:t>
            </a:r>
          </a:p>
          <a:p>
            <a:pPr algn="ctr">
              <a:buClrTx/>
              <a:buFontTx/>
              <a:buNone/>
            </a:pPr>
            <a:r>
              <a:rPr lang="vi-VN" altLang="zh-CN"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cầu </a:t>
            </a:r>
            <a:endParaRPr lang="zh-CN" altLang="en-US"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6" name="矩形 23">
            <a:extLst>
              <a:ext uri="{FF2B5EF4-FFF2-40B4-BE49-F238E27FC236}">
                <a16:creationId xmlns:a16="http://schemas.microsoft.com/office/drawing/2014/main" id="{428E7770-5C4D-8037-4D6B-792A079D69F5}"/>
              </a:ext>
            </a:extLst>
          </p:cNvPr>
          <p:cNvSpPr/>
          <p:nvPr/>
        </p:nvSpPr>
        <p:spPr>
          <a:xfrm>
            <a:off x="5039975" y="2553150"/>
            <a:ext cx="1167742" cy="3416320"/>
          </a:xfrm>
          <a:prstGeom prst="rect">
            <a:avLst/>
          </a:prstGeom>
        </p:spPr>
        <p:txBody>
          <a:bodyPr wrap="square">
            <a:spAutoFit/>
          </a:bodyPr>
          <a:lstStyle/>
          <a:p>
            <a:pPr algn="ctr">
              <a:buClrTx/>
              <a:buFontTx/>
              <a:buNone/>
            </a:pPr>
            <a:r>
              <a:rPr lang="vi-VN" altLang="zh-CN"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Phân tích bài</a:t>
            </a:r>
          </a:p>
          <a:p>
            <a:pPr algn="ctr">
              <a:buClrTx/>
              <a:buFontTx/>
              <a:buNone/>
            </a:pPr>
            <a:r>
              <a:rPr lang="vi-VN" altLang="zh-CN"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viết tham khảo</a:t>
            </a:r>
            <a:endParaRPr lang="zh-CN" altLang="en-US"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7" name="矩形 23">
            <a:extLst>
              <a:ext uri="{FF2B5EF4-FFF2-40B4-BE49-F238E27FC236}">
                <a16:creationId xmlns:a16="http://schemas.microsoft.com/office/drawing/2014/main" id="{DBC4816F-B4C2-8F24-35BF-D5C549A40867}"/>
              </a:ext>
            </a:extLst>
          </p:cNvPr>
          <p:cNvSpPr/>
          <p:nvPr/>
        </p:nvSpPr>
        <p:spPr>
          <a:xfrm>
            <a:off x="6941426" y="2521175"/>
            <a:ext cx="1380100" cy="3416320"/>
          </a:xfrm>
          <a:prstGeom prst="rect">
            <a:avLst/>
          </a:prstGeom>
        </p:spPr>
        <p:txBody>
          <a:bodyPr wrap="square">
            <a:spAutoFit/>
          </a:bodyPr>
          <a:lstStyle/>
          <a:p>
            <a:pPr algn="ctr">
              <a:buClrTx/>
              <a:buFontTx/>
              <a:buNone/>
            </a:pPr>
            <a:r>
              <a:rPr lang="vi-VN" altLang="zh-CN"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 hành viết</a:t>
            </a:r>
            <a:r>
              <a:rPr lang="en-US" altLang="zh-CN"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theo</a:t>
            </a:r>
            <a:r>
              <a:rPr lang="en-US" altLang="zh-CN"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a:t>
            </a:r>
            <a:r>
              <a:rPr lang="en-US" altLang="zh-CN"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bước</a:t>
            </a:r>
            <a:endParaRPr lang="zh-CN" altLang="en-US" sz="3600" dirty="0">
              <a:solidFill>
                <a:schemeClr val="tx2">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nvGrpSpPr>
          <p:cNvPr id="3" name="Group 4">
            <a:extLst>
              <a:ext uri="{FF2B5EF4-FFF2-40B4-BE49-F238E27FC236}">
                <a16:creationId xmlns:a16="http://schemas.microsoft.com/office/drawing/2014/main" id="{D5DEACB7-643C-BBFB-13CC-E3F31A5DF249}"/>
              </a:ext>
            </a:extLst>
          </p:cNvPr>
          <p:cNvGrpSpPr/>
          <p:nvPr/>
        </p:nvGrpSpPr>
        <p:grpSpPr>
          <a:xfrm>
            <a:off x="3200562" y="1714807"/>
            <a:ext cx="653968" cy="806368"/>
            <a:chOff x="0" y="0"/>
            <a:chExt cx="6238240" cy="6238240"/>
          </a:xfrm>
        </p:grpSpPr>
        <p:sp>
          <p:nvSpPr>
            <p:cNvPr id="4" name="Freeform 5">
              <a:extLst>
                <a:ext uri="{FF2B5EF4-FFF2-40B4-BE49-F238E27FC236}">
                  <a16:creationId xmlns:a16="http://schemas.microsoft.com/office/drawing/2014/main" id="{872648F9-1529-77AC-8E5B-98A1196471A8}"/>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txBody>
            <a:bodyPr/>
            <a:lstStyle/>
            <a:p>
              <a:endParaRPr lang="vi-VN" sz="1200"/>
            </a:p>
          </p:txBody>
        </p:sp>
      </p:grpSp>
      <p:grpSp>
        <p:nvGrpSpPr>
          <p:cNvPr id="8" name="Group 4">
            <a:extLst>
              <a:ext uri="{FF2B5EF4-FFF2-40B4-BE49-F238E27FC236}">
                <a16:creationId xmlns:a16="http://schemas.microsoft.com/office/drawing/2014/main" id="{042C1CCE-D8D4-508A-4BBB-EE710DEC91B3}"/>
              </a:ext>
            </a:extLst>
          </p:cNvPr>
          <p:cNvGrpSpPr/>
          <p:nvPr/>
        </p:nvGrpSpPr>
        <p:grpSpPr>
          <a:xfrm>
            <a:off x="5226011" y="1714807"/>
            <a:ext cx="653968" cy="806368"/>
            <a:chOff x="0" y="0"/>
            <a:chExt cx="6238240" cy="6238240"/>
          </a:xfrm>
        </p:grpSpPr>
        <p:sp>
          <p:nvSpPr>
            <p:cNvPr id="9" name="Freeform 5">
              <a:extLst>
                <a:ext uri="{FF2B5EF4-FFF2-40B4-BE49-F238E27FC236}">
                  <a16:creationId xmlns:a16="http://schemas.microsoft.com/office/drawing/2014/main" id="{C133F6CA-DFF1-6678-EF1E-BCC6F36E19B4}"/>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txBody>
            <a:bodyPr/>
            <a:lstStyle/>
            <a:p>
              <a:endParaRPr lang="vi-VN" sz="1200"/>
            </a:p>
          </p:txBody>
        </p:sp>
      </p:grpSp>
      <p:grpSp>
        <p:nvGrpSpPr>
          <p:cNvPr id="10" name="Group 4">
            <a:extLst>
              <a:ext uri="{FF2B5EF4-FFF2-40B4-BE49-F238E27FC236}">
                <a16:creationId xmlns:a16="http://schemas.microsoft.com/office/drawing/2014/main" id="{B02FDA8C-6AE8-73B7-2C92-24FDC18ECE95}"/>
              </a:ext>
            </a:extLst>
          </p:cNvPr>
          <p:cNvGrpSpPr/>
          <p:nvPr/>
        </p:nvGrpSpPr>
        <p:grpSpPr>
          <a:xfrm>
            <a:off x="7304492" y="1714807"/>
            <a:ext cx="653968" cy="806368"/>
            <a:chOff x="0" y="0"/>
            <a:chExt cx="6238240" cy="6238240"/>
          </a:xfrm>
        </p:grpSpPr>
        <p:sp>
          <p:nvSpPr>
            <p:cNvPr id="11" name="Freeform 5">
              <a:extLst>
                <a:ext uri="{FF2B5EF4-FFF2-40B4-BE49-F238E27FC236}">
                  <a16:creationId xmlns:a16="http://schemas.microsoft.com/office/drawing/2014/main" id="{1A7D5456-E698-213C-44DE-318FF8DE13F0}"/>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txBody>
            <a:bodyPr/>
            <a:lstStyle/>
            <a:p>
              <a:endParaRPr lang="vi-VN" sz="1200"/>
            </a:p>
          </p:txBody>
        </p:sp>
      </p:grpSp>
    </p:spTree>
    <p:extLst>
      <p:ext uri="{BB962C8B-B14F-4D97-AF65-F5344CB8AC3E}">
        <p14:creationId xmlns:p14="http://schemas.microsoft.com/office/powerpoint/2010/main" val="199851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465276" y="166601"/>
            <a:ext cx="862011" cy="824395"/>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0" name="Freeform 10"/>
          <p:cNvSpPr/>
          <p:nvPr/>
        </p:nvSpPr>
        <p:spPr>
          <a:xfrm rot="-2812099">
            <a:off x="1653996" y="70403"/>
            <a:ext cx="862011" cy="824395"/>
          </a:xfrm>
          <a:custGeom>
            <a:avLst/>
            <a:gdLst/>
            <a:ahLst/>
            <a:cxnLst/>
            <a:rect l="l" t="t" r="r" b="b"/>
            <a:pathLst>
              <a:path w="1293016" h="1236593">
                <a:moveTo>
                  <a:pt x="0" y="0"/>
                </a:moveTo>
                <a:lnTo>
                  <a:pt x="1293016" y="0"/>
                </a:lnTo>
                <a:lnTo>
                  <a:pt x="1293016" y="1236594"/>
                </a:lnTo>
                <a:lnTo>
                  <a:pt x="0" y="12365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
        <p:nvSpPr>
          <p:cNvPr id="11" name="Freeform 11"/>
          <p:cNvSpPr/>
          <p:nvPr/>
        </p:nvSpPr>
        <p:spPr>
          <a:xfrm rot="1794119">
            <a:off x="6289252" y="5489442"/>
            <a:ext cx="2498806" cy="27432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17" name="Freeform 12">
            <a:extLst>
              <a:ext uri="{FF2B5EF4-FFF2-40B4-BE49-F238E27FC236}">
                <a16:creationId xmlns:a16="http://schemas.microsoft.com/office/drawing/2014/main" id="{138C6E5D-6329-4174-926F-7AC90C907ED4}"/>
              </a:ext>
            </a:extLst>
          </p:cNvPr>
          <p:cNvSpPr/>
          <p:nvPr/>
        </p:nvSpPr>
        <p:spPr>
          <a:xfrm>
            <a:off x="8432801" y="4929125"/>
            <a:ext cx="4142551" cy="3857751"/>
          </a:xfrm>
          <a:custGeom>
            <a:avLst/>
            <a:gdLst/>
            <a:ahLst/>
            <a:cxnLst/>
            <a:rect l="l" t="t" r="r" b="b"/>
            <a:pathLst>
              <a:path w="6213827" h="5786627">
                <a:moveTo>
                  <a:pt x="0" y="0"/>
                </a:moveTo>
                <a:lnTo>
                  <a:pt x="6213827" y="0"/>
                </a:lnTo>
                <a:lnTo>
                  <a:pt x="6213827" y="5786627"/>
                </a:lnTo>
                <a:lnTo>
                  <a:pt x="0" y="5786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grpSp>
        <p:nvGrpSpPr>
          <p:cNvPr id="7" name="Group 2">
            <a:extLst>
              <a:ext uri="{FF2B5EF4-FFF2-40B4-BE49-F238E27FC236}">
                <a16:creationId xmlns:a16="http://schemas.microsoft.com/office/drawing/2014/main" id="{CCB4675E-819F-22C3-039C-8E3AFCEE8513}"/>
              </a:ext>
            </a:extLst>
          </p:cNvPr>
          <p:cNvGrpSpPr/>
          <p:nvPr/>
        </p:nvGrpSpPr>
        <p:grpSpPr>
          <a:xfrm>
            <a:off x="98244" y="307195"/>
            <a:ext cx="6222995" cy="2081233"/>
            <a:chOff x="0" y="0"/>
            <a:chExt cx="2285805" cy="1846360"/>
          </a:xfrm>
          <a:solidFill>
            <a:schemeClr val="accent3">
              <a:lumMod val="40000"/>
              <a:lumOff val="60000"/>
            </a:schemeClr>
          </a:solidFill>
        </p:grpSpPr>
        <p:sp>
          <p:nvSpPr>
            <p:cNvPr id="8" name="Freeform 3">
              <a:extLst>
                <a:ext uri="{FF2B5EF4-FFF2-40B4-BE49-F238E27FC236}">
                  <a16:creationId xmlns:a16="http://schemas.microsoft.com/office/drawing/2014/main" id="{D939A668-EB4A-CEDB-BF78-3B15C39A94DD}"/>
                </a:ext>
              </a:extLst>
            </p:cNvPr>
            <p:cNvSpPr/>
            <p:nvPr/>
          </p:nvSpPr>
          <p:spPr>
            <a:xfrm>
              <a:off x="0" y="0"/>
              <a:ext cx="2285805" cy="1846361"/>
            </a:xfrm>
            <a:custGeom>
              <a:avLst/>
              <a:gdLst/>
              <a:ahLst/>
              <a:cxnLst/>
              <a:rect l="l" t="t" r="r" b="b"/>
              <a:pathLst>
                <a:path w="2285805" h="1846361">
                  <a:moveTo>
                    <a:pt x="45494" y="0"/>
                  </a:moveTo>
                  <a:lnTo>
                    <a:pt x="2240311" y="0"/>
                  </a:lnTo>
                  <a:cubicBezTo>
                    <a:pt x="2252376" y="0"/>
                    <a:pt x="2263948" y="4793"/>
                    <a:pt x="2272480" y="13325"/>
                  </a:cubicBezTo>
                  <a:cubicBezTo>
                    <a:pt x="2281012" y="21857"/>
                    <a:pt x="2285805" y="33428"/>
                    <a:pt x="2285805" y="45494"/>
                  </a:cubicBezTo>
                  <a:lnTo>
                    <a:pt x="2285805" y="1800867"/>
                  </a:lnTo>
                  <a:cubicBezTo>
                    <a:pt x="2285805" y="1812932"/>
                    <a:pt x="2281012" y="1824504"/>
                    <a:pt x="2272480" y="1833036"/>
                  </a:cubicBezTo>
                  <a:cubicBezTo>
                    <a:pt x="2263948" y="1841567"/>
                    <a:pt x="2252376" y="1846361"/>
                    <a:pt x="2240311" y="1846361"/>
                  </a:cubicBezTo>
                  <a:lnTo>
                    <a:pt x="45494" y="1846361"/>
                  </a:lnTo>
                  <a:cubicBezTo>
                    <a:pt x="20368" y="1846361"/>
                    <a:pt x="0" y="1825992"/>
                    <a:pt x="0" y="1800867"/>
                  </a:cubicBezTo>
                  <a:lnTo>
                    <a:pt x="0" y="45494"/>
                  </a:lnTo>
                  <a:cubicBezTo>
                    <a:pt x="0" y="33428"/>
                    <a:pt x="4793" y="21857"/>
                    <a:pt x="13325" y="13325"/>
                  </a:cubicBezTo>
                  <a:cubicBezTo>
                    <a:pt x="21857" y="4793"/>
                    <a:pt x="33428" y="0"/>
                    <a:pt x="45494" y="0"/>
                  </a:cubicBezTo>
                  <a:close/>
                </a:path>
              </a:pathLst>
            </a:custGeom>
            <a:grpFill/>
          </p:spPr>
          <p:txBody>
            <a:bodyPr/>
            <a:lstStyle/>
            <a:p>
              <a:endParaRPr lang="vi-VN" sz="1200"/>
            </a:p>
          </p:txBody>
        </p:sp>
        <p:sp>
          <p:nvSpPr>
            <p:cNvPr id="12" name="TextBox 4">
              <a:extLst>
                <a:ext uri="{FF2B5EF4-FFF2-40B4-BE49-F238E27FC236}">
                  <a16:creationId xmlns:a16="http://schemas.microsoft.com/office/drawing/2014/main" id="{5CA73080-1014-7428-EADE-7075330C6399}"/>
                </a:ext>
              </a:extLst>
            </p:cNvPr>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sp>
        <p:nvSpPr>
          <p:cNvPr id="13" name="矩形 23">
            <a:extLst>
              <a:ext uri="{FF2B5EF4-FFF2-40B4-BE49-F238E27FC236}">
                <a16:creationId xmlns:a16="http://schemas.microsoft.com/office/drawing/2014/main" id="{702B2577-EC67-3D57-4117-1CC18FB7F1FF}"/>
              </a:ext>
            </a:extLst>
          </p:cNvPr>
          <p:cNvSpPr/>
          <p:nvPr/>
        </p:nvSpPr>
        <p:spPr>
          <a:xfrm>
            <a:off x="0" y="861229"/>
            <a:ext cx="6419484" cy="707886"/>
          </a:xfrm>
          <a:prstGeom prst="rect">
            <a:avLst/>
          </a:prstGeom>
        </p:spPr>
        <p:txBody>
          <a:bodyPr wrap="square">
            <a:spAutoFit/>
          </a:bodyPr>
          <a:lstStyle/>
          <a:p>
            <a:pPr algn="ctr">
              <a:buClrTx/>
            </a:pPr>
            <a:r>
              <a:rPr lang="vi-VN" altLang="zh-CN"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I. YÊU CẦU VỀ KIỂU BÀI  </a:t>
            </a:r>
            <a:endParaRPr lang="zh-CN" altLang="en-US" sz="4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5" name="Speech Bubble: Oval 6">
            <a:extLst>
              <a:ext uri="{FF2B5EF4-FFF2-40B4-BE49-F238E27FC236}">
                <a16:creationId xmlns:a16="http://schemas.microsoft.com/office/drawing/2014/main" id="{84C116A9-AB1D-55DF-E710-B6B485230908}"/>
              </a:ext>
            </a:extLst>
          </p:cNvPr>
          <p:cNvSpPr/>
          <p:nvPr/>
        </p:nvSpPr>
        <p:spPr>
          <a:xfrm>
            <a:off x="6419483" y="927886"/>
            <a:ext cx="5632034" cy="4762524"/>
          </a:xfrm>
          <a:prstGeom prst="wedgeEllipseCallou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GB" sz="3600"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AA063C-C598-2EFA-6334-D95F78AEB570}"/>
              </a:ext>
            </a:extLst>
          </p:cNvPr>
          <p:cNvSpPr/>
          <p:nvPr/>
        </p:nvSpPr>
        <p:spPr>
          <a:xfrm>
            <a:off x="259000" y="1071783"/>
            <a:ext cx="5053675" cy="584775"/>
          </a:xfrm>
          <a:prstGeom prst="rect">
            <a:avLst/>
          </a:prstGeom>
          <a:ln>
            <a:solidFill>
              <a:schemeClr val="accent6">
                <a:lumMod val="50000"/>
              </a:schemeClr>
            </a:solidFill>
          </a:ln>
        </p:spPr>
        <p:txBody>
          <a:bodyPr wrap="square">
            <a:spAutoFit/>
          </a:bodyPr>
          <a:lstStyle/>
          <a:p>
            <a:pPr algn="just"/>
            <a:r>
              <a:rPr lang="vi-VN" sz="3200" dirty="0">
                <a:solidFill>
                  <a:srgbClr val="000000"/>
                </a:solidFill>
                <a:latin typeface="+mj-lt"/>
              </a:rPr>
              <a:t>- </a:t>
            </a:r>
            <a:r>
              <a:rPr lang="vi-VN" sz="3200" dirty="0">
                <a:solidFill>
                  <a:srgbClr val="000000"/>
                </a:solidFill>
                <a:latin typeface="Times New Roman" panose="02020603050405020304" pitchFamily="18" charset="0"/>
                <a:cs typeface="Times New Roman" panose="02020603050405020304" pitchFamily="18" charset="0"/>
              </a:rPr>
              <a:t>Nêu được vấn đề nghị luận</a:t>
            </a:r>
          </a:p>
        </p:txBody>
      </p:sp>
      <p:sp>
        <p:nvSpPr>
          <p:cNvPr id="7" name="Rectangle 6">
            <a:extLst>
              <a:ext uri="{FF2B5EF4-FFF2-40B4-BE49-F238E27FC236}">
                <a16:creationId xmlns:a16="http://schemas.microsoft.com/office/drawing/2014/main" id="{D25F935D-14C3-EDB9-2165-376D968F876A}"/>
              </a:ext>
            </a:extLst>
          </p:cNvPr>
          <p:cNvSpPr/>
          <p:nvPr/>
        </p:nvSpPr>
        <p:spPr>
          <a:xfrm>
            <a:off x="259000" y="1868844"/>
            <a:ext cx="5048895" cy="2554545"/>
          </a:xfrm>
          <a:prstGeom prst="rect">
            <a:avLst/>
          </a:prstGeom>
          <a:ln>
            <a:solidFill>
              <a:srgbClr val="7030A0"/>
            </a:solidFill>
          </a:ln>
        </p:spPr>
        <p:txBody>
          <a:bodyPr wrap="square">
            <a:spAutoFit/>
          </a:bodyPr>
          <a:lstStyle/>
          <a:p>
            <a:pPr algn="just"/>
            <a:r>
              <a:rPr lang="vi-VN" sz="3200" dirty="0">
                <a:solidFill>
                  <a:srgbClr val="000000"/>
                </a:solidFill>
                <a:latin typeface="+mj-lt"/>
              </a:rPr>
              <a:t>- </a:t>
            </a:r>
            <a:r>
              <a:rPr lang="vi-VN" sz="3200" dirty="0">
                <a:solidFill>
                  <a:srgbClr val="000000"/>
                </a:solidFill>
                <a:latin typeface="Times New Roman" panose="02020603050405020304" pitchFamily="18" charset="0"/>
                <a:cs typeface="Times New Roman" panose="02020603050405020304" pitchFamily="18" charset="0"/>
              </a:rPr>
              <a:t>Trình bày rõ ý kiến về vấn đề được bàn; đưa ra được những lí lẽ thuyết phục, bằng chứng đa dạng để chứng minh ý kiến của người viết</a:t>
            </a:r>
            <a:r>
              <a:rPr lang="vi-VN" sz="3200" dirty="0">
                <a:solidFill>
                  <a:srgbClr val="000000"/>
                </a:solidFill>
                <a:latin typeface="+mj-lt"/>
              </a:rPr>
              <a:t>.</a:t>
            </a:r>
          </a:p>
        </p:txBody>
      </p:sp>
      <p:sp>
        <p:nvSpPr>
          <p:cNvPr id="12" name="Rectangle 11">
            <a:extLst>
              <a:ext uri="{FF2B5EF4-FFF2-40B4-BE49-F238E27FC236}">
                <a16:creationId xmlns:a16="http://schemas.microsoft.com/office/drawing/2014/main" id="{A959C68D-2F9C-C6B0-2777-2909A404EFF7}"/>
              </a:ext>
            </a:extLst>
          </p:cNvPr>
          <p:cNvSpPr/>
          <p:nvPr/>
        </p:nvSpPr>
        <p:spPr>
          <a:xfrm>
            <a:off x="258999" y="4635675"/>
            <a:ext cx="5048895" cy="1569660"/>
          </a:xfrm>
          <a:prstGeom prst="rect">
            <a:avLst/>
          </a:prstGeom>
          <a:ln>
            <a:solidFill>
              <a:schemeClr val="accent6">
                <a:lumMod val="50000"/>
              </a:schemeClr>
            </a:solidFill>
          </a:ln>
        </p:spPr>
        <p:txBody>
          <a:bodyPr wrap="square">
            <a:spAutoFit/>
          </a:bodyPr>
          <a:lstStyle/>
          <a:p>
            <a:pPr algn="just"/>
            <a:r>
              <a:rPr lang="vi-VN" sz="3200" dirty="0">
                <a:solidFill>
                  <a:srgbClr val="000000"/>
                </a:solidFill>
                <a:latin typeface="+mj-lt"/>
              </a:rPr>
              <a:t>- </a:t>
            </a:r>
            <a:r>
              <a:rPr lang="vi-VN" sz="3200" dirty="0">
                <a:solidFill>
                  <a:srgbClr val="000000"/>
                </a:solidFill>
                <a:latin typeface="Times New Roman" panose="02020603050405020304" pitchFamily="18" charset="0"/>
                <a:cs typeface="Times New Roman" panose="02020603050405020304" pitchFamily="18" charset="0"/>
              </a:rPr>
              <a:t>Nêu được ý nghĩa của vấn đề nghị luận và phương hướng hành động.</a:t>
            </a:r>
          </a:p>
        </p:txBody>
      </p:sp>
      <p:sp>
        <p:nvSpPr>
          <p:cNvPr id="8" name="矩形 23">
            <a:extLst>
              <a:ext uri="{FF2B5EF4-FFF2-40B4-BE49-F238E27FC236}">
                <a16:creationId xmlns:a16="http://schemas.microsoft.com/office/drawing/2014/main" id="{9BC5AA2E-51EE-644A-C15E-C9BE436DCC8B}"/>
              </a:ext>
            </a:extLst>
          </p:cNvPr>
          <p:cNvSpPr/>
          <p:nvPr/>
        </p:nvSpPr>
        <p:spPr>
          <a:xfrm>
            <a:off x="259000" y="120350"/>
            <a:ext cx="5837000" cy="646331"/>
          </a:xfrm>
          <a:prstGeom prst="rect">
            <a:avLst/>
          </a:prstGeom>
          <a:ln>
            <a:solidFill>
              <a:schemeClr val="accent6">
                <a:lumMod val="50000"/>
              </a:schemeClr>
            </a:solidFill>
          </a:ln>
        </p:spPr>
        <p:txBody>
          <a:bodyPr wrap="square">
            <a:spAutoFit/>
          </a:bodyPr>
          <a:lstStyle/>
          <a:p>
            <a:pPr algn="ctr">
              <a:buClrTx/>
              <a:buFontTx/>
              <a:buNone/>
            </a:pPr>
            <a:r>
              <a:rPr lang="vi-VN"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I. YÊU CẦU VỀ KIỂU BÀI  </a:t>
            </a:r>
            <a:endParaRPr lang="zh-CN" altLang="en-US"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9" name="Hộp Văn bản 8">
            <a:extLst>
              <a:ext uri="{FF2B5EF4-FFF2-40B4-BE49-F238E27FC236}">
                <a16:creationId xmlns:a16="http://schemas.microsoft.com/office/drawing/2014/main" id="{5706F8AC-A65C-A3E8-CA86-7366B5919BF6}"/>
              </a:ext>
            </a:extLst>
          </p:cNvPr>
          <p:cNvSpPr txBox="1"/>
          <p:nvPr/>
        </p:nvSpPr>
        <p:spPr>
          <a:xfrm>
            <a:off x="6442989" y="529873"/>
            <a:ext cx="5490011" cy="5798254"/>
          </a:xfrm>
          <a:prstGeom prst="rect">
            <a:avLst/>
          </a:prstGeom>
          <a:noFill/>
          <a:ln>
            <a:solidFill>
              <a:srgbClr val="C00000"/>
            </a:solidFill>
          </a:ln>
        </p:spPr>
        <p:txBody>
          <a:bodyPr wrap="square">
            <a:spAutoFit/>
          </a:bodyPr>
          <a:lstStyle/>
          <a:p>
            <a:pPr>
              <a:lnSpc>
                <a:spcPct val="107000"/>
              </a:lnSpc>
              <a:spcAft>
                <a:spcPts val="800"/>
              </a:spcAft>
            </a:pPr>
            <a:r>
              <a:rPr lang="vi-VN" sz="2800" b="1" u="sng"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Lưu ý: </a:t>
            </a:r>
            <a:endParaRPr lang="vi-VN" sz="2800" b="1" u="sng" kern="1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vi-VN" sz="2800" kern="100" dirty="0">
                <a:solidFill>
                  <a:schemeClr val="tx2"/>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kern="100" dirty="0">
                <a:solidFill>
                  <a:schemeClr val="tx2"/>
                </a:solidFill>
                <a:effectLst/>
                <a:latin typeface="Times New Roman" panose="02020603050405020304" pitchFamily="18" charset="0"/>
                <a:ea typeface="Arial" panose="020B0604020202020204" pitchFamily="34" charset="0"/>
                <a:cs typeface="Times New Roman" panose="02020603050405020304" pitchFamily="18" charset="0"/>
              </a:rPr>
              <a:t>Vấn đề</a:t>
            </a:r>
            <a:r>
              <a:rPr lang="vi-VN" sz="2800" kern="100" dirty="0">
                <a:solidFill>
                  <a:schemeClr val="tx2"/>
                </a:solidFill>
                <a:effectLst/>
                <a:latin typeface="Times New Roman" panose="02020603050405020304" pitchFamily="18" charset="0"/>
                <a:ea typeface="Arial" panose="020B0604020202020204" pitchFamily="34" charset="0"/>
                <a:cs typeface="Times New Roman" panose="02020603050405020304" pitchFamily="18" charset="0"/>
              </a:rPr>
              <a:t> được nêu ra để bàn luận phải có ý nghĩa xã hội, liên quan đến quyền lợi và trách nhiệm của nhiều người. </a:t>
            </a:r>
            <a:endParaRPr lang="vi-VN" sz="2800" kern="1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vi-VN" sz="2800" kern="100" dirty="0">
                <a:solidFill>
                  <a:schemeClr val="tx2"/>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kern="100" dirty="0">
                <a:solidFill>
                  <a:schemeClr val="tx2"/>
                </a:solidFill>
                <a:effectLst/>
                <a:latin typeface="Times New Roman" panose="02020603050405020304" pitchFamily="18" charset="0"/>
                <a:ea typeface="Arial" panose="020B0604020202020204" pitchFamily="34" charset="0"/>
                <a:cs typeface="Times New Roman" panose="02020603050405020304" pitchFamily="18" charset="0"/>
              </a:rPr>
              <a:t>Ý kiến </a:t>
            </a:r>
            <a:r>
              <a:rPr lang="vi-VN" sz="2800" kern="100" dirty="0">
                <a:solidFill>
                  <a:schemeClr val="tx2"/>
                </a:solidFill>
                <a:effectLst/>
                <a:latin typeface="Times New Roman" panose="02020603050405020304" pitchFamily="18" charset="0"/>
                <a:ea typeface="Arial" panose="020B0604020202020204" pitchFamily="34" charset="0"/>
                <a:cs typeface="Times New Roman" panose="02020603050405020304" pitchFamily="18" charset="0"/>
              </a:rPr>
              <a:t>của người viết về vấn đề trước hết thuộc nhận thức của cá nhân, nhưng ý kiến đó phải phù hợp với thực tế cuộc sống và hướng tới lẽ phải chân lí. </a:t>
            </a:r>
            <a:r>
              <a:rPr lang="vi-VN" sz="2800" b="1" kern="100" dirty="0">
                <a:solidFill>
                  <a:schemeClr val="tx2"/>
                </a:solidFill>
                <a:effectLst/>
                <a:latin typeface="Times New Roman" panose="02020603050405020304" pitchFamily="18" charset="0"/>
                <a:ea typeface="Arial" panose="020B0604020202020204" pitchFamily="34" charset="0"/>
                <a:cs typeface="Times New Roman" panose="02020603050405020304" pitchFamily="18" charset="0"/>
              </a:rPr>
              <a:t>Bằng chứng </a:t>
            </a:r>
            <a:r>
              <a:rPr lang="vi-VN" sz="2800" kern="100" dirty="0">
                <a:solidFill>
                  <a:schemeClr val="tx2"/>
                </a:solidFill>
                <a:effectLst/>
                <a:latin typeface="Times New Roman" panose="02020603050405020304" pitchFamily="18" charset="0"/>
                <a:ea typeface="Arial" panose="020B0604020202020204" pitchFamily="34" charset="0"/>
                <a:cs typeface="Times New Roman" panose="02020603050405020304" pitchFamily="18" charset="0"/>
              </a:rPr>
              <a:t>nêu ra phải xác thực, phổ biến, được thừa nhận rộng rãi.</a:t>
            </a:r>
            <a:endParaRPr lang="vi-VN" sz="2800" kern="1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0735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2" grpId="0" animBg="1"/>
      <p:bldP spid="8" grpId="0" animBg="1"/>
      <p:bldP spid="9"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7">
            <a:extLst>
              <a:ext uri="{FF2B5EF4-FFF2-40B4-BE49-F238E27FC236}">
                <a16:creationId xmlns:a16="http://schemas.microsoft.com/office/drawing/2014/main" id="{31F0FB4D-BB69-E986-DD1E-58DD89E01EC0}"/>
              </a:ext>
            </a:extLst>
          </p:cNvPr>
          <p:cNvSpPr txBox="1"/>
          <p:nvPr/>
        </p:nvSpPr>
        <p:spPr>
          <a:xfrm>
            <a:off x="189240" y="1355990"/>
            <a:ext cx="5438476" cy="4493538"/>
          </a:xfrm>
          <a:prstGeom prst="rect">
            <a:avLst/>
          </a:prstGeom>
          <a:ln>
            <a:solidFill>
              <a:srgbClr val="C00000"/>
            </a:solidFill>
          </a:ln>
        </p:spPr>
        <p:txBody>
          <a:bodyPr wrap="square" lIns="0" tIns="0" rIns="0" bIns="0" rtlCol="0" anchor="t">
            <a:spAutoFit/>
          </a:bodyPr>
          <a:lstStyle/>
          <a:p>
            <a:r>
              <a:rPr lang="vi-VN" sz="3200" b="1" dirty="0">
                <a:solidFill>
                  <a:schemeClr val="tx2"/>
                </a:solidFill>
                <a:latin typeface="Times New Roman" panose="02020603050405020304" pitchFamily="18" charset="0"/>
                <a:cs typeface="Times New Roman" panose="02020603050405020304" pitchFamily="18" charset="0"/>
              </a:rPr>
              <a:t>- </a:t>
            </a:r>
            <a:r>
              <a:rPr lang="vi-VN" sz="3200" dirty="0">
                <a:solidFill>
                  <a:schemeClr val="tx2"/>
                </a:solidFill>
                <a:latin typeface="Times New Roman" panose="02020603050405020304" pitchFamily="18" charset="0"/>
                <a:cs typeface="Times New Roman" panose="02020603050405020304" pitchFamily="18" charset="0"/>
              </a:rPr>
              <a:t>Học sinh làm việc nhóm </a:t>
            </a:r>
            <a:r>
              <a:rPr lang="en-US" sz="3200" dirty="0">
                <a:solidFill>
                  <a:schemeClr val="tx2"/>
                </a:solidFill>
                <a:latin typeface="Times New Roman" panose="02020603050405020304" pitchFamily="18" charset="0"/>
                <a:cs typeface="Times New Roman" panose="02020603050405020304" pitchFamily="18" charset="0"/>
              </a:rPr>
              <a:t>4</a:t>
            </a:r>
            <a:endParaRPr lang="vi-VN" sz="3200" b="1" dirty="0">
              <a:solidFill>
                <a:schemeClr val="tx2"/>
              </a:solidFill>
              <a:latin typeface="Times New Roman" panose="02020603050405020304" pitchFamily="18" charset="0"/>
              <a:cs typeface="Times New Roman" panose="02020603050405020304" pitchFamily="18" charset="0"/>
            </a:endParaRPr>
          </a:p>
          <a:p>
            <a:r>
              <a:rPr lang="vi-VN" sz="3200" b="1" dirty="0">
                <a:solidFill>
                  <a:schemeClr val="tx2"/>
                </a:solidFill>
                <a:latin typeface="Times New Roman" panose="02020603050405020304" pitchFamily="18" charset="0"/>
                <a:cs typeface="Times New Roman" panose="02020603050405020304" pitchFamily="18" charset="0"/>
              </a:rPr>
              <a:t>- Hoạt động ở nhà: </a:t>
            </a:r>
            <a:r>
              <a:rPr lang="vi-VN" sz="3200" dirty="0">
                <a:solidFill>
                  <a:schemeClr val="tx2"/>
                </a:solidFill>
                <a:latin typeface="Times New Roman" panose="02020603050405020304" pitchFamily="18" charset="0"/>
                <a:cs typeface="Times New Roman" panose="02020603050405020304" pitchFamily="18" charset="0"/>
              </a:rPr>
              <a:t>Học sinh đọc bài viết tham khảo </a:t>
            </a:r>
            <a:r>
              <a:rPr lang="vi-VN" sz="3200" b="1" i="1" dirty="0">
                <a:solidFill>
                  <a:schemeClr val="tx2"/>
                </a:solidFill>
                <a:latin typeface="Times New Roman" panose="02020603050405020304" pitchFamily="18" charset="0"/>
                <a:cs typeface="Times New Roman" panose="02020603050405020304" pitchFamily="18" charset="0"/>
              </a:rPr>
              <a:t>Hiểu biết về lịch sử</a:t>
            </a:r>
            <a:r>
              <a:rPr lang="vi-VN" sz="3200" i="1" dirty="0">
                <a:solidFill>
                  <a:schemeClr val="tx2"/>
                </a:solidFill>
                <a:latin typeface="Times New Roman" panose="02020603050405020304" pitchFamily="18" charset="0"/>
                <a:cs typeface="Times New Roman" panose="02020603050405020304" pitchFamily="18" charset="0"/>
              </a:rPr>
              <a:t> </a:t>
            </a:r>
            <a:r>
              <a:rPr lang="vi-VN" sz="3200" dirty="0">
                <a:solidFill>
                  <a:schemeClr val="tx2"/>
                </a:solidFill>
                <a:latin typeface="Times New Roman" panose="02020603050405020304" pitchFamily="18" charset="0"/>
                <a:cs typeface="Times New Roman" panose="02020603050405020304" pitchFamily="18" charset="0"/>
              </a:rPr>
              <a:t>(SGK/71, 72), kết hợp với các hộp chỉ dẫn trong bài viết thực hiện phiếu học tập số 1.</a:t>
            </a:r>
          </a:p>
          <a:p>
            <a:r>
              <a:rPr lang="en-US" sz="3200"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Hoạt</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động</a:t>
            </a:r>
            <a:r>
              <a:rPr lang="en-US" sz="3200" b="1" dirty="0">
                <a:solidFill>
                  <a:schemeClr val="tx2"/>
                </a:solidFill>
                <a:latin typeface="Times New Roman" panose="02020603050405020304" pitchFamily="18" charset="0"/>
                <a:cs typeface="Times New Roman" panose="02020603050405020304" pitchFamily="18" charset="0"/>
              </a:rPr>
              <a:t> ở </a:t>
            </a:r>
            <a:r>
              <a:rPr lang="en-US" sz="3200" b="1" dirty="0" err="1">
                <a:solidFill>
                  <a:schemeClr val="tx2"/>
                </a:solidFill>
                <a:latin typeface="Times New Roman" panose="02020603050405020304" pitchFamily="18" charset="0"/>
                <a:cs typeface="Times New Roman" panose="02020603050405020304" pitchFamily="18" charset="0"/>
              </a:rPr>
              <a:t>lớp</a:t>
            </a:r>
            <a:r>
              <a:rPr lang="en-US" sz="3200" dirty="0">
                <a:solidFill>
                  <a:schemeClr val="tx2"/>
                </a:solidFill>
                <a:latin typeface="Times New Roman" panose="02020603050405020304" pitchFamily="18" charset="0"/>
                <a:cs typeface="Times New Roman" panose="02020603050405020304" pitchFamily="18" charset="0"/>
              </a:rPr>
              <a:t>: 1</a:t>
            </a:r>
            <a:r>
              <a:rPr lang="vi-VN" sz="3200" dirty="0">
                <a:solidFill>
                  <a:schemeClr val="tx2"/>
                </a:solidFill>
                <a:latin typeface="Times New Roman" panose="02020603050405020304" pitchFamily="18" charset="0"/>
                <a:cs typeface="Times New Roman" panose="02020603050405020304" pitchFamily="18" charset="0"/>
              </a:rPr>
              <a:t> phút xem lại phiếu học tập và chuẩn bị báo </a:t>
            </a:r>
            <a:r>
              <a:rPr lang="vi-VN" sz="3600" dirty="0">
                <a:solidFill>
                  <a:schemeClr val="tx2"/>
                </a:solidFill>
                <a:latin typeface="Times New Roman" panose="02020603050405020304" pitchFamily="18" charset="0"/>
                <a:cs typeface="Times New Roman" panose="02020603050405020304" pitchFamily="18" charset="0"/>
              </a:rPr>
              <a:t>cáo.</a:t>
            </a:r>
          </a:p>
        </p:txBody>
      </p:sp>
      <p:pic>
        <p:nvPicPr>
          <p:cNvPr id="3" name="Hình ảnh 2">
            <a:extLst>
              <a:ext uri="{FF2B5EF4-FFF2-40B4-BE49-F238E27FC236}">
                <a16:creationId xmlns:a16="http://schemas.microsoft.com/office/drawing/2014/main" id="{F1D385BE-8683-DA2F-1424-B87BE9CFF78A}"/>
              </a:ext>
            </a:extLst>
          </p:cNvPr>
          <p:cNvPicPr>
            <a:picLocks noChangeAspect="1"/>
          </p:cNvPicPr>
          <p:nvPr/>
        </p:nvPicPr>
        <p:blipFill>
          <a:blip r:embed="rId3"/>
          <a:stretch>
            <a:fillRect/>
          </a:stretch>
        </p:blipFill>
        <p:spPr>
          <a:xfrm>
            <a:off x="5789318" y="0"/>
            <a:ext cx="6402682" cy="6837680"/>
          </a:xfrm>
          <a:prstGeom prst="rect">
            <a:avLst/>
          </a:prstGeom>
        </p:spPr>
      </p:pic>
      <p:sp>
        <p:nvSpPr>
          <p:cNvPr id="2" name="矩形 23">
            <a:extLst>
              <a:ext uri="{FF2B5EF4-FFF2-40B4-BE49-F238E27FC236}">
                <a16:creationId xmlns:a16="http://schemas.microsoft.com/office/drawing/2014/main" id="{4B290E33-6918-B02E-4796-4C3ABADBC547}"/>
              </a:ext>
            </a:extLst>
          </p:cNvPr>
          <p:cNvSpPr/>
          <p:nvPr/>
        </p:nvSpPr>
        <p:spPr>
          <a:xfrm>
            <a:off x="91440" y="92768"/>
            <a:ext cx="4643120" cy="1200329"/>
          </a:xfrm>
          <a:prstGeom prst="rect">
            <a:avLst/>
          </a:prstGeom>
        </p:spPr>
        <p:txBody>
          <a:bodyPr wrap="square">
            <a:spAutoFit/>
          </a:bodyPr>
          <a:lstStyle/>
          <a:p>
            <a:pPr algn="ctr">
              <a:buClrTx/>
              <a:buFontTx/>
              <a:buNone/>
            </a:pPr>
            <a:r>
              <a:rPr lang="vi-VN"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II. PHÂN TÍCH BÀI VIẾT THAM KHẢO   </a:t>
            </a:r>
            <a:endParaRPr lang="zh-CN" altLang="en-US"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5978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955A0CF2-CC86-A01B-8F24-FB774BB795FB}"/>
              </a:ext>
            </a:extLst>
          </p:cNvPr>
          <p:cNvSpPr txBox="1"/>
          <p:nvPr/>
        </p:nvSpPr>
        <p:spPr>
          <a:xfrm>
            <a:off x="465826" y="234236"/>
            <a:ext cx="11473132" cy="6124754"/>
          </a:xfrm>
          <a:prstGeom prst="rect">
            <a:avLst/>
          </a:prstGeom>
          <a:noFill/>
          <a:ln>
            <a:solidFill>
              <a:schemeClr val="accent6">
                <a:lumMod val="75000"/>
              </a:schemeClr>
            </a:solidFill>
          </a:ln>
        </p:spPr>
        <p:txBody>
          <a:bodyPr wrap="square">
            <a:spAutoFit/>
          </a:bodyPr>
          <a:lstStyle/>
          <a:p>
            <a:r>
              <a:rPr lang="vi-VN" sz="2800" b="1" dirty="0">
                <a:solidFill>
                  <a:schemeClr val="tx2">
                    <a:lumMod val="95000"/>
                    <a:lumOff val="5000"/>
                  </a:schemeClr>
                </a:solidFill>
                <a:latin typeface="Times New Roman" panose="02020603050405020304" pitchFamily="18" charset="0"/>
                <a:cs typeface="Times New Roman" panose="02020603050405020304" pitchFamily="18" charset="0"/>
              </a:rPr>
              <a:t>Phân tích bài viết tham khảo </a:t>
            </a:r>
            <a:r>
              <a:rPr lang="vi-VN" sz="2800" b="1" i="1" dirty="0">
                <a:solidFill>
                  <a:schemeClr val="tx2">
                    <a:lumMod val="95000"/>
                    <a:lumOff val="5000"/>
                  </a:schemeClr>
                </a:solidFill>
                <a:latin typeface="Times New Roman" panose="02020603050405020304" pitchFamily="18" charset="0"/>
                <a:cs typeface="Times New Roman" panose="02020603050405020304" pitchFamily="18" charset="0"/>
              </a:rPr>
              <a:t>Hiểu biết về lịch sử </a:t>
            </a:r>
          </a:p>
          <a:p>
            <a:r>
              <a:rPr lang="vi-VN" sz="2800" b="1" dirty="0">
                <a:solidFill>
                  <a:schemeClr val="tx2">
                    <a:lumMod val="95000"/>
                    <a:lumOff val="5000"/>
                  </a:schemeClr>
                </a:solidFill>
                <a:latin typeface="Times New Roman" panose="02020603050405020304" pitchFamily="18" charset="0"/>
                <a:cs typeface="Times New Roman" panose="02020603050405020304" pitchFamily="18" charset="0"/>
              </a:rPr>
              <a:t>                                                     Dàn ý:</a:t>
            </a:r>
            <a:endParaRPr lang="vi-VN" sz="2800" b="1" i="1" dirty="0">
              <a:solidFill>
                <a:schemeClr val="tx2">
                  <a:lumMod val="95000"/>
                  <a:lumOff val="5000"/>
                </a:schemeClr>
              </a:solidFill>
              <a:latin typeface="Times New Roman" panose="02020603050405020304" pitchFamily="18" charset="0"/>
              <a:cs typeface="Times New Roman" panose="02020603050405020304" pitchFamily="18" charset="0"/>
            </a:endParaRPr>
          </a:p>
          <a:p>
            <a:r>
              <a:rPr lang="vi-VN" sz="2800" b="1" dirty="0">
                <a:solidFill>
                  <a:schemeClr val="tx2">
                    <a:lumMod val="95000"/>
                    <a:lumOff val="5000"/>
                  </a:schemeClr>
                </a:solidFill>
                <a:latin typeface="Times New Roman" panose="02020603050405020304" pitchFamily="18" charset="0"/>
                <a:cs typeface="Times New Roman" panose="02020603050405020304" pitchFamily="18" charset="0"/>
              </a:rPr>
              <a:t>1. Mở bài</a:t>
            </a:r>
            <a:r>
              <a:rPr lang="vi-VN" sz="2800" dirty="0">
                <a:solidFill>
                  <a:schemeClr val="tx2">
                    <a:lumMod val="95000"/>
                    <a:lumOff val="5000"/>
                  </a:schemeClr>
                </a:solidFill>
                <a:latin typeface="Times New Roman" panose="02020603050405020304" pitchFamily="18" charset="0"/>
                <a:cs typeface="Times New Roman" panose="02020603050405020304" pitchFamily="18" charset="0"/>
              </a:rPr>
              <a:t>: sự cần thiết của hiểu biết về lịch sử.</a:t>
            </a:r>
          </a:p>
          <a:p>
            <a:r>
              <a:rPr lang="vi-VN" sz="2800" b="1" dirty="0">
                <a:solidFill>
                  <a:schemeClr val="tx2">
                    <a:lumMod val="95000"/>
                    <a:lumOff val="5000"/>
                  </a:schemeClr>
                </a:solidFill>
                <a:latin typeface="Times New Roman" panose="02020603050405020304" pitchFamily="18" charset="0"/>
                <a:cs typeface="Times New Roman" panose="02020603050405020304" pitchFamily="18" charset="0"/>
              </a:rPr>
              <a:t>2. Thân bài:</a:t>
            </a:r>
          </a:p>
          <a:p>
            <a:r>
              <a:rPr lang="vi-VN" sz="2800" b="1" dirty="0">
                <a:solidFill>
                  <a:schemeClr val="tx2">
                    <a:lumMod val="95000"/>
                    <a:lumOff val="5000"/>
                  </a:schemeClr>
                </a:solidFill>
                <a:latin typeface="Times New Roman" panose="02020603050405020304" pitchFamily="18" charset="0"/>
                <a:cs typeface="Times New Roman" panose="02020603050405020304" pitchFamily="18" charset="0"/>
              </a:rPr>
              <a:t>- Luận điểm 1</a:t>
            </a:r>
            <a:r>
              <a:rPr lang="vi-VN" sz="2800" dirty="0">
                <a:solidFill>
                  <a:schemeClr val="tx2">
                    <a:lumMod val="95000"/>
                    <a:lumOff val="5000"/>
                  </a:schemeClr>
                </a:solidFill>
                <a:latin typeface="Times New Roman" panose="02020603050405020304" pitchFamily="18" charset="0"/>
                <a:cs typeface="Times New Roman" panose="02020603050405020304" pitchFamily="18" charset="0"/>
              </a:rPr>
              <a:t>: Kiến thức lịch sử cho ta biết được truyền thống đấu tranh dựng nước và giữ nước vẻ vang của tổ tiên. (Lí lẽ và bằng chứng)</a:t>
            </a:r>
          </a:p>
          <a:p>
            <a:r>
              <a:rPr lang="vi-VN" sz="2800" b="1" dirty="0">
                <a:solidFill>
                  <a:schemeClr val="tx2">
                    <a:lumMod val="95000"/>
                    <a:lumOff val="5000"/>
                  </a:schemeClr>
                </a:solidFill>
                <a:latin typeface="Times New Roman" panose="02020603050405020304" pitchFamily="18" charset="0"/>
                <a:cs typeface="Times New Roman" panose="02020603050405020304" pitchFamily="18" charset="0"/>
              </a:rPr>
              <a:t>- Luận điểm 2</a:t>
            </a:r>
            <a:r>
              <a:rPr lang="vi-VN" sz="2800" dirty="0">
                <a:solidFill>
                  <a:schemeClr val="tx2">
                    <a:lumMod val="95000"/>
                    <a:lumOff val="5000"/>
                  </a:schemeClr>
                </a:solidFill>
                <a:latin typeface="Times New Roman" panose="02020603050405020304" pitchFamily="18" charset="0"/>
                <a:cs typeface="Times New Roman" panose="02020603050405020304" pitchFamily="18" charset="0"/>
              </a:rPr>
              <a:t>: Hiểu biết về lịch sử đem lại cho ta bài học về lòng yêu nước, tự hào dân tộc, đồng thời giúp ta rút ra từ quá khứ những kinh nghiệm quý báu để giải quyết các vấn đề của cuộc sống hiện tại. (Lí lẽ và bằng chứng)</a:t>
            </a:r>
          </a:p>
          <a:p>
            <a:r>
              <a:rPr lang="vi-VN" sz="2800" b="1" dirty="0">
                <a:solidFill>
                  <a:schemeClr val="tx2">
                    <a:lumMod val="95000"/>
                    <a:lumOff val="5000"/>
                  </a:schemeClr>
                </a:solidFill>
                <a:latin typeface="Times New Roman" panose="02020603050405020304" pitchFamily="18" charset="0"/>
                <a:cs typeface="Times New Roman" panose="02020603050405020304" pitchFamily="18" charset="0"/>
              </a:rPr>
              <a:t>- Luận điểm 3</a:t>
            </a:r>
            <a:r>
              <a:rPr lang="vi-VN" sz="2800" dirty="0">
                <a:solidFill>
                  <a:schemeClr val="tx2">
                    <a:lumMod val="95000"/>
                    <a:lumOff val="5000"/>
                  </a:schemeClr>
                </a:solidFill>
                <a:latin typeface="Times New Roman" panose="02020603050405020304" pitchFamily="18" charset="0"/>
                <a:cs typeface="Times New Roman" panose="02020603050405020304" pitchFamily="18" charset="0"/>
              </a:rPr>
              <a:t>: Hiện nay, có một bộ phận HS không thích học môn Lịch sử và thiếu hiểu biết về truyền thống của dân tộc, điều này dẫn đến những hệ quả tiêu cực. (Lí lẽ và bằng chứng)</a:t>
            </a:r>
          </a:p>
          <a:p>
            <a:r>
              <a:rPr lang="vi-VN" sz="2800" b="1" dirty="0">
                <a:solidFill>
                  <a:schemeClr val="tx2">
                    <a:lumMod val="95000"/>
                    <a:lumOff val="5000"/>
                  </a:schemeClr>
                </a:solidFill>
                <a:latin typeface="Times New Roman" panose="02020603050405020304" pitchFamily="18" charset="0"/>
                <a:cs typeface="Times New Roman" panose="02020603050405020304" pitchFamily="18" charset="0"/>
              </a:rPr>
              <a:t>3. Kết bài: </a:t>
            </a:r>
            <a:r>
              <a:rPr lang="vi-VN" sz="2800" dirty="0">
                <a:solidFill>
                  <a:schemeClr val="tx2">
                    <a:lumMod val="95000"/>
                    <a:lumOff val="5000"/>
                  </a:schemeClr>
                </a:solidFill>
                <a:latin typeface="Times New Roman" panose="02020603050405020304" pitchFamily="18" charset="0"/>
                <a:cs typeface="Times New Roman" panose="02020603050405020304" pitchFamily="18" charset="0"/>
              </a:rPr>
              <a:t>Nhắc lại sự cần thiết của việc hiểu biết về lịch sử đất nước, khơi gợi thái độ cần có ở mỗi người và nêu cách thức hành động.</a:t>
            </a:r>
          </a:p>
        </p:txBody>
      </p:sp>
    </p:spTree>
    <p:extLst>
      <p:ext uri="{BB962C8B-B14F-4D97-AF65-F5344CB8AC3E}">
        <p14:creationId xmlns:p14="http://schemas.microsoft.com/office/powerpoint/2010/main" val="235317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90784136-7A43-B6A9-F9AE-D7192A3858F6}"/>
              </a:ext>
            </a:extLst>
          </p:cNvPr>
          <p:cNvSpPr txBox="1"/>
          <p:nvPr/>
        </p:nvSpPr>
        <p:spPr>
          <a:xfrm>
            <a:off x="2524760" y="1074943"/>
            <a:ext cx="7142480" cy="5078313"/>
          </a:xfrm>
          <a:prstGeom prst="rect">
            <a:avLst/>
          </a:prstGeom>
          <a:noFill/>
          <a:ln>
            <a:solidFill>
              <a:schemeClr val="tx2">
                <a:lumMod val="95000"/>
                <a:lumOff val="5000"/>
              </a:schemeClr>
            </a:solidFill>
          </a:ln>
        </p:spPr>
        <p:txBody>
          <a:bodyPr wrap="square">
            <a:spAutoFit/>
          </a:bodyPr>
          <a:lstStyle/>
          <a:p>
            <a:r>
              <a:rPr lang="vi-VN" sz="3600" b="1" dirty="0">
                <a:solidFill>
                  <a:srgbClr val="FF0000"/>
                </a:solidFill>
                <a:latin typeface="Times New Roman" panose="02020603050405020304" pitchFamily="18" charset="0"/>
                <a:cs typeface="Times New Roman" panose="02020603050405020304" pitchFamily="18" charset="0"/>
              </a:rPr>
              <a:t>                     Mục đích viết </a:t>
            </a:r>
          </a:p>
          <a:p>
            <a:r>
              <a:rPr lang="vi-VN" sz="3600" dirty="0">
                <a:solidFill>
                  <a:schemeClr val="bg2">
                    <a:lumMod val="10000"/>
                  </a:schemeClr>
                </a:solidFill>
                <a:latin typeface="Times New Roman" panose="02020603050405020304" pitchFamily="18" charset="0"/>
                <a:cs typeface="Times New Roman" panose="02020603050405020304" pitchFamily="18" charset="0"/>
              </a:rPr>
              <a:t>Làm rõ mối quan hệ giữa con người với cộng đồng, đất nước, từ đó góp phần nâng cao ý thức trách nhiệm của mỗi cá nhân đối với công việc chung.</a:t>
            </a:r>
          </a:p>
          <a:p>
            <a:r>
              <a:rPr lang="vi-VN" sz="3600" b="1" dirty="0">
                <a:solidFill>
                  <a:schemeClr val="bg2">
                    <a:lumMod val="10000"/>
                  </a:schemeClr>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Người đọc</a:t>
            </a:r>
          </a:p>
          <a:p>
            <a:r>
              <a:rPr lang="vi-VN" sz="3600" dirty="0">
                <a:solidFill>
                  <a:schemeClr val="bg2">
                    <a:lumMod val="10000"/>
                  </a:schemeClr>
                </a:solidFill>
                <a:latin typeface="Times New Roman" panose="02020603050405020304" pitchFamily="18" charset="0"/>
                <a:cs typeface="Times New Roman" panose="02020603050405020304" pitchFamily="18" charset="0"/>
              </a:rPr>
              <a:t>Những người quan tâm đến vấn đề trách nhiệm của cá nhân với cộng đồng, đất nước.</a:t>
            </a:r>
          </a:p>
        </p:txBody>
      </p:sp>
      <p:sp>
        <p:nvSpPr>
          <p:cNvPr id="2" name="矩形 23">
            <a:extLst>
              <a:ext uri="{FF2B5EF4-FFF2-40B4-BE49-F238E27FC236}">
                <a16:creationId xmlns:a16="http://schemas.microsoft.com/office/drawing/2014/main" id="{459A3642-E5E0-0A27-7895-901F9186BECD}"/>
              </a:ext>
            </a:extLst>
          </p:cNvPr>
          <p:cNvSpPr/>
          <p:nvPr/>
        </p:nvSpPr>
        <p:spPr>
          <a:xfrm>
            <a:off x="-328353" y="166254"/>
            <a:ext cx="9921240" cy="646331"/>
          </a:xfrm>
          <a:prstGeom prst="rect">
            <a:avLst/>
          </a:prstGeom>
        </p:spPr>
        <p:txBody>
          <a:bodyPr wrap="square">
            <a:spAutoFit/>
          </a:bodyPr>
          <a:lstStyle/>
          <a:p>
            <a:pPr algn="ctr">
              <a:buClrTx/>
              <a:buFontTx/>
              <a:buNone/>
            </a:pPr>
            <a:r>
              <a:rPr lang="vi-VN" altLang="zh-CN"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III. THỰC HÀNH VIẾT THEO CÁC BƯỚC</a:t>
            </a:r>
            <a:endParaRPr lang="zh-CN" altLang="en-US" sz="36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46844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1980</TotalTime>
  <Words>1790</Words>
  <Application>Microsoft Office PowerPoint</Application>
  <PresentationFormat>Màn hình rộng</PresentationFormat>
  <Paragraphs>137</Paragraphs>
  <Slides>22</Slides>
  <Notes>9</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22</vt:i4>
      </vt:variant>
    </vt:vector>
  </HeadingPairs>
  <TitlesOfParts>
    <vt:vector size="27" baseType="lpstr">
      <vt:lpstr>.VnTime</vt:lpstr>
      <vt:lpstr>Arial</vt:lpstr>
      <vt:lpstr>Segoe Print</vt:lpstr>
      <vt:lpstr>Times New Roman</vt:lpstr>
      <vt:lpstr>Nature Illustration 16x9</vt:lpstr>
      <vt:lpstr>Bản trình bày PowerPoint</vt:lpstr>
      <vt:lpstr>Bản trình bày PowerPoint</vt:lpstr>
      <vt:lpstr>Bản trình bày PowerPoint</vt:lpstr>
      <vt:lpstr>CẤU TRÚC BÀI HỌC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Viết bài văn nghị luận về một vấn đề đời sống  (con người trong mối quan hệ với cộng đồng, đất nước)</dc:title>
  <dc:creator>Chi Hoàng Thị</dc:creator>
  <cp:lastModifiedBy>maihienthcsqh@gmail.com</cp:lastModifiedBy>
  <cp:revision>67</cp:revision>
  <dcterms:created xsi:type="dcterms:W3CDTF">2023-06-29T07:43:05Z</dcterms:created>
  <dcterms:modified xsi:type="dcterms:W3CDTF">2024-11-27T07:38:27Z</dcterms:modified>
</cp:coreProperties>
</file>