
<file path=[Content_Types].xml><?xml version="1.0" encoding="utf-8"?>
<Types xmlns="http://schemas.openxmlformats.org/package/2006/content-types">
  <Default Extension="png" ContentType="image/png"/>
  <Default Extension="mp3" ContentType="audio/unknown"/>
  <Default Extension="svg" ContentType="image/svg+xml"/>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37"/>
  </p:notesMasterIdLst>
  <p:sldIdLst>
    <p:sldId id="389" r:id="rId4"/>
    <p:sldId id="286" r:id="rId5"/>
    <p:sldId id="386" r:id="rId6"/>
    <p:sldId id="385" r:id="rId7"/>
    <p:sldId id="273" r:id="rId8"/>
    <p:sldId id="274" r:id="rId9"/>
    <p:sldId id="278" r:id="rId10"/>
    <p:sldId id="359" r:id="rId11"/>
    <p:sldId id="277" r:id="rId12"/>
    <p:sldId id="364" r:id="rId13"/>
    <p:sldId id="391" r:id="rId14"/>
    <p:sldId id="393" r:id="rId15"/>
    <p:sldId id="394" r:id="rId16"/>
    <p:sldId id="395" r:id="rId17"/>
    <p:sldId id="396" r:id="rId18"/>
    <p:sldId id="409" r:id="rId19"/>
    <p:sldId id="410" r:id="rId20"/>
    <p:sldId id="411" r:id="rId21"/>
    <p:sldId id="419" r:id="rId22"/>
    <p:sldId id="420" r:id="rId23"/>
    <p:sldId id="412" r:id="rId24"/>
    <p:sldId id="416" r:id="rId25"/>
    <p:sldId id="418" r:id="rId26"/>
    <p:sldId id="417" r:id="rId27"/>
    <p:sldId id="414" r:id="rId28"/>
    <p:sldId id="415" r:id="rId29"/>
    <p:sldId id="403" r:id="rId30"/>
    <p:sldId id="404" r:id="rId31"/>
    <p:sldId id="405" r:id="rId32"/>
    <p:sldId id="406" r:id="rId33"/>
    <p:sldId id="407" r:id="rId34"/>
    <p:sldId id="408" r:id="rId35"/>
    <p:sldId id="3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4" d="100"/>
          <a:sy n="74" d="100"/>
        </p:scale>
        <p:origin x="-37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27</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9275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28</a:t>
            </a:fld>
            <a:endParaRPr lang="en-US" altLang="zh-CN" dirty="0"/>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81529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29</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30</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31</a:t>
            </a:fld>
            <a:endParaRPr lang="zh-CN" altLang="en-US"/>
          </a:p>
        </p:txBody>
      </p:sp>
    </p:spTree>
    <p:extLst>
      <p:ext uri="{BB962C8B-B14F-4D97-AF65-F5344CB8AC3E}">
        <p14:creationId xmlns:p14="http://schemas.microsoft.com/office/powerpoint/2010/main" val="167942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pPr/>
              <a:t>32</a:t>
            </a:fld>
            <a:endParaRPr lang="zh-CN" altLang="en-US"/>
          </a:p>
        </p:txBody>
      </p:sp>
    </p:spTree>
    <p:extLst>
      <p:ext uri="{BB962C8B-B14F-4D97-AF65-F5344CB8AC3E}">
        <p14:creationId xmlns:p14="http://schemas.microsoft.com/office/powerpoint/2010/main" val="358979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8759" y="6204022"/>
            <a:ext cx="662737" cy="645220"/>
          </a:xfrm>
          <a:prstGeom prst="rect">
            <a:avLst/>
          </a:prstGeom>
        </p:spPr>
      </p:pic>
      <p:sp>
        <p:nvSpPr>
          <p:cNvPr id="7" name="图文框 6"/>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986085" y="5950"/>
            <a:ext cx="3205915" cy="685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807251"/>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75969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1538022" y="6204022"/>
            <a:ext cx="662737" cy="64522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6200000">
            <a:off x="-71097" y="5129513"/>
            <a:ext cx="1799583" cy="1657389"/>
          </a:xfrm>
          <a:prstGeom prst="rect">
            <a:avLst/>
          </a:prstGeom>
        </p:spPr>
      </p:pic>
      <p:sp>
        <p:nvSpPr>
          <p:cNvPr id="6" name="图文框 5"/>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grpSp>
        <p:nvGrpSpPr>
          <p:cNvPr id="2" name="组合 1"/>
          <p:cNvGrpSpPr/>
          <p:nvPr userDrawn="1"/>
        </p:nvGrpSpPr>
        <p:grpSpPr>
          <a:xfrm>
            <a:off x="193537" y="539875"/>
            <a:ext cx="11804926" cy="880264"/>
            <a:chOff x="193587" y="415726"/>
            <a:chExt cx="11808000" cy="880468"/>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38237" t="60493" r="38276"/>
            <a:stretch/>
          </p:blipFill>
          <p:spPr>
            <a:xfrm rot="5400000">
              <a:off x="743353" y="-134040"/>
              <a:ext cx="880468" cy="1980000"/>
            </a:xfrm>
            <a:prstGeom prst="rect">
              <a:avLst/>
            </a:prstGeom>
          </p:spPr>
        </p:pic>
        <p:sp>
          <p:nvSpPr>
            <p:cNvPr id="8" name="矩形 7"/>
            <p:cNvSpPr/>
            <p:nvPr userDrawn="1"/>
          </p:nvSpPr>
          <p:spPr>
            <a:xfrm>
              <a:off x="6515187" y="583200"/>
              <a:ext cx="5486400" cy="3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24871081"/>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633"/>
          <a:stretch/>
        </p:blipFill>
        <p:spPr>
          <a:xfrm rot="5400000">
            <a:off x="2856750" y="-2473463"/>
            <a:ext cx="6478500" cy="11804926"/>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6857802" cy="6858000"/>
          </a:xfrm>
          <a:prstGeom prst="rect">
            <a:avLst/>
          </a:prstGeom>
        </p:spPr>
      </p:pic>
      <p:sp>
        <p:nvSpPr>
          <p:cNvPr id="10" name="矩形 9"/>
          <p:cNvSpPr/>
          <p:nvPr userDrawn="1"/>
        </p:nvSpPr>
        <p:spPr>
          <a:xfrm>
            <a:off x="10149357" y="189750"/>
            <a:ext cx="1367644" cy="2159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sp>
        <p:nvSpPr>
          <p:cNvPr id="8" name="图文框 7"/>
          <p:cNvSpPr/>
          <p:nvPr userDrawn="1"/>
        </p:nvSpPr>
        <p:spPr>
          <a:xfrm>
            <a:off x="193537" y="189750"/>
            <a:ext cx="11804926" cy="6478500"/>
          </a:xfrm>
          <a:prstGeom prst="frame">
            <a:avLst>
              <a:gd name="adj1" fmla="val 10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solidFill>
                <a:schemeClr val="tx1"/>
              </a:solidFill>
            </a:endParaRPr>
          </a:p>
        </p:txBody>
      </p:sp>
    </p:spTree>
    <p:extLst>
      <p:ext uri="{BB962C8B-B14F-4D97-AF65-F5344CB8AC3E}">
        <p14:creationId xmlns:p14="http://schemas.microsoft.com/office/powerpoint/2010/main" val="3783601836"/>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7.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8.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86" r:id="rId13"/>
    <p:sldLayoutId id="2147483687" r:id="rId14"/>
    <p:sldLayoutId id="2147483688"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8.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48.png"/><Relationship Id="rId7" Type="http://schemas.openxmlformats.org/officeDocument/2006/relationships/image" Target="../media/image52.gif"/><Relationship Id="rId2"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slide" Target="slide5.xml"/><Relationship Id="rId3" Type="http://schemas.openxmlformats.org/officeDocument/2006/relationships/slideLayout" Target="../slideLayouts/slideLayout18.xml"/><Relationship Id="rId7" Type="http://schemas.openxmlformats.org/officeDocument/2006/relationships/image" Target="../media/image22.gif"/><Relationship Id="rId12" Type="http://schemas.openxmlformats.org/officeDocument/2006/relationships/image" Target="../media/image25.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9.xml"/><Relationship Id="rId11" Type="http://schemas.openxmlformats.org/officeDocument/2006/relationships/slide" Target="slide10.xml"/><Relationship Id="rId5" Type="http://schemas.openxmlformats.org/officeDocument/2006/relationships/slide" Target="slide8.xml"/><Relationship Id="rId10" Type="http://schemas.openxmlformats.org/officeDocument/2006/relationships/image" Target="../media/image24.png"/><Relationship Id="rId4" Type="http://schemas.openxmlformats.org/officeDocument/2006/relationships/slide" Target="slide7.xml"/><Relationship Id="rId9" Type="http://schemas.openxmlformats.org/officeDocument/2006/relationships/image" Target="../media/image21.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8.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8.pn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8.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8.png"/><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50" y="66280"/>
            <a:ext cx="12192000" cy="6858000"/>
          </a:xfrm>
        </p:spPr>
      </p:pic>
      <p:sp>
        <p:nvSpPr>
          <p:cNvPr id="10" name="TextBox 12">
            <a:extLst>
              <a:ext uri="{FF2B5EF4-FFF2-40B4-BE49-F238E27FC236}">
                <a16:creationId xmlns="" xmlns:a16="http://schemas.microsoft.com/office/drawing/2014/main" id="{E6964C4A-10CE-D906-DC45-A997B3E1DDF0}"/>
              </a:ext>
            </a:extLst>
          </p:cNvPr>
          <p:cNvSpPr txBox="1"/>
          <p:nvPr/>
        </p:nvSpPr>
        <p:spPr>
          <a:xfrm>
            <a:off x="676547" y="1920751"/>
            <a:ext cx="10430319" cy="1732590"/>
          </a:xfrm>
          <a:prstGeom prst="rect">
            <a:avLst/>
          </a:prstGeom>
        </p:spPr>
        <p:txBody>
          <a:bodyPr wrap="square" lIns="0" tIns="0" rIns="0" bIns="0" rtlCol="0" anchor="t">
            <a:spAutoFit/>
          </a:bodyPr>
          <a:lstStyle/>
          <a:p>
            <a:pPr algn="ctr">
              <a:lnSpc>
                <a:spcPct val="150000"/>
              </a:lnSpc>
            </a:pPr>
            <a:r>
              <a:rPr lang="en-US" sz="4000" b="1" dirty="0">
                <a:solidFill>
                  <a:srgbClr val="FF0000"/>
                </a:solidFill>
                <a:latin typeface="Time new roman"/>
                <a:cs typeface="Arial" panose="020B0604020202020204" pitchFamily="34" charset="0"/>
              </a:rPr>
              <a:t>CHÀO MỪNG </a:t>
            </a:r>
            <a:r>
              <a:rPr lang="en-US" sz="4000" b="1" dirty="0" smtClean="0">
                <a:solidFill>
                  <a:srgbClr val="FF0000"/>
                </a:solidFill>
                <a:latin typeface="Time new roman"/>
                <a:cs typeface="Arial" panose="020B0604020202020204" pitchFamily="34" charset="0"/>
              </a:rPr>
              <a:t>QUÝ THẦY CÔ VÀ CÁC EM </a:t>
            </a:r>
            <a:r>
              <a:rPr lang="en-US" sz="4000" b="1" dirty="0">
                <a:solidFill>
                  <a:srgbClr val="FF0000"/>
                </a:solidFill>
                <a:latin typeface="Time new roman"/>
                <a:cs typeface="Arial" panose="020B0604020202020204" pitchFamily="34" charset="0"/>
              </a:rPr>
              <a:t>ĐẾN VỚI </a:t>
            </a:r>
            <a:r>
              <a:rPr lang="en-US" sz="4000" b="1" dirty="0" smtClean="0">
                <a:solidFill>
                  <a:srgbClr val="FF0000"/>
                </a:solidFill>
                <a:latin typeface="Time new roman"/>
                <a:cs typeface="Arial" panose="020B0604020202020204" pitchFamily="34" charset="0"/>
              </a:rPr>
              <a:t>TIẾT </a:t>
            </a:r>
            <a:r>
              <a:rPr lang="en-US" sz="4000" b="1" dirty="0">
                <a:solidFill>
                  <a:srgbClr val="FF0000"/>
                </a:solidFill>
                <a:latin typeface="Time new roman"/>
                <a:cs typeface="Arial" panose="020B0604020202020204" pitchFamily="34" charset="0"/>
              </a:rPr>
              <a:t>HỌC </a:t>
            </a:r>
            <a:r>
              <a:rPr lang="en-US" sz="4000" b="1" dirty="0" smtClean="0">
                <a:solidFill>
                  <a:srgbClr val="FF0000"/>
                </a:solidFill>
                <a:latin typeface="Time new roman"/>
                <a:cs typeface="Arial" panose="020B0604020202020204" pitchFamily="34" charset="0"/>
              </a:rPr>
              <a:t>HÔM </a:t>
            </a:r>
            <a:r>
              <a:rPr lang="en-US" sz="4000" b="1" dirty="0">
                <a:solidFill>
                  <a:srgbClr val="FF0000"/>
                </a:solidFill>
                <a:latin typeface="Time new roman"/>
                <a:cs typeface="Arial" panose="020B0604020202020204" pitchFamily="34" charset="0"/>
              </a:rPr>
              <a:t>NAY!</a:t>
            </a:r>
          </a:p>
        </p:txBody>
      </p:sp>
    </p:spTree>
    <p:extLst>
      <p:ext uri="{BB962C8B-B14F-4D97-AF65-F5344CB8AC3E}">
        <p14:creationId xmlns:p14="http://schemas.microsoft.com/office/powerpoint/2010/main" val="2571306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848108" y="6353986"/>
            <a:ext cx="1214725" cy="518528"/>
          </a:xfrm>
          <a:custGeom>
            <a:avLst/>
            <a:gdLst/>
            <a:ahLst/>
            <a:cxnLst/>
            <a:rect l="l" t="t" r="r" b="b"/>
            <a:pathLst>
              <a:path w="2244649" h="1040701">
                <a:moveTo>
                  <a:pt x="0" y="0"/>
                </a:moveTo>
                <a:lnTo>
                  <a:pt x="2244649" y="0"/>
                </a:lnTo>
                <a:lnTo>
                  <a:pt x="2244649" y="1040701"/>
                </a:lnTo>
                <a:lnTo>
                  <a:pt x="0" y="10407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sz="1200"/>
          </a:p>
        </p:txBody>
      </p:sp>
      <p:sp>
        <p:nvSpPr>
          <p:cNvPr id="6" name="Freeform 6"/>
          <p:cNvSpPr/>
          <p:nvPr/>
        </p:nvSpPr>
        <p:spPr>
          <a:xfrm rot="-2011542">
            <a:off x="-26790" y="112268"/>
            <a:ext cx="946166" cy="923802"/>
          </a:xfrm>
          <a:custGeom>
            <a:avLst/>
            <a:gdLst/>
            <a:ahLst/>
            <a:cxnLst/>
            <a:rect l="l" t="t" r="r" b="b"/>
            <a:pathLst>
              <a:path w="1419249" h="1385703">
                <a:moveTo>
                  <a:pt x="0" y="0"/>
                </a:moveTo>
                <a:lnTo>
                  <a:pt x="1419249" y="0"/>
                </a:lnTo>
                <a:lnTo>
                  <a:pt x="1419249" y="1385704"/>
                </a:lnTo>
                <a:lnTo>
                  <a:pt x="0" y="138570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sz="1200"/>
          </a:p>
        </p:txBody>
      </p:sp>
      <p:sp>
        <p:nvSpPr>
          <p:cNvPr id="26" name="Freeform 6">
            <a:extLst>
              <a:ext uri="{FF2B5EF4-FFF2-40B4-BE49-F238E27FC236}">
                <a16:creationId xmlns="" xmlns:a16="http://schemas.microsoft.com/office/drawing/2014/main" id="{FB394891-88FA-DD80-1E08-124FD58A3DD6}"/>
              </a:ext>
            </a:extLst>
          </p:cNvPr>
          <p:cNvSpPr/>
          <p:nvPr/>
        </p:nvSpPr>
        <p:spPr>
          <a:xfrm>
            <a:off x="10848108" y="113838"/>
            <a:ext cx="1362035" cy="527889"/>
          </a:xfrm>
          <a:custGeom>
            <a:avLst/>
            <a:gdLst/>
            <a:ahLst/>
            <a:cxnLst/>
            <a:rect l="l" t="t" r="r" b="b"/>
            <a:pathLst>
              <a:path w="3533149" h="1638096">
                <a:moveTo>
                  <a:pt x="0" y="0"/>
                </a:moveTo>
                <a:lnTo>
                  <a:pt x="3533149" y="0"/>
                </a:lnTo>
                <a:lnTo>
                  <a:pt x="3533149" y="1638096"/>
                </a:lnTo>
                <a:lnTo>
                  <a:pt x="0" y="16380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sz="1200"/>
          </a:p>
        </p:txBody>
      </p:sp>
      <p:sp>
        <p:nvSpPr>
          <p:cNvPr id="29" name="TextBox 28">
            <a:extLst>
              <a:ext uri="{FF2B5EF4-FFF2-40B4-BE49-F238E27FC236}">
                <a16:creationId xmlns="" xmlns:a16="http://schemas.microsoft.com/office/drawing/2014/main" id="{60FDD08C-8ECA-3979-B64D-229F609E6DBE}"/>
              </a:ext>
            </a:extLst>
          </p:cNvPr>
          <p:cNvSpPr txBox="1"/>
          <p:nvPr/>
        </p:nvSpPr>
        <p:spPr>
          <a:xfrm>
            <a:off x="359516" y="504014"/>
            <a:ext cx="11472969" cy="1569660"/>
          </a:xfrm>
          <a:prstGeom prst="rect">
            <a:avLst/>
          </a:prstGeom>
          <a:noFill/>
        </p:spPr>
        <p:txBody>
          <a:bodyPr wrap="square">
            <a:spAutoFit/>
          </a:bodyPr>
          <a:lstStyle/>
          <a:p>
            <a:pPr algn="ctr" defTabSz="914377">
              <a:defRPr/>
            </a:pPr>
            <a:r>
              <a:rPr lang="vi-VN" sz="48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BÀI </a:t>
            </a:r>
            <a:r>
              <a:rPr lang="en-US" sz="48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2. </a:t>
            </a:r>
          </a:p>
          <a:p>
            <a:pPr algn="ctr" defTabSz="914377">
              <a:defRPr/>
            </a:pPr>
            <a:r>
              <a:rPr lang="vi-VN" sz="48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NHỮNG </a:t>
            </a:r>
            <a:r>
              <a:rPr lang="en-US" sz="48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CUNG </a:t>
            </a:r>
            <a:r>
              <a:rPr lang="vi-VN" sz="48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BẬC TÂM TRẠNG</a:t>
            </a:r>
            <a:endParaRPr lang="en-US" sz="48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sp>
        <p:nvSpPr>
          <p:cNvPr id="30" name="TextBox 29">
            <a:extLst>
              <a:ext uri="{FF2B5EF4-FFF2-40B4-BE49-F238E27FC236}">
                <a16:creationId xmlns="" xmlns:a16="http://schemas.microsoft.com/office/drawing/2014/main" id="{CCB3E86F-E41A-7F52-5040-FC51B48865C8}"/>
              </a:ext>
            </a:extLst>
          </p:cNvPr>
          <p:cNvSpPr txBox="1"/>
          <p:nvPr/>
        </p:nvSpPr>
        <p:spPr>
          <a:xfrm>
            <a:off x="524075" y="2886763"/>
            <a:ext cx="11363125" cy="2123658"/>
          </a:xfrm>
          <a:prstGeom prst="rect">
            <a:avLst/>
          </a:prstGeom>
          <a:noFill/>
        </p:spPr>
        <p:txBody>
          <a:bodyPr wrap="square">
            <a:spAutoFit/>
          </a:bodyPr>
          <a:lstStyle/>
          <a:p>
            <a:r>
              <a:rPr lang="en-US" sz="4400" b="1" smtClean="0">
                <a:solidFill>
                  <a:srgbClr val="C00000"/>
                </a:solidFill>
                <a:latin typeface="Arial" panose="020B0604020202020204" pitchFamily="34" charset="0"/>
                <a:ea typeface="Calibri" panose="020F0502020204030204" pitchFamily="34" charset="0"/>
                <a:cs typeface="Arial" panose="020B0604020202020204" pitchFamily="34" charset="0"/>
              </a:rPr>
              <a:t>Văn bản 3: </a:t>
            </a:r>
            <a:r>
              <a:rPr lang="vi-VN" sz="44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MỘT THỂ THƠ ĐỘC ĐÁO </a:t>
            </a:r>
            <a:endParaRPr lang="en-US" sz="4400" b="1" smtClean="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a:p>
            <a:pPr algn="ctr"/>
            <a:r>
              <a:rPr lang="en-US" sz="44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 </a:t>
            </a:r>
            <a:r>
              <a:rPr lang="en-US" sz="4400" b="1" smtClean="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      </a:t>
            </a:r>
            <a:r>
              <a:rPr lang="vi-VN" sz="4400" b="1" smtClean="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CỦA </a:t>
            </a:r>
            <a:r>
              <a:rPr lang="vi-VN" sz="44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NGƯỜI VIỆT</a:t>
            </a:r>
            <a:endParaRPr lang="en-US" sz="44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a:p>
            <a:pPr algn="ctr"/>
            <a:r>
              <a:rPr lang="en-US" sz="4400" b="1" smtClean="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                                                </a:t>
            </a:r>
            <a:r>
              <a:rPr lang="vi-VN" sz="4400" b="1" smtClean="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a:t>
            </a:r>
            <a:r>
              <a:rPr lang="vi-VN" sz="44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Dương Lâm </a:t>
            </a:r>
            <a:r>
              <a:rPr lang="en-US" sz="4400" b="1">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rPr>
              <a:t>An)</a:t>
            </a:r>
            <a:endParaRPr lang="en-US" sz="4400" b="1" dirty="0">
              <a:ln w="9525">
                <a:noFill/>
              </a:ln>
              <a:solidFill>
                <a:srgbClr val="FF0000"/>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cxnSp>
        <p:nvCxnSpPr>
          <p:cNvPr id="31" name="Straight Connector 30">
            <a:extLst>
              <a:ext uri="{FF2B5EF4-FFF2-40B4-BE49-F238E27FC236}">
                <a16:creationId xmlns="" xmlns:a16="http://schemas.microsoft.com/office/drawing/2014/main" id="{050DAE0B-995B-2206-D1F9-F54E3A7EA519}"/>
              </a:ext>
            </a:extLst>
          </p:cNvPr>
          <p:cNvCxnSpPr>
            <a:cxnSpLocks/>
          </p:cNvCxnSpPr>
          <p:nvPr/>
        </p:nvCxnSpPr>
        <p:spPr>
          <a:xfrm>
            <a:off x="971077" y="2505602"/>
            <a:ext cx="10249843" cy="0"/>
          </a:xfrm>
          <a:prstGeom prst="line">
            <a:avLst/>
          </a:prstGeom>
          <a:ln w="38100">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3579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F9750769-AA46-4F96-9BC5-A31C767FD859}"/>
              </a:ext>
            </a:extLst>
          </p:cNvPr>
          <p:cNvSpPr txBox="1"/>
          <p:nvPr/>
        </p:nvSpPr>
        <p:spPr>
          <a:xfrm>
            <a:off x="549151" y="366271"/>
            <a:ext cx="10381130" cy="707858"/>
          </a:xfrm>
          <a:prstGeom prst="rect">
            <a:avLst/>
          </a:prstGeom>
          <a:noFill/>
        </p:spPr>
        <p:txBody>
          <a:bodyPr wrap="square" lIns="91413" tIns="45706" rIns="91413" bIns="45706" rtlCol="0">
            <a:spAutoFit/>
          </a:bodyPr>
          <a:lstStyle/>
          <a:p>
            <a:r>
              <a:rPr lang="vi-VN" sz="4000" b="1" smtClean="0">
                <a:latin typeface="Times New Roman" pitchFamily="18" charset="0"/>
                <a:cs typeface="Times New Roman" pitchFamily="18" charset="0"/>
              </a:rPr>
              <a:t>I</a:t>
            </a:r>
            <a:r>
              <a:rPr lang="en-US" sz="4000" b="1" smtClean="0">
                <a:latin typeface="Times New Roman" pitchFamily="18" charset="0"/>
                <a:cs typeface="Times New Roman" pitchFamily="18" charset="0"/>
              </a:rPr>
              <a:t>. ĐỌC – TÌM HIỂU CHUNG</a:t>
            </a:r>
            <a:endParaRPr lang="en-US" sz="4000" b="1" dirty="0">
              <a:latin typeface="Times New Roman" pitchFamily="18" charset="0"/>
              <a:cs typeface="Times New Roman" pitchFamily="18" charset="0"/>
            </a:endParaRPr>
          </a:p>
        </p:txBody>
      </p:sp>
      <p:sp>
        <p:nvSpPr>
          <p:cNvPr id="4" name="文本框 2">
            <a:extLst>
              <a:ext uri="{FF2B5EF4-FFF2-40B4-BE49-F238E27FC236}">
                <a16:creationId xmlns="" xmlns:a16="http://schemas.microsoft.com/office/drawing/2014/main" id="{F9750769-AA46-4F96-9BC5-A31C767FD859}"/>
              </a:ext>
            </a:extLst>
          </p:cNvPr>
          <p:cNvSpPr txBox="1"/>
          <p:nvPr/>
        </p:nvSpPr>
        <p:spPr>
          <a:xfrm>
            <a:off x="549151" y="967413"/>
            <a:ext cx="10381130" cy="707858"/>
          </a:xfrm>
          <a:prstGeom prst="rect">
            <a:avLst/>
          </a:prstGeom>
          <a:noFill/>
        </p:spPr>
        <p:txBody>
          <a:bodyPr wrap="square" lIns="91413" tIns="45706" rIns="91413" bIns="45706" rtlCol="0">
            <a:spAutoFit/>
          </a:bodyPr>
          <a:lstStyle/>
          <a:p>
            <a:r>
              <a:rPr lang="en-US" sz="4000" b="1" smtClean="0">
                <a:latin typeface="Times New Roman" panose="02020603050405020304" pitchFamily="18" charset="0"/>
                <a:cs typeface="Times New Roman" panose="02020603050405020304" pitchFamily="18" charset="0"/>
              </a:rPr>
              <a:t>1. Đọc – Tìm hiểu chú thích</a:t>
            </a:r>
            <a:endParaRPr lang="en-US" sz="4000" b="1" dirty="0">
              <a:latin typeface="Times New Roman" pitchFamily="18" charset="0"/>
              <a:cs typeface="Times New Roman" pitchFamily="18" charset="0"/>
            </a:endParaRPr>
          </a:p>
        </p:txBody>
      </p:sp>
      <p:sp>
        <p:nvSpPr>
          <p:cNvPr id="5" name="文本框 2">
            <a:extLst>
              <a:ext uri="{FF2B5EF4-FFF2-40B4-BE49-F238E27FC236}">
                <a16:creationId xmlns="" xmlns:a16="http://schemas.microsoft.com/office/drawing/2014/main" id="{F9750769-AA46-4F96-9BC5-A31C767FD859}"/>
              </a:ext>
            </a:extLst>
          </p:cNvPr>
          <p:cNvSpPr txBox="1"/>
          <p:nvPr/>
        </p:nvSpPr>
        <p:spPr>
          <a:xfrm>
            <a:off x="549151" y="1552160"/>
            <a:ext cx="10381130" cy="707858"/>
          </a:xfrm>
          <a:prstGeom prst="rect">
            <a:avLst/>
          </a:prstGeom>
          <a:noFill/>
        </p:spPr>
        <p:txBody>
          <a:bodyPr wrap="square" lIns="91413" tIns="45706" rIns="91413" bIns="45706" rtlCol="0">
            <a:spAutoFit/>
          </a:bodyPr>
          <a:lstStyle/>
          <a:p>
            <a:r>
              <a:rPr lang="en-US" sz="4000" b="1" smtClean="0">
                <a:latin typeface="Times New Roman" pitchFamily="18" charset="0"/>
                <a:cs typeface="Times New Roman" pitchFamily="18" charset="0"/>
              </a:rPr>
              <a:t>2. Tìm hiểu chung</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1991337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792083"/>
            <a:ext cx="11140224" cy="1323439"/>
          </a:xfrm>
          <a:prstGeom prst="rect">
            <a:avLst/>
          </a:prstGeom>
        </p:spPr>
        <p:txBody>
          <a:bodyPr wrap="square">
            <a:spAutoFit/>
          </a:bodyPr>
          <a:lstStyle/>
          <a:p>
            <a:pPr>
              <a:spcAft>
                <a:spcPts val="0"/>
              </a:spcAft>
            </a:pPr>
            <a:r>
              <a:rPr lang="en-US" sz="4000" smtClean="0">
                <a:solidFill>
                  <a:srgbClr val="000000"/>
                </a:solidFill>
                <a:latin typeface="Times New Roman" panose="02020603050405020304" pitchFamily="18" charset="0"/>
                <a:ea typeface="Times New Roman" panose="02020603050405020304" pitchFamily="18" charset="0"/>
              </a:rPr>
              <a:t>          </a:t>
            </a:r>
            <a:r>
              <a:rPr lang="vi-VN" sz="4000" b="1" smtClean="0">
                <a:solidFill>
                  <a:srgbClr val="000000"/>
                </a:solidFill>
                <a:latin typeface="Times New Roman" panose="02020603050405020304" pitchFamily="18" charset="0"/>
                <a:ea typeface="Times New Roman" panose="02020603050405020304" pitchFamily="18" charset="0"/>
              </a:rPr>
              <a:t>PHIẾU </a:t>
            </a:r>
            <a:r>
              <a:rPr lang="vi-VN" sz="4000" b="1">
                <a:solidFill>
                  <a:srgbClr val="000000"/>
                </a:solidFill>
                <a:latin typeface="Times New Roman" panose="02020603050405020304" pitchFamily="18" charset="0"/>
                <a:ea typeface="Times New Roman" panose="02020603050405020304" pitchFamily="18" charset="0"/>
              </a:rPr>
              <a:t>HỌC TẬP SỐ </a:t>
            </a:r>
            <a:r>
              <a:rPr lang="en-US" sz="4000" b="1">
                <a:solidFill>
                  <a:srgbClr val="000000"/>
                </a:solidFill>
                <a:latin typeface="Times New Roman" panose="02020603050405020304" pitchFamily="18" charset="0"/>
                <a:ea typeface="Times New Roman" panose="02020603050405020304" pitchFamily="18" charset="0"/>
              </a:rPr>
              <a:t>1</a:t>
            </a:r>
            <a:r>
              <a:rPr lang="vi-VN" sz="4000" b="1">
                <a:solidFill>
                  <a:srgbClr val="000000"/>
                </a:solidFill>
                <a:latin typeface="Times New Roman" panose="02020603050405020304" pitchFamily="18" charset="0"/>
                <a:ea typeface="Times New Roman" panose="02020603050405020304" pitchFamily="18" charset="0"/>
              </a:rPr>
              <a:t>: </a:t>
            </a:r>
            <a:endParaRPr lang="en-US" sz="4000" b="1"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4000" b="1" smtClean="0">
                <a:solidFill>
                  <a:srgbClr val="000000"/>
                </a:solidFill>
                <a:latin typeface="Times New Roman" panose="02020603050405020304" pitchFamily="18" charset="0"/>
                <a:ea typeface="Times New Roman" panose="02020603050405020304" pitchFamily="18" charset="0"/>
              </a:rPr>
              <a:t>HS HOẠT ĐỘNG CẶP ĐÔI (Thời gian 2 phút)</a:t>
            </a:r>
            <a:endParaRPr lang="en-US" sz="40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45342676"/>
              </p:ext>
            </p:extLst>
          </p:nvPr>
        </p:nvGraphicFramePr>
        <p:xfrm>
          <a:off x="1378468" y="2476251"/>
          <a:ext cx="8319324" cy="2610904"/>
        </p:xfrm>
        <a:graphic>
          <a:graphicData uri="http://schemas.openxmlformats.org/drawingml/2006/table">
            <a:tbl>
              <a:tblPr firstRow="1" firstCol="1" bandRow="1">
                <a:tableStyleId>{5C22544A-7EE6-4342-B048-85BDC9FD1C3A}</a:tableStyleId>
              </a:tblPr>
              <a:tblGrid>
                <a:gridCol w="2523831">
                  <a:extLst>
                    <a:ext uri="{9D8B030D-6E8A-4147-A177-3AD203B41FA5}">
                      <a16:colId xmlns="" xmlns:a16="http://schemas.microsoft.com/office/drawing/2014/main" val="1114290409"/>
                    </a:ext>
                  </a:extLst>
                </a:gridCol>
                <a:gridCol w="5795493">
                  <a:extLst>
                    <a:ext uri="{9D8B030D-6E8A-4147-A177-3AD203B41FA5}">
                      <a16:colId xmlns="" xmlns:a16="http://schemas.microsoft.com/office/drawing/2014/main" val="1156998381"/>
                    </a:ext>
                  </a:extLst>
                </a:gridCol>
              </a:tblGrid>
              <a:tr h="652726">
                <a:tc gridSpan="2">
                  <a:txBody>
                    <a:bodyPr/>
                    <a:lstStyle/>
                    <a:p>
                      <a:pPr algn="just">
                        <a:lnSpc>
                          <a:spcPct val="107000"/>
                        </a:lnSpc>
                        <a:spcAft>
                          <a:spcPts val="0"/>
                        </a:spcAft>
                      </a:pPr>
                      <a:r>
                        <a:rPr lang="en-US" sz="4000" kern="1200" spc="-20" smtClean="0">
                          <a:solidFill>
                            <a:schemeClr val="tx1"/>
                          </a:solidFill>
                          <a:effectLst/>
                          <a:latin typeface="Times New Roman" panose="02020603050405020304" pitchFamily="18" charset="0"/>
                          <a:cs typeface="Times New Roman" panose="02020603050405020304" pitchFamily="18" charset="0"/>
                        </a:rPr>
                        <a:t>Tác</a:t>
                      </a:r>
                      <a:r>
                        <a:rPr lang="en-US" sz="4000" kern="1200" spc="-20" baseline="0" smtClean="0">
                          <a:solidFill>
                            <a:schemeClr val="tx1"/>
                          </a:solidFill>
                          <a:effectLst/>
                          <a:latin typeface="Times New Roman" panose="02020603050405020304" pitchFamily="18" charset="0"/>
                          <a:cs typeface="Times New Roman" panose="02020603050405020304" pitchFamily="18" charset="0"/>
                        </a:rPr>
                        <a:t> giả</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hMerge="1">
                  <a:txBody>
                    <a:bodyPr/>
                    <a:lstStyle/>
                    <a:p>
                      <a:endParaRPr lang="en-US"/>
                    </a:p>
                  </a:txBody>
                  <a:tcPr/>
                </a:tc>
                <a:extLst>
                  <a:ext uri="{0D108BD9-81ED-4DB2-BD59-A6C34878D82A}">
                    <a16:rowId xmlns="" xmlns:a16="http://schemas.microsoft.com/office/drawing/2014/main" val="1209161373"/>
                  </a:ext>
                </a:extLst>
              </a:tr>
              <a:tr h="652726">
                <a:tc>
                  <a:txBody>
                    <a:bodyPr/>
                    <a:lstStyle/>
                    <a:p>
                      <a:pPr algn="just">
                        <a:spcAft>
                          <a:spcPts val="0"/>
                        </a:spcAft>
                      </a:pPr>
                      <a:r>
                        <a:rPr lang="en-US" sz="4000" smtClean="0">
                          <a:solidFill>
                            <a:schemeClr val="tx1"/>
                          </a:solidFill>
                          <a:effectLst/>
                          <a:latin typeface="Times New Roman" panose="02020603050405020304" pitchFamily="18" charset="0"/>
                          <a:cs typeface="Times New Roman" panose="02020603050405020304" pitchFamily="18" charset="0"/>
                        </a:rPr>
                        <a:t>Xuất xứ</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4052123364"/>
                  </a:ext>
                </a:extLst>
              </a:tr>
              <a:tr h="652726">
                <a:tc>
                  <a:txBody>
                    <a:bodyPr/>
                    <a:lstStyle/>
                    <a:p>
                      <a:pPr algn="just">
                        <a:spcAft>
                          <a:spcPts val="0"/>
                        </a:spcAft>
                      </a:pPr>
                      <a:r>
                        <a:rPr lang="en-US"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loại</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2421018039"/>
                  </a:ext>
                </a:extLst>
              </a:tr>
              <a:tr h="652726">
                <a:tc>
                  <a:txBody>
                    <a:bodyPr/>
                    <a:lstStyle/>
                    <a:p>
                      <a:pPr algn="just">
                        <a:spcAft>
                          <a:spcPts val="0"/>
                        </a:spcAft>
                      </a:pPr>
                      <a:r>
                        <a:rPr lang="en-US" sz="4000" kern="1200" spc="-20">
                          <a:solidFill>
                            <a:schemeClr val="tx1"/>
                          </a:solidFill>
                          <a:effectLst/>
                          <a:latin typeface="Times New Roman" panose="02020603050405020304" pitchFamily="18" charset="0"/>
                          <a:cs typeface="Times New Roman" panose="02020603050405020304" pitchFamily="18" charset="0"/>
                        </a:rPr>
                        <a:t>Bố cục</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3319706747"/>
                  </a:ext>
                </a:extLst>
              </a:tr>
            </a:tbl>
          </a:graphicData>
        </a:graphic>
      </p:graphicFrame>
    </p:spTree>
    <p:extLst>
      <p:ext uri="{BB962C8B-B14F-4D97-AF65-F5344CB8AC3E}">
        <p14:creationId xmlns:p14="http://schemas.microsoft.com/office/powerpoint/2010/main" val="145899964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11473632"/>
              </p:ext>
            </p:extLst>
          </p:nvPr>
        </p:nvGraphicFramePr>
        <p:xfrm>
          <a:off x="901521" y="437883"/>
          <a:ext cx="10586433" cy="5485257"/>
        </p:xfrm>
        <a:graphic>
          <a:graphicData uri="http://schemas.openxmlformats.org/drawingml/2006/table">
            <a:tbl>
              <a:tblPr firstRow="1" firstCol="1" bandRow="1">
                <a:tableStyleId>{5C22544A-7EE6-4342-B048-85BDC9FD1C3A}</a:tableStyleId>
              </a:tblPr>
              <a:tblGrid>
                <a:gridCol w="10378248">
                  <a:extLst>
                    <a:ext uri="{9D8B030D-6E8A-4147-A177-3AD203B41FA5}">
                      <a16:colId xmlns="" xmlns:a16="http://schemas.microsoft.com/office/drawing/2014/main" val="1114290409"/>
                    </a:ext>
                  </a:extLst>
                </a:gridCol>
                <a:gridCol w="208185">
                  <a:extLst>
                    <a:ext uri="{9D8B030D-6E8A-4147-A177-3AD203B41FA5}">
                      <a16:colId xmlns="" xmlns:a16="http://schemas.microsoft.com/office/drawing/2014/main" val="1156998381"/>
                    </a:ext>
                  </a:extLst>
                </a:gridCol>
              </a:tblGrid>
              <a:tr h="1444726">
                <a:tc gridSpan="2">
                  <a:txBody>
                    <a:bodyPr/>
                    <a:lstStyle/>
                    <a:p>
                      <a:pPr algn="just">
                        <a:lnSpc>
                          <a:spcPct val="107000"/>
                        </a:lnSpc>
                        <a:spcAft>
                          <a:spcPts val="0"/>
                        </a:spcAft>
                      </a:pPr>
                      <a:r>
                        <a:rPr lang="en-US" sz="3600" kern="1200" spc="-20" smtClean="0">
                          <a:solidFill>
                            <a:schemeClr val="tx1"/>
                          </a:solidFill>
                          <a:effectLst/>
                          <a:latin typeface="Times New Roman" panose="02020603050405020304" pitchFamily="18" charset="0"/>
                          <a:cs typeface="Times New Roman" panose="02020603050405020304" pitchFamily="18" charset="0"/>
                        </a:rPr>
                        <a:t>Tác</a:t>
                      </a:r>
                      <a:r>
                        <a:rPr lang="en-US" sz="3600" kern="1200" spc="-20" baseline="0" smtClean="0">
                          <a:solidFill>
                            <a:schemeClr val="tx1"/>
                          </a:solidFill>
                          <a:effectLst/>
                          <a:latin typeface="Times New Roman" panose="02020603050405020304" pitchFamily="18" charset="0"/>
                          <a:cs typeface="Times New Roman" panose="02020603050405020304" pitchFamily="18" charset="0"/>
                        </a:rPr>
                        <a:t> giả:   </a:t>
                      </a:r>
                      <a:r>
                        <a:rPr lang="en-US" sz="3600" b="1" kern="1200" smtClean="0">
                          <a:solidFill>
                            <a:schemeClr val="tx2"/>
                          </a:solidFill>
                          <a:effectLst/>
                          <a:latin typeface="Times New Roman" panose="02020603050405020304" pitchFamily="18" charset="0"/>
                          <a:ea typeface="+mn-ea"/>
                          <a:cs typeface="Times New Roman" panose="02020603050405020304" pitchFamily="18" charset="0"/>
                        </a:rPr>
                        <a:t>Dương Lâm An</a:t>
                      </a:r>
                      <a:endParaRPr lang="en-US" sz="36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hMerge="1">
                  <a:txBody>
                    <a:bodyPr/>
                    <a:lstStyle/>
                    <a:p>
                      <a:endParaRPr lang="en-US"/>
                    </a:p>
                  </a:txBody>
                  <a:tcPr/>
                </a:tc>
                <a:extLst>
                  <a:ext uri="{0D108BD9-81ED-4DB2-BD59-A6C34878D82A}">
                    <a16:rowId xmlns="" xmlns:a16="http://schemas.microsoft.com/office/drawing/2014/main" val="1209161373"/>
                  </a:ext>
                </a:extLst>
              </a:tr>
              <a:tr h="151282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smtClean="0">
                          <a:solidFill>
                            <a:schemeClr val="tx1"/>
                          </a:solidFill>
                          <a:effectLst/>
                          <a:latin typeface="Times New Roman" panose="02020603050405020304" pitchFamily="18" charset="0"/>
                          <a:cs typeface="Times New Roman" panose="02020603050405020304" pitchFamily="18" charset="0"/>
                        </a:rPr>
                        <a:t>Xuất xứ: </a:t>
                      </a:r>
                      <a:r>
                        <a:rPr lang="en-US" sz="3600" b="1" kern="1200" smtClean="0">
                          <a:solidFill>
                            <a:schemeClr val="tx2"/>
                          </a:solidFill>
                          <a:effectLst/>
                          <a:latin typeface="Times New Roman" panose="02020603050405020304" pitchFamily="18" charset="0"/>
                          <a:ea typeface="+mn-ea"/>
                          <a:cs typeface="Times New Roman" panose="02020603050405020304" pitchFamily="18" charset="0"/>
                        </a:rPr>
                        <a:t>Tạp chí “Văn học và Tuổi trẻ”, tháng 9/2023</a:t>
                      </a:r>
                    </a:p>
                    <a:p>
                      <a:pPr algn="just">
                        <a:spcAft>
                          <a:spcPts val="0"/>
                        </a:spcAft>
                      </a:pP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4052123364"/>
                  </a:ext>
                </a:extLst>
              </a:tr>
              <a:tr h="949885">
                <a:tc>
                  <a:txBody>
                    <a:bodyPr/>
                    <a:lstStyle/>
                    <a:p>
                      <a:pPr algn="just">
                        <a:spcAft>
                          <a:spcPts val="0"/>
                        </a:spcAft>
                      </a:pPr>
                      <a:r>
                        <a:rPr lang="en-US"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loại: </a:t>
                      </a:r>
                      <a:r>
                        <a:rPr lang="en-US" sz="3600" b="1" kern="1200" smtClean="0">
                          <a:solidFill>
                            <a:schemeClr val="tx2"/>
                          </a:solidFill>
                          <a:effectLst/>
                          <a:latin typeface="Times New Roman" panose="02020603050405020304" pitchFamily="18" charset="0"/>
                          <a:ea typeface="+mn-ea"/>
                          <a:cs typeface="Times New Roman" panose="02020603050405020304" pitchFamily="18" charset="0"/>
                        </a:rPr>
                        <a:t>Văn </a:t>
                      </a:r>
                      <a:r>
                        <a:rPr lang="en-US" sz="3600" b="1" kern="1200" smtClean="0">
                          <a:solidFill>
                            <a:schemeClr val="tx2"/>
                          </a:solidFill>
                          <a:effectLst/>
                          <a:latin typeface="Times New Roman" panose="02020603050405020304" pitchFamily="18" charset="0"/>
                          <a:ea typeface="+mn-ea"/>
                          <a:cs typeface="Times New Roman" panose="02020603050405020304" pitchFamily="18" charset="0"/>
                        </a:rPr>
                        <a:t>bản thuyết</a:t>
                      </a:r>
                      <a:r>
                        <a:rPr lang="en-US" sz="3600" b="1" kern="1200" baseline="0" smtClean="0">
                          <a:solidFill>
                            <a:schemeClr val="tx2"/>
                          </a:solidFill>
                          <a:effectLst/>
                          <a:latin typeface="Times New Roman" panose="02020603050405020304" pitchFamily="18" charset="0"/>
                          <a:ea typeface="+mn-ea"/>
                          <a:cs typeface="Times New Roman" panose="02020603050405020304" pitchFamily="18" charset="0"/>
                        </a:rPr>
                        <a:t> minh (Văn bản</a:t>
                      </a:r>
                      <a:r>
                        <a:rPr lang="en-US" sz="3600" b="1" kern="1200" smtClean="0">
                          <a:solidFill>
                            <a:schemeClr val="tx2"/>
                          </a:solidFill>
                          <a:effectLst/>
                          <a:latin typeface="Times New Roman" panose="02020603050405020304" pitchFamily="18" charset="0"/>
                          <a:ea typeface="+mn-ea"/>
                          <a:cs typeface="Times New Roman" panose="02020603050405020304" pitchFamily="18" charset="0"/>
                        </a:rPr>
                        <a:t> </a:t>
                      </a:r>
                      <a:r>
                        <a:rPr lang="en-US" sz="3600" b="1" kern="1200" smtClean="0">
                          <a:solidFill>
                            <a:schemeClr val="tx2"/>
                          </a:solidFill>
                          <a:effectLst/>
                          <a:latin typeface="Times New Roman" panose="02020603050405020304" pitchFamily="18" charset="0"/>
                          <a:ea typeface="+mn-ea"/>
                          <a:cs typeface="Times New Roman" panose="02020603050405020304" pitchFamily="18" charset="0"/>
                        </a:rPr>
                        <a:t>thông </a:t>
                      </a:r>
                      <a:r>
                        <a:rPr lang="en-US" sz="3600" b="1" kern="1200" smtClean="0">
                          <a:solidFill>
                            <a:schemeClr val="tx2"/>
                          </a:solidFill>
                          <a:effectLst/>
                          <a:latin typeface="Times New Roman" panose="02020603050405020304" pitchFamily="18" charset="0"/>
                          <a:ea typeface="+mn-ea"/>
                          <a:cs typeface="Times New Roman" panose="02020603050405020304" pitchFamily="18" charset="0"/>
                        </a:rPr>
                        <a:t>tin)</a:t>
                      </a:r>
                      <a:endParaRPr lang="en-US" sz="36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2421018039"/>
                  </a:ext>
                </a:extLst>
              </a:tr>
              <a:tr h="1444726">
                <a:tc>
                  <a:txBody>
                    <a:bodyPr/>
                    <a:lstStyle/>
                    <a:p>
                      <a:endParaRPr lang="en-US" sz="3600" b="1" kern="1200">
                        <a:solidFill>
                          <a:schemeClr val="tx2"/>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3319706747"/>
                  </a:ext>
                </a:extLst>
              </a:tr>
            </a:tbl>
          </a:graphicData>
        </a:graphic>
      </p:graphicFrame>
    </p:spTree>
    <p:extLst>
      <p:ext uri="{BB962C8B-B14F-4D97-AF65-F5344CB8AC3E}">
        <p14:creationId xmlns:p14="http://schemas.microsoft.com/office/powerpoint/2010/main" val="191599032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6130" y="2078183"/>
            <a:ext cx="1084635" cy="26121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smtClean="0">
                <a:latin typeface="Times New Roman" panose="02020603050405020304" pitchFamily="18" charset="0"/>
                <a:cs typeface="Times New Roman" panose="02020603050405020304" pitchFamily="18" charset="0"/>
              </a:rPr>
              <a:t>Bố cục</a:t>
            </a:r>
            <a:endParaRPr lang="en-US" sz="3600">
              <a:latin typeface="Times New Roman" panose="02020603050405020304" pitchFamily="18" charset="0"/>
              <a:cs typeface="Times New Roman" panose="02020603050405020304" pitchFamily="18" charset="0"/>
            </a:endParaRPr>
          </a:p>
        </p:txBody>
      </p:sp>
      <p:sp>
        <p:nvSpPr>
          <p:cNvPr id="9" name="TextBox 8"/>
          <p:cNvSpPr txBox="1"/>
          <p:nvPr/>
        </p:nvSpPr>
        <p:spPr>
          <a:xfrm>
            <a:off x="2240924" y="219812"/>
            <a:ext cx="10200068" cy="646331"/>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 Phần </a:t>
            </a:r>
            <a:r>
              <a:rPr lang="en-US" sz="3600">
                <a:latin typeface="Times New Roman" panose="02020603050405020304" pitchFamily="18" charset="0"/>
                <a:cs typeface="Times New Roman" panose="02020603050405020304" pitchFamily="18" charset="0"/>
              </a:rPr>
              <a:t>1 (chỉ gồm 1 câu) nêu ý khái quát toàn văn bản.</a:t>
            </a:r>
          </a:p>
        </p:txBody>
      </p:sp>
      <p:sp>
        <p:nvSpPr>
          <p:cNvPr id="10" name="TextBox 9"/>
          <p:cNvSpPr txBox="1"/>
          <p:nvPr/>
        </p:nvSpPr>
        <p:spPr>
          <a:xfrm>
            <a:off x="2240923" y="1103331"/>
            <a:ext cx="10071280" cy="1569660"/>
          </a:xfrm>
          <a:prstGeom prst="rect">
            <a:avLst/>
          </a:prstGeom>
          <a:noFill/>
        </p:spPr>
        <p:txBody>
          <a:bodyPr wrap="square" rtlCol="0">
            <a:spAutoFit/>
          </a:bodyPr>
          <a:lstStyle/>
          <a:p>
            <a:r>
              <a:rPr lang="en-US" sz="2800" smtClean="0"/>
              <a:t> </a:t>
            </a:r>
            <a:r>
              <a:rPr lang="en-US" sz="3200" smtClean="0"/>
              <a:t>- </a:t>
            </a:r>
            <a:r>
              <a:rPr lang="en-US" sz="3200" smtClean="0">
                <a:latin typeface="Times New Roman" panose="02020603050405020304" pitchFamily="18" charset="0"/>
                <a:cs typeface="Times New Roman" panose="02020603050405020304" pitchFamily="18" charset="0"/>
              </a:rPr>
              <a:t>Phần </a:t>
            </a:r>
            <a:r>
              <a:rPr lang="en-US" sz="3200">
                <a:latin typeface="Times New Roman" panose="02020603050405020304" pitchFamily="18" charset="0"/>
                <a:cs typeface="Times New Roman" panose="02020603050405020304" pitchFamily="18" charset="0"/>
              </a:rPr>
              <a:t>2 (tiếp đến “trước sau không lâu) cung cấp thông tin về thời điểm ra đời của thể thơ song thất lục bát và khẳng định thể thơ này do người Việt sáng tạo nên.</a:t>
            </a:r>
          </a:p>
        </p:txBody>
      </p:sp>
      <p:sp>
        <p:nvSpPr>
          <p:cNvPr id="11" name="TextBox 10"/>
          <p:cNvSpPr txBox="1"/>
          <p:nvPr/>
        </p:nvSpPr>
        <p:spPr>
          <a:xfrm>
            <a:off x="2058980" y="2834795"/>
            <a:ext cx="10133019" cy="1569660"/>
          </a:xfrm>
          <a:prstGeom prst="rect">
            <a:avLst/>
          </a:prstGeom>
          <a:noFill/>
        </p:spPr>
        <p:txBody>
          <a:bodyPr wrap="square" rtlCol="0">
            <a:spAutoFit/>
          </a:bodyPr>
          <a:lstStyle/>
          <a:p>
            <a:r>
              <a:rPr lang="en-US" sz="2400" smtClean="0"/>
              <a:t> </a:t>
            </a:r>
            <a:r>
              <a:rPr lang="en-US" sz="3200" smtClean="0"/>
              <a:t>- </a:t>
            </a:r>
            <a:r>
              <a:rPr lang="en-US" sz="3200" smtClean="0">
                <a:latin typeface="Times New Roman" panose="02020603050405020304" pitchFamily="18" charset="0"/>
                <a:cs typeface="Times New Roman" panose="02020603050405020304" pitchFamily="18" charset="0"/>
              </a:rPr>
              <a:t>Phần </a:t>
            </a:r>
            <a:r>
              <a:rPr lang="en-US" sz="3200">
                <a:latin typeface="Times New Roman" panose="02020603050405020304" pitchFamily="18" charset="0"/>
                <a:cs typeface="Times New Roman" panose="02020603050405020304" pitchFamily="18" charset="0"/>
              </a:rPr>
              <a:t>3 (tiếp đến “trên đầu chứng cho”) nêu nét đặc sắc về hình thức khiến thơ song thất lục bát giàu nhạc tính, có khả năng truyền tải cảm xúc mạnh mẽ.</a:t>
            </a:r>
          </a:p>
        </p:txBody>
      </p:sp>
      <p:cxnSp>
        <p:nvCxnSpPr>
          <p:cNvPr id="12" name="Straight Arrow Connector 11">
            <a:extLst>
              <a:ext uri="{FF2B5EF4-FFF2-40B4-BE49-F238E27FC236}">
                <a16:creationId xmlns="" xmlns:a16="http://schemas.microsoft.com/office/drawing/2014/main" id="{EA278526-4C74-B970-5FA7-2D4F747F3840}"/>
              </a:ext>
            </a:extLst>
          </p:cNvPr>
          <p:cNvCxnSpPr>
            <a:cxnSpLocks/>
          </p:cNvCxnSpPr>
          <p:nvPr/>
        </p:nvCxnSpPr>
        <p:spPr>
          <a:xfrm flipV="1">
            <a:off x="1300764" y="721217"/>
            <a:ext cx="940160" cy="2476536"/>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EA278526-4C74-B970-5FA7-2D4F747F3840}"/>
              </a:ext>
            </a:extLst>
          </p:cNvPr>
          <p:cNvCxnSpPr>
            <a:cxnSpLocks/>
          </p:cNvCxnSpPr>
          <p:nvPr/>
        </p:nvCxnSpPr>
        <p:spPr>
          <a:xfrm flipV="1">
            <a:off x="1300765" y="3197753"/>
            <a:ext cx="940158" cy="13599"/>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EA278526-4C74-B970-5FA7-2D4F747F3840}"/>
              </a:ext>
            </a:extLst>
          </p:cNvPr>
          <p:cNvCxnSpPr>
            <a:cxnSpLocks/>
          </p:cNvCxnSpPr>
          <p:nvPr/>
        </p:nvCxnSpPr>
        <p:spPr>
          <a:xfrm flipV="1">
            <a:off x="1300765" y="1429555"/>
            <a:ext cx="1043190" cy="1834209"/>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EA278526-4C74-B970-5FA7-2D4F747F3840}"/>
              </a:ext>
            </a:extLst>
          </p:cNvPr>
          <p:cNvCxnSpPr>
            <a:cxnSpLocks/>
          </p:cNvCxnSpPr>
          <p:nvPr/>
        </p:nvCxnSpPr>
        <p:spPr>
          <a:xfrm>
            <a:off x="1300765" y="3215865"/>
            <a:ext cx="1236373" cy="157677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37137" y="4549944"/>
            <a:ext cx="9654861"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Phần </a:t>
            </a:r>
            <a:r>
              <a:rPr lang="en-US" sz="3200">
                <a:latin typeface="Times New Roman" panose="02020603050405020304" pitchFamily="18" charset="0"/>
                <a:cs typeface="Times New Roman" panose="02020603050405020304" pitchFamily="18" charset="0"/>
              </a:rPr>
              <a:t>4 (tiếp đến “tôi bác cùng nhau”) thông tin về các thể loại có sử dụng thể thơ song thất lục bát.</a:t>
            </a:r>
          </a:p>
        </p:txBody>
      </p:sp>
      <p:cxnSp>
        <p:nvCxnSpPr>
          <p:cNvPr id="18" name="Straight Arrow Connector 17">
            <a:extLst>
              <a:ext uri="{FF2B5EF4-FFF2-40B4-BE49-F238E27FC236}">
                <a16:creationId xmlns="" xmlns:a16="http://schemas.microsoft.com/office/drawing/2014/main" id="{EA278526-4C74-B970-5FA7-2D4F747F3840}"/>
              </a:ext>
            </a:extLst>
          </p:cNvPr>
          <p:cNvCxnSpPr>
            <a:cxnSpLocks/>
          </p:cNvCxnSpPr>
          <p:nvPr/>
        </p:nvCxnSpPr>
        <p:spPr>
          <a:xfrm>
            <a:off x="1300765" y="3241613"/>
            <a:ext cx="1043190" cy="2505976"/>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40924" y="5627162"/>
            <a:ext cx="9736428"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Phần </a:t>
            </a:r>
            <a:r>
              <a:rPr lang="en-US" sz="3200">
                <a:latin typeface="Times New Roman" panose="02020603050405020304" pitchFamily="18" charset="0"/>
                <a:cs typeface="Times New Roman" panose="02020603050405020304" pitchFamily="18" charset="0"/>
              </a:rPr>
              <a:t>5 (còn lại) khẳng định thể thơ này được các thế hệ nhà thơ từ xưa tới nay sử dụng trong sáng tác văn chương.</a:t>
            </a:r>
          </a:p>
        </p:txBody>
      </p:sp>
    </p:spTree>
    <p:extLst>
      <p:ext uri="{BB962C8B-B14F-4D97-AF65-F5344CB8AC3E}">
        <p14:creationId xmlns:p14="http://schemas.microsoft.com/office/powerpoint/2010/main" val="2533516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circle(in)">
                                      <p:cBhvr>
                                        <p:cTn id="6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7"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F9750769-AA46-4F96-9BC5-A31C767FD859}"/>
              </a:ext>
            </a:extLst>
          </p:cNvPr>
          <p:cNvSpPr txBox="1"/>
          <p:nvPr/>
        </p:nvSpPr>
        <p:spPr>
          <a:xfrm>
            <a:off x="549151" y="366271"/>
            <a:ext cx="10381130" cy="707858"/>
          </a:xfrm>
          <a:prstGeom prst="rect">
            <a:avLst/>
          </a:prstGeom>
          <a:noFill/>
        </p:spPr>
        <p:txBody>
          <a:bodyPr wrap="square" lIns="91413" tIns="45706" rIns="91413" bIns="45706" rtlCol="0">
            <a:spAutoFit/>
          </a:bodyPr>
          <a:lstStyle/>
          <a:p>
            <a:r>
              <a:rPr lang="en-US" sz="4000" b="1" smtClean="0">
                <a:latin typeface="Times New Roman" pitchFamily="18" charset="0"/>
                <a:cs typeface="Times New Roman" pitchFamily="18" charset="0"/>
              </a:rPr>
              <a:t>II</a:t>
            </a:r>
            <a:r>
              <a:rPr lang="vi-VN" sz="4000" b="1" smtClean="0">
                <a:latin typeface="Times New Roman" pitchFamily="18" charset="0"/>
                <a:cs typeface="Times New Roman" pitchFamily="18" charset="0"/>
              </a:rPr>
              <a:t>. </a:t>
            </a:r>
            <a:r>
              <a:rPr lang="vi-VN" sz="4000" b="1" dirty="0">
                <a:latin typeface="Times New Roman" pitchFamily="18" charset="0"/>
                <a:cs typeface="Times New Roman" pitchFamily="18" charset="0"/>
              </a:rPr>
              <a:t>Khám </a:t>
            </a:r>
            <a:r>
              <a:rPr lang="vi-VN" sz="4000" b="1">
                <a:latin typeface="Times New Roman" pitchFamily="18" charset="0"/>
                <a:cs typeface="Times New Roman" pitchFamily="18" charset="0"/>
              </a:rPr>
              <a:t>phá </a:t>
            </a:r>
            <a:r>
              <a:rPr lang="en-US" sz="4000" b="1" smtClean="0">
                <a:latin typeface="Times New Roman" pitchFamily="18" charset="0"/>
                <a:cs typeface="Times New Roman" pitchFamily="18" charset="0"/>
              </a:rPr>
              <a:t>văn bản</a:t>
            </a:r>
            <a:endParaRPr lang="en-US" sz="4000" b="1" dirty="0">
              <a:latin typeface="Times New Roman" pitchFamily="18" charset="0"/>
              <a:cs typeface="Times New Roman" pitchFamily="18" charset="0"/>
            </a:endParaRPr>
          </a:p>
        </p:txBody>
      </p:sp>
      <p:sp>
        <p:nvSpPr>
          <p:cNvPr id="5" name="文本框 2">
            <a:extLst>
              <a:ext uri="{FF2B5EF4-FFF2-40B4-BE49-F238E27FC236}">
                <a16:creationId xmlns="" xmlns:a16="http://schemas.microsoft.com/office/drawing/2014/main" id="{F9750769-AA46-4F96-9BC5-A31C767FD859}"/>
              </a:ext>
            </a:extLst>
          </p:cNvPr>
          <p:cNvSpPr txBox="1"/>
          <p:nvPr/>
        </p:nvSpPr>
        <p:spPr>
          <a:xfrm>
            <a:off x="549151" y="1077084"/>
            <a:ext cx="9831221" cy="1323411"/>
          </a:xfrm>
          <a:prstGeom prst="rect">
            <a:avLst/>
          </a:prstGeom>
          <a:noFill/>
        </p:spPr>
        <p:txBody>
          <a:bodyPr wrap="square" lIns="91413" tIns="45706" rIns="91413" bIns="45706" rtlCol="0">
            <a:spAutoFit/>
          </a:bodyPr>
          <a:lstStyle/>
          <a:p>
            <a:r>
              <a:rPr lang="vi-VN" sz="4000" b="1" dirty="0">
                <a:latin typeface="Times New Roman" pitchFamily="18" charset="0"/>
                <a:cs typeface="Times New Roman" pitchFamily="18" charset="0"/>
              </a:rPr>
              <a:t>1</a:t>
            </a:r>
            <a:r>
              <a:rPr lang="vi-VN" sz="4000" b="1">
                <a:latin typeface="Times New Roman" pitchFamily="18" charset="0"/>
                <a:cs typeface="Times New Roman" pitchFamily="18" charset="0"/>
              </a:rPr>
              <a:t>. </a:t>
            </a:r>
            <a:r>
              <a:rPr lang="en-US" sz="4000" b="1" smtClean="0">
                <a:latin typeface="Times New Roman" pitchFamily="18" charset="0"/>
                <a:cs typeface="Times New Roman" pitchFamily="18" charset="0"/>
              </a:rPr>
              <a:t>N</a:t>
            </a:r>
            <a:r>
              <a:rPr lang="vi-VN" sz="4000" b="1" smtClean="0">
                <a:latin typeface="Times New Roman" pitchFamily="18" charset="0"/>
                <a:cs typeface="Times New Roman" pitchFamily="18" charset="0"/>
              </a:rPr>
              <a:t>hững </a:t>
            </a:r>
            <a:r>
              <a:rPr lang="vi-VN" sz="4000" b="1" dirty="0">
                <a:latin typeface="Times New Roman" pitchFamily="18" charset="0"/>
                <a:cs typeface="Times New Roman" pitchFamily="18" charset="0"/>
              </a:rPr>
              <a:t>thông tin về thể thơ song thất lục bát</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7994496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1673" y="119310"/>
            <a:ext cx="10097036" cy="1138773"/>
          </a:xfrm>
          <a:prstGeom prst="rect">
            <a:avLst/>
          </a:prstGeom>
        </p:spPr>
        <p:txBody>
          <a:bodyPr wrap="square">
            <a:spAutoFit/>
          </a:bodyPr>
          <a:lstStyle/>
          <a:p>
            <a:pPr>
              <a:spcAft>
                <a:spcPts val="0"/>
              </a:spcAft>
            </a:pPr>
            <a:r>
              <a:rPr lang="en-US" sz="3600" smtClean="0">
                <a:solidFill>
                  <a:srgbClr val="000000"/>
                </a:solidFill>
                <a:latin typeface="Times New Roman" panose="02020603050405020304" pitchFamily="18" charset="0"/>
                <a:ea typeface="Times New Roman" panose="02020603050405020304" pitchFamily="18" charset="0"/>
              </a:rPr>
              <a:t>          </a:t>
            </a:r>
            <a:r>
              <a:rPr lang="vi-VN" sz="3600" b="1" smtClean="0">
                <a:solidFill>
                  <a:srgbClr val="000000"/>
                </a:solidFill>
                <a:latin typeface="Times New Roman" panose="02020603050405020304" pitchFamily="18" charset="0"/>
                <a:ea typeface="Times New Roman" panose="02020603050405020304" pitchFamily="18" charset="0"/>
              </a:rPr>
              <a:t>PHIẾU </a:t>
            </a:r>
            <a:r>
              <a:rPr lang="vi-VN" sz="3600" b="1">
                <a:solidFill>
                  <a:srgbClr val="000000"/>
                </a:solidFill>
                <a:latin typeface="Times New Roman" panose="02020603050405020304" pitchFamily="18" charset="0"/>
                <a:ea typeface="Times New Roman" panose="02020603050405020304" pitchFamily="18" charset="0"/>
              </a:rPr>
              <a:t>HỌC TẬP SỐ </a:t>
            </a:r>
            <a:r>
              <a:rPr lang="en-US" sz="3600" b="1" smtClean="0">
                <a:solidFill>
                  <a:srgbClr val="000000"/>
                </a:solidFill>
                <a:latin typeface="Times New Roman" panose="02020603050405020304" pitchFamily="18" charset="0"/>
                <a:ea typeface="Times New Roman" panose="02020603050405020304" pitchFamily="18" charset="0"/>
              </a:rPr>
              <a:t>2</a:t>
            </a:r>
            <a:r>
              <a:rPr lang="vi-VN" sz="3600" b="1" smtClean="0">
                <a:solidFill>
                  <a:srgbClr val="000000"/>
                </a:solidFill>
                <a:latin typeface="Times New Roman" panose="02020603050405020304" pitchFamily="18" charset="0"/>
                <a:ea typeface="Times New Roman" panose="02020603050405020304" pitchFamily="18" charset="0"/>
              </a:rPr>
              <a:t>: </a:t>
            </a:r>
            <a:endParaRPr lang="en-US" sz="3600" b="1"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3200" b="1" smtClean="0">
                <a:solidFill>
                  <a:srgbClr val="000000"/>
                </a:solidFill>
                <a:latin typeface="Times New Roman" panose="02020603050405020304" pitchFamily="18" charset="0"/>
                <a:ea typeface="Times New Roman" panose="02020603050405020304" pitchFamily="18" charset="0"/>
              </a:rPr>
              <a:t>HS HOẠT ĐỘNG NHÓM  2 BÀN </a:t>
            </a:r>
            <a:r>
              <a:rPr lang="en-US" sz="3200" b="1">
                <a:solidFill>
                  <a:srgbClr val="000000"/>
                </a:solidFill>
                <a:latin typeface="Times New Roman" panose="02020603050405020304" pitchFamily="18" charset="0"/>
                <a:ea typeface="Times New Roman" panose="02020603050405020304" pitchFamily="18" charset="0"/>
              </a:rPr>
              <a:t> </a:t>
            </a:r>
            <a:r>
              <a:rPr lang="en-US" sz="3200" b="1" smtClean="0">
                <a:solidFill>
                  <a:srgbClr val="000000"/>
                </a:solidFill>
                <a:latin typeface="Times New Roman" panose="02020603050405020304" pitchFamily="18" charset="0"/>
                <a:ea typeface="Times New Roman" panose="02020603050405020304" pitchFamily="18" charset="0"/>
              </a:rPr>
              <a:t>(Thời gian 3 phút)</a:t>
            </a:r>
            <a:endParaRPr lang="en-US" sz="32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43945" y="1420027"/>
            <a:ext cx="11191740" cy="3785652"/>
          </a:xfrm>
          <a:prstGeom prst="rect">
            <a:avLst/>
          </a:prstGeom>
        </p:spPr>
        <p:txBody>
          <a:bodyPr wrap="square">
            <a:spAutoFit/>
          </a:bodyPr>
          <a:lstStyle/>
          <a:p>
            <a:r>
              <a:rPr lang="en-US" sz="4000" b="1" smtClean="0">
                <a:latin typeface="Times New Roman" panose="02020603050405020304" pitchFamily="18" charset="0"/>
                <a:cs typeface="Times New Roman" panose="02020603050405020304" pitchFamily="18" charset="0"/>
              </a:rPr>
              <a:t>Câu 1: </a:t>
            </a:r>
            <a:r>
              <a:rPr lang="en-US" sz="4000" smtClean="0">
                <a:latin typeface="Times New Roman" panose="02020603050405020304" pitchFamily="18" charset="0"/>
                <a:cs typeface="Times New Roman" panose="02020603050405020304" pitchFamily="18" charset="0"/>
              </a:rPr>
              <a:t>C</a:t>
            </a:r>
            <a:r>
              <a:rPr lang="vi-VN" sz="4000" smtClean="0">
                <a:latin typeface="Times New Roman" panose="02020603050405020304" pitchFamily="18" charset="0"/>
                <a:cs typeface="Times New Roman" panose="02020603050405020304" pitchFamily="18" charset="0"/>
              </a:rPr>
              <a:t>âu </a:t>
            </a:r>
            <a:r>
              <a:rPr lang="vi-VN" sz="4000">
                <a:latin typeface="Times New Roman" panose="02020603050405020304" pitchFamily="18" charset="0"/>
                <a:cs typeface="Times New Roman" panose="02020603050405020304" pitchFamily="18" charset="0"/>
              </a:rPr>
              <a:t>đầu tiên</a:t>
            </a:r>
            <a:r>
              <a:rPr lang="en-US" sz="4000">
                <a:latin typeface="Times New Roman" panose="02020603050405020304" pitchFamily="18" charset="0"/>
                <a:cs typeface="Times New Roman" panose="02020603050405020304" pitchFamily="18" charset="0"/>
              </a:rPr>
              <a:t> và nhan đề</a:t>
            </a:r>
            <a:r>
              <a:rPr lang="vi-VN" sz="4000">
                <a:latin typeface="Times New Roman" panose="02020603050405020304" pitchFamily="18" charset="0"/>
                <a:cs typeface="Times New Roman" panose="02020603050405020304" pitchFamily="18" charset="0"/>
              </a:rPr>
              <a:t> của văn bản</a:t>
            </a:r>
            <a:r>
              <a:rPr lang="en-US" sz="4000">
                <a:latin typeface="Times New Roman" panose="02020603050405020304" pitchFamily="18" charset="0"/>
                <a:cs typeface="Times New Roman" panose="02020603050405020304" pitchFamily="18" charset="0"/>
              </a:rPr>
              <a:t> hãy cho biết nội dung chính của văn bản là gì?</a:t>
            </a:r>
          </a:p>
          <a:p>
            <a:r>
              <a:rPr lang="en-US" sz="4000" b="1" smtClean="0">
                <a:latin typeface="Times New Roman" panose="02020603050405020304" pitchFamily="18" charset="0"/>
                <a:cs typeface="Times New Roman" panose="02020603050405020304" pitchFamily="18" charset="0"/>
              </a:rPr>
              <a:t>Câu 2</a:t>
            </a:r>
            <a:r>
              <a:rPr lang="en-US" sz="4000" smtClean="0">
                <a:latin typeface="Times New Roman" panose="02020603050405020304" pitchFamily="18" charset="0"/>
                <a:cs typeface="Times New Roman" panose="02020603050405020304" pitchFamily="18" charset="0"/>
              </a:rPr>
              <a:t>: Theo </a:t>
            </a:r>
            <a:r>
              <a:rPr lang="en-US" sz="4000">
                <a:latin typeface="Times New Roman" panose="02020603050405020304" pitchFamily="18" charset="0"/>
                <a:cs typeface="Times New Roman" panose="02020603050405020304" pitchFamily="18" charset="0"/>
              </a:rPr>
              <a:t>thông tin trong văn bản, thơ song thất lục bát ra đời khi nào?</a:t>
            </a:r>
          </a:p>
          <a:p>
            <a:r>
              <a:rPr lang="en-US" sz="4000" b="1" smtClean="0">
                <a:latin typeface="Times New Roman" panose="02020603050405020304" pitchFamily="18" charset="0"/>
                <a:cs typeface="Times New Roman" panose="02020603050405020304" pitchFamily="18" charset="0"/>
              </a:rPr>
              <a:t>Câu 3</a:t>
            </a: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Đặc điểm hình thức nào giúp thơ song thất lục bát giàu nhạc tính?</a:t>
            </a:r>
          </a:p>
        </p:txBody>
      </p:sp>
    </p:spTree>
    <p:extLst>
      <p:ext uri="{BB962C8B-B14F-4D97-AF65-F5344CB8AC3E}">
        <p14:creationId xmlns:p14="http://schemas.microsoft.com/office/powerpoint/2010/main" val="1701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5">
            <a:extLst>
              <a:ext uri="{FF2B5EF4-FFF2-40B4-BE49-F238E27FC236}">
                <a16:creationId xmlns="" xmlns:a16="http://schemas.microsoft.com/office/drawing/2014/main" id="{AA7C403E-A9D2-45B3-BD6B-F87D623A6428}"/>
              </a:ext>
            </a:extLst>
          </p:cNvPr>
          <p:cNvSpPr txBox="1"/>
          <p:nvPr/>
        </p:nvSpPr>
        <p:spPr>
          <a:xfrm>
            <a:off x="208403" y="255636"/>
            <a:ext cx="11263746" cy="1200329"/>
          </a:xfrm>
          <a:prstGeom prst="rect">
            <a:avLst/>
          </a:prstGeom>
          <a:noFill/>
        </p:spPr>
        <p:txBody>
          <a:bodyPr vert="horz" wrap="square" rtlCol="0">
            <a:spAutoFit/>
          </a:bodyPr>
          <a:lstStyle/>
          <a:p>
            <a:pPr lvl="0"/>
            <a:r>
              <a:rPr lang="en-US" sz="3600" dirty="0" smtClean="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ội dung chính của VB: Tính sáng tạo và sự độc đáo của thể thơ song thất lục bát trong nền văn học Việt Nam</a:t>
            </a:r>
            <a:r>
              <a:rPr lang="vi-VN"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9" name="文本框 5">
            <a:extLst>
              <a:ext uri="{FF2B5EF4-FFF2-40B4-BE49-F238E27FC236}">
                <a16:creationId xmlns="" xmlns:a16="http://schemas.microsoft.com/office/drawing/2014/main" id="{AA7C403E-A9D2-45B3-BD6B-F87D623A6428}"/>
              </a:ext>
            </a:extLst>
          </p:cNvPr>
          <p:cNvSpPr txBox="1"/>
          <p:nvPr/>
        </p:nvSpPr>
        <p:spPr>
          <a:xfrm>
            <a:off x="203199" y="1372039"/>
            <a:ext cx="11439237" cy="5078313"/>
          </a:xfrm>
          <a:prstGeom prst="rect">
            <a:avLst/>
          </a:prstGeom>
          <a:noFill/>
        </p:spPr>
        <p:txBody>
          <a:bodyPr vert="horz" wrap="square" rtlCol="0">
            <a:spAutoFit/>
          </a:bodyPr>
          <a:lstStyle/>
          <a:p>
            <a:pPr lvl="0"/>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Các </a:t>
            </a:r>
            <a:r>
              <a:rPr lang="vi-VN" sz="3600" dirty="0">
                <a:latin typeface="Times New Roman" panose="02020603050405020304" pitchFamily="18" charset="0"/>
                <a:cs typeface="Times New Roman" panose="02020603050405020304" pitchFamily="18" charset="0"/>
              </a:rPr>
              <a:t>thông tin về thể thơ song thất lục bát: </a:t>
            </a:r>
            <a:endParaRPr lang="en-US" sz="3600" dirty="0">
              <a:latin typeface="Times New Roman" panose="02020603050405020304" pitchFamily="18" charset="0"/>
              <a:cs typeface="Times New Roman" panose="02020603050405020304" pitchFamily="18" charset="0"/>
            </a:endParaRPr>
          </a:p>
          <a:p>
            <a:pPr lvl="0"/>
            <a:r>
              <a:rPr lang="vi-VN" sz="3600" dirty="0">
                <a:latin typeface="Times New Roman" panose="02020603050405020304" pitchFamily="18" charset="0"/>
                <a:cs typeface="Times New Roman" panose="02020603050405020304" pitchFamily="18" charset="0"/>
              </a:rPr>
              <a:t>+ Nguồn gốc và lịch sử ra đời: Thể thơ song thất lục bát là một sáng tạo văn học độc đáo của người Việt, xuất hiện khoảng thế kỉ XV - XVI.</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Hai tác phẩm đầu tiên được nhắc đến là Chỉ Nam ngọc âm giải nghĩa và Đại nghĩ bát giáp thưởng đào giải văn của Lê Đức Mao. Những tác phẩm này không chỉ là những ví dụ đầu tiên về thể thơ song thất lục bát mà còn cho thấy sự phát triển của thể thơ lục bát.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09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5">
            <a:extLst>
              <a:ext uri="{FF2B5EF4-FFF2-40B4-BE49-F238E27FC236}">
                <a16:creationId xmlns="" xmlns:a16="http://schemas.microsoft.com/office/drawing/2014/main" id="{AA7C403E-A9D2-45B3-BD6B-F87D623A6428}"/>
              </a:ext>
            </a:extLst>
          </p:cNvPr>
          <p:cNvSpPr txBox="1"/>
          <p:nvPr/>
        </p:nvSpPr>
        <p:spPr>
          <a:xfrm>
            <a:off x="229024" y="199860"/>
            <a:ext cx="11263746" cy="1323439"/>
          </a:xfrm>
          <a:prstGeom prst="rect">
            <a:avLst/>
          </a:prstGeom>
          <a:noFill/>
        </p:spPr>
        <p:txBody>
          <a:bodyPr vert="horz" wrap="square" rtlCol="0">
            <a:spAutoFit/>
          </a:bodyPr>
          <a:lstStyle/>
          <a:p>
            <a:r>
              <a:rPr lang="en-US" sz="4000" b="1" smtClean="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Đặc điểm hình </a:t>
            </a:r>
            <a:r>
              <a:rPr lang="en-US" sz="4000" b="1">
                <a:latin typeface="Times New Roman" panose="02020603050405020304" pitchFamily="18" charset="0"/>
                <a:cs typeface="Times New Roman" panose="02020603050405020304" pitchFamily="18" charset="0"/>
              </a:rPr>
              <a:t>thức </a:t>
            </a:r>
            <a:r>
              <a:rPr lang="en-US" sz="4000" b="1" smtClean="0">
                <a:latin typeface="Times New Roman" panose="02020603050405020304" pitchFamily="18" charset="0"/>
                <a:cs typeface="Times New Roman" panose="02020603050405020304" pitchFamily="18" charset="0"/>
              </a:rPr>
              <a:t>giúp </a:t>
            </a:r>
            <a:r>
              <a:rPr lang="en-US" sz="4000" b="1">
                <a:latin typeface="Times New Roman" panose="02020603050405020304" pitchFamily="18" charset="0"/>
                <a:cs typeface="Times New Roman" panose="02020603050405020304" pitchFamily="18" charset="0"/>
              </a:rPr>
              <a:t>thơ song thất lục bát giàu </a:t>
            </a:r>
            <a:r>
              <a:rPr lang="en-US" sz="4000" b="1">
                <a:latin typeface="Times New Roman" panose="02020603050405020304" pitchFamily="18" charset="0"/>
                <a:cs typeface="Times New Roman" panose="02020603050405020304" pitchFamily="18" charset="0"/>
              </a:rPr>
              <a:t>nhạc </a:t>
            </a:r>
            <a:r>
              <a:rPr lang="en-US" sz="4000" b="1" smtClean="0">
                <a:latin typeface="Times New Roman" panose="02020603050405020304" pitchFamily="18" charset="0"/>
                <a:cs typeface="Times New Roman" panose="02020603050405020304" pitchFamily="18" charset="0"/>
              </a:rPr>
              <a:t>tính:</a:t>
            </a:r>
            <a:endParaRPr lang="en-US" sz="4000" b="1" dirty="0">
              <a:latin typeface="Times New Roman" panose="02020603050405020304" pitchFamily="18" charset="0"/>
              <a:cs typeface="Times New Roman" panose="02020603050405020304" pitchFamily="18" charset="0"/>
            </a:endParaRPr>
          </a:p>
        </p:txBody>
      </p:sp>
      <p:sp>
        <p:nvSpPr>
          <p:cNvPr id="3" name="文本框 5">
            <a:extLst>
              <a:ext uri="{FF2B5EF4-FFF2-40B4-BE49-F238E27FC236}">
                <a16:creationId xmlns="" xmlns:a16="http://schemas.microsoft.com/office/drawing/2014/main" id="{AA7C403E-A9D2-45B3-BD6B-F87D623A6428}"/>
              </a:ext>
            </a:extLst>
          </p:cNvPr>
          <p:cNvSpPr txBox="1"/>
          <p:nvPr/>
        </p:nvSpPr>
        <p:spPr>
          <a:xfrm>
            <a:off x="381424" y="1523299"/>
            <a:ext cx="11263746" cy="707886"/>
          </a:xfrm>
          <a:prstGeom prst="rect">
            <a:avLst/>
          </a:prstGeom>
          <a:noFill/>
        </p:spPr>
        <p:txBody>
          <a:bodyPr vert="horz" wrap="square" rtlCol="0">
            <a:spAutoFit/>
          </a:bodyPr>
          <a:lstStyle/>
          <a:p>
            <a:r>
              <a:rPr lang="en-US" sz="4000" smtClean="0">
                <a:latin typeface="Times New Roman" panose="02020603050405020304" pitchFamily="18" charset="0"/>
                <a:cs typeface="Times New Roman" panose="02020603050405020304" pitchFamily="18" charset="0"/>
              </a:rPr>
              <a:t>+ Những câu thơ dài và ngắn đan xen.</a:t>
            </a:r>
            <a:endParaRPr lang="en-US" sz="4000" dirty="0">
              <a:latin typeface="Times New Roman" panose="02020603050405020304" pitchFamily="18" charset="0"/>
              <a:cs typeface="Times New Roman" panose="02020603050405020304" pitchFamily="18" charset="0"/>
            </a:endParaRPr>
          </a:p>
        </p:txBody>
      </p:sp>
      <p:sp>
        <p:nvSpPr>
          <p:cNvPr id="4" name="文本框 5">
            <a:extLst>
              <a:ext uri="{FF2B5EF4-FFF2-40B4-BE49-F238E27FC236}">
                <a16:creationId xmlns="" xmlns:a16="http://schemas.microsoft.com/office/drawing/2014/main" id="{AA7C403E-A9D2-45B3-BD6B-F87D623A6428}"/>
              </a:ext>
            </a:extLst>
          </p:cNvPr>
          <p:cNvSpPr txBox="1"/>
          <p:nvPr/>
        </p:nvSpPr>
        <p:spPr>
          <a:xfrm>
            <a:off x="381424" y="2185018"/>
            <a:ext cx="11263746" cy="1323439"/>
          </a:xfrm>
          <a:prstGeom prst="rect">
            <a:avLst/>
          </a:prstGeom>
          <a:noFill/>
        </p:spPr>
        <p:txBody>
          <a:bodyPr vert="horz" wrap="square" rtlCol="0">
            <a:spAutoFit/>
          </a:bodyPr>
          <a:lstStyle/>
          <a:p>
            <a:r>
              <a:rPr lang="en-US" sz="4000" smtClean="0">
                <a:latin typeface="Times New Roman" panose="02020603050405020304" pitchFamily="18" charset="0"/>
                <a:cs typeface="Times New Roman" panose="02020603050405020304" pitchFamily="18" charset="0"/>
              </a:rPr>
              <a:t>+ Mật độ tiếng gieo vần lớn (trung bình mỗi bốn tiếng có một tiếng gieo vần).</a:t>
            </a:r>
            <a:endParaRPr lang="en-US" sz="4000" dirty="0">
              <a:latin typeface="Times New Roman" panose="02020603050405020304" pitchFamily="18" charset="0"/>
              <a:cs typeface="Times New Roman" panose="02020603050405020304" pitchFamily="18" charset="0"/>
            </a:endParaRPr>
          </a:p>
        </p:txBody>
      </p:sp>
      <p:sp>
        <p:nvSpPr>
          <p:cNvPr id="5" name="文本框 5">
            <a:extLst>
              <a:ext uri="{FF2B5EF4-FFF2-40B4-BE49-F238E27FC236}">
                <a16:creationId xmlns="" xmlns:a16="http://schemas.microsoft.com/office/drawing/2014/main" id="{AA7C403E-A9D2-45B3-BD6B-F87D623A6428}"/>
              </a:ext>
            </a:extLst>
          </p:cNvPr>
          <p:cNvSpPr txBox="1"/>
          <p:nvPr/>
        </p:nvSpPr>
        <p:spPr>
          <a:xfrm>
            <a:off x="381424" y="3508457"/>
            <a:ext cx="11263746" cy="1323439"/>
          </a:xfrm>
          <a:prstGeom prst="rect">
            <a:avLst/>
          </a:prstGeom>
          <a:noFill/>
        </p:spPr>
        <p:txBody>
          <a:bodyPr vert="horz" wrap="square" rtlCol="0">
            <a:spAutoFit/>
          </a:bodyPr>
          <a:lstStyle/>
          <a:p>
            <a:r>
              <a:rPr lang="en-US" sz="4000" smtClean="0">
                <a:latin typeface="Times New Roman" panose="02020603050405020304" pitchFamily="18" charset="0"/>
                <a:cs typeface="Times New Roman" panose="02020603050405020304" pitchFamily="18" charset="0"/>
              </a:rPr>
              <a:t>+ Những câu thơ song thất lục bát luôn phối hợp hài hòa với nhau.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50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smtClean="0">
                <a:latin typeface="Times New Roman" panose="02020603050405020304" pitchFamily="18" charset="0"/>
                <a:cs typeface="Times New Roman" panose="02020603050405020304" pitchFamily="18" charset="0"/>
              </a:rPr>
              <a:t>? Điểm tương đồng và khác biệt nào giữa thơ song thất lục bát và thơ lục bát?</a:t>
            </a:r>
            <a:endParaRPr lang="en-US" sz="4000" b="1">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67437"/>
            <a:ext cx="10515600" cy="2562895"/>
          </a:xfrm>
        </p:spPr>
        <p:txBody>
          <a:bodyPr>
            <a:normAutofit/>
          </a:bodyPr>
          <a:lstStyle/>
          <a:p>
            <a:pPr>
              <a:buFont typeface="Arial" charset="0"/>
              <a:buChar char="•"/>
            </a:pPr>
            <a:r>
              <a:rPr lang="en-US" sz="4000" smtClean="0">
                <a:latin typeface="Times New Roman" panose="02020603050405020304" pitchFamily="18" charset="0"/>
                <a:cs typeface="Times New Roman" panose="02020603050405020304" pitchFamily="18" charset="0"/>
              </a:rPr>
              <a:t>Điểm tương đồng:</a:t>
            </a:r>
          </a:p>
          <a:p>
            <a:pPr marL="0" indent="0">
              <a:buNone/>
            </a:pPr>
            <a:r>
              <a:rPr lang="en-US" sz="4000">
                <a:latin typeface="Times New Roman" panose="02020603050405020304" pitchFamily="18" charset="0"/>
                <a:cs typeface="Times New Roman" panose="02020603050405020304" pitchFamily="18" charset="0"/>
              </a:rPr>
              <a:t>-</a:t>
            </a:r>
            <a:r>
              <a:rPr lang="en-US" sz="4000" smtClean="0">
                <a:latin typeface="Times New Roman" panose="02020603050405020304" pitchFamily="18" charset="0"/>
                <a:cs typeface="Times New Roman" panose="02020603050405020304" pitchFamily="18" charset="0"/>
              </a:rPr>
              <a:t> Qui luật dùng thanh điệu và cách gieo vần ở các câu lục bát.</a:t>
            </a:r>
          </a:p>
          <a:p>
            <a:pPr marL="0" indent="0">
              <a:buNone/>
            </a:pPr>
            <a:endParaRPr lang="en-US"/>
          </a:p>
        </p:txBody>
      </p:sp>
    </p:spTree>
    <p:extLst>
      <p:ext uri="{BB962C8B-B14F-4D97-AF65-F5344CB8AC3E}">
        <p14:creationId xmlns:p14="http://schemas.microsoft.com/office/powerpoint/2010/main" val="384050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002" y="1661014"/>
            <a:ext cx="7594514" cy="4144001"/>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 xmlns:a16="http://schemas.microsoft.com/office/drawing/2014/main" id="{E1B42AC4-2F22-C5E9-2C55-5D5645EDD54E}"/>
              </a:ext>
            </a:extLst>
          </p:cNvPr>
          <p:cNvSpPr/>
          <p:nvPr/>
        </p:nvSpPr>
        <p:spPr>
          <a:xfrm>
            <a:off x="3157556" y="4038492"/>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grpSp>
        <p:nvGrpSpPr>
          <p:cNvPr id="8" name="Group 7">
            <a:extLst>
              <a:ext uri="{FF2B5EF4-FFF2-40B4-BE49-F238E27FC236}">
                <a16:creationId xmlns="" xmlns:a16="http://schemas.microsoft.com/office/drawing/2014/main" id="{7F1C2D57-55BF-DACC-7999-6DB7CADB20BA}"/>
              </a:ext>
            </a:extLst>
          </p:cNvPr>
          <p:cNvGrpSpPr/>
          <p:nvPr/>
        </p:nvGrpSpPr>
        <p:grpSpPr>
          <a:xfrm>
            <a:off x="2806238" y="85674"/>
            <a:ext cx="5672745" cy="1153102"/>
            <a:chOff x="2174647" y="-281589"/>
            <a:chExt cx="6324600" cy="1563773"/>
          </a:xfrm>
        </p:grpSpPr>
        <p:sp>
          <p:nvSpPr>
            <p:cNvPr id="9" name="Round Same Side Corner Rectangle 11">
              <a:extLst>
                <a:ext uri="{FF2B5EF4-FFF2-40B4-BE49-F238E27FC236}">
                  <a16:creationId xmlns="" xmlns:a16="http://schemas.microsoft.com/office/drawing/2014/main" id="{DCF8D54D-54E8-E9FF-3F6E-8736D8C20A78}"/>
                </a:ext>
              </a:extLst>
            </p:cNvPr>
            <p:cNvSpPr/>
            <p:nvPr/>
          </p:nvSpPr>
          <p:spPr>
            <a:xfrm flipV="1">
              <a:off x="2174647" y="-281589"/>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FFA7D8D3-7635-B3BC-B83D-72EA9D9D44E4}"/>
                </a:ext>
              </a:extLst>
            </p:cNvPr>
            <p:cNvSpPr txBox="1"/>
            <p:nvPr/>
          </p:nvSpPr>
          <p:spPr>
            <a:xfrm>
              <a:off x="3160104" y="37340"/>
              <a:ext cx="4724400" cy="95999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KHỞI ĐỘNG</a:t>
              </a:r>
            </a:p>
          </p:txBody>
        </p:sp>
      </p:grpSp>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52718" y="49369"/>
            <a:ext cx="11639282" cy="58749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Times New Roman" panose="02020603050405020304" pitchFamily="18" charset="0"/>
                <a:cs typeface="Times New Roman" panose="02020603050405020304" pitchFamily="18" charset="0"/>
              </a:rPr>
              <a:t>*</a:t>
            </a:r>
            <a:r>
              <a:rPr lang="en-US" sz="4000" b="1" smtClean="0">
                <a:latin typeface="Times New Roman" panose="02020603050405020304" pitchFamily="18" charset="0"/>
                <a:cs typeface="Times New Roman" panose="02020603050405020304" pitchFamily="18" charset="0"/>
              </a:rPr>
              <a:t>Điểm khác biệt:</a:t>
            </a:r>
          </a:p>
          <a:p>
            <a:pPr marL="0" indent="0">
              <a:buNone/>
            </a:pPr>
            <a:r>
              <a:rPr lang="en-US" sz="4000" b="1" smtClean="0">
                <a:latin typeface="Times New Roman" panose="02020603050405020304" pitchFamily="18" charset="0"/>
                <a:cs typeface="Times New Roman" panose="02020603050405020304" pitchFamily="18" charset="0"/>
              </a:rPr>
              <a:t>- Thơ song thất lục bát:</a:t>
            </a:r>
          </a:p>
          <a:p>
            <a:pPr marL="0" indent="0">
              <a:buNone/>
            </a:pPr>
            <a:r>
              <a:rPr lang="en-US" sz="4000" smtClean="0">
                <a:latin typeface="Times New Roman" panose="02020603050405020304" pitchFamily="18" charset="0"/>
                <a:cs typeface="Times New Roman" panose="02020603050405020304" pitchFamily="18" charset="0"/>
              </a:rPr>
              <a:t>+ Thơ song thất lục bát có thêm cặp câu thất.</a:t>
            </a:r>
          </a:p>
          <a:p>
            <a:pPr marL="0" indent="0">
              <a:buNone/>
            </a:pPr>
            <a:r>
              <a:rPr lang="en-US" sz="4000" smtClean="0">
                <a:latin typeface="Times New Roman" panose="02020603050405020304" pitchFamily="18" charset="0"/>
                <a:cs typeface="Times New Roman" panose="02020603050405020304" pitchFamily="18" charset="0"/>
              </a:rPr>
              <a:t>+ Về thanh điệu: cặp câu thất chú trọng quy chuẩn thanh điệu  của các tiếng ở vị trí lẻ trong câu thơ.</a:t>
            </a:r>
          </a:p>
          <a:p>
            <a:pPr marL="0" indent="0">
              <a:buNone/>
            </a:pPr>
            <a:r>
              <a:rPr lang="en-US" sz="4000" smtClean="0">
                <a:latin typeface="Times New Roman" panose="02020603050405020304" pitchFamily="18" charset="0"/>
                <a:cs typeface="Times New Roman" panose="02020603050405020304" pitchFamily="18" charset="0"/>
              </a:rPr>
              <a:t>+ Về vần: Mỗi câu thất đều có cả vần chân và vần lưng.</a:t>
            </a:r>
            <a:r>
              <a:rPr lang="en-US" sz="400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Cứ </a:t>
            </a:r>
            <a:r>
              <a:rPr lang="en-US" sz="4000">
                <a:latin typeface="Times New Roman" panose="02020603050405020304" pitchFamily="18" charset="0"/>
                <a:cs typeface="Times New Roman" panose="02020603050405020304" pitchFamily="18" charset="0"/>
              </a:rPr>
              <a:t>28 tiếng </a:t>
            </a:r>
            <a:r>
              <a:rPr lang="en-US" sz="4000">
                <a:latin typeface="Times New Roman" panose="02020603050405020304" pitchFamily="18" charset="0"/>
                <a:cs typeface="Times New Roman" panose="02020603050405020304" pitchFamily="18" charset="0"/>
              </a:rPr>
              <a:t>thì </a:t>
            </a:r>
            <a:r>
              <a:rPr lang="en-US" sz="4000" smtClean="0">
                <a:latin typeface="Times New Roman" panose="02020603050405020304" pitchFamily="18" charset="0"/>
                <a:cs typeface="Times New Roman" panose="02020603050405020304" pitchFamily="18" charset="0"/>
              </a:rPr>
              <a:t>có 7 </a:t>
            </a:r>
            <a:r>
              <a:rPr lang="en-US" sz="4000">
                <a:latin typeface="Times New Roman" panose="02020603050405020304" pitchFamily="18" charset="0"/>
                <a:cs typeface="Times New Roman" panose="02020603050405020304" pitchFamily="18" charset="0"/>
              </a:rPr>
              <a:t>tiếng </a:t>
            </a:r>
            <a:r>
              <a:rPr lang="en-US" sz="4000" smtClean="0">
                <a:latin typeface="Times New Roman" panose="02020603050405020304" pitchFamily="18" charset="0"/>
                <a:cs typeface="Times New Roman" panose="02020603050405020304" pitchFamily="18" charset="0"/>
              </a:rPr>
              <a:t>gieo </a:t>
            </a:r>
            <a:r>
              <a:rPr lang="en-US" sz="4000">
                <a:latin typeface="Times New Roman" panose="02020603050405020304" pitchFamily="18" charset="0"/>
                <a:cs typeface="Times New Roman" panose="02020603050405020304" pitchFamily="18" charset="0"/>
              </a:rPr>
              <a:t>vần.</a:t>
            </a:r>
          </a:p>
          <a:p>
            <a:pPr marL="0" indent="0">
              <a:buNone/>
            </a:pPr>
            <a:r>
              <a:rPr lang="en-US" sz="4000"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Thơ lục bát: </a:t>
            </a:r>
            <a:r>
              <a:rPr lang="en-US" sz="4000" smtClean="0">
                <a:latin typeface="Times New Roman" panose="02020603050405020304" pitchFamily="18" charset="0"/>
                <a:cs typeface="Times New Roman" panose="02020603050405020304" pitchFamily="18" charset="0"/>
              </a:rPr>
              <a:t>Không có cặp câu thất.</a:t>
            </a:r>
          </a:p>
          <a:p>
            <a:pPr marL="0" indent="0">
              <a:buNone/>
            </a:pPr>
            <a:r>
              <a:rPr lang="en-US" sz="4000" smtClean="0">
                <a:latin typeface="Times New Roman" panose="02020603050405020304" pitchFamily="18" charset="0"/>
                <a:cs typeface="Times New Roman" panose="02020603050405020304" pitchFamily="18" charset="0"/>
              </a:rPr>
              <a:t>+ Trong bài thơ có 28 tiếng thì chỉ có 6 tiếng được gieo vần.</a:t>
            </a:r>
          </a:p>
          <a:p>
            <a:pPr>
              <a:buFontTx/>
              <a:buChar char="-"/>
            </a:pPr>
            <a:endParaRPr lang="en-US" smtClean="0"/>
          </a:p>
          <a:p>
            <a:pPr marL="0" indent="0">
              <a:buNone/>
            </a:pPr>
            <a:endParaRPr lang="en-US"/>
          </a:p>
        </p:txBody>
      </p:sp>
    </p:spTree>
    <p:extLst>
      <p:ext uri="{BB962C8B-B14F-4D97-AF65-F5344CB8AC3E}">
        <p14:creationId xmlns:p14="http://schemas.microsoft.com/office/powerpoint/2010/main" val="192251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5">
            <a:extLst>
              <a:ext uri="{FF2B5EF4-FFF2-40B4-BE49-F238E27FC236}">
                <a16:creationId xmlns="" xmlns:a16="http://schemas.microsoft.com/office/drawing/2014/main" id="{AA7C403E-A9D2-45B3-BD6B-F87D623A6428}"/>
              </a:ext>
            </a:extLst>
          </p:cNvPr>
          <p:cNvSpPr txBox="1"/>
          <p:nvPr/>
        </p:nvSpPr>
        <p:spPr>
          <a:xfrm>
            <a:off x="535709" y="328317"/>
            <a:ext cx="11263746" cy="1323439"/>
          </a:xfrm>
          <a:prstGeom prst="rect">
            <a:avLst/>
          </a:prstGeom>
          <a:noFill/>
        </p:spPr>
        <p:txBody>
          <a:bodyPr vert="horz" wrap="square" rtlCol="0">
            <a:spAutoFit/>
          </a:bodyPr>
          <a:lstStyle/>
          <a:p>
            <a:pPr lvl="0"/>
            <a:r>
              <a:rPr lang="en-US" sz="2800" smtClean="0">
                <a:latin typeface="Times New Roman" panose="02020603050405020304" pitchFamily="18" charset="0"/>
                <a:cs typeface="Times New Roman" panose="02020603050405020304" pitchFamily="18" charset="0"/>
              </a:rPr>
              <a:t> </a:t>
            </a:r>
            <a:r>
              <a:rPr lang="en-US" sz="4000" b="1" dirty="0">
                <a:latin typeface="Times New Roman" pitchFamily="18" charset="0"/>
                <a:cs typeface="Times New Roman" pitchFamily="18" charset="0"/>
              </a:rPr>
              <a:t>2</a:t>
            </a:r>
            <a:r>
              <a:rPr lang="vi-VN" sz="4000" b="1">
                <a:latin typeface="Times New Roman" pitchFamily="18" charset="0"/>
                <a:cs typeface="Times New Roman" pitchFamily="18" charset="0"/>
              </a:rPr>
              <a:t>. </a:t>
            </a:r>
            <a:r>
              <a:rPr lang="en-US" sz="4000" b="1">
                <a:latin typeface="Times New Roman" pitchFamily="18" charset="0"/>
                <a:cs typeface="Times New Roman" pitchFamily="18" charset="0"/>
              </a:rPr>
              <a:t>Ả</a:t>
            </a:r>
            <a:r>
              <a:rPr lang="vi-VN" sz="4000" b="1" smtClean="0">
                <a:latin typeface="Times New Roman" pitchFamily="18" charset="0"/>
                <a:cs typeface="Times New Roman" pitchFamily="18" charset="0"/>
              </a:rPr>
              <a:t>nh </a:t>
            </a:r>
            <a:r>
              <a:rPr lang="vi-VN" sz="4000" b="1" dirty="0">
                <a:latin typeface="Times New Roman" pitchFamily="18" charset="0"/>
                <a:cs typeface="Times New Roman" pitchFamily="18" charset="0"/>
              </a:rPr>
              <a:t>hưởng và giá trị của thể thơ song thất lục bát đối với đời sống văn hoá và thi ca Việt Nam</a:t>
            </a:r>
            <a:endParaRPr lang="en-US" sz="4000" b="1" dirty="0">
              <a:latin typeface="Times New Roman" pitchFamily="18" charset="0"/>
              <a:cs typeface="Times New Roman" pitchFamily="18" charset="0"/>
            </a:endParaRPr>
          </a:p>
        </p:txBody>
      </p:sp>
      <p:sp>
        <p:nvSpPr>
          <p:cNvPr id="9" name="文本框 5">
            <a:extLst>
              <a:ext uri="{FF2B5EF4-FFF2-40B4-BE49-F238E27FC236}">
                <a16:creationId xmlns="" xmlns:a16="http://schemas.microsoft.com/office/drawing/2014/main" id="{AA7C403E-A9D2-45B3-BD6B-F87D623A6428}"/>
              </a:ext>
            </a:extLst>
          </p:cNvPr>
          <p:cNvSpPr txBox="1"/>
          <p:nvPr/>
        </p:nvSpPr>
        <p:spPr>
          <a:xfrm>
            <a:off x="535709" y="1649824"/>
            <a:ext cx="11263746" cy="1323439"/>
          </a:xfrm>
          <a:prstGeom prst="rect">
            <a:avLst/>
          </a:prstGeom>
          <a:noFill/>
        </p:spPr>
        <p:txBody>
          <a:bodyPr vert="horz" wrap="squar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THẢO LUẬN NHÓM 2 BÀN </a:t>
            </a:r>
          </a:p>
          <a:p>
            <a:pPr algn="ctr"/>
            <a:r>
              <a:rPr lang="en-US" sz="4000" b="1">
                <a:solidFill>
                  <a:srgbClr val="FF0000"/>
                </a:solidFill>
                <a:latin typeface="Times New Roman" panose="02020603050405020304" pitchFamily="18" charset="0"/>
                <a:cs typeface="Times New Roman" panose="02020603050405020304" pitchFamily="18" charset="0"/>
              </a:rPr>
              <a:t> </a:t>
            </a:r>
            <a:r>
              <a:rPr lang="en-US" sz="4000" b="1" smtClean="0">
                <a:solidFill>
                  <a:srgbClr val="FF0000"/>
                </a:solidFill>
                <a:latin typeface="Times New Roman" panose="02020603050405020304" pitchFamily="18" charset="0"/>
                <a:cs typeface="Times New Roman" panose="02020603050405020304" pitchFamily="18" charset="0"/>
              </a:rPr>
              <a:t>(Kĩ thuật công đoạn)</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10" name="文本框 5">
            <a:extLst>
              <a:ext uri="{FF2B5EF4-FFF2-40B4-BE49-F238E27FC236}">
                <a16:creationId xmlns="" xmlns:a16="http://schemas.microsoft.com/office/drawing/2014/main" id="{AA7C403E-A9D2-45B3-BD6B-F87D623A6428}"/>
              </a:ext>
            </a:extLst>
          </p:cNvPr>
          <p:cNvSpPr txBox="1"/>
          <p:nvPr/>
        </p:nvSpPr>
        <p:spPr>
          <a:xfrm>
            <a:off x="103031" y="2973263"/>
            <a:ext cx="11696424" cy="1200329"/>
          </a:xfrm>
          <a:prstGeom prst="rect">
            <a:avLst/>
          </a:prstGeom>
          <a:noFill/>
        </p:spPr>
        <p:txBody>
          <a:bodyPr vert="horz" wrap="square" rtlCol="0">
            <a:spAutoFit/>
          </a:bodyPr>
          <a:lstStyle/>
          <a:p>
            <a:r>
              <a:rPr lang="en-US" sz="3600" b="1" smtClean="0">
                <a:latin typeface="Times New Roman" panose="02020603050405020304" pitchFamily="18" charset="0"/>
                <a:cs typeface="Times New Roman" panose="02020603050405020304" pitchFamily="18" charset="0"/>
              </a:rPr>
              <a:t>Dãy 1,3: </a:t>
            </a:r>
            <a:r>
              <a:rPr lang="en-US" sz="3600" smtClean="0">
                <a:latin typeface="Times New Roman" panose="02020603050405020304" pitchFamily="18" charset="0"/>
                <a:cs typeface="Times New Roman" panose="02020603050405020304" pitchFamily="18" charset="0"/>
              </a:rPr>
              <a:t>Chỉ </a:t>
            </a:r>
            <a:r>
              <a:rPr lang="en-US" sz="3600">
                <a:latin typeface="Times New Roman" panose="02020603050405020304" pitchFamily="18" charset="0"/>
                <a:cs typeface="Times New Roman" panose="02020603050405020304" pitchFamily="18" charset="0"/>
              </a:rPr>
              <a:t>ra những biểu hiện cho thấy thơ song thất lục bát có ảnh hưởng đến đời sống văn hóa và thi ca Việt </a:t>
            </a:r>
            <a:r>
              <a:rPr lang="en-US" sz="3600" smtClean="0">
                <a:latin typeface="Times New Roman" panose="02020603050405020304" pitchFamily="18" charset="0"/>
                <a:cs typeface="Times New Roman" panose="02020603050405020304" pitchFamily="18" charset="0"/>
              </a:rPr>
              <a:t>Nam.</a:t>
            </a:r>
            <a:endParaRPr lang="en-US" sz="3600">
              <a:latin typeface="Times New Roman" panose="02020603050405020304" pitchFamily="18" charset="0"/>
              <a:cs typeface="Times New Roman" panose="02020603050405020304" pitchFamily="18" charset="0"/>
            </a:endParaRPr>
          </a:p>
        </p:txBody>
      </p:sp>
      <p:sp>
        <p:nvSpPr>
          <p:cNvPr id="11" name="文本框 5">
            <a:extLst>
              <a:ext uri="{FF2B5EF4-FFF2-40B4-BE49-F238E27FC236}">
                <a16:creationId xmlns="" xmlns:a16="http://schemas.microsoft.com/office/drawing/2014/main" id="{AA7C403E-A9D2-45B3-BD6B-F87D623A6428}"/>
              </a:ext>
            </a:extLst>
          </p:cNvPr>
          <p:cNvSpPr txBox="1"/>
          <p:nvPr/>
        </p:nvSpPr>
        <p:spPr>
          <a:xfrm>
            <a:off x="206062" y="4434316"/>
            <a:ext cx="12389476" cy="1323439"/>
          </a:xfrm>
          <a:prstGeom prst="rect">
            <a:avLst/>
          </a:prstGeom>
          <a:noFill/>
        </p:spPr>
        <p:txBody>
          <a:bodyPr vert="horz" wrap="square" rtlCol="0">
            <a:spAutoFit/>
          </a:bodyPr>
          <a:lstStyle/>
          <a:p>
            <a:r>
              <a:rPr lang="en-US" sz="4000" b="1" smtClean="0">
                <a:latin typeface="Times New Roman" panose="02020603050405020304" pitchFamily="18" charset="0"/>
                <a:cs typeface="Times New Roman" panose="02020603050405020304" pitchFamily="18" charset="0"/>
              </a:rPr>
              <a:t>Dãy 2,4: </a:t>
            </a:r>
            <a:r>
              <a:rPr lang="en-US" sz="4000">
                <a:latin typeface="Times New Roman" panose="02020603050405020304" pitchFamily="18" charset="0"/>
                <a:cs typeface="Times New Roman" panose="02020603050405020304" pitchFamily="18" charset="0"/>
              </a:rPr>
              <a:t>Theo văn bản, vì sao thể thơ song thất lục bát vẫn được sử dụng để sáng tác trong thời kì hiện đại?</a:t>
            </a:r>
          </a:p>
        </p:txBody>
      </p:sp>
    </p:spTree>
    <p:extLst>
      <p:ext uri="{BB962C8B-B14F-4D97-AF65-F5344CB8AC3E}">
        <p14:creationId xmlns:p14="http://schemas.microsoft.com/office/powerpoint/2010/main" val="191396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5">
            <a:extLst>
              <a:ext uri="{FF2B5EF4-FFF2-40B4-BE49-F238E27FC236}">
                <a16:creationId xmlns="" xmlns:a16="http://schemas.microsoft.com/office/drawing/2014/main" id="{AA7C403E-A9D2-45B3-BD6B-F87D623A6428}"/>
              </a:ext>
            </a:extLst>
          </p:cNvPr>
          <p:cNvSpPr txBox="1">
            <a:spLocks noGrp="1"/>
          </p:cNvSpPr>
          <p:nvPr>
            <p:ph idx="1"/>
          </p:nvPr>
        </p:nvSpPr>
        <p:spPr>
          <a:xfrm>
            <a:off x="360608" y="2537873"/>
            <a:ext cx="11655379" cy="1754326"/>
          </a:xfrm>
          <a:prstGeom prst="rect">
            <a:avLst/>
          </a:prstGeom>
          <a:noFill/>
        </p:spPr>
        <p:txBody>
          <a:bodyPr vert="horz" wrap="square" rtlCol="0">
            <a:spAutoFit/>
          </a:bodyPr>
          <a:lstStyle/>
          <a:p>
            <a:pPr marL="0" lvl="0" indent="0">
              <a:buNone/>
            </a:pPr>
            <a:r>
              <a:rPr lang="en-US" sz="32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Thơ song thất lục bát đã phát huy giá trị trong thể loại ngâm khúc và nhiều thể loại văn học khác như ca trù, văn tế.</a:t>
            </a:r>
            <a:endParaRPr lang="en-US" sz="40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 xmlns:a16="http://schemas.microsoft.com/office/drawing/2014/main" id="{AA7C403E-A9D2-45B3-BD6B-F87D623A6428}"/>
              </a:ext>
            </a:extLst>
          </p:cNvPr>
          <p:cNvSpPr txBox="1">
            <a:spLocks/>
          </p:cNvSpPr>
          <p:nvPr/>
        </p:nvSpPr>
        <p:spPr>
          <a:xfrm>
            <a:off x="360608" y="26145"/>
            <a:ext cx="11384924" cy="2308324"/>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mtClean="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Thể thơ song thất lục bát ảnh hưởng sâu sắc đến đời sống văn hoá và thi ca. Điều này thể hiện qua việc nhiều nhà thơ từ thế kỉ XVIII- XIX đến đầu thế kỉ XX tiếp tục sử dụng thể thơ này trong sáng tác.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1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5">
            <a:extLst>
              <a:ext uri="{FF2B5EF4-FFF2-40B4-BE49-F238E27FC236}">
                <a16:creationId xmlns="" xmlns:a16="http://schemas.microsoft.com/office/drawing/2014/main" id="{AA7C403E-A9D2-45B3-BD6B-F87D623A6428}"/>
              </a:ext>
            </a:extLst>
          </p:cNvPr>
          <p:cNvSpPr txBox="1">
            <a:spLocks noGrp="1"/>
          </p:cNvSpPr>
          <p:nvPr>
            <p:ph idx="1"/>
          </p:nvPr>
        </p:nvSpPr>
        <p:spPr>
          <a:xfrm>
            <a:off x="360608" y="2460600"/>
            <a:ext cx="11655379" cy="1200329"/>
          </a:xfrm>
          <a:prstGeom prst="rect">
            <a:avLst/>
          </a:prstGeom>
          <a:noFill/>
        </p:spPr>
        <p:txBody>
          <a:bodyPr vert="horz" wrap="square" rtlCol="0">
            <a:spAutoFit/>
          </a:bodyPr>
          <a:lstStyle/>
          <a:p>
            <a:pPr marL="0" lvl="0" indent="0">
              <a:buNone/>
            </a:pPr>
            <a:r>
              <a:rPr lang="en-US" sz="4000" smtClean="0">
                <a:latin typeface="Times New Roman" panose="02020603050405020304" pitchFamily="18" charset="0"/>
                <a:cs typeface="Times New Roman" panose="02020603050405020304" pitchFamily="18" charset="0"/>
              </a:rPr>
              <a:t>  - </a:t>
            </a:r>
            <a:r>
              <a:rPr lang="vi-VN" sz="4000" dirty="0">
                <a:latin typeface="Times New Roman" panose="02020603050405020304" pitchFamily="18" charset="0"/>
                <a:cs typeface="Times New Roman" panose="02020603050405020304" pitchFamily="18" charset="0"/>
              </a:rPr>
              <a:t>Thơ song thất lục </a:t>
            </a:r>
            <a:r>
              <a:rPr lang="vi-VN" sz="4000">
                <a:latin typeface="Times New Roman" panose="02020603050405020304" pitchFamily="18" charset="0"/>
                <a:cs typeface="Times New Roman" panose="02020603050405020304" pitchFamily="18" charset="0"/>
              </a:rPr>
              <a:t>bát </a:t>
            </a:r>
            <a:r>
              <a:rPr lang="en-US" sz="4000" smtClean="0">
                <a:latin typeface="Times New Roman" panose="02020603050405020304" pitchFamily="18" charset="0"/>
                <a:cs typeface="Times New Roman" panose="02020603050405020304" pitchFamily="18" charset="0"/>
              </a:rPr>
              <a:t>luôn đem lại ấn tượng về những tình cảm thân thương.</a:t>
            </a:r>
            <a:endParaRPr lang="en-US" sz="40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 xmlns:a16="http://schemas.microsoft.com/office/drawing/2014/main" id="{AA7C403E-A9D2-45B3-BD6B-F87D623A6428}"/>
              </a:ext>
            </a:extLst>
          </p:cNvPr>
          <p:cNvSpPr txBox="1">
            <a:spLocks/>
          </p:cNvSpPr>
          <p:nvPr/>
        </p:nvSpPr>
        <p:spPr>
          <a:xfrm>
            <a:off x="360608" y="26145"/>
            <a:ext cx="11384924" cy="2308324"/>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mtClean="0">
                <a:latin typeface="Times New Roman" panose="02020603050405020304" pitchFamily="18" charset="0"/>
                <a:cs typeface="Times New Roman" panose="02020603050405020304" pitchFamily="18" charset="0"/>
              </a:rPr>
              <a:t>- Vẻ đẹp, sức truyền cảm đặc biệt của thể thơ song thất lục bát giàu tính nhạc điệu, giàu biểu cảm, vì vậy nhà thơ có thể truyền tải được cảm xúc tới người đọc bằng những câu thơ lãng mạn, tinh tế nhất.</a:t>
            </a:r>
            <a:endParaRPr lang="en-US" sz="4000" dirty="0">
              <a:latin typeface="Times New Roman" panose="02020603050405020304" pitchFamily="18" charset="0"/>
              <a:cs typeface="Times New Roman" panose="02020603050405020304" pitchFamily="18" charset="0"/>
            </a:endParaRPr>
          </a:p>
        </p:txBody>
      </p:sp>
      <p:sp>
        <p:nvSpPr>
          <p:cNvPr id="4" name="文本框 5">
            <a:extLst>
              <a:ext uri="{FF2B5EF4-FFF2-40B4-BE49-F238E27FC236}">
                <a16:creationId xmlns="" xmlns:a16="http://schemas.microsoft.com/office/drawing/2014/main" id="{AA7C403E-A9D2-45B3-BD6B-F87D623A6428}"/>
              </a:ext>
            </a:extLst>
          </p:cNvPr>
          <p:cNvSpPr txBox="1">
            <a:spLocks/>
          </p:cNvSpPr>
          <p:nvPr/>
        </p:nvSpPr>
        <p:spPr>
          <a:xfrm>
            <a:off x="360608" y="3722664"/>
            <a:ext cx="11655379" cy="120032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-&gt;</a:t>
            </a:r>
            <a:r>
              <a:rPr lang="vi-VN" sz="4000">
                <a:latin typeface="Times New Roman" panose="02020603050405020304" pitchFamily="18" charset="0"/>
                <a:cs typeface="Times New Roman" panose="02020603050405020304" pitchFamily="18" charset="0"/>
              </a:rPr>
              <a:t> Thơ song thất lục </a:t>
            </a:r>
            <a:r>
              <a:rPr lang="vi-VN" sz="4000">
                <a:latin typeface="Times New Roman" panose="02020603050405020304" pitchFamily="18" charset="0"/>
                <a:cs typeface="Times New Roman" panose="02020603050405020304" pitchFamily="18" charset="0"/>
              </a:rPr>
              <a:t>bát </a:t>
            </a:r>
            <a:r>
              <a:rPr lang="en-US" sz="4000" smtClean="0">
                <a:latin typeface="Times New Roman" panose="02020603050405020304" pitchFamily="18" charset="0"/>
                <a:cs typeface="Times New Roman" panose="02020603050405020304" pitchFamily="18" charset="0"/>
              </a:rPr>
              <a:t>vẫn được dùng để sáng tác trong thời kì hiện đại.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2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A7C403E-A9D2-45B3-BD6B-F87D623A6428}"/>
              </a:ext>
            </a:extLst>
          </p:cNvPr>
          <p:cNvSpPr txBox="1"/>
          <p:nvPr/>
        </p:nvSpPr>
        <p:spPr>
          <a:xfrm>
            <a:off x="1168401" y="471877"/>
            <a:ext cx="11263746" cy="707886"/>
          </a:xfrm>
          <a:prstGeom prst="rect">
            <a:avLst/>
          </a:prstGeom>
          <a:noFill/>
        </p:spPr>
        <p:txBody>
          <a:bodyPr vert="horz" wrap="square" rtlCol="0">
            <a:spAutoFit/>
          </a:bodyPr>
          <a:lstStyle/>
          <a:p>
            <a:r>
              <a:rPr lang="vi-VN" sz="4000" b="1" smtClean="0">
                <a:latin typeface="Times New Roman" pitchFamily="18" charset="0"/>
                <a:cs typeface="Times New Roman" pitchFamily="18" charset="0"/>
              </a:rPr>
              <a:t>I</a:t>
            </a:r>
            <a:r>
              <a:rPr lang="en-US" sz="4000" b="1" smtClean="0">
                <a:latin typeface="Times New Roman" pitchFamily="18" charset="0"/>
                <a:cs typeface="Times New Roman" pitchFamily="18" charset="0"/>
              </a:rPr>
              <a:t>I</a:t>
            </a:r>
            <a:r>
              <a:rPr lang="vi-VN" sz="4000" b="1" smtClean="0">
                <a:latin typeface="Times New Roman" pitchFamily="18" charset="0"/>
                <a:cs typeface="Times New Roman" pitchFamily="18" charset="0"/>
              </a:rPr>
              <a:t>I</a:t>
            </a:r>
            <a:r>
              <a:rPr lang="vi-VN" sz="4000" b="1" dirty="0">
                <a:latin typeface="Times New Roman" pitchFamily="18" charset="0"/>
                <a:cs typeface="Times New Roman" pitchFamily="18" charset="0"/>
              </a:rPr>
              <a:t>. Tổng kết</a:t>
            </a:r>
            <a:endParaRPr lang="en-US" sz="4000" b="1" dirty="0">
              <a:latin typeface="Times New Roman" pitchFamily="18" charset="0"/>
              <a:cs typeface="Times New Roman" pitchFamily="18" charset="0"/>
            </a:endParaRPr>
          </a:p>
        </p:txBody>
      </p:sp>
      <p:sp>
        <p:nvSpPr>
          <p:cNvPr id="8" name="文本框 5">
            <a:extLst>
              <a:ext uri="{FF2B5EF4-FFF2-40B4-BE49-F238E27FC236}">
                <a16:creationId xmlns="" xmlns:a16="http://schemas.microsoft.com/office/drawing/2014/main" id="{AA7C403E-A9D2-45B3-BD6B-F87D623A6428}"/>
              </a:ext>
            </a:extLst>
          </p:cNvPr>
          <p:cNvSpPr txBox="1"/>
          <p:nvPr/>
        </p:nvSpPr>
        <p:spPr>
          <a:xfrm>
            <a:off x="279759" y="1435645"/>
            <a:ext cx="11701628" cy="1323439"/>
          </a:xfrm>
          <a:prstGeom prst="rect">
            <a:avLst/>
          </a:prstGeom>
          <a:noFill/>
        </p:spPr>
        <p:txBody>
          <a:bodyPr vert="horz" wrap="square" rtlCol="0">
            <a:spAutoFit/>
          </a:bodyPr>
          <a:lstStyle/>
          <a:p>
            <a:r>
              <a:rPr lang="en-US" sz="4000" b="1" smtClean="0">
                <a:latin typeface="Times New Roman" pitchFamily="18" charset="0"/>
                <a:cs typeface="Times New Roman" pitchFamily="18" charset="0"/>
              </a:rPr>
              <a:t>?Khái quát vài nét về nghệ thuật, nội dung của văn bản?</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5010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1. Nghệ thuật</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4865" y="1387743"/>
            <a:ext cx="11353800" cy="4351338"/>
          </a:xfrm>
        </p:spPr>
        <p:txBody>
          <a:bodyPr/>
          <a:lstStyle/>
          <a:p>
            <a:pPr marL="0" indent="0">
              <a:buNone/>
            </a:pPr>
            <a:r>
              <a:rPr lang="en-US" sz="400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 Sử dụng ngôn ngữ giàu hình ảnh.</a:t>
            </a:r>
            <a:endParaRPr lang="en-US" sz="4000">
              <a:latin typeface="Times New Roman" panose="02020603050405020304" pitchFamily="18" charset="0"/>
              <a:cs typeface="Times New Roman" panose="02020603050405020304" pitchFamily="18" charset="0"/>
            </a:endParaRPr>
          </a:p>
          <a:p>
            <a:pPr marL="0" indent="0">
              <a:buNone/>
            </a:pPr>
            <a:r>
              <a:rPr lang="en-US" sz="400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 Hệ thống thông tin được triển khai mạch lạc, logic.</a:t>
            </a:r>
            <a:endParaRPr lang="en-US" sz="4000">
              <a:latin typeface="Times New Roman" panose="02020603050405020304" pitchFamily="18" charset="0"/>
              <a:cs typeface="Times New Roman" panose="02020603050405020304" pitchFamily="18" charset="0"/>
            </a:endParaRPr>
          </a:p>
          <a:p>
            <a:pPr marL="0" indent="0">
              <a:buNone/>
            </a:pPr>
            <a:r>
              <a:rPr lang="en-US" sz="4000">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 Cách kết hợp, đan xen thông tin phong phú, bao gồm cả tri thức về văn học, văn hóa và lịch sử.</a:t>
            </a:r>
            <a:endParaRPr lang="en-US" sz="4000">
              <a:latin typeface="Times New Roman" panose="02020603050405020304" pitchFamily="18"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2354190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latin typeface="Times New Roman" panose="02020603050405020304" pitchFamily="18" charset="0"/>
                <a:cs typeface="Times New Roman" panose="02020603050405020304" pitchFamily="18" charset="0"/>
              </a:rPr>
              <a:t>2. Nội dung</a:t>
            </a:r>
            <a:r>
              <a:rPr lang="en-US"/>
              <a:t/>
            </a:r>
            <a:br>
              <a:rPr lang="en-US"/>
            </a:br>
            <a:endParaRPr lang="en-US"/>
          </a:p>
        </p:txBody>
      </p:sp>
      <p:sp>
        <p:nvSpPr>
          <p:cNvPr id="3" name="Content Placeholder 2"/>
          <p:cNvSpPr>
            <a:spLocks noGrp="1"/>
          </p:cNvSpPr>
          <p:nvPr>
            <p:ph idx="1"/>
          </p:nvPr>
        </p:nvSpPr>
        <p:spPr>
          <a:xfrm>
            <a:off x="425003" y="1361986"/>
            <a:ext cx="11766997" cy="4351338"/>
          </a:xfrm>
        </p:spPr>
        <p:txBody>
          <a:bodyPr/>
          <a:lstStyle/>
          <a:p>
            <a:pPr marL="0" indent="0">
              <a:buNone/>
            </a:pPr>
            <a:r>
              <a:rPr lang="en-US" sz="4000" smtClean="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Văn </a:t>
            </a:r>
            <a:r>
              <a:rPr lang="vi-VN" sz="4000">
                <a:latin typeface="Times New Roman" panose="02020603050405020304" pitchFamily="18" charset="0"/>
                <a:cs typeface="Times New Roman" panose="02020603050405020304" pitchFamily="18" charset="0"/>
              </a:rPr>
              <a:t>bản cung cấp một số thông tin về thể thơ song thất lục bát: nguồn gốc, đặc điểm, quá trình phát triển và ảnh hưởng của thể thơ trong tiến trình thơ ca hiện đại.</a:t>
            </a:r>
            <a:endParaRPr lang="en-US" sz="4000">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878393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5334198" y="1905353"/>
            <a:ext cx="4951710" cy="1011717"/>
          </a:xfrm>
          <a:prstGeom prst="rect">
            <a:avLst/>
          </a:prstGeom>
          <a:noFill/>
        </p:spPr>
        <p:txBody>
          <a:bodyPr wrap="square" lIns="87738" tIns="43869" rIns="87738" bIns="43869"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6000" b="1" dirty="0">
                <a:solidFill>
                  <a:srgbClr val="C00000"/>
                </a:solidFill>
                <a:latin typeface="Times New Roman" panose="02020603050405020304" pitchFamily="18" charset="0"/>
                <a:ea typeface="字魂27号-布丁体" pitchFamily="2" charset="-122"/>
                <a:cs typeface="Times New Roman" panose="02020603050405020304" pitchFamily="18" charset="0"/>
              </a:rPr>
              <a:t>LUYỆN TẬP</a:t>
            </a:r>
            <a:endParaRPr lang="zh-CN" altLang="en-US" sz="6000" b="1" dirty="0">
              <a:solidFill>
                <a:srgbClr val="C00000"/>
              </a:solidFill>
              <a:latin typeface="Times New Roman" panose="02020603050405020304" pitchFamily="18" charset="0"/>
              <a:ea typeface="字魂27号-布丁体" pitchFamily="2" charset="-122"/>
              <a:cs typeface="Times New Roman" panose="02020603050405020304" pitchFamily="18" charset="0"/>
            </a:endParaRPr>
          </a:p>
        </p:txBody>
      </p:sp>
    </p:spTree>
    <p:extLst>
      <p:ext uri="{BB962C8B-B14F-4D97-AF65-F5344CB8AC3E}">
        <p14:creationId xmlns:p14="http://schemas.microsoft.com/office/powerpoint/2010/main" val="42877144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100000">
                                          <p:val>
                                            <p:strVal val="#ppt_x"/>
                                          </p:val>
                                        </p:tav>
                                      </p:tavLst>
                                    </p:anim>
                                    <p:anim calcmode="lin" valueType="num">
                                      <p:cBhvr>
                                        <p:cTn id="8" dur="250" fill="hold"/>
                                        <p:tgtEl>
                                          <p:spTgt spid="6"/>
                                        </p:tgtEl>
                                        <p:attrNameLst>
                                          <p:attrName>ppt_y</p:attrName>
                                        </p:attrNameLst>
                                      </p:cBhvr>
                                      <p:tavLst>
                                        <p:tav tm="0">
                                          <p:val>
                                            <p:strVal val="#ppt_y-#ppt_h/2"/>
                                          </p:val>
                                        </p:tav>
                                        <p:tav tm="100000">
                                          <p:val>
                                            <p:strVal val="#ppt_y"/>
                                          </p:val>
                                        </p:tav>
                                      </p:tavLst>
                                    </p:anim>
                                    <p:anim calcmode="lin" valueType="num">
                                      <p:cBhvr>
                                        <p:cTn id="9" dur="250" fill="hold"/>
                                        <p:tgtEl>
                                          <p:spTgt spid="6"/>
                                        </p:tgtEl>
                                        <p:attrNameLst>
                                          <p:attrName>ppt_w</p:attrName>
                                        </p:attrNameLst>
                                      </p:cBhvr>
                                      <p:tavLst>
                                        <p:tav tm="0">
                                          <p:val>
                                            <p:strVal val="#ppt_w"/>
                                          </p:val>
                                        </p:tav>
                                        <p:tav tm="100000">
                                          <p:val>
                                            <p:strVal val="#ppt_w"/>
                                          </p:val>
                                        </p:tav>
                                      </p:tavLst>
                                    </p:anim>
                                    <p:anim calcmode="lin" valueType="num">
                                      <p:cBhvr>
                                        <p:cTn id="10" dur="25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5">
            <a:extLst>
              <a:ext uri="{FF2B5EF4-FFF2-40B4-BE49-F238E27FC236}">
                <a16:creationId xmlns="" xmlns:a16="http://schemas.microsoft.com/office/drawing/2014/main" id="{AA7C403E-A9D2-45B3-BD6B-F87D623A6428}"/>
              </a:ext>
            </a:extLst>
          </p:cNvPr>
          <p:cNvSpPr txBox="1"/>
          <p:nvPr/>
        </p:nvSpPr>
        <p:spPr>
          <a:xfrm>
            <a:off x="549328" y="2345363"/>
            <a:ext cx="11263746" cy="2862322"/>
          </a:xfrm>
          <a:prstGeom prst="rect">
            <a:avLst/>
          </a:prstGeom>
          <a:noFill/>
        </p:spPr>
        <p:txBody>
          <a:bodyPr vert="horz" wrap="square" rtlCol="0">
            <a:spAutoFit/>
          </a:bodyPr>
          <a:lstStyle/>
          <a:p>
            <a:r>
              <a:rPr lang="en-US" sz="3600">
                <a:latin typeface="Times New Roman" panose="02020603050405020304" pitchFamily="18" charset="0"/>
                <a:cs typeface="Times New Roman" panose="02020603050405020304" pitchFamily="18" charset="0"/>
              </a:rPr>
              <a:t>Trình bày suy nghĩ của em về nhận định của tác giả đối với thể thơ song thất lục bát: </a:t>
            </a:r>
          </a:p>
          <a:p>
            <a:r>
              <a:rPr lang="en-US" sz="3600" b="1">
                <a:latin typeface="Times New Roman" panose="02020603050405020304" pitchFamily="18" charset="0"/>
                <a:cs typeface="Times New Roman" panose="02020603050405020304" pitchFamily="18" charset="0"/>
              </a:rPr>
              <a:t>“Đó thực sự là một thể thơ đặc sắc mà người Việt đã sáng tạo nên để có thể gửi gắm vào trong đó tâm hồn sâu lắng của mình”.</a:t>
            </a:r>
          </a:p>
        </p:txBody>
      </p:sp>
      <p:sp>
        <p:nvSpPr>
          <p:cNvPr id="12" name="文本框 5">
            <a:extLst>
              <a:ext uri="{FF2B5EF4-FFF2-40B4-BE49-F238E27FC236}">
                <a16:creationId xmlns="" xmlns:a16="http://schemas.microsoft.com/office/drawing/2014/main" id="{AA7C403E-A9D2-45B3-BD6B-F87D623A6428}"/>
              </a:ext>
            </a:extLst>
          </p:cNvPr>
          <p:cNvSpPr txBox="1"/>
          <p:nvPr/>
        </p:nvSpPr>
        <p:spPr>
          <a:xfrm>
            <a:off x="2962140" y="1300480"/>
            <a:ext cx="7083381" cy="646331"/>
          </a:xfrm>
          <a:prstGeom prst="rect">
            <a:avLst/>
          </a:prstGeom>
          <a:noFill/>
        </p:spPr>
        <p:txBody>
          <a:bodyPr vert="horz" wrap="square" rtlCol="0">
            <a:spAutoFit/>
          </a:bodyPr>
          <a:lstStyle/>
          <a:p>
            <a:r>
              <a:rPr lang="en-US" sz="3600" b="1" smtClean="0">
                <a:latin typeface="Times New Roman" panose="02020603050405020304" pitchFamily="18" charset="0"/>
                <a:cs typeface="Times New Roman" panose="02020603050405020304" pitchFamily="18" charset="0"/>
              </a:rPr>
              <a:t>KĨ THUẬT TRÌNH BÀY 1 PHÚT</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88908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821" y="419451"/>
            <a:ext cx="10166032" cy="5436669"/>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grpSp>
        <p:nvGrpSpPr>
          <p:cNvPr id="6" name="组合 5"/>
          <p:cNvGrpSpPr/>
          <p:nvPr/>
        </p:nvGrpSpPr>
        <p:grpSpPr>
          <a:xfrm>
            <a:off x="3062810" y="1781087"/>
            <a:ext cx="5136828" cy="1994993"/>
            <a:chOff x="2774881" y="2578373"/>
            <a:chExt cx="5136828" cy="1994993"/>
          </a:xfrm>
        </p:grpSpPr>
        <p:sp>
          <p:nvSpPr>
            <p:cNvPr id="41" name="文本框 40"/>
            <p:cNvSpPr txBox="1"/>
            <p:nvPr/>
          </p:nvSpPr>
          <p:spPr>
            <a:xfrm>
              <a:off x="2877476" y="3042301"/>
              <a:ext cx="4864169" cy="1015663"/>
            </a:xfrm>
            <a:prstGeom prst="rect">
              <a:avLst/>
            </a:prstGeom>
            <a:noFill/>
            <a:ln w="12700">
              <a:noFill/>
            </a:ln>
          </p:spPr>
          <p:txBody>
            <a:bodyPr wrap="square" rtlCol="0">
              <a:spAutoFit/>
            </a:bodyPr>
            <a:lstStyle/>
            <a:p>
              <a:pPr algn="ctr"/>
              <a:r>
                <a:rPr lang="en-US" altLang="zh-CN" sz="6000" b="1" spc="300" dirty="0" smtClean="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2774881" y="2578373"/>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2232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 xmlns:a16="http://schemas.microsoft.com/office/drawing/2014/main" id="{F07B79A7-E9F8-6E8E-70F9-6EE4F4609809}"/>
              </a:ext>
            </a:extLst>
          </p:cNvPr>
          <p:cNvSpPr txBox="1"/>
          <p:nvPr/>
        </p:nvSpPr>
        <p:spPr>
          <a:xfrm>
            <a:off x="502351" y="1258083"/>
            <a:ext cx="11430001"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vòng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quay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số</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thứ</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tự</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tên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học</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sinh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trong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danh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sách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lớp</a:t>
            </a:r>
            <a:r>
              <a:rPr lang="en-US" sz="3600" b="1" dirty="0" smtClean="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5D2AE791-FA1B-C744-8FFB-1168C0014C61}"/>
              </a:ext>
            </a:extLst>
          </p:cNvPr>
          <p:cNvSpPr txBox="1"/>
          <p:nvPr/>
        </p:nvSpPr>
        <p:spPr>
          <a:xfrm>
            <a:off x="502347" y="2407297"/>
            <a:ext cx="1143000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Vòng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quay may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mắn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quay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quyền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lựa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câu hỏi, trả lời đúng sẽ giành được </a:t>
            </a:r>
            <a:r>
              <a:rPr lang="en-US" sz="3600" b="1" err="1" smtClean="0">
                <a:solidFill>
                  <a:prstClr val="black"/>
                </a:solidFill>
                <a:latin typeface="Times New Roman" panose="02020603050405020304" pitchFamily="18" charset="0"/>
                <a:cs typeface="Times New Roman" panose="02020603050405020304" pitchFamily="18" charset="0"/>
              </a:rPr>
              <a:t>một</a:t>
            </a:r>
            <a:r>
              <a:rPr lang="en-US" sz="3600" b="1" smtClean="0">
                <a:solidFill>
                  <a:prstClr val="black"/>
                </a:solidFill>
                <a:latin typeface="Times New Roman" panose="02020603050405020304" pitchFamily="18" charset="0"/>
                <a:cs typeface="Times New Roman" panose="02020603050405020304" pitchFamily="18" charset="0"/>
              </a:rPr>
              <a:t> điểm tích</a:t>
            </a:r>
            <a:r>
              <a:rPr kumimoji="0" lang="en-US" sz="36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sai</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nhường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quyền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endPar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D6A9BB18-8FE0-88D5-8A0C-DD6D84EA7597}"/>
              </a:ext>
            </a:extLst>
          </p:cNvPr>
          <p:cNvSpPr txBox="1"/>
          <p:nvPr/>
        </p:nvSpPr>
        <p:spPr>
          <a:xfrm>
            <a:off x="502349" y="4646347"/>
            <a:ext cx="114300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Tổng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cộng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5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tương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ứng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5 </a:t>
            </a:r>
            <a:r>
              <a:rPr lang="en-US" sz="3600" b="1" smtClean="0">
                <a:solidFill>
                  <a:prstClr val="black"/>
                </a:solidFill>
                <a:latin typeface="Times New Roman" panose="02020603050405020304" pitchFamily="18" charset="0"/>
                <a:cs typeface="Times New Roman" panose="02020603050405020304" pitchFamily="18" charset="0"/>
              </a:rPr>
              <a:t>điểm tích</a:t>
            </a:r>
            <a:r>
              <a:rPr kumimoji="0" lang="en-US" sz="3600" b="1"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6882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 xmlns:a16="http://schemas.microsoft.com/office/drawing/2014/main" id="{7FD4B386-D910-4594-8AE7-1F3D65147E6B}"/>
              </a:ext>
            </a:extLst>
          </p:cNvPr>
          <p:cNvPicPr>
            <a:picLocks noChangeAspect="1"/>
          </p:cNvPicPr>
          <p:nvPr/>
        </p:nvPicPr>
        <p:blipFill>
          <a:blip r:embed="rId12" cstate="print"/>
          <a:stretch>
            <a:fillRect/>
          </a:stretch>
        </p:blipFill>
        <p:spPr>
          <a:xfrm>
            <a:off x="1145533" y="1785105"/>
            <a:ext cx="2613660" cy="4352925"/>
          </a:xfrm>
          <a:prstGeom prst="rect">
            <a:avLst/>
          </a:prstGeom>
        </p:spPr>
      </p:pic>
      <p:grpSp>
        <p:nvGrpSpPr>
          <p:cNvPr id="16" name="组合 7">
            <a:extLst>
              <a:ext uri="{FF2B5EF4-FFF2-40B4-BE49-F238E27FC236}">
                <a16:creationId xmlns="" xmlns:a16="http://schemas.microsoft.com/office/drawing/2014/main" id="{796F0EF7-047D-4F69-B51C-896AAC26D2D3}"/>
              </a:ext>
            </a:extLst>
          </p:cNvPr>
          <p:cNvGrpSpPr/>
          <p:nvPr/>
        </p:nvGrpSpPr>
        <p:grpSpPr>
          <a:xfrm>
            <a:off x="4143781" y="1810015"/>
            <a:ext cx="6228995" cy="4089633"/>
            <a:chOff x="6096000" y="1433502"/>
            <a:chExt cx="3638550" cy="4610100"/>
          </a:xfrm>
        </p:grpSpPr>
        <p:sp>
          <p:nvSpPr>
            <p:cNvPr id="17" name="矩形: 圆角 5">
              <a:extLst>
                <a:ext uri="{FF2B5EF4-FFF2-40B4-BE49-F238E27FC236}">
                  <a16:creationId xmlns=""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 xmlns:a16="http://schemas.microsoft.com/office/drawing/2014/main" id="{76C2AA7F-BB4D-4D54-B3D6-1673C2CA06C4}"/>
              </a:ext>
            </a:extLst>
          </p:cNvPr>
          <p:cNvSpPr/>
          <p:nvPr/>
        </p:nvSpPr>
        <p:spPr>
          <a:xfrm>
            <a:off x="4590474" y="2915033"/>
            <a:ext cx="5205250" cy="1569660"/>
          </a:xfrm>
          <a:prstGeom prst="rect">
            <a:avLst/>
          </a:prstGeom>
        </p:spPr>
        <p:txBody>
          <a:bodyPr wrap="square">
            <a:spAutoFit/>
          </a:bodyPr>
          <a:lstStyle/>
          <a:p>
            <a:r>
              <a:rPr lang="en-US"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GV </a:t>
            </a:r>
            <a:r>
              <a:rPr lang="vi-VN"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hướng dẫn </a:t>
            </a:r>
            <a:r>
              <a:rPr lang="en-US"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HS </a:t>
            </a:r>
            <a:r>
              <a:rPr lang="vi-VN"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thực hiện nhiệm vụ </a:t>
            </a:r>
            <a:r>
              <a:rPr lang="en-US"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a:t>
            </a:r>
            <a:r>
              <a:rPr lang="en-US" sz="3200" b="1" dirty="0" err="1">
                <a:solidFill>
                  <a:srgbClr val="002060"/>
                </a:solidFill>
                <a:latin typeface="Times New Roman" panose="02020603050405020304" pitchFamily="18" charset="0"/>
                <a:ea typeface="汉标中黑体" panose="02010601030101010101" charset="-122"/>
                <a:cs typeface="Times New Roman" panose="02020603050405020304" pitchFamily="18" charset="0"/>
              </a:rPr>
              <a:t>Em</a:t>
            </a:r>
            <a:r>
              <a:rPr lang="en-US"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 </a:t>
            </a:r>
            <a:r>
              <a:rPr lang="vi-VN"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làm thẻ thơ </a:t>
            </a:r>
            <a:r>
              <a:rPr lang="en-US"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ca” qua 2 </a:t>
            </a:r>
            <a:r>
              <a:rPr lang="vi-VN"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bước </a:t>
            </a:r>
            <a:r>
              <a:rPr lang="en-US" sz="3200" b="1" dirty="0" err="1">
                <a:solidFill>
                  <a:srgbClr val="002060"/>
                </a:solidFill>
                <a:latin typeface="Times New Roman" panose="02020603050405020304" pitchFamily="18" charset="0"/>
                <a:ea typeface="汉标中黑体" panose="02010601030101010101" charset="-122"/>
                <a:cs typeface="Times New Roman" panose="02020603050405020304" pitchFamily="18" charset="0"/>
              </a:rPr>
              <a:t>sau</a:t>
            </a:r>
            <a:r>
              <a:rPr lang="en-US" sz="3200" b="1" dirty="0">
                <a:solidFill>
                  <a:srgbClr val="002060"/>
                </a:solidFill>
                <a:latin typeface="Times New Roman" panose="02020603050405020304" pitchFamily="18" charset="0"/>
                <a:ea typeface="汉标中黑体" panose="02010601030101010101" charset="-122"/>
                <a:cs typeface="Times New Roman" panose="02020603050405020304" pitchFamily="18" charset="0"/>
              </a:rPr>
              <a:t>:</a:t>
            </a:r>
          </a:p>
        </p:txBody>
      </p:sp>
      <p:sp>
        <p:nvSpPr>
          <p:cNvPr id="25" name="云形标注 3">
            <a:extLst>
              <a:ext uri="{FF2B5EF4-FFF2-40B4-BE49-F238E27FC236}">
                <a16:creationId xmlns="" xmlns:a16="http://schemas.microsoft.com/office/drawing/2014/main"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 xmlns:a16="http://schemas.microsoft.com/office/drawing/2014/main"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vụ</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2593741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 xmlns:a16="http://schemas.microsoft.com/office/drawing/2014/main" id="{7FD4B386-D910-4594-8AE7-1F3D65147E6B}"/>
              </a:ext>
            </a:extLst>
          </p:cNvPr>
          <p:cNvPicPr>
            <a:picLocks noChangeAspect="1"/>
          </p:cNvPicPr>
          <p:nvPr/>
        </p:nvPicPr>
        <p:blipFill>
          <a:blip r:embed="rId12" cstate="print"/>
          <a:stretch>
            <a:fillRect/>
          </a:stretch>
        </p:blipFill>
        <p:spPr>
          <a:xfrm>
            <a:off x="1145533" y="1785105"/>
            <a:ext cx="2613660" cy="4352925"/>
          </a:xfrm>
          <a:prstGeom prst="rect">
            <a:avLst/>
          </a:prstGeom>
        </p:spPr>
      </p:pic>
      <p:grpSp>
        <p:nvGrpSpPr>
          <p:cNvPr id="16" name="组合 7">
            <a:extLst>
              <a:ext uri="{FF2B5EF4-FFF2-40B4-BE49-F238E27FC236}">
                <a16:creationId xmlns="" xmlns:a16="http://schemas.microsoft.com/office/drawing/2014/main" id="{796F0EF7-047D-4F69-B51C-896AAC26D2D3}"/>
              </a:ext>
            </a:extLst>
          </p:cNvPr>
          <p:cNvGrpSpPr/>
          <p:nvPr/>
        </p:nvGrpSpPr>
        <p:grpSpPr>
          <a:xfrm>
            <a:off x="1809597" y="900131"/>
            <a:ext cx="8652173" cy="4577599"/>
            <a:chOff x="6096000" y="1433502"/>
            <a:chExt cx="3638550" cy="4610100"/>
          </a:xfrm>
        </p:grpSpPr>
        <p:sp>
          <p:nvSpPr>
            <p:cNvPr id="17" name="矩形: 圆角 5">
              <a:extLst>
                <a:ext uri="{FF2B5EF4-FFF2-40B4-BE49-F238E27FC236}">
                  <a16:creationId xmlns=""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 xmlns:a16="http://schemas.microsoft.com/office/drawing/2014/main" id="{76C2AA7F-BB4D-4D54-B3D6-1673C2CA06C4}"/>
              </a:ext>
            </a:extLst>
          </p:cNvPr>
          <p:cNvSpPr/>
          <p:nvPr/>
        </p:nvSpPr>
        <p:spPr>
          <a:xfrm>
            <a:off x="2401456" y="1282717"/>
            <a:ext cx="7538808" cy="3108543"/>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Bước </a:t>
            </a:r>
            <a:r>
              <a:rPr lang="en-US" sz="2800" b="1"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hãy sưu tầm </a:t>
            </a:r>
            <a:r>
              <a:rPr lang="en-US" sz="2800"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tác phẩm thơ </a:t>
            </a:r>
            <a:r>
              <a:rPr lang="en-US" sz="2800" dirty="0">
                <a:latin typeface="Times New Roman" panose="02020603050405020304" pitchFamily="18" charset="0"/>
                <a:cs typeface="Times New Roman" panose="02020603050405020304" pitchFamily="18" charset="0"/>
              </a:rPr>
              <a:t>song </a:t>
            </a:r>
            <a:r>
              <a:rPr lang="vi-VN" sz="2800" dirty="0">
                <a:latin typeface="Times New Roman" panose="02020603050405020304" pitchFamily="18" charset="0"/>
                <a:cs typeface="Times New Roman" panose="02020603050405020304" pitchFamily="18" charset="0"/>
              </a:rPr>
              <a:t>thất lục bát (ngoài những </a:t>
            </a:r>
            <a:r>
              <a:rPr lang="en-US" sz="2800" dirty="0">
                <a:latin typeface="Times New Roman" panose="02020603050405020304" pitchFamily="18" charset="0"/>
                <a:cs typeface="Times New Roman" panose="02020603050405020304" pitchFamily="18" charset="0"/>
              </a:rPr>
              <a:t>VB </a:t>
            </a:r>
            <a:r>
              <a:rPr lang="vi-VN" sz="2800" dirty="0">
                <a:latin typeface="Times New Roman" panose="02020603050405020304" pitchFamily="18" charset="0"/>
                <a:cs typeface="Times New Roman" panose="02020603050405020304" pitchFamily="18" charset="0"/>
              </a:rPr>
              <a:t>đã được học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bài).</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Bước </a:t>
            </a:r>
            <a:r>
              <a:rPr lang="en-US" sz="2800" b="1"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Thiết kế </a:t>
            </a:r>
            <a:r>
              <a:rPr lang="en-US" sz="2800"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tấm thẻ học tập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mẫu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đây để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lại thông </a:t>
            </a:r>
            <a:r>
              <a:rPr lang="en-US" sz="2800" dirty="0">
                <a:latin typeface="Times New Roman" panose="02020603050405020304" pitchFamily="18" charset="0"/>
                <a:cs typeface="Times New Roman" panose="02020603050405020304" pitchFamily="18" charset="0"/>
              </a:rPr>
              <a:t>tin </a:t>
            </a:r>
            <a:r>
              <a:rPr lang="vi-VN" sz="2800" dirty="0">
                <a:latin typeface="Times New Roman" panose="02020603050405020304" pitchFamily="18" charset="0"/>
                <a:cs typeface="Times New Roman" panose="02020603050405020304" pitchFamily="18" charset="0"/>
              </a:rPr>
              <a:t>về </a:t>
            </a:r>
            <a:r>
              <a:rPr lang="en-US" sz="2800"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tác phẩm mà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tìm được. Thẻ là các tờ bìa cứng, kích thước khoảng </a:t>
            </a:r>
            <a:r>
              <a:rPr lang="en-US" sz="2800" dirty="0">
                <a:latin typeface="Times New Roman" panose="02020603050405020304" pitchFamily="18" charset="0"/>
                <a:cs typeface="Times New Roman" panose="02020603050405020304" pitchFamily="18" charset="0"/>
              </a:rPr>
              <a:t>10x15 cm </a:t>
            </a:r>
            <a:r>
              <a:rPr lang="vi-VN" sz="2800" dirty="0">
                <a:latin typeface="Times New Roman" panose="02020603050405020304" pitchFamily="18" charset="0"/>
                <a:cs typeface="Times New Roman" panose="02020603050405020304" pitchFamily="18" charset="0"/>
              </a:rPr>
              <a:t>(hoặc kích thước khác tuỳ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muốn của </a:t>
            </a:r>
            <a:r>
              <a:rPr lang="en-US" sz="2800" dirty="0">
                <a:latin typeface="Times New Roman" panose="02020603050405020304" pitchFamily="18" charset="0"/>
                <a:cs typeface="Times New Roman" panose="02020603050405020304" pitchFamily="18" charset="0"/>
              </a:rPr>
              <a:t>HS</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304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17" presetClass="entr" presetSubtype="1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750" fill="hold"/>
                                        <p:tgtEl>
                                          <p:spTgt spid="16"/>
                                        </p:tgtEl>
                                        <p:attrNameLst>
                                          <p:attrName>ppt_w</p:attrName>
                                        </p:attrNameLst>
                                      </p:cBhvr>
                                      <p:tavLst>
                                        <p:tav tm="0">
                                          <p:val>
                                            <p:fltVal val="0"/>
                                          </p:val>
                                        </p:tav>
                                        <p:tav tm="100000">
                                          <p:val>
                                            <p:strVal val="#ppt_w"/>
                                          </p:val>
                                        </p:tav>
                                      </p:tavLst>
                                    </p:anim>
                                    <p:anim calcmode="lin" valueType="num">
                                      <p:cBhvr>
                                        <p:cTn id="45"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 xmlns:a16="http://schemas.microsoft.com/office/drawing/2014/main" id="{7FD4B386-D910-4594-8AE7-1F3D65147E6B}"/>
              </a:ext>
            </a:extLst>
          </p:cNvPr>
          <p:cNvPicPr>
            <a:picLocks noChangeAspect="1"/>
          </p:cNvPicPr>
          <p:nvPr/>
        </p:nvPicPr>
        <p:blipFill>
          <a:blip r:embed="rId12" cstate="print"/>
          <a:stretch>
            <a:fillRect/>
          </a:stretch>
        </p:blipFill>
        <p:spPr>
          <a:xfrm>
            <a:off x="1145533" y="1785105"/>
            <a:ext cx="2613660" cy="4352925"/>
          </a:xfrm>
          <a:prstGeom prst="rect">
            <a:avLst/>
          </a:prstGeom>
        </p:spPr>
      </p:pic>
      <p:grpSp>
        <p:nvGrpSpPr>
          <p:cNvPr id="16" name="组合 7">
            <a:extLst>
              <a:ext uri="{FF2B5EF4-FFF2-40B4-BE49-F238E27FC236}">
                <a16:creationId xmlns="" xmlns:a16="http://schemas.microsoft.com/office/drawing/2014/main" id="{796F0EF7-047D-4F69-B51C-896AAC26D2D3}"/>
              </a:ext>
            </a:extLst>
          </p:cNvPr>
          <p:cNvGrpSpPr/>
          <p:nvPr/>
        </p:nvGrpSpPr>
        <p:grpSpPr>
          <a:xfrm>
            <a:off x="1662964" y="928438"/>
            <a:ext cx="8652173" cy="4577599"/>
            <a:chOff x="6096000" y="1433502"/>
            <a:chExt cx="3638550" cy="4610100"/>
          </a:xfrm>
        </p:grpSpPr>
        <p:sp>
          <p:nvSpPr>
            <p:cNvPr id="17" name="矩形: 圆角 5">
              <a:extLst>
                <a:ext uri="{FF2B5EF4-FFF2-40B4-BE49-F238E27FC236}">
                  <a16:creationId xmlns=""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 xmlns:a16="http://schemas.microsoft.com/office/drawing/2014/main" id="{76C2AA7F-BB4D-4D54-B3D6-1673C2CA06C4}"/>
              </a:ext>
            </a:extLst>
          </p:cNvPr>
          <p:cNvSpPr/>
          <p:nvPr/>
        </p:nvSpPr>
        <p:spPr>
          <a:xfrm>
            <a:off x="2404536" y="1506407"/>
            <a:ext cx="7378059" cy="3539430"/>
          </a:xfrm>
          <a:prstGeom prst="rect">
            <a:avLst/>
          </a:prstGeom>
        </p:spPr>
        <p:txBody>
          <a:bodyPr wrap="square">
            <a:spAutoFit/>
          </a:bodyPr>
          <a:lstStyle/>
          <a:p>
            <a:pPr lvl="0"/>
            <a:r>
              <a:rPr lang="vi-VN" sz="2800" b="1" dirty="0">
                <a:latin typeface="Times New Roman" panose="02020603050405020304" pitchFamily="18" charset="0"/>
                <a:cs typeface="Times New Roman" panose="02020603050405020304" pitchFamily="18" charset="0"/>
              </a:rPr>
              <a:t>Mặt trước tấm thẻ: </a:t>
            </a:r>
            <a:r>
              <a:rPr lang="vi-VN" sz="2800" dirty="0">
                <a:latin typeface="Times New Roman" panose="02020603050405020304" pitchFamily="18" charset="0"/>
                <a:cs typeface="Times New Roman" panose="02020603050405020304" pitchFamily="18" charset="0"/>
              </a:rPr>
              <a:t>Ghi các thông tin về nhan đề, tên tác giả (nếu có) và những câu thơ mà em thấy ấn tượng trong tác phẩm.</a:t>
            </a:r>
            <a:endParaRPr lang="en-US" sz="2800" dirty="0">
              <a:latin typeface="Times New Roman" panose="02020603050405020304" pitchFamily="18" charset="0"/>
              <a:cs typeface="Times New Roman" panose="02020603050405020304" pitchFamily="18" charset="0"/>
            </a:endParaRPr>
          </a:p>
          <a:p>
            <a:pPr lvl="0"/>
            <a:r>
              <a:rPr lang="vi-VN" sz="2800" b="1" dirty="0">
                <a:latin typeface="Times New Roman" panose="02020603050405020304" pitchFamily="18" charset="0"/>
                <a:cs typeface="Times New Roman" panose="02020603050405020304" pitchFamily="18" charset="0"/>
              </a:rPr>
              <a:t>Mặt sau tấm thẻ: </a:t>
            </a:r>
            <a:r>
              <a:rPr lang="vi-VN" sz="2800" dirty="0">
                <a:latin typeface="Times New Roman" panose="02020603050405020304" pitchFamily="18" charset="0"/>
                <a:cs typeface="Times New Roman" panose="02020603050405020304" pitchFamily="18" charset="0"/>
              </a:rPr>
              <a:t>Ghi ngắn gọn ấn tượng của em về tác phẩm; những cảm nhận của em về nội dung, hình thức nghệ thuật của tác phẩm.</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Em có thể sử dụng màu sắc, hình vẽ,... để thiết kế cho tấm thẻ của mình thật đẹp mắt và độc đáo.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84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17" presetClass="entr" presetSubtype="1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750" fill="hold"/>
                                        <p:tgtEl>
                                          <p:spTgt spid="16"/>
                                        </p:tgtEl>
                                        <p:attrNameLst>
                                          <p:attrName>ppt_w</p:attrName>
                                        </p:attrNameLst>
                                      </p:cBhvr>
                                      <p:tavLst>
                                        <p:tav tm="0">
                                          <p:val>
                                            <p:fltVal val="0"/>
                                          </p:val>
                                        </p:tav>
                                        <p:tav tm="100000">
                                          <p:val>
                                            <p:strVal val="#ppt_w"/>
                                          </p:val>
                                        </p:tav>
                                      </p:tavLst>
                                    </p:anim>
                                    <p:anim calcmode="lin" valueType="num">
                                      <p:cBhvr>
                                        <p:cTn id="45"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5181600"/>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0" y="5048250"/>
            <a:ext cx="2032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2336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Blue_ro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34401" y="3276600"/>
            <a:ext cx="1892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5243513"/>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5111750"/>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un14[1]"/>
          <p:cNvPicPr>
            <a:picLocks noChangeAspect="1" noChangeArrowheads="1" noCrop="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016000" y="4495800"/>
            <a:ext cx="1727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blumen-pflanzen11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4368800" y="4543426"/>
            <a:ext cx="304800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5132388"/>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200463042511690x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448800" y="1981200"/>
            <a:ext cx="1651000" cy="1181100"/>
          </a:xfrm>
          <a:prstGeom prst="rect">
            <a:avLst/>
          </a:prstGeom>
          <a:noFill/>
          <a:extLst>
            <a:ext uri="{909E8E84-426E-40DD-AFC4-6F175D3DCCD1}">
              <a14:hiddenFill xmlns:a14="http://schemas.microsoft.com/office/drawing/2010/main">
                <a:solidFill>
                  <a:srgbClr val="FFFFFF"/>
                </a:solidFill>
              </a14:hiddenFill>
            </a:ext>
          </a:extLst>
        </p:spPr>
      </p:pic>
      <p:sp>
        <p:nvSpPr>
          <p:cNvPr id="3084" name="WordArt 12"/>
          <p:cNvSpPr>
            <a:spLocks noChangeArrowheads="1" noChangeShapeType="1" noTextEdit="1"/>
          </p:cNvSpPr>
          <p:nvPr/>
        </p:nvSpPr>
        <p:spPr bwMode="auto">
          <a:xfrm>
            <a:off x="711201" y="685800"/>
            <a:ext cx="10375900" cy="2343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solidFill>
                  <a:schemeClr val="tx1">
                    <a:alpha val="92000"/>
                  </a:schemeClr>
                </a:solidFill>
                <a:effectLst>
                  <a:outerShdw dist="35921" dir="2700000" algn="ctr" rotWithShape="0">
                    <a:srgbClr val="C0C0C0">
                      <a:alpha val="80000"/>
                    </a:srgbClr>
                  </a:outerShdw>
                </a:effectLst>
                <a:latin typeface="Times New Roman" panose="02020603050405020304" pitchFamily="18" charset="0"/>
                <a:ea typeface="Verdana"/>
                <a:cs typeface="Times New Roman" panose="02020603050405020304" pitchFamily="18" charset="0"/>
              </a:rPr>
              <a:t>CHÚC QUÍ THẦY CÔ SỨC KHOẺ</a:t>
            </a:r>
          </a:p>
          <a:p>
            <a:pPr algn="ctr"/>
            <a:r>
              <a:rPr lang="en-US" sz="3600" b="1" kern="10" dirty="0">
                <a:solidFill>
                  <a:schemeClr val="tx1">
                    <a:alpha val="92000"/>
                  </a:schemeClr>
                </a:solidFill>
                <a:effectLst>
                  <a:outerShdw dist="35921" dir="2700000" algn="ctr" rotWithShape="0">
                    <a:srgbClr val="C0C0C0">
                      <a:alpha val="80000"/>
                    </a:srgbClr>
                  </a:outerShdw>
                </a:effectLst>
                <a:latin typeface="Times New Roman" panose="02020603050405020304" pitchFamily="18" charset="0"/>
                <a:ea typeface="Verdana"/>
                <a:cs typeface="Times New Roman" panose="02020603050405020304" pitchFamily="18" charset="0"/>
              </a:rPr>
              <a:t>CÁC EM HỌC GIỎI</a:t>
            </a:r>
          </a:p>
        </p:txBody>
      </p:sp>
    </p:spTree>
    <p:extLst>
      <p:ext uri="{BB962C8B-B14F-4D97-AF65-F5344CB8AC3E}">
        <p14:creationId xmlns:p14="http://schemas.microsoft.com/office/powerpoint/2010/main" val="217814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0416 -0.07777 L 0.02083 -0.38889 " pathEditMode="relative" rAng="0" ptsTypes="AA">
                                      <p:cBhvr>
                                        <p:cTn id="6" dur="5000" fill="hold"/>
                                        <p:tgtEl>
                                          <p:spTgt spid="3080"/>
                                        </p:tgtEl>
                                        <p:attrNameLst>
                                          <p:attrName>ppt_x</p:attrName>
                                          <p:attrName>ppt_y</p:attrName>
                                        </p:attrNameLst>
                                      </p:cBhvr>
                                      <p:rCtr x="833"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ounded Rectangle 27">
            <a:hlinkClick r:id="rId4"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5"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6"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3395" y="454997"/>
            <a:ext cx="714375" cy="119062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1">
            <a:extLst>
              <a:ext uri="{FF2B5EF4-FFF2-40B4-BE49-F238E27FC236}">
                <a16:creationId xmlns="" xmlns:a16="http://schemas.microsoft.com/office/drawing/2014/main" id="{CB3920C0-011E-42FD-5C10-195BF30CAC58}"/>
              </a:ext>
            </a:extLst>
          </p:cNvPr>
          <p:cNvPicPr>
            <a:picLocks noChangeAspect="1"/>
          </p:cNvPicPr>
          <p:nvPr/>
        </p:nvPicPr>
        <p:blipFill rotWithShape="1">
          <a:blip r:embed="rId10"/>
          <a:srcRect l="13391" t="6953" r="16276" b="10453"/>
          <a:stretch/>
        </p:blipFill>
        <p:spPr>
          <a:xfrm>
            <a:off x="4960848" y="475835"/>
            <a:ext cx="6147581" cy="6135760"/>
          </a:xfrm>
          <a:prstGeom prst="ellipse">
            <a:avLst/>
          </a:prstGeom>
        </p:spPr>
      </p:pic>
      <p:sp>
        <p:nvSpPr>
          <p:cNvPr id="63" name="Oval 62">
            <a:extLst>
              <a:ext uri="{FF2B5EF4-FFF2-40B4-BE49-F238E27FC236}">
                <a16:creationId xmlns="" xmlns:a16="http://schemas.microsoft.com/office/drawing/2014/main" id="{7BB583C1-BC12-DB1D-F88C-47209F676A96}"/>
              </a:ext>
            </a:extLst>
          </p:cNvPr>
          <p:cNvSpPr/>
          <p:nvPr/>
        </p:nvSpPr>
        <p:spPr>
          <a:xfrm>
            <a:off x="7516616" y="2937993"/>
            <a:ext cx="1102949" cy="105578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SPIN</a:t>
            </a:r>
          </a:p>
        </p:txBody>
      </p:sp>
      <p:sp>
        <p:nvSpPr>
          <p:cNvPr id="61" name="Isosceles Triangle 60"/>
          <p:cNvSpPr/>
          <p:nvPr/>
        </p:nvSpPr>
        <p:spPr>
          <a:xfrm rot="16200000">
            <a:off x="11288070" y="2838982"/>
            <a:ext cx="605717" cy="3033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1" action="ppaction://hlinksldjump"/>
          </p:cNvPr>
          <p:cNvSpPr/>
          <p:nvPr/>
        </p:nvSpPr>
        <p:spPr>
          <a:xfrm rot="5400000">
            <a:off x="11432303"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2946" y="3079519"/>
            <a:ext cx="352233" cy="300434"/>
          </a:xfrm>
          <a:prstGeom prst="rect">
            <a:avLst/>
          </a:prstGeom>
        </p:spPr>
      </p:pic>
      <p:sp>
        <p:nvSpPr>
          <p:cNvPr id="25" name="quay dung"/>
          <p:cNvSpPr/>
          <p:nvPr/>
        </p:nvSpPr>
        <p:spPr>
          <a:xfrm>
            <a:off x="7994295" y="3600019"/>
            <a:ext cx="143308" cy="21227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3"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4"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47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par>
                                <p:cTn id="137" presetID="3" presetClass="mediacall" presetSubtype="0" fill="hold" nodeType="withEffect">
                                  <p:stCondLst>
                                    <p:cond delay="0"/>
                                  </p:stCondLst>
                                  <p:childTnLst>
                                    <p:cmd type="call" cmd="stop">
                                      <p:cBhvr>
                                        <p:cTn id="138" dur="1" fill="hold"/>
                                        <p:tgtEl>
                                          <p:spTgt spid="3"/>
                                        </p:tgtEl>
                                      </p:cBhvr>
                                    </p:cmd>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0" nodeType="clickEffect">
                                  <p:stCondLst>
                                    <p:cond delay="0"/>
                                  </p:stCondLst>
                                  <p:childTnLst>
                                    <p:animEffect transition="out" filter="fade">
                                      <p:cBhvr>
                                        <p:cTn id="142" dur="500"/>
                                        <p:tgtEl>
                                          <p:spTgt spid="61"/>
                                        </p:tgtEl>
                                      </p:cBhvr>
                                    </p:animEffect>
                                    <p:set>
                                      <p:cBhvr>
                                        <p:cTn id="143" dur="1" fill="hold">
                                          <p:stCondLst>
                                            <p:cond delay="499"/>
                                          </p:stCondLst>
                                        </p:cTn>
                                        <p:tgtEl>
                                          <p:spTgt spid="61"/>
                                        </p:tgtEl>
                                        <p:attrNameLst>
                                          <p:attrName>style.visibility</p:attrName>
                                        </p:attrNameLst>
                                      </p:cBhvr>
                                      <p:to>
                                        <p:strVal val="hidden"/>
                                      </p:to>
                                    </p:set>
                                  </p:childTnLst>
                                </p:cTn>
                              </p:par>
                              <p:par>
                                <p:cTn id="144" presetID="3" presetClass="mediacall" presetSubtype="0" fill="hold" nodeType="withEffect">
                                  <p:stCondLst>
                                    <p:cond delay="0"/>
                                  </p:stCondLst>
                                  <p:childTnLst>
                                    <p:cmd type="call" cmd="stop">
                                      <p:cBhvr>
                                        <p:cTn id="14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25"/>
                    </p:tgtEl>
                  </p:cond>
                </p:stCondLst>
                <p:endSync evt="end" delay="0">
                  <p:rtn val="all"/>
                </p:endSync>
                <p:childTnLst>
                  <p:par>
                    <p:cTn id="147" fill="hold">
                      <p:stCondLst>
                        <p:cond delay="0"/>
                      </p:stCondLst>
                      <p:childTnLst>
                        <p:par>
                          <p:cTn id="148" fill="hold">
                            <p:stCondLst>
                              <p:cond delay="0"/>
                            </p:stCondLst>
                            <p:childTnLst>
                              <p:par>
                                <p:cTn id="149" presetID="1" presetClass="mediacall" presetSubtype="0" fill="hold" nodeType="withEffect">
                                  <p:stCondLst>
                                    <p:cond delay="0"/>
                                  </p:stCondLst>
                                  <p:childTnLst>
                                    <p:cmd type="call" cmd="playFrom(0.0)">
                                      <p:cBhvr>
                                        <p:cTn id="150" dur="30406" fill="hold"/>
                                        <p:tgtEl>
                                          <p:spTgt spid="3"/>
                                        </p:tgtEl>
                                      </p:cBhvr>
                                    </p:cmd>
                                  </p:childTnLst>
                                </p:cTn>
                              </p:par>
                            </p:childTnLst>
                          </p:cTn>
                        </p:par>
                      </p:childTnLst>
                    </p:cTn>
                  </p:par>
                </p:childTnLst>
              </p:cTn>
              <p:nextCondLst>
                <p:cond evt="onClick" delay="0">
                  <p:tgtEl>
                    <p:spTgt spid="25"/>
                  </p:tgtEl>
                </p:cond>
              </p:nextCondLst>
            </p:seq>
            <p:seq concurrent="1" nextAc="seek">
              <p:cTn id="151" restart="whenNotActive" fill="hold" evtFilter="cancelBubble" nodeType="interactiveSeq">
                <p:stCondLst>
                  <p:cond evt="onClick" delay="0">
                    <p:tgtEl>
                      <p:spTgt spid="28"/>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8"/>
                                        </p:tgtEl>
                                        <p:attrNameLst>
                                          <p:attrName>fillcolor</p:attrName>
                                        </p:attrNameLst>
                                      </p:cBhvr>
                                      <p:to>
                                        <a:srgbClr val="000000"/>
                                      </p:to>
                                    </p:animClr>
                                    <p:set>
                                      <p:cBhvr>
                                        <p:cTn id="156" dur="500" fill="hold"/>
                                        <p:tgtEl>
                                          <p:spTgt spid="28"/>
                                        </p:tgtEl>
                                        <p:attrNameLst>
                                          <p:attrName>fill.type</p:attrName>
                                        </p:attrNameLst>
                                      </p:cBhvr>
                                      <p:to>
                                        <p:strVal val="solid"/>
                                      </p:to>
                                    </p:set>
                                    <p:set>
                                      <p:cBhvr>
                                        <p:cTn id="157"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58" restart="whenNotActive" fill="hold" evtFilter="cancelBubble" nodeType="interactiveSeq">
                <p:stCondLst>
                  <p:cond evt="onClick" delay="0">
                    <p:tgtEl>
                      <p:spTgt spid="3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35"/>
                                        </p:tgtEl>
                                        <p:attrNameLst>
                                          <p:attrName>fillcolor</p:attrName>
                                        </p:attrNameLst>
                                      </p:cBhvr>
                                      <p:to>
                                        <a:srgbClr val="000000"/>
                                      </p:to>
                                    </p:animClr>
                                    <p:set>
                                      <p:cBhvr>
                                        <p:cTn id="163" dur="500" fill="hold"/>
                                        <p:tgtEl>
                                          <p:spTgt spid="35"/>
                                        </p:tgtEl>
                                        <p:attrNameLst>
                                          <p:attrName>fill.type</p:attrName>
                                        </p:attrNameLst>
                                      </p:cBhvr>
                                      <p:to>
                                        <p:strVal val="solid"/>
                                      </p:to>
                                    </p:set>
                                    <p:set>
                                      <p:cBhvr>
                                        <p:cTn id="164"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65" restart="whenNotActive" fill="hold" evtFilter="cancelBubble" nodeType="interactiveSeq">
                <p:stCondLst>
                  <p:cond evt="onClick" delay="0">
                    <p:tgtEl>
                      <p:spTgt spid="3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36"/>
                                        </p:tgtEl>
                                        <p:attrNameLst>
                                          <p:attrName>fillcolor</p:attrName>
                                        </p:attrNameLst>
                                      </p:cBhvr>
                                      <p:to>
                                        <a:srgbClr val="000000"/>
                                      </p:to>
                                    </p:animClr>
                                    <p:set>
                                      <p:cBhvr>
                                        <p:cTn id="170" dur="500" fill="hold"/>
                                        <p:tgtEl>
                                          <p:spTgt spid="36"/>
                                        </p:tgtEl>
                                        <p:attrNameLst>
                                          <p:attrName>fill.type</p:attrName>
                                        </p:attrNameLst>
                                      </p:cBhvr>
                                      <p:to>
                                        <p:strVal val="solid"/>
                                      </p:to>
                                    </p:set>
                                    <p:set>
                                      <p:cBhvr>
                                        <p:cTn id="171"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72" fill="hold" display="0">
                  <p:stCondLst>
                    <p:cond delay="indefinite"/>
                  </p:stCondLst>
                  <p:endCondLst>
                    <p:cond evt="onStopAudio" delay="0">
                      <p:tgtEl>
                        <p:sldTgt/>
                      </p:tgtEl>
                    </p:cond>
                  </p:endCondLst>
                </p:cTn>
                <p:tgtEl>
                  <p:spTgt spid="3"/>
                </p:tgtEl>
              </p:cMediaNode>
            </p:audio>
            <p:seq concurrent="1" nextAc="seek">
              <p:cTn id="173" restart="whenNotActive" fill="hold" evtFilter="cancelBubble" nodeType="interactiveSeq">
                <p:stCondLst>
                  <p:cond evt="onClick" delay="0">
                    <p:tgtEl>
                      <p:spTgt spid="63"/>
                    </p:tgtEl>
                  </p:cond>
                </p:stCondLst>
                <p:endSync evt="end" delay="0">
                  <p:rtn val="all"/>
                </p:endSync>
                <p:childTnLst>
                  <p:par>
                    <p:cTn id="174" fill="hold">
                      <p:stCondLst>
                        <p:cond delay="0"/>
                      </p:stCondLst>
                      <p:childTnLst>
                        <p:par>
                          <p:cTn id="175" fill="hold">
                            <p:stCondLst>
                              <p:cond delay="0"/>
                            </p:stCondLst>
                            <p:childTnLst>
                              <p:par>
                                <p:cTn id="176" presetID="8" presetClass="emph" presetSubtype="0" repeatCount="indefinite" fill="hold" nodeType="clickEffect">
                                  <p:stCondLst>
                                    <p:cond delay="0"/>
                                  </p:stCondLst>
                                  <p:endCondLst>
                                    <p:cond evt="onNext" delay="0">
                                      <p:tgtEl>
                                        <p:sldTgt/>
                                      </p:tgtEl>
                                    </p:cond>
                                  </p:endCondLst>
                                  <p:childTnLst>
                                    <p:animRot by="21600000">
                                      <p:cBhvr>
                                        <p:cTn id="177" dur="750" fill="hold"/>
                                        <p:tgtEl>
                                          <p:spTgt spid="62"/>
                                        </p:tgtEl>
                                        <p:attrNameLst>
                                          <p:attrName>r</p:attrName>
                                        </p:attrNameLst>
                                      </p:cBhvr>
                                    </p:animRo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82" restart="whenNotActive" fill="hold" evtFilter="cancelBubble" nodeType="interactiveSeq">
                <p:stCondLst>
                  <p:cond evt="onClick" delay="0">
                    <p:tgtEl>
                      <p:spTgt spid="38"/>
                    </p:tgtEl>
                  </p:cond>
                </p:stCondLst>
                <p:endSync evt="end" delay="0">
                  <p:rtn val="all"/>
                </p:endSync>
                <p:childTnLst>
                  <p:par>
                    <p:cTn id="183" fill="hold">
                      <p:stCondLst>
                        <p:cond delay="0"/>
                      </p:stCondLst>
                      <p:childTnLst>
                        <p:par>
                          <p:cTn id="184" fill="hold">
                            <p:stCondLst>
                              <p:cond delay="0"/>
                            </p:stCondLst>
                            <p:childTnLst>
                              <p:par>
                                <p:cTn id="185" presetID="1" presetClass="emph" presetSubtype="2" fill="hold" nodeType="clickEffect">
                                  <p:stCondLst>
                                    <p:cond delay="0"/>
                                  </p:stCondLst>
                                  <p:childTnLst>
                                    <p:animClr clrSpc="rgb" dir="cw">
                                      <p:cBhvr>
                                        <p:cTn id="186" dur="500" fill="hold"/>
                                        <p:tgtEl>
                                          <p:spTgt spid="38"/>
                                        </p:tgtEl>
                                        <p:attrNameLst>
                                          <p:attrName>fillcolor</p:attrName>
                                        </p:attrNameLst>
                                      </p:cBhvr>
                                      <p:to>
                                        <a:srgbClr val="000000"/>
                                      </p:to>
                                    </p:animClr>
                                    <p:set>
                                      <p:cBhvr>
                                        <p:cTn id="187" dur="500" fill="hold"/>
                                        <p:tgtEl>
                                          <p:spTgt spid="38"/>
                                        </p:tgtEl>
                                        <p:attrNameLst>
                                          <p:attrName>fill.type</p:attrName>
                                        </p:attrNameLst>
                                      </p:cBhvr>
                                      <p:to>
                                        <p:strVal val="solid"/>
                                      </p:to>
                                    </p:set>
                                    <p:set>
                                      <p:cBhvr>
                                        <p:cTn id="18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89" restart="whenNotActive" fill="hold" evtFilter="cancelBubble" nodeType="interactiveSeq">
                <p:stCondLst>
                  <p:cond evt="onClick" delay="0">
                    <p:tgtEl>
                      <p:spTgt spid="39"/>
                    </p:tgtEl>
                  </p:cond>
                </p:stCondLst>
                <p:endSync evt="end" delay="0">
                  <p:rtn val="all"/>
                </p:endSync>
                <p:childTnLst>
                  <p:par>
                    <p:cTn id="190" fill="hold">
                      <p:stCondLst>
                        <p:cond delay="0"/>
                      </p:stCondLst>
                      <p:childTnLst>
                        <p:par>
                          <p:cTn id="191" fill="hold">
                            <p:stCondLst>
                              <p:cond delay="0"/>
                            </p:stCondLst>
                            <p:childTnLst>
                              <p:par>
                                <p:cTn id="192" presetID="1" presetClass="emph" presetSubtype="2" fill="hold" nodeType="clickEffect">
                                  <p:stCondLst>
                                    <p:cond delay="0"/>
                                  </p:stCondLst>
                                  <p:childTnLst>
                                    <p:animClr clrSpc="rgb" dir="cw">
                                      <p:cBhvr>
                                        <p:cTn id="193" dur="500" fill="hold"/>
                                        <p:tgtEl>
                                          <p:spTgt spid="39"/>
                                        </p:tgtEl>
                                        <p:attrNameLst>
                                          <p:attrName>fillcolor</p:attrName>
                                        </p:attrNameLst>
                                      </p:cBhvr>
                                      <p:to>
                                        <a:srgbClr val="000000"/>
                                      </p:to>
                                    </p:animClr>
                                    <p:set>
                                      <p:cBhvr>
                                        <p:cTn id="194" dur="500" fill="hold"/>
                                        <p:tgtEl>
                                          <p:spTgt spid="39"/>
                                        </p:tgtEl>
                                        <p:attrNameLst>
                                          <p:attrName>fill.type</p:attrName>
                                        </p:attrNameLst>
                                      </p:cBhvr>
                                      <p:to>
                                        <p:strVal val="solid"/>
                                      </p:to>
                                    </p:set>
                                    <p:set>
                                      <p:cBhvr>
                                        <p:cTn id="19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1"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rgbClr val="FF0000"/>
                </a:solidFill>
                <a:latin typeface="Times New Roman" panose="02020603050405020304" pitchFamily="18" charset="0"/>
                <a:cs typeface="Times New Roman" panose="02020603050405020304" pitchFamily="18" charset="0"/>
              </a:rPr>
              <a:t>Câu </a:t>
            </a:r>
            <a:r>
              <a:rPr lang="en-US" sz="3200">
                <a:solidFill>
                  <a:srgbClr val="FF0000"/>
                </a:solidFill>
                <a:latin typeface="Times New Roman" panose="02020603050405020304" pitchFamily="18" charset="0"/>
                <a:cs typeface="Times New Roman" panose="02020603050405020304" pitchFamily="18" charset="0"/>
              </a:rPr>
              <a:t>1. Song </a:t>
            </a:r>
            <a:r>
              <a:rPr lang="vi-VN" sz="3200">
                <a:solidFill>
                  <a:srgbClr val="FF0000"/>
                </a:solidFill>
                <a:latin typeface="Times New Roman" panose="02020603050405020304" pitchFamily="18" charset="0"/>
                <a:cs typeface="Times New Roman" panose="02020603050405020304" pitchFamily="18" charset="0"/>
              </a:rPr>
              <a:t>thất lục bát là thể thơ có nguồn gốc từ:</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037642"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a:solidFill>
                  <a:prstClr val="black"/>
                </a:solidFill>
                <a:latin typeface="Times New Roman" panose="02020603050405020304" pitchFamily="18" charset="0"/>
                <a:cs typeface="Times New Roman" panose="02020603050405020304" pitchFamily="18" charset="0"/>
              </a:rPr>
              <a:t>B</a:t>
            </a:r>
            <a:r>
              <a:rPr lang="vi-VN" sz="2800">
                <a:solidFill>
                  <a:schemeClr val="tx1"/>
                </a:solidFill>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Việt </a:t>
            </a:r>
            <a:r>
              <a:rPr lang="en-US" sz="2800">
                <a:solidFill>
                  <a:prstClr val="black"/>
                </a:solidFill>
                <a:latin typeface="Times New Roman" panose="02020603050405020304" pitchFamily="18" charset="0"/>
                <a:cs typeface="Times New Roman" panose="02020603050405020304" pitchFamily="18" charset="0"/>
              </a:rPr>
              <a:t>Nam</a:t>
            </a:r>
            <a:r>
              <a:rPr lang="en-US" sz="280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a:solidFill>
                  <a:prstClr val="black"/>
                </a:solidFill>
                <a:latin typeface="Times New Roman" panose="02020603050405020304" pitchFamily="18" charset="0"/>
                <a:cs typeface="Times New Roman" panose="02020603050405020304" pitchFamily="18" charset="0"/>
              </a:rPr>
              <a:t>A. Pháp</a:t>
            </a:r>
            <a:r>
              <a:rPr lang="en-US" sz="280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prstClr val="black"/>
                </a:solidFill>
                <a:latin typeface="Times New Roman" panose="02020603050405020304" pitchFamily="18" charset="0"/>
                <a:cs typeface="Times New Roman" panose="02020603050405020304" pitchFamily="18" charset="0"/>
              </a:rPr>
              <a:t>C. </a:t>
            </a:r>
            <a:r>
              <a:rPr lang="en-US" sz="2800">
                <a:solidFill>
                  <a:prstClr val="black"/>
                </a:solidFill>
                <a:latin typeface="Times New Roman" panose="02020603050405020304" pitchFamily="18" charset="0"/>
                <a:cs typeface="Times New Roman" panose="02020603050405020304" pitchFamily="18" charset="0"/>
              </a:rPr>
              <a:t>Trung </a:t>
            </a:r>
            <a:r>
              <a:rPr lang="vi-VN" sz="2800">
                <a:solidFill>
                  <a:prstClr val="black"/>
                </a:solidFill>
                <a:latin typeface="Times New Roman" panose="02020603050405020304" pitchFamily="18" charset="0"/>
                <a:cs typeface="Times New Roman" panose="02020603050405020304" pitchFamily="18" charset="0"/>
              </a:rPr>
              <a:t>Quốc</a:t>
            </a:r>
            <a:r>
              <a:rPr lang="en-US" sz="280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prstClr val="black"/>
                </a:solidFill>
                <a:latin typeface="Times New Roman" panose="02020603050405020304" pitchFamily="18" charset="0"/>
                <a:cs typeface="Times New Roman" panose="02020603050405020304" pitchFamily="18" charset="0"/>
              </a:rPr>
              <a:t>D. Nhật Bản</a:t>
            </a:r>
            <a:r>
              <a:rPr lang="en-US" sz="280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a:solidFill>
                  <a:srgbClr val="FF0000"/>
                </a:solidFill>
                <a:latin typeface="Times New Roman" panose="02020603050405020304" pitchFamily="18" charset="0"/>
                <a:cs typeface="Times New Roman" panose="02020603050405020304" pitchFamily="18" charset="0"/>
              </a:rPr>
              <a:t>Câu 2. Dòng nào </a:t>
            </a:r>
            <a:r>
              <a:rPr lang="en-US" sz="3600">
                <a:solidFill>
                  <a:srgbClr val="FF0000"/>
                </a:solidFill>
                <a:latin typeface="Times New Roman" panose="02020603050405020304" pitchFamily="18" charset="0"/>
                <a:cs typeface="Times New Roman" panose="02020603050405020304" pitchFamily="18" charset="0"/>
              </a:rPr>
              <a:t>sau </a:t>
            </a:r>
            <a:r>
              <a:rPr lang="vi-VN" sz="3600">
                <a:solidFill>
                  <a:srgbClr val="FF0000"/>
                </a:solidFill>
                <a:latin typeface="Times New Roman" panose="02020603050405020304" pitchFamily="18" charset="0"/>
                <a:cs typeface="Times New Roman" panose="02020603050405020304" pitchFamily="18" charset="0"/>
              </a:rPr>
              <a:t>đây </a:t>
            </a:r>
            <a:r>
              <a:rPr lang="vi-VN" sz="3600" u="sng">
                <a:solidFill>
                  <a:srgbClr val="FF0000"/>
                </a:solidFill>
                <a:latin typeface="Times New Roman" panose="02020603050405020304" pitchFamily="18" charset="0"/>
                <a:cs typeface="Times New Roman" panose="02020603050405020304" pitchFamily="18" charset="0"/>
              </a:rPr>
              <a:t>không phải </a:t>
            </a:r>
            <a:r>
              <a:rPr lang="vi-VN" sz="3600">
                <a:solidFill>
                  <a:srgbClr val="FF0000"/>
                </a:solidFill>
                <a:latin typeface="Times New Roman" panose="02020603050405020304" pitchFamily="18" charset="0"/>
                <a:cs typeface="Times New Roman" panose="02020603050405020304" pitchFamily="18" charset="0"/>
              </a:rPr>
              <a:t>là đặc điểm của thể thơ </a:t>
            </a:r>
            <a:r>
              <a:rPr lang="en-US" sz="3600">
                <a:solidFill>
                  <a:srgbClr val="FF0000"/>
                </a:solidFill>
                <a:latin typeface="Times New Roman" panose="02020603050405020304" pitchFamily="18" charset="0"/>
                <a:cs typeface="Times New Roman" panose="02020603050405020304" pitchFamily="18" charset="0"/>
              </a:rPr>
              <a:t>song </a:t>
            </a:r>
            <a:r>
              <a:rPr lang="vi-VN" sz="3600">
                <a:solidFill>
                  <a:srgbClr val="FF0000"/>
                </a:solidFill>
                <a:latin typeface="Times New Roman" panose="02020603050405020304" pitchFamily="18" charset="0"/>
                <a:cs typeface="Times New Roman" panose="02020603050405020304" pitchFamily="18" charset="0"/>
              </a:rPr>
              <a:t>thất lục bát?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061077" y="1971829"/>
            <a:ext cx="4786022" cy="1540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rPr>
              <a:t>A. </a:t>
            </a:r>
            <a:r>
              <a:rPr lang="vi-VN" sz="3200">
                <a:solidFill>
                  <a:schemeClr val="tx1"/>
                </a:solidFill>
                <a:latin typeface="Times New Roman" panose="02020603050405020304" pitchFamily="18" charset="0"/>
                <a:cs typeface="Times New Roman" panose="02020603050405020304" pitchFamily="18" charset="0"/>
              </a:rPr>
              <a:t>Có hiện tượng biến thể về cấu trúc</a:t>
            </a:r>
            <a:r>
              <a:rPr lang="en-US" sz="3200">
                <a:solidFill>
                  <a:prstClr val="black"/>
                </a:solidFill>
                <a:cs typeface="Times New Roman" panose="02020603050405020304" pitchFamily="18" charset="0"/>
              </a:rPr>
              <a:t>.</a:t>
            </a:r>
            <a:endParaRPr lang="en-US" sz="3200" dirty="0">
              <a:solidFill>
                <a:prstClr val="black"/>
              </a:solidFill>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34047" y="3564088"/>
            <a:ext cx="5319762" cy="11384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a:solidFill>
                  <a:prstClr val="black"/>
                </a:solidFill>
                <a:latin typeface="Arial" panose="020B0604020202020204" pitchFamily="34" charset="0"/>
              </a:rPr>
              <a:t>D. </a:t>
            </a:r>
            <a:r>
              <a:rPr lang="vi-VN" sz="3200">
                <a:solidFill>
                  <a:schemeClr val="tx1"/>
                </a:solidFill>
                <a:latin typeface="Times New Roman" panose="02020603050405020304" pitchFamily="18" charset="0"/>
                <a:cs typeface="Times New Roman" panose="02020603050405020304" pitchFamily="18" charset="0"/>
              </a:rPr>
              <a:t>Sử dụng yếu tố văn hoá phương Tây</a:t>
            </a:r>
            <a:r>
              <a:rPr lang="en-US" sz="3200">
                <a:solidFill>
                  <a:schemeClr val="tx1"/>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057712" y="3714670"/>
            <a:ext cx="4912781" cy="1054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a:solidFill>
                  <a:prstClr val="black"/>
                </a:solidFill>
                <a:latin typeface="Times New Roman" panose="02020603050405020304" pitchFamily="18" charset="0"/>
                <a:cs typeface="Times New Roman" panose="02020603050405020304" pitchFamily="18" charset="0"/>
              </a:rPr>
              <a:t>C. </a:t>
            </a:r>
            <a:r>
              <a:rPr lang="vi-VN" sz="3200">
                <a:solidFill>
                  <a:schemeClr val="tx1"/>
                </a:solidFill>
                <a:latin typeface="Times New Roman" panose="02020603050405020304" pitchFamily="18" charset="0"/>
                <a:cs typeface="Times New Roman" panose="02020603050405020304" pitchFamily="18" charset="0"/>
              </a:rPr>
              <a:t>Số câu </a:t>
            </a:r>
            <a:r>
              <a:rPr lang="en-US" sz="3200">
                <a:solidFill>
                  <a:schemeClr val="tx1"/>
                </a:solidFill>
                <a:latin typeface="Times New Roman" panose="02020603050405020304" pitchFamily="18" charset="0"/>
                <a:cs typeface="Times New Roman" panose="02020603050405020304" pitchFamily="18" charset="0"/>
              </a:rPr>
              <a:t>trong </a:t>
            </a:r>
            <a:r>
              <a:rPr lang="vi-VN" sz="3200">
                <a:solidFill>
                  <a:schemeClr val="tx1"/>
                </a:solidFill>
                <a:latin typeface="Times New Roman" panose="02020603050405020304" pitchFamily="18" charset="0"/>
                <a:cs typeface="Times New Roman" panose="02020603050405020304" pitchFamily="18" charset="0"/>
              </a:rPr>
              <a:t>mỗi khổ thơ không cố định</a:t>
            </a:r>
            <a:r>
              <a:rPr lang="en-US" sz="3200">
                <a:solidFill>
                  <a:schemeClr val="tx1"/>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207195" y="1971828"/>
            <a:ext cx="5373467" cy="15401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200">
                <a:solidFill>
                  <a:prstClr val="black"/>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Có thể </a:t>
            </a:r>
            <a:r>
              <a:rPr lang="en-US" sz="3200">
                <a:solidFill>
                  <a:schemeClr val="tx1"/>
                </a:solidFill>
                <a:latin typeface="Times New Roman" panose="02020603050405020304" pitchFamily="18" charset="0"/>
                <a:cs typeface="Times New Roman" panose="02020603050405020304" pitchFamily="18" charset="0"/>
              </a:rPr>
              <a:t>chia </a:t>
            </a:r>
            <a:r>
              <a:rPr lang="vi-VN" sz="3200">
                <a:solidFill>
                  <a:schemeClr val="tx1"/>
                </a:solidFill>
                <a:latin typeface="Times New Roman" panose="02020603050405020304" pitchFamily="18" charset="0"/>
                <a:cs typeface="Times New Roman" panose="02020603050405020304" pitchFamily="18" charset="0"/>
              </a:rPr>
              <a:t>khổ hoặc không</a:t>
            </a:r>
            <a:r>
              <a:rPr lang="en-US" sz="320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0943" y="2653124"/>
            <a:ext cx="835445" cy="73417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514102" y="413329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7250" y="2855201"/>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91557" y="4038697"/>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600">
                <a:solidFill>
                  <a:srgbClr val="FF0000"/>
                </a:solidFill>
                <a:latin typeface="Times New Roman" panose="02020603050405020304" pitchFamily="18" charset="0"/>
                <a:cs typeface="Times New Roman" panose="02020603050405020304" pitchFamily="18" charset="0"/>
              </a:rPr>
              <a:t>Câu </a:t>
            </a:r>
            <a:r>
              <a:rPr lang="en-US" sz="3600">
                <a:solidFill>
                  <a:srgbClr val="FF0000"/>
                </a:solidFill>
                <a:latin typeface="Times New Roman" panose="02020603050405020304" pitchFamily="18" charset="0"/>
                <a:cs typeface="Times New Roman" panose="02020603050405020304" pitchFamily="18" charset="0"/>
              </a:rPr>
              <a:t>3</a:t>
            </a:r>
            <a:r>
              <a:rPr lang="vi-VN" sz="3600">
                <a:solidFill>
                  <a:schemeClr val="tx1"/>
                </a:solidFill>
                <a:latin typeface="Times New Roman" panose="02020603050405020304" pitchFamily="18" charset="0"/>
                <a:cs typeface="Times New Roman" panose="02020603050405020304" pitchFamily="18" charset="0"/>
              </a:rPr>
              <a:t>. </a:t>
            </a:r>
            <a:r>
              <a:rPr lang="vi-VN" sz="3600">
                <a:solidFill>
                  <a:srgbClr val="FF0000"/>
                </a:solidFill>
                <a:latin typeface="Times New Roman" panose="02020603050405020304" pitchFamily="18" charset="0"/>
                <a:cs typeface="Times New Roman" panose="02020603050405020304" pitchFamily="18" charset="0"/>
              </a:rPr>
              <a:t>Vần chân </a:t>
            </a:r>
            <a:r>
              <a:rPr lang="en-US" sz="3600">
                <a:solidFill>
                  <a:srgbClr val="FF0000"/>
                </a:solidFill>
                <a:latin typeface="Times New Roman" panose="02020603050405020304" pitchFamily="18" charset="0"/>
                <a:cs typeface="Times New Roman" panose="02020603050405020304" pitchFamily="18" charset="0"/>
              </a:rPr>
              <a:t>trong </a:t>
            </a:r>
            <a:r>
              <a:rPr lang="vi-VN" sz="3600">
                <a:solidFill>
                  <a:srgbClr val="FF0000"/>
                </a:solidFill>
                <a:latin typeface="Times New Roman" panose="02020603050405020304" pitchFamily="18" charset="0"/>
                <a:cs typeface="Times New Roman" panose="02020603050405020304" pitchFamily="18" charset="0"/>
              </a:rPr>
              <a:t>thơ </a:t>
            </a:r>
            <a:r>
              <a:rPr lang="en-US" sz="3600">
                <a:solidFill>
                  <a:srgbClr val="FF0000"/>
                </a:solidFill>
                <a:latin typeface="Times New Roman" panose="02020603050405020304" pitchFamily="18" charset="0"/>
                <a:cs typeface="Times New Roman" panose="02020603050405020304" pitchFamily="18" charset="0"/>
              </a:rPr>
              <a:t>song </a:t>
            </a:r>
            <a:r>
              <a:rPr lang="vi-VN" sz="3600">
                <a:solidFill>
                  <a:srgbClr val="FF0000"/>
                </a:solidFill>
                <a:latin typeface="Times New Roman" panose="02020603050405020304" pitchFamily="18" charset="0"/>
                <a:cs typeface="Times New Roman" panose="02020603050405020304" pitchFamily="18" charset="0"/>
              </a:rPr>
              <a:t>thất lục bát được </a:t>
            </a:r>
            <a:r>
              <a:rPr lang="en-US" sz="3600">
                <a:solidFill>
                  <a:srgbClr val="FF0000"/>
                </a:solidFill>
                <a:latin typeface="Times New Roman" panose="02020603050405020304" pitchFamily="18" charset="0"/>
                <a:cs typeface="Times New Roman" panose="02020603050405020304" pitchFamily="18" charset="0"/>
              </a:rPr>
              <a:t>gieo </a:t>
            </a:r>
            <a:r>
              <a:rPr lang="vi-VN" sz="3600">
                <a:solidFill>
                  <a:srgbClr val="FF0000"/>
                </a:solidFill>
                <a:latin typeface="Times New Roman" panose="02020603050405020304" pitchFamily="18" charset="0"/>
                <a:cs typeface="Times New Roman" panose="02020603050405020304" pitchFamily="18" charset="0"/>
              </a:rPr>
              <a:t>ở đâu?</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673865" y="3897018"/>
            <a:ext cx="4906798" cy="15025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rPr>
              <a:t>D</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 </a:t>
            </a:r>
            <a:r>
              <a:rPr lang="vi-VN" sz="3600">
                <a:solidFill>
                  <a:schemeClr val="tx1"/>
                </a:solidFill>
                <a:latin typeface="Times New Roman" panose="02020603050405020304" pitchFamily="18" charset="0"/>
                <a:cs typeface="Times New Roman" panose="02020603050405020304" pitchFamily="18" charset="0"/>
              </a:rPr>
              <a:t>Tiếng cuối của mỗi câu </a:t>
            </a:r>
            <a:r>
              <a:rPr lang="vi-VN" sz="3600" smtClean="0">
                <a:solidFill>
                  <a:schemeClr val="tx1"/>
                </a:solidFill>
                <a:latin typeface="Times New Roman" panose="02020603050405020304" pitchFamily="18" charset="0"/>
                <a:cs typeface="Times New Roman" panose="02020603050405020304" pitchFamily="18" charset="0"/>
              </a:rPr>
              <a:t>thơ</a:t>
            </a:r>
            <a:r>
              <a:rPr lang="en-US" sz="360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706470" y="2093949"/>
            <a:ext cx="5674851" cy="16088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prstClr val="black"/>
                </a:solidFill>
                <a:latin typeface="Times New Roman" panose="02020603050405020304" pitchFamily="18" charset="0"/>
                <a:cs typeface="Times New Roman" panose="02020603050405020304" pitchFamily="18" charset="0"/>
              </a:rPr>
              <a:t>A</a:t>
            </a:r>
            <a:r>
              <a:rPr lang="vi-VN" sz="3600">
                <a:solidFill>
                  <a:schemeClr val="tx1"/>
                </a:solidFill>
                <a:latin typeface="Times New Roman" panose="02020603050405020304" pitchFamily="18" charset="0"/>
                <a:cs typeface="Times New Roman" panose="02020603050405020304" pitchFamily="18" charset="0"/>
              </a:rPr>
              <a:t>. Tiếng thứ </a:t>
            </a:r>
            <a:r>
              <a:rPr lang="en-US" sz="3600">
                <a:solidFill>
                  <a:schemeClr val="tx1"/>
                </a:solidFill>
                <a:latin typeface="Times New Roman" panose="02020603050405020304" pitchFamily="18" charset="0"/>
                <a:cs typeface="Times New Roman" panose="02020603050405020304" pitchFamily="18" charset="0"/>
              </a:rPr>
              <a:t>ba </a:t>
            </a:r>
            <a:r>
              <a:rPr lang="vi-VN" sz="3600">
                <a:solidFill>
                  <a:schemeClr val="tx1"/>
                </a:solidFill>
                <a:latin typeface="Times New Roman" panose="02020603050405020304" pitchFamily="18" charset="0"/>
                <a:cs typeface="Times New Roman" panose="02020603050405020304" pitchFamily="18" charset="0"/>
              </a:rPr>
              <a:t>của mỗi câu </a:t>
            </a:r>
            <a:r>
              <a:rPr lang="vi-VN" sz="3600" smtClean="0">
                <a:solidFill>
                  <a:schemeClr val="tx1"/>
                </a:solidFill>
                <a:latin typeface="Times New Roman" panose="02020603050405020304" pitchFamily="18" charset="0"/>
                <a:cs typeface="Times New Roman" panose="02020603050405020304" pitchFamily="18" charset="0"/>
              </a:rPr>
              <a:t>thơ</a:t>
            </a:r>
            <a:r>
              <a:rPr lang="en-US" sz="360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63870" y="3895950"/>
            <a:ext cx="5617451" cy="15035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prstClr val="black"/>
                </a:solidFill>
                <a:latin typeface="Times New Roman" panose="02020603050405020304" pitchFamily="18" charset="0"/>
                <a:cs typeface="Times New Roman" panose="02020603050405020304" pitchFamily="18" charset="0"/>
              </a:rPr>
              <a:t>C. </a:t>
            </a:r>
            <a:r>
              <a:rPr lang="vi-VN" sz="3600">
                <a:solidFill>
                  <a:schemeClr val="tx1"/>
                </a:solidFill>
                <a:latin typeface="Times New Roman" panose="02020603050405020304" pitchFamily="18" charset="0"/>
                <a:cs typeface="Times New Roman" panose="02020603050405020304" pitchFamily="18" charset="0"/>
              </a:rPr>
              <a:t>Tiếng đầu của mỗi câu </a:t>
            </a:r>
            <a:r>
              <a:rPr lang="vi-VN" sz="3600" smtClean="0">
                <a:solidFill>
                  <a:schemeClr val="tx1"/>
                </a:solidFill>
                <a:latin typeface="Times New Roman" panose="02020603050405020304" pitchFamily="18" charset="0"/>
                <a:cs typeface="Times New Roman" panose="02020603050405020304" pitchFamily="18" charset="0"/>
              </a:rPr>
              <a:t>thơ</a:t>
            </a:r>
            <a:r>
              <a:rPr lang="en-US" sz="360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673865" y="2046366"/>
            <a:ext cx="4906798" cy="16874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smtClean="0">
                <a:solidFill>
                  <a:schemeClr val="tx1"/>
                </a:solidFill>
                <a:latin typeface="Times New Roman" panose="02020603050405020304" pitchFamily="18" charset="0"/>
                <a:cs typeface="Times New Roman" panose="02020603050405020304" pitchFamily="18" charset="0"/>
              </a:rPr>
              <a:t>B. </a:t>
            </a:r>
            <a:r>
              <a:rPr lang="vi-VN" sz="3600" smtClean="0">
                <a:solidFill>
                  <a:schemeClr val="tx1"/>
                </a:solidFill>
                <a:latin typeface="Times New Roman" panose="02020603050405020304" pitchFamily="18" charset="0"/>
                <a:cs typeface="Times New Roman" panose="02020603050405020304" pitchFamily="18" charset="0"/>
              </a:rPr>
              <a:t>Tiếng </a:t>
            </a:r>
            <a:r>
              <a:rPr lang="vi-VN" sz="3600">
                <a:solidFill>
                  <a:schemeClr val="tx1"/>
                </a:solidFill>
                <a:latin typeface="Times New Roman" panose="02020603050405020304" pitchFamily="18" charset="0"/>
                <a:cs typeface="Times New Roman" panose="02020603050405020304" pitchFamily="18" charset="0"/>
              </a:rPr>
              <a:t>thứ năm của mỗi câu </a:t>
            </a:r>
            <a:r>
              <a:rPr lang="vi-VN" sz="3600" smtClean="0">
                <a:solidFill>
                  <a:schemeClr val="tx1"/>
                </a:solidFill>
                <a:latin typeface="Times New Roman" panose="02020603050405020304" pitchFamily="18" charset="0"/>
                <a:cs typeface="Times New Roman" panose="02020603050405020304" pitchFamily="18" charset="0"/>
              </a:rPr>
              <a:t>thơ</a:t>
            </a:r>
            <a:r>
              <a:rPr lang="en-US" sz="360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387836" y="454816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207710" y="464774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30990" y="281643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02968" y="2839397"/>
            <a:ext cx="804742" cy="707197"/>
          </a:xfrm>
          <a:prstGeom prst="rect">
            <a:avLst/>
          </a:prstGeom>
        </p:spPr>
      </p:pic>
      <p:sp>
        <p:nvSpPr>
          <p:cNvPr id="17" name="Cloud 16">
            <a:hlinkClick r:id="rId14" action="ppaction://hlinksldjump"/>
          </p:cNvPr>
          <p:cNvSpPr/>
          <p:nvPr/>
        </p:nvSpPr>
        <p:spPr>
          <a:xfrm>
            <a:off x="4651707" y="5484722"/>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kern="0">
                <a:solidFill>
                  <a:srgbClr val="FF0000"/>
                </a:solidFill>
                <a:latin typeface="Times New Roman" panose="02020603050405020304" pitchFamily="18" charset="0"/>
                <a:ea typeface="Times New Roman" panose="02020603050405020304" pitchFamily="18" charset="0"/>
              </a:rPr>
              <a:t>Câu </a:t>
            </a:r>
            <a:r>
              <a:rPr lang="en-US" sz="3600" b="1" kern="0">
                <a:solidFill>
                  <a:srgbClr val="FF0000"/>
                </a:solidFill>
                <a:latin typeface="Times New Roman" panose="02020603050405020304" pitchFamily="18" charset="0"/>
                <a:ea typeface="Times New Roman" panose="02020603050405020304" pitchFamily="18" charset="0"/>
              </a:rPr>
              <a:t>4</a:t>
            </a:r>
            <a:r>
              <a:rPr lang="vi-VN" sz="3600" b="1" kern="0">
                <a:solidFill>
                  <a:srgbClr val="FF0000"/>
                </a:solidFill>
                <a:latin typeface="Times New Roman" panose="02020603050405020304" pitchFamily="18" charset="0"/>
                <a:ea typeface="Times New Roman" panose="02020603050405020304" pitchFamily="18" charset="0"/>
              </a:rPr>
              <a:t>. Biến thể nào dưới đây là phổ biến </a:t>
            </a:r>
            <a:r>
              <a:rPr lang="en-US" sz="3600" b="1" kern="0">
                <a:solidFill>
                  <a:srgbClr val="FF0000"/>
                </a:solidFill>
                <a:latin typeface="Times New Roman" panose="02020603050405020304" pitchFamily="18" charset="0"/>
                <a:ea typeface="Times New Roman" panose="02020603050405020304" pitchFamily="18" charset="0"/>
              </a:rPr>
              <a:t>trong </a:t>
            </a:r>
            <a:r>
              <a:rPr lang="vi-VN" sz="3600" b="1" kern="0">
                <a:solidFill>
                  <a:srgbClr val="FF0000"/>
                </a:solidFill>
                <a:latin typeface="Times New Roman" panose="02020603050405020304" pitchFamily="18" charset="0"/>
                <a:ea typeface="Times New Roman" panose="02020603050405020304" pitchFamily="18" charset="0"/>
              </a:rPr>
              <a:t>thơ </a:t>
            </a:r>
            <a:r>
              <a:rPr lang="en-US" sz="3600" b="1" kern="0">
                <a:solidFill>
                  <a:srgbClr val="FF0000"/>
                </a:solidFill>
                <a:latin typeface="Times New Roman" panose="02020603050405020304" pitchFamily="18" charset="0"/>
                <a:ea typeface="Times New Roman" panose="02020603050405020304" pitchFamily="18" charset="0"/>
              </a:rPr>
              <a:t>song </a:t>
            </a:r>
            <a:r>
              <a:rPr lang="vi-VN" sz="3600" b="1" kern="0">
                <a:solidFill>
                  <a:srgbClr val="FF0000"/>
                </a:solidFill>
                <a:latin typeface="Times New Roman" panose="02020603050405020304" pitchFamily="18" charset="0"/>
                <a:ea typeface="Times New Roman" panose="02020603050405020304" pitchFamily="18" charset="0"/>
              </a:rPr>
              <a:t>thất lục bát?</a:t>
            </a:r>
            <a:endParaRPr lang="en-US" sz="3600" b="1" kern="0" dirty="0">
              <a:solidFill>
                <a:srgbClr val="FF0000"/>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403822" y="2021599"/>
            <a:ext cx="5541358" cy="16387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prstClr val="black"/>
                </a:solidFill>
                <a:latin typeface="Times New Roman" panose="02020603050405020304" pitchFamily="18" charset="0"/>
                <a:cs typeface="Times New Roman" panose="02020603050405020304" pitchFamily="18" charset="0"/>
              </a:rPr>
              <a:t>A. Mỗi khổ thơ chỉ gồm một cặp </a:t>
            </a:r>
            <a:r>
              <a:rPr lang="vi-VN" sz="3600" smtClean="0">
                <a:solidFill>
                  <a:prstClr val="black"/>
                </a:solidFill>
                <a:latin typeface="Times New Roman" panose="02020603050405020304" pitchFamily="18" charset="0"/>
                <a:cs typeface="Times New Roman" panose="02020603050405020304" pitchFamily="18" charset="0"/>
              </a:rPr>
              <a:t>câu</a:t>
            </a:r>
            <a:r>
              <a:rPr lang="en-US" sz="3600" smtClean="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19124" y="2010436"/>
            <a:ext cx="5824825" cy="16499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a:solidFill>
                  <a:prstClr val="black"/>
                </a:solidFill>
                <a:latin typeface="Times New Roman" panose="02020603050405020304" pitchFamily="18" charset="0"/>
                <a:cs typeface="Times New Roman" panose="02020603050405020304" pitchFamily="18" charset="0"/>
              </a:rPr>
              <a:t>B. Mở đầu bài thơ bằng cặp </a:t>
            </a:r>
            <a:r>
              <a:rPr lang="en-US" sz="3600">
                <a:solidFill>
                  <a:prstClr val="black"/>
                </a:solidFill>
                <a:latin typeface="Times New Roman" panose="02020603050405020304" pitchFamily="18" charset="0"/>
                <a:cs typeface="Times New Roman" panose="02020603050405020304" pitchFamily="18" charset="0"/>
              </a:rPr>
              <a:t>song </a:t>
            </a:r>
            <a:r>
              <a:rPr lang="vi-VN" sz="3600" smtClean="0">
                <a:solidFill>
                  <a:prstClr val="black"/>
                </a:solidFill>
                <a:latin typeface="Times New Roman" panose="02020603050405020304" pitchFamily="18" charset="0"/>
                <a:cs typeface="Times New Roman" panose="02020603050405020304" pitchFamily="18" charset="0"/>
              </a:rPr>
              <a:t>thất</a:t>
            </a:r>
            <a:r>
              <a:rPr lang="en-US" sz="3600" smtClean="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145627" y="3916761"/>
            <a:ext cx="5798321" cy="16851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prstClr val="black"/>
                </a:solidFill>
              </a:rPr>
              <a:t>D. </a:t>
            </a:r>
            <a:r>
              <a:rPr lang="vi-VN" sz="3600">
                <a:solidFill>
                  <a:prstClr val="black"/>
                </a:solidFill>
                <a:latin typeface="Times New Roman" panose="02020603050405020304" pitchFamily="18" charset="0"/>
                <a:cs typeface="Times New Roman" panose="02020603050405020304" pitchFamily="18" charset="0"/>
              </a:rPr>
              <a:t>Sử dụng toàn bộ câu thơ có cùng số </a:t>
            </a:r>
            <a:r>
              <a:rPr lang="vi-VN" sz="3600" smtClean="0">
                <a:solidFill>
                  <a:prstClr val="black"/>
                </a:solidFill>
                <a:latin typeface="Times New Roman" panose="02020603050405020304" pitchFamily="18" charset="0"/>
                <a:cs typeface="Times New Roman" panose="02020603050405020304" pitchFamily="18" charset="0"/>
              </a:rPr>
              <a:t>tiếng</a:t>
            </a:r>
            <a:r>
              <a:rPr lang="en-US" sz="3600" smtClean="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03822" y="3897924"/>
            <a:ext cx="5541358" cy="17227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a:solidFill>
                  <a:prstClr val="black"/>
                </a:solidFill>
                <a:latin typeface="Times New Roman" panose="02020603050405020304" pitchFamily="18" charset="0"/>
                <a:cs typeface="Times New Roman" panose="02020603050405020304" pitchFamily="18" charset="0"/>
              </a:rPr>
              <a:t>C. Mở đầu bài thơ bằng cặp lục </a:t>
            </a:r>
            <a:r>
              <a:rPr lang="vi-VN" sz="3600" smtClean="0">
                <a:solidFill>
                  <a:prstClr val="black"/>
                </a:solidFill>
                <a:latin typeface="Times New Roman" panose="02020603050405020304" pitchFamily="18" charset="0"/>
                <a:cs typeface="Times New Roman" panose="02020603050405020304" pitchFamily="18" charset="0"/>
              </a:rPr>
              <a:t>bát</a:t>
            </a:r>
            <a:r>
              <a:rPr lang="en-US" sz="3600" smtClean="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616" y="2854315"/>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72401" y="4808575"/>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0245" y="475932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2195" y="2840996"/>
            <a:ext cx="732592" cy="643793"/>
          </a:xfrm>
          <a:prstGeom prst="rect">
            <a:avLst/>
          </a:prstGeom>
        </p:spPr>
      </p:pic>
      <p:sp>
        <p:nvSpPr>
          <p:cNvPr id="18" name="Cloud 17">
            <a:hlinkClick r:id="rId13" action="ppaction://hlinksldjump"/>
          </p:cNvPr>
          <p:cNvSpPr/>
          <p:nvPr/>
        </p:nvSpPr>
        <p:spPr>
          <a:xfrm>
            <a:off x="4716733" y="569881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69843" y="147425"/>
            <a:ext cx="11237844"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rgbClr val="FF0000"/>
                </a:solidFill>
                <a:latin typeface="Times New Roman" panose="02020603050405020304" pitchFamily="18" charset="0"/>
                <a:cs typeface="Times New Roman" panose="02020603050405020304" pitchFamily="18" charset="0"/>
              </a:rPr>
              <a:t>Câu </a:t>
            </a:r>
            <a:r>
              <a:rPr lang="en-US" sz="3600">
                <a:solidFill>
                  <a:srgbClr val="FF0000"/>
                </a:solidFill>
                <a:latin typeface="Times New Roman" panose="02020603050405020304" pitchFamily="18" charset="0"/>
                <a:cs typeface="Times New Roman" panose="02020603050405020304" pitchFamily="18" charset="0"/>
              </a:rPr>
              <a:t>5</a:t>
            </a:r>
            <a:r>
              <a:rPr lang="vi-VN" sz="3600">
                <a:solidFill>
                  <a:srgbClr val="FF0000"/>
                </a:solidFill>
                <a:latin typeface="Times New Roman" panose="02020603050405020304" pitchFamily="18" charset="0"/>
                <a:cs typeface="Times New Roman" panose="02020603050405020304" pitchFamily="18" charset="0"/>
              </a:rPr>
              <a:t>. Việc sử dụng vần lưng </a:t>
            </a:r>
            <a:r>
              <a:rPr lang="en-US" sz="3600">
                <a:solidFill>
                  <a:srgbClr val="FF0000"/>
                </a:solidFill>
                <a:latin typeface="Times New Roman" panose="02020603050405020304" pitchFamily="18" charset="0"/>
                <a:cs typeface="Times New Roman" panose="02020603050405020304" pitchFamily="18" charset="0"/>
              </a:rPr>
              <a:t>trong </a:t>
            </a:r>
            <a:r>
              <a:rPr lang="vi-VN" sz="3600">
                <a:solidFill>
                  <a:srgbClr val="FF0000"/>
                </a:solidFill>
                <a:latin typeface="Times New Roman" panose="02020603050405020304" pitchFamily="18" charset="0"/>
                <a:cs typeface="Times New Roman" panose="02020603050405020304" pitchFamily="18" charset="0"/>
              </a:rPr>
              <a:t>thơ </a:t>
            </a:r>
            <a:r>
              <a:rPr lang="en-US" sz="3600">
                <a:solidFill>
                  <a:srgbClr val="FF0000"/>
                </a:solidFill>
                <a:latin typeface="Times New Roman" panose="02020603050405020304" pitchFamily="18" charset="0"/>
                <a:cs typeface="Times New Roman" panose="02020603050405020304" pitchFamily="18" charset="0"/>
              </a:rPr>
              <a:t>song </a:t>
            </a:r>
            <a:r>
              <a:rPr lang="vi-VN" sz="3600">
                <a:solidFill>
                  <a:srgbClr val="FF0000"/>
                </a:solidFill>
                <a:latin typeface="Times New Roman" panose="02020603050405020304" pitchFamily="18" charset="0"/>
                <a:cs typeface="Times New Roman" panose="02020603050405020304" pitchFamily="18" charset="0"/>
              </a:rPr>
              <a:t>thất lục bát có tác dụng gì?</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69842" y="1890004"/>
            <a:ext cx="5367132" cy="2017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prstClr val="black"/>
                </a:solidFill>
                <a:latin typeface="Arial" panose="020B0604020202020204" pitchFamily="34" charset="0"/>
              </a:rPr>
              <a:t>A</a:t>
            </a:r>
            <a:r>
              <a:rPr lang="en-US" sz="3600">
                <a:solidFill>
                  <a:prstClr val="black"/>
                </a:solidFill>
                <a:latin typeface="Arial" panose="020B0604020202020204" pitchFamily="34" charset="0"/>
              </a:rPr>
              <a:t>.</a:t>
            </a:r>
            <a:r>
              <a:rPr lang="vi-VN" sz="3600">
                <a:solidFill>
                  <a:schemeClr val="tx1"/>
                </a:solidFill>
                <a:latin typeface="Times New Roman" panose="02020603050405020304" pitchFamily="18" charset="0"/>
                <a:cs typeface="Times New Roman" panose="02020603050405020304" pitchFamily="18" charset="0"/>
              </a:rPr>
              <a:t>Tăng vẻ đẹp hình thức, giúp câu thơ trở nên cân đối hơn</a:t>
            </a:r>
            <a:r>
              <a:rPr lang="en-US" sz="320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5515" y="4099181"/>
            <a:ext cx="5367132" cy="15977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a:solidFill>
                  <a:prstClr val="black"/>
                </a:solidFill>
                <a:latin typeface="Times  New Roman"/>
              </a:rPr>
              <a:t>C</a:t>
            </a:r>
            <a:r>
              <a:rPr lang="vi-VN" sz="3600">
                <a:solidFill>
                  <a:schemeClr val="tx1"/>
                </a:solidFill>
                <a:latin typeface="Times  New Roman"/>
              </a:rPr>
              <a:t>. </a:t>
            </a:r>
            <a:r>
              <a:rPr lang="vi-VN" sz="3600">
                <a:solidFill>
                  <a:schemeClr val="tx1"/>
                </a:solidFill>
                <a:latin typeface="Times New Roman" panose="02020603050405020304" pitchFamily="18" charset="0"/>
                <a:cs typeface="Times New Roman" panose="02020603050405020304" pitchFamily="18" charset="0"/>
              </a:rPr>
              <a:t>Tạo nhạc điệu </a:t>
            </a:r>
            <a:r>
              <a:rPr lang="en-US" sz="3600">
                <a:solidFill>
                  <a:schemeClr val="tx1"/>
                </a:solidFill>
                <a:latin typeface="Times New Roman" panose="02020603050405020304" pitchFamily="18" charset="0"/>
                <a:cs typeface="Times New Roman" panose="02020603050405020304" pitchFamily="18" charset="0"/>
              </a:rPr>
              <a:t>cho </a:t>
            </a:r>
            <a:r>
              <a:rPr lang="vi-VN" sz="3600">
                <a:solidFill>
                  <a:schemeClr val="tx1"/>
                </a:solidFill>
                <a:latin typeface="Times New Roman" panose="02020603050405020304" pitchFamily="18" charset="0"/>
                <a:cs typeface="Times New Roman" panose="02020603050405020304" pitchFamily="18" charset="0"/>
              </a:rPr>
              <a:t>bài thơ cũng như sự </a:t>
            </a:r>
            <a:r>
              <a:rPr lang="en-US" sz="3600">
                <a:solidFill>
                  <a:schemeClr val="tx1"/>
                </a:solidFill>
                <a:latin typeface="Times New Roman" panose="02020603050405020304" pitchFamily="18" charset="0"/>
                <a:cs typeface="Times New Roman" panose="02020603050405020304" pitchFamily="18" charset="0"/>
              </a:rPr>
              <a:t> </a:t>
            </a:r>
            <a:r>
              <a:rPr lang="vi-VN" sz="3600">
                <a:solidFill>
                  <a:schemeClr val="tx1"/>
                </a:solidFill>
                <a:latin typeface="Times New Roman" panose="02020603050405020304" pitchFamily="18" charset="0"/>
                <a:cs typeface="Times New Roman" panose="02020603050405020304" pitchFamily="18" charset="0"/>
              </a:rPr>
              <a:t>hoà điệu giữa các câu thơ</a:t>
            </a:r>
            <a:r>
              <a:rPr lang="en-US" sz="360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268279" y="4047135"/>
            <a:ext cx="5539408" cy="16498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a:solidFill>
                  <a:prstClr val="black"/>
                </a:solidFill>
                <a:latin typeface="Times New Roman" panose="02020603050405020304" pitchFamily="18" charset="0"/>
                <a:cs typeface="Times New Roman" panose="02020603050405020304" pitchFamily="18" charset="0"/>
              </a:rPr>
              <a:t>D</a:t>
            </a:r>
            <a:r>
              <a:rPr lang="vi-VN" sz="3600">
                <a:solidFill>
                  <a:schemeClr val="tx1"/>
                </a:solidFill>
                <a:latin typeface="Times New Roman" panose="02020603050405020304" pitchFamily="18" charset="0"/>
                <a:cs typeface="Times New Roman" panose="02020603050405020304" pitchFamily="18" charset="0"/>
              </a:rPr>
              <a:t>. Làm </a:t>
            </a:r>
            <a:r>
              <a:rPr lang="en-US" sz="3600">
                <a:solidFill>
                  <a:schemeClr val="tx1"/>
                </a:solidFill>
                <a:latin typeface="Times New Roman" panose="02020603050405020304" pitchFamily="18" charset="0"/>
                <a:cs typeface="Times New Roman" panose="02020603050405020304" pitchFamily="18" charset="0"/>
              </a:rPr>
              <a:t>cho </a:t>
            </a:r>
            <a:r>
              <a:rPr lang="vi-VN" sz="3600">
                <a:solidFill>
                  <a:schemeClr val="tx1"/>
                </a:solidFill>
                <a:latin typeface="Times New Roman" panose="02020603050405020304" pitchFamily="18" charset="0"/>
                <a:cs typeface="Times New Roman" panose="02020603050405020304" pitchFamily="18" charset="0"/>
              </a:rPr>
              <a:t>bài thơ dễ thuộc và truyền</a:t>
            </a:r>
            <a:r>
              <a:rPr lang="en-US" sz="3600">
                <a:solidFill>
                  <a:schemeClr val="tx1"/>
                </a:solidFill>
                <a:latin typeface="Times New Roman" panose="02020603050405020304" pitchFamily="18" charset="0"/>
                <a:cs typeface="Times New Roman" panose="02020603050405020304" pitchFamily="18" charset="0"/>
              </a:rPr>
              <a:t> </a:t>
            </a:r>
            <a:r>
              <a:rPr lang="vi-VN" sz="3600">
                <a:solidFill>
                  <a:schemeClr val="tx1"/>
                </a:solidFill>
                <a:latin typeface="Times New Roman" panose="02020603050405020304" pitchFamily="18" charset="0"/>
                <a:cs typeface="Times New Roman" panose="02020603050405020304" pitchFamily="18" charset="0"/>
              </a:rPr>
              <a:t>bá rộng rãi hơn</a:t>
            </a:r>
            <a:r>
              <a:rPr lang="en-US" sz="360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268279" y="1877375"/>
            <a:ext cx="5539408" cy="20152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prstClr val="black"/>
                </a:solidFill>
                <a:latin typeface="Times New Roman" panose="02020603050405020304" pitchFamily="18" charset="0"/>
                <a:cs typeface="Times New Roman" panose="02020603050405020304" pitchFamily="18" charset="0"/>
              </a:rPr>
              <a:t>B</a:t>
            </a:r>
            <a:r>
              <a:rPr lang="vi-VN" sz="3600">
                <a:solidFill>
                  <a:schemeClr val="tx1"/>
                </a:solidFill>
                <a:latin typeface="Times New Roman" panose="02020603050405020304" pitchFamily="18" charset="0"/>
                <a:cs typeface="Times New Roman" panose="02020603050405020304" pitchFamily="18" charset="0"/>
              </a:rPr>
              <a:t>. Phân biệt rõ ràng với các thể thơ truyền thống khác của Việt </a:t>
            </a:r>
            <a:r>
              <a:rPr lang="en-US" sz="3600">
                <a:solidFill>
                  <a:schemeClr val="tx1"/>
                </a:solidFill>
                <a:latin typeface="Times New Roman" panose="02020603050405020304" pitchFamily="18" charset="0"/>
                <a:cs typeface="Times New Roman" panose="02020603050405020304" pitchFamily="18" charset="0"/>
              </a:rPr>
              <a:t>Nam.</a:t>
            </a:r>
            <a:endParaRPr lang="vi-VN" sz="3600" baseline="-250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1372" y="3074067"/>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882369" y="486140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6940" y="31854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7858" y="5045935"/>
            <a:ext cx="804742" cy="643793"/>
          </a:xfrm>
          <a:prstGeom prst="rect">
            <a:avLst/>
          </a:prstGeom>
        </p:spPr>
      </p:pic>
      <p:sp>
        <p:nvSpPr>
          <p:cNvPr id="18" name="Cloud 17">
            <a:hlinkClick r:id="rId14" action="ppaction://hlinksldjump"/>
          </p:cNvPr>
          <p:cNvSpPr/>
          <p:nvPr/>
        </p:nvSpPr>
        <p:spPr>
          <a:xfrm>
            <a:off x="4296389" y="569696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3868</TotalTime>
  <Words>1706</Words>
  <Application>Microsoft Office PowerPoint</Application>
  <PresentationFormat>Custom</PresentationFormat>
  <Paragraphs>138</Paragraphs>
  <Slides>33</Slides>
  <Notes>7</Notes>
  <HiddenSlides>0</HiddenSlides>
  <MMClips>2</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Điểm tương đồng và khác biệt nào giữa thơ song thất lục bát và thơ lục bát?</vt:lpstr>
      <vt:lpstr>PowerPoint Presentation</vt:lpstr>
      <vt:lpstr>PowerPoint Presentation</vt:lpstr>
      <vt:lpstr>PowerPoint Presentation</vt:lpstr>
      <vt:lpstr>PowerPoint Presentation</vt:lpstr>
      <vt:lpstr>PowerPoint Presentation</vt:lpstr>
      <vt:lpstr>1. Nghệ thuật </vt:lpstr>
      <vt:lpstr>2. Nội dung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ismail - [2010]</cp:lastModifiedBy>
  <cp:revision>226</cp:revision>
  <dcterms:created xsi:type="dcterms:W3CDTF">2022-07-11T06:12:15Z</dcterms:created>
  <dcterms:modified xsi:type="dcterms:W3CDTF">2024-10-08T15:06:18Z</dcterms:modified>
</cp:coreProperties>
</file>