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0" r:id="rId3"/>
    <p:sldId id="258" r:id="rId4"/>
    <p:sldId id="274" r:id="rId5"/>
    <p:sldId id="261" r:id="rId6"/>
    <p:sldId id="262" r:id="rId7"/>
    <p:sldId id="273" r:id="rId8"/>
    <p:sldId id="264" r:id="rId9"/>
    <p:sldId id="265" r:id="rId10"/>
    <p:sldId id="268" r:id="rId11"/>
    <p:sldId id="272" r:id="rId12"/>
    <p:sldId id="270" r:id="rId13"/>
    <p:sldId id="271"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9" d="100"/>
          <a:sy n="89" d="100"/>
        </p:scale>
        <p:origin x="-8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E64D27-DF59-4AC3-8545-4F62F4CC33C8}" type="datetimeFigureOut">
              <a:rPr lang="en-US" smtClean="0"/>
              <a:t>11/28/2023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BE7460-78D6-45F2-9B38-02AEA4016603}" type="slidenum">
              <a:rPr lang="en-US" smtClean="0"/>
              <a:t>‹#›</a:t>
            </a:fld>
            <a:endParaRPr lang="en-US"/>
          </a:p>
        </p:txBody>
      </p:sp>
    </p:spTree>
    <p:extLst>
      <p:ext uri="{BB962C8B-B14F-4D97-AF65-F5344CB8AC3E}">
        <p14:creationId xmlns:p14="http://schemas.microsoft.com/office/powerpoint/2010/main" val="1748290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28673"/>
          <p:cNvSpPr>
            <a:spLocks noGrp="1" noRot="1" noChangeAspect="1" noTextEdit="1"/>
          </p:cNvSpPr>
          <p:nvPr>
            <p:ph type="sldImg"/>
          </p:nvPr>
        </p:nvSpPr>
        <p:spPr>
          <a:ln/>
        </p:spPr>
      </p:sp>
      <p:sp>
        <p:nvSpPr>
          <p:cNvPr id="28675" name="文本占位符 286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3426392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28673"/>
          <p:cNvSpPr>
            <a:spLocks noGrp="1" noRot="1" noChangeAspect="1" noTextEdit="1"/>
          </p:cNvSpPr>
          <p:nvPr>
            <p:ph type="sldImg"/>
          </p:nvPr>
        </p:nvSpPr>
        <p:spPr>
          <a:ln/>
        </p:spPr>
      </p:sp>
      <p:sp>
        <p:nvSpPr>
          <p:cNvPr id="28675" name="文本占位符 286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5</a:t>
            </a:fld>
            <a:endParaRPr lang="zh-CN" sz="1200" dirty="0"/>
          </a:p>
        </p:txBody>
      </p:sp>
    </p:spTree>
    <p:extLst>
      <p:ext uri="{BB962C8B-B14F-4D97-AF65-F5344CB8AC3E}">
        <p14:creationId xmlns:p14="http://schemas.microsoft.com/office/powerpoint/2010/main" val="3426392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284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284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284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284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28673"/>
          <p:cNvSpPr>
            <a:spLocks noGrp="1" noRot="1" noChangeAspect="1" noTextEdit="1"/>
          </p:cNvSpPr>
          <p:nvPr>
            <p:ph type="sldImg"/>
          </p:nvPr>
        </p:nvSpPr>
        <p:spPr>
          <a:ln/>
        </p:spPr>
      </p:sp>
      <p:sp>
        <p:nvSpPr>
          <p:cNvPr id="28675" name="文本占位符 286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12</a:t>
            </a:fld>
            <a:endParaRPr lang="zh-CN" sz="1200" dirty="0"/>
          </a:p>
        </p:txBody>
      </p:sp>
    </p:spTree>
    <p:extLst>
      <p:ext uri="{BB962C8B-B14F-4D97-AF65-F5344CB8AC3E}">
        <p14:creationId xmlns:p14="http://schemas.microsoft.com/office/powerpoint/2010/main" val="3426392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0F3FE2-6354-47C7-B85C-087608C9C163}"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15472-ED67-436C-88FD-1B8D1B296C44}" type="slidenum">
              <a:rPr lang="en-US" smtClean="0"/>
              <a:t>‹#›</a:t>
            </a:fld>
            <a:endParaRPr lang="en-US"/>
          </a:p>
        </p:txBody>
      </p:sp>
    </p:spTree>
    <p:extLst>
      <p:ext uri="{BB962C8B-B14F-4D97-AF65-F5344CB8AC3E}">
        <p14:creationId xmlns:p14="http://schemas.microsoft.com/office/powerpoint/2010/main" val="1883928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0F3FE2-6354-47C7-B85C-087608C9C163}"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15472-ED67-436C-88FD-1B8D1B296C44}" type="slidenum">
              <a:rPr lang="en-US" smtClean="0"/>
              <a:t>‹#›</a:t>
            </a:fld>
            <a:endParaRPr lang="en-US"/>
          </a:p>
        </p:txBody>
      </p:sp>
    </p:spTree>
    <p:extLst>
      <p:ext uri="{BB962C8B-B14F-4D97-AF65-F5344CB8AC3E}">
        <p14:creationId xmlns:p14="http://schemas.microsoft.com/office/powerpoint/2010/main" val="80329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0F3FE2-6354-47C7-B85C-087608C9C163}"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15472-ED67-436C-88FD-1B8D1B296C44}" type="slidenum">
              <a:rPr lang="en-US" smtClean="0"/>
              <a:t>‹#›</a:t>
            </a:fld>
            <a:endParaRPr lang="en-US"/>
          </a:p>
        </p:txBody>
      </p:sp>
    </p:spTree>
    <p:extLst>
      <p:ext uri="{BB962C8B-B14F-4D97-AF65-F5344CB8AC3E}">
        <p14:creationId xmlns:p14="http://schemas.microsoft.com/office/powerpoint/2010/main" val="3013422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46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0F3FE2-6354-47C7-B85C-087608C9C163}"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15472-ED67-436C-88FD-1B8D1B296C44}" type="slidenum">
              <a:rPr lang="en-US" smtClean="0"/>
              <a:t>‹#›</a:t>
            </a:fld>
            <a:endParaRPr lang="en-US"/>
          </a:p>
        </p:txBody>
      </p:sp>
    </p:spTree>
    <p:extLst>
      <p:ext uri="{BB962C8B-B14F-4D97-AF65-F5344CB8AC3E}">
        <p14:creationId xmlns:p14="http://schemas.microsoft.com/office/powerpoint/2010/main" val="215375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0F3FE2-6354-47C7-B85C-087608C9C163}"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15472-ED67-436C-88FD-1B8D1B296C44}" type="slidenum">
              <a:rPr lang="en-US" smtClean="0"/>
              <a:t>‹#›</a:t>
            </a:fld>
            <a:endParaRPr lang="en-US"/>
          </a:p>
        </p:txBody>
      </p:sp>
    </p:spTree>
    <p:extLst>
      <p:ext uri="{BB962C8B-B14F-4D97-AF65-F5344CB8AC3E}">
        <p14:creationId xmlns:p14="http://schemas.microsoft.com/office/powerpoint/2010/main" val="2431730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0F3FE2-6354-47C7-B85C-087608C9C163}"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15472-ED67-436C-88FD-1B8D1B296C44}" type="slidenum">
              <a:rPr lang="en-US" smtClean="0"/>
              <a:t>‹#›</a:t>
            </a:fld>
            <a:endParaRPr lang="en-US"/>
          </a:p>
        </p:txBody>
      </p:sp>
    </p:spTree>
    <p:extLst>
      <p:ext uri="{BB962C8B-B14F-4D97-AF65-F5344CB8AC3E}">
        <p14:creationId xmlns:p14="http://schemas.microsoft.com/office/powerpoint/2010/main" val="1364176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0F3FE2-6354-47C7-B85C-087608C9C163}" type="datetimeFigureOut">
              <a:rPr lang="en-US" smtClean="0"/>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C15472-ED67-436C-88FD-1B8D1B296C44}" type="slidenum">
              <a:rPr lang="en-US" smtClean="0"/>
              <a:t>‹#›</a:t>
            </a:fld>
            <a:endParaRPr lang="en-US"/>
          </a:p>
        </p:txBody>
      </p:sp>
    </p:spTree>
    <p:extLst>
      <p:ext uri="{BB962C8B-B14F-4D97-AF65-F5344CB8AC3E}">
        <p14:creationId xmlns:p14="http://schemas.microsoft.com/office/powerpoint/2010/main" val="2004954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0F3FE2-6354-47C7-B85C-087608C9C163}" type="datetimeFigureOut">
              <a:rPr lang="en-US" smtClean="0"/>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C15472-ED67-436C-88FD-1B8D1B296C44}" type="slidenum">
              <a:rPr lang="en-US" smtClean="0"/>
              <a:t>‹#›</a:t>
            </a:fld>
            <a:endParaRPr lang="en-US"/>
          </a:p>
        </p:txBody>
      </p:sp>
    </p:spTree>
    <p:extLst>
      <p:ext uri="{BB962C8B-B14F-4D97-AF65-F5344CB8AC3E}">
        <p14:creationId xmlns:p14="http://schemas.microsoft.com/office/powerpoint/2010/main" val="2895890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0F3FE2-6354-47C7-B85C-087608C9C163}" type="datetimeFigureOut">
              <a:rPr lang="en-US" smtClean="0"/>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C15472-ED67-436C-88FD-1B8D1B296C44}" type="slidenum">
              <a:rPr lang="en-US" smtClean="0"/>
              <a:t>‹#›</a:t>
            </a:fld>
            <a:endParaRPr lang="en-US"/>
          </a:p>
        </p:txBody>
      </p:sp>
    </p:spTree>
    <p:extLst>
      <p:ext uri="{BB962C8B-B14F-4D97-AF65-F5344CB8AC3E}">
        <p14:creationId xmlns:p14="http://schemas.microsoft.com/office/powerpoint/2010/main" val="3589911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0F3FE2-6354-47C7-B85C-087608C9C163}"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15472-ED67-436C-88FD-1B8D1B296C44}" type="slidenum">
              <a:rPr lang="en-US" smtClean="0"/>
              <a:t>‹#›</a:t>
            </a:fld>
            <a:endParaRPr lang="en-US"/>
          </a:p>
        </p:txBody>
      </p:sp>
    </p:spTree>
    <p:extLst>
      <p:ext uri="{BB962C8B-B14F-4D97-AF65-F5344CB8AC3E}">
        <p14:creationId xmlns:p14="http://schemas.microsoft.com/office/powerpoint/2010/main" val="1262355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0F3FE2-6354-47C7-B85C-087608C9C163}"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15472-ED67-436C-88FD-1B8D1B296C44}" type="slidenum">
              <a:rPr lang="en-US" smtClean="0"/>
              <a:t>‹#›</a:t>
            </a:fld>
            <a:endParaRPr lang="en-US"/>
          </a:p>
        </p:txBody>
      </p:sp>
    </p:spTree>
    <p:extLst>
      <p:ext uri="{BB962C8B-B14F-4D97-AF65-F5344CB8AC3E}">
        <p14:creationId xmlns:p14="http://schemas.microsoft.com/office/powerpoint/2010/main" val="40619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F3FE2-6354-47C7-B85C-087608C9C163}" type="datetimeFigureOut">
              <a:rPr lang="en-US" smtClean="0"/>
              <a:t>11/28/2023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15472-ED67-436C-88FD-1B8D1B296C44}" type="slidenum">
              <a:rPr lang="en-US" smtClean="0"/>
              <a:t>‹#›</a:t>
            </a:fld>
            <a:endParaRPr lang="en-US"/>
          </a:p>
        </p:txBody>
      </p:sp>
    </p:spTree>
    <p:extLst>
      <p:ext uri="{BB962C8B-B14F-4D97-AF65-F5344CB8AC3E}">
        <p14:creationId xmlns:p14="http://schemas.microsoft.com/office/powerpoint/2010/main" val="3957894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1011578" y="-449042"/>
            <a:ext cx="10618387" cy="7552607"/>
          </a:xfrm>
          <a:prstGeom prst="rect">
            <a:avLst/>
          </a:prstGeom>
          <a:noFill/>
          <a:ln>
            <a:noFill/>
          </a:ln>
        </p:spPr>
      </p:pic>
      <p:sp>
        <p:nvSpPr>
          <p:cNvPr id="4" name="TextBox 1"/>
          <p:cNvSpPr txBox="1">
            <a:spLocks noChangeArrowheads="1"/>
          </p:cNvSpPr>
          <p:nvPr/>
        </p:nvSpPr>
        <p:spPr bwMode="auto">
          <a:xfrm>
            <a:off x="1834893" y="587778"/>
            <a:ext cx="6417365" cy="83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398" b="0"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TRƯỜNG TRUNG HỌC CƠ </a:t>
            </a:r>
            <a:r>
              <a:rPr kumimoji="0" lang="en-US" altLang="vi-VN" sz="2398" b="0"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SỞ </a:t>
            </a:r>
            <a:r>
              <a:rPr lang="en-US" altLang="vi-VN" sz="2398" b="0" smtClean="0">
                <a:latin typeface="Times New Roman" panose="02020603050405020304" pitchFamily="18" charset="0"/>
                <a:ea typeface="宋体" panose="02010600030101010101" pitchFamily="2" charset="-122"/>
                <a:cs typeface="Times New Roman" panose="02020603050405020304" pitchFamily="18" charset="0"/>
              </a:rPr>
              <a:t>QUẢNG HIỆP</a:t>
            </a:r>
            <a:endParaRPr kumimoji="0" lang="en-US" altLang="vi-VN" sz="2398" b="0"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2398"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p:cNvSpPr txBox="1">
            <a:spLocks noChangeArrowheads="1"/>
          </p:cNvSpPr>
          <p:nvPr/>
        </p:nvSpPr>
        <p:spPr bwMode="auto">
          <a:xfrm>
            <a:off x="3880767" y="1002956"/>
            <a:ext cx="2049063"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198"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NHÓM </a:t>
            </a:r>
            <a:r>
              <a:rPr kumimoji="0" lang="en-US" altLang="vi-VN" sz="2198"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GDCD </a:t>
            </a:r>
            <a:endParaRPr kumimoji="0" lang="en-US" altLang="vi-VN" sz="2198"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7" name="Group 2"/>
          <p:cNvGrpSpPr>
            <a:grpSpLocks noChangeAspect="1"/>
          </p:cNvGrpSpPr>
          <p:nvPr/>
        </p:nvGrpSpPr>
        <p:grpSpPr bwMode="auto">
          <a:xfrm>
            <a:off x="2744407" y="3652316"/>
            <a:ext cx="4231796"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Wingdings 3" panose="05040102010807070707" pitchFamily="18" charset="2"/>
                <a:buNone/>
                <a:tabLst/>
                <a:defRPr/>
              </a:pPr>
              <a:endParaRPr kumimoji="0" lang="en-US" altLang="en-US" sz="1798"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black"/>
                </a:solidFill>
                <a:effectLst/>
                <a:uLnTx/>
                <a:uFillTx/>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4968624" y="3661355"/>
            <a:ext cx="24699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499" b="0"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3534241" y="742098"/>
            <a:ext cx="232354"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349"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4976478" y="63635"/>
            <a:ext cx="212549"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499" b="0"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5611274" y="1491956"/>
            <a:ext cx="222291"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5173965" y="4332256"/>
            <a:ext cx="307364"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349"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549813" y="2822773"/>
            <a:ext cx="211316"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499" b="0"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1699611" y="87183"/>
            <a:ext cx="263455"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1499" b="0" i="0" u="none" strike="noStrike" kern="1200" cap="none" spc="0" normalizeH="0" baseline="0" noProof="0">
              <a:ln>
                <a:noFill/>
              </a:ln>
              <a:solidFill>
                <a:srgbClr val="FFFFFF"/>
              </a:solidFill>
              <a:effectLst/>
              <a:uLnTx/>
              <a:uFillTx/>
              <a:latin typeface="Times New Roman" panose="02020603050405020304" pitchFamily="18" charset="0"/>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763602" y="1592904"/>
            <a:ext cx="7410602"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597" b="0" i="0" u="none" strike="noStrike" kern="10" cap="none" spc="0" normalizeH="0" baseline="0" noProof="0" dirty="0">
                <a:ln w="9525">
                  <a:round/>
                  <a:headEnd/>
                  <a:tailEnd/>
                </a:ln>
                <a:gradFill rotWithShape="1">
                  <a:gsLst>
                    <a:gs pos="0">
                      <a:srgbClr val="FFFF00"/>
                    </a:gs>
                    <a:gs pos="100000">
                      <a:srgbClr val="FF3300"/>
                    </a:gs>
                  </a:gsLst>
                  <a:path path="rect">
                    <a:fillToRect l="50000" t="50000" r="50000" b="50000"/>
                  </a:path>
                </a:gradFill>
                <a:effectLst/>
                <a:uLnTx/>
                <a:uFillTx/>
                <a:latin typeface="#9Slide03 Aturdida" pitchFamily="2" charset="0"/>
                <a:ea typeface="+mn-ea"/>
                <a:cs typeface="#9Slide03 Arima Madurai Black" panose="00000A00000000000000" pitchFamily="2" charset="0"/>
              </a:rPr>
              <a:t>CHÀO MỪNG CÁC EM ĐẾN VỚI </a:t>
            </a:r>
            <a:r>
              <a:rPr kumimoji="0" lang="en-US" sz="3597" b="0" i="0" u="none" strike="noStrike" kern="10" cap="none" spc="0" normalizeH="0" baseline="0" noProof="0">
                <a:ln w="9525">
                  <a:round/>
                  <a:headEnd/>
                  <a:tailEnd/>
                </a:ln>
                <a:gradFill rotWithShape="1">
                  <a:gsLst>
                    <a:gs pos="0">
                      <a:srgbClr val="FFFF00"/>
                    </a:gs>
                    <a:gs pos="100000">
                      <a:srgbClr val="FF3300"/>
                    </a:gs>
                  </a:gsLst>
                  <a:path path="rect">
                    <a:fillToRect l="50000" t="50000" r="50000" b="50000"/>
                  </a:path>
                </a:gradFill>
                <a:effectLst/>
                <a:uLnTx/>
                <a:uFillTx/>
                <a:latin typeface="#9Slide03 Aturdida" pitchFamily="2" charset="0"/>
                <a:ea typeface="+mn-ea"/>
                <a:cs typeface="#9Slide03 Arima Madurai Black" panose="00000A00000000000000" pitchFamily="2" charset="0"/>
              </a:rPr>
              <a:t>TIẾT </a:t>
            </a:r>
            <a:r>
              <a:rPr kumimoji="0" lang="en-US" sz="3597" b="0" i="0" u="none" strike="noStrike" kern="10" cap="none" spc="0" normalizeH="0" baseline="0" noProof="0" smtClean="0">
                <a:ln w="9525">
                  <a:round/>
                  <a:headEnd/>
                  <a:tailEnd/>
                </a:ln>
                <a:gradFill rotWithShape="1">
                  <a:gsLst>
                    <a:gs pos="0">
                      <a:srgbClr val="FFFF00"/>
                    </a:gs>
                    <a:gs pos="100000">
                      <a:srgbClr val="FF3300"/>
                    </a:gs>
                  </a:gsLst>
                  <a:path path="rect">
                    <a:fillToRect l="50000" t="50000" r="50000" b="50000"/>
                  </a:path>
                </a:gradFill>
                <a:effectLst/>
                <a:uLnTx/>
                <a:uFillTx/>
                <a:latin typeface="#9Slide03 Aturdida" pitchFamily="2" charset="0"/>
                <a:ea typeface="+mn-ea"/>
                <a:cs typeface="#9Slide03 Arima Madurai Black" panose="00000A00000000000000" pitchFamily="2" charset="0"/>
              </a:rPr>
              <a:t>HỌC</a:t>
            </a:r>
            <a:endParaRPr kumimoji="0" lang="en-US" sz="3597" b="0" i="0" u="none" strike="noStrike" kern="10" cap="none" spc="0" normalizeH="0" baseline="0" noProof="0" dirty="0">
              <a:ln w="9525">
                <a:round/>
                <a:headEnd/>
                <a:tailEnd/>
              </a:ln>
              <a:gradFill rotWithShape="1">
                <a:gsLst>
                  <a:gs pos="0">
                    <a:srgbClr val="FFFF00"/>
                  </a:gs>
                  <a:gs pos="100000">
                    <a:srgbClr val="FF3300"/>
                  </a:gs>
                </a:gsLst>
                <a:path path="rect">
                  <a:fillToRect l="50000" t="50000" r="50000" b="50000"/>
                </a:path>
              </a:gradFill>
              <a:effectLst/>
              <a:uLnTx/>
              <a:uFillTx/>
              <a:latin typeface="#9Slide03 Aturdida" pitchFamily="2" charset="0"/>
              <a:ea typeface="+mn-ea"/>
              <a:cs typeface="#9Slide03 Arima Madurai Black" panose="00000A00000000000000" pitchFamily="2" charset="0"/>
            </a:endParaRPr>
          </a:p>
        </p:txBody>
      </p:sp>
      <p:grpSp>
        <p:nvGrpSpPr>
          <p:cNvPr id="37" name="Group 27"/>
          <p:cNvGrpSpPr>
            <a:grpSpLocks/>
          </p:cNvGrpSpPr>
          <p:nvPr/>
        </p:nvGrpSpPr>
        <p:grpSpPr bwMode="auto">
          <a:xfrm rot="-637170">
            <a:off x="3823500" y="3884236"/>
            <a:ext cx="1818782"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993351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819400" y="417314"/>
            <a:ext cx="4805363" cy="1323439"/>
          </a:xfrm>
          <a:prstGeom prst="rect">
            <a:avLst/>
          </a:prstGeom>
          <a:solidFill>
            <a:srgbClr val="D3F652"/>
          </a:solidFill>
          <a:ln w="57150">
            <a:solidFill>
              <a:srgbClr val="FFC000"/>
            </a:solidFill>
          </a:ln>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defTabSz="914400" eaLnBrk="1" fontAlgn="base" hangingPunct="1">
              <a:spcBef>
                <a:spcPct val="0"/>
              </a:spcBef>
              <a:spcAft>
                <a:spcPct val="0"/>
              </a:spcAft>
            </a:pPr>
            <a:r>
              <a:rPr lang="en-US" altLang="en-US" sz="4000" dirty="0" smtClean="0">
                <a:latin typeface="Times New Roman" panose="02020603050405020304" pitchFamily="18" charset="0"/>
                <a:ea typeface="Microsoft YaHei" panose="020B0503020204020204" pitchFamily="34" charset="-122"/>
                <a:cs typeface="Times New Roman" panose="02020603050405020304" pitchFamily="18" charset="0"/>
              </a:rPr>
              <a:t>TRÒ CHƠI: ĐÓNG VAI</a:t>
            </a:r>
            <a:endParaRPr lang="it-IT" sz="4000" dirty="0" smtClean="0">
              <a:latin typeface="Times New Roman" pitchFamily="18" charset="0"/>
              <a:cs typeface="Times New Roman" pitchFamily="18" charset="0"/>
            </a:endParaRPr>
          </a:p>
        </p:txBody>
      </p:sp>
      <p:sp>
        <p:nvSpPr>
          <p:cNvPr id="7" name="Rectangle 6"/>
          <p:cNvSpPr/>
          <p:nvPr/>
        </p:nvSpPr>
        <p:spPr>
          <a:xfrm>
            <a:off x="129178" y="417314"/>
            <a:ext cx="2487168" cy="1015663"/>
          </a:xfrm>
          <a:prstGeom prst="rect">
            <a:avLst/>
          </a:prstGeom>
        </p:spPr>
        <p:txBody>
          <a:bodyPr wrap="square">
            <a:spAutoFit/>
          </a:bodyPr>
          <a:lstStyle/>
          <a:p>
            <a:pPr algn="ctr"/>
            <a:r>
              <a:rPr lang="en-US" sz="2000" b="1" dirty="0" smtClean="0">
                <a:solidFill>
                  <a:srgbClr val="FF0000"/>
                </a:solidFill>
                <a:latin typeface="Times" panose="02020603050405020304" pitchFamily="18" charset="0"/>
                <a:ea typeface="微软雅黑"/>
                <a:cs typeface="Times" panose="02020603050405020304" pitchFamily="18" charset="0"/>
              </a:rPr>
              <a:t>AI THÔNG MINH HƠN HỌC SINH </a:t>
            </a:r>
            <a:r>
              <a:rPr lang="en-US" sz="2000" b="1" smtClean="0">
                <a:solidFill>
                  <a:srgbClr val="FF0000"/>
                </a:solidFill>
                <a:latin typeface="Times" panose="02020603050405020304" pitchFamily="18" charset="0"/>
                <a:ea typeface="微软雅黑"/>
                <a:cs typeface="Times" panose="02020603050405020304" pitchFamily="18" charset="0"/>
              </a:rPr>
              <a:t>LỚP 8</a:t>
            </a:r>
            <a:endParaRPr lang="en-US" sz="2000" b="1" dirty="0">
              <a:solidFill>
                <a:srgbClr val="FF0000"/>
              </a:solidFill>
              <a:latin typeface="Times" panose="02020603050405020304" pitchFamily="18" charset="0"/>
              <a:ea typeface="微软雅黑"/>
              <a:cs typeface="Times" panose="02020603050405020304" pitchFamily="18" charset="0"/>
            </a:endParaRPr>
          </a:p>
        </p:txBody>
      </p:sp>
      <p:sp>
        <p:nvSpPr>
          <p:cNvPr id="2" name="Rectangle 1"/>
          <p:cNvSpPr/>
          <p:nvPr/>
        </p:nvSpPr>
        <p:spPr>
          <a:xfrm>
            <a:off x="533400" y="1905000"/>
            <a:ext cx="7848600" cy="1569660"/>
          </a:xfrm>
          <a:prstGeom prst="rect">
            <a:avLst/>
          </a:prstGeom>
        </p:spPr>
        <p:txBody>
          <a:bodyPr wrap="square">
            <a:spAutoFit/>
          </a:bodyPr>
          <a:lstStyle/>
          <a:p>
            <a:pPr lvl="0" defTabSz="914400"/>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endParaRPr lang="en-US" sz="2400" dirty="0" smtClean="0">
              <a:solidFill>
                <a:prstClr val="black"/>
              </a:solidFill>
              <a:latin typeface="Times New Roman" panose="02020603050405020304" pitchFamily="18" charset="0"/>
              <a:cs typeface="Times New Roman" panose="02020603050405020304" pitchFamily="18" charset="0"/>
            </a:endParaRPr>
          </a:p>
          <a:p>
            <a:pPr lvl="0" defTabSz="914400"/>
            <a:r>
              <a:rPr lang="en-US" sz="2400" smtClean="0">
                <a:solidFill>
                  <a:prstClr val="black"/>
                </a:solidFill>
                <a:latin typeface="Times New Roman" panose="02020603050405020304" pitchFamily="18" charset="0"/>
                <a:cs typeface="Times New Roman" panose="02020603050405020304" pitchFamily="18" charset="0"/>
              </a:rPr>
              <a:t>- S</a:t>
            </a:r>
            <a:r>
              <a:rPr lang="vi-VN" sz="2400" dirty="0" smtClean="0">
                <a:solidFill>
                  <a:prstClr val="black"/>
                </a:solidFill>
                <a:latin typeface="Times New Roman" panose="02020603050405020304" pitchFamily="18" charset="0"/>
                <a:cs typeface="Times New Roman" panose="02020603050405020304" pitchFamily="18" charset="0"/>
              </a:rPr>
              <a:t>ắm </a:t>
            </a:r>
            <a:r>
              <a:rPr lang="vi-VN" sz="2400">
                <a:solidFill>
                  <a:prstClr val="black"/>
                </a:solidFill>
                <a:latin typeface="Times New Roman" panose="02020603050405020304" pitchFamily="18" charset="0"/>
                <a:cs typeface="Times New Roman" panose="02020603050405020304" pitchFamily="18" charset="0"/>
              </a:rPr>
              <a:t>vai </a:t>
            </a:r>
            <a:r>
              <a:rPr lang="en-US" sz="2400" smtClean="0">
                <a:solidFill>
                  <a:prstClr val="black"/>
                </a:solidFill>
                <a:latin typeface="Times New Roman" panose="02020603050405020304" pitchFamily="18" charset="0"/>
                <a:cs typeface="Times New Roman" panose="02020603050405020304" pitchFamily="18" charset="0"/>
              </a:rPr>
              <a:t>2</a:t>
            </a:r>
            <a:r>
              <a:rPr lang="vi-VN" sz="2400" smtClean="0">
                <a:solidFill>
                  <a:prstClr val="black"/>
                </a:solidFill>
                <a:latin typeface="Times New Roman" panose="02020603050405020304" pitchFamily="18" charset="0"/>
                <a:cs typeface="Times New Roman" panose="02020603050405020304" pitchFamily="18" charset="0"/>
              </a:rPr>
              <a:t> </a:t>
            </a:r>
            <a:r>
              <a:rPr lang="vi-VN" sz="2400">
                <a:solidFill>
                  <a:prstClr val="black"/>
                </a:solidFill>
                <a:latin typeface="Times New Roman" panose="02020603050405020304" pitchFamily="18" charset="0"/>
                <a:cs typeface="Times New Roman" panose="02020603050405020304" pitchFamily="18" charset="0"/>
              </a:rPr>
              <a:t>tình </a:t>
            </a:r>
            <a:r>
              <a:rPr lang="vi-VN" sz="2400" smtClean="0">
                <a:solidFill>
                  <a:prstClr val="black"/>
                </a:solidFill>
                <a:latin typeface="Times New Roman" panose="02020603050405020304" pitchFamily="18" charset="0"/>
                <a:cs typeface="Times New Roman" panose="02020603050405020304" pitchFamily="18" charset="0"/>
              </a:rPr>
              <a:t>huống</a:t>
            </a:r>
            <a:r>
              <a:rPr lang="en-US" sz="2400" smtClean="0">
                <a:solidFill>
                  <a:prstClr val="black"/>
                </a:solidFill>
                <a:latin typeface="Times New Roman" panose="02020603050405020304" pitchFamily="18" charset="0"/>
                <a:cs typeface="Times New Roman" panose="02020603050405020304" pitchFamily="18" charset="0"/>
              </a:rPr>
              <a:t> SGK/ 34, </a:t>
            </a:r>
            <a:r>
              <a:rPr lang="en-US" sz="2400" dirty="0" err="1">
                <a:solidFill>
                  <a:prstClr val="black"/>
                </a:solidFill>
                <a:latin typeface="Times New Roman" panose="02020603050405020304" pitchFamily="18" charset="0"/>
                <a:cs typeface="Times New Roman" panose="02020603050405020304" pitchFamily="18" charset="0"/>
              </a:rPr>
              <a:t>tập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chuyên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để</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trả</a:t>
            </a:r>
            <a:r>
              <a:rPr lang="en-US" sz="2400" dirty="0">
                <a:solidFill>
                  <a:prstClr val="black"/>
                </a:solidFill>
                <a:latin typeface="Times New Roman" panose="02020603050405020304" pitchFamily="18" charset="0"/>
                <a:cs typeface="Times New Roman" panose="02020603050405020304" pitchFamily="18" charset="0"/>
              </a:rPr>
              <a:t> </a:t>
            </a:r>
            <a:r>
              <a:rPr lang="en-US" sz="2400" err="1">
                <a:solidFill>
                  <a:prstClr val="black"/>
                </a:solidFill>
                <a:latin typeface="Times New Roman" panose="02020603050405020304" pitchFamily="18" charset="0"/>
                <a:cs typeface="Times New Roman" panose="02020603050405020304" pitchFamily="18" charset="0"/>
              </a:rPr>
              <a:t>lời</a:t>
            </a:r>
            <a:r>
              <a:rPr lang="en-US" sz="2400" smtClean="0">
                <a:solidFill>
                  <a:prstClr val="black"/>
                </a:solidFill>
                <a:latin typeface="Times New Roman" panose="02020603050405020304" pitchFamily="18" charset="0"/>
                <a:cs typeface="Times New Roman" panose="02020603050405020304" pitchFamily="18" charset="0"/>
              </a:rPr>
              <a:t>.</a:t>
            </a:r>
          </a:p>
          <a:p>
            <a:pPr lvl="0" defTabSz="914400"/>
            <a:r>
              <a:rPr lang="en-US" sz="2400" smtClean="0">
                <a:solidFill>
                  <a:prstClr val="black"/>
                </a:solidFill>
                <a:latin typeface="Times New Roman" panose="02020603050405020304" pitchFamily="18" charset="0"/>
                <a:cs typeface="Times New Roman" panose="02020603050405020304" pitchFamily="18" charset="0"/>
              </a:rPr>
              <a:t>- Mỗi đội lên trình bày không quá 3 phút.</a:t>
            </a:r>
          </a:p>
          <a:p>
            <a:pPr lvl="0" defTabSz="914400"/>
            <a:r>
              <a:rPr lang="en-US" sz="2400" smtClean="0">
                <a:solidFill>
                  <a:prstClr val="black"/>
                </a:solidFill>
                <a:latin typeface="Times New Roman" panose="02020603050405020304" pitchFamily="18" charset="0"/>
                <a:cs typeface="Times New Roman" panose="02020603050405020304" pitchFamily="18" charset="0"/>
              </a:rPr>
              <a:t>- Các bạn theo dõi nhận xét, chấm điểm cho các đội tham gia.</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5512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 xmlns:a16="http://schemas.microsoft.com/office/drawing/2014/main" id="{F8A9EDE8-E157-499D-A393-DEEED3A6142A}"/>
              </a:ext>
            </a:extLst>
          </p:cNvPr>
          <p:cNvSpPr txBox="1">
            <a:spLocks noChangeArrowheads="1"/>
          </p:cNvSpPr>
          <p:nvPr/>
        </p:nvSpPr>
        <p:spPr bwMode="auto">
          <a:xfrm>
            <a:off x="457200" y="304800"/>
            <a:ext cx="8458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r>
              <a:rPr lang="fr-FR" sz="2800" b="1"/>
              <a:t>PHIẾU ĐÁNH GIÁ HOẠT ĐỘNG</a:t>
            </a:r>
            <a:endParaRPr lang="en-US" sz="2800"/>
          </a:p>
        </p:txBody>
      </p:sp>
      <p:graphicFrame>
        <p:nvGraphicFramePr>
          <p:cNvPr id="4" name="Table 3"/>
          <p:cNvGraphicFramePr>
            <a:graphicFrameLocks noGrp="1"/>
          </p:cNvGraphicFramePr>
          <p:nvPr>
            <p:extLst>
              <p:ext uri="{D42A27DB-BD31-4B8C-83A1-F6EECF244321}">
                <p14:modId xmlns:p14="http://schemas.microsoft.com/office/powerpoint/2010/main" val="1457169653"/>
              </p:ext>
            </p:extLst>
          </p:nvPr>
        </p:nvGraphicFramePr>
        <p:xfrm>
          <a:off x="457200" y="841467"/>
          <a:ext cx="8077200" cy="6044478"/>
        </p:xfrm>
        <a:graphic>
          <a:graphicData uri="http://schemas.openxmlformats.org/drawingml/2006/table">
            <a:tbl>
              <a:tblPr firstRow="1" firstCol="1" bandRow="1">
                <a:tableStyleId>{5C22544A-7EE6-4342-B048-85BDC9FD1C3A}</a:tableStyleId>
              </a:tblPr>
              <a:tblGrid>
                <a:gridCol w="3156711"/>
                <a:gridCol w="1639888"/>
                <a:gridCol w="1523343"/>
                <a:gridCol w="1757258"/>
              </a:tblGrid>
              <a:tr h="923838">
                <a:tc>
                  <a:txBody>
                    <a:bodyPr/>
                    <a:lstStyle/>
                    <a:p>
                      <a:pPr algn="just">
                        <a:lnSpc>
                          <a:spcPct val="150000"/>
                        </a:lnSpc>
                        <a:spcBef>
                          <a:spcPts val="600"/>
                        </a:spcBef>
                        <a:spcAft>
                          <a:spcPts val="300"/>
                        </a:spcAft>
                      </a:pPr>
                      <a:r>
                        <a:rPr lang="fr-FR" sz="3200">
                          <a:effectLst/>
                          <a:latin typeface="Times New Roman" panose="02020603050405020304" pitchFamily="18" charset="0"/>
                          <a:cs typeface="Times New Roman" panose="02020603050405020304" pitchFamily="18" charset="0"/>
                        </a:rPr>
                        <a:t>Tiêu chí đánh giá</a:t>
                      </a:r>
                      <a:endParaRPr lang="en-US" sz="32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50000"/>
                        </a:lnSpc>
                        <a:spcBef>
                          <a:spcPts val="600"/>
                        </a:spcBef>
                        <a:spcAft>
                          <a:spcPts val="300"/>
                        </a:spcAft>
                      </a:pPr>
                      <a:r>
                        <a:rPr lang="fr-FR" sz="3200">
                          <a:effectLst/>
                          <a:latin typeface="Times New Roman" panose="02020603050405020304" pitchFamily="18" charset="0"/>
                          <a:cs typeface="Times New Roman" panose="02020603050405020304" pitchFamily="18" charset="0"/>
                        </a:rPr>
                        <a:t>Yêu cầu</a:t>
                      </a:r>
                      <a:endParaRPr lang="en-US" sz="32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50000"/>
                        </a:lnSpc>
                        <a:spcBef>
                          <a:spcPts val="600"/>
                        </a:spcBef>
                        <a:spcAft>
                          <a:spcPts val="300"/>
                        </a:spcAft>
                      </a:pPr>
                      <a:r>
                        <a:rPr lang="fr-FR" sz="3200">
                          <a:effectLst/>
                          <a:latin typeface="Times New Roman" panose="02020603050405020304" pitchFamily="18" charset="0"/>
                          <a:cs typeface="Times New Roman" panose="02020603050405020304" pitchFamily="18" charset="0"/>
                        </a:rPr>
                        <a:t>Điểm</a:t>
                      </a:r>
                      <a:endParaRPr lang="en-US" sz="32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50000"/>
                        </a:lnSpc>
                        <a:spcBef>
                          <a:spcPts val="600"/>
                        </a:spcBef>
                        <a:spcAft>
                          <a:spcPts val="300"/>
                        </a:spcAft>
                      </a:pPr>
                      <a:r>
                        <a:rPr lang="fr-FR" sz="3200">
                          <a:effectLst/>
                          <a:latin typeface="Times New Roman" panose="02020603050405020304" pitchFamily="18" charset="0"/>
                          <a:cs typeface="Times New Roman" panose="02020603050405020304" pitchFamily="18" charset="0"/>
                        </a:rPr>
                        <a:t>Điểm đạt</a:t>
                      </a:r>
                      <a:endParaRPr lang="en-US" sz="3200">
                        <a:effectLst/>
                        <a:latin typeface="Times New Roman" panose="02020603050405020304" pitchFamily="18" charset="0"/>
                        <a:ea typeface="Times New Roman"/>
                        <a:cs typeface="Times New Roman" panose="02020603050405020304" pitchFamily="18" charset="0"/>
                      </a:endParaRPr>
                    </a:p>
                  </a:txBody>
                  <a:tcPr marL="68580" marR="68580" marT="0" marB="0"/>
                </a:tc>
              </a:tr>
              <a:tr h="695540">
                <a:tc>
                  <a:txBody>
                    <a:bodyPr/>
                    <a:lstStyle/>
                    <a:p>
                      <a:pPr algn="just">
                        <a:lnSpc>
                          <a:spcPct val="150000"/>
                        </a:lnSpc>
                        <a:spcBef>
                          <a:spcPts val="600"/>
                        </a:spcBef>
                        <a:spcAft>
                          <a:spcPts val="300"/>
                        </a:spcAft>
                      </a:pPr>
                      <a:r>
                        <a:rPr lang="fr-FR" sz="3200">
                          <a:effectLst/>
                          <a:latin typeface="Times New Roman" panose="02020603050405020304" pitchFamily="18" charset="0"/>
                          <a:cs typeface="Times New Roman" panose="02020603050405020304" pitchFamily="18" charset="0"/>
                        </a:rPr>
                        <a:t>1. Thời gian</a:t>
                      </a:r>
                      <a:endParaRPr lang="en-US" sz="32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50000"/>
                        </a:lnSpc>
                        <a:spcBef>
                          <a:spcPts val="600"/>
                        </a:spcBef>
                        <a:spcAft>
                          <a:spcPts val="300"/>
                        </a:spcAft>
                      </a:pPr>
                      <a:r>
                        <a:rPr lang="fr-FR" sz="3200">
                          <a:effectLst/>
                          <a:latin typeface="Times New Roman" panose="02020603050405020304" pitchFamily="18" charset="0"/>
                          <a:cs typeface="Times New Roman" panose="02020603050405020304" pitchFamily="18" charset="0"/>
                        </a:rPr>
                        <a:t>Đảm bảo</a:t>
                      </a:r>
                      <a:endParaRPr lang="en-US" sz="32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50000"/>
                        </a:lnSpc>
                        <a:spcBef>
                          <a:spcPts val="600"/>
                        </a:spcBef>
                        <a:spcAft>
                          <a:spcPts val="300"/>
                        </a:spcAft>
                      </a:pPr>
                      <a:r>
                        <a:rPr lang="fr-FR" sz="3200">
                          <a:effectLst/>
                          <a:latin typeface="Times New Roman" panose="02020603050405020304" pitchFamily="18" charset="0"/>
                          <a:cs typeface="Times New Roman" panose="02020603050405020304" pitchFamily="18" charset="0"/>
                        </a:rPr>
                        <a:t>2</a:t>
                      </a:r>
                      <a:endParaRPr lang="en-US" sz="32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50000"/>
                        </a:lnSpc>
                        <a:spcBef>
                          <a:spcPts val="600"/>
                        </a:spcBef>
                        <a:spcAft>
                          <a:spcPts val="300"/>
                        </a:spcAft>
                      </a:pPr>
                      <a:r>
                        <a:rPr lang="fr-FR"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a:cs typeface="Times New Roman" panose="02020603050405020304" pitchFamily="18" charset="0"/>
                      </a:endParaRPr>
                    </a:p>
                  </a:txBody>
                  <a:tcPr marL="68580" marR="68580" marT="0" marB="0"/>
                </a:tc>
              </a:tr>
              <a:tr h="1227569">
                <a:tc>
                  <a:txBody>
                    <a:bodyPr/>
                    <a:lstStyle/>
                    <a:p>
                      <a:pPr algn="just">
                        <a:lnSpc>
                          <a:spcPct val="150000"/>
                        </a:lnSpc>
                        <a:spcBef>
                          <a:spcPts val="600"/>
                        </a:spcBef>
                        <a:spcAft>
                          <a:spcPts val="300"/>
                        </a:spcAft>
                      </a:pPr>
                      <a:r>
                        <a:rPr lang="fr-FR" sz="3200">
                          <a:effectLst/>
                          <a:latin typeface="Times New Roman" panose="02020603050405020304" pitchFamily="18" charset="0"/>
                          <a:cs typeface="Times New Roman" panose="02020603050405020304" pitchFamily="18" charset="0"/>
                        </a:rPr>
                        <a:t>2. Sự chuẩn bị</a:t>
                      </a:r>
                      <a:endParaRPr lang="en-US" sz="32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50000"/>
                        </a:lnSpc>
                        <a:spcBef>
                          <a:spcPts val="600"/>
                        </a:spcBef>
                        <a:spcAft>
                          <a:spcPts val="300"/>
                        </a:spcAft>
                      </a:pPr>
                      <a:r>
                        <a:rPr lang="fr-FR" sz="3200">
                          <a:effectLst/>
                          <a:latin typeface="Times New Roman" panose="02020603050405020304" pitchFamily="18" charset="0"/>
                          <a:cs typeface="Times New Roman" panose="02020603050405020304" pitchFamily="18" charset="0"/>
                        </a:rPr>
                        <a:t>Kỹ lưỡng</a:t>
                      </a:r>
                      <a:endParaRPr lang="en-US" sz="32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50000"/>
                        </a:lnSpc>
                        <a:spcBef>
                          <a:spcPts val="600"/>
                        </a:spcBef>
                        <a:spcAft>
                          <a:spcPts val="300"/>
                        </a:spcAft>
                      </a:pPr>
                      <a:r>
                        <a:rPr lang="fr-FR" sz="3200">
                          <a:effectLst/>
                          <a:latin typeface="Times New Roman" panose="02020603050405020304" pitchFamily="18" charset="0"/>
                          <a:cs typeface="Times New Roman" panose="02020603050405020304" pitchFamily="18" charset="0"/>
                        </a:rPr>
                        <a:t>2</a:t>
                      </a:r>
                      <a:endParaRPr lang="en-US" sz="32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50000"/>
                        </a:lnSpc>
                        <a:spcBef>
                          <a:spcPts val="600"/>
                        </a:spcBef>
                        <a:spcAft>
                          <a:spcPts val="300"/>
                        </a:spcAft>
                      </a:pPr>
                      <a:r>
                        <a:rPr lang="fr-FR"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a:cs typeface="Times New Roman" panose="02020603050405020304" pitchFamily="18" charset="0"/>
                      </a:endParaRPr>
                    </a:p>
                  </a:txBody>
                  <a:tcPr marL="68580" marR="68580" marT="0" marB="0"/>
                </a:tc>
              </a:tr>
              <a:tr h="1305780">
                <a:tc>
                  <a:txBody>
                    <a:bodyPr/>
                    <a:lstStyle/>
                    <a:p>
                      <a:pPr>
                        <a:spcAft>
                          <a:spcPts val="0"/>
                        </a:spcAft>
                      </a:pPr>
                      <a:r>
                        <a:rPr lang="fr-FR" sz="3200">
                          <a:effectLst/>
                          <a:latin typeface="Times New Roman" panose="02020603050405020304" pitchFamily="18" charset="0"/>
                          <a:cs typeface="Times New Roman" panose="02020603050405020304" pitchFamily="18" charset="0"/>
                        </a:rPr>
                        <a:t>3. Nội dung và cách giải quyết vấn đề</a:t>
                      </a:r>
                      <a:endParaRPr lang="en-US" sz="32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50000"/>
                        </a:lnSpc>
                        <a:spcBef>
                          <a:spcPts val="600"/>
                        </a:spcBef>
                        <a:spcAft>
                          <a:spcPts val="300"/>
                        </a:spcAft>
                      </a:pPr>
                      <a:r>
                        <a:rPr lang="fr-FR" sz="3200">
                          <a:effectLst/>
                          <a:latin typeface="Times New Roman" panose="02020603050405020304" pitchFamily="18" charset="0"/>
                          <a:cs typeface="Times New Roman" panose="02020603050405020304" pitchFamily="18" charset="0"/>
                        </a:rPr>
                        <a:t>Đúng </a:t>
                      </a:r>
                      <a:endParaRPr lang="en-US" sz="32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50000"/>
                        </a:lnSpc>
                        <a:spcBef>
                          <a:spcPts val="600"/>
                        </a:spcBef>
                        <a:spcAft>
                          <a:spcPts val="300"/>
                        </a:spcAft>
                      </a:pPr>
                      <a:r>
                        <a:rPr lang="fr-FR" sz="3200">
                          <a:effectLst/>
                          <a:latin typeface="Times New Roman" panose="02020603050405020304" pitchFamily="18" charset="0"/>
                          <a:cs typeface="Times New Roman" panose="02020603050405020304" pitchFamily="18" charset="0"/>
                        </a:rPr>
                        <a:t>3</a:t>
                      </a:r>
                      <a:endParaRPr lang="en-US" sz="32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50000"/>
                        </a:lnSpc>
                        <a:spcBef>
                          <a:spcPts val="600"/>
                        </a:spcBef>
                        <a:spcAft>
                          <a:spcPts val="300"/>
                        </a:spcAft>
                      </a:pPr>
                      <a:r>
                        <a:rPr lang="fr-FR"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a:cs typeface="Times New Roman" panose="02020603050405020304" pitchFamily="18" charset="0"/>
                      </a:endParaRPr>
                    </a:p>
                  </a:txBody>
                  <a:tcPr marL="68580" marR="68580" marT="0" marB="0"/>
                </a:tc>
              </a:tr>
              <a:tr h="695540">
                <a:tc>
                  <a:txBody>
                    <a:bodyPr/>
                    <a:lstStyle/>
                    <a:p>
                      <a:pPr algn="just">
                        <a:lnSpc>
                          <a:spcPct val="150000"/>
                        </a:lnSpc>
                        <a:spcBef>
                          <a:spcPts val="600"/>
                        </a:spcBef>
                        <a:spcAft>
                          <a:spcPts val="300"/>
                        </a:spcAft>
                      </a:pPr>
                      <a:r>
                        <a:rPr lang="fr-FR" sz="3200">
                          <a:effectLst/>
                          <a:latin typeface="Times New Roman" panose="02020603050405020304" pitchFamily="18" charset="0"/>
                          <a:cs typeface="Times New Roman" panose="02020603050405020304" pitchFamily="18" charset="0"/>
                        </a:rPr>
                        <a:t>4. Diễn xuất</a:t>
                      </a:r>
                      <a:endParaRPr lang="en-US" sz="32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50000"/>
                        </a:lnSpc>
                        <a:spcBef>
                          <a:spcPts val="600"/>
                        </a:spcBef>
                        <a:spcAft>
                          <a:spcPts val="300"/>
                        </a:spcAft>
                      </a:pPr>
                      <a:r>
                        <a:rPr lang="fr-FR" sz="3200">
                          <a:effectLst/>
                          <a:latin typeface="Times New Roman" panose="02020603050405020304" pitchFamily="18" charset="0"/>
                          <a:cs typeface="Times New Roman" panose="02020603050405020304" pitchFamily="18" charset="0"/>
                        </a:rPr>
                        <a:t>Tự nhiên</a:t>
                      </a:r>
                      <a:endParaRPr lang="en-US" sz="32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50000"/>
                        </a:lnSpc>
                        <a:spcBef>
                          <a:spcPts val="600"/>
                        </a:spcBef>
                        <a:spcAft>
                          <a:spcPts val="300"/>
                        </a:spcAft>
                      </a:pPr>
                      <a:r>
                        <a:rPr lang="fr-FR" sz="3200">
                          <a:effectLst/>
                          <a:latin typeface="Times New Roman" panose="02020603050405020304" pitchFamily="18" charset="0"/>
                          <a:cs typeface="Times New Roman" panose="02020603050405020304" pitchFamily="18" charset="0"/>
                        </a:rPr>
                        <a:t>3</a:t>
                      </a:r>
                      <a:endParaRPr lang="en-US" sz="32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50000"/>
                        </a:lnSpc>
                        <a:spcBef>
                          <a:spcPts val="600"/>
                        </a:spcBef>
                        <a:spcAft>
                          <a:spcPts val="300"/>
                        </a:spcAft>
                      </a:pPr>
                      <a:r>
                        <a:rPr lang="fr-FR" sz="3200">
                          <a:effectLst/>
                          <a:latin typeface="Times New Roman" panose="02020603050405020304" pitchFamily="18" charset="0"/>
                          <a:cs typeface="Times New Roman" panose="02020603050405020304" pitchFamily="18" charset="0"/>
                        </a:rPr>
                        <a:t> </a:t>
                      </a:r>
                      <a:endParaRPr lang="en-US" sz="3200">
                        <a:effectLst/>
                        <a:latin typeface="Times New Roman" panose="02020603050405020304" pitchFamily="18" charset="0"/>
                        <a:ea typeface="Times New Roman"/>
                        <a:cs typeface="Times New Roman" panose="02020603050405020304" pitchFamily="18" charset="0"/>
                      </a:endParaRPr>
                    </a:p>
                  </a:txBody>
                  <a:tcPr marL="68580" marR="68580" marT="0" marB="0"/>
                </a:tc>
              </a:tr>
              <a:tr h="695540">
                <a:tc gridSpan="3">
                  <a:txBody>
                    <a:bodyPr/>
                    <a:lstStyle/>
                    <a:p>
                      <a:pPr algn="ctr">
                        <a:lnSpc>
                          <a:spcPct val="150000"/>
                        </a:lnSpc>
                        <a:spcBef>
                          <a:spcPts val="600"/>
                        </a:spcBef>
                        <a:spcAft>
                          <a:spcPts val="300"/>
                        </a:spcAft>
                      </a:pPr>
                      <a:r>
                        <a:rPr lang="fr-FR" sz="3200">
                          <a:effectLst/>
                          <a:latin typeface="Times New Roman" panose="02020603050405020304" pitchFamily="18" charset="0"/>
                          <a:cs typeface="Times New Roman" panose="02020603050405020304" pitchFamily="18" charset="0"/>
                        </a:rPr>
                        <a:t>Tổng điểm</a:t>
                      </a:r>
                      <a:endParaRPr lang="en-US" sz="3200">
                        <a:effectLst/>
                        <a:latin typeface="Times New Roman" panose="02020603050405020304" pitchFamily="18" charset="0"/>
                        <a:ea typeface="Times New Roman"/>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a:txBody>
                    <a:bodyPr/>
                    <a:lstStyle/>
                    <a:p>
                      <a:pPr algn="just">
                        <a:lnSpc>
                          <a:spcPct val="150000"/>
                        </a:lnSpc>
                        <a:spcBef>
                          <a:spcPts val="600"/>
                        </a:spcBef>
                        <a:spcAft>
                          <a:spcPts val="300"/>
                        </a:spcAft>
                      </a:pPr>
                      <a:r>
                        <a:rPr lang="fr-FR" sz="1400">
                          <a:effectLst/>
                        </a:rPr>
                        <a:t> </a:t>
                      </a:r>
                      <a:endParaRPr lang="en-US" sz="120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959752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图片 14339" descr="12"/>
          <p:cNvPicPr>
            <a:picLocks noChangeAspect="1"/>
          </p:cNvPicPr>
          <p:nvPr/>
        </p:nvPicPr>
        <p:blipFill>
          <a:blip r:embed="rId3"/>
          <a:stretch>
            <a:fillRect/>
          </a:stretch>
        </p:blipFill>
        <p:spPr>
          <a:xfrm>
            <a:off x="0" y="5782596"/>
            <a:ext cx="9144000" cy="1075404"/>
          </a:xfrm>
          <a:prstGeom prst="rect">
            <a:avLst/>
          </a:prstGeom>
          <a:noFill/>
          <a:ln w="9525">
            <a:noFill/>
          </a:ln>
        </p:spPr>
      </p:pic>
      <p:pic>
        <p:nvPicPr>
          <p:cNvPr id="14342" name="图片 14341" descr="30"/>
          <p:cNvPicPr>
            <a:picLocks noChangeAspect="1"/>
          </p:cNvPicPr>
          <p:nvPr/>
        </p:nvPicPr>
        <p:blipFill>
          <a:blip r:embed="rId4"/>
          <a:stretch>
            <a:fillRect/>
          </a:stretch>
        </p:blipFill>
        <p:spPr>
          <a:xfrm>
            <a:off x="2354706" y="321623"/>
            <a:ext cx="6436013" cy="6319149"/>
          </a:xfrm>
          <a:prstGeom prst="rect">
            <a:avLst/>
          </a:prstGeom>
          <a:noFill/>
          <a:ln w="9525">
            <a:noFill/>
          </a:ln>
        </p:spPr>
      </p:pic>
      <p:pic>
        <p:nvPicPr>
          <p:cNvPr id="14341" name="图片 14340" descr="28"/>
          <p:cNvPicPr>
            <a:picLocks noChangeAspect="1"/>
          </p:cNvPicPr>
          <p:nvPr/>
        </p:nvPicPr>
        <p:blipFill>
          <a:blip r:embed="rId5"/>
          <a:stretch>
            <a:fillRect/>
          </a:stretch>
        </p:blipFill>
        <p:spPr>
          <a:xfrm>
            <a:off x="333956" y="3970723"/>
            <a:ext cx="2550526" cy="2652894"/>
          </a:xfrm>
          <a:prstGeom prst="rect">
            <a:avLst/>
          </a:prstGeom>
          <a:noFill/>
          <a:ln w="9525">
            <a:noFill/>
          </a:ln>
        </p:spPr>
      </p:pic>
      <p:sp>
        <p:nvSpPr>
          <p:cNvPr id="2" name="TextBox 1"/>
          <p:cNvSpPr txBox="1"/>
          <p:nvPr/>
        </p:nvSpPr>
        <p:spPr>
          <a:xfrm>
            <a:off x="3218439" y="2386700"/>
            <a:ext cx="4963976" cy="1718270"/>
          </a:xfrm>
          <a:prstGeom prst="rect">
            <a:avLst/>
          </a:prstGeom>
          <a:noFill/>
        </p:spPr>
        <p:txBody>
          <a:bodyPr wrap="square" lIns="55733" tIns="27866" rIns="55733" bIns="27866" rtlCol="0">
            <a:spAutoFit/>
          </a:bodyPr>
          <a:lstStyle/>
          <a:p>
            <a:pPr algn="ctr"/>
            <a:r>
              <a:rPr lang="en-US" sz="5400" b="1" dirty="0">
                <a:solidFill>
                  <a:srgbClr val="82B642"/>
                </a:solidFill>
                <a:latin typeface="Times New Roman" panose="02020603050405020304" pitchFamily="18" charset="0"/>
                <a:cs typeface="Times New Roman" panose="02020603050405020304" pitchFamily="18" charset="0"/>
              </a:rPr>
              <a:t>HOẠT ĐỘNG </a:t>
            </a:r>
          </a:p>
          <a:p>
            <a:pPr algn="ctr"/>
            <a:r>
              <a:rPr lang="en-US" sz="5400" b="1" smtClean="0">
                <a:solidFill>
                  <a:srgbClr val="82B642"/>
                </a:solidFill>
                <a:latin typeface="Times New Roman" panose="02020603050405020304" pitchFamily="18" charset="0"/>
                <a:cs typeface="Times New Roman" panose="02020603050405020304" pitchFamily="18" charset="0"/>
              </a:rPr>
              <a:t>VẬN DỤNG</a:t>
            </a:r>
            <a:endParaRPr lang="en-US" sz="5400" b="1" dirty="0">
              <a:solidFill>
                <a:srgbClr val="82B64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640963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4341"/>
                                        </p:tgtEl>
                                        <p:attrNameLst>
                                          <p:attrName>style.visibility</p:attrName>
                                        </p:attrNameLst>
                                      </p:cBhvr>
                                      <p:to>
                                        <p:strVal val="visible"/>
                                      </p:to>
                                    </p:set>
                                    <p:anim calcmode="lin" valueType="num">
                                      <p:cBhvr additive="base">
                                        <p:cTn id="12" dur="1000" fill="hold"/>
                                        <p:tgtEl>
                                          <p:spTgt spid="14341"/>
                                        </p:tgtEl>
                                        <p:attrNameLst>
                                          <p:attrName>ppt_x</p:attrName>
                                        </p:attrNameLst>
                                      </p:cBhvr>
                                      <p:tavLst>
                                        <p:tav tm="0">
                                          <p:val>
                                            <p:strVal val="1+#ppt_w/2"/>
                                          </p:val>
                                        </p:tav>
                                        <p:tav tm="100000">
                                          <p:val>
                                            <p:strVal val="#ppt_x"/>
                                          </p:val>
                                        </p:tav>
                                      </p:tavLst>
                                    </p:anim>
                                    <p:anim calcmode="lin" valueType="num">
                                      <p:cBhvr additive="base">
                                        <p:cTn id="13" dur="1000" fill="hold"/>
                                        <p:tgtEl>
                                          <p:spTgt spid="14341"/>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9" presetClass="entr" presetSubtype="0" fill="hold" nodeType="afterEffect">
                                  <p:stCondLst>
                                    <p:cond delay="0"/>
                                  </p:stCondLst>
                                  <p:childTnLst>
                                    <p:set>
                                      <p:cBhvr>
                                        <p:cTn id="16" dur="1" fill="hold">
                                          <p:stCondLst>
                                            <p:cond delay="0"/>
                                          </p:stCondLst>
                                        </p:cTn>
                                        <p:tgtEl>
                                          <p:spTgt spid="14342"/>
                                        </p:tgtEl>
                                        <p:attrNameLst>
                                          <p:attrName>style.visibility</p:attrName>
                                        </p:attrNameLst>
                                      </p:cBhvr>
                                      <p:to>
                                        <p:strVal val="visible"/>
                                      </p:to>
                                    </p:set>
                                    <p:anim calcmode="lin" valueType="num">
                                      <p:cBhvr>
                                        <p:cTn id="17" dur="1000" fill="hold"/>
                                        <p:tgtEl>
                                          <p:spTgt spid="14342"/>
                                        </p:tgtEl>
                                        <p:attrNameLst>
                                          <p:attrName>ppt_x</p:attrName>
                                        </p:attrNameLst>
                                      </p:cBhvr>
                                      <p:tavLst>
                                        <p:tav tm="0">
                                          <p:val>
                                            <p:strVal val="#ppt_x-.2"/>
                                          </p:val>
                                        </p:tav>
                                        <p:tav tm="100000">
                                          <p:val>
                                            <p:strVal val="#ppt_x"/>
                                          </p:val>
                                        </p:tav>
                                      </p:tavLst>
                                    </p:anim>
                                    <p:anim calcmode="lin" valueType="num">
                                      <p:cBhvr>
                                        <p:cTn id="18"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66800"/>
            <a:ext cx="8458200" cy="2554545"/>
          </a:xfrm>
          <a:prstGeom prst="rect">
            <a:avLst/>
          </a:prstGeom>
        </p:spPr>
        <p:txBody>
          <a:bodyPr wrap="square">
            <a:spAutoFit/>
          </a:bodyPr>
          <a:lstStyle/>
          <a:p>
            <a:r>
              <a:rPr lang="en-US" sz="3200">
                <a:latin typeface="Times New Roman" panose="02020603050405020304" pitchFamily="18" charset="0"/>
                <a:cs typeface="Times New Roman" panose="02020603050405020304" pitchFamily="18" charset="0"/>
              </a:rPr>
              <a:t>- Nhóm 1,2: Vẽ tranh về đề tài môi trường</a:t>
            </a:r>
          </a:p>
          <a:p>
            <a:r>
              <a:rPr lang="en-US" sz="3200">
                <a:latin typeface="Times New Roman" panose="02020603050405020304" pitchFamily="18" charset="0"/>
                <a:cs typeface="Times New Roman" panose="02020603050405020304" pitchFamily="18" charset="0"/>
              </a:rPr>
              <a:t>- Nhóm 3,4: Em hãy cùng bạn thiết kế một số đồ dùng, dụng cụ học tập sáng tạo từ những vật dụng đã qua sử dụng để tuyên truyền về trách nhiệm bảo vệ tài </a:t>
            </a:r>
            <a:r>
              <a:rPr lang="en-US" sz="3200" smtClean="0">
                <a:latin typeface="Times New Roman" panose="02020603050405020304" pitchFamily="18" charset="0"/>
                <a:cs typeface="Times New Roman" panose="02020603050405020304" pitchFamily="18" charset="0"/>
              </a:rPr>
              <a:t>nguyên thiên </a:t>
            </a:r>
            <a:r>
              <a:rPr lang="en-US" sz="3200">
                <a:latin typeface="Times New Roman" panose="02020603050405020304" pitchFamily="18" charset="0"/>
                <a:cs typeface="Times New Roman" panose="02020603050405020304" pitchFamily="18" charset="0"/>
              </a:rPr>
              <a:t>nhiên.</a:t>
            </a:r>
          </a:p>
        </p:txBody>
      </p:sp>
    </p:spTree>
    <p:extLst>
      <p:ext uri="{BB962C8B-B14F-4D97-AF65-F5344CB8AC3E}">
        <p14:creationId xmlns:p14="http://schemas.microsoft.com/office/powerpoint/2010/main" val="5535132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1"/>
          <p:cNvGrpSpPr/>
          <p:nvPr/>
        </p:nvGrpSpPr>
        <p:grpSpPr>
          <a:xfrm rot="15380181">
            <a:off x="1919157" y="-31993"/>
            <a:ext cx="6026958" cy="6474538"/>
            <a:chOff x="1100490" y="0"/>
            <a:chExt cx="7448764" cy="6858000"/>
          </a:xfrm>
        </p:grpSpPr>
        <p:pic>
          <p:nvPicPr>
            <p:cNvPr id="4" name="图片 10"/>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100490" y="0"/>
              <a:ext cx="7448764" cy="6858000"/>
            </a:xfrm>
            <a:prstGeom prst="rect">
              <a:avLst/>
            </a:prstGeom>
          </p:spPr>
        </p:pic>
        <p:pic>
          <p:nvPicPr>
            <p:cNvPr id="5"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1678" y="320674"/>
              <a:ext cx="6548644" cy="6299199"/>
            </a:xfrm>
            <a:prstGeom prst="rect">
              <a:avLst/>
            </a:prstGeom>
            <a:effectLst>
              <a:innerShdw blurRad="114300">
                <a:prstClr val="black"/>
              </a:innerShdw>
            </a:effectLst>
          </p:spPr>
        </p:pic>
      </p:grpSp>
      <p:sp>
        <p:nvSpPr>
          <p:cNvPr id="6" name="文本框 15"/>
          <p:cNvSpPr txBox="1"/>
          <p:nvPr/>
        </p:nvSpPr>
        <p:spPr>
          <a:xfrm>
            <a:off x="2453509" y="908599"/>
            <a:ext cx="3941261" cy="4154984"/>
          </a:xfrm>
          <a:prstGeom prst="rect">
            <a:avLst/>
          </a:prstGeom>
          <a:noFill/>
        </p:spPr>
        <p:txBody>
          <a:bodyPr wrap="square" rtlCol="0">
            <a:spAutoFit/>
          </a:bodyPr>
          <a:lstStyle/>
          <a:p>
            <a:pPr algn="ct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pic>
        <p:nvPicPr>
          <p:cNvPr id="7"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338781">
            <a:off x="5893324" y="313302"/>
            <a:ext cx="1063853" cy="1016489"/>
          </a:xfrm>
          <a:prstGeom prst="rect">
            <a:avLst/>
          </a:prstGeom>
        </p:spPr>
      </p:pic>
      <p:pic>
        <p:nvPicPr>
          <p:cNvPr id="8" name="Picture 7"/>
          <p:cNvPicPr>
            <a:picLocks noChangeAspect="1"/>
          </p:cNvPicPr>
          <p:nvPr/>
        </p:nvPicPr>
        <p:blipFill>
          <a:blip r:embed="rId6"/>
          <a:stretch>
            <a:fillRect/>
          </a:stretch>
        </p:blipFill>
        <p:spPr>
          <a:xfrm>
            <a:off x="6558788" y="1775835"/>
            <a:ext cx="2889755" cy="4359018"/>
          </a:xfrm>
          <a:prstGeom prst="rect">
            <a:avLst/>
          </a:prstGeom>
        </p:spPr>
      </p:pic>
      <p:pic>
        <p:nvPicPr>
          <p:cNvPr id="10"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186" y="4436379"/>
            <a:ext cx="2257850"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544743" y="886761"/>
            <a:ext cx="2015470" cy="1548203"/>
          </a:xfrm>
          <a:prstGeom prst="rect">
            <a:avLst/>
          </a:prstGeom>
        </p:spPr>
      </p:pic>
    </p:spTree>
    <p:extLst>
      <p:ext uri="{BB962C8B-B14F-4D97-AF65-F5344CB8AC3E}">
        <p14:creationId xmlns:p14="http://schemas.microsoft.com/office/powerpoint/2010/main" val="164075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900" decel="100000" fill="hold"/>
                                        <p:tgtEl>
                                          <p:spTgt spid="1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750"/>
                                        <p:tgtEl>
                                          <p:spTgt spid="7"/>
                                        </p:tgtEl>
                                      </p:cBhvr>
                                    </p:animEffect>
                                  </p:childTnLst>
                                </p:cTn>
                              </p:par>
                              <p:par>
                                <p:cTn id="22" presetID="42" presetClass="path" presetSubtype="0" fill="hold" nodeType="withEffect">
                                  <p:stCondLst>
                                    <p:cond delay="0"/>
                                  </p:stCondLst>
                                  <p:childTnLst>
                                    <p:animMotion origin="layout" path="M -0.12708 0.14745 L -0.07617 -0.04005 " pathEditMode="relative" rAng="0" ptsTypes="AA">
                                      <p:cBhvr>
                                        <p:cTn id="23" dur="750" fill="hold"/>
                                        <p:tgtEl>
                                          <p:spTgt spid="7"/>
                                        </p:tgtEl>
                                        <p:attrNameLst>
                                          <p:attrName>ppt_x</p:attrName>
                                          <p:attrName>ppt_y</p:attrName>
                                        </p:attrNameLst>
                                      </p:cBhvr>
                                      <p:rCtr x="2539" y="-9375"/>
                                    </p:animMotion>
                                  </p:childTnLst>
                                </p:cTn>
                              </p:par>
                            </p:childTnLst>
                          </p:cTn>
                        </p:par>
                        <p:par>
                          <p:cTn id="24" fill="hold">
                            <p:stCondLst>
                              <p:cond delay="2750"/>
                            </p:stCondLst>
                            <p:childTnLst>
                              <p:par>
                                <p:cTn id="25" presetID="45" presetClass="entr" presetSubtype="0" fill="hold" grpId="0" nodeType="after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Effect transition="in" filter="fade">
                                      <p:cBhvr>
                                        <p:cTn id="27" dur="750"/>
                                        <p:tgtEl>
                                          <p:spTgt spid="6"/>
                                        </p:tgtEl>
                                      </p:cBhvr>
                                    </p:animEffect>
                                    <p:anim calcmode="lin" valueType="num">
                                      <p:cBhvr>
                                        <p:cTn id="28" dur="750" fill="hold"/>
                                        <p:tgtEl>
                                          <p:spTgt spid="6"/>
                                        </p:tgtEl>
                                        <p:attrNameLst>
                                          <p:attrName>ppt_w</p:attrName>
                                        </p:attrNameLst>
                                      </p:cBhvr>
                                      <p:tavLst>
                                        <p:tav tm="0" fmla="#ppt_w*sin(2.5*pi*$)">
                                          <p:val>
                                            <p:fltVal val="0"/>
                                          </p:val>
                                        </p:tav>
                                        <p:tav tm="100000">
                                          <p:val>
                                            <p:fltVal val="1"/>
                                          </p:val>
                                        </p:tav>
                                      </p:tavLst>
                                    </p:anim>
                                    <p:anim calcmode="lin" valueType="num">
                                      <p:cBhvr>
                                        <p:cTn id="29" dur="750" fill="hold"/>
                                        <p:tgtEl>
                                          <p:spTgt spid="6"/>
                                        </p:tgtEl>
                                        <p:attrNameLst>
                                          <p:attrName>ppt_h</p:attrName>
                                        </p:attrNameLst>
                                      </p:cBhvr>
                                      <p:tavLst>
                                        <p:tav tm="0">
                                          <p:val>
                                            <p:strVal val="#ppt_h"/>
                                          </p:val>
                                        </p:tav>
                                        <p:tav tm="100000">
                                          <p:val>
                                            <p:strVal val="#ppt_h"/>
                                          </p:val>
                                        </p:tav>
                                      </p:tavLst>
                                    </p:anim>
                                  </p:childTnLst>
                                </p:cTn>
                              </p:par>
                              <p:par>
                                <p:cTn id="30" presetID="6" presetClass="emph" presetSubtype="0" fill="hold" grpId="1" nodeType="withEffect">
                                  <p:stCondLst>
                                    <p:cond delay="0"/>
                                  </p:stCondLst>
                                  <p:iterate type="lt">
                                    <p:tmPct val="10000"/>
                                  </p:iterate>
                                  <p:childTnLst>
                                    <p:animScale>
                                      <p:cBhvr>
                                        <p:cTn id="31" dur="300" fill="hold"/>
                                        <p:tgtEl>
                                          <p:spTgt spid="6"/>
                                        </p:tgtEl>
                                      </p:cBhvr>
                                      <p:by x="500000" y="500000"/>
                                    </p:animScale>
                                  </p:childTnLst>
                                </p:cTn>
                              </p:par>
                              <p:par>
                                <p:cTn id="32" presetID="6" presetClass="emph" presetSubtype="0" fill="hold" grpId="2" nodeType="withEffect">
                                  <p:stCondLst>
                                    <p:cond delay="0"/>
                                  </p:stCondLst>
                                  <p:iterate type="lt">
                                    <p:tmPct val="10000"/>
                                  </p:iterate>
                                  <p:childTnLst>
                                    <p:animScale>
                                      <p:cBhvr>
                                        <p:cTn id="33" dur="750" fill="hold"/>
                                        <p:tgtEl>
                                          <p:spTgt spid="6"/>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图片 14339" descr="12"/>
          <p:cNvPicPr>
            <a:picLocks noChangeAspect="1"/>
          </p:cNvPicPr>
          <p:nvPr/>
        </p:nvPicPr>
        <p:blipFill>
          <a:blip r:embed="rId3"/>
          <a:stretch>
            <a:fillRect/>
          </a:stretch>
        </p:blipFill>
        <p:spPr>
          <a:xfrm>
            <a:off x="0" y="5782596"/>
            <a:ext cx="9144000" cy="1075404"/>
          </a:xfrm>
          <a:prstGeom prst="rect">
            <a:avLst/>
          </a:prstGeom>
          <a:noFill/>
          <a:ln w="9525">
            <a:noFill/>
          </a:ln>
        </p:spPr>
      </p:pic>
      <p:pic>
        <p:nvPicPr>
          <p:cNvPr id="14342" name="图片 14341" descr="30"/>
          <p:cNvPicPr>
            <a:picLocks noChangeAspect="1"/>
          </p:cNvPicPr>
          <p:nvPr/>
        </p:nvPicPr>
        <p:blipFill>
          <a:blip r:embed="rId4"/>
          <a:stretch>
            <a:fillRect/>
          </a:stretch>
        </p:blipFill>
        <p:spPr>
          <a:xfrm>
            <a:off x="2354706" y="321623"/>
            <a:ext cx="6436013" cy="6319149"/>
          </a:xfrm>
          <a:prstGeom prst="rect">
            <a:avLst/>
          </a:prstGeom>
          <a:noFill/>
          <a:ln w="9525">
            <a:noFill/>
          </a:ln>
        </p:spPr>
      </p:pic>
      <p:pic>
        <p:nvPicPr>
          <p:cNvPr id="14341" name="图片 14340" descr="28"/>
          <p:cNvPicPr>
            <a:picLocks noChangeAspect="1"/>
          </p:cNvPicPr>
          <p:nvPr/>
        </p:nvPicPr>
        <p:blipFill>
          <a:blip r:embed="rId5"/>
          <a:stretch>
            <a:fillRect/>
          </a:stretch>
        </p:blipFill>
        <p:spPr>
          <a:xfrm>
            <a:off x="333956" y="3970723"/>
            <a:ext cx="2550526" cy="2652894"/>
          </a:xfrm>
          <a:prstGeom prst="rect">
            <a:avLst/>
          </a:prstGeom>
          <a:noFill/>
          <a:ln w="9525">
            <a:noFill/>
          </a:ln>
        </p:spPr>
      </p:pic>
      <p:sp>
        <p:nvSpPr>
          <p:cNvPr id="2" name="TextBox 1"/>
          <p:cNvSpPr txBox="1"/>
          <p:nvPr/>
        </p:nvSpPr>
        <p:spPr>
          <a:xfrm>
            <a:off x="3218439" y="2386700"/>
            <a:ext cx="4963976" cy="1718270"/>
          </a:xfrm>
          <a:prstGeom prst="rect">
            <a:avLst/>
          </a:prstGeom>
          <a:noFill/>
        </p:spPr>
        <p:txBody>
          <a:bodyPr wrap="square" lIns="55733" tIns="27866" rIns="55733" bIns="27866" rtlCol="0">
            <a:spAutoFit/>
          </a:bodyPr>
          <a:lstStyle/>
          <a:p>
            <a:pPr algn="ctr"/>
            <a:r>
              <a:rPr lang="en-US" sz="5400" b="1" dirty="0">
                <a:solidFill>
                  <a:srgbClr val="82B642"/>
                </a:solidFill>
                <a:latin typeface="Times New Roman" panose="02020603050405020304" pitchFamily="18" charset="0"/>
                <a:cs typeface="Times New Roman" panose="02020603050405020304" pitchFamily="18" charset="0"/>
              </a:rPr>
              <a:t>HOẠT ĐỘNG </a:t>
            </a:r>
          </a:p>
          <a:p>
            <a:pPr algn="ctr"/>
            <a:r>
              <a:rPr lang="en-US" sz="5400" b="1" dirty="0">
                <a:solidFill>
                  <a:srgbClr val="82B642"/>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330391702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4341"/>
                                        </p:tgtEl>
                                        <p:attrNameLst>
                                          <p:attrName>style.visibility</p:attrName>
                                        </p:attrNameLst>
                                      </p:cBhvr>
                                      <p:to>
                                        <p:strVal val="visible"/>
                                      </p:to>
                                    </p:set>
                                    <p:anim calcmode="lin" valueType="num">
                                      <p:cBhvr additive="base">
                                        <p:cTn id="12" dur="1000" fill="hold"/>
                                        <p:tgtEl>
                                          <p:spTgt spid="14341"/>
                                        </p:tgtEl>
                                        <p:attrNameLst>
                                          <p:attrName>ppt_x</p:attrName>
                                        </p:attrNameLst>
                                      </p:cBhvr>
                                      <p:tavLst>
                                        <p:tav tm="0">
                                          <p:val>
                                            <p:strVal val="1+#ppt_w/2"/>
                                          </p:val>
                                        </p:tav>
                                        <p:tav tm="100000">
                                          <p:val>
                                            <p:strVal val="#ppt_x"/>
                                          </p:val>
                                        </p:tav>
                                      </p:tavLst>
                                    </p:anim>
                                    <p:anim calcmode="lin" valueType="num">
                                      <p:cBhvr additive="base">
                                        <p:cTn id="13" dur="1000" fill="hold"/>
                                        <p:tgtEl>
                                          <p:spTgt spid="14341"/>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9" presetClass="entr" presetSubtype="0" fill="hold" nodeType="afterEffect">
                                  <p:stCondLst>
                                    <p:cond delay="0"/>
                                  </p:stCondLst>
                                  <p:childTnLst>
                                    <p:set>
                                      <p:cBhvr>
                                        <p:cTn id="16" dur="1" fill="hold">
                                          <p:stCondLst>
                                            <p:cond delay="0"/>
                                          </p:stCondLst>
                                        </p:cTn>
                                        <p:tgtEl>
                                          <p:spTgt spid="14342"/>
                                        </p:tgtEl>
                                        <p:attrNameLst>
                                          <p:attrName>style.visibility</p:attrName>
                                        </p:attrNameLst>
                                      </p:cBhvr>
                                      <p:to>
                                        <p:strVal val="visible"/>
                                      </p:to>
                                    </p:set>
                                    <p:anim calcmode="lin" valueType="num">
                                      <p:cBhvr>
                                        <p:cTn id="17" dur="1000" fill="hold"/>
                                        <p:tgtEl>
                                          <p:spTgt spid="14342"/>
                                        </p:tgtEl>
                                        <p:attrNameLst>
                                          <p:attrName>ppt_x</p:attrName>
                                        </p:attrNameLst>
                                      </p:cBhvr>
                                      <p:tavLst>
                                        <p:tav tm="0">
                                          <p:val>
                                            <p:strVal val="#ppt_x-.2"/>
                                          </p:val>
                                        </p:tav>
                                        <p:tav tm="100000">
                                          <p:val>
                                            <p:strVal val="#ppt_x"/>
                                          </p:val>
                                        </p:tav>
                                      </p:tavLst>
                                    </p:anim>
                                    <p:anim calcmode="lin" valueType="num">
                                      <p:cBhvr>
                                        <p:cTn id="18"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22238" y="4267200"/>
            <a:ext cx="4114800" cy="1938992"/>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Đạ</a:t>
            </a:r>
            <a:r>
              <a:rPr kumimoji="0" lang="it-IT" sz="32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i di</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ện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hai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đội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l</a:t>
            </a:r>
            <a:r>
              <a:rPr kumimoji="0" lang="fr-FR" sz="32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ê</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n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bả</a:t>
            </a:r>
            <a:r>
              <a:rPr kumimoji="0" lang="nl-NL" sz="32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ng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viết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những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hành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vi </a:t>
            </a:r>
            <a:r>
              <a:rPr kumimoji="0" lang="en-US" sz="3200" b="1" i="0" u="none" strike="noStrike" kern="1200" cap="none" spc="0" normalizeH="0" baseline="0" noProof="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trong</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3200" b="1" i="0" u="none" strike="noStrike" kern="1200" cap="none" spc="0" normalizeH="0" baseline="0" noProof="0" smtClean="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3’</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endParaRPr>
          </a:p>
        </p:txBody>
      </p:sp>
      <p:sp>
        <p:nvSpPr>
          <p:cNvPr id="10" name="Rectangle 9"/>
          <p:cNvSpPr/>
          <p:nvPr/>
        </p:nvSpPr>
        <p:spPr>
          <a:xfrm>
            <a:off x="5785821" y="4267200"/>
            <a:ext cx="3352800" cy="206210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Đội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n</a:t>
            </a:r>
            <a:r>
              <a:rPr kumimoji="0" lang="fr-FR" sz="32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à</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o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viết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đượ</a:t>
            </a:r>
            <a:r>
              <a:rPr kumimoji="0" lang="pt-PT" sz="32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c nhi</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ều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hành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vi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sẽ</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chiến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thắng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và</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được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10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điểm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endParaRPr kumimoji="0" lang="en-SG" sz="32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endParaRPr>
          </a:p>
        </p:txBody>
      </p:sp>
      <p:sp>
        <p:nvSpPr>
          <p:cNvPr id="12" name="Rectangle 11"/>
          <p:cNvSpPr>
            <a:spLocks noChangeArrowheads="1"/>
          </p:cNvSpPr>
          <p:nvPr/>
        </p:nvSpPr>
        <p:spPr bwMode="auto">
          <a:xfrm>
            <a:off x="76200" y="76200"/>
            <a:ext cx="9015680" cy="677108"/>
          </a:xfrm>
          <a:prstGeom prst="rect">
            <a:avLst/>
          </a:prstGeom>
          <a:solidFill>
            <a:schemeClr val="accent2">
              <a:lumMod val="20000"/>
              <a:lumOff val="80000"/>
            </a:schemeClr>
          </a:solidFill>
          <a:ln w="9525">
            <a:solidFill>
              <a:srgbClr val="000000"/>
            </a:solidFill>
            <a:miter lim="800000"/>
            <a:headEnd/>
            <a:tailEnd/>
          </a:ln>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800" b="1" i="0" u="none" strike="noStrike" kern="1200" cap="none" spc="0" normalizeH="0" baseline="0" noProof="0">
                <a:ln>
                  <a:noFill/>
                </a:ln>
                <a:solidFill>
                  <a:srgbClr val="4472C4">
                    <a:lumMod val="75000"/>
                  </a:srgbClr>
                </a:solidFill>
                <a:effectLst/>
                <a:uLnTx/>
                <a:uFillTx/>
                <a:latin typeface="Times New Roman" panose="02020603050405020304" pitchFamily="18" charset="0"/>
                <a:ea typeface="Helvetica Neue"/>
                <a:cs typeface="Times New Roman" panose="02020603050405020304" pitchFamily="18" charset="0"/>
              </a:rPr>
              <a:t>TRÒ </a:t>
            </a:r>
            <a:r>
              <a:rPr kumimoji="0" lang="en-US" altLang="en-US" sz="3800" b="1" i="0" u="none" strike="noStrike" kern="1200" cap="none" spc="0" normalizeH="0" baseline="0" noProof="0" smtClean="0">
                <a:ln>
                  <a:noFill/>
                </a:ln>
                <a:solidFill>
                  <a:srgbClr val="4472C4">
                    <a:lumMod val="75000"/>
                  </a:srgbClr>
                </a:solidFill>
                <a:effectLst/>
                <a:uLnTx/>
                <a:uFillTx/>
                <a:latin typeface="Times New Roman" panose="02020603050405020304" pitchFamily="18" charset="0"/>
                <a:ea typeface="Helvetica Neue"/>
                <a:cs typeface="Times New Roman" panose="02020603050405020304" pitchFamily="18" charset="0"/>
              </a:rPr>
              <a:t>CHƠI:“</a:t>
            </a:r>
            <a:r>
              <a:rPr kumimoji="0" lang="en-US" altLang="en-US" sz="38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Helvetica Neue"/>
                <a:cs typeface="Times New Roman" panose="02020603050405020304" pitchFamily="18" charset="0"/>
              </a:rPr>
              <a:t>TIẾP SỨC ĐỒNG ĐỘI ”</a:t>
            </a:r>
            <a:endParaRPr kumimoji="0" lang="en-SG" altLang="en-US" sz="3800" b="1" i="0" u="none" strike="noStrike" kern="1200" cap="none" spc="0" normalizeH="0" baseline="0" noProof="0" dirty="0">
              <a:ln>
                <a:noFill/>
              </a:ln>
              <a:solidFill>
                <a:srgbClr val="4472C4">
                  <a:lumMod val="75000"/>
                </a:srgbClr>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76200" y="914399"/>
            <a:ext cx="8991600" cy="2882712"/>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Chia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lớp</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ra</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thành</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hai</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đội</a:t>
            </a:r>
            <a:endPar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endParaRPr>
          </a:p>
          <a:p>
            <a:pPr algn="just">
              <a:lnSpc>
                <a:spcPct val="107000"/>
              </a:lnSpc>
              <a:spcAft>
                <a:spcPts val="800"/>
              </a:spcAft>
            </a:pPr>
            <a:r>
              <a:rPr lang="vi-VN"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t>
            </a:r>
            <a:r>
              <a:rPr lang="en-US" sz="320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ành </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endPar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3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t>
            </a:r>
            <a:r>
              <a:rPr lang="en-US" sz="320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ành </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63781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C4253AB-DF5B-4EF0-ACAF-FA435AF2C772}"/>
              </a:ext>
            </a:extLst>
          </p:cNvPr>
          <p:cNvPicPr>
            <a:picLocks noChangeAspect="1"/>
          </p:cNvPicPr>
          <p:nvPr/>
        </p:nvPicPr>
        <p:blipFill>
          <a:blip r:embed="rId2"/>
          <a:stretch>
            <a:fillRect/>
          </a:stretch>
        </p:blipFill>
        <p:spPr>
          <a:xfrm>
            <a:off x="117435" y="0"/>
            <a:ext cx="9144000" cy="6793462"/>
          </a:xfrm>
          <a:prstGeom prst="rect">
            <a:avLst/>
          </a:prstGeom>
        </p:spPr>
      </p:pic>
      <p:sp>
        <p:nvSpPr>
          <p:cNvPr id="7" name="Rectangle 6"/>
          <p:cNvSpPr>
            <a:spLocks noChangeArrowheads="1"/>
          </p:cNvSpPr>
          <p:nvPr/>
        </p:nvSpPr>
        <p:spPr bwMode="auto">
          <a:xfrm rot="21274563">
            <a:off x="1435800" y="1133492"/>
            <a:ext cx="7053696"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5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5:</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Bảo</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vệ</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môi</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trường</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và</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tài</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nguyên</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thiên</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nhiên</a:t>
            </a:r>
            <a:endParaRPr kumimoji="0" lang="en-SG" altLang="en-US" sz="5400" b="1" i="0" u="none" strike="noStrike" kern="1200" cap="none" spc="0" normalizeH="0" baseline="0" noProof="0" dirty="0">
              <a:ln>
                <a:noFill/>
              </a:ln>
              <a:solidFill>
                <a:srgbClr val="0000FF"/>
              </a:solidFill>
              <a:effectLst/>
              <a:uLnTx/>
              <a:uFillTx/>
              <a:latin typeface="#9Slide05 Fourth" panose="00000500000000000000" pitchFamily="2" charset="0"/>
            </a:endParaRPr>
          </a:p>
        </p:txBody>
      </p:sp>
    </p:spTree>
    <p:extLst>
      <p:ext uri="{BB962C8B-B14F-4D97-AF65-F5344CB8AC3E}">
        <p14:creationId xmlns:p14="http://schemas.microsoft.com/office/powerpoint/2010/main" val="1732219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图片 14339" descr="12"/>
          <p:cNvPicPr>
            <a:picLocks noChangeAspect="1"/>
          </p:cNvPicPr>
          <p:nvPr/>
        </p:nvPicPr>
        <p:blipFill>
          <a:blip r:embed="rId3"/>
          <a:stretch>
            <a:fillRect/>
          </a:stretch>
        </p:blipFill>
        <p:spPr>
          <a:xfrm>
            <a:off x="0" y="5782596"/>
            <a:ext cx="9144000" cy="1075404"/>
          </a:xfrm>
          <a:prstGeom prst="rect">
            <a:avLst/>
          </a:prstGeom>
          <a:noFill/>
          <a:ln w="9525">
            <a:noFill/>
          </a:ln>
        </p:spPr>
      </p:pic>
      <p:pic>
        <p:nvPicPr>
          <p:cNvPr id="14342" name="图片 14341" descr="30"/>
          <p:cNvPicPr>
            <a:picLocks noChangeAspect="1"/>
          </p:cNvPicPr>
          <p:nvPr/>
        </p:nvPicPr>
        <p:blipFill>
          <a:blip r:embed="rId4"/>
          <a:stretch>
            <a:fillRect/>
          </a:stretch>
        </p:blipFill>
        <p:spPr>
          <a:xfrm>
            <a:off x="2354706" y="321623"/>
            <a:ext cx="6436013" cy="6319149"/>
          </a:xfrm>
          <a:prstGeom prst="rect">
            <a:avLst/>
          </a:prstGeom>
          <a:noFill/>
          <a:ln w="9525">
            <a:noFill/>
          </a:ln>
        </p:spPr>
      </p:pic>
      <p:pic>
        <p:nvPicPr>
          <p:cNvPr id="14341" name="图片 14340" descr="28"/>
          <p:cNvPicPr>
            <a:picLocks noChangeAspect="1"/>
          </p:cNvPicPr>
          <p:nvPr/>
        </p:nvPicPr>
        <p:blipFill>
          <a:blip r:embed="rId5"/>
          <a:stretch>
            <a:fillRect/>
          </a:stretch>
        </p:blipFill>
        <p:spPr>
          <a:xfrm>
            <a:off x="333956" y="3970723"/>
            <a:ext cx="2550526" cy="2652894"/>
          </a:xfrm>
          <a:prstGeom prst="rect">
            <a:avLst/>
          </a:prstGeom>
          <a:noFill/>
          <a:ln w="9525">
            <a:noFill/>
          </a:ln>
        </p:spPr>
      </p:pic>
      <p:sp>
        <p:nvSpPr>
          <p:cNvPr id="2" name="TextBox 1"/>
          <p:cNvSpPr txBox="1"/>
          <p:nvPr/>
        </p:nvSpPr>
        <p:spPr>
          <a:xfrm>
            <a:off x="3218439" y="2386700"/>
            <a:ext cx="4963976" cy="1718270"/>
          </a:xfrm>
          <a:prstGeom prst="rect">
            <a:avLst/>
          </a:prstGeom>
          <a:noFill/>
        </p:spPr>
        <p:txBody>
          <a:bodyPr wrap="square" lIns="55733" tIns="27866" rIns="55733" bIns="27866" rtlCol="0">
            <a:spAutoFit/>
          </a:bodyPr>
          <a:lstStyle/>
          <a:p>
            <a:pPr algn="ctr"/>
            <a:r>
              <a:rPr lang="en-US" sz="5400" b="1" dirty="0">
                <a:solidFill>
                  <a:srgbClr val="82B642"/>
                </a:solidFill>
                <a:latin typeface="Times New Roman" panose="02020603050405020304" pitchFamily="18" charset="0"/>
                <a:cs typeface="Times New Roman" panose="02020603050405020304" pitchFamily="18" charset="0"/>
              </a:rPr>
              <a:t>HOẠT ĐỘNG </a:t>
            </a:r>
          </a:p>
          <a:p>
            <a:pPr algn="ctr"/>
            <a:r>
              <a:rPr lang="en-US" sz="5400" b="1" smtClean="0">
                <a:solidFill>
                  <a:srgbClr val="82B642"/>
                </a:solidFill>
                <a:latin typeface="Times New Roman" panose="02020603050405020304" pitchFamily="18" charset="0"/>
                <a:cs typeface="Times New Roman" panose="02020603050405020304" pitchFamily="18" charset="0"/>
              </a:rPr>
              <a:t>LUYỆN TẬP</a:t>
            </a:r>
            <a:endParaRPr lang="en-US" sz="5400" b="1" dirty="0">
              <a:solidFill>
                <a:srgbClr val="82B64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461746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4341"/>
                                        </p:tgtEl>
                                        <p:attrNameLst>
                                          <p:attrName>style.visibility</p:attrName>
                                        </p:attrNameLst>
                                      </p:cBhvr>
                                      <p:to>
                                        <p:strVal val="visible"/>
                                      </p:to>
                                    </p:set>
                                    <p:anim calcmode="lin" valueType="num">
                                      <p:cBhvr additive="base">
                                        <p:cTn id="12" dur="1000" fill="hold"/>
                                        <p:tgtEl>
                                          <p:spTgt spid="14341"/>
                                        </p:tgtEl>
                                        <p:attrNameLst>
                                          <p:attrName>ppt_x</p:attrName>
                                        </p:attrNameLst>
                                      </p:cBhvr>
                                      <p:tavLst>
                                        <p:tav tm="0">
                                          <p:val>
                                            <p:strVal val="1+#ppt_w/2"/>
                                          </p:val>
                                        </p:tav>
                                        <p:tav tm="100000">
                                          <p:val>
                                            <p:strVal val="#ppt_x"/>
                                          </p:val>
                                        </p:tav>
                                      </p:tavLst>
                                    </p:anim>
                                    <p:anim calcmode="lin" valueType="num">
                                      <p:cBhvr additive="base">
                                        <p:cTn id="13" dur="1000" fill="hold"/>
                                        <p:tgtEl>
                                          <p:spTgt spid="14341"/>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9" presetClass="entr" presetSubtype="0" fill="hold" nodeType="afterEffect">
                                  <p:stCondLst>
                                    <p:cond delay="0"/>
                                  </p:stCondLst>
                                  <p:childTnLst>
                                    <p:set>
                                      <p:cBhvr>
                                        <p:cTn id="16" dur="1" fill="hold">
                                          <p:stCondLst>
                                            <p:cond delay="0"/>
                                          </p:stCondLst>
                                        </p:cTn>
                                        <p:tgtEl>
                                          <p:spTgt spid="14342"/>
                                        </p:tgtEl>
                                        <p:attrNameLst>
                                          <p:attrName>style.visibility</p:attrName>
                                        </p:attrNameLst>
                                      </p:cBhvr>
                                      <p:to>
                                        <p:strVal val="visible"/>
                                      </p:to>
                                    </p:set>
                                    <p:anim calcmode="lin" valueType="num">
                                      <p:cBhvr>
                                        <p:cTn id="17" dur="1000" fill="hold"/>
                                        <p:tgtEl>
                                          <p:spTgt spid="14342"/>
                                        </p:tgtEl>
                                        <p:attrNameLst>
                                          <p:attrName>ppt_x</p:attrName>
                                        </p:attrNameLst>
                                      </p:cBhvr>
                                      <p:tavLst>
                                        <p:tav tm="0">
                                          <p:val>
                                            <p:strVal val="#ppt_x-.2"/>
                                          </p:val>
                                        </p:tav>
                                        <p:tav tm="100000">
                                          <p:val>
                                            <p:strVal val="#ppt_x"/>
                                          </p:val>
                                        </p:tav>
                                      </p:tavLst>
                                    </p:anim>
                                    <p:anim calcmode="lin" valueType="num">
                                      <p:cBhvr>
                                        <p:cTn id="18"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a:extLst>
              <a:ext uri="{FF2B5EF4-FFF2-40B4-BE49-F238E27FC236}">
                <a16:creationId xmlns="" xmlns:a16="http://schemas.microsoft.com/office/drawing/2014/main" id="{EF7F6E17-7B2A-A6AF-3FFA-E6D7191D5F1F}"/>
              </a:ext>
            </a:extLst>
          </p:cNvPr>
          <p:cNvSpPr txBox="1">
            <a:spLocks noChangeArrowheads="1"/>
          </p:cNvSpPr>
          <p:nvPr/>
        </p:nvSpPr>
        <p:spPr bwMode="auto">
          <a:xfrm>
            <a:off x="1" y="79138"/>
            <a:ext cx="3657599" cy="584775"/>
          </a:xfrm>
          <a:prstGeom prst="rect">
            <a:avLst/>
          </a:prstGeom>
          <a:solidFill>
            <a:srgbClr val="ED7D31">
              <a:lumMod val="20000"/>
              <a:lumOff val="80000"/>
            </a:srgbClr>
          </a:solidFill>
          <a:ln w="57150">
            <a:solidFill>
              <a:srgbClr val="4472C4"/>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smtClean="0">
                <a:ln>
                  <a:noFill/>
                </a:ln>
                <a:solidFill>
                  <a:srgbClr val="0000FF"/>
                </a:solidFill>
                <a:effectLst/>
                <a:uLnTx/>
                <a:uFillTx/>
                <a:latin typeface="Times New Roman" panose="02020603050405020304" pitchFamily="18" charset="0"/>
                <a:cs typeface="Times New Roman" panose="02020603050405020304" pitchFamily="18" charset="0"/>
              </a:rPr>
              <a:t>BÀI</a:t>
            </a:r>
            <a:r>
              <a:rPr kumimoji="0" lang="en-US" sz="3200" b="1" i="0" u="none" strike="noStrike" kern="0" cap="none" spc="0" normalizeH="0" noProof="0" smtClean="0">
                <a:ln>
                  <a:noFill/>
                </a:ln>
                <a:solidFill>
                  <a:srgbClr val="0000FF"/>
                </a:solidFill>
                <a:effectLst/>
                <a:uLnTx/>
                <a:uFillTx/>
                <a:latin typeface="Times New Roman" panose="02020603050405020304" pitchFamily="18" charset="0"/>
                <a:cs typeface="Times New Roman" panose="02020603050405020304" pitchFamily="18" charset="0"/>
              </a:rPr>
              <a:t> TẬP 1</a:t>
            </a:r>
            <a:endParaRPr kumimoji="0" lang="ru-RU" sz="32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EB735557-666B-B208-FA50-CE4A4665226B}"/>
              </a:ext>
            </a:extLst>
          </p:cNvPr>
          <p:cNvSpPr txBox="1"/>
          <p:nvPr/>
        </p:nvSpPr>
        <p:spPr>
          <a:xfrm>
            <a:off x="152399" y="2209800"/>
            <a:ext cx="8915399" cy="3459152"/>
          </a:xfrm>
          <a:prstGeom prst="rect">
            <a:avLst/>
          </a:prstGeom>
          <a:noFill/>
        </p:spPr>
        <p:txBody>
          <a:bodyPr wrap="square">
            <a:spAutoFit/>
          </a:bodyPr>
          <a:lstStyle/>
          <a:p>
            <a:pPr algn="just">
              <a:lnSpc>
                <a:spcPct val="107000"/>
              </a:lnSpc>
              <a:spcAft>
                <a:spcPts val="800"/>
              </a:spcAft>
              <a:tabLst>
                <a:tab pos="542290" algn="l"/>
              </a:tabLst>
            </a:pPr>
            <a:r>
              <a:rPr lang="en-US" sz="3200" i="1" kern="1200" smtClean="0">
                <a:effectLst/>
                <a:latin typeface="Times New Roman" panose="02020603050405020304" pitchFamily="18" charset="0"/>
                <a:ea typeface="Cambria" panose="02040503050406030204" pitchFamily="18" charset="0"/>
                <a:cs typeface="Times New Roman" panose="02020603050405020304" pitchFamily="18" charset="0"/>
              </a:rPr>
              <a:t>a. Bảo vệ môi trường không chỉ cho thế hệ hôm nay mà còn góp phần bảo vệ cho thế hệ tương lai.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542290" algn="l"/>
              </a:tabLst>
            </a:pPr>
            <a:r>
              <a:rPr lang="en-US" sz="3200" i="1" smtClean="0">
                <a:effectLst/>
                <a:latin typeface="Times New Roman" panose="02020603050405020304" pitchFamily="18" charset="0"/>
                <a:ea typeface="Calibri" panose="020F0502020204030204" pitchFamily="34" charset="0"/>
                <a:cs typeface="Times New Roman" panose="02020603050405020304" pitchFamily="18" charset="0"/>
              </a:rPr>
              <a:t>b. Chỉ người lớn mới cần quan tâm đến việc bào vệ môi trường và tài nguyên thiên nhiên.</a:t>
            </a:r>
          </a:p>
          <a:p>
            <a:pPr algn="just">
              <a:lnSpc>
                <a:spcPct val="107000"/>
              </a:lnSpc>
              <a:spcAft>
                <a:spcPts val="800"/>
              </a:spcAft>
              <a:tabLst>
                <a:tab pos="542290" algn="l"/>
              </a:tabLst>
            </a:pPr>
            <a:r>
              <a:rPr lang="en-US" sz="3200" i="1" smtClean="0">
                <a:latin typeface="Times New Roman" panose="02020603050405020304" pitchFamily="18" charset="0"/>
                <a:ea typeface="Calibri" panose="020F0502020204030204" pitchFamily="34" charset="0"/>
                <a:cs typeface="Times New Roman" panose="02020603050405020304" pitchFamily="18" charset="0"/>
              </a:rPr>
              <a:t>c. Tài nguyên thiên nhiên là vô tận nên không nhất thiết phải bảo vệ.</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TextBox 7">
            <a:extLst>
              <a:ext uri="{FF2B5EF4-FFF2-40B4-BE49-F238E27FC236}">
                <a16:creationId xmlns="" xmlns:a16="http://schemas.microsoft.com/office/drawing/2014/main" id="{F8A9EDE8-E157-499D-A393-DEEED3A6142A}"/>
              </a:ext>
            </a:extLst>
          </p:cNvPr>
          <p:cNvSpPr txBox="1">
            <a:spLocks noChangeArrowheads="1"/>
          </p:cNvSpPr>
          <p:nvPr/>
        </p:nvSpPr>
        <p:spPr bwMode="auto">
          <a:xfrm>
            <a:off x="152400" y="721960"/>
            <a:ext cx="8458200" cy="13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Em</a:t>
            </a:r>
            <a:r>
              <a:rPr kumimoji="0" lang="en-US" altLang="en-US" sz="2800" b="0" i="0" u="none" strike="noStrike" kern="1200" cap="none" spc="0" normalizeH="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đồng tình hay không đồng tình với những ý kiến dưới đây? Vì sao?</a:t>
            </a:r>
            <a:endPar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3135438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a:extLst>
              <a:ext uri="{FF2B5EF4-FFF2-40B4-BE49-F238E27FC236}">
                <a16:creationId xmlns="" xmlns:a16="http://schemas.microsoft.com/office/drawing/2014/main" id="{EF7F6E17-7B2A-A6AF-3FFA-E6D7191D5F1F}"/>
              </a:ext>
            </a:extLst>
          </p:cNvPr>
          <p:cNvSpPr txBox="1">
            <a:spLocks noChangeArrowheads="1"/>
          </p:cNvSpPr>
          <p:nvPr/>
        </p:nvSpPr>
        <p:spPr bwMode="auto">
          <a:xfrm>
            <a:off x="1" y="79138"/>
            <a:ext cx="3657599" cy="584775"/>
          </a:xfrm>
          <a:prstGeom prst="rect">
            <a:avLst/>
          </a:prstGeom>
          <a:solidFill>
            <a:srgbClr val="ED7D31">
              <a:lumMod val="20000"/>
              <a:lumOff val="80000"/>
            </a:srgbClr>
          </a:solidFill>
          <a:ln w="57150">
            <a:solidFill>
              <a:srgbClr val="4472C4"/>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smtClean="0">
                <a:ln>
                  <a:noFill/>
                </a:ln>
                <a:solidFill>
                  <a:srgbClr val="0000FF"/>
                </a:solidFill>
                <a:effectLst/>
                <a:uLnTx/>
                <a:uFillTx/>
                <a:latin typeface="Times New Roman" panose="02020603050405020304" pitchFamily="18" charset="0"/>
                <a:cs typeface="Times New Roman" panose="02020603050405020304" pitchFamily="18" charset="0"/>
              </a:rPr>
              <a:t>BÀI</a:t>
            </a:r>
            <a:r>
              <a:rPr kumimoji="0" lang="en-US" sz="3200" b="1" i="0" u="none" strike="noStrike" kern="0" cap="none" spc="0" normalizeH="0" noProof="0" smtClean="0">
                <a:ln>
                  <a:noFill/>
                </a:ln>
                <a:solidFill>
                  <a:srgbClr val="0000FF"/>
                </a:solidFill>
                <a:effectLst/>
                <a:uLnTx/>
                <a:uFillTx/>
                <a:latin typeface="Times New Roman" panose="02020603050405020304" pitchFamily="18" charset="0"/>
                <a:cs typeface="Times New Roman" panose="02020603050405020304" pitchFamily="18" charset="0"/>
              </a:rPr>
              <a:t> TẬP 2</a:t>
            </a:r>
            <a:endParaRPr kumimoji="0" lang="ru-RU" sz="32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EB735557-666B-B208-FA50-CE4A4665226B}"/>
              </a:ext>
            </a:extLst>
          </p:cNvPr>
          <p:cNvSpPr txBox="1"/>
          <p:nvPr/>
        </p:nvSpPr>
        <p:spPr>
          <a:xfrm>
            <a:off x="152399" y="2209800"/>
            <a:ext cx="8915399" cy="1077218"/>
          </a:xfrm>
          <a:prstGeom prst="rect">
            <a:avLst/>
          </a:prstGeom>
          <a:noFill/>
        </p:spPr>
        <p:txBody>
          <a:bodyPr wrap="square">
            <a:spAutoFit/>
          </a:bodyPr>
          <a:lstStyle/>
          <a:p>
            <a:r>
              <a:rPr lang="en-US" sz="3200" smtClean="0">
                <a:latin typeface="Times New Roman" panose="02020603050405020304" pitchFamily="18" charset="0"/>
                <a:cs typeface="Times New Roman" panose="02020603050405020304" pitchFamily="18" charset="0"/>
              </a:rPr>
              <a:t>a</a:t>
            </a:r>
            <a:r>
              <a:rPr lang="en-US" sz="3200">
                <a:latin typeface="Times New Roman" panose="02020603050405020304" pitchFamily="18" charset="0"/>
                <a:cs typeface="Times New Roman" panose="02020603050405020304" pitchFamily="18" charset="0"/>
              </a:rPr>
              <a:t>) Thu gom và chuyển rác thải sinh hoạt đến đúng nơi quy định</a:t>
            </a:r>
            <a:r>
              <a:rPr lang="en-US"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
        <p:nvSpPr>
          <p:cNvPr id="26" name="TextBox 7">
            <a:extLst>
              <a:ext uri="{FF2B5EF4-FFF2-40B4-BE49-F238E27FC236}">
                <a16:creationId xmlns="" xmlns:a16="http://schemas.microsoft.com/office/drawing/2014/main" id="{F8A9EDE8-E157-499D-A393-DEEED3A6142A}"/>
              </a:ext>
            </a:extLst>
          </p:cNvPr>
          <p:cNvSpPr txBox="1">
            <a:spLocks noChangeArrowheads="1"/>
          </p:cNvSpPr>
          <p:nvPr/>
        </p:nvSpPr>
        <p:spPr bwMode="auto">
          <a:xfrm>
            <a:off x="152400" y="721960"/>
            <a:ext cx="8458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0"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Hành</a:t>
            </a:r>
            <a:r>
              <a:rPr kumimoji="0" lang="en-US" altLang="en-US" sz="2800" b="0" i="0" u="none" strike="noStrike" kern="1200" cap="none" spc="0" normalizeH="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vi nào dưới đây phù hợp với qui định của pháp luật về bảo vệ môi trường và tài nguyên thiên thiên.</a:t>
            </a:r>
            <a:endPar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4"/>
          <p:cNvSpPr/>
          <p:nvPr/>
        </p:nvSpPr>
        <p:spPr>
          <a:xfrm>
            <a:off x="6019800" y="6172200"/>
            <a:ext cx="819211" cy="5130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en-US" sz="2300" kern="1200">
              <a:solidFill>
                <a:schemeClr val="accent1">
                  <a:lumMod val="50000"/>
                </a:schemeClr>
              </a:solidFill>
              <a:latin typeface="Calibri" panose="020F0502020204030204" pitchFamily="34" charset="0"/>
              <a:cs typeface="Calibri" panose="020F0502020204030204" pitchFamily="34" charset="0"/>
            </a:endParaRPr>
          </a:p>
        </p:txBody>
      </p:sp>
      <p:sp>
        <p:nvSpPr>
          <p:cNvPr id="11" name="TextBox 7">
            <a:extLst>
              <a:ext uri="{FF2B5EF4-FFF2-40B4-BE49-F238E27FC236}">
                <a16:creationId xmlns="" xmlns:a16="http://schemas.microsoft.com/office/drawing/2014/main" id="{F8A9EDE8-E157-499D-A393-DEEED3A6142A}"/>
              </a:ext>
            </a:extLst>
          </p:cNvPr>
          <p:cNvSpPr txBox="1">
            <a:spLocks noChangeArrowheads="1"/>
          </p:cNvSpPr>
          <p:nvPr/>
        </p:nvSpPr>
        <p:spPr bwMode="auto">
          <a:xfrm>
            <a:off x="2462787" y="2590800"/>
            <a:ext cx="39049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lang="en-US" altLang="en-US" sz="2800">
                <a:solidFill>
                  <a:srgbClr val="FF0000"/>
                </a:solidFill>
                <a:latin typeface="Times New Roman" panose="02020603050405020304" pitchFamily="18" charset="0"/>
                <a:cs typeface="Times New Roman" panose="02020603050405020304" pitchFamily="18" charset="0"/>
              </a:rPr>
              <a:t>Đ</a:t>
            </a:r>
            <a:endPar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2" name="TextBox 7">
            <a:extLst>
              <a:ext uri="{FF2B5EF4-FFF2-40B4-BE49-F238E27FC236}">
                <a16:creationId xmlns="" xmlns:a16="http://schemas.microsoft.com/office/drawing/2014/main" id="{F8A9EDE8-E157-499D-A393-DEEED3A6142A}"/>
              </a:ext>
            </a:extLst>
          </p:cNvPr>
          <p:cNvSpPr txBox="1">
            <a:spLocks noChangeArrowheads="1"/>
          </p:cNvSpPr>
          <p:nvPr/>
        </p:nvSpPr>
        <p:spPr bwMode="auto">
          <a:xfrm>
            <a:off x="8547684" y="3610183"/>
            <a:ext cx="39049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lang="en-US" altLang="en-US" sz="2800">
                <a:solidFill>
                  <a:srgbClr val="FF0000"/>
                </a:solidFill>
                <a:latin typeface="Times New Roman" panose="02020603050405020304" pitchFamily="18" charset="0"/>
                <a:cs typeface="Times New Roman" panose="02020603050405020304" pitchFamily="18" charset="0"/>
              </a:rPr>
              <a:t>Đ</a:t>
            </a:r>
            <a:endPar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3" name="TextBox 7">
            <a:extLst>
              <a:ext uri="{FF2B5EF4-FFF2-40B4-BE49-F238E27FC236}">
                <a16:creationId xmlns="" xmlns:a16="http://schemas.microsoft.com/office/drawing/2014/main" id="{F8A9EDE8-E157-499D-A393-DEEED3A6142A}"/>
              </a:ext>
            </a:extLst>
          </p:cNvPr>
          <p:cNvSpPr txBox="1">
            <a:spLocks noChangeArrowheads="1"/>
          </p:cNvSpPr>
          <p:nvPr/>
        </p:nvSpPr>
        <p:spPr bwMode="auto">
          <a:xfrm>
            <a:off x="2691203" y="5391912"/>
            <a:ext cx="39049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lang="en-US" altLang="en-US" sz="2800" smtClean="0">
                <a:solidFill>
                  <a:srgbClr val="FF0000"/>
                </a:solidFill>
                <a:latin typeface="Times New Roman" panose="02020603050405020304" pitchFamily="18" charset="0"/>
                <a:cs typeface="Times New Roman" panose="02020603050405020304" pitchFamily="18" charset="0"/>
              </a:rPr>
              <a:t>S</a:t>
            </a:r>
            <a:endPar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4" name="TextBox 7">
            <a:extLst>
              <a:ext uri="{FF2B5EF4-FFF2-40B4-BE49-F238E27FC236}">
                <a16:creationId xmlns="" xmlns:a16="http://schemas.microsoft.com/office/drawing/2014/main" id="{F8A9EDE8-E157-499D-A393-DEEED3A6142A}"/>
              </a:ext>
            </a:extLst>
          </p:cNvPr>
          <p:cNvSpPr txBox="1">
            <a:spLocks noChangeArrowheads="1"/>
          </p:cNvSpPr>
          <p:nvPr/>
        </p:nvSpPr>
        <p:spPr bwMode="auto">
          <a:xfrm>
            <a:off x="7620000" y="4264012"/>
            <a:ext cx="39049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lang="en-US" altLang="en-US" sz="2800" smtClean="0">
                <a:solidFill>
                  <a:srgbClr val="FF0000"/>
                </a:solidFill>
                <a:latin typeface="Times New Roman" panose="02020603050405020304" pitchFamily="18" charset="0"/>
                <a:cs typeface="Times New Roman" panose="02020603050405020304" pitchFamily="18" charset="0"/>
              </a:rPr>
              <a:t>S</a:t>
            </a:r>
            <a:endPar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 xmlns:a16="http://schemas.microsoft.com/office/drawing/2014/main" id="{EB735557-666B-B208-FA50-CE4A4665226B}"/>
              </a:ext>
            </a:extLst>
          </p:cNvPr>
          <p:cNvSpPr txBox="1"/>
          <p:nvPr/>
        </p:nvSpPr>
        <p:spPr>
          <a:xfrm>
            <a:off x="132678" y="3271629"/>
            <a:ext cx="8915399" cy="1077218"/>
          </a:xfrm>
          <a:prstGeom prst="rect">
            <a:avLst/>
          </a:prstGeom>
          <a:noFill/>
        </p:spPr>
        <p:txBody>
          <a:bodyPr wrap="square">
            <a:spAutoFit/>
          </a:bodyPr>
          <a:lstStyle/>
          <a:p>
            <a:r>
              <a:rPr lang="en-US" sz="3200">
                <a:latin typeface="Times New Roman" panose="02020603050405020304" pitchFamily="18" charset="0"/>
                <a:cs typeface="Times New Roman" panose="02020603050405020304" pitchFamily="18" charset="0"/>
              </a:rPr>
              <a:t>b) Xây dựng chuồng trại chăn nuôi quy mô hộ gia đình bảo đảm vệ sinh, không gây ô nhiễm tiếng ồn.</a:t>
            </a:r>
          </a:p>
        </p:txBody>
      </p:sp>
      <p:sp>
        <p:nvSpPr>
          <p:cNvPr id="15" name="TextBox 14">
            <a:extLst>
              <a:ext uri="{FF2B5EF4-FFF2-40B4-BE49-F238E27FC236}">
                <a16:creationId xmlns="" xmlns:a16="http://schemas.microsoft.com/office/drawing/2014/main" id="{EB735557-666B-B208-FA50-CE4A4665226B}"/>
              </a:ext>
            </a:extLst>
          </p:cNvPr>
          <p:cNvSpPr txBox="1"/>
          <p:nvPr/>
        </p:nvSpPr>
        <p:spPr>
          <a:xfrm>
            <a:off x="176604" y="4348847"/>
            <a:ext cx="8915399" cy="584775"/>
          </a:xfrm>
          <a:prstGeom prst="rect">
            <a:avLst/>
          </a:prstGeom>
          <a:noFill/>
        </p:spPr>
        <p:txBody>
          <a:bodyPr wrap="square">
            <a:spAutoFit/>
          </a:bodyPr>
          <a:lstStyle/>
          <a:p>
            <a:r>
              <a:rPr lang="en-US" sz="3200">
                <a:latin typeface="Times New Roman" panose="02020603050405020304" pitchFamily="18" charset="0"/>
                <a:cs typeface="Times New Roman" panose="02020603050405020304" pitchFamily="18" charset="0"/>
              </a:rPr>
              <a:t>c) Che giấu hành vi khai thác rừng trái phép.</a:t>
            </a:r>
          </a:p>
        </p:txBody>
      </p:sp>
      <p:sp>
        <p:nvSpPr>
          <p:cNvPr id="16" name="TextBox 15">
            <a:extLst>
              <a:ext uri="{FF2B5EF4-FFF2-40B4-BE49-F238E27FC236}">
                <a16:creationId xmlns="" xmlns:a16="http://schemas.microsoft.com/office/drawing/2014/main" id="{EB735557-666B-B208-FA50-CE4A4665226B}"/>
              </a:ext>
            </a:extLst>
          </p:cNvPr>
          <p:cNvSpPr txBox="1"/>
          <p:nvPr/>
        </p:nvSpPr>
        <p:spPr>
          <a:xfrm>
            <a:off x="92785" y="4925219"/>
            <a:ext cx="8915399" cy="1077218"/>
          </a:xfrm>
          <a:prstGeom prst="rect">
            <a:avLst/>
          </a:prstGeom>
          <a:noFill/>
        </p:spPr>
        <p:txBody>
          <a:bodyPr wrap="square">
            <a:spAutoFit/>
          </a:bodyPr>
          <a:lstStyle/>
          <a:p>
            <a:r>
              <a:rPr lang="en-US" sz="3200">
                <a:latin typeface="Times New Roman" panose="02020603050405020304" pitchFamily="18" charset="0"/>
                <a:cs typeface="Times New Roman" panose="02020603050405020304" pitchFamily="18" charset="0"/>
              </a:rPr>
              <a:t>d) Săn bắt, buôn bán động vật quý hiếm thuộc danh mục nguy cấp.</a:t>
            </a:r>
          </a:p>
        </p:txBody>
      </p:sp>
    </p:spTree>
    <p:extLst>
      <p:ext uri="{BB962C8B-B14F-4D97-AF65-F5344CB8AC3E}">
        <p14:creationId xmlns:p14="http://schemas.microsoft.com/office/powerpoint/2010/main" val="47018915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ppt_x"/>
                                          </p:val>
                                        </p:tav>
                                        <p:tav tm="100000">
                                          <p:val>
                                            <p:strVal val="#ppt_x"/>
                                          </p:val>
                                        </p:tav>
                                      </p:tavLst>
                                    </p:anim>
                                    <p:anim calcmode="lin" valueType="num">
                                      <p:cBhvr additive="base">
                                        <p:cTn id="6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26" grpId="0"/>
      <p:bldP spid="11" grpId="0"/>
      <p:bldP spid="12" grpId="0"/>
      <p:bldP spid="13" grpId="0"/>
      <p:bldP spid="14" grpId="0"/>
      <p:bldP spid="10"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a:extLst>
              <a:ext uri="{FF2B5EF4-FFF2-40B4-BE49-F238E27FC236}">
                <a16:creationId xmlns="" xmlns:a16="http://schemas.microsoft.com/office/drawing/2014/main" id="{EF7F6E17-7B2A-A6AF-3FFA-E6D7191D5F1F}"/>
              </a:ext>
            </a:extLst>
          </p:cNvPr>
          <p:cNvSpPr txBox="1">
            <a:spLocks noChangeArrowheads="1"/>
          </p:cNvSpPr>
          <p:nvPr/>
        </p:nvSpPr>
        <p:spPr bwMode="auto">
          <a:xfrm>
            <a:off x="1" y="79138"/>
            <a:ext cx="6476999" cy="584775"/>
          </a:xfrm>
          <a:prstGeom prst="rect">
            <a:avLst/>
          </a:prstGeom>
          <a:solidFill>
            <a:srgbClr val="ED7D31">
              <a:lumMod val="20000"/>
              <a:lumOff val="80000"/>
            </a:srgbClr>
          </a:solidFill>
          <a:ln w="57150">
            <a:solidFill>
              <a:srgbClr val="4472C4"/>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defTabSz="4572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smtClean="0">
                <a:ln>
                  <a:noFill/>
                </a:ln>
                <a:solidFill>
                  <a:srgbClr val="0000FF"/>
                </a:solidFill>
                <a:effectLst/>
                <a:uLnTx/>
                <a:uFillTx/>
                <a:latin typeface="Times New Roman" panose="02020603050405020304" pitchFamily="18" charset="0"/>
                <a:cs typeface="Times New Roman" panose="02020603050405020304" pitchFamily="18" charset="0"/>
              </a:rPr>
              <a:t>Trích</a:t>
            </a:r>
            <a:r>
              <a:rPr kumimoji="0" lang="en-US" sz="3200" b="1" i="0" u="none" strike="noStrike" kern="0" cap="none" spc="0" normalizeH="0" noProof="0" smtClean="0">
                <a:ln>
                  <a:noFill/>
                </a:ln>
                <a:solidFill>
                  <a:srgbClr val="0000FF"/>
                </a:solidFill>
                <a:effectLst/>
                <a:uLnTx/>
                <a:uFillTx/>
                <a:latin typeface="Times New Roman" panose="02020603050405020304" pitchFamily="18" charset="0"/>
                <a:cs typeface="Times New Roman" panose="02020603050405020304" pitchFamily="18" charset="0"/>
              </a:rPr>
              <a:t> Luật lâm nghiệp năm 2017 </a:t>
            </a:r>
            <a:endParaRPr kumimoji="0" lang="ru-RU" sz="32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EB735557-666B-B208-FA50-CE4A4665226B}"/>
              </a:ext>
            </a:extLst>
          </p:cNvPr>
          <p:cNvSpPr txBox="1"/>
          <p:nvPr/>
        </p:nvSpPr>
        <p:spPr>
          <a:xfrm>
            <a:off x="152399" y="2209800"/>
            <a:ext cx="8915399" cy="3356560"/>
          </a:xfrm>
          <a:prstGeom prst="rect">
            <a:avLst/>
          </a:prstGeom>
          <a:noFill/>
        </p:spPr>
        <p:txBody>
          <a:bodyPr wrap="square">
            <a:spAutoFit/>
          </a:bodyPr>
          <a:lstStyle/>
          <a:p>
            <a:pPr marL="514350" indent="-514350" algn="just">
              <a:lnSpc>
                <a:spcPct val="107000"/>
              </a:lnSpc>
              <a:spcAft>
                <a:spcPts val="800"/>
              </a:spcAft>
              <a:buAutoNum type="arabicPeriod"/>
              <a:tabLst>
                <a:tab pos="542290" algn="l"/>
              </a:tabLst>
            </a:pPr>
            <a:r>
              <a:rPr lang="en-US" sz="3200" i="1" kern="1200" smtClean="0">
                <a:effectLst/>
                <a:latin typeface="Times New Roman" panose="02020603050405020304" pitchFamily="18" charset="0"/>
                <a:ea typeface="Cambria" panose="02040503050406030204" pitchFamily="18" charset="0"/>
                <a:cs typeface="Times New Roman" panose="02020603050405020304" pitchFamily="18" charset="0"/>
              </a:rPr>
              <a:t>Chặt, phá, khai thác, lấn, chiếm rừng trái qui định của pháp luật.</a:t>
            </a:r>
          </a:p>
          <a:p>
            <a:pPr algn="just">
              <a:lnSpc>
                <a:spcPct val="107000"/>
              </a:lnSpc>
              <a:spcAft>
                <a:spcPts val="800"/>
              </a:spcAft>
              <a:tabLst>
                <a:tab pos="542290" algn="l"/>
              </a:tabLst>
            </a:pPr>
            <a:r>
              <a:rPr lang="en-US" sz="3200" i="1" smtClean="0">
                <a:latin typeface="Times New Roman" panose="02020603050405020304" pitchFamily="18" charset="0"/>
                <a:ea typeface="Cambria" panose="02040503050406030204" pitchFamily="18" charset="0"/>
                <a:cs typeface="Times New Roman" panose="02020603050405020304" pitchFamily="18" charset="0"/>
              </a:rPr>
              <a:t>3. Săn, bắt, nuôi, nhốt, giết, tàng trữ, vận chuyển, buôn bán động vật rừng, thu thập mẫu vật các loại thực vật rừng, động vật rừng trái qui định của pháp luật.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TextBox 7">
            <a:extLst>
              <a:ext uri="{FF2B5EF4-FFF2-40B4-BE49-F238E27FC236}">
                <a16:creationId xmlns="" xmlns:a16="http://schemas.microsoft.com/office/drawing/2014/main" id="{F8A9EDE8-E157-499D-A393-DEEED3A6142A}"/>
              </a:ext>
            </a:extLst>
          </p:cNvPr>
          <p:cNvSpPr txBox="1">
            <a:spLocks noChangeArrowheads="1"/>
          </p:cNvSpPr>
          <p:nvPr/>
        </p:nvSpPr>
        <p:spPr bwMode="auto">
          <a:xfrm>
            <a:off x="152400" y="721960"/>
            <a:ext cx="8458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lang="en-US" altLang="en-US" sz="2800" smtClean="0">
                <a:solidFill>
                  <a:srgbClr val="FF0000"/>
                </a:solidFill>
                <a:latin typeface="Times New Roman" panose="02020603050405020304" pitchFamily="18" charset="0"/>
                <a:cs typeface="Times New Roman" panose="02020603050405020304" pitchFamily="18" charset="0"/>
              </a:rPr>
              <a:t>Điều 9. Các hành vi bị nghiêm cấm trong hoạt động lâm nghiệp.</a:t>
            </a:r>
            <a:endPar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6377601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EB735557-666B-B208-FA50-CE4A4665226B}"/>
              </a:ext>
            </a:extLst>
          </p:cNvPr>
          <p:cNvSpPr txBox="1"/>
          <p:nvPr/>
        </p:nvSpPr>
        <p:spPr>
          <a:xfrm>
            <a:off x="152399" y="2209800"/>
            <a:ext cx="8915399" cy="1248803"/>
          </a:xfrm>
          <a:prstGeom prst="rect">
            <a:avLst/>
          </a:prstGeom>
          <a:noFill/>
        </p:spPr>
        <p:txBody>
          <a:bodyPr wrap="square">
            <a:spAutoFit/>
          </a:bodyPr>
          <a:lstStyle/>
          <a:p>
            <a:pPr algn="just">
              <a:lnSpc>
                <a:spcPct val="107000"/>
              </a:lnSpc>
              <a:spcAft>
                <a:spcPts val="800"/>
              </a:spcAft>
              <a:tabLst>
                <a:tab pos="542290" algn="l"/>
              </a:tabLst>
            </a:pPr>
            <a:r>
              <a:rPr lang="en-US" sz="3200" i="1" smtClean="0">
                <a:latin typeface="Times New Roman" panose="02020603050405020304" pitchFamily="18" charset="0"/>
                <a:ea typeface="Cambria" panose="02040503050406030204" pitchFamily="18" charset="0"/>
                <a:cs typeface="Times New Roman" panose="02020603050405020304" pitchFamily="18" charset="0"/>
              </a:rPr>
              <a:t>? Em có suy nghĩ gì về số liệu đưa ra trong Video.</a:t>
            </a:r>
          </a:p>
          <a:p>
            <a:pPr algn="just">
              <a:lnSpc>
                <a:spcPct val="107000"/>
              </a:lnSpc>
              <a:spcAft>
                <a:spcPts val="800"/>
              </a:spcAft>
              <a:tabLst>
                <a:tab pos="542290" algn="l"/>
              </a:tabLst>
            </a:pPr>
            <a:r>
              <a:rPr lang="en-US" sz="3200" i="1" smtClean="0">
                <a:effectLst/>
                <a:latin typeface="Times New Roman" panose="02020603050405020304" pitchFamily="18" charset="0"/>
                <a:ea typeface="Cambria" panose="02040503050406030204" pitchFamily="18" charset="0"/>
                <a:cs typeface="Times New Roman" panose="02020603050405020304" pitchFamily="18" charset="0"/>
              </a:rPr>
              <a:t>? Chúng ta cần làm gì để giảm thiểu rác thải nhựa?</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TextBox 7">
            <a:extLst>
              <a:ext uri="{FF2B5EF4-FFF2-40B4-BE49-F238E27FC236}">
                <a16:creationId xmlns="" xmlns:a16="http://schemas.microsoft.com/office/drawing/2014/main" id="{F8A9EDE8-E157-499D-A393-DEEED3A6142A}"/>
              </a:ext>
            </a:extLst>
          </p:cNvPr>
          <p:cNvSpPr txBox="1">
            <a:spLocks noChangeArrowheads="1"/>
          </p:cNvSpPr>
          <p:nvPr/>
        </p:nvSpPr>
        <p:spPr bwMode="auto">
          <a:xfrm>
            <a:off x="152400" y="721960"/>
            <a:ext cx="8458200" cy="13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HOẠT</a:t>
            </a:r>
            <a:r>
              <a:rPr kumimoji="0" lang="en-US" altLang="en-US" sz="2800" b="1" i="0" u="none" strike="noStrike" kern="1200" cap="none" spc="0" normalizeH="0" noProof="0" smtClean="0">
                <a:ln>
                  <a:noFill/>
                </a:ln>
                <a:solidFill>
                  <a:srgbClr val="FF0000"/>
                </a:solidFill>
                <a:effectLst/>
                <a:uLnTx/>
                <a:uFillTx/>
                <a:latin typeface="Times New Roman" panose="02020603050405020304" pitchFamily="18" charset="0"/>
                <a:cs typeface="Times New Roman" panose="02020603050405020304" pitchFamily="18" charset="0"/>
              </a:rPr>
              <a:t> ĐỘNG CÁ NHÂN</a:t>
            </a:r>
          </a:p>
          <a:p>
            <a:pPr marL="0" marR="0" lvl="0" indent="0" defTabSz="914400" rtl="0" eaLnBrk="1" fontAlgn="base" latinLnBrk="0" hangingPunct="1">
              <a:lnSpc>
                <a:spcPct val="150000"/>
              </a:lnSpc>
              <a:spcBef>
                <a:spcPct val="0"/>
              </a:spcBef>
              <a:spcAft>
                <a:spcPct val="0"/>
              </a:spcAft>
              <a:buClrTx/>
              <a:buSzTx/>
              <a:buFontTx/>
              <a:buNone/>
              <a:tabLst/>
              <a:defRPr/>
            </a:pPr>
            <a:r>
              <a:rPr lang="en-US" altLang="en-US" sz="2800" b="1" baseline="0" smtClean="0">
                <a:solidFill>
                  <a:srgbClr val="FF0000"/>
                </a:solidFill>
                <a:latin typeface="Times New Roman" panose="02020603050405020304" pitchFamily="18" charset="0"/>
                <a:cs typeface="Times New Roman" panose="02020603050405020304" pitchFamily="18" charset="0"/>
              </a:rPr>
              <a:t>(Thời</a:t>
            </a:r>
            <a:r>
              <a:rPr lang="en-US" altLang="en-US" sz="2800" b="1" smtClean="0">
                <a:solidFill>
                  <a:srgbClr val="FF0000"/>
                </a:solidFill>
                <a:latin typeface="Times New Roman" panose="02020603050405020304" pitchFamily="18" charset="0"/>
                <a:cs typeface="Times New Roman" panose="02020603050405020304" pitchFamily="18" charset="0"/>
              </a:rPr>
              <a:t> gian 2 phút)</a:t>
            </a:r>
            <a:endPar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377601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610</Words>
  <Application>Microsoft Office PowerPoint</Application>
  <PresentationFormat>On-screen Show (4:3)</PresentationFormat>
  <Paragraphs>80</Paragraphs>
  <Slides>14</Slides>
  <Notes>7</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ismail - [2010]</cp:lastModifiedBy>
  <cp:revision>29</cp:revision>
  <dcterms:created xsi:type="dcterms:W3CDTF">2023-11-26T08:20:43Z</dcterms:created>
  <dcterms:modified xsi:type="dcterms:W3CDTF">2023-11-28T09:55:50Z</dcterms:modified>
</cp:coreProperties>
</file>