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722" r:id="rId3"/>
  </p:sldMasterIdLst>
  <p:notesMasterIdLst>
    <p:notesMasterId r:id="rId38"/>
  </p:notesMasterIdLst>
  <p:sldIdLst>
    <p:sldId id="296" r:id="rId4"/>
    <p:sldId id="355" r:id="rId5"/>
    <p:sldId id="409" r:id="rId6"/>
    <p:sldId id="410" r:id="rId7"/>
    <p:sldId id="411" r:id="rId8"/>
    <p:sldId id="412" r:id="rId9"/>
    <p:sldId id="413" r:id="rId10"/>
    <p:sldId id="414" r:id="rId11"/>
    <p:sldId id="404" r:id="rId12"/>
    <p:sldId id="356" r:id="rId13"/>
    <p:sldId id="420" r:id="rId14"/>
    <p:sldId id="344" r:id="rId15"/>
    <p:sldId id="395" r:id="rId16"/>
    <p:sldId id="259" r:id="rId17"/>
    <p:sldId id="423" r:id="rId18"/>
    <p:sldId id="421" r:id="rId19"/>
    <p:sldId id="396" r:id="rId20"/>
    <p:sldId id="402" r:id="rId21"/>
    <p:sldId id="425" r:id="rId22"/>
    <p:sldId id="403" r:id="rId23"/>
    <p:sldId id="394" r:id="rId24"/>
    <p:sldId id="397" r:id="rId25"/>
    <p:sldId id="426" r:id="rId26"/>
    <p:sldId id="359" r:id="rId27"/>
    <p:sldId id="297" r:id="rId28"/>
    <p:sldId id="398" r:id="rId29"/>
    <p:sldId id="416" r:id="rId30"/>
    <p:sldId id="417" r:id="rId31"/>
    <p:sldId id="418" r:id="rId32"/>
    <p:sldId id="419" r:id="rId33"/>
    <p:sldId id="424" r:id="rId34"/>
    <p:sldId id="360" r:id="rId35"/>
    <p:sldId id="293" r:id="rId36"/>
    <p:sldId id="378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BF78245-CEE8-7099-C218-1920A3187F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17B933D-6046-C5FD-E17B-54BA045E5E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808709-64B9-4EF1-AA7A-4E31AE23A11D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5FEF3D49-1583-C0A6-F303-FDD50A09E6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63859CB7-B950-AA40-F5B3-A2C94E4B0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200A19-47C6-5889-B60E-5F95E411BF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2C9255-ED78-C6B0-0943-D7D9F9512F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5238F0E-E39A-4323-A3A1-C9C614EAD3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9551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>
            <a:extLst>
              <a:ext uri="{FF2B5EF4-FFF2-40B4-BE49-F238E27FC236}">
                <a16:creationId xmlns="" xmlns:a16="http://schemas.microsoft.com/office/drawing/2014/main" id="{9AEEC25C-184E-2ADF-23C7-BE758EAF49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>
            <a:extLst>
              <a:ext uri="{FF2B5EF4-FFF2-40B4-BE49-F238E27FC236}">
                <a16:creationId xmlns="" xmlns:a16="http://schemas.microsoft.com/office/drawing/2014/main" id="{B4D034E5-1F82-E86B-9A0A-BAF082FE84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484" name="灯片编号占位符 3">
            <a:extLst>
              <a:ext uri="{FF2B5EF4-FFF2-40B4-BE49-F238E27FC236}">
                <a16:creationId xmlns="" xmlns:a16="http://schemas.microsoft.com/office/drawing/2014/main" id="{87F7EE5D-F562-9DBD-F7AD-CF8AA58B1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6A957C-DD29-40AC-9B29-8EF1EB70B136}" type="slidenum">
              <a:rPr kumimoji="1" lang="zh-CN" altLang="en-US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/>
              <a:t>1</a:t>
            </a:fld>
            <a:endParaRPr kumimoji="1" lang="en-US" altLang="zh-CN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596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5c4e87e013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5c4e87e013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957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>
            <a:extLst>
              <a:ext uri="{FF2B5EF4-FFF2-40B4-BE49-F238E27FC236}">
                <a16:creationId xmlns="" xmlns:a16="http://schemas.microsoft.com/office/drawing/2014/main" id="{32024EDD-14FB-CA6B-6381-E4F6DE63FF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>
            <a:extLst>
              <a:ext uri="{FF2B5EF4-FFF2-40B4-BE49-F238E27FC236}">
                <a16:creationId xmlns="" xmlns:a16="http://schemas.microsoft.com/office/drawing/2014/main" id="{76909A78-1816-0D38-BBE9-D287073D4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>
            <a:extLst>
              <a:ext uri="{FF2B5EF4-FFF2-40B4-BE49-F238E27FC236}">
                <a16:creationId xmlns="" xmlns:a16="http://schemas.microsoft.com/office/drawing/2014/main" id="{5D24005E-93E9-7F4A-A466-1980FC4FF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E468D5-79F4-47E5-BFC6-3A15A35C9C2D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7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ACD18-9F83-4F13-8F10-8F66BD177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284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="" xmlns:a16="http://schemas.microsoft.com/office/drawing/2014/main" id="{07F6B029-E791-23DF-08A5-996B8DAC17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="" xmlns:a16="http://schemas.microsoft.com/office/drawing/2014/main" id="{C4F77F19-0FBD-AD68-011E-3269E2F8D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="" xmlns:a16="http://schemas.microsoft.com/office/drawing/2014/main" id="{208D11AB-D78F-A51D-1D38-3124EFA8E3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B340A31-3B59-43F7-A18F-742DCB04A45A}" type="slidenum">
              <a:rPr lang="en-US" altLang="vi-VN" smtClean="0"/>
              <a:pPr/>
              <a:t>17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1389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="" xmlns:a16="http://schemas.microsoft.com/office/drawing/2014/main" id="{0EA7005F-8FE1-06F5-CF60-C531CA901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="" xmlns:a16="http://schemas.microsoft.com/office/drawing/2014/main" id="{ABA001F8-BC7F-0840-B0CD-6EC53F1C8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="" xmlns:a16="http://schemas.microsoft.com/office/drawing/2014/main" id="{045FE656-CDD9-6591-E02D-62ACDEBA2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9E68EA6-F83F-44E0-A5F8-774E477EB16A}" type="slidenum">
              <a:rPr lang="en-US" altLang="vi-VN" smtClean="0">
                <a:solidFill>
                  <a:srgbClr val="000000"/>
                </a:solidFill>
              </a:rPr>
              <a:pPr/>
              <a:t>18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16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="" xmlns:a16="http://schemas.microsoft.com/office/drawing/2014/main" id="{43167DE4-47F4-D394-FE77-1E61C2D874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="" xmlns:a16="http://schemas.microsoft.com/office/drawing/2014/main" id="{1F83FBC2-8B8A-03C2-43CA-B6E4DC7D4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="" xmlns:a16="http://schemas.microsoft.com/office/drawing/2014/main" id="{D161B3C7-7717-D2CC-AA67-2048FD9BA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13A5F02-6636-4966-B128-2C71A8BD624A}" type="slidenum">
              <a:rPr lang="en-US" altLang="vi-VN" smtClean="0"/>
              <a:pPr/>
              <a:t>21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504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41;p1:notes">
            <a:extLst>
              <a:ext uri="{FF2B5EF4-FFF2-40B4-BE49-F238E27FC236}">
                <a16:creationId xmlns="" xmlns:a16="http://schemas.microsoft.com/office/drawing/2014/main" id="{E8CB51CD-7EB5-22A5-6A37-7A4828BED23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Google Shape;42;p1:notes">
            <a:extLst>
              <a:ext uri="{FF2B5EF4-FFF2-40B4-BE49-F238E27FC236}">
                <a16:creationId xmlns="" xmlns:a16="http://schemas.microsoft.com/office/drawing/2014/main" id="{306F5A67-4174-BBE4-6FD9-42B145004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5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A36FCD-8BDF-EE21-F66D-8FAE15FC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A24F-3025-41D5-B9B2-CB0E37E33C6A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D51192-9DFF-B8C7-CAD8-2EBD0F8C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0E4257-E096-5124-0D8B-AE85820A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EAF5-863F-4D93-9C43-53E610502D2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2867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72CC88-5EC9-6856-10E8-0B5428A2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83D6-72E5-4C8B-8932-1412D3824223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5DBE4A-BD8D-37CA-DE6C-D8E71322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05D34E-8314-6767-26AB-03327367D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F368F-90E4-4C9E-8C38-146B1666A43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9486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44B488-FCD7-AD01-AA73-0A7FFE3D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8DDD-CBA6-47C7-B01A-C227C3BAF402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B25E61-C269-5735-55CE-DDD626B4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BE0828-D09C-7535-6D77-545D4381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9B27C-CECC-4139-B0D7-873CF27E662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2455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;p6">
            <a:extLst>
              <a:ext uri="{FF2B5EF4-FFF2-40B4-BE49-F238E27FC236}">
                <a16:creationId xmlns="" xmlns:a16="http://schemas.microsoft.com/office/drawing/2014/main" id="{3B558933-255C-C214-C20A-A997B87D6D3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39510"/>
          <a:stretch>
            <a:fillRect/>
          </a:stretch>
        </p:blipFill>
        <p:spPr bwMode="auto">
          <a:xfrm>
            <a:off x="-330200" y="-249238"/>
            <a:ext cx="12982575" cy="73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23;p6">
            <a:extLst>
              <a:ext uri="{FF2B5EF4-FFF2-40B4-BE49-F238E27FC236}">
                <a16:creationId xmlns="" xmlns:a16="http://schemas.microsoft.com/office/drawing/2014/main" id="{DD49B44E-B0F4-CBB5-6E3A-5900820689A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68288"/>
            <a:ext cx="11512550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108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 2">
  <p:cSld name="TITLE + LIST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1299967" y="607767"/>
            <a:ext cx="39084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ubTitle" idx="1"/>
          </p:nvPr>
        </p:nvSpPr>
        <p:spPr>
          <a:xfrm>
            <a:off x="1345433" y="1729700"/>
            <a:ext cx="5428400" cy="2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6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/>
          <p:nvPr/>
        </p:nvSpPr>
        <p:spPr>
          <a:xfrm>
            <a:off x="100" y="-78600"/>
            <a:ext cx="992400" cy="6936800"/>
          </a:xfrm>
          <a:prstGeom prst="rect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33093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280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A22663-44E1-E6F6-0EB0-4EC098F1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1339EF-2709-9999-EB4F-37905C9C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F5DD13-B52B-85F6-D2F1-EBFFCF05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5745-6CC8-4907-9D23-78CB8FB0F3F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9944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9E8141-41E6-5FC9-033C-898BDA78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A1AE48-B7B4-D476-0BC4-DFB0807E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DFAC97-FEC4-846C-5F28-199A4867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5C18-F97B-4132-AD53-B8304404CDA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296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8C62C0-E013-9F83-B9D8-BB940CAB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92C9F9-47D1-4DFD-0B35-D2745711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34C541-3AF4-253A-9C02-9ECF5901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6647-F130-4AB1-A1FD-711945DF0B4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4727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14D7388-7615-5C43-0BE4-C910FE02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61B4E30-9C32-7788-779A-F8A63BD8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7A0620B-E588-7400-1955-8CB74BCC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381A-9F32-4180-819D-6B25AF2CD74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6474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2A477BD2-C0A8-6250-F7D1-85EB2F73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5E2B7FAD-33FB-A543-C322-899D127D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530BB816-6750-74AC-DC64-FDA04FCA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EDF7-E28F-471D-B4A6-1768A971787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631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8E8351-1FE7-1E5D-4514-43E3DD26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5783C-ED3C-48CE-82B8-1C1DD8ACDA41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F4FB4F-3E1B-42BE-9724-E41DDC8D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890931-1D46-7AF0-0008-66C2700F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B146D-4C05-4DD6-8A32-A683309FCF2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592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F96BFE81-E2B1-4718-CBB7-5A1CB111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D4C32466-369E-F953-6074-873985D2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D2B5758-185C-1BEC-574A-3926E13B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5C9D9-F294-4810-A696-CA07C7BC8C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292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A46026ED-B6BD-6972-0321-CC0C18FD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29CA646A-8274-1FAA-E5C4-415EF30E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753BE8B4-1F0E-8DBA-1E9D-A5F2B224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E5BF9-802B-4F56-A264-618B7D2778D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2739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7D88BD7-9440-E144-1F6D-728B40E4F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111FE3F-99E6-E9BD-DDC7-1512DC81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3E59B2C-AEE9-56CA-CAF5-ED497168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55CA-E787-476A-8076-55099262E92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4022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C74E6D4-BCAF-F546-C5F3-B020ADB0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F611934-6BFD-8975-AA47-971BD5BE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B6511D4-123C-56F5-B1FA-ECD47E88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14A9-EB69-443F-8369-90C6C5BCEE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576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B4503D-750F-CF85-CED3-9D217F39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8A1A79-5D9D-7E1C-E01F-00C3074A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FE9EA5-F7F6-397F-34BE-6E783C47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5D7C-57F1-493C-B3F3-9721321309F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01046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177C12-5A82-24CE-7121-A34EAC35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B6949E-CD0F-33FB-546C-D93B0FF7C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597026-C37E-8357-7CD9-E13FBD87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D58B-C65D-471B-9EC6-7BD73A60F0D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0510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76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754380C-21E8-CA54-B939-1ECDAAFE6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3E870E70-9DBE-41E5-BFD6-5D7D7E3C4A7D}" type="datetimeFigureOut">
              <a:rPr lang="zh-CN" altLang="en-US"/>
              <a:pPr>
                <a:defRPr/>
              </a:pPr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9998DAA-D4BF-FEA3-1CBA-A669019D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="" xmlns:a16="http://schemas.microsoft.com/office/drawing/2014/main" id="{9A14553D-6904-8528-7D3D-CF612632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75940AAD-55CC-4281-A479-8F3FA2DCF4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884854"/>
      </p:ext>
    </p:extLst>
  </p:cSld>
  <p:clrMapOvr>
    <a:masterClrMapping/>
  </p:clrMapOvr>
  <p:transition spd="slow" advClick="0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67D6C1F-CDC6-BEB2-E656-AF0FB6B80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9611DA46-0B88-411F-A759-D00076BBFA1A}" type="datetimeFigureOut">
              <a:rPr lang="zh-CN" altLang="en-US"/>
              <a:pPr>
                <a:defRPr/>
              </a:pPr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39CC041-09ED-815C-AFBE-F8FD8B26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="" xmlns:a16="http://schemas.microsoft.com/office/drawing/2014/main" id="{14583434-9C99-678A-A714-823BBC8D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D26B2089-3A57-49F8-A70D-5F71CAFA99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311048"/>
      </p:ext>
    </p:extLst>
  </p:cSld>
  <p:clrMapOvr>
    <a:masterClrMapping/>
  </p:clrMapOvr>
  <p:transition spd="slow" advClick="0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52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78F47E3-C5FB-0384-235F-D2C2C3D9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EF9B922D-B77C-4884-AFD7-113C499B3FA1}" type="datetimeFigureOut">
              <a:rPr lang="zh-CN" altLang="en-US"/>
              <a:pPr>
                <a:defRPr/>
              </a:pPr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28A0694-D6FE-A7E8-E7A6-1E29599DE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="" xmlns:a16="http://schemas.microsoft.com/office/drawing/2014/main" id="{7DB18C54-B61E-E85A-97AB-CFDF1AC3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F6A8B420-9734-4EE8-87AC-CA12E41740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282269"/>
      </p:ext>
    </p:extLst>
  </p:cSld>
  <p:clrMapOvr>
    <a:masterClrMapping/>
  </p:clrMapOvr>
  <p:transition spd="slow" advClick="0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13068B8-90F1-9111-8533-8C5D17E37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6976DB3E-AE82-473F-B397-BE9E55D5B47E}" type="datetimeFigureOut">
              <a:rPr lang="zh-CN" altLang="en-US"/>
              <a:pPr>
                <a:defRPr/>
              </a:pPr>
              <a:t>2024/1/15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C0058DC-F45E-9B76-02BE-35CC286C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>
            <a:extLst>
              <a:ext uri="{FF2B5EF4-FFF2-40B4-BE49-F238E27FC236}">
                <a16:creationId xmlns="" xmlns:a16="http://schemas.microsoft.com/office/drawing/2014/main" id="{FE1E1354-6A94-EAA0-F3F3-9E11FB81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26EFEAF9-FA03-4074-9124-3F84DD5F3C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173597"/>
      </p:ext>
    </p:extLst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778375-0670-E345-47C6-6762B88D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1CCB5-EB15-4E1A-AC40-47FFDD8138CE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9E7FBC-46BE-25E4-D675-595F70BC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4CA26D-C861-FEBC-925C-B9FB7F69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792E1-0812-43F1-AE8C-C2EDA25594B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2246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3469614D-C3AC-3C3C-8659-43D81660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CBF6DAED-6AA2-40C8-998F-C7E87032B473}" type="datetimeFigureOut">
              <a:rPr lang="zh-CN" altLang="en-US"/>
              <a:pPr>
                <a:defRPr/>
              </a:pPr>
              <a:t>2024/1/15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687FC8CA-010F-5E67-F68F-07C8F48D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8">
            <a:extLst>
              <a:ext uri="{FF2B5EF4-FFF2-40B4-BE49-F238E27FC236}">
                <a16:creationId xmlns="" xmlns:a16="http://schemas.microsoft.com/office/drawing/2014/main" id="{81018E26-F673-30D4-4A02-D1A1C139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71AB818D-655C-4954-88DD-76A8ECF29F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086515"/>
      </p:ext>
    </p:extLst>
  </p:cSld>
  <p:clrMapOvr>
    <a:masterClrMapping/>
  </p:clrMapOvr>
  <p:transition spd="slow" advClick="0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DDA3D80-1A9F-CA39-1274-8F5D00B2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DFF0BEB7-F2CD-479D-9F01-9826BFB4C056}" type="datetimeFigureOut">
              <a:rPr lang="zh-CN" altLang="en-US"/>
              <a:pPr>
                <a:defRPr/>
              </a:pPr>
              <a:t>2024/1/15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BE783FC1-2DE9-DB65-B370-355ADEDB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>
            <a:extLst>
              <a:ext uri="{FF2B5EF4-FFF2-40B4-BE49-F238E27FC236}">
                <a16:creationId xmlns="" xmlns:a16="http://schemas.microsoft.com/office/drawing/2014/main" id="{877E9351-4C7F-E1EF-AAD6-54C2690C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319AE565-5053-488D-9FCC-1E801BAECF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908253"/>
      </p:ext>
    </p:extLst>
  </p:cSld>
  <p:clrMapOvr>
    <a:masterClrMapping/>
  </p:clrMapOvr>
  <p:transition spd="slow" advClick="0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F071D6DB-B1CF-3247-F56B-D4E0AA172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320D01B3-7040-4360-A480-E3A280B28ADB}" type="datetimeFigureOut">
              <a:rPr lang="zh-CN" altLang="en-US"/>
              <a:pPr>
                <a:defRPr/>
              </a:pPr>
              <a:t>2024/1/15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408CAEDD-21DB-7916-D739-FBEF4273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3">
            <a:extLst>
              <a:ext uri="{FF2B5EF4-FFF2-40B4-BE49-F238E27FC236}">
                <a16:creationId xmlns="" xmlns:a16="http://schemas.microsoft.com/office/drawing/2014/main" id="{EE72D000-45F6-89EB-1DB5-394AE9CA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4132391F-5107-489A-A588-E3013E14DE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656115"/>
      </p:ext>
    </p:extLst>
  </p:cSld>
  <p:clrMapOvr>
    <a:masterClrMapping/>
  </p:clrMapOvr>
  <p:transition spd="slow" advClick="0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E183D7E-EC69-F329-2516-16EE7DF5A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9C19AFE2-EA4F-42ED-93F4-0D9E08A8C8F2}" type="datetimeFigureOut">
              <a:rPr lang="zh-CN" altLang="en-US"/>
              <a:pPr>
                <a:defRPr/>
              </a:pPr>
              <a:t>2024/1/15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B8F2A4A-DB3F-44C1-9BC4-194D65F9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>
            <a:extLst>
              <a:ext uri="{FF2B5EF4-FFF2-40B4-BE49-F238E27FC236}">
                <a16:creationId xmlns="" xmlns:a16="http://schemas.microsoft.com/office/drawing/2014/main" id="{E32B7433-9C26-093A-094B-A4C20599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2D1EE335-9732-4E22-8C53-4F023E2A89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743043"/>
      </p:ext>
    </p:extLst>
  </p:cSld>
  <p:clrMapOvr>
    <a:masterClrMapping/>
  </p:clrMapOvr>
  <p:transition spd="slow" advClick="0" advTm="3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1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D57F7C1-1BF1-BD16-180B-907704CA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7A586CAE-A52A-4AB3-BD25-FFE849254EE0}" type="datetimeFigureOut">
              <a:rPr lang="zh-CN" altLang="en-US"/>
              <a:pPr>
                <a:defRPr/>
              </a:pPr>
              <a:t>2024/1/15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ACA4C2B-EB75-10ED-202B-5F446F9D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>
            <a:extLst>
              <a:ext uri="{FF2B5EF4-FFF2-40B4-BE49-F238E27FC236}">
                <a16:creationId xmlns="" xmlns:a16="http://schemas.microsoft.com/office/drawing/2014/main" id="{1E9FF0C7-A8A1-CC08-C562-B42EA52B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598DD419-FBE3-42E9-92BE-E70FEDC605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474979"/>
      </p:ext>
    </p:extLst>
  </p:cSld>
  <p:clrMapOvr>
    <a:masterClrMapping/>
  </p:clrMapOvr>
  <p:transition spd="slow" advClick="0"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9431535-A473-EDC9-B63D-FED819B8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782BB058-9BE7-44BC-8E2C-A2ACC85B6A2F}" type="datetimeFigureOut">
              <a:rPr lang="zh-CN" altLang="en-US"/>
              <a:pPr>
                <a:defRPr/>
              </a:pPr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74ECF4C-BF59-8F48-DEA5-31293777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="" xmlns:a16="http://schemas.microsoft.com/office/drawing/2014/main" id="{66501E28-834A-0A1C-183C-A481CE70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F4CCC401-C3E4-4076-AA46-4A9EA69962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330378"/>
      </p:ext>
    </p:extLst>
  </p:cSld>
  <p:clrMapOvr>
    <a:masterClrMapping/>
  </p:clrMapOvr>
  <p:transition spd="slow" advClick="0"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8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58" y="36518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31D1B75-3B2D-4C5A-EE20-735FCEA5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5572C168-E011-4CD0-889E-0F82A5EE05AA}" type="datetimeFigureOut">
              <a:rPr lang="zh-CN" altLang="en-US"/>
              <a:pPr>
                <a:defRPr/>
              </a:pPr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B9267CD-F7FB-0DC3-4195-04DE1E11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="" xmlns:a16="http://schemas.microsoft.com/office/drawing/2014/main" id="{20426379-E6C0-96F7-43FA-D4BB7570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0FDD183F-3258-4A0F-AE6A-3E72F34395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055107"/>
      </p:ext>
    </p:extLst>
  </p:cSld>
  <p:clrMapOvr>
    <a:masterClrMapping/>
  </p:clrMapOvr>
  <p:transition spd="slow"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954203"/>
      </p:ext>
    </p:extLst>
  </p:cSld>
  <p:clrMapOvr>
    <a:masterClrMapping/>
  </p:clrMapOvr>
  <p:transition spd="slow"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7EC88AB-4E31-4645-1A7E-EE9719B2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5C63-E30D-4633-8137-B77996C0F92C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5232F10-69F0-3E22-A1FD-6808DB7B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B44D509-E8DF-5943-43A0-91AB7B8E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A4A6-C37F-4C3C-9910-2AE05D19095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9848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73E14E0-58AC-1937-D7F1-CAC6AA89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FC40-13C0-4C42-B4CC-F535DCAE5466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CA4E170A-3D64-B6CF-ADB0-1A9D971F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2F2F4E8-2698-2908-E963-D40ED5FE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0366D-D4AA-430B-9488-8326CC3C4E1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331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D6B69C6B-E975-0991-6103-FC713488C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C20BD-4D4F-4EE7-B10A-E76A8DBE763D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224DE6E-550E-2DC0-0C06-E552BCA5C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4B9272A9-8376-EAAD-6993-8371B1F5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0797-F7FD-408F-BC82-B5B56A9D2D2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891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AA6862CF-0A6D-3D49-6E0F-9EE15602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331F-A453-4315-8D60-F498483ACA98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D56701BC-58C8-4FF6-D9E2-18FCF1DA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B0D54222-8FD3-A6C9-08BA-45D6EA85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D90F0-E04C-4109-875D-BD752EED29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950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D374A95-8060-EF65-5699-0A2CBA6F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62B0-72F2-4A24-8BC7-FC4BC8B4B9DA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39BC012-0698-AE3E-6FC3-869FDFC5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04999EB-2E6F-8CBB-8055-1C0DA139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9132B-ADB4-4112-A7B9-1333E252BE5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4393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D9CFF46-1C15-9FEC-46AE-B68641714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16974-EA57-4890-BEC3-E64BA540D07D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D5D6222-11D0-AE24-49B8-9E83CC08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83BEC0B-2E35-DE2D-CD3F-9AA0B081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D9C85-9708-4706-9891-2309A89402B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196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867AB498-CDA7-6FC2-FA9C-E0648112E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EDBF74BF-5DC0-5CC2-3759-E27C87F2E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9C921A-48E0-B107-CFAF-5DC8E5DFB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51F84F-7DF3-4EA4-8C88-76817B98E522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BC10F8-5CF9-35C6-4009-FFBB5C974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EF8FE1-5944-8742-5B2B-34F98C274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65370D3-98F2-4A0D-B6E8-990753BEA1A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81" r:id="rId12"/>
    <p:sldLayoutId id="2147483794" r:id="rId13"/>
    <p:sldLayoutId id="214748379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="" xmlns:a16="http://schemas.microsoft.com/office/drawing/2014/main" id="{E730CB74-C9AA-F683-B635-870944978F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="" xmlns:a16="http://schemas.microsoft.com/office/drawing/2014/main" id="{87B0B1A3-3E61-87D4-90CE-4FADB09959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C73690-3B14-65C4-5BE5-9F1508DDB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3916CE-5A17-F9CA-AC07-0F7AE06C7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B98B34-CD6D-8A36-CFC6-744C56B5E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0F2DD5-3918-4109-9AE3-BA48B352D5D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>
            <a:extLst>
              <a:ext uri="{FF2B5EF4-FFF2-40B4-BE49-F238E27FC236}">
                <a16:creationId xmlns="" xmlns:a16="http://schemas.microsoft.com/office/drawing/2014/main" id="{890E8C89-AC66-8A02-1732-996D08426F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文本占位符 2">
            <a:extLst>
              <a:ext uri="{FF2B5EF4-FFF2-40B4-BE49-F238E27FC236}">
                <a16:creationId xmlns="" xmlns:a16="http://schemas.microsoft.com/office/drawing/2014/main" id="{4875A017-3098-E89D-7E78-3BEF83CD76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17EA392-35D6-7D45-FB29-D158205AA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solidFill>
                  <a:srgbClr val="898989"/>
                </a:solidFill>
                <a:latin typeface="等线" panose="02010600030101010101" pitchFamily="2" charset="-122"/>
              </a:defRPr>
            </a:lvl1pPr>
          </a:lstStyle>
          <a:p>
            <a:pPr>
              <a:defRPr/>
            </a:pPr>
            <a:fld id="{BA8AB549-B64B-4793-8943-31DB9010EFE0}" type="datetimeFigureOut">
              <a:rPr lang="zh-CN" altLang="en-US"/>
              <a:pPr>
                <a:defRPr/>
              </a:pPr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B66487F-F77F-45FB-C442-246C77D86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200">
                <a:solidFill>
                  <a:srgbClr val="898989"/>
                </a:solidFill>
                <a:latin typeface="等线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="" xmlns:a16="http://schemas.microsoft.com/office/drawing/2014/main" id="{3264A774-B74B-2A0B-115E-A5DCDDFA4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solidFill>
                  <a:srgbClr val="898989"/>
                </a:solidFill>
                <a:latin typeface="等线" panose="02010600030101010101" pitchFamily="2" charset="-122"/>
              </a:defRPr>
            </a:lvl1pPr>
          </a:lstStyle>
          <a:p>
            <a:pPr>
              <a:defRPr/>
            </a:pPr>
            <a:fld id="{18FF895B-8CC9-4AF4-8C28-C9B0D13279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ransition spd="slow" advClick="0" advTm="300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等线" panose="02010600030101010101" pitchFamily="2" charset="-122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等线" panose="02010600030101010101" pitchFamily="2" charset="-122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等线" panose="02010600030101010101" pitchFamily="2" charset="-122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等线" panose="02010600030101010101" pitchFamily="2" charset="-122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等线" panose="02010600030101010101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>
            <a:extLst>
              <a:ext uri="{FF2B5EF4-FFF2-40B4-BE49-F238E27FC236}">
                <a16:creationId xmlns="" xmlns:a16="http://schemas.microsoft.com/office/drawing/2014/main" id="{BBD87F77-DA2B-2499-CE08-EED1453EB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青蛙 - 小跳蛙">
            <a:hlinkClick r:id="" action="ppaction://media"/>
            <a:extLst>
              <a:ext uri="{FF2B5EF4-FFF2-40B4-BE49-F238E27FC236}">
                <a16:creationId xmlns="" xmlns:a16="http://schemas.microsoft.com/office/drawing/2014/main" id="{D19C0A7F-09DA-0C86-A311-F2AB33447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8422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B0592C-6C9D-8D27-A3A4-1E8026A462F7}"/>
              </a:ext>
            </a:extLst>
          </p:cNvPr>
          <p:cNvSpPr/>
          <p:nvPr/>
        </p:nvSpPr>
        <p:spPr>
          <a:xfrm>
            <a:off x="480344" y="1303833"/>
            <a:ext cx="11053602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5400" b="1" spc="5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</a:t>
            </a:r>
            <a:r>
              <a:rPr lang="en-US" sz="5400" b="1" spc="5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 THẦY CÔ VÀ</a:t>
            </a:r>
          </a:p>
          <a:p>
            <a:pPr algn="ctr" eaLnBrk="1" hangingPunct="1">
              <a:defRPr/>
            </a:pPr>
            <a:r>
              <a:rPr lang="en-US" sz="5400" b="1" spc="5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EM ĐẾNVỚI TIẾT HỌC </a:t>
            </a:r>
          </a:p>
          <a:p>
            <a:pPr algn="ctr" eaLnBrk="1" hangingPunct="1">
              <a:defRPr/>
            </a:pPr>
            <a:r>
              <a:rPr lang="en-US" sz="5400" b="1" spc="5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HÔM 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NAY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loud 76">
            <a:extLst>
              <a:ext uri="{FF2B5EF4-FFF2-40B4-BE49-F238E27FC236}">
                <a16:creationId xmlns="" xmlns:a16="http://schemas.microsoft.com/office/drawing/2014/main" id="{A6CDC857-C4AD-A296-396A-DC0A268B5295}"/>
              </a:ext>
            </a:extLst>
          </p:cNvPr>
          <p:cNvSpPr/>
          <p:nvPr/>
        </p:nvSpPr>
        <p:spPr>
          <a:xfrm>
            <a:off x="1484313" y="1123950"/>
            <a:ext cx="8066087" cy="452437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59B88197-4F32-A4FD-6F6E-03E72AB4DEDB}"/>
              </a:ext>
            </a:extLst>
          </p:cNvPr>
          <p:cNvSpPr/>
          <p:nvPr/>
        </p:nvSpPr>
        <p:spPr>
          <a:xfrm>
            <a:off x="1401728" y="1682334"/>
            <a:ext cx="7801266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i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I</a:t>
            </a:r>
            <a:r>
              <a:rPr lang="en-US" altLang="zh-CN" sz="8000" b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. ĐỌC – TÌM HIỂU CHUNG</a:t>
            </a:r>
            <a:endParaRPr lang="zh-CN" altLang="en-US" sz="8000" b="1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6" name="Picture 5" descr="22858PICdbgea5Gz679dY_PIC2018.png">
            <a:extLst>
              <a:ext uri="{FF2B5EF4-FFF2-40B4-BE49-F238E27FC236}">
                <a16:creationId xmlns="" xmlns:a16="http://schemas.microsoft.com/office/drawing/2014/main" id="{2635E592-EA73-FD84-031F-22823D0F0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438150"/>
            <a:ext cx="49212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0" descr="lotus1">
            <a:extLst>
              <a:ext uri="{FF2B5EF4-FFF2-40B4-BE49-F238E27FC236}">
                <a16:creationId xmlns="" xmlns:a16="http://schemas.microsoft.com/office/drawing/2014/main" id="{3D620202-B7CE-4CF1-DE22-096401FA68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253038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lotus1">
            <a:extLst>
              <a:ext uri="{FF2B5EF4-FFF2-40B4-BE49-F238E27FC236}">
                <a16:creationId xmlns="" xmlns:a16="http://schemas.microsoft.com/office/drawing/2014/main" id="{84E6769A-2D4C-9B47-F3F9-3337DDAAA0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5375275"/>
            <a:ext cx="1847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lotus1">
            <a:extLst>
              <a:ext uri="{FF2B5EF4-FFF2-40B4-BE49-F238E27FC236}">
                <a16:creationId xmlns="" xmlns:a16="http://schemas.microsoft.com/office/drawing/2014/main" id="{FEA0632C-2B9B-122D-579D-AF7503128F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083050"/>
            <a:ext cx="15779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0" descr="lotus1">
            <a:extLst>
              <a:ext uri="{FF2B5EF4-FFF2-40B4-BE49-F238E27FC236}">
                <a16:creationId xmlns="" xmlns:a16="http://schemas.microsoft.com/office/drawing/2014/main" id="{7C7428B4-C871-3962-316A-9D0096C5A4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5648325"/>
            <a:ext cx="10461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 descr="lotus1">
            <a:extLst>
              <a:ext uri="{FF2B5EF4-FFF2-40B4-BE49-F238E27FC236}">
                <a16:creationId xmlns="" xmlns:a16="http://schemas.microsoft.com/office/drawing/2014/main" id="{078074B8-7D3A-816F-D15B-CF5A4E7208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873375"/>
            <a:ext cx="10763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735557-666B-B208-FA50-CE4A4665226B}"/>
              </a:ext>
            </a:extLst>
          </p:cNvPr>
          <p:cNvSpPr txBox="1"/>
          <p:nvPr/>
        </p:nvSpPr>
        <p:spPr>
          <a:xfrm>
            <a:off x="0" y="174939"/>
            <a:ext cx="11887199" cy="706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2290" algn="l"/>
              </a:tabLst>
            </a:pPr>
            <a:r>
              <a:rPr lang="en-US" sz="4000" b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Đọc văn bản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735557-666B-B208-FA50-CE4A4665226B}"/>
              </a:ext>
            </a:extLst>
          </p:cNvPr>
          <p:cNvSpPr txBox="1"/>
          <p:nvPr/>
        </p:nvSpPr>
        <p:spPr>
          <a:xfrm>
            <a:off x="0" y="758689"/>
            <a:ext cx="11887199" cy="2126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charset="0"/>
              <a:buChar char="•"/>
              <a:tabLst>
                <a:tab pos="542290" algn="l"/>
              </a:tabLst>
            </a:pPr>
            <a:r>
              <a:rPr lang="en-US" sz="400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2290" algn="l"/>
              </a:tabLst>
            </a:pPr>
            <a:r>
              <a:rPr lang="en-US" sz="4000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Đọc lần lượt từng mẩu chuyện. Chú ý phân biệt lời người kể chuyện với lời của các nhân vật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735557-666B-B208-FA50-CE4A4665226B}"/>
              </a:ext>
            </a:extLst>
          </p:cNvPr>
          <p:cNvSpPr txBox="1"/>
          <p:nvPr/>
        </p:nvSpPr>
        <p:spPr>
          <a:xfrm>
            <a:off x="152399" y="3037505"/>
            <a:ext cx="11887199" cy="706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2290" algn="l"/>
              </a:tabLst>
            </a:pPr>
            <a:r>
              <a:rPr lang="en-US" sz="4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Tìm hiểu chung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02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>
            <a:extLst>
              <a:ext uri="{FF2B5EF4-FFF2-40B4-BE49-F238E27FC236}">
                <a16:creationId xmlns="" xmlns:a16="http://schemas.microsoft.com/office/drawing/2014/main" id="{74C56867-46B7-55C6-F58B-E3FB0B8B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854325" y="-2209800"/>
            <a:ext cx="6483350" cy="1127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B42C7D3-1C91-B7DA-1C17-F60007B6B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5608">
            <a:off x="4975225" y="581025"/>
            <a:ext cx="1311275" cy="1311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5">
            <a:extLst>
              <a:ext uri="{FF2B5EF4-FFF2-40B4-BE49-F238E27FC236}">
                <a16:creationId xmlns="" xmlns:a16="http://schemas.microsoft.com/office/drawing/2014/main" id="{028FB0AC-437F-D706-9BAE-747B8CCA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03200"/>
            <a:ext cx="455453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品 10">
            <a:extLst>
              <a:ext uri="{FF2B5EF4-FFF2-40B4-BE49-F238E27FC236}">
                <a16:creationId xmlns="" xmlns:a16="http://schemas.microsoft.com/office/drawing/2014/main" id="{0B32A8AA-7804-5DCE-BCB8-99EDF7F201E0}"/>
              </a:ext>
            </a:extLst>
          </p:cNvPr>
          <p:cNvSpPr txBox="1">
            <a:spLocks noChangeArrowheads="1"/>
          </p:cNvSpPr>
          <p:nvPr/>
        </p:nvSpPr>
        <p:spPr bwMode="auto">
          <a:xfrm rot="-284555">
            <a:off x="1525588" y="1355725"/>
            <a:ext cx="416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VŨ TRINH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D29FDC0-2E37-1645-C843-5B7F48FB00E4}"/>
              </a:ext>
            </a:extLst>
          </p:cNvPr>
          <p:cNvSpPr/>
          <p:nvPr/>
        </p:nvSpPr>
        <p:spPr>
          <a:xfrm>
            <a:off x="6567488" y="841375"/>
            <a:ext cx="5408612" cy="10779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Trinh </a:t>
            </a:r>
            <a:r>
              <a:rPr lang="vi-VN" sz="3200" dirty="0">
                <a:latin typeface="+mj-lt"/>
              </a:rPr>
              <a:t>(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1759 - 1828</a:t>
            </a:r>
            <a:r>
              <a:rPr lang="vi-VN" sz="2800" dirty="0">
                <a:latin typeface="+mj-lt"/>
              </a:rPr>
              <a:t>)</a:t>
            </a:r>
            <a:r>
              <a:rPr lang="en-US" sz="3200" dirty="0">
                <a:latin typeface="+mj-lt"/>
              </a:rPr>
              <a:t>;</a:t>
            </a:r>
            <a:r>
              <a:rPr lang="vi-VN" sz="3200" dirty="0">
                <a:latin typeface="+mj-lt"/>
              </a:rPr>
              <a:t> Quê ở </a:t>
            </a:r>
            <a:r>
              <a:rPr lang="vi-VN" sz="3200" dirty="0" err="1">
                <a:latin typeface="+mj-lt"/>
              </a:rPr>
              <a:t>Bắc</a:t>
            </a:r>
            <a:r>
              <a:rPr lang="vi-VN" sz="3200" dirty="0">
                <a:latin typeface="+mj-lt"/>
              </a:rPr>
              <a:t> Ninh</a:t>
            </a:r>
            <a:endParaRPr lang="en-US" sz="3200" dirty="0">
              <a:latin typeface="+mj-lt"/>
            </a:endParaRPr>
          </a:p>
        </p:txBody>
      </p:sp>
      <p:pic>
        <p:nvPicPr>
          <p:cNvPr id="17" name="图片 3">
            <a:extLst>
              <a:ext uri="{FF2B5EF4-FFF2-40B4-BE49-F238E27FC236}">
                <a16:creationId xmlns="" xmlns:a16="http://schemas.microsoft.com/office/drawing/2014/main" id="{C82E0624-B16D-5A8A-E5F4-803D1753E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5608">
            <a:off x="4984750" y="2682875"/>
            <a:ext cx="1311275" cy="1311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0039272-D5DA-4A31-E103-1E8CF88A3FF9}"/>
              </a:ext>
            </a:extLst>
          </p:cNvPr>
          <p:cNvSpPr/>
          <p:nvPr/>
        </p:nvSpPr>
        <p:spPr>
          <a:xfrm>
            <a:off x="6692900" y="2789238"/>
            <a:ext cx="5334000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xuôi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3">
            <a:extLst>
              <a:ext uri="{FF2B5EF4-FFF2-40B4-BE49-F238E27FC236}">
                <a16:creationId xmlns="" xmlns:a16="http://schemas.microsoft.com/office/drawing/2014/main" id="{249EE3E3-C8EF-5508-69BA-3066F300B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5608">
            <a:off x="4984750" y="4565650"/>
            <a:ext cx="1311275" cy="1311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27833FD-4FB2-0034-C658-284E946CCB4C}"/>
              </a:ext>
            </a:extLst>
          </p:cNvPr>
          <p:cNvSpPr/>
          <p:nvPr/>
        </p:nvSpPr>
        <p:spPr>
          <a:xfrm>
            <a:off x="6642100" y="4605338"/>
            <a:ext cx="5334000" cy="15700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Lan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Cung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b00f0a891b96caa050f493ee863d966a.png">
            <a:extLst>
              <a:ext uri="{FF2B5EF4-FFF2-40B4-BE49-F238E27FC236}">
                <a16:creationId xmlns="" xmlns:a16="http://schemas.microsoft.com/office/drawing/2014/main" id="{BB43D0E2-5ADC-9D1C-B4C3-C60FB08D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31750" y="2181225"/>
            <a:ext cx="3259138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D0136F0-796F-9157-F341-E22F4071C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87325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vi-VN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9" grpId="0" animBg="1"/>
      <p:bldP spid="22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735557-666B-B208-FA50-CE4A4665226B}"/>
              </a:ext>
            </a:extLst>
          </p:cNvPr>
          <p:cNvSpPr txBox="1"/>
          <p:nvPr/>
        </p:nvSpPr>
        <p:spPr>
          <a:xfrm>
            <a:off x="152398" y="73567"/>
            <a:ext cx="11887199" cy="706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2290" algn="l"/>
              </a:tabLst>
            </a:pPr>
            <a:r>
              <a:rPr lang="en-US" sz="4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Tác phẩm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735557-666B-B208-FA50-CE4A4665226B}"/>
              </a:ext>
            </a:extLst>
          </p:cNvPr>
          <p:cNvSpPr txBox="1"/>
          <p:nvPr/>
        </p:nvSpPr>
        <p:spPr>
          <a:xfrm>
            <a:off x="575257" y="2301144"/>
            <a:ext cx="11887199" cy="429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Xuất xứ của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bản.</a:t>
            </a:r>
            <a:endParaRPr lang="en-US" sz="4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Thể loại của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bản.</a:t>
            </a:r>
            <a:endParaRPr lang="en-US" sz="4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Mục đích của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Bố cục của văn bản.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Nhân vật trong văn bản gồm những ai?</a:t>
            </a:r>
            <a:endParaRPr lang="en-US" sz="4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Tóm tắt truyện.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735557-666B-B208-FA50-CE4A4665226B}"/>
              </a:ext>
            </a:extLst>
          </p:cNvPr>
          <p:cNvSpPr txBox="1"/>
          <p:nvPr/>
        </p:nvSpPr>
        <p:spPr>
          <a:xfrm>
            <a:off x="474367" y="640237"/>
            <a:ext cx="11887199" cy="1467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42290" algn="l"/>
              </a:tabLst>
            </a:pPr>
            <a:r>
              <a:rPr lang="en-US" sz="4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HOẠT ĐỘNG CẶP ĐÔI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42290" algn="l"/>
              </a:tabLst>
            </a:pPr>
            <a:r>
              <a:rPr lang="en-US" sz="4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3 PHÚT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4">
            <a:extLst>
              <a:ext uri="{FF2B5EF4-FFF2-40B4-BE49-F238E27FC236}">
                <a16:creationId xmlns="" xmlns:a16="http://schemas.microsoft.com/office/drawing/2014/main" id="{5E0386B5-EBA9-5348-9CD1-92019119B346}"/>
              </a:ext>
            </a:extLst>
          </p:cNvPr>
          <p:cNvSpPr txBox="1"/>
          <p:nvPr/>
        </p:nvSpPr>
        <p:spPr>
          <a:xfrm>
            <a:off x="2219325" y="119811"/>
            <a:ext cx="9680754" cy="16939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1435" tIns="51435" rIns="51435" bIns="51435" spcCol="1270"/>
          <a:lstStyle/>
          <a:p>
            <a:pPr marL="0" lvl="1" algn="just" defTabSz="1066800" eaLnBrk="1" fontAlgn="auto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“Con hổ có nghĩa” là truyện thứ 8 trong 45 truyện ngắn viết bằng chữ Hán </a:t>
            </a:r>
            <a:r>
              <a:rPr 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“Lan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A98BF5A-9B2B-79C4-6FC3-13C6ECC37BC2}"/>
              </a:ext>
            </a:extLst>
          </p:cNvPr>
          <p:cNvGrpSpPr>
            <a:grpSpLocks/>
          </p:cNvGrpSpPr>
          <p:nvPr/>
        </p:nvGrpSpPr>
        <p:grpSpPr bwMode="auto">
          <a:xfrm>
            <a:off x="30562" y="207962"/>
            <a:ext cx="1966913" cy="781050"/>
            <a:chOff x="246024" y="2856355"/>
            <a:chExt cx="1966598" cy="78205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867E87C2-4C27-C7F7-8FA8-309DD3B7B813}"/>
                </a:ext>
              </a:extLst>
            </p:cNvPr>
            <p:cNvSpPr/>
            <p:nvPr/>
          </p:nvSpPr>
          <p:spPr>
            <a:xfrm>
              <a:off x="246024" y="2856355"/>
              <a:ext cx="1966598" cy="782051"/>
            </a:xfrm>
            <a:prstGeom prst="roundRect">
              <a:avLst>
                <a:gd name="adj" fmla="val 10000"/>
              </a:avLst>
            </a:prstGeom>
            <a:solidFill>
              <a:srgbClr val="DB31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="" xmlns:a16="http://schemas.microsoft.com/office/drawing/2014/main" id="{DC91029D-59B1-563A-5AB0-F4EF90D7722A}"/>
                </a:ext>
              </a:extLst>
            </p:cNvPr>
            <p:cNvSpPr txBox="1"/>
            <p:nvPr/>
          </p:nvSpPr>
          <p:spPr>
            <a:xfrm>
              <a:off x="268245" y="2878608"/>
              <a:ext cx="1922155" cy="737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50800" rIns="76200" bIns="50800" spcCol="1270" anchor="ctr"/>
            <a:lstStyle/>
            <a:p>
              <a:pPr algn="ctr" defTabSz="1778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Xuất xứ</a:t>
              </a:r>
            </a:p>
          </p:txBody>
        </p:sp>
      </p:grpSp>
      <p:sp>
        <p:nvSpPr>
          <p:cNvPr id="28" name="Rectangle: Rounded Corners 4">
            <a:extLst>
              <a:ext uri="{FF2B5EF4-FFF2-40B4-BE49-F238E27FC236}">
                <a16:creationId xmlns="" xmlns:a16="http://schemas.microsoft.com/office/drawing/2014/main" id="{D48CD62C-9311-B35D-36F0-1923CD96970C}"/>
              </a:ext>
            </a:extLst>
          </p:cNvPr>
          <p:cNvSpPr txBox="1"/>
          <p:nvPr/>
        </p:nvSpPr>
        <p:spPr>
          <a:xfrm>
            <a:off x="2219325" y="2349309"/>
            <a:ext cx="4926012" cy="736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3825" tIns="123825" rIns="123825" bIns="123825" spcCol="1270"/>
          <a:lstStyle/>
          <a:p>
            <a:pPr marL="0" lvl="1" defTabSz="1244600" eaLnBrk="1" fontAlgn="auto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9F2D7EA4-EE61-4314-1C99-9BB094D20C35}"/>
              </a:ext>
            </a:extLst>
          </p:cNvPr>
          <p:cNvGrpSpPr>
            <a:grpSpLocks/>
          </p:cNvGrpSpPr>
          <p:nvPr/>
        </p:nvGrpSpPr>
        <p:grpSpPr bwMode="auto">
          <a:xfrm>
            <a:off x="106749" y="2451703"/>
            <a:ext cx="1920875" cy="547688"/>
            <a:chOff x="2202318" y="1525099"/>
            <a:chExt cx="1338559" cy="54745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AFE8207A-177F-B0E6-9DD6-11E75CAEAB69}"/>
                </a:ext>
              </a:extLst>
            </p:cNvPr>
            <p:cNvSpPr/>
            <p:nvPr/>
          </p:nvSpPr>
          <p:spPr>
            <a:xfrm>
              <a:off x="2202318" y="1525099"/>
              <a:ext cx="1338559" cy="531591"/>
            </a:xfrm>
            <a:prstGeom prst="roundRect">
              <a:avLst>
                <a:gd name="adj" fmla="val 10000"/>
              </a:avLst>
            </a:prstGeom>
            <a:solidFill>
              <a:srgbClr val="DB31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: Rounded Corners 4">
              <a:extLst>
                <a:ext uri="{FF2B5EF4-FFF2-40B4-BE49-F238E27FC236}">
                  <a16:creationId xmlns="" xmlns:a16="http://schemas.microsoft.com/office/drawing/2014/main" id="{63F1B6D3-CCE9-F843-9F03-E8DC76B1D06D}"/>
                </a:ext>
              </a:extLst>
            </p:cNvPr>
            <p:cNvSpPr txBox="1"/>
            <p:nvPr/>
          </p:nvSpPr>
          <p:spPr>
            <a:xfrm>
              <a:off x="2233293" y="1571118"/>
              <a:ext cx="1307584" cy="501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1435" tIns="34290" rIns="51435" bIns="34290" spcCol="1270" anchor="ctr"/>
            <a:lstStyle/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Thể loại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8F563578-66B8-A0FB-E149-47D059F349D3}"/>
              </a:ext>
            </a:extLst>
          </p:cNvPr>
          <p:cNvGrpSpPr>
            <a:grpSpLocks/>
          </p:cNvGrpSpPr>
          <p:nvPr/>
        </p:nvGrpSpPr>
        <p:grpSpPr bwMode="auto">
          <a:xfrm>
            <a:off x="94856" y="4034549"/>
            <a:ext cx="2105023" cy="1194273"/>
            <a:chOff x="5930823" y="1525098"/>
            <a:chExt cx="1544350" cy="53230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="" xmlns:a16="http://schemas.microsoft.com/office/drawing/2014/main" id="{F5A0F44B-7EAA-BCDB-C08F-94AF7552A4D7}"/>
                </a:ext>
              </a:extLst>
            </p:cNvPr>
            <p:cNvSpPr/>
            <p:nvPr/>
          </p:nvSpPr>
          <p:spPr>
            <a:xfrm>
              <a:off x="5930823" y="1525098"/>
              <a:ext cx="1338205" cy="532300"/>
            </a:xfrm>
            <a:prstGeom prst="roundRect">
              <a:avLst>
                <a:gd name="adj" fmla="val 10000"/>
              </a:avLst>
            </a:prstGeom>
            <a:solidFill>
              <a:srgbClr val="DB31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: Rounded Corners 4">
              <a:extLst>
                <a:ext uri="{FF2B5EF4-FFF2-40B4-BE49-F238E27FC236}">
                  <a16:creationId xmlns="" xmlns:a16="http://schemas.microsoft.com/office/drawing/2014/main" id="{BC230D8F-F3E8-875A-4629-8D033ACE2A42}"/>
                </a:ext>
              </a:extLst>
            </p:cNvPr>
            <p:cNvSpPr txBox="1"/>
            <p:nvPr/>
          </p:nvSpPr>
          <p:spPr>
            <a:xfrm>
              <a:off x="5945963" y="1540989"/>
              <a:ext cx="1529210" cy="516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1435" tIns="34290" rIns="51435" bIns="34290" spcCol="1270" anchor="ctr"/>
            <a:lstStyle/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Mục đích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FFB6A3A-C577-137F-0A9E-E86D4FDCEFBD}"/>
              </a:ext>
            </a:extLst>
          </p:cNvPr>
          <p:cNvSpPr/>
          <p:nvPr/>
        </p:nvSpPr>
        <p:spPr>
          <a:xfrm>
            <a:off x="2027624" y="4050426"/>
            <a:ext cx="949483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vi-VN" sz="4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4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khuyên </a:t>
            </a:r>
            <a:r>
              <a:rPr lang="vi-VN" sz="4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nhủ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4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nhân dân ta “</a:t>
            </a:r>
            <a:r>
              <a:rPr lang="vi-VN" sz="4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vi-VN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4">
            <a:extLst>
              <a:ext uri="{FF2B5EF4-FFF2-40B4-BE49-F238E27FC236}">
                <a16:creationId xmlns="" xmlns:a16="http://schemas.microsoft.com/office/drawing/2014/main" id="{5E0386B5-EBA9-5348-9CD1-92019119B346}"/>
              </a:ext>
            </a:extLst>
          </p:cNvPr>
          <p:cNvSpPr txBox="1"/>
          <p:nvPr/>
        </p:nvSpPr>
        <p:spPr>
          <a:xfrm>
            <a:off x="3842063" y="989012"/>
            <a:ext cx="5070117" cy="8469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1435" tIns="51435" rIns="51435" bIns="51435" spcCol="1270"/>
          <a:lstStyle/>
          <a:p>
            <a:pPr eaLnBrk="1" hangingPunct="1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gồm 2 phần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 defTabSz="1066800" eaLnBrk="1" fontAlgn="auto" hangingPunct="1">
              <a:lnSpc>
                <a:spcPct val="90000"/>
              </a:lnSpc>
              <a:spcAft>
                <a:spcPct val="15000"/>
              </a:spcAft>
              <a:defRPr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A98BF5A-9B2B-79C4-6FC3-13C6ECC37BC2}"/>
              </a:ext>
            </a:extLst>
          </p:cNvPr>
          <p:cNvGrpSpPr>
            <a:grpSpLocks/>
          </p:cNvGrpSpPr>
          <p:nvPr/>
        </p:nvGrpSpPr>
        <p:grpSpPr bwMode="auto">
          <a:xfrm>
            <a:off x="30562" y="207962"/>
            <a:ext cx="1966913" cy="781050"/>
            <a:chOff x="246024" y="2856355"/>
            <a:chExt cx="1966598" cy="78205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867E87C2-4C27-C7F7-8FA8-309DD3B7B813}"/>
                </a:ext>
              </a:extLst>
            </p:cNvPr>
            <p:cNvSpPr/>
            <p:nvPr/>
          </p:nvSpPr>
          <p:spPr>
            <a:xfrm>
              <a:off x="246024" y="2856355"/>
              <a:ext cx="1966598" cy="782051"/>
            </a:xfrm>
            <a:prstGeom prst="roundRect">
              <a:avLst>
                <a:gd name="adj" fmla="val 10000"/>
              </a:avLst>
            </a:prstGeom>
            <a:solidFill>
              <a:srgbClr val="DB31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="" xmlns:a16="http://schemas.microsoft.com/office/drawing/2014/main" id="{DC91029D-59B1-563A-5AB0-F4EF90D7722A}"/>
                </a:ext>
              </a:extLst>
            </p:cNvPr>
            <p:cNvSpPr txBox="1"/>
            <p:nvPr/>
          </p:nvSpPr>
          <p:spPr>
            <a:xfrm>
              <a:off x="268245" y="2878608"/>
              <a:ext cx="1922155" cy="737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50800" rIns="76200" bIns="50800" spcCol="1270" anchor="ctr"/>
            <a:lstStyle/>
            <a:p>
              <a:pPr algn="ctr" defTabSz="1778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smtClean="0">
                  <a:latin typeface="Times New Roman" pitchFamily="18" charset="0"/>
                  <a:cs typeface="Times New Roman" pitchFamily="18" charset="0"/>
                </a:rPr>
                <a:t>Bố cục</a:t>
              </a:r>
              <a:endParaRPr lang="en-US" sz="4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Rectangle: Rounded Corners 4">
            <a:extLst>
              <a:ext uri="{FF2B5EF4-FFF2-40B4-BE49-F238E27FC236}">
                <a16:creationId xmlns="" xmlns:a16="http://schemas.microsoft.com/office/drawing/2014/main" id="{D48CD62C-9311-B35D-36F0-1923CD96970C}"/>
              </a:ext>
            </a:extLst>
          </p:cNvPr>
          <p:cNvSpPr txBox="1"/>
          <p:nvPr/>
        </p:nvSpPr>
        <p:spPr>
          <a:xfrm>
            <a:off x="813593" y="2494541"/>
            <a:ext cx="5831906" cy="736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3825" tIns="123825" rIns="123825" bIns="123825" spcCol="1270"/>
          <a:lstStyle/>
          <a:p>
            <a:pPr eaLnBrk="1" hangingPunct="1"/>
            <a:r>
              <a:rPr lang="nb-NO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 trả nghĩa bà đỡ Trần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4">
            <a:extLst>
              <a:ext uri="{FF2B5EF4-FFF2-40B4-BE49-F238E27FC236}">
                <a16:creationId xmlns="" xmlns:a16="http://schemas.microsoft.com/office/drawing/2014/main" id="{D48CD62C-9311-B35D-36F0-1923CD96970C}"/>
              </a:ext>
            </a:extLst>
          </p:cNvPr>
          <p:cNvSpPr txBox="1"/>
          <p:nvPr/>
        </p:nvSpPr>
        <p:spPr>
          <a:xfrm>
            <a:off x="6866451" y="2349309"/>
            <a:ext cx="4926012" cy="736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3825" tIns="123825" rIns="123825" bIns="123825" spcCol="1270"/>
          <a:lstStyle/>
          <a:p>
            <a:pPr eaLnBrk="1" hangingPunct="1"/>
            <a:r>
              <a:rPr lang="nb-NO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 trả nghĩa bác tiều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con ho co ngh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20" y="3478505"/>
            <a:ext cx="3724141" cy="22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tiger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7" y="3296991"/>
            <a:ext cx="4046404" cy="256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4487211" y="1723978"/>
            <a:ext cx="1334039" cy="7705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5821250" y="1723978"/>
            <a:ext cx="1635618" cy="7705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14" grpId="0"/>
      <p:bldP spid="17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735557-666B-B208-FA50-CE4A4665226B}"/>
              </a:ext>
            </a:extLst>
          </p:cNvPr>
          <p:cNvSpPr txBox="1"/>
          <p:nvPr/>
        </p:nvSpPr>
        <p:spPr>
          <a:xfrm>
            <a:off x="152398" y="242790"/>
            <a:ext cx="11887199" cy="706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2290" algn="l"/>
              </a:tabLst>
            </a:pPr>
            <a:r>
              <a:rPr lang="en-US" sz="4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KHÁM PHÁ VĂN BẢN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735557-666B-B208-FA50-CE4A4665226B}"/>
              </a:ext>
            </a:extLst>
          </p:cNvPr>
          <p:cNvSpPr txBox="1"/>
          <p:nvPr/>
        </p:nvSpPr>
        <p:spPr>
          <a:xfrm>
            <a:off x="474368" y="949330"/>
            <a:ext cx="11887199" cy="1512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42290" algn="l"/>
              </a:tabLst>
            </a:pPr>
            <a:r>
              <a:rPr lang="en-US" sz="4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NHÓM 2 BÀN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42290" algn="l"/>
              </a:tabLst>
            </a:pPr>
            <a:r>
              <a:rPr lang="en-US" sz="4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5 PHÚT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735557-666B-B208-FA50-CE4A4665226B}"/>
              </a:ext>
            </a:extLst>
          </p:cNvPr>
          <p:cNvSpPr txBox="1"/>
          <p:nvPr/>
        </p:nvSpPr>
        <p:spPr>
          <a:xfrm>
            <a:off x="888642" y="2801741"/>
            <a:ext cx="11150955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42290" algn="l"/>
              </a:tabLst>
            </a:pPr>
            <a:r>
              <a:rPr lang="en-US" sz="4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 1,3: Phiếu học tập số 1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735557-666B-B208-FA50-CE4A4665226B}"/>
              </a:ext>
            </a:extLst>
          </p:cNvPr>
          <p:cNvSpPr txBox="1"/>
          <p:nvPr/>
        </p:nvSpPr>
        <p:spPr>
          <a:xfrm>
            <a:off x="888643" y="3291139"/>
            <a:ext cx="6606862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42290" algn="l"/>
              </a:tabLst>
            </a:pPr>
            <a:r>
              <a:rPr lang="en-US" sz="4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 2,4: Phiếu học tập số 2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D8A1B75A-9A22-8C30-C5C4-BA37134C9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33" y="126039"/>
            <a:ext cx="95123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dõi vào văn bản kết hợp với hiểu biết của em hãy hoàn thành P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 học </a:t>
            </a:r>
            <a:r>
              <a:rPr lang="en-US" alt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số 1</a:t>
            </a:r>
            <a:r>
              <a:rPr lang="en-US" altLang="en-US" sz="3200" smtClean="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3200">
              <a:latin typeface="Calibri Light" panose="020F03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6BB3AEBE-9B77-9165-FDB4-31075A457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522534"/>
              </p:ext>
            </p:extLst>
          </p:nvPr>
        </p:nvGraphicFramePr>
        <p:xfrm>
          <a:off x="515156" y="1432774"/>
          <a:ext cx="10844010" cy="5375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9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64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68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166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>
                          <a:effectLst/>
                          <a:latin typeface="+mj-lt"/>
                        </a:rPr>
                        <a:t>Con </a:t>
                      </a:r>
                      <a:r>
                        <a:rPr lang="vi-VN" sz="4000" dirty="0" err="1">
                          <a:effectLst/>
                          <a:latin typeface="+mj-lt"/>
                        </a:rPr>
                        <a:t>hổ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err="1">
                          <a:effectLst/>
                          <a:latin typeface="+mj-lt"/>
                        </a:rPr>
                        <a:t>Bà</a:t>
                      </a:r>
                      <a:r>
                        <a:rPr lang="vi-VN" sz="4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4000" dirty="0" err="1">
                          <a:effectLst/>
                          <a:latin typeface="+mj-lt"/>
                        </a:rPr>
                        <a:t>đỡ</a:t>
                      </a:r>
                      <a:r>
                        <a:rPr lang="vi-VN" sz="4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4000" dirty="0" err="1">
                          <a:effectLst/>
                          <a:latin typeface="+mj-lt"/>
                        </a:rPr>
                        <a:t>Trần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23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err="1">
                          <a:effectLst/>
                          <a:latin typeface="+mj-lt"/>
                        </a:rPr>
                        <a:t>Tình</a:t>
                      </a:r>
                      <a:r>
                        <a:rPr lang="vi-VN" sz="4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4000" dirty="0" err="1">
                          <a:effectLst/>
                          <a:latin typeface="+mj-lt"/>
                        </a:rPr>
                        <a:t>huống</a:t>
                      </a:r>
                      <a:r>
                        <a:rPr lang="vi-VN" sz="4000" dirty="0">
                          <a:effectLst/>
                          <a:latin typeface="+mj-lt"/>
                        </a:rPr>
                        <a:t> (1)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44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err="1">
                          <a:effectLst/>
                          <a:latin typeface="+mj-lt"/>
                        </a:rPr>
                        <a:t>Thái</a:t>
                      </a:r>
                      <a:r>
                        <a:rPr lang="vi-VN" sz="4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4000" dirty="0" err="1">
                          <a:effectLst/>
                          <a:latin typeface="+mj-lt"/>
                        </a:rPr>
                        <a:t>độ</a:t>
                      </a:r>
                      <a:r>
                        <a:rPr lang="vi-VN" sz="4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40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vi-VN" sz="4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4000" dirty="0" err="1">
                          <a:effectLst/>
                          <a:latin typeface="+mj-lt"/>
                        </a:rPr>
                        <a:t>hành</a:t>
                      </a:r>
                      <a:r>
                        <a:rPr lang="vi-VN" sz="4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4000" dirty="0" err="1">
                          <a:effectLst/>
                          <a:latin typeface="+mj-lt"/>
                        </a:rPr>
                        <a:t>động</a:t>
                      </a:r>
                      <a:r>
                        <a:rPr lang="vi-VN" sz="4000" dirty="0">
                          <a:effectLst/>
                          <a:latin typeface="+mj-lt"/>
                        </a:rPr>
                        <a:t> (2)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949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err="1">
                          <a:effectLst/>
                          <a:latin typeface="+mj-lt"/>
                        </a:rPr>
                        <a:t>Tình</a:t>
                      </a:r>
                      <a:r>
                        <a:rPr lang="vi-VN" sz="4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4000" err="1">
                          <a:effectLst/>
                          <a:latin typeface="+mj-lt"/>
                        </a:rPr>
                        <a:t>cảm</a:t>
                      </a:r>
                      <a:r>
                        <a:rPr lang="vi-VN" sz="4000">
                          <a:effectLst/>
                          <a:latin typeface="+mj-lt"/>
                        </a:rPr>
                        <a:t> </a:t>
                      </a:r>
                      <a:r>
                        <a:rPr lang="vi-VN" sz="4000" smtClean="0">
                          <a:effectLst/>
                          <a:latin typeface="+mj-lt"/>
                        </a:rPr>
                        <a:t>(</a:t>
                      </a:r>
                      <a:r>
                        <a:rPr lang="en-US" sz="4000" smtClean="0">
                          <a:effectLst/>
                          <a:latin typeface="+mj-lt"/>
                        </a:rPr>
                        <a:t>3</a:t>
                      </a:r>
                      <a:r>
                        <a:rPr lang="vi-VN" sz="4000" smtClean="0">
                          <a:effectLst/>
                          <a:latin typeface="+mj-lt"/>
                        </a:rPr>
                        <a:t>)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8AFC11C3-F636-0F82-4CB7-3D52C3899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531" y="23008"/>
            <a:ext cx="95123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dõi vào văn bản kết hợp với hiểu biết của em hãy hoàn thành P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 học tập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 </a:t>
            </a:r>
            <a:endParaRPr lang="en-US" altLang="en-US" sz="320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6C796FE-52F3-2E50-DF20-DDC4E1071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060354"/>
              </p:ext>
            </p:extLst>
          </p:nvPr>
        </p:nvGraphicFramePr>
        <p:xfrm>
          <a:off x="1209406" y="1291107"/>
          <a:ext cx="10587641" cy="5248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62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1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69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688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>
                          <a:effectLst/>
                          <a:latin typeface="+mj-lt"/>
                        </a:rPr>
                        <a:t>Con </a:t>
                      </a:r>
                      <a:r>
                        <a:rPr lang="vi-VN" sz="4000" dirty="0" err="1">
                          <a:effectLst/>
                          <a:latin typeface="+mj-lt"/>
                        </a:rPr>
                        <a:t>hổ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4000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tiều phu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9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err="1">
                          <a:effectLst/>
                          <a:latin typeface="+mj-lt"/>
                        </a:rPr>
                        <a:t>Tình</a:t>
                      </a:r>
                      <a:r>
                        <a:rPr lang="vi-VN" sz="4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4000" dirty="0" err="1">
                          <a:effectLst/>
                          <a:latin typeface="+mj-lt"/>
                        </a:rPr>
                        <a:t>huống</a:t>
                      </a:r>
                      <a:r>
                        <a:rPr lang="vi-VN" sz="4000" dirty="0">
                          <a:effectLst/>
                          <a:latin typeface="+mj-lt"/>
                        </a:rPr>
                        <a:t> (1)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17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err="1">
                          <a:effectLst/>
                          <a:latin typeface="+mj-lt"/>
                        </a:rPr>
                        <a:t>Thái</a:t>
                      </a:r>
                      <a:r>
                        <a:rPr lang="vi-VN" sz="4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4000" dirty="0" err="1">
                          <a:effectLst/>
                          <a:latin typeface="+mj-lt"/>
                        </a:rPr>
                        <a:t>độ</a:t>
                      </a:r>
                      <a:r>
                        <a:rPr lang="vi-VN" sz="4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40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vi-VN" sz="4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4000" dirty="0" err="1">
                          <a:effectLst/>
                          <a:latin typeface="+mj-lt"/>
                        </a:rPr>
                        <a:t>hành</a:t>
                      </a:r>
                      <a:r>
                        <a:rPr lang="vi-VN" sz="4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4000" dirty="0" err="1">
                          <a:effectLst/>
                          <a:latin typeface="+mj-lt"/>
                        </a:rPr>
                        <a:t>động</a:t>
                      </a:r>
                      <a:r>
                        <a:rPr lang="vi-VN" sz="4000" dirty="0">
                          <a:effectLst/>
                          <a:latin typeface="+mj-lt"/>
                        </a:rPr>
                        <a:t> (2)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2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err="1">
                          <a:effectLst/>
                          <a:latin typeface="+mj-lt"/>
                        </a:rPr>
                        <a:t>Tình</a:t>
                      </a:r>
                      <a:r>
                        <a:rPr lang="vi-VN" sz="4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4000" err="1">
                          <a:effectLst/>
                          <a:latin typeface="+mj-lt"/>
                        </a:rPr>
                        <a:t>cảm</a:t>
                      </a:r>
                      <a:r>
                        <a:rPr lang="vi-VN" sz="4000">
                          <a:effectLst/>
                          <a:latin typeface="+mj-lt"/>
                        </a:rPr>
                        <a:t> </a:t>
                      </a:r>
                      <a:r>
                        <a:rPr lang="vi-VN" sz="4000" smtClean="0">
                          <a:effectLst/>
                          <a:latin typeface="+mj-lt"/>
                        </a:rPr>
                        <a:t>(</a:t>
                      </a:r>
                      <a:r>
                        <a:rPr lang="en-US" sz="4000" smtClean="0">
                          <a:effectLst/>
                          <a:latin typeface="+mj-lt"/>
                        </a:rPr>
                        <a:t>3</a:t>
                      </a:r>
                      <a:r>
                        <a:rPr lang="vi-VN" sz="4000" smtClean="0">
                          <a:effectLst/>
                          <a:latin typeface="+mj-lt"/>
                        </a:rPr>
                        <a:t>)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C60C1C6-8B05-B417-4E6F-EA9E3A65D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075627"/>
              </p:ext>
            </p:extLst>
          </p:nvPr>
        </p:nvGraphicFramePr>
        <p:xfrm>
          <a:off x="0" y="0"/>
          <a:ext cx="12286445" cy="7334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1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794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856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66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 </a:t>
                      </a:r>
                      <a:r>
                        <a:rPr lang="vi-VN" sz="3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hổ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Bà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đỡ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Trần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626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vi-VN" sz="38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lang="vi-VN" sz="3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8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vi-VN" sz="3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đau </a:t>
                      </a:r>
                      <a:r>
                        <a:rPr lang="vi-VN" sz="38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vi-VN" sz="3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38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lang="vi-VN" sz="3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8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vi-VN" sz="3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đi </a:t>
                      </a:r>
                      <a:r>
                        <a:rPr lang="vi-VN" sz="38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vi-VN" sz="3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8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3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8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vi-VN" sz="3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8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vi-VN" sz="3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3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en-US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kumimoji="0" lang="en-US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xông</a:t>
                      </a:r>
                      <a:r>
                        <a:rPr kumimoji="0" lang="en-US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cõng</a:t>
                      </a:r>
                      <a:r>
                        <a:rPr kumimoji="0" lang="en-US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kumimoji="0" lang="en-US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kumimoji="0" lang="en-US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kumimoji="0" lang="en-US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kumimoji="0" lang="en-US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kumimoji="0" lang="en-US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en-US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kumimoji="0" lang="en-US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vi-VN" altLang="vi-VN" sz="3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vi-VN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vi-VN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kumimoji="0" lang="vi-VN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đền</a:t>
                      </a:r>
                      <a:r>
                        <a:rPr kumimoji="0" lang="vi-VN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cho </a:t>
                      </a:r>
                      <a:r>
                        <a:rPr kumimoji="0" lang="vi-VN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kumimoji="0" lang="vi-VN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vi-VN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kumimoji="0" lang="vi-VN" altLang="vi-VN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3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bạc</a:t>
                      </a:r>
                      <a:endParaRPr kumimoji="0" lang="en-US" altLang="vi-VN" sz="3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-Run </a:t>
                      </a:r>
                      <a:r>
                        <a:rPr kumimoji="0" lang="en-US" altLang="vi-VN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sợ</a:t>
                      </a:r>
                      <a:endParaRPr kumimoji="0" lang="en-US" alt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vi-VN" alt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vi-VN" alt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vi-VN" altLang="vi-VN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kumimoji="0" lang="vi-VN" alt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vi-VN" alt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kumimoji="0" lang="vi-VN" alt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sinh con</a:t>
                      </a:r>
                      <a:endParaRPr kumimoji="0" lang="en-US" alt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46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3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Đền ơn bà, chia tay lưu luyến. Con </a:t>
                      </a:r>
                      <a:r>
                        <a:rPr kumimoji="0" lang="en-US" altLang="vi-VN" sz="3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en-US" altLang="vi-VN" sz="3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3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kumimoji="0" lang="en-US" altLang="vi-VN" sz="3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3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3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altLang="vi-VN" sz="3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nhân </a:t>
                      </a:r>
                      <a:r>
                        <a:rPr lang="vi-VN" sz="3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3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yêu thương </a:t>
                      </a:r>
                      <a:r>
                        <a:rPr lang="vi-VN" sz="3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vi-VN" sz="3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46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loud 76">
            <a:extLst>
              <a:ext uri="{FF2B5EF4-FFF2-40B4-BE49-F238E27FC236}">
                <a16:creationId xmlns="" xmlns:a16="http://schemas.microsoft.com/office/drawing/2014/main" id="{6F0A4309-0D2E-C243-EC5C-0B5CCE02C350}"/>
              </a:ext>
            </a:extLst>
          </p:cNvPr>
          <p:cNvSpPr/>
          <p:nvPr/>
        </p:nvSpPr>
        <p:spPr>
          <a:xfrm>
            <a:off x="1484313" y="1123950"/>
            <a:ext cx="8066087" cy="452437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F2E877AF-55BD-3681-3905-557D15EC29A0}"/>
              </a:ext>
            </a:extLst>
          </p:cNvPr>
          <p:cNvSpPr/>
          <p:nvPr/>
        </p:nvSpPr>
        <p:spPr>
          <a:xfrm>
            <a:off x="1483567" y="1819817"/>
            <a:ext cx="857034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i="1" smtClean="0">
                <a:solidFill>
                  <a:prstClr val="black"/>
                </a:solidFill>
                <a:effectLst>
                  <a:glow rad="635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11500" i="1" dirty="0">
              <a:solidFill>
                <a:prstClr val="black"/>
              </a:solidFill>
              <a:effectLst>
                <a:glow rad="63500">
                  <a:srgbClr val="E6B91E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22858PICdbgea5Gz679dY_PIC2018.png">
            <a:extLst>
              <a:ext uri="{FF2B5EF4-FFF2-40B4-BE49-F238E27FC236}">
                <a16:creationId xmlns="" xmlns:a16="http://schemas.microsoft.com/office/drawing/2014/main" id="{FC3E7F7F-A1F3-BE5B-8BC7-5E72BE108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438150"/>
            <a:ext cx="49212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 descr="lotus1">
            <a:extLst>
              <a:ext uri="{FF2B5EF4-FFF2-40B4-BE49-F238E27FC236}">
                <a16:creationId xmlns="" xmlns:a16="http://schemas.microsoft.com/office/drawing/2014/main" id="{F0ADEBCA-39C8-B4F0-C16A-BE8C533884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253038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lotus1">
            <a:extLst>
              <a:ext uri="{FF2B5EF4-FFF2-40B4-BE49-F238E27FC236}">
                <a16:creationId xmlns="" xmlns:a16="http://schemas.microsoft.com/office/drawing/2014/main" id="{A88DD2B3-FADF-1680-0BA6-A67AFCE3DE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5375275"/>
            <a:ext cx="1847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lotus1">
            <a:extLst>
              <a:ext uri="{FF2B5EF4-FFF2-40B4-BE49-F238E27FC236}">
                <a16:creationId xmlns="" xmlns:a16="http://schemas.microsoft.com/office/drawing/2014/main" id="{7AD1ABE3-0379-BAA0-DBBE-9C21765961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083050"/>
            <a:ext cx="15779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 descr="lotus1">
            <a:extLst>
              <a:ext uri="{FF2B5EF4-FFF2-40B4-BE49-F238E27FC236}">
                <a16:creationId xmlns="" xmlns:a16="http://schemas.microsoft.com/office/drawing/2014/main" id="{5BCBB5F0-1C74-1EA2-B270-A9B30EF3F5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5648325"/>
            <a:ext cx="10461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 descr="lotus1">
            <a:extLst>
              <a:ext uri="{FF2B5EF4-FFF2-40B4-BE49-F238E27FC236}">
                <a16:creationId xmlns="" xmlns:a16="http://schemas.microsoft.com/office/drawing/2014/main" id="{6F43310C-F7A5-2F1B-1052-19D5E77D14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873375"/>
            <a:ext cx="10763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1625A57-B480-9224-59DF-D1F38D73F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921824"/>
              </p:ext>
            </p:extLst>
          </p:nvPr>
        </p:nvGraphicFramePr>
        <p:xfrm>
          <a:off x="-1" y="-103030"/>
          <a:ext cx="12608417" cy="6922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4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985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88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24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32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 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hổ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vi-VN" sz="32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tiều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phu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65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vi-VN" sz="3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lang="vi-VN" sz="3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vi-VN" sz="3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vi-VN" sz="3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vi-VN" sz="3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xương trong </a:t>
                      </a:r>
                      <a:r>
                        <a:rPr lang="vi-VN" sz="3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họng</a:t>
                      </a:r>
                      <a:endParaRPr lang="en-US" sz="3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82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3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altLang="vi-VN" sz="3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Đền </a:t>
                      </a:r>
                      <a:r>
                        <a:rPr kumimoji="0" lang="vi-VN" altLang="vi-VN" sz="3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ơn </a:t>
                      </a:r>
                      <a:r>
                        <a:rPr kumimoji="0" lang="vi-VN" altLang="vi-VN" sz="3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kumimoji="0" lang="vi-VN" altLang="vi-VN" sz="3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3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kumimoji="0" lang="vi-VN" altLang="vi-VN" sz="3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3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kumimoji="0" lang="vi-VN" altLang="vi-VN" sz="3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3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kumimoji="0" lang="vi-VN" altLang="vi-VN" sz="3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3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altLang="vi-VN" sz="3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Xót </a:t>
                      </a:r>
                      <a:r>
                        <a:rPr kumimoji="0" lang="vi-VN" altLang="vi-VN" sz="3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thương khi </a:t>
                      </a:r>
                      <a:r>
                        <a:rPr kumimoji="0" lang="vi-VN" altLang="vi-VN" sz="3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kumimoji="0" lang="vi-VN" altLang="vi-VN" sz="3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3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tiều</a:t>
                      </a:r>
                      <a:r>
                        <a:rPr kumimoji="0" lang="vi-VN" altLang="vi-VN" sz="3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3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kumimoji="0" lang="vi-VN" altLang="vi-VN" sz="3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3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vi-VN" altLang="vi-VN" sz="3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3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kumimoji="0" lang="vi-VN" altLang="vi-VN" sz="3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3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vi-VN" altLang="vi-VN" sz="3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3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kumimoji="0" lang="vi-VN" altLang="vi-VN" sz="3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năm</a:t>
                      </a:r>
                      <a:endParaRPr kumimoji="0" lang="en-US" altLang="vi-VN" sz="3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-Run 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treo lên cây, 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xương trong 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họng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976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vi-VN" sz="32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vi-VN" sz="32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3200" b="0" baseline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altLang="vi-VN" sz="32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ãi mãi ghi nhớ ơn nghĩa đối với người đã giúp đỡ mình dù người đấy đã qua đời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200" b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3200" b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-Yêu thương 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D242981-E97D-F09C-86B2-504A2218AC77}"/>
              </a:ext>
            </a:extLst>
          </p:cNvPr>
          <p:cNvSpPr/>
          <p:nvPr/>
        </p:nvSpPr>
        <p:spPr>
          <a:xfrm>
            <a:off x="4365625" y="700088"/>
            <a:ext cx="7481888" cy="19383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  <a:defRPr/>
            </a:pP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ơn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duy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1260697-C5B1-559B-9421-C0CF13D98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2976563"/>
            <a:ext cx="2678112" cy="8239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55F7B83-8738-2E7F-1BA2-70630D6293F4}"/>
              </a:ext>
            </a:extLst>
          </p:cNvPr>
          <p:cNvSpPr/>
          <p:nvPr/>
        </p:nvSpPr>
        <p:spPr>
          <a:xfrm>
            <a:off x="4365625" y="4702175"/>
            <a:ext cx="7481888" cy="1938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hai: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ơn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BF7534ED-0A3B-81A2-09A3-28F5128C1D78}"/>
              </a:ext>
            </a:extLst>
          </p:cNvPr>
          <p:cNvCxnSpPr>
            <a:cxnSpLocks/>
            <a:stCxn id="3" idx="3"/>
            <a:endCxn id="2" idx="1"/>
          </p:cNvCxnSpPr>
          <p:nvPr/>
        </p:nvCxnSpPr>
        <p:spPr>
          <a:xfrm flipV="1">
            <a:off x="2968625" y="1670050"/>
            <a:ext cx="1397000" cy="1719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6D7AC100-F61F-3042-A5AE-8AD00DDF06F8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2968625" y="3389313"/>
            <a:ext cx="1397000" cy="2282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="" xmlns:a16="http://schemas.microsoft.com/office/drawing/2014/main" id="{1E722141-606A-48CA-33BA-2767A96BCBAB}"/>
              </a:ext>
            </a:extLst>
          </p:cNvPr>
          <p:cNvSpPr/>
          <p:nvPr/>
        </p:nvSpPr>
        <p:spPr>
          <a:xfrm>
            <a:off x="944563" y="-238125"/>
            <a:ext cx="6862762" cy="366712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6E3ADEC-447C-9BB2-3EE5-9EEBF14BB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2976563"/>
            <a:ext cx="2678112" cy="8239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046358B-4325-3809-1529-E4181931D5F3}"/>
              </a:ext>
            </a:extLst>
          </p:cNvPr>
          <p:cNvSpPr/>
          <p:nvPr/>
        </p:nvSpPr>
        <p:spPr>
          <a:xfrm>
            <a:off x="4365625" y="700088"/>
            <a:ext cx="7481888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ân,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68F9CD9-44D0-6D8A-978F-0037F3342CBC}"/>
              </a:ext>
            </a:extLst>
          </p:cNvPr>
          <p:cNvSpPr/>
          <p:nvPr/>
        </p:nvSpPr>
        <p:spPr>
          <a:xfrm>
            <a:off x="4365625" y="4702175"/>
            <a:ext cx="7481888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chinh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5ACDD7CC-CFDD-E265-F293-90535F1859A6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968625" y="1300163"/>
            <a:ext cx="1397000" cy="20891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AC77E221-1D15-9C21-2418-083B7DCD5253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968625" y="3389313"/>
            <a:ext cx="1397000" cy="1912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735557-666B-B208-FA50-CE4A4665226B}"/>
              </a:ext>
            </a:extLst>
          </p:cNvPr>
          <p:cNvSpPr txBox="1"/>
          <p:nvPr/>
        </p:nvSpPr>
        <p:spPr>
          <a:xfrm>
            <a:off x="152398" y="73567"/>
            <a:ext cx="11887199" cy="706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2290" algn="l"/>
              </a:tabLst>
            </a:pPr>
            <a:r>
              <a:rPr lang="en-US" sz="4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Tổng kết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735557-666B-B208-FA50-CE4A4665226B}"/>
              </a:ext>
            </a:extLst>
          </p:cNvPr>
          <p:cNvSpPr txBox="1"/>
          <p:nvPr/>
        </p:nvSpPr>
        <p:spPr>
          <a:xfrm>
            <a:off x="575257" y="2301144"/>
            <a:ext cx="11887199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 về nghệ thuật của văn bản?</a:t>
            </a:r>
          </a:p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Từ câu chuyện “Con hổ có nghĩa” rút ra bài học gì?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735557-666B-B208-FA50-CE4A4665226B}"/>
              </a:ext>
            </a:extLst>
          </p:cNvPr>
          <p:cNvSpPr txBox="1"/>
          <p:nvPr/>
        </p:nvSpPr>
        <p:spPr>
          <a:xfrm>
            <a:off x="474367" y="640237"/>
            <a:ext cx="11887199" cy="1512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42290" algn="l"/>
              </a:tabLst>
            </a:pPr>
            <a:r>
              <a:rPr lang="en-US" sz="4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CẶP ĐÔI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42290" algn="l"/>
              </a:tabLst>
            </a:pPr>
            <a:r>
              <a:rPr lang="en-US" sz="4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3 PHÚT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1E472BAE-CEFE-66CA-DB61-19ED8B843710}"/>
              </a:ext>
            </a:extLst>
          </p:cNvPr>
          <p:cNvSpPr/>
          <p:nvPr/>
        </p:nvSpPr>
        <p:spPr>
          <a:xfrm>
            <a:off x="4054768" y="8463"/>
            <a:ext cx="4267200" cy="82563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6">
              <a:solidFill>
                <a:prstClr val="white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DADC867D-787A-F7F4-FABB-918CB01DC065}"/>
              </a:ext>
            </a:extLst>
          </p:cNvPr>
          <p:cNvSpPr/>
          <p:nvPr/>
        </p:nvSpPr>
        <p:spPr>
          <a:xfrm>
            <a:off x="4334912" y="62777"/>
            <a:ext cx="3733800" cy="7729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6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E9955FC-F273-21F6-1103-75F0942E9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75" y="115888"/>
            <a:ext cx="35052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09417" indent="-609417" defTabSz="914126" eaLnBrk="1" hangingPunct="1">
              <a:spcBef>
                <a:spcPct val="20000"/>
              </a:spcBef>
              <a:defRPr/>
            </a:pPr>
            <a:r>
              <a:rPr lang="en-US" sz="2399" b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</a:t>
            </a:r>
            <a:r>
              <a:rPr lang="en-US" sz="2800" b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TỔNG KẾT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C544FDD-E71D-7BA0-5D88-57B707921AAB}"/>
              </a:ext>
            </a:extLst>
          </p:cNvPr>
          <p:cNvCxnSpPr/>
          <p:nvPr/>
        </p:nvCxnSpPr>
        <p:spPr>
          <a:xfrm>
            <a:off x="6061075" y="833438"/>
            <a:ext cx="0" cy="2174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8B48D3-AA5B-5F22-1FA7-18BE62AC53D1}"/>
              </a:ext>
            </a:extLst>
          </p:cNvPr>
          <p:cNvCxnSpPr/>
          <p:nvPr/>
        </p:nvCxnSpPr>
        <p:spPr>
          <a:xfrm>
            <a:off x="2832100" y="969963"/>
            <a:ext cx="6159500" cy="158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FE6DCE30-3368-AA92-339E-B9DFD4411A08}"/>
              </a:ext>
            </a:extLst>
          </p:cNvPr>
          <p:cNvCxnSpPr/>
          <p:nvPr/>
        </p:nvCxnSpPr>
        <p:spPr>
          <a:xfrm>
            <a:off x="2832100" y="989013"/>
            <a:ext cx="0" cy="2952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AF05364C-6713-A557-B543-87B68BA759BD}"/>
              </a:ext>
            </a:extLst>
          </p:cNvPr>
          <p:cNvCxnSpPr/>
          <p:nvPr/>
        </p:nvCxnSpPr>
        <p:spPr>
          <a:xfrm>
            <a:off x="8991600" y="1050925"/>
            <a:ext cx="0" cy="2952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0E2E537A-894F-E2D8-B14D-245925A55EC5}"/>
              </a:ext>
            </a:extLst>
          </p:cNvPr>
          <p:cNvSpPr/>
          <p:nvPr/>
        </p:nvSpPr>
        <p:spPr>
          <a:xfrm>
            <a:off x="1413903" y="1218756"/>
            <a:ext cx="3505200" cy="8190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6">
              <a:solidFill>
                <a:prstClr val="white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F0E7DA0E-717D-DCB4-BBBE-EB365EDC09F3}"/>
              </a:ext>
            </a:extLst>
          </p:cNvPr>
          <p:cNvSpPr/>
          <p:nvPr/>
        </p:nvSpPr>
        <p:spPr>
          <a:xfrm>
            <a:off x="1765719" y="1399156"/>
            <a:ext cx="3077215" cy="6549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6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2B933A3C-3383-594E-A003-478550DABA56}"/>
              </a:ext>
            </a:extLst>
          </p:cNvPr>
          <p:cNvSpPr/>
          <p:nvPr/>
        </p:nvSpPr>
        <p:spPr>
          <a:xfrm>
            <a:off x="7634055" y="1304003"/>
            <a:ext cx="3033945" cy="87597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6">
              <a:solidFill>
                <a:prstClr val="white"/>
              </a:solidFill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07B38C41-2F81-0D97-DB53-F016B477999C}"/>
              </a:ext>
            </a:extLst>
          </p:cNvPr>
          <p:cNvSpPr/>
          <p:nvPr/>
        </p:nvSpPr>
        <p:spPr>
          <a:xfrm>
            <a:off x="7886070" y="1475061"/>
            <a:ext cx="2667000" cy="65874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6">
              <a:solidFill>
                <a:prstClr val="white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C7B0F80-1583-214F-FF12-BF563A6D5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1368425"/>
            <a:ext cx="3252787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NGHỆ THUẬT</a:t>
            </a:r>
            <a:endParaRPr lang="vi-VN" altLang="en-US" sz="2399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DFC3EE1-2C21-B122-23DF-749AD8521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0675" y="1500188"/>
            <a:ext cx="272732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vi-VN" altLang="en-US" sz="2399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2">
            <a:extLst>
              <a:ext uri="{FF2B5EF4-FFF2-40B4-BE49-F238E27FC236}">
                <a16:creationId xmlns="" xmlns:a16="http://schemas.microsoft.com/office/drawing/2014/main" id="{095498D0-2EF9-210F-6260-122BA3892D5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3875" y="1606550"/>
            <a:ext cx="4716463" cy="576421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799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Horizontal Scroll 53">
            <a:extLst>
              <a:ext uri="{FF2B5EF4-FFF2-40B4-BE49-F238E27FC236}">
                <a16:creationId xmlns="" xmlns:a16="http://schemas.microsoft.com/office/drawing/2014/main" id="{FCF6EF02-CCCE-14D7-1AAE-9284F8EB8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25" y="1512888"/>
            <a:ext cx="5972175" cy="5578475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8BAF619-AF9D-8348-4962-424A947D3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03500"/>
            <a:ext cx="4735513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35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biện pháp tu từ nhân hóa, xây dựng nhân vật mang tính may mắn</a:t>
            </a:r>
            <a:endParaRPr lang="en-US" altLang="vi-VN" sz="350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35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5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 chuyện loài vật để đưa ra lời khuyên răn bổ ích đối với con người.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378CE1D-EE1E-29B8-EBA8-4892672E8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2262188"/>
            <a:ext cx="555307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3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Từ câu chuyện con hổ có nghĩa rút ra bài học: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360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Mangal" panose="02040503050203030202" pitchFamily="18" charset="0"/>
              </a:rPr>
              <a:t>Phải biết tri ân, biết đền đáp những người giúp đỡ mình, làm những điều tốt đẹp cho minh. </a:t>
            </a:r>
            <a:endParaRPr lang="en-US" altLang="vi-VN" sz="340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9" grpId="0"/>
      <p:bldP spid="52" grpId="0"/>
      <p:bldP spid="15" grpId="0" animBg="1"/>
      <p:bldP spid="54" grpId="0" animBg="1"/>
      <p:bldP spid="59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>
            <a:extLst>
              <a:ext uri="{FF2B5EF4-FFF2-40B4-BE49-F238E27FC236}">
                <a16:creationId xmlns="" xmlns:a16="http://schemas.microsoft.com/office/drawing/2014/main" id="{48CCCF31-DAF3-DD20-B101-6DABE2C21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038225"/>
            <a:ext cx="574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22262F3-BD80-7742-1933-58AB57863CDB}"/>
              </a:ext>
            </a:extLst>
          </p:cNvPr>
          <p:cNvCxnSpPr>
            <a:cxnSpLocks/>
          </p:cNvCxnSpPr>
          <p:nvPr/>
        </p:nvCxnSpPr>
        <p:spPr>
          <a:xfrm>
            <a:off x="6096000" y="1150938"/>
            <a:ext cx="0" cy="5437187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060" name="TextBox 13">
            <a:extLst>
              <a:ext uri="{FF2B5EF4-FFF2-40B4-BE49-F238E27FC236}">
                <a16:creationId xmlns="" xmlns:a16="http://schemas.microsoft.com/office/drawing/2014/main" id="{D05C076D-C357-2A1A-DA54-CD10C0734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470025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pSp>
        <p:nvGrpSpPr>
          <p:cNvPr id="45061" name="Group 18">
            <a:extLst>
              <a:ext uri="{FF2B5EF4-FFF2-40B4-BE49-F238E27FC236}">
                <a16:creationId xmlns="" xmlns:a16="http://schemas.microsoft.com/office/drawing/2014/main" id="{E228D423-77B8-6855-7809-A4D7945C88DC}"/>
              </a:ext>
            </a:extLst>
          </p:cNvPr>
          <p:cNvGrpSpPr>
            <a:grpSpLocks/>
          </p:cNvGrpSpPr>
          <p:nvPr/>
        </p:nvGrpSpPr>
        <p:grpSpPr bwMode="auto">
          <a:xfrm>
            <a:off x="3194050" y="-23813"/>
            <a:ext cx="6081713" cy="708026"/>
            <a:chOff x="3194343" y="-23650"/>
            <a:chExt cx="6082191" cy="7078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1BE5BAE0-422B-1144-11A8-7F18E7EB494C}"/>
                </a:ext>
              </a:extLst>
            </p:cNvPr>
            <p:cNvSpPr/>
            <p:nvPr/>
          </p:nvSpPr>
          <p:spPr>
            <a:xfrm>
              <a:off x="3619826" y="-3016"/>
              <a:ext cx="5656708" cy="677729"/>
            </a:xfrm>
            <a:prstGeom prst="roundRect">
              <a:avLst/>
            </a:prstGeom>
            <a:solidFill>
              <a:srgbClr val="DF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076" name="TextBox 21">
              <a:extLst>
                <a:ext uri="{FF2B5EF4-FFF2-40B4-BE49-F238E27FC236}">
                  <a16:creationId xmlns="" xmlns:a16="http://schemas.microsoft.com/office/drawing/2014/main" id="{160A42C0-70A3-1E02-8D76-CED503CFC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343" y="-23650"/>
              <a:ext cx="59559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ĐÀN ÔNG CÔ ĐỘC GIỮA RỪNG</a:t>
              </a:r>
              <a:endPara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 b="1" i="1">
                  <a:solidFill>
                    <a:srgbClr val="002060"/>
                  </a:solidFill>
                  <a:latin typeface="#9Slide05 Claudia"/>
                  <a:cs typeface="Times New Roman" panose="02020603050405020304" pitchFamily="18" charset="0"/>
                </a:rPr>
                <a:t>                                                                                           </a:t>
              </a:r>
              <a:r>
                <a:rPr lang="en-US" altLang="vi-VN" sz="1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vi-VN" sz="20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Giỏi-</a:t>
              </a:r>
              <a:endParaRPr lang="en-US" altLang="vi-VN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062" name="TextBox 12">
            <a:extLst>
              <a:ext uri="{FF2B5EF4-FFF2-40B4-BE49-F238E27FC236}">
                <a16:creationId xmlns="" xmlns:a16="http://schemas.microsoft.com/office/drawing/2014/main" id="{025DC610-09D7-9D36-F52A-964417B50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931988"/>
            <a:ext cx="549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45063" name="TextBox 15">
            <a:extLst>
              <a:ext uri="{FF2B5EF4-FFF2-40B4-BE49-F238E27FC236}">
                <a16:creationId xmlns="" xmlns:a16="http://schemas.microsoft.com/office/drawing/2014/main" id="{01D5E445-ACB4-CAE3-F063-6A847C25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393950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pic>
        <p:nvPicPr>
          <p:cNvPr id="45064" name="Content Placeholder 6">
            <a:extLst>
              <a:ext uri="{FF2B5EF4-FFF2-40B4-BE49-F238E27FC236}">
                <a16:creationId xmlns="" xmlns:a16="http://schemas.microsoft.com/office/drawing/2014/main" id="{37DAF86F-EDE2-E031-A63D-AC40782D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DA15478-FDAC-8772-61F4-073392DA45A1}"/>
              </a:ext>
            </a:extLst>
          </p:cNvPr>
          <p:cNvSpPr txBox="1"/>
          <p:nvPr/>
        </p:nvSpPr>
        <p:spPr>
          <a:xfrm>
            <a:off x="2619375" y="631825"/>
            <a:ext cx="6807200" cy="584200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066" name="Group 14">
            <a:extLst>
              <a:ext uri="{FF2B5EF4-FFF2-40B4-BE49-F238E27FC236}">
                <a16:creationId xmlns="" xmlns:a16="http://schemas.microsoft.com/office/drawing/2014/main" id="{05B502DC-D238-606B-F774-8E05CE689A27}"/>
              </a:ext>
            </a:extLst>
          </p:cNvPr>
          <p:cNvGrpSpPr>
            <a:grpSpLocks/>
          </p:cNvGrpSpPr>
          <p:nvPr/>
        </p:nvGrpSpPr>
        <p:grpSpPr bwMode="auto">
          <a:xfrm>
            <a:off x="47625" y="5861050"/>
            <a:ext cx="12231688" cy="1046163"/>
            <a:chOff x="47343" y="5861302"/>
            <a:chExt cx="12232515" cy="1046420"/>
          </a:xfrm>
        </p:grpSpPr>
        <p:pic>
          <p:nvPicPr>
            <p:cNvPr id="45069" name="Picture 16">
              <a:extLst>
                <a:ext uri="{FF2B5EF4-FFF2-40B4-BE49-F238E27FC236}">
                  <a16:creationId xmlns="" xmlns:a16="http://schemas.microsoft.com/office/drawing/2014/main" id="{BBF04848-90AE-B1F6-14C0-6519FB995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" y="5861302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0" name="Picture 17">
              <a:extLst>
                <a:ext uri="{FF2B5EF4-FFF2-40B4-BE49-F238E27FC236}">
                  <a16:creationId xmlns="" xmlns:a16="http://schemas.microsoft.com/office/drawing/2014/main" id="{D638F7A7-F5A8-612F-CC92-195665B77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13" y="5902130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1" name="Picture 19">
              <a:extLst>
                <a:ext uri="{FF2B5EF4-FFF2-40B4-BE49-F238E27FC236}">
                  <a16:creationId xmlns="" xmlns:a16="http://schemas.microsoft.com/office/drawing/2014/main" id="{8F3E7CD8-164F-6946-1001-1D8C6F534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602" y="5868551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2" name="Picture 22">
              <a:extLst>
                <a:ext uri="{FF2B5EF4-FFF2-40B4-BE49-F238E27FC236}">
                  <a16:creationId xmlns="" xmlns:a16="http://schemas.microsoft.com/office/drawing/2014/main" id="{4A49FFBF-82A0-65FB-6E72-EA179C5C6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345" y="5906108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Picture 23">
              <a:extLst>
                <a:ext uri="{FF2B5EF4-FFF2-40B4-BE49-F238E27FC236}">
                  <a16:creationId xmlns="" xmlns:a16="http://schemas.microsoft.com/office/drawing/2014/main" id="{130B44AA-9CF9-83B0-8F76-CC69CC9C9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14" y="5903587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4" name="Picture 24">
              <a:extLst>
                <a:ext uri="{FF2B5EF4-FFF2-40B4-BE49-F238E27FC236}">
                  <a16:creationId xmlns="" xmlns:a16="http://schemas.microsoft.com/office/drawing/2014/main" id="{BF3D4B7C-D5C3-C568-B7BE-BF8C4606C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30"/>
            <a:stretch>
              <a:fillRect/>
            </a:stretch>
          </p:blipFill>
          <p:spPr bwMode="auto">
            <a:xfrm>
              <a:off x="11462487" y="5911024"/>
              <a:ext cx="817371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014A528-B585-5192-3532-38A7C9C9C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673350"/>
            <a:ext cx="8758238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1. Văn bản Con hổ có nghĩa là loại truyện gì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Truyện dân gian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Truyện thiếu nhi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Truyện trung đại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Truyện hiện đại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1D108B62-624E-6C4C-28BA-BE44045C8204}"/>
              </a:ext>
            </a:extLst>
          </p:cNvPr>
          <p:cNvSpPr/>
          <p:nvPr/>
        </p:nvSpPr>
        <p:spPr>
          <a:xfrm>
            <a:off x="1482725" y="4721225"/>
            <a:ext cx="579438" cy="5476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>
            <a:extLst>
              <a:ext uri="{FF2B5EF4-FFF2-40B4-BE49-F238E27FC236}">
                <a16:creationId xmlns="" xmlns:a16="http://schemas.microsoft.com/office/drawing/2014/main" id="{01333358-0FB7-A55F-0420-8337C15AB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038225"/>
            <a:ext cx="574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056E836-460B-EDC4-5F83-8D432F0EB680}"/>
              </a:ext>
            </a:extLst>
          </p:cNvPr>
          <p:cNvCxnSpPr>
            <a:cxnSpLocks/>
          </p:cNvCxnSpPr>
          <p:nvPr/>
        </p:nvCxnSpPr>
        <p:spPr>
          <a:xfrm>
            <a:off x="6096000" y="1150938"/>
            <a:ext cx="0" cy="5437187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084" name="TextBox 13">
            <a:extLst>
              <a:ext uri="{FF2B5EF4-FFF2-40B4-BE49-F238E27FC236}">
                <a16:creationId xmlns="" xmlns:a16="http://schemas.microsoft.com/office/drawing/2014/main" id="{5FE02BE5-6299-0502-2676-983EE389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470025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pSp>
        <p:nvGrpSpPr>
          <p:cNvPr id="46085" name="Group 18">
            <a:extLst>
              <a:ext uri="{FF2B5EF4-FFF2-40B4-BE49-F238E27FC236}">
                <a16:creationId xmlns="" xmlns:a16="http://schemas.microsoft.com/office/drawing/2014/main" id="{B060518A-3453-C945-C44D-A6E0BCA4EF0D}"/>
              </a:ext>
            </a:extLst>
          </p:cNvPr>
          <p:cNvGrpSpPr>
            <a:grpSpLocks/>
          </p:cNvGrpSpPr>
          <p:nvPr/>
        </p:nvGrpSpPr>
        <p:grpSpPr bwMode="auto">
          <a:xfrm>
            <a:off x="3194050" y="-23813"/>
            <a:ext cx="6081713" cy="708026"/>
            <a:chOff x="3194343" y="-23650"/>
            <a:chExt cx="6082191" cy="7078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376A1FD9-4AB6-F5FB-2246-0723277B8726}"/>
                </a:ext>
              </a:extLst>
            </p:cNvPr>
            <p:cNvSpPr/>
            <p:nvPr/>
          </p:nvSpPr>
          <p:spPr>
            <a:xfrm>
              <a:off x="3619826" y="-3016"/>
              <a:ext cx="5656708" cy="677729"/>
            </a:xfrm>
            <a:prstGeom prst="roundRect">
              <a:avLst/>
            </a:prstGeom>
            <a:solidFill>
              <a:srgbClr val="DF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100" name="TextBox 21">
              <a:extLst>
                <a:ext uri="{FF2B5EF4-FFF2-40B4-BE49-F238E27FC236}">
                  <a16:creationId xmlns="" xmlns:a16="http://schemas.microsoft.com/office/drawing/2014/main" id="{FBB797B2-CA48-EF77-7B90-E49384D58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343" y="-23650"/>
              <a:ext cx="59559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ĐÀN ÔNG CÔ ĐỘC GIỮA RỪNG</a:t>
              </a:r>
              <a:endPara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 b="1" i="1">
                  <a:solidFill>
                    <a:srgbClr val="002060"/>
                  </a:solidFill>
                  <a:latin typeface="#9Slide05 Claudia"/>
                  <a:cs typeface="Times New Roman" panose="02020603050405020304" pitchFamily="18" charset="0"/>
                </a:rPr>
                <a:t>                                                                                           </a:t>
              </a:r>
              <a:r>
                <a:rPr lang="en-US" altLang="vi-VN" sz="1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vi-VN" sz="20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Giỏi-</a:t>
              </a:r>
              <a:endParaRPr lang="en-US" altLang="vi-VN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086" name="TextBox 12">
            <a:extLst>
              <a:ext uri="{FF2B5EF4-FFF2-40B4-BE49-F238E27FC236}">
                <a16:creationId xmlns="" xmlns:a16="http://schemas.microsoft.com/office/drawing/2014/main" id="{28B07B57-A995-DFBC-9802-C352568C9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931988"/>
            <a:ext cx="549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46087" name="TextBox 15">
            <a:extLst>
              <a:ext uri="{FF2B5EF4-FFF2-40B4-BE49-F238E27FC236}">
                <a16:creationId xmlns="" xmlns:a16="http://schemas.microsoft.com/office/drawing/2014/main" id="{CE29C01E-C997-F811-8452-350FCAFE6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393950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pic>
        <p:nvPicPr>
          <p:cNvPr id="46088" name="Content Placeholder 6">
            <a:extLst>
              <a:ext uri="{FF2B5EF4-FFF2-40B4-BE49-F238E27FC236}">
                <a16:creationId xmlns="" xmlns:a16="http://schemas.microsoft.com/office/drawing/2014/main" id="{E84E057B-1F7A-7C58-7D44-DB0570A2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6387BED-1258-B9F0-8E10-8742A0EBB373}"/>
              </a:ext>
            </a:extLst>
          </p:cNvPr>
          <p:cNvSpPr txBox="1"/>
          <p:nvPr/>
        </p:nvSpPr>
        <p:spPr>
          <a:xfrm>
            <a:off x="2619375" y="631825"/>
            <a:ext cx="6807200" cy="584200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090" name="Group 14">
            <a:extLst>
              <a:ext uri="{FF2B5EF4-FFF2-40B4-BE49-F238E27FC236}">
                <a16:creationId xmlns="" xmlns:a16="http://schemas.microsoft.com/office/drawing/2014/main" id="{00BBBCE6-B0E8-BB64-771F-AB2CB6D44905}"/>
              </a:ext>
            </a:extLst>
          </p:cNvPr>
          <p:cNvGrpSpPr>
            <a:grpSpLocks/>
          </p:cNvGrpSpPr>
          <p:nvPr/>
        </p:nvGrpSpPr>
        <p:grpSpPr bwMode="auto">
          <a:xfrm>
            <a:off x="47625" y="5861050"/>
            <a:ext cx="12231688" cy="1046163"/>
            <a:chOff x="47343" y="5861302"/>
            <a:chExt cx="12232515" cy="1046420"/>
          </a:xfrm>
        </p:grpSpPr>
        <p:pic>
          <p:nvPicPr>
            <p:cNvPr id="46093" name="Picture 16">
              <a:extLst>
                <a:ext uri="{FF2B5EF4-FFF2-40B4-BE49-F238E27FC236}">
                  <a16:creationId xmlns="" xmlns:a16="http://schemas.microsoft.com/office/drawing/2014/main" id="{6EEE22E3-33E0-9D29-D312-3450DD8FF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" y="5861302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4" name="Picture 17">
              <a:extLst>
                <a:ext uri="{FF2B5EF4-FFF2-40B4-BE49-F238E27FC236}">
                  <a16:creationId xmlns="" xmlns:a16="http://schemas.microsoft.com/office/drawing/2014/main" id="{DB1E1AFA-D276-308A-CCA0-669AA41A5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13" y="5902130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5" name="Picture 19">
              <a:extLst>
                <a:ext uri="{FF2B5EF4-FFF2-40B4-BE49-F238E27FC236}">
                  <a16:creationId xmlns="" xmlns:a16="http://schemas.microsoft.com/office/drawing/2014/main" id="{567AF17B-33DD-850A-F426-3A7533F34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602" y="5868551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6" name="Picture 22">
              <a:extLst>
                <a:ext uri="{FF2B5EF4-FFF2-40B4-BE49-F238E27FC236}">
                  <a16:creationId xmlns="" xmlns:a16="http://schemas.microsoft.com/office/drawing/2014/main" id="{E5735EE3-D3F6-1FB0-1793-CC6D51C5D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345" y="5906108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7" name="Picture 23">
              <a:extLst>
                <a:ext uri="{FF2B5EF4-FFF2-40B4-BE49-F238E27FC236}">
                  <a16:creationId xmlns="" xmlns:a16="http://schemas.microsoft.com/office/drawing/2014/main" id="{14C47771-B91F-3867-F15A-69E0E80BE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14" y="5903587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8" name="Picture 24">
              <a:extLst>
                <a:ext uri="{FF2B5EF4-FFF2-40B4-BE49-F238E27FC236}">
                  <a16:creationId xmlns="" xmlns:a16="http://schemas.microsoft.com/office/drawing/2014/main" id="{FE8CEB1F-E622-0E75-FF58-B9FF99697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30"/>
            <a:stretch>
              <a:fillRect/>
            </a:stretch>
          </p:blipFill>
          <p:spPr bwMode="auto">
            <a:xfrm>
              <a:off x="11462487" y="5911024"/>
              <a:ext cx="817371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754353F-7D7C-F221-E575-C475EE86A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2417763"/>
            <a:ext cx="99202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 Nhận xét nào gần đúng với ý nghĩa của truyện: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A. Truyện đề cao tình cảm thủy chung giữa con người với con người.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B. Truyện đề cao tình cảm giữa con người với loài vật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C. Truyện đề cao cái nghĩa và khuyên con người biết tôn trọng ân nghĩa.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D. Truyện ca ngợi phẩm chất tốt đẹp của loài vật.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A9B2411-6E68-9601-5716-4444001481EC}"/>
              </a:ext>
            </a:extLst>
          </p:cNvPr>
          <p:cNvSpPr/>
          <p:nvPr/>
        </p:nvSpPr>
        <p:spPr>
          <a:xfrm>
            <a:off x="1109663" y="4084638"/>
            <a:ext cx="577850" cy="5476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>
            <a:extLst>
              <a:ext uri="{FF2B5EF4-FFF2-40B4-BE49-F238E27FC236}">
                <a16:creationId xmlns="" xmlns:a16="http://schemas.microsoft.com/office/drawing/2014/main" id="{01333358-0FB7-A55F-0420-8337C15AB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038225"/>
            <a:ext cx="574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056E836-460B-EDC4-5F83-8D432F0EB680}"/>
              </a:ext>
            </a:extLst>
          </p:cNvPr>
          <p:cNvCxnSpPr>
            <a:cxnSpLocks/>
          </p:cNvCxnSpPr>
          <p:nvPr/>
        </p:nvCxnSpPr>
        <p:spPr>
          <a:xfrm>
            <a:off x="6096000" y="1150938"/>
            <a:ext cx="0" cy="5437187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084" name="TextBox 13">
            <a:extLst>
              <a:ext uri="{FF2B5EF4-FFF2-40B4-BE49-F238E27FC236}">
                <a16:creationId xmlns="" xmlns:a16="http://schemas.microsoft.com/office/drawing/2014/main" id="{5FE02BE5-6299-0502-2676-983EE389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470025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pSp>
        <p:nvGrpSpPr>
          <p:cNvPr id="46085" name="Group 18">
            <a:extLst>
              <a:ext uri="{FF2B5EF4-FFF2-40B4-BE49-F238E27FC236}">
                <a16:creationId xmlns="" xmlns:a16="http://schemas.microsoft.com/office/drawing/2014/main" id="{B060518A-3453-C945-C44D-A6E0BCA4EF0D}"/>
              </a:ext>
            </a:extLst>
          </p:cNvPr>
          <p:cNvGrpSpPr>
            <a:grpSpLocks/>
          </p:cNvGrpSpPr>
          <p:nvPr/>
        </p:nvGrpSpPr>
        <p:grpSpPr bwMode="auto">
          <a:xfrm>
            <a:off x="3194050" y="-23813"/>
            <a:ext cx="6081713" cy="708026"/>
            <a:chOff x="3194343" y="-23650"/>
            <a:chExt cx="6082191" cy="7078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376A1FD9-4AB6-F5FB-2246-0723277B8726}"/>
                </a:ext>
              </a:extLst>
            </p:cNvPr>
            <p:cNvSpPr/>
            <p:nvPr/>
          </p:nvSpPr>
          <p:spPr>
            <a:xfrm>
              <a:off x="3619826" y="-3016"/>
              <a:ext cx="5656708" cy="677729"/>
            </a:xfrm>
            <a:prstGeom prst="roundRect">
              <a:avLst/>
            </a:prstGeom>
            <a:solidFill>
              <a:srgbClr val="DF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100" name="TextBox 21">
              <a:extLst>
                <a:ext uri="{FF2B5EF4-FFF2-40B4-BE49-F238E27FC236}">
                  <a16:creationId xmlns="" xmlns:a16="http://schemas.microsoft.com/office/drawing/2014/main" id="{FBB797B2-CA48-EF77-7B90-E49384D58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343" y="-23650"/>
              <a:ext cx="59559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ĐÀN ÔNG CÔ ĐỘC GIỮA RỪNG</a:t>
              </a:r>
              <a:endPara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 b="1" i="1">
                  <a:solidFill>
                    <a:srgbClr val="002060"/>
                  </a:solidFill>
                  <a:latin typeface="#9Slide05 Claudia"/>
                  <a:cs typeface="Times New Roman" panose="02020603050405020304" pitchFamily="18" charset="0"/>
                </a:rPr>
                <a:t>                                                                                           </a:t>
              </a:r>
              <a:r>
                <a:rPr lang="en-US" altLang="vi-VN" sz="1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vi-VN" sz="20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Giỏi-</a:t>
              </a:r>
              <a:endParaRPr lang="en-US" altLang="vi-VN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086" name="TextBox 12">
            <a:extLst>
              <a:ext uri="{FF2B5EF4-FFF2-40B4-BE49-F238E27FC236}">
                <a16:creationId xmlns="" xmlns:a16="http://schemas.microsoft.com/office/drawing/2014/main" id="{28B07B57-A995-DFBC-9802-C352568C9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931988"/>
            <a:ext cx="549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46087" name="TextBox 15">
            <a:extLst>
              <a:ext uri="{FF2B5EF4-FFF2-40B4-BE49-F238E27FC236}">
                <a16:creationId xmlns="" xmlns:a16="http://schemas.microsoft.com/office/drawing/2014/main" id="{CE29C01E-C997-F811-8452-350FCAFE6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393950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pic>
        <p:nvPicPr>
          <p:cNvPr id="46088" name="Content Placeholder 6">
            <a:extLst>
              <a:ext uri="{FF2B5EF4-FFF2-40B4-BE49-F238E27FC236}">
                <a16:creationId xmlns="" xmlns:a16="http://schemas.microsoft.com/office/drawing/2014/main" id="{E84E057B-1F7A-7C58-7D44-DB0570A2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6387BED-1258-B9F0-8E10-8742A0EBB373}"/>
              </a:ext>
            </a:extLst>
          </p:cNvPr>
          <p:cNvSpPr txBox="1"/>
          <p:nvPr/>
        </p:nvSpPr>
        <p:spPr>
          <a:xfrm>
            <a:off x="2619375" y="631825"/>
            <a:ext cx="6807200" cy="584200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090" name="Group 14">
            <a:extLst>
              <a:ext uri="{FF2B5EF4-FFF2-40B4-BE49-F238E27FC236}">
                <a16:creationId xmlns="" xmlns:a16="http://schemas.microsoft.com/office/drawing/2014/main" id="{00BBBCE6-B0E8-BB64-771F-AB2CB6D44905}"/>
              </a:ext>
            </a:extLst>
          </p:cNvPr>
          <p:cNvGrpSpPr>
            <a:grpSpLocks/>
          </p:cNvGrpSpPr>
          <p:nvPr/>
        </p:nvGrpSpPr>
        <p:grpSpPr bwMode="auto">
          <a:xfrm>
            <a:off x="47625" y="5861050"/>
            <a:ext cx="12231688" cy="1046163"/>
            <a:chOff x="47343" y="5861302"/>
            <a:chExt cx="12232515" cy="1046420"/>
          </a:xfrm>
        </p:grpSpPr>
        <p:pic>
          <p:nvPicPr>
            <p:cNvPr id="46093" name="Picture 16">
              <a:extLst>
                <a:ext uri="{FF2B5EF4-FFF2-40B4-BE49-F238E27FC236}">
                  <a16:creationId xmlns="" xmlns:a16="http://schemas.microsoft.com/office/drawing/2014/main" id="{6EEE22E3-33E0-9D29-D312-3450DD8FF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" y="5861302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4" name="Picture 17">
              <a:extLst>
                <a:ext uri="{FF2B5EF4-FFF2-40B4-BE49-F238E27FC236}">
                  <a16:creationId xmlns="" xmlns:a16="http://schemas.microsoft.com/office/drawing/2014/main" id="{DB1E1AFA-D276-308A-CCA0-669AA41A5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13" y="5902130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5" name="Picture 19">
              <a:extLst>
                <a:ext uri="{FF2B5EF4-FFF2-40B4-BE49-F238E27FC236}">
                  <a16:creationId xmlns="" xmlns:a16="http://schemas.microsoft.com/office/drawing/2014/main" id="{567AF17B-33DD-850A-F426-3A7533F34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602" y="5868551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6" name="Picture 22">
              <a:extLst>
                <a:ext uri="{FF2B5EF4-FFF2-40B4-BE49-F238E27FC236}">
                  <a16:creationId xmlns="" xmlns:a16="http://schemas.microsoft.com/office/drawing/2014/main" id="{E5735EE3-D3F6-1FB0-1793-CC6D51C5D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345" y="5906108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7" name="Picture 23">
              <a:extLst>
                <a:ext uri="{FF2B5EF4-FFF2-40B4-BE49-F238E27FC236}">
                  <a16:creationId xmlns="" xmlns:a16="http://schemas.microsoft.com/office/drawing/2014/main" id="{14C47771-B91F-3867-F15A-69E0E80BE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14" y="5903587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8" name="Picture 24">
              <a:extLst>
                <a:ext uri="{FF2B5EF4-FFF2-40B4-BE49-F238E27FC236}">
                  <a16:creationId xmlns="" xmlns:a16="http://schemas.microsoft.com/office/drawing/2014/main" id="{FE8CEB1F-E622-0E75-FF58-B9FF99697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30"/>
            <a:stretch>
              <a:fillRect/>
            </a:stretch>
          </p:blipFill>
          <p:spPr bwMode="auto">
            <a:xfrm>
              <a:off x="11462487" y="5911024"/>
              <a:ext cx="817371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754353F-7D7C-F221-E575-C475EE86A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2417763"/>
            <a:ext cx="9920288" cy="254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b="1"/>
              <a:t>Câu </a:t>
            </a:r>
            <a:r>
              <a:rPr lang="en-US" b="1" smtClean="0"/>
              <a:t>3</a:t>
            </a:r>
            <a:r>
              <a:rPr lang="vi-VN" b="1" smtClean="0"/>
              <a:t>:</a:t>
            </a:r>
            <a:r>
              <a:rPr lang="vi-VN"/>
              <a:t> Truyện Con hổ có nghĩa đã:</a:t>
            </a:r>
          </a:p>
          <a:p>
            <a:pPr>
              <a:buNone/>
            </a:pPr>
            <a:r>
              <a:rPr lang="vi-VN"/>
              <a:t>A. Mượn chuyện loài vật để nói chuyện con người.</a:t>
            </a:r>
          </a:p>
          <a:p>
            <a:pPr>
              <a:buNone/>
            </a:pPr>
            <a:r>
              <a:rPr lang="vi-VN"/>
              <a:t>B. Mượn chuyện con người để nói chuyện con người.</a:t>
            </a:r>
          </a:p>
          <a:p>
            <a:pPr>
              <a:buNone/>
            </a:pPr>
            <a:r>
              <a:rPr lang="vi-VN"/>
              <a:t>C. Mượn chuyện loài vật để nói chuyện loài vật.</a:t>
            </a:r>
          </a:p>
          <a:p>
            <a:pPr>
              <a:buNone/>
            </a:pPr>
            <a:r>
              <a:rPr lang="vi-VN"/>
              <a:t>D. Mượn chuyện con người để nói chuyện loài vật.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A9B2411-6E68-9601-5716-4444001481EC}"/>
              </a:ext>
            </a:extLst>
          </p:cNvPr>
          <p:cNvSpPr/>
          <p:nvPr/>
        </p:nvSpPr>
        <p:spPr>
          <a:xfrm>
            <a:off x="1109663" y="2881313"/>
            <a:ext cx="577850" cy="5476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>
            <a:extLst>
              <a:ext uri="{FF2B5EF4-FFF2-40B4-BE49-F238E27FC236}">
                <a16:creationId xmlns="" xmlns:a16="http://schemas.microsoft.com/office/drawing/2014/main" id="{01333358-0FB7-A55F-0420-8337C15AB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038225"/>
            <a:ext cx="574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056E836-460B-EDC4-5F83-8D432F0EB680}"/>
              </a:ext>
            </a:extLst>
          </p:cNvPr>
          <p:cNvCxnSpPr>
            <a:cxnSpLocks/>
          </p:cNvCxnSpPr>
          <p:nvPr/>
        </p:nvCxnSpPr>
        <p:spPr>
          <a:xfrm>
            <a:off x="6096000" y="1150938"/>
            <a:ext cx="0" cy="5437187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084" name="TextBox 13">
            <a:extLst>
              <a:ext uri="{FF2B5EF4-FFF2-40B4-BE49-F238E27FC236}">
                <a16:creationId xmlns="" xmlns:a16="http://schemas.microsoft.com/office/drawing/2014/main" id="{5FE02BE5-6299-0502-2676-983EE389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470025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pSp>
        <p:nvGrpSpPr>
          <p:cNvPr id="46085" name="Group 18">
            <a:extLst>
              <a:ext uri="{FF2B5EF4-FFF2-40B4-BE49-F238E27FC236}">
                <a16:creationId xmlns="" xmlns:a16="http://schemas.microsoft.com/office/drawing/2014/main" id="{B060518A-3453-C945-C44D-A6E0BCA4EF0D}"/>
              </a:ext>
            </a:extLst>
          </p:cNvPr>
          <p:cNvGrpSpPr>
            <a:grpSpLocks/>
          </p:cNvGrpSpPr>
          <p:nvPr/>
        </p:nvGrpSpPr>
        <p:grpSpPr bwMode="auto">
          <a:xfrm>
            <a:off x="3194050" y="-23813"/>
            <a:ext cx="6081713" cy="708026"/>
            <a:chOff x="3194343" y="-23650"/>
            <a:chExt cx="6082191" cy="7078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376A1FD9-4AB6-F5FB-2246-0723277B8726}"/>
                </a:ext>
              </a:extLst>
            </p:cNvPr>
            <p:cNvSpPr/>
            <p:nvPr/>
          </p:nvSpPr>
          <p:spPr>
            <a:xfrm>
              <a:off x="3619826" y="-3016"/>
              <a:ext cx="5656708" cy="677729"/>
            </a:xfrm>
            <a:prstGeom prst="roundRect">
              <a:avLst/>
            </a:prstGeom>
            <a:solidFill>
              <a:srgbClr val="DF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100" name="TextBox 21">
              <a:extLst>
                <a:ext uri="{FF2B5EF4-FFF2-40B4-BE49-F238E27FC236}">
                  <a16:creationId xmlns="" xmlns:a16="http://schemas.microsoft.com/office/drawing/2014/main" id="{FBB797B2-CA48-EF77-7B90-E49384D58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343" y="-23650"/>
              <a:ext cx="59559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ĐÀN ÔNG CÔ ĐỘC GIỮA RỪNG</a:t>
              </a:r>
              <a:endPara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 b="1" i="1">
                  <a:solidFill>
                    <a:srgbClr val="002060"/>
                  </a:solidFill>
                  <a:latin typeface="#9Slide05 Claudia"/>
                  <a:cs typeface="Times New Roman" panose="02020603050405020304" pitchFamily="18" charset="0"/>
                </a:rPr>
                <a:t>                                                                                           </a:t>
              </a:r>
              <a:r>
                <a:rPr lang="en-US" altLang="vi-VN" sz="1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vi-VN" sz="20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Giỏi-</a:t>
              </a:r>
              <a:endParaRPr lang="en-US" altLang="vi-VN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086" name="TextBox 12">
            <a:extLst>
              <a:ext uri="{FF2B5EF4-FFF2-40B4-BE49-F238E27FC236}">
                <a16:creationId xmlns="" xmlns:a16="http://schemas.microsoft.com/office/drawing/2014/main" id="{28B07B57-A995-DFBC-9802-C352568C9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931988"/>
            <a:ext cx="549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46087" name="TextBox 15">
            <a:extLst>
              <a:ext uri="{FF2B5EF4-FFF2-40B4-BE49-F238E27FC236}">
                <a16:creationId xmlns="" xmlns:a16="http://schemas.microsoft.com/office/drawing/2014/main" id="{CE29C01E-C997-F811-8452-350FCAFE6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393950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pic>
        <p:nvPicPr>
          <p:cNvPr id="46088" name="Content Placeholder 6">
            <a:extLst>
              <a:ext uri="{FF2B5EF4-FFF2-40B4-BE49-F238E27FC236}">
                <a16:creationId xmlns="" xmlns:a16="http://schemas.microsoft.com/office/drawing/2014/main" id="{E84E057B-1F7A-7C58-7D44-DB0570A2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-238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6387BED-1258-B9F0-8E10-8742A0EBB373}"/>
              </a:ext>
            </a:extLst>
          </p:cNvPr>
          <p:cNvSpPr txBox="1"/>
          <p:nvPr/>
        </p:nvSpPr>
        <p:spPr>
          <a:xfrm>
            <a:off x="2619375" y="631825"/>
            <a:ext cx="6807200" cy="584200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090" name="Group 14">
            <a:extLst>
              <a:ext uri="{FF2B5EF4-FFF2-40B4-BE49-F238E27FC236}">
                <a16:creationId xmlns="" xmlns:a16="http://schemas.microsoft.com/office/drawing/2014/main" id="{00BBBCE6-B0E8-BB64-771F-AB2CB6D44905}"/>
              </a:ext>
            </a:extLst>
          </p:cNvPr>
          <p:cNvGrpSpPr>
            <a:grpSpLocks/>
          </p:cNvGrpSpPr>
          <p:nvPr/>
        </p:nvGrpSpPr>
        <p:grpSpPr bwMode="auto">
          <a:xfrm>
            <a:off x="47625" y="5861050"/>
            <a:ext cx="12231688" cy="1046163"/>
            <a:chOff x="47343" y="5861302"/>
            <a:chExt cx="12232515" cy="1046420"/>
          </a:xfrm>
        </p:grpSpPr>
        <p:pic>
          <p:nvPicPr>
            <p:cNvPr id="46093" name="Picture 16">
              <a:extLst>
                <a:ext uri="{FF2B5EF4-FFF2-40B4-BE49-F238E27FC236}">
                  <a16:creationId xmlns="" xmlns:a16="http://schemas.microsoft.com/office/drawing/2014/main" id="{6EEE22E3-33E0-9D29-D312-3450DD8FF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" y="5861302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4" name="Picture 17">
              <a:extLst>
                <a:ext uri="{FF2B5EF4-FFF2-40B4-BE49-F238E27FC236}">
                  <a16:creationId xmlns="" xmlns:a16="http://schemas.microsoft.com/office/drawing/2014/main" id="{DB1E1AFA-D276-308A-CCA0-669AA41A5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13" y="5902130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5" name="Picture 19">
              <a:extLst>
                <a:ext uri="{FF2B5EF4-FFF2-40B4-BE49-F238E27FC236}">
                  <a16:creationId xmlns="" xmlns:a16="http://schemas.microsoft.com/office/drawing/2014/main" id="{567AF17B-33DD-850A-F426-3A7533F34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602" y="5868551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6" name="Picture 22">
              <a:extLst>
                <a:ext uri="{FF2B5EF4-FFF2-40B4-BE49-F238E27FC236}">
                  <a16:creationId xmlns="" xmlns:a16="http://schemas.microsoft.com/office/drawing/2014/main" id="{E5735EE3-D3F6-1FB0-1793-CC6D51C5D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345" y="5906108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7" name="Picture 23">
              <a:extLst>
                <a:ext uri="{FF2B5EF4-FFF2-40B4-BE49-F238E27FC236}">
                  <a16:creationId xmlns="" xmlns:a16="http://schemas.microsoft.com/office/drawing/2014/main" id="{14C47771-B91F-3867-F15A-69E0E80BE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14" y="5903587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8" name="Picture 24">
              <a:extLst>
                <a:ext uri="{FF2B5EF4-FFF2-40B4-BE49-F238E27FC236}">
                  <a16:creationId xmlns="" xmlns:a16="http://schemas.microsoft.com/office/drawing/2014/main" id="{FE8CEB1F-E622-0E75-FF58-B9FF99697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30"/>
            <a:stretch>
              <a:fillRect/>
            </a:stretch>
          </p:blipFill>
          <p:spPr bwMode="auto">
            <a:xfrm>
              <a:off x="11462487" y="5911024"/>
              <a:ext cx="817371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A9B2411-6E68-9601-5716-4444001481EC}"/>
              </a:ext>
            </a:extLst>
          </p:cNvPr>
          <p:cNvSpPr/>
          <p:nvPr/>
        </p:nvSpPr>
        <p:spPr>
          <a:xfrm>
            <a:off x="2031616" y="5051138"/>
            <a:ext cx="577850" cy="5476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28801" y="2551837"/>
            <a:ext cx="92727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latin typeface="+mj-lt"/>
              </a:rPr>
              <a:t>Câu </a:t>
            </a:r>
            <a:r>
              <a:rPr lang="en-US" sz="3200" b="1" smtClean="0">
                <a:latin typeface="+mj-lt"/>
              </a:rPr>
              <a:t>4</a:t>
            </a:r>
            <a:r>
              <a:rPr lang="vi-VN" sz="3200" b="1" smtClean="0">
                <a:latin typeface="+mj-lt"/>
              </a:rPr>
              <a:t>:</a:t>
            </a:r>
            <a:r>
              <a:rPr lang="vi-VN" sz="3200">
                <a:latin typeface="+mj-lt"/>
              </a:rPr>
              <a:t> Chi tiết nào thể hiện rõ nhất cái nghĩa của con hổ thứ nhất.</a:t>
            </a:r>
          </a:p>
          <a:p>
            <a:r>
              <a:rPr lang="vi-VN" sz="3200">
                <a:latin typeface="+mj-lt"/>
              </a:rPr>
              <a:t>  A.Hổ đực cầm tay bà đỡ nhìn hổ cái ,nhỏ nước mắt.</a:t>
            </a:r>
          </a:p>
          <a:p>
            <a:r>
              <a:rPr lang="vi-VN" sz="3200">
                <a:latin typeface="+mj-lt"/>
              </a:rPr>
              <a:t>  B.Hổ đực đùa giỡn với hổ con mới sinh.</a:t>
            </a:r>
          </a:p>
          <a:p>
            <a:r>
              <a:rPr lang="vi-VN" sz="3200">
                <a:latin typeface="+mj-lt"/>
              </a:rPr>
              <a:t>  C.Bà đỡ Trần đỡ đẻ cho hổ .</a:t>
            </a:r>
          </a:p>
          <a:p>
            <a:r>
              <a:rPr lang="vi-VN" sz="3200">
                <a:latin typeface="+mj-lt"/>
              </a:rPr>
              <a:t>  D.Hổ đực tặng bạc cho bà đỡ .</a:t>
            </a:r>
          </a:p>
        </p:txBody>
      </p:sp>
    </p:spTree>
    <p:extLst>
      <p:ext uri="{BB962C8B-B14F-4D97-AF65-F5344CB8AC3E}">
        <p14:creationId xmlns:p14="http://schemas.microsoft.com/office/powerpoint/2010/main" val="3212549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>
            <a:extLst>
              <a:ext uri="{FF2B5EF4-FFF2-40B4-BE49-F238E27FC236}">
                <a16:creationId xmlns="" xmlns:a16="http://schemas.microsoft.com/office/drawing/2014/main" id="{01333358-0FB7-A55F-0420-8337C15AB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038225"/>
            <a:ext cx="574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056E836-460B-EDC4-5F83-8D432F0EB680}"/>
              </a:ext>
            </a:extLst>
          </p:cNvPr>
          <p:cNvCxnSpPr>
            <a:cxnSpLocks/>
          </p:cNvCxnSpPr>
          <p:nvPr/>
        </p:nvCxnSpPr>
        <p:spPr>
          <a:xfrm>
            <a:off x="6096000" y="1150938"/>
            <a:ext cx="0" cy="5437187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084" name="TextBox 13">
            <a:extLst>
              <a:ext uri="{FF2B5EF4-FFF2-40B4-BE49-F238E27FC236}">
                <a16:creationId xmlns="" xmlns:a16="http://schemas.microsoft.com/office/drawing/2014/main" id="{5FE02BE5-6299-0502-2676-983EE389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470025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pSp>
        <p:nvGrpSpPr>
          <p:cNvPr id="46085" name="Group 18">
            <a:extLst>
              <a:ext uri="{FF2B5EF4-FFF2-40B4-BE49-F238E27FC236}">
                <a16:creationId xmlns="" xmlns:a16="http://schemas.microsoft.com/office/drawing/2014/main" id="{B060518A-3453-C945-C44D-A6E0BCA4EF0D}"/>
              </a:ext>
            </a:extLst>
          </p:cNvPr>
          <p:cNvGrpSpPr>
            <a:grpSpLocks/>
          </p:cNvGrpSpPr>
          <p:nvPr/>
        </p:nvGrpSpPr>
        <p:grpSpPr bwMode="auto">
          <a:xfrm>
            <a:off x="3194050" y="-23813"/>
            <a:ext cx="6081713" cy="708026"/>
            <a:chOff x="3194343" y="-23650"/>
            <a:chExt cx="6082191" cy="7078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376A1FD9-4AB6-F5FB-2246-0723277B8726}"/>
                </a:ext>
              </a:extLst>
            </p:cNvPr>
            <p:cNvSpPr/>
            <p:nvPr/>
          </p:nvSpPr>
          <p:spPr>
            <a:xfrm>
              <a:off x="3619826" y="-3016"/>
              <a:ext cx="5656708" cy="677729"/>
            </a:xfrm>
            <a:prstGeom prst="roundRect">
              <a:avLst/>
            </a:prstGeom>
            <a:solidFill>
              <a:srgbClr val="DF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100" name="TextBox 21">
              <a:extLst>
                <a:ext uri="{FF2B5EF4-FFF2-40B4-BE49-F238E27FC236}">
                  <a16:creationId xmlns="" xmlns:a16="http://schemas.microsoft.com/office/drawing/2014/main" id="{FBB797B2-CA48-EF77-7B90-E49384D58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343" y="-23650"/>
              <a:ext cx="59559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ĐÀN ÔNG CÔ ĐỘC GIỮA RỪNG</a:t>
              </a:r>
              <a:endPara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 b="1" i="1">
                  <a:solidFill>
                    <a:srgbClr val="002060"/>
                  </a:solidFill>
                  <a:latin typeface="#9Slide05 Claudia"/>
                  <a:cs typeface="Times New Roman" panose="02020603050405020304" pitchFamily="18" charset="0"/>
                </a:rPr>
                <a:t>                                                                                           </a:t>
              </a:r>
              <a:r>
                <a:rPr lang="en-US" altLang="vi-VN" sz="1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vi-VN" sz="20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Giỏi-</a:t>
              </a:r>
              <a:endParaRPr lang="en-US" altLang="vi-VN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086" name="TextBox 12">
            <a:extLst>
              <a:ext uri="{FF2B5EF4-FFF2-40B4-BE49-F238E27FC236}">
                <a16:creationId xmlns="" xmlns:a16="http://schemas.microsoft.com/office/drawing/2014/main" id="{28B07B57-A995-DFBC-9802-C352568C9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931988"/>
            <a:ext cx="549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46087" name="TextBox 15">
            <a:extLst>
              <a:ext uri="{FF2B5EF4-FFF2-40B4-BE49-F238E27FC236}">
                <a16:creationId xmlns="" xmlns:a16="http://schemas.microsoft.com/office/drawing/2014/main" id="{CE29C01E-C997-F811-8452-350FCAFE6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393950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pic>
        <p:nvPicPr>
          <p:cNvPr id="46088" name="Content Placeholder 6">
            <a:extLst>
              <a:ext uri="{FF2B5EF4-FFF2-40B4-BE49-F238E27FC236}">
                <a16:creationId xmlns="" xmlns:a16="http://schemas.microsoft.com/office/drawing/2014/main" id="{E84E057B-1F7A-7C58-7D44-DB0570A2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-238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6387BED-1258-B9F0-8E10-8742A0EBB373}"/>
              </a:ext>
            </a:extLst>
          </p:cNvPr>
          <p:cNvSpPr txBox="1"/>
          <p:nvPr/>
        </p:nvSpPr>
        <p:spPr>
          <a:xfrm>
            <a:off x="2619375" y="631825"/>
            <a:ext cx="6807200" cy="584200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090" name="Group 14">
            <a:extLst>
              <a:ext uri="{FF2B5EF4-FFF2-40B4-BE49-F238E27FC236}">
                <a16:creationId xmlns="" xmlns:a16="http://schemas.microsoft.com/office/drawing/2014/main" id="{00BBBCE6-B0E8-BB64-771F-AB2CB6D44905}"/>
              </a:ext>
            </a:extLst>
          </p:cNvPr>
          <p:cNvGrpSpPr>
            <a:grpSpLocks/>
          </p:cNvGrpSpPr>
          <p:nvPr/>
        </p:nvGrpSpPr>
        <p:grpSpPr bwMode="auto">
          <a:xfrm>
            <a:off x="47625" y="5861050"/>
            <a:ext cx="12231688" cy="1046163"/>
            <a:chOff x="47343" y="5861302"/>
            <a:chExt cx="12232515" cy="1046420"/>
          </a:xfrm>
        </p:grpSpPr>
        <p:pic>
          <p:nvPicPr>
            <p:cNvPr id="46093" name="Picture 16">
              <a:extLst>
                <a:ext uri="{FF2B5EF4-FFF2-40B4-BE49-F238E27FC236}">
                  <a16:creationId xmlns="" xmlns:a16="http://schemas.microsoft.com/office/drawing/2014/main" id="{6EEE22E3-33E0-9D29-D312-3450DD8FF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" y="5861302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4" name="Picture 17">
              <a:extLst>
                <a:ext uri="{FF2B5EF4-FFF2-40B4-BE49-F238E27FC236}">
                  <a16:creationId xmlns="" xmlns:a16="http://schemas.microsoft.com/office/drawing/2014/main" id="{DB1E1AFA-D276-308A-CCA0-669AA41A5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13" y="5902130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5" name="Picture 19">
              <a:extLst>
                <a:ext uri="{FF2B5EF4-FFF2-40B4-BE49-F238E27FC236}">
                  <a16:creationId xmlns="" xmlns:a16="http://schemas.microsoft.com/office/drawing/2014/main" id="{567AF17B-33DD-850A-F426-3A7533F34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602" y="5868551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6" name="Picture 22">
              <a:extLst>
                <a:ext uri="{FF2B5EF4-FFF2-40B4-BE49-F238E27FC236}">
                  <a16:creationId xmlns="" xmlns:a16="http://schemas.microsoft.com/office/drawing/2014/main" id="{E5735EE3-D3F6-1FB0-1793-CC6D51C5D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345" y="5906108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7" name="Picture 23">
              <a:extLst>
                <a:ext uri="{FF2B5EF4-FFF2-40B4-BE49-F238E27FC236}">
                  <a16:creationId xmlns="" xmlns:a16="http://schemas.microsoft.com/office/drawing/2014/main" id="{14C47771-B91F-3867-F15A-69E0E80BE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14" y="5903587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8" name="Picture 24">
              <a:extLst>
                <a:ext uri="{FF2B5EF4-FFF2-40B4-BE49-F238E27FC236}">
                  <a16:creationId xmlns="" xmlns:a16="http://schemas.microsoft.com/office/drawing/2014/main" id="{FE8CEB1F-E622-0E75-FF58-B9FF99697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30"/>
            <a:stretch>
              <a:fillRect/>
            </a:stretch>
          </p:blipFill>
          <p:spPr bwMode="auto">
            <a:xfrm>
              <a:off x="11462487" y="5911024"/>
              <a:ext cx="817371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A9B2411-6E68-9601-5716-4444001481EC}"/>
              </a:ext>
            </a:extLst>
          </p:cNvPr>
          <p:cNvSpPr/>
          <p:nvPr/>
        </p:nvSpPr>
        <p:spPr>
          <a:xfrm>
            <a:off x="2031616" y="5051138"/>
            <a:ext cx="577850" cy="5476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28801" y="2551837"/>
            <a:ext cx="92727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/>
              <a:t>Câu </a:t>
            </a:r>
            <a:r>
              <a:rPr lang="en-US" sz="3200" b="1" smtClean="0"/>
              <a:t>5</a:t>
            </a:r>
            <a:r>
              <a:rPr lang="vi-VN" sz="3200" b="1" smtClean="0"/>
              <a:t>:</a:t>
            </a:r>
            <a:r>
              <a:rPr lang="vi-VN" sz="3200"/>
              <a:t> Chuyện con hổ thứ hai so với truyện con hổ thứ nhất có thêm ý nghĩa gì?</a:t>
            </a:r>
          </a:p>
          <a:p>
            <a:r>
              <a:rPr lang="vi-VN" sz="3200"/>
              <a:t>  A.Đền ơn ngay người đã giúp mình .</a:t>
            </a:r>
          </a:p>
          <a:p>
            <a:r>
              <a:rPr lang="vi-VN" sz="3200"/>
              <a:t>  B.Đền ơn khi ân nhân còn sống .</a:t>
            </a:r>
          </a:p>
          <a:p>
            <a:r>
              <a:rPr lang="vi-VN" sz="3200"/>
              <a:t>  C.Đền ơn trong nhiều năm .</a:t>
            </a:r>
          </a:p>
          <a:p>
            <a:r>
              <a:rPr lang="vi-VN" sz="3200"/>
              <a:t>  D.Đền ơn mãi ngay cả khi ân nhân đã chết .</a:t>
            </a:r>
          </a:p>
          <a:p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9016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29079" y="1806766"/>
            <a:ext cx="4955391" cy="48529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4527" y="2501140"/>
            <a:ext cx="72937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 hình ảnh sau gợi cho ta liên tưởng đến câu ca dao, tục ngữ nào?  </a:t>
            </a:r>
            <a:endParaRPr lang="en-US" sz="44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11" name="PA_图片 4" descr="图片包含 事情, 镜子&#10;&#10;已生成高可信度的说明">
            <a:extLst>
              <a:ext uri="{FF2B5EF4-FFF2-40B4-BE49-F238E27FC236}">
                <a16:creationId xmlns="" xmlns:a16="http://schemas.microsoft.com/office/drawing/2014/main" id="{2AEB5A85-3F83-BF92-D23B-22575AAF5B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/>
          <a:srcRect l="8356" t="26660" r="6501" b="6415"/>
          <a:stretch>
            <a:fillRect/>
          </a:stretch>
        </p:blipFill>
        <p:spPr>
          <a:xfrm>
            <a:off x="129079" y="331785"/>
            <a:ext cx="11690387" cy="1271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Rectangle 11"/>
          <p:cNvSpPr/>
          <p:nvPr/>
        </p:nvSpPr>
        <p:spPr>
          <a:xfrm>
            <a:off x="1430494" y="582683"/>
            <a:ext cx="90875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TRÒ CHƠI: ĐUỔI HÌNH BẮT CHỮ</a:t>
            </a:r>
            <a:endParaRPr lang="en-US" sz="44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6734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>
            <a:extLst>
              <a:ext uri="{FF2B5EF4-FFF2-40B4-BE49-F238E27FC236}">
                <a16:creationId xmlns="" xmlns:a16="http://schemas.microsoft.com/office/drawing/2014/main" id="{01333358-0FB7-A55F-0420-8337C15AB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038225"/>
            <a:ext cx="574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056E836-460B-EDC4-5F83-8D432F0EB680}"/>
              </a:ext>
            </a:extLst>
          </p:cNvPr>
          <p:cNvCxnSpPr>
            <a:cxnSpLocks/>
          </p:cNvCxnSpPr>
          <p:nvPr/>
        </p:nvCxnSpPr>
        <p:spPr>
          <a:xfrm>
            <a:off x="6096000" y="1150938"/>
            <a:ext cx="0" cy="5437187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084" name="TextBox 13">
            <a:extLst>
              <a:ext uri="{FF2B5EF4-FFF2-40B4-BE49-F238E27FC236}">
                <a16:creationId xmlns="" xmlns:a16="http://schemas.microsoft.com/office/drawing/2014/main" id="{5FE02BE5-6299-0502-2676-983EE389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470025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pSp>
        <p:nvGrpSpPr>
          <p:cNvPr id="46085" name="Group 18">
            <a:extLst>
              <a:ext uri="{FF2B5EF4-FFF2-40B4-BE49-F238E27FC236}">
                <a16:creationId xmlns="" xmlns:a16="http://schemas.microsoft.com/office/drawing/2014/main" id="{B060518A-3453-C945-C44D-A6E0BCA4EF0D}"/>
              </a:ext>
            </a:extLst>
          </p:cNvPr>
          <p:cNvGrpSpPr>
            <a:grpSpLocks/>
          </p:cNvGrpSpPr>
          <p:nvPr/>
        </p:nvGrpSpPr>
        <p:grpSpPr bwMode="auto">
          <a:xfrm>
            <a:off x="3194050" y="-23813"/>
            <a:ext cx="6081713" cy="708026"/>
            <a:chOff x="3194343" y="-23650"/>
            <a:chExt cx="6082191" cy="7078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376A1FD9-4AB6-F5FB-2246-0723277B8726}"/>
                </a:ext>
              </a:extLst>
            </p:cNvPr>
            <p:cNvSpPr/>
            <p:nvPr/>
          </p:nvSpPr>
          <p:spPr>
            <a:xfrm>
              <a:off x="3619826" y="-3016"/>
              <a:ext cx="5656708" cy="677729"/>
            </a:xfrm>
            <a:prstGeom prst="roundRect">
              <a:avLst/>
            </a:prstGeom>
            <a:solidFill>
              <a:srgbClr val="DF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100" name="TextBox 21">
              <a:extLst>
                <a:ext uri="{FF2B5EF4-FFF2-40B4-BE49-F238E27FC236}">
                  <a16:creationId xmlns="" xmlns:a16="http://schemas.microsoft.com/office/drawing/2014/main" id="{FBB797B2-CA48-EF77-7B90-E49384D58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343" y="-23650"/>
              <a:ext cx="59559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ĐÀN ÔNG CÔ ĐỘC GIỮA RỪNG</a:t>
              </a:r>
              <a:endPara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 b="1" i="1">
                  <a:solidFill>
                    <a:srgbClr val="002060"/>
                  </a:solidFill>
                  <a:latin typeface="#9Slide05 Claudia"/>
                  <a:cs typeface="Times New Roman" panose="02020603050405020304" pitchFamily="18" charset="0"/>
                </a:rPr>
                <a:t>                                                                                           </a:t>
              </a:r>
              <a:r>
                <a:rPr lang="en-US" altLang="vi-VN" sz="1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vi-VN" sz="20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Giỏi-</a:t>
              </a:r>
              <a:endParaRPr lang="en-US" altLang="vi-VN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086" name="TextBox 12">
            <a:extLst>
              <a:ext uri="{FF2B5EF4-FFF2-40B4-BE49-F238E27FC236}">
                <a16:creationId xmlns="" xmlns:a16="http://schemas.microsoft.com/office/drawing/2014/main" id="{28B07B57-A995-DFBC-9802-C352568C9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931988"/>
            <a:ext cx="549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46087" name="TextBox 15">
            <a:extLst>
              <a:ext uri="{FF2B5EF4-FFF2-40B4-BE49-F238E27FC236}">
                <a16:creationId xmlns="" xmlns:a16="http://schemas.microsoft.com/office/drawing/2014/main" id="{CE29C01E-C997-F811-8452-350FCAFE6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393950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pic>
        <p:nvPicPr>
          <p:cNvPr id="46088" name="Content Placeholder 6">
            <a:extLst>
              <a:ext uri="{FF2B5EF4-FFF2-40B4-BE49-F238E27FC236}">
                <a16:creationId xmlns="" xmlns:a16="http://schemas.microsoft.com/office/drawing/2014/main" id="{E84E057B-1F7A-7C58-7D44-DB0570A2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-238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6387BED-1258-B9F0-8E10-8742A0EBB373}"/>
              </a:ext>
            </a:extLst>
          </p:cNvPr>
          <p:cNvSpPr txBox="1"/>
          <p:nvPr/>
        </p:nvSpPr>
        <p:spPr>
          <a:xfrm>
            <a:off x="2619375" y="631825"/>
            <a:ext cx="6807200" cy="584200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090" name="Group 14">
            <a:extLst>
              <a:ext uri="{FF2B5EF4-FFF2-40B4-BE49-F238E27FC236}">
                <a16:creationId xmlns="" xmlns:a16="http://schemas.microsoft.com/office/drawing/2014/main" id="{00BBBCE6-B0E8-BB64-771F-AB2CB6D44905}"/>
              </a:ext>
            </a:extLst>
          </p:cNvPr>
          <p:cNvGrpSpPr>
            <a:grpSpLocks/>
          </p:cNvGrpSpPr>
          <p:nvPr/>
        </p:nvGrpSpPr>
        <p:grpSpPr bwMode="auto">
          <a:xfrm>
            <a:off x="47625" y="5861050"/>
            <a:ext cx="12231688" cy="1046163"/>
            <a:chOff x="47343" y="5861302"/>
            <a:chExt cx="12232515" cy="1046420"/>
          </a:xfrm>
        </p:grpSpPr>
        <p:pic>
          <p:nvPicPr>
            <p:cNvPr id="46093" name="Picture 16">
              <a:extLst>
                <a:ext uri="{FF2B5EF4-FFF2-40B4-BE49-F238E27FC236}">
                  <a16:creationId xmlns="" xmlns:a16="http://schemas.microsoft.com/office/drawing/2014/main" id="{6EEE22E3-33E0-9D29-D312-3450DD8FF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" y="5861302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4" name="Picture 17">
              <a:extLst>
                <a:ext uri="{FF2B5EF4-FFF2-40B4-BE49-F238E27FC236}">
                  <a16:creationId xmlns="" xmlns:a16="http://schemas.microsoft.com/office/drawing/2014/main" id="{DB1E1AFA-D276-308A-CCA0-669AA41A5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13" y="5902130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5" name="Picture 19">
              <a:extLst>
                <a:ext uri="{FF2B5EF4-FFF2-40B4-BE49-F238E27FC236}">
                  <a16:creationId xmlns="" xmlns:a16="http://schemas.microsoft.com/office/drawing/2014/main" id="{567AF17B-33DD-850A-F426-3A7533F34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602" y="5868551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6" name="Picture 22">
              <a:extLst>
                <a:ext uri="{FF2B5EF4-FFF2-40B4-BE49-F238E27FC236}">
                  <a16:creationId xmlns="" xmlns:a16="http://schemas.microsoft.com/office/drawing/2014/main" id="{E5735EE3-D3F6-1FB0-1793-CC6D51C5D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345" y="5906108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7" name="Picture 23">
              <a:extLst>
                <a:ext uri="{FF2B5EF4-FFF2-40B4-BE49-F238E27FC236}">
                  <a16:creationId xmlns="" xmlns:a16="http://schemas.microsoft.com/office/drawing/2014/main" id="{14C47771-B91F-3867-F15A-69E0E80BE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14" y="5903587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8" name="Picture 24">
              <a:extLst>
                <a:ext uri="{FF2B5EF4-FFF2-40B4-BE49-F238E27FC236}">
                  <a16:creationId xmlns="" xmlns:a16="http://schemas.microsoft.com/office/drawing/2014/main" id="{FE8CEB1F-E622-0E75-FF58-B9FF99697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30"/>
            <a:stretch>
              <a:fillRect/>
            </a:stretch>
          </p:blipFill>
          <p:spPr bwMode="auto">
            <a:xfrm>
              <a:off x="11462487" y="5911024"/>
              <a:ext cx="817371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A9B2411-6E68-9601-5716-4444001481EC}"/>
              </a:ext>
            </a:extLst>
          </p:cNvPr>
          <p:cNvSpPr/>
          <p:nvPr/>
        </p:nvSpPr>
        <p:spPr>
          <a:xfrm>
            <a:off x="2031616" y="5051138"/>
            <a:ext cx="577850" cy="5476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28801" y="2551837"/>
            <a:ext cx="92727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/>
              <a:t>Câu </a:t>
            </a:r>
            <a:r>
              <a:rPr lang="en-US" sz="3200" b="1"/>
              <a:t>6</a:t>
            </a:r>
            <a:r>
              <a:rPr lang="vi-VN" sz="3200" b="1" smtClean="0"/>
              <a:t>:</a:t>
            </a:r>
            <a:r>
              <a:rPr lang="vi-VN" sz="3200"/>
              <a:t>Truyện Con hổ có nghĩa đề cao triết lí sống nào ?</a:t>
            </a:r>
          </a:p>
          <a:p>
            <a:r>
              <a:rPr lang="vi-VN" sz="3200"/>
              <a:t>  A.Tri ân trọng nghĩa .</a:t>
            </a:r>
          </a:p>
          <a:p>
            <a:r>
              <a:rPr lang="vi-VN" sz="3200"/>
              <a:t>  B.Dũng cảm.</a:t>
            </a:r>
          </a:p>
          <a:p>
            <a:r>
              <a:rPr lang="vi-VN" sz="3200"/>
              <a:t>  C.Không tham lam .</a:t>
            </a:r>
          </a:p>
          <a:p>
            <a:r>
              <a:rPr lang="vi-VN" sz="3200"/>
              <a:t>  D.Giúp đỡ người khác .</a:t>
            </a:r>
          </a:p>
          <a:p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2297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406401" y="390525"/>
            <a:ext cx="1163955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200" b="1">
                <a:latin typeface="Times New Roman" pitchFamily="18" charset="0"/>
              </a:rPr>
              <a:t>                            </a:t>
            </a:r>
            <a:r>
              <a:rPr lang="en-US" altLang="en-US" sz="4200" b="1" u="sng">
                <a:latin typeface=".VnTimeH" pitchFamily="34" charset="0"/>
              </a:rPr>
              <a:t>th¶o luËn</a:t>
            </a:r>
            <a:endParaRPr lang="en-US" altLang="en-US" sz="4200" b="1" u="sng">
              <a:latin typeface="Times New Roman" pitchFamily="18" charset="0"/>
            </a:endParaRPr>
          </a:p>
          <a:p>
            <a:pPr eaLnBrk="1" hangingPunct="1"/>
            <a:r>
              <a:rPr lang="en-US" altLang="en-US" sz="4200" b="1">
                <a:latin typeface="Times New Roman" pitchFamily="18" charset="0"/>
              </a:rPr>
              <a:t> </a:t>
            </a:r>
            <a:r>
              <a:rPr lang="en-US" altLang="en-US" sz="4200">
                <a:latin typeface="Times New Roman" pitchFamily="18" charset="0"/>
              </a:rPr>
              <a:t>Tại sao tác giả lại dựng lên chuyện </a:t>
            </a:r>
            <a:r>
              <a:rPr lang="en-US" altLang="en-US" sz="4200" i="1">
                <a:latin typeface="Times New Roman" pitchFamily="18" charset="0"/>
              </a:rPr>
              <a:t>“Con hổ có nghĩa” </a:t>
            </a:r>
            <a:r>
              <a:rPr lang="en-US" altLang="en-US" sz="4200">
                <a:latin typeface="Times New Roman" pitchFamily="18" charset="0"/>
              </a:rPr>
              <a:t>mà không phải là </a:t>
            </a:r>
            <a:r>
              <a:rPr lang="en-US" altLang="en-US" sz="4200" i="1">
                <a:latin typeface="Times New Roman" pitchFamily="18" charset="0"/>
              </a:rPr>
              <a:t>“Con người có nghĩa”</a:t>
            </a:r>
            <a:r>
              <a:rPr lang="en-US" altLang="en-US" sz="4200">
                <a:latin typeface="Times New Roman" pitchFamily="18" charset="0"/>
              </a:rPr>
              <a:t>?</a:t>
            </a:r>
          </a:p>
        </p:txBody>
      </p:sp>
      <p:pic>
        <p:nvPicPr>
          <p:cNvPr id="13322" name="Picture 6" descr="con ho co ngh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9" y="3087709"/>
            <a:ext cx="561551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4" descr="tige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6" y="3038876"/>
            <a:ext cx="5384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65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>
            <a:extLst>
              <a:ext uri="{FF2B5EF4-FFF2-40B4-BE49-F238E27FC236}">
                <a16:creationId xmlns="" xmlns:a16="http://schemas.microsoft.com/office/drawing/2014/main" id="{8342E798-CBCE-980E-E2DE-50C41EA32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769938"/>
            <a:ext cx="5049838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Google Shape;125;p5">
            <a:extLst>
              <a:ext uri="{FF2B5EF4-FFF2-40B4-BE49-F238E27FC236}">
                <a16:creationId xmlns="" xmlns:a16="http://schemas.microsoft.com/office/drawing/2014/main" id="{00267C50-E9CA-1694-F36E-C2C8D0CB0ED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25450"/>
            <a:ext cx="5207000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5">
            <a:extLst>
              <a:ext uri="{FF2B5EF4-FFF2-40B4-BE49-F238E27FC236}">
                <a16:creationId xmlns="" xmlns:a16="http://schemas.microsoft.com/office/drawing/2014/main" id="{AFC0EBD2-90E8-902E-5A07-0D300A51ED76}"/>
              </a:ext>
            </a:extLst>
          </p:cNvPr>
          <p:cNvSpPr txBox="1"/>
          <p:nvPr/>
        </p:nvSpPr>
        <p:spPr>
          <a:xfrm>
            <a:off x="6834188" y="3589338"/>
            <a:ext cx="43624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IV.</a:t>
            </a:r>
            <a:r>
              <a:rPr lang="vi-VN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Vận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dụng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华康海报体W12" panose="040B0C09000000000000" pitchFamily="81" charset="-122"/>
              <a:cs typeface="Arial" pitchFamily="34" charset="0"/>
            </a:endParaRPr>
          </a:p>
        </p:txBody>
      </p:sp>
      <p:grpSp>
        <p:nvGrpSpPr>
          <p:cNvPr id="48133" name="Group 2">
            <a:extLst>
              <a:ext uri="{FF2B5EF4-FFF2-40B4-BE49-F238E27FC236}">
                <a16:creationId xmlns="" xmlns:a16="http://schemas.microsoft.com/office/drawing/2014/main" id="{1E009B84-899D-1AE0-9BB4-DB57078355A0}"/>
              </a:ext>
            </a:extLst>
          </p:cNvPr>
          <p:cNvGrpSpPr>
            <a:grpSpLocks/>
          </p:cNvGrpSpPr>
          <p:nvPr/>
        </p:nvGrpSpPr>
        <p:grpSpPr bwMode="auto">
          <a:xfrm>
            <a:off x="839788" y="577850"/>
            <a:ext cx="5064125" cy="5605463"/>
            <a:chOff x="839417" y="578106"/>
            <a:chExt cx="5064981" cy="5604731"/>
          </a:xfrm>
        </p:grpSpPr>
        <p:pic>
          <p:nvPicPr>
            <p:cNvPr id="48136" name="Picture 7">
              <a:extLst>
                <a:ext uri="{FF2B5EF4-FFF2-40B4-BE49-F238E27FC236}">
                  <a16:creationId xmlns="" xmlns:a16="http://schemas.microsoft.com/office/drawing/2014/main" id="{5DE4435A-7CA8-25F8-E6E2-72D772DAF3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17" y="578106"/>
              <a:ext cx="5064981" cy="560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8">
              <a:extLst>
                <a:ext uri="{FF2B5EF4-FFF2-40B4-BE49-F238E27FC236}">
                  <a16:creationId xmlns="" xmlns:a16="http://schemas.microsoft.com/office/drawing/2014/main" id="{33F0F07F-B644-5EF8-4857-F3EAD2962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208" y="1288202"/>
              <a:ext cx="4558400" cy="443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34" name="Picture 12">
            <a:extLst>
              <a:ext uri="{FF2B5EF4-FFF2-40B4-BE49-F238E27FC236}">
                <a16:creationId xmlns="" xmlns:a16="http://schemas.microsoft.com/office/drawing/2014/main" id="{1A746075-1BD7-6300-03EE-890374DAB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0"/>
            <a:ext cx="12557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6EE7216-D220-7C21-0766-3875E711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5" y="1641475"/>
            <a:ext cx="3316288" cy="2586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en-US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 Neue"/>
                <a:cs typeface="Arial" pitchFamily="34" charset="0"/>
              </a:rPr>
              <a:t>CON HỔ CÓ NGHĨA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9">
            <a:extLst>
              <a:ext uri="{FF2B5EF4-FFF2-40B4-BE49-F238E27FC236}">
                <a16:creationId xmlns="" xmlns:a16="http://schemas.microsoft.com/office/drawing/2014/main" id="{7459E0D8-FA80-F4F0-7FBA-88E4AEB68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14338"/>
            <a:ext cx="9345613" cy="193899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5-7 câu nêu suy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Picture 10" descr="lotus1">
            <a:extLst>
              <a:ext uri="{FF2B5EF4-FFF2-40B4-BE49-F238E27FC236}">
                <a16:creationId xmlns="" xmlns:a16="http://schemas.microsoft.com/office/drawing/2014/main" id="{43D23591-426F-3791-8412-26DD6EF93C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25" y="5160963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0" descr="lotus1">
            <a:extLst>
              <a:ext uri="{FF2B5EF4-FFF2-40B4-BE49-F238E27FC236}">
                <a16:creationId xmlns="" xmlns:a16="http://schemas.microsoft.com/office/drawing/2014/main" id="{E24D9475-14D9-AF08-8F2D-3F31E888E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3371850"/>
            <a:ext cx="17875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0" descr="lotus1">
            <a:extLst>
              <a:ext uri="{FF2B5EF4-FFF2-40B4-BE49-F238E27FC236}">
                <a16:creationId xmlns="" xmlns:a16="http://schemas.microsoft.com/office/drawing/2014/main" id="{24D94193-BFF6-F99D-224A-3AC441E71D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5451475"/>
            <a:ext cx="1590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0" descr="lotus1">
            <a:extLst>
              <a:ext uri="{FF2B5EF4-FFF2-40B4-BE49-F238E27FC236}">
                <a16:creationId xmlns="" xmlns:a16="http://schemas.microsoft.com/office/drawing/2014/main" id="{BCC50E57-DDED-6290-3DFA-E8B54ED61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938" y="1692275"/>
            <a:ext cx="1516062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0" descr="lotus1">
            <a:extLst>
              <a:ext uri="{FF2B5EF4-FFF2-40B4-BE49-F238E27FC236}">
                <a16:creationId xmlns="" xmlns:a16="http://schemas.microsoft.com/office/drawing/2014/main" id="{238DC047-8DBB-9FD9-5244-7F936666BE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5451475"/>
            <a:ext cx="14605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0" descr="lotus1">
            <a:extLst>
              <a:ext uri="{FF2B5EF4-FFF2-40B4-BE49-F238E27FC236}">
                <a16:creationId xmlns="" xmlns:a16="http://schemas.microsoft.com/office/drawing/2014/main" id="{52599CA5-5EF7-2F4C-CB5D-26F9DBEDDB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5160963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0" descr="lotus1">
            <a:extLst>
              <a:ext uri="{FF2B5EF4-FFF2-40B4-BE49-F238E27FC236}">
                <a16:creationId xmlns="" xmlns:a16="http://schemas.microsoft.com/office/drawing/2014/main" id="{C6905528-976D-4C10-FEE8-422BDF7206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3371850"/>
            <a:ext cx="17875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6" descr="lotus1">
            <a:extLst>
              <a:ext uri="{FF2B5EF4-FFF2-40B4-BE49-F238E27FC236}">
                <a16:creationId xmlns="" xmlns:a16="http://schemas.microsoft.com/office/drawing/2014/main" id="{E7CB9BAD-1AAF-6084-2B22-98ECBDFA8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451475"/>
            <a:ext cx="1590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0" descr="lotus1">
            <a:extLst>
              <a:ext uri="{FF2B5EF4-FFF2-40B4-BE49-F238E27FC236}">
                <a16:creationId xmlns="" xmlns:a16="http://schemas.microsoft.com/office/drawing/2014/main" id="{6E1176F7-C39B-311C-C459-07B3229F6F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5451475"/>
            <a:ext cx="14605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0" descr="lotus1">
            <a:extLst>
              <a:ext uri="{FF2B5EF4-FFF2-40B4-BE49-F238E27FC236}">
                <a16:creationId xmlns="" xmlns:a16="http://schemas.microsoft.com/office/drawing/2014/main" id="{14655963-4F34-648C-3EDA-ECD3322115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376488"/>
            <a:ext cx="151765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10" descr="lotus1">
            <a:extLst>
              <a:ext uri="{FF2B5EF4-FFF2-40B4-BE49-F238E27FC236}">
                <a16:creationId xmlns="" xmlns:a16="http://schemas.microsoft.com/office/drawing/2014/main" id="{72FC8833-E104-E486-782D-9311F16B8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5068888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10" descr="lotus1">
            <a:extLst>
              <a:ext uri="{FF2B5EF4-FFF2-40B4-BE49-F238E27FC236}">
                <a16:creationId xmlns="" xmlns:a16="http://schemas.microsoft.com/office/drawing/2014/main" id="{7F64DE1C-44AB-445A-397E-58D1E65100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3554413"/>
            <a:ext cx="1789112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 descr="lotus1">
            <a:extLst>
              <a:ext uri="{FF2B5EF4-FFF2-40B4-BE49-F238E27FC236}">
                <a16:creationId xmlns="" xmlns:a16="http://schemas.microsoft.com/office/drawing/2014/main" id="{818952BD-7A7E-C82F-E9FF-1A7718C3EC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5253038"/>
            <a:ext cx="1590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0" descr="lotus1">
            <a:extLst>
              <a:ext uri="{FF2B5EF4-FFF2-40B4-BE49-F238E27FC236}">
                <a16:creationId xmlns="" xmlns:a16="http://schemas.microsoft.com/office/drawing/2014/main" id="{4732E1C9-FF52-4E30-3E95-636F7976BF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957763"/>
            <a:ext cx="14605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4">
            <a:extLst>
              <a:ext uri="{FF2B5EF4-FFF2-40B4-BE49-F238E27FC236}">
                <a16:creationId xmlns="" xmlns:a16="http://schemas.microsoft.com/office/drawing/2014/main" id="{D54DB6FE-5DDC-F5CF-AC97-53D23D7BD100}"/>
              </a:ext>
            </a:extLst>
          </p:cNvPr>
          <p:cNvSpPr txBox="1"/>
          <p:nvPr/>
        </p:nvSpPr>
        <p:spPr>
          <a:xfrm>
            <a:off x="758825" y="873125"/>
            <a:ext cx="9048750" cy="1447800"/>
          </a:xfrm>
          <a:prstGeom prst="rect">
            <a:avLst/>
          </a:prstGeom>
          <a:solidFill>
            <a:srgbClr val="DCF6E9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88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Tạm biệt các em!!!</a:t>
            </a:r>
            <a:endParaRPr lang="zh-CN" altLang="en-US" sz="880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208" name="Key Sounds Label - 馬鹿ふたり">
            <a:hlinkClick r:id="" action="ppaction://media"/>
            <a:extLst>
              <a:ext uri="{FF2B5EF4-FFF2-40B4-BE49-F238E27FC236}">
                <a16:creationId xmlns="" xmlns:a16="http://schemas.microsoft.com/office/drawing/2014/main" id="{4C03DD84-6A59-57DF-3C41-101513A87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889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8">
            <a:extLst>
              <a:ext uri="{FF2B5EF4-FFF2-40B4-BE49-F238E27FC236}">
                <a16:creationId xmlns="" xmlns:a16="http://schemas.microsoft.com/office/drawing/2014/main" id="{27F9F161-EA06-0BED-CCEC-C874BF76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547938"/>
            <a:ext cx="27559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22858PICdbgea5Gz679dY_PIC2018.png">
            <a:extLst>
              <a:ext uri="{FF2B5EF4-FFF2-40B4-BE49-F238E27FC236}">
                <a16:creationId xmlns="" xmlns:a16="http://schemas.microsoft.com/office/drawing/2014/main" id="{896C3CBF-CFB5-1ECB-6DAF-33B5460DC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496888"/>
            <a:ext cx="491966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18" y="5756856"/>
            <a:ext cx="8345509" cy="996933"/>
          </a:xfrm>
        </p:spPr>
        <p:txBody>
          <a:bodyPr/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 QUẢ NHỚ KẺ TRỒNG CÂY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433" y="528810"/>
            <a:ext cx="10321430" cy="354409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Hãy giải thích câu tục ngữ Uống nước nhớ nguồn. - TKBook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275423"/>
            <a:ext cx="11248997" cy="54041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93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922" y="6014433"/>
            <a:ext cx="6852359" cy="670927"/>
          </a:xfrm>
        </p:spPr>
        <p:txBody>
          <a:bodyPr/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 NƯỚC NHỚ NGUỒN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062" y="321972"/>
            <a:ext cx="11732653" cy="375092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ĐUỔI HÌNH BẮT CHỮ | Baamboozle - Baamboozle | The Most Fun Classroom Games!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8" y="310706"/>
            <a:ext cx="11745533" cy="53431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147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13" y="5416800"/>
            <a:ext cx="12015987" cy="1441200"/>
          </a:xfrm>
        </p:spPr>
        <p:txBody>
          <a:bodyPr/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CÔNG CHA NHƯ NÚI THÁI SƠN</a:t>
            </a:r>
            <a:b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 MẸ NHƯ NƯỚC TRONG NGUỒN CHẢY RA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849" y="184235"/>
            <a:ext cx="11778140" cy="492867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Cách nào diệt tận gốc tội 'đại nghịch'? - Tuổi Trẻ Onl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" y="0"/>
            <a:ext cx="11732654" cy="51901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105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5" y="5115373"/>
            <a:ext cx="9517486" cy="1441200"/>
          </a:xfrm>
        </p:spPr>
        <p:txBody>
          <a:bodyPr/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 TỰ VI SƯ, BÁN TỰ VI SƯ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68" y="180304"/>
            <a:ext cx="11925836" cy="482957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Hình ảnh mã số 2736 - Đuổi hình bắt chữ | Lazi.vn - Cộng đồng Tri thức &amp;  Giáo dụ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9" y="193183"/>
            <a:ext cx="11912956" cy="4803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5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439" y="5705340"/>
            <a:ext cx="8937937" cy="1152659"/>
          </a:xfrm>
        </p:spPr>
        <p:txBody>
          <a:bodyPr/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 mẹ nuôi con biển trời lai láng</a:t>
            </a:r>
            <a:b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nuôi cha mẹ kể tháng kể ngày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8477"/>
            <a:ext cx="12041746" cy="513474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Đuổi Hình Bắt Chữ Đoán Ca Dao Tục Ngữ Về Gia Đình | 5 Phút Thông Thái -  YouTub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" y="103031"/>
            <a:ext cx="11165983" cy="54348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072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25D9DE1-EF2F-5A42-7EAD-6927ECC26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8905875" y="-60325"/>
            <a:ext cx="24574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411D226-072D-06E7-EAE0-70D9AB784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1704975" y="52388"/>
            <a:ext cx="2455863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0B745B-C12E-594D-1CEE-7EE82C9905EF}"/>
              </a:ext>
            </a:extLst>
          </p:cNvPr>
          <p:cNvSpPr txBox="1"/>
          <p:nvPr/>
        </p:nvSpPr>
        <p:spPr>
          <a:xfrm>
            <a:off x="136102" y="1153803"/>
            <a:ext cx="12263478" cy="1615300"/>
          </a:xfrm>
          <a:prstGeom prst="rect">
            <a:avLst/>
          </a:prstGeom>
          <a:noFill/>
        </p:spPr>
        <p:txBody>
          <a:bodyPr lIns="121843" tIns="60921" rIns="121843" bIns="60921">
            <a:spAutoFit/>
          </a:bodyPr>
          <a:lstStyle/>
          <a:p>
            <a:pPr algn="ctr" defTabSz="12182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298" b="1" smtClean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VĂN BẢN </a:t>
            </a:r>
            <a:r>
              <a:rPr lang="en-US" altLang="zh-CN" sz="5298" b="1" smtClean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5</a:t>
            </a:r>
            <a:endParaRPr lang="en-US" altLang="zh-CN" sz="5298" b="1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ea typeface="华文琥珀" pitchFamily="2" charset="-122"/>
              <a:cs typeface="Times New Roman" pitchFamily="18" charset="0"/>
            </a:endParaRPr>
          </a:p>
          <a:p>
            <a:pPr algn="ctr" defTabSz="12182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9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HỔ CÓ NGHĨA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3BC1242F-F9B8-397F-D793-343E19F1A6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934">
            <a:off x="8415338" y="825500"/>
            <a:ext cx="8096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B4F455FB-A0E1-A06D-0F36-64F4E8C0E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0"/>
            <a:ext cx="8604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Sắc tím lục bình">
            <a:extLst>
              <a:ext uri="{FF2B5EF4-FFF2-40B4-BE49-F238E27FC236}">
                <a16:creationId xmlns="" xmlns:a16="http://schemas.microsoft.com/office/drawing/2014/main" id="{F97F8357-58A1-AFF5-4E29-2F1878FB5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42875"/>
            <a:ext cx="304800" cy="304800"/>
          </a:xfrm>
          <a:prstGeom prst="rect">
            <a:avLst/>
          </a:prstGeom>
          <a:noFill/>
        </p:spPr>
        <p:txBody>
          <a:bodyPr lIns="91416" tIns="45708" rIns="91416" bIns="4570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1512" name="Picture 2">
            <a:extLst>
              <a:ext uri="{FF2B5EF4-FFF2-40B4-BE49-F238E27FC236}">
                <a16:creationId xmlns="" xmlns:a16="http://schemas.microsoft.com/office/drawing/2014/main" id="{874E9000-2556-7F77-9B04-C87353EB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19413"/>
            <a:ext cx="449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" descr="con ho co nghia">
            <a:extLst>
              <a:ext uri="{FF2B5EF4-FFF2-40B4-BE49-F238E27FC236}">
                <a16:creationId xmlns="" xmlns:a16="http://schemas.microsoft.com/office/drawing/2014/main" id="{48B9C221-6BBD-ACD3-74FF-BB6B4006F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933700"/>
            <a:ext cx="5202238" cy="3643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518966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oi thieu"/>
  <p:tag name="GENSWF_ADVANCE_TIME" val="0.00"/>
  <p:tag name="ISPRING_SLIDE_INDENT_LEVEL" val="0"/>
  <p:tag name="ISPRING_PRESENTER_ID" val="{ADB59505-F542-4590-ACB1-166601337CA7}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1247</Words>
  <Application>Microsoft Office PowerPoint</Application>
  <PresentationFormat>Custom</PresentationFormat>
  <Paragraphs>207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1_Office Theme</vt:lpstr>
      <vt:lpstr>Office 主题</vt:lpstr>
      <vt:lpstr>PowerPoint Presentation</vt:lpstr>
      <vt:lpstr>PowerPoint Presentation</vt:lpstr>
      <vt:lpstr>PowerPoint Presentation</vt:lpstr>
      <vt:lpstr>ĂN QUẢ NHỚ KẺ TRỒNG CÂY</vt:lpstr>
      <vt:lpstr>UỐNG NƯỚC NHỚ NGUỒN</vt:lpstr>
      <vt:lpstr>               CÔNG CHA NHƯ NÚI THÁI SƠN NGHĨA MẸ NHƯ NƯỚC TRONG NGUỒN CHẢY RA</vt:lpstr>
      <vt:lpstr>NHẤT TỰ VI SƯ, BÁN TỰ VI SƯ</vt:lpstr>
      <vt:lpstr>Cha mẹ nuôi con biển trời lai láng Con nuôi cha mẹ kể tháng kể ngày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ismail - [2010]</cp:lastModifiedBy>
  <cp:revision>70</cp:revision>
  <dcterms:created xsi:type="dcterms:W3CDTF">2022-05-30T14:14:31Z</dcterms:created>
  <dcterms:modified xsi:type="dcterms:W3CDTF">2024-01-15T08:51:10Z</dcterms:modified>
</cp:coreProperties>
</file>