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71" r:id="rId2"/>
    <p:sldId id="289" r:id="rId3"/>
    <p:sldId id="349" r:id="rId4"/>
    <p:sldId id="399" r:id="rId5"/>
    <p:sldId id="384" r:id="rId6"/>
    <p:sldId id="291" r:id="rId7"/>
    <p:sldId id="281" r:id="rId8"/>
    <p:sldId id="315" r:id="rId9"/>
    <p:sldId id="317" r:id="rId10"/>
    <p:sldId id="316" r:id="rId11"/>
    <p:sldId id="387" r:id="rId12"/>
    <p:sldId id="283" r:id="rId13"/>
    <p:sldId id="388" r:id="rId14"/>
    <p:sldId id="363" r:id="rId15"/>
    <p:sldId id="386" r:id="rId16"/>
    <p:sldId id="400" r:id="rId17"/>
    <p:sldId id="276" r:id="rId18"/>
    <p:sldId id="403" r:id="rId19"/>
    <p:sldId id="298" r:id="rId20"/>
    <p:sldId id="327" r:id="rId21"/>
    <p:sldId id="396" r:id="rId22"/>
    <p:sldId id="391" r:id="rId23"/>
    <p:sldId id="397" r:id="rId24"/>
    <p:sldId id="392" r:id="rId25"/>
    <p:sldId id="398" r:id="rId26"/>
    <p:sldId id="278" r:id="rId27"/>
    <p:sldId id="365" r:id="rId28"/>
    <p:sldId id="348" r:id="rId29"/>
    <p:sldId id="401" r:id="rId30"/>
    <p:sldId id="402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AB"/>
    <a:srgbClr val="CBEAF0"/>
    <a:srgbClr val="0000CC"/>
    <a:srgbClr val="4C26F0"/>
    <a:srgbClr val="00B2A5"/>
    <a:srgbClr val="048DA4"/>
    <a:srgbClr val="00A9A5"/>
    <a:srgbClr val="F7941E"/>
    <a:srgbClr val="48C0B6"/>
    <a:srgbClr val="FBB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3:15:54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3:16:0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3:16:02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05T23:16:2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0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1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13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46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BB5FD0F-3CEE-C02F-8424-682129E8B7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1036C712-C719-456E-ADC0-5522027C55CF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eaLnBrk="1" hangingPunct="1"/>
              <a:t>3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4D4A64D-6549-5603-A02E-FF4FF04FAD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553DF4BB-4046-2324-55FE-A189EE602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6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6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jpeg"/><Relationship Id="rId18" Type="http://schemas.openxmlformats.org/officeDocument/2006/relationships/customXml" Target="../ink/ink3.xml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17" Type="http://schemas.openxmlformats.org/officeDocument/2006/relationships/customXml" Target="../ink/ink2.xml"/><Relationship Id="rId2" Type="http://schemas.openxmlformats.org/officeDocument/2006/relationships/audio" Target="../media/media2.mp3"/><Relationship Id="rId16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customXml" Target="../ink/ink1.xml"/><Relationship Id="rId10" Type="http://schemas.openxmlformats.org/officeDocument/2006/relationships/audio" Target="../media/media6.mp3"/><Relationship Id="rId19" Type="http://schemas.openxmlformats.org/officeDocument/2006/relationships/customXml" Target="../ink/ink4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hyperlink" Target="http://www.glitter-graphics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://www.glitter-graphic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2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0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file:///J:\tham%20khao\Forever%20songs\Que%20Sera%20Sera%20-%20Doris%20Day.mp3" TargetMode="External"/><Relationship Id="rId1" Type="http://schemas.openxmlformats.org/officeDocument/2006/relationships/audio" Target="file:///E:\S03.wav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4.png"/><Relationship Id="rId18" Type="http://schemas.openxmlformats.org/officeDocument/2006/relationships/image" Target="../media/image22.png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37.png"/><Relationship Id="rId2" Type="http://schemas.openxmlformats.org/officeDocument/2006/relationships/audio" Target="../media/media6.mp3"/><Relationship Id="rId16" Type="http://schemas.openxmlformats.org/officeDocument/2006/relationships/image" Target="../media/image36.png"/><Relationship Id="rId1" Type="http://schemas.microsoft.com/office/2007/relationships/media" Target="../media/media6.mp3"/><Relationship Id="rId6" Type="http://schemas.openxmlformats.org/officeDocument/2006/relationships/audio" Target="../media/media9.mp3"/><Relationship Id="rId11" Type="http://schemas.openxmlformats.org/officeDocument/2006/relationships/slideLayout" Target="../slideLayouts/slideLayout2.xml"/><Relationship Id="rId5" Type="http://schemas.microsoft.com/office/2007/relationships/media" Target="../media/media9.mp3"/><Relationship Id="rId15" Type="http://schemas.openxmlformats.org/officeDocument/2006/relationships/image" Target="../media/image35.png"/><Relationship Id="rId10" Type="http://schemas.openxmlformats.org/officeDocument/2006/relationships/audio" Target="../media/media11.mp3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0.jpe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48888" y="1588819"/>
            <a:ext cx="660143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CC"/>
                </a:solidFill>
              </a:rPr>
              <a:t>nursing home </a:t>
            </a:r>
            <a:r>
              <a:rPr lang="en-US" sz="4000" b="1" dirty="0">
                <a:solidFill>
                  <a:srgbClr val="0000CC"/>
                </a:solidFill>
                <a:cs typeface="Calibri" panose="020F0502020204030204" pitchFamily="34" charset="0"/>
              </a:rPr>
              <a:t>(</a:t>
            </a:r>
            <a:r>
              <a:rPr lang="en-US" sz="4000" b="1" dirty="0" err="1">
                <a:solidFill>
                  <a:srgbClr val="0000CC"/>
                </a:solidFill>
                <a:cs typeface="Calibri" panose="020F0502020204030204" pitchFamily="34" charset="0"/>
              </a:rPr>
              <a:t>n.phr</a:t>
            </a:r>
            <a:r>
              <a:rPr lang="en-US" sz="4000" b="1" dirty="0">
                <a:solidFill>
                  <a:srgbClr val="0000CC"/>
                </a:solidFill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8085" y="421426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viện</a:t>
            </a:r>
            <a:r>
              <a:rPr lang="en-US" sz="3600" dirty="0"/>
              <a:t> </a:t>
            </a:r>
            <a:r>
              <a:rPr lang="en-US" sz="3600" dirty="0" err="1"/>
              <a:t>dưỡng</a:t>
            </a:r>
            <a:r>
              <a:rPr lang="en-US" sz="3600" dirty="0"/>
              <a:t> </a:t>
            </a:r>
            <a:r>
              <a:rPr lang="en-US" sz="3600" dirty="0" err="1"/>
              <a:t>lão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605603" y="3116494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vi-VN" sz="3600" b="1" dirty="0">
                <a:solidFill>
                  <a:srgbClr val="0FB7BD"/>
                </a:solidFill>
              </a:rPr>
              <a:t>ˈnɜːsɪŋ həʊm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nursing home ">
            <a:hlinkClick r:id="" action="ppaction://media"/>
            <a:extLst>
              <a:ext uri="{FF2B5EF4-FFF2-40B4-BE49-F238E27FC236}">
                <a16:creationId xmlns:a16="http://schemas.microsoft.com/office/drawing/2014/main" id="{37920D83-8996-49D2-8A61-3B0D35CFD5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17579" y="5133213"/>
            <a:ext cx="971904" cy="97190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59684B-6E2A-0DDF-1DA8-E5444F2D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22" y="1745674"/>
            <a:ext cx="4723936" cy="3523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6005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CC"/>
                </a:solidFill>
              </a:rPr>
              <a:t>Pick up litter </a:t>
            </a:r>
            <a:r>
              <a:rPr lang="en-US" b="1" dirty="0">
                <a:solidFill>
                  <a:srgbClr val="0000CC"/>
                </a:solidFill>
              </a:rPr>
              <a:t>(v.ph</a:t>
            </a:r>
            <a:r>
              <a:rPr lang="en-US" b="1" dirty="0">
                <a:solidFill>
                  <a:srgbClr val="0000CC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9147" y="402078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Nhặt</a:t>
            </a:r>
            <a:r>
              <a:rPr lang="en-US" sz="3600" dirty="0"/>
              <a:t> </a:t>
            </a:r>
            <a:r>
              <a:rPr lang="en-US" sz="3600" dirty="0" err="1"/>
              <a:t>rác</a:t>
            </a:r>
            <a:r>
              <a:rPr lang="en-US" sz="36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2306" y="3089293"/>
            <a:ext cx="27494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0" i="0" dirty="0">
                <a:solidFill>
                  <a:srgbClr val="00B2A5"/>
                </a:solidFill>
                <a:effectLst/>
                <a:latin typeface="OpenSans"/>
              </a:rPr>
              <a:t>/</a:t>
            </a:r>
            <a:r>
              <a:rPr lang="en-US" sz="3600" b="0" i="0" dirty="0" err="1">
                <a:solidFill>
                  <a:srgbClr val="00B2A5"/>
                </a:solidFill>
                <a:effectLst/>
                <a:latin typeface="OpenSans"/>
              </a:rPr>
              <a:t>pɪk</a:t>
            </a:r>
            <a:r>
              <a:rPr lang="en-US" sz="3600" b="0" i="0" dirty="0">
                <a:solidFill>
                  <a:srgbClr val="00B2A5"/>
                </a:solidFill>
                <a:effectLst/>
                <a:latin typeface="OpenSans"/>
              </a:rPr>
              <a:t> </a:t>
            </a:r>
            <a:r>
              <a:rPr lang="en-US" sz="3600" b="0" i="0" dirty="0" err="1">
                <a:solidFill>
                  <a:srgbClr val="00B2A5"/>
                </a:solidFill>
                <a:effectLst/>
                <a:latin typeface="OpenSans"/>
              </a:rPr>
              <a:t>ʌp</a:t>
            </a:r>
            <a:r>
              <a:rPr lang="en-US" sz="3600" b="0" i="0" dirty="0">
                <a:solidFill>
                  <a:srgbClr val="00B2A5"/>
                </a:solidFill>
                <a:effectLst/>
                <a:latin typeface="OpenSans"/>
              </a:rPr>
              <a:t> ˈ</a:t>
            </a:r>
            <a:r>
              <a:rPr lang="en-US" sz="3600" b="0" i="0" dirty="0" err="1">
                <a:solidFill>
                  <a:srgbClr val="00B2A5"/>
                </a:solidFill>
                <a:effectLst/>
                <a:latin typeface="OpenSans"/>
              </a:rPr>
              <a:t>liːtə</a:t>
            </a:r>
            <a:r>
              <a:rPr lang="en-US" sz="3600" b="0" i="0" dirty="0">
                <a:solidFill>
                  <a:srgbClr val="00B2A5"/>
                </a:solidFill>
                <a:effectLst/>
                <a:latin typeface="OpenSans"/>
              </a:rPr>
              <a:t>/ </a:t>
            </a:r>
            <a:endParaRPr lang="en-US" sz="3600" b="1" dirty="0">
              <a:solidFill>
                <a:srgbClr val="00B2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5" name="Picture 4" descr="Hơn 700 bạn trẻ chung tay nhặt rác, tuyên truyền bảo vệ môi trường">
            <a:extLst>
              <a:ext uri="{FF2B5EF4-FFF2-40B4-BE49-F238E27FC236}">
                <a16:creationId xmlns:a16="http://schemas.microsoft.com/office/drawing/2014/main" id="{E44A015B-B30B-A7DC-559E-6729BF4A1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423" y="1685109"/>
            <a:ext cx="4211705" cy="3631474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k  up letter">
            <a:hlinkClick r:id="" action="ppaction://media"/>
            <a:extLst>
              <a:ext uri="{FF2B5EF4-FFF2-40B4-BE49-F238E27FC236}">
                <a16:creationId xmlns:a16="http://schemas.microsoft.com/office/drawing/2014/main" id="{E4C4F75D-018F-E0F6-6E2A-E99771440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7" grpId="1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326843"/>
              </p:ext>
            </p:extLst>
          </p:nvPr>
        </p:nvGraphicFramePr>
        <p:xfrm>
          <a:off x="1261127" y="1453315"/>
          <a:ext cx="10413132" cy="415437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7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6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24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community activity 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/kəˈmjuːnɪti ækˈtɪvɪti/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hoạt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cộng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đồng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9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donate 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/dəʊˈneɪt/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quyên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góp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ủng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hộ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93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nursing home 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/ˈnɜːsɪŋ həʊm/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viện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dưỡng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lão</a:t>
                      </a:r>
                      <a:endParaRPr lang="vi-VN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2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homeless 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/ˈhəʊmləs/</a:t>
                      </a:r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vô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cư</a:t>
                      </a: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3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2" name="community activity ">
            <a:hlinkClick r:id="" action="ppaction://media"/>
            <a:extLst>
              <a:ext uri="{FF2B5EF4-FFF2-40B4-BE49-F238E27FC236}">
                <a16:creationId xmlns:a16="http://schemas.microsoft.com/office/drawing/2014/main" id="{B95B0556-1437-495E-83F7-7987ECD94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3299" y="2119051"/>
            <a:ext cx="587828" cy="587828"/>
          </a:xfrm>
          <a:prstGeom prst="rect">
            <a:avLst/>
          </a:prstGeom>
        </p:spPr>
      </p:pic>
      <p:pic>
        <p:nvPicPr>
          <p:cNvPr id="7" name="donate">
            <a:hlinkClick r:id="" action="ppaction://media"/>
            <a:extLst>
              <a:ext uri="{FF2B5EF4-FFF2-40B4-BE49-F238E27FC236}">
                <a16:creationId xmlns:a16="http://schemas.microsoft.com/office/drawing/2014/main" id="{55178D7D-7A96-45F5-892C-30F5A0C827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1125" y="2942673"/>
            <a:ext cx="587828" cy="587828"/>
          </a:xfrm>
          <a:prstGeom prst="rect">
            <a:avLst/>
          </a:prstGeom>
        </p:spPr>
      </p:pic>
      <p:pic>
        <p:nvPicPr>
          <p:cNvPr id="8" name="nursing home ">
            <a:hlinkClick r:id="" action="ppaction://media"/>
            <a:extLst>
              <a:ext uri="{FF2B5EF4-FFF2-40B4-BE49-F238E27FC236}">
                <a16:creationId xmlns:a16="http://schemas.microsoft.com/office/drawing/2014/main" id="{EE65F0AC-FD48-474C-BFAE-ADE50C975A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7212" y="3871618"/>
            <a:ext cx="587828" cy="587828"/>
          </a:xfrm>
          <a:prstGeom prst="rect">
            <a:avLst/>
          </a:prstGeom>
        </p:spPr>
      </p:pic>
      <p:pic>
        <p:nvPicPr>
          <p:cNvPr id="9" name="homeless">
            <a:hlinkClick r:id="" action="ppaction://media"/>
            <a:extLst>
              <a:ext uri="{FF2B5EF4-FFF2-40B4-BE49-F238E27FC236}">
                <a16:creationId xmlns:a16="http://schemas.microsoft.com/office/drawing/2014/main" id="{824A87D4-54C1-46CF-AD11-1122FE4D74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7212" y="4825258"/>
            <a:ext cx="587829" cy="587829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02700D5-D5AA-8336-992E-06D105D964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503981"/>
              </p:ext>
            </p:extLst>
          </p:nvPr>
        </p:nvGraphicFramePr>
        <p:xfrm>
          <a:off x="1189973" y="5607687"/>
          <a:ext cx="10484286" cy="1015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923">
                  <a:extLst>
                    <a:ext uri="{9D8B030D-6E8A-4147-A177-3AD203B41FA5}">
                      <a16:colId xmlns:a16="http://schemas.microsoft.com/office/drawing/2014/main" val="1877301171"/>
                    </a:ext>
                  </a:extLst>
                </a:gridCol>
                <a:gridCol w="3319397">
                  <a:extLst>
                    <a:ext uri="{9D8B030D-6E8A-4147-A177-3AD203B41FA5}">
                      <a16:colId xmlns:a16="http://schemas.microsoft.com/office/drawing/2014/main" val="2047132990"/>
                    </a:ext>
                  </a:extLst>
                </a:gridCol>
                <a:gridCol w="3832966">
                  <a:extLst>
                    <a:ext uri="{9D8B030D-6E8A-4147-A177-3AD203B41FA5}">
                      <a16:colId xmlns:a16="http://schemas.microsoft.com/office/drawing/2014/main" val="1456617446"/>
                    </a:ext>
                  </a:extLst>
                </a:gridCol>
              </a:tblGrid>
              <a:tr h="10153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pick up litter 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B2A5"/>
                          </a:solidFill>
                          <a:effectLst/>
                          <a:latin typeface="OpenSans"/>
                        </a:rPr>
                        <a:t>              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/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pɪk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 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ʌp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 ˈ</a:t>
                      </a:r>
                      <a:r>
                        <a:rPr lang="en-US" sz="2400" b="0" i="0" dirty="0" err="1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liːtə</a:t>
                      </a:r>
                      <a:r>
                        <a:rPr lang="en-US" sz="2400" b="0" i="0" dirty="0">
                          <a:solidFill>
                            <a:schemeClr val="tx1"/>
                          </a:solidFill>
                          <a:effectLst/>
                          <a:latin typeface="OpenSans"/>
                        </a:rPr>
                        <a:t>/ 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             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Nhặt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rác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3123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037532-F98A-07CF-3494-D76145BBFEEA}"/>
                  </a:ext>
                </a:extLst>
              </p14:cNvPr>
              <p14:cNvContentPartPr/>
              <p14:nvPr/>
            </p14:nvContentPartPr>
            <p14:xfrm>
              <a:off x="12300372" y="5398378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037532-F98A-07CF-3494-D76145BBFEE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291732" y="53897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3F3A17-AB05-3B4A-16CB-87B5E6479979}"/>
                  </a:ext>
                </a:extLst>
              </p14:cNvPr>
              <p14:cNvContentPartPr/>
              <p14:nvPr/>
            </p14:nvContentPartPr>
            <p14:xfrm>
              <a:off x="11636522" y="587465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3F3A17-AB05-3B4A-16CB-87B5E647997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27522" y="58660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E9D3633-C7D5-8D3D-3944-4E4BA5E325AA}"/>
                  </a:ext>
                </a:extLst>
              </p14:cNvPr>
              <p14:cNvContentPartPr/>
              <p14:nvPr/>
            </p14:nvContentPartPr>
            <p14:xfrm>
              <a:off x="7790642" y="612521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E9D3633-C7D5-8D3D-3944-4E4BA5E325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82002" y="61162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B47EEB-5B4B-466D-2811-35DB23A7344A}"/>
                  </a:ext>
                </a:extLst>
              </p14:cNvPr>
              <p14:cNvContentPartPr/>
              <p14:nvPr/>
            </p14:nvContentPartPr>
            <p14:xfrm>
              <a:off x="1552922" y="23797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B47EEB-5B4B-466D-2811-35DB23A7344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44282" y="237113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k  up letter">
            <a:hlinkClick r:id="" action="ppaction://media"/>
            <a:extLst>
              <a:ext uri="{FF2B5EF4-FFF2-40B4-BE49-F238E27FC236}">
                <a16:creationId xmlns:a16="http://schemas.microsoft.com/office/drawing/2014/main" id="{4DB11583-5D4A-1F92-E187-F8EC875148E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118" y="57788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8">
            <a:extLst>
              <a:ext uri="{FF2B5EF4-FFF2-40B4-BE49-F238E27FC236}">
                <a16:creationId xmlns:a16="http://schemas.microsoft.com/office/drawing/2014/main" id="{98F969C9-499A-6138-BA6A-D85CEAE4B3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6065" y="332606"/>
            <a:ext cx="6876535" cy="694038"/>
          </a:xfrm>
          <a:prstGeom prst="rect">
            <a:avLst/>
          </a:prstGeom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Name the activities    </a:t>
            </a:r>
          </a:p>
        </p:txBody>
      </p:sp>
      <p:pic>
        <p:nvPicPr>
          <p:cNvPr id="2" name="Picture 1" descr="Hơn 700 bạn trẻ chung tay nhặt rác, tuyên truyền bảo vệ môi trường">
            <a:extLst>
              <a:ext uri="{FF2B5EF4-FFF2-40B4-BE49-F238E27FC236}">
                <a16:creationId xmlns:a16="http://schemas.microsoft.com/office/drawing/2014/main" id="{92690DD7-B798-F5D2-C7EC-AF4D1E81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07" y="1291236"/>
            <a:ext cx="3391450" cy="208953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AB30B-36C0-4154-FAD8-BCD7032D3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2971" y="1259745"/>
            <a:ext cx="3193740" cy="202147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11" name="TextBox 40">
            <a:extLst>
              <a:ext uri="{FF2B5EF4-FFF2-40B4-BE49-F238E27FC236}">
                <a16:creationId xmlns:a16="http://schemas.microsoft.com/office/drawing/2014/main" id="{4677DFA5-91CA-2876-43D8-4048CAFA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07" y="3545580"/>
            <a:ext cx="3449525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Homeless children  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D0978D2C-E32E-9FDC-AEB2-22A380D8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29" y="3484605"/>
            <a:ext cx="3438411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Picking  up  litter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083C8E1F-AA41-00F7-7FA6-BB6496CC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8253" y="3421090"/>
            <a:ext cx="3138458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Donating money 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67E5174A-1BE2-6F59-5FE8-4F0EA1D8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322" y="6174691"/>
            <a:ext cx="3749424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Nursing home   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DC869912-5FF9-06FD-65B3-9FAF71D7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408" y="6208064"/>
            <a:ext cx="5311024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Community activity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1B7566-0D6D-798F-CB2F-F26A7D96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22" y="4108538"/>
            <a:ext cx="3749424" cy="202147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tegrate STEM into Community Activities">
            <a:extLst>
              <a:ext uri="{FF2B5EF4-FFF2-40B4-BE49-F238E27FC236}">
                <a16:creationId xmlns:a16="http://schemas.microsoft.com/office/drawing/2014/main" id="{C40C83CE-A7E6-206C-A924-D89E96DD7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2059" r="3116" b="4139"/>
          <a:stretch/>
        </p:blipFill>
        <p:spPr bwMode="auto">
          <a:xfrm>
            <a:off x="1079976" y="4146015"/>
            <a:ext cx="5311024" cy="20355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45">
            <a:extLst>
              <a:ext uri="{FF2B5EF4-FFF2-40B4-BE49-F238E27FC236}">
                <a16:creationId xmlns:a16="http://schemas.microsoft.com/office/drawing/2014/main" id="{D8B9A416-3288-D5BA-6309-119E19021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977" y="5749637"/>
            <a:ext cx="354239" cy="55980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45">
            <a:extLst>
              <a:ext uri="{FF2B5EF4-FFF2-40B4-BE49-F238E27FC236}">
                <a16:creationId xmlns:a16="http://schemas.microsoft.com/office/drawing/2014/main" id="{7999A5FF-4537-B585-1A52-65B66F340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48253" y="1344760"/>
            <a:ext cx="354239" cy="57044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45">
            <a:extLst>
              <a:ext uri="{FF2B5EF4-FFF2-40B4-BE49-F238E27FC236}">
                <a16:creationId xmlns:a16="http://schemas.microsoft.com/office/drawing/2014/main" id="{4847B361-BEA1-004B-3567-A2DB33512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7904" y="1291984"/>
            <a:ext cx="354239" cy="54433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45">
            <a:extLst>
              <a:ext uri="{FF2B5EF4-FFF2-40B4-BE49-F238E27FC236}">
                <a16:creationId xmlns:a16="http://schemas.microsoft.com/office/drawing/2014/main" id="{B47A8843-AECE-8E1C-254D-B5FB459A4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322" y="5740258"/>
            <a:ext cx="354239" cy="52199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1DA8FB-913B-F485-34A8-052FB7E4A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840" y="1257747"/>
            <a:ext cx="3568063" cy="2162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Oval 45">
            <a:extLst>
              <a:ext uri="{FF2B5EF4-FFF2-40B4-BE49-F238E27FC236}">
                <a16:creationId xmlns:a16="http://schemas.microsoft.com/office/drawing/2014/main" id="{FD048187-4E6C-EE0B-8E39-54962ECF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91" y="1272454"/>
            <a:ext cx="407942" cy="57619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949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C7C28E9-63D8-8E5F-18E2-14808814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5" y="1692269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Minh’ club ………in the school garden.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D49DF6D6-9EF8-AB10-1BD9-E1FB17DC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34" y="44979"/>
            <a:ext cx="785889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 Listen and choose the best answer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33720xmr97sdczd">
            <a:hlinkClick r:id="rId4"/>
            <a:extLst>
              <a:ext uri="{FF2B5EF4-FFF2-40B4-BE49-F238E27FC236}">
                <a16:creationId xmlns:a16="http://schemas.microsoft.com/office/drawing/2014/main" id="{566A16CF-2220-A945-74B1-E0DCB0DB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0409" y="6152002"/>
            <a:ext cx="466726" cy="9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7599764D-0518-F4FE-4E79-AD1842BB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3325776"/>
            <a:ext cx="8429373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 plants vegetables.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822715AE-7E58-58FA-9B03-E49E7315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61" y="2215360"/>
            <a:ext cx="5764427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a. plants trees. 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D359CF08-4C55-9C03-28B3-B020D828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2790127"/>
            <a:ext cx="715895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b. plants flowers.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9DA33525-29B3-1DE1-D9AC-16AEB227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13" y="4037918"/>
            <a:ext cx="81432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2. Tom’s club ………...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for kids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962DC1B7-868C-099F-99C8-0D3416611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9" y="4654458"/>
            <a:ext cx="5037138" cy="118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a. teaches Math</a:t>
            </a: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7BCDDE98-B549-8AE9-188D-F79AD51F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9" y="5207629"/>
            <a:ext cx="4788251" cy="567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b. teaches  English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1CDE76A7-5D9B-1B01-03D1-7C7B05E4B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98" y="5589918"/>
            <a:ext cx="8610600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teaches  History.</a:t>
            </a:r>
          </a:p>
        </p:txBody>
      </p:sp>
      <p:pic>
        <p:nvPicPr>
          <p:cNvPr id="2" name="Google Shape;443;p10">
            <a:extLst>
              <a:ext uri="{FF2B5EF4-FFF2-40B4-BE49-F238E27FC236}">
                <a16:creationId xmlns:a16="http://schemas.microsoft.com/office/drawing/2014/main" id="{83D676B8-6CF9-7B74-0999-562566B25EB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2741"/>
          <a:stretch/>
        </p:blipFill>
        <p:spPr>
          <a:xfrm>
            <a:off x="6898292" y="248032"/>
            <a:ext cx="4945695" cy="615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3D401CC-00A2-C6B5-34CC-A76B3FF6054B}"/>
              </a:ext>
            </a:extLst>
          </p:cNvPr>
          <p:cNvSpPr/>
          <p:nvPr/>
        </p:nvSpPr>
        <p:spPr>
          <a:xfrm>
            <a:off x="8587946" y="3267856"/>
            <a:ext cx="1155661" cy="694545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Tom</a:t>
            </a:r>
            <a:r>
              <a:rPr lang="en-US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6DB9BA-6FD5-638A-908B-F581C191DA4B}"/>
              </a:ext>
            </a:extLst>
          </p:cNvPr>
          <p:cNvSpPr/>
          <p:nvPr/>
        </p:nvSpPr>
        <p:spPr>
          <a:xfrm>
            <a:off x="10505368" y="454318"/>
            <a:ext cx="1066745" cy="793397"/>
          </a:xfrm>
          <a:prstGeom prst="ellipse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Minh </a:t>
            </a:r>
          </a:p>
        </p:txBody>
      </p:sp>
      <p:pic>
        <p:nvPicPr>
          <p:cNvPr id="5" name="anh 7 unit 3">
            <a:hlinkClick r:id="" action="ppaction://media"/>
            <a:extLst>
              <a:ext uri="{FF2B5EF4-FFF2-40B4-BE49-F238E27FC236}">
                <a16:creationId xmlns:a16="http://schemas.microsoft.com/office/drawing/2014/main" id="{725A290C-56DD-ED94-66F2-416DB36A5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9956" y="81196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6F5354-561D-3CDA-2565-717A572EF94F}"/>
              </a:ext>
            </a:extLst>
          </p:cNvPr>
          <p:cNvSpPr txBox="1"/>
          <p:nvPr/>
        </p:nvSpPr>
        <p:spPr>
          <a:xfrm>
            <a:off x="547760" y="761050"/>
            <a:ext cx="8040186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activities do Tom’s club and Minh’s club do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help the community?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314" grpId="0"/>
      <p:bldP spid="13315" grpId="0" animBg="1"/>
      <p:bldP spid="13317" grpId="0" animBg="1"/>
      <p:bldP spid="13318" grpId="0" animBg="1"/>
      <p:bldP spid="13319" grpId="0" animBg="1"/>
      <p:bldP spid="13320" grpId="0"/>
      <p:bldP spid="13321" grpId="0" animBg="1"/>
      <p:bldP spid="13322" grpId="0" animBg="1"/>
      <p:bldP spid="13323" grpId="0" animBg="1"/>
      <p:bldP spid="4" grpId="0" animBg="1"/>
      <p:bldP spid="7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487066" y="1962833"/>
            <a:ext cx="11635523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i, Tom. Are you back in Ha </a:t>
            </a:r>
            <a:r>
              <a:rPr lang="en-US" sz="2100" b="0" i="0" dirty="0" err="1">
                <a:solidFill>
                  <a:srgbClr val="242021"/>
                </a:solidFill>
                <a:effectLst/>
              </a:rPr>
              <a:t>Noi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came back yesterday. Can we meet up this Sunday morning?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bought you a board game.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ure,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can’t wait! But our Green School Club will have some community activities on that morning.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What activities does your club do?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Well, we pick up litter around our school and plant vegetables in our school garden.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School gardening? That’s fantastic!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the vegetables to a nursing home. Does your school have any activities like these?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books to homeless children. We also have English classes. Last summer, we taught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0" i="0" dirty="0">
                <a:solidFill>
                  <a:srgbClr val="242021"/>
                </a:solidFill>
                <a:effectLst/>
              </a:rPr>
              <a:t>English to 30 kids in the area.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ounds like great work!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T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hanks.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... So, let’s meet in the afternoon then.</a:t>
            </a:r>
            <a:r>
              <a:rPr lang="en-US" sz="2100" dirty="0"/>
              <a:t> </a:t>
            </a:r>
          </a:p>
        </p:txBody>
      </p:sp>
      <p:pic>
        <p:nvPicPr>
          <p:cNvPr id="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8585" y="132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C7C28E9-63D8-8E5F-18E2-14808814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5" y="1692269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Minh’ club ………in the school garden.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D49DF6D6-9EF8-AB10-1BD9-E1FB17DC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34" y="44979"/>
            <a:ext cx="785889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 Listen and choose the best answer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33720xmr97sdczd">
            <a:hlinkClick r:id="rId2"/>
            <a:extLst>
              <a:ext uri="{FF2B5EF4-FFF2-40B4-BE49-F238E27FC236}">
                <a16:creationId xmlns:a16="http://schemas.microsoft.com/office/drawing/2014/main" id="{566A16CF-2220-A945-74B1-E0DCB0DB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0409" y="6152002"/>
            <a:ext cx="466726" cy="9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7599764D-0518-F4FE-4E79-AD1842BB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3325776"/>
            <a:ext cx="8429373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 plants vegetables.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822715AE-7E58-58FA-9B03-E49E7315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61" y="2215360"/>
            <a:ext cx="5764427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a. plants trees. 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D359CF08-4C55-9C03-28B3-B020D828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2790127"/>
            <a:ext cx="715895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b. plants flowers.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9DA33525-29B3-1DE1-D9AC-16AEB227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13" y="4037918"/>
            <a:ext cx="81432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2. Tom’s club ………... 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for kids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962DC1B7-868C-099F-99C8-0D3416611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72" y="4654458"/>
            <a:ext cx="5037138" cy="118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a. teaches Math</a:t>
            </a: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7BCDDE98-B549-8AE9-188D-F79AD51F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9" y="5207629"/>
            <a:ext cx="4788251" cy="567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b. teaches  English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1CDE76A7-5D9B-1B01-03D1-7C7B05E4B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98" y="5589918"/>
            <a:ext cx="8610600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teaches  History.</a:t>
            </a:r>
          </a:p>
        </p:txBody>
      </p:sp>
      <p:pic>
        <p:nvPicPr>
          <p:cNvPr id="2" name="Google Shape;443;p10">
            <a:extLst>
              <a:ext uri="{FF2B5EF4-FFF2-40B4-BE49-F238E27FC236}">
                <a16:creationId xmlns:a16="http://schemas.microsoft.com/office/drawing/2014/main" id="{83D676B8-6CF9-7B74-0999-562566B25E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2741"/>
          <a:stretch/>
        </p:blipFill>
        <p:spPr>
          <a:xfrm>
            <a:off x="6898292" y="248032"/>
            <a:ext cx="4945695" cy="615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3D401CC-00A2-C6B5-34CC-A76B3FF6054B}"/>
              </a:ext>
            </a:extLst>
          </p:cNvPr>
          <p:cNvSpPr/>
          <p:nvPr/>
        </p:nvSpPr>
        <p:spPr>
          <a:xfrm>
            <a:off x="8587946" y="3267856"/>
            <a:ext cx="1155661" cy="69454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Tom</a:t>
            </a:r>
            <a:r>
              <a:rPr lang="en-US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6DB9BA-6FD5-638A-908B-F581C191DA4B}"/>
              </a:ext>
            </a:extLst>
          </p:cNvPr>
          <p:cNvSpPr/>
          <p:nvPr/>
        </p:nvSpPr>
        <p:spPr>
          <a:xfrm>
            <a:off x="10505368" y="454318"/>
            <a:ext cx="1066745" cy="793397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Minh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F5354-561D-3CDA-2565-717A572EF94F}"/>
              </a:ext>
            </a:extLst>
          </p:cNvPr>
          <p:cNvSpPr txBox="1"/>
          <p:nvPr/>
        </p:nvSpPr>
        <p:spPr>
          <a:xfrm>
            <a:off x="547760" y="761050"/>
            <a:ext cx="8040186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activities do Tom’s club and Minh’s club do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help the community?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FD2A0A-779D-9549-B9E4-FF55A5CAE02D}"/>
              </a:ext>
            </a:extLst>
          </p:cNvPr>
          <p:cNvSpPr/>
          <p:nvPr/>
        </p:nvSpPr>
        <p:spPr>
          <a:xfrm>
            <a:off x="1165064" y="3540034"/>
            <a:ext cx="420130" cy="3135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750B5-0A2A-086A-F1E4-C7F3185AD4C9}"/>
              </a:ext>
            </a:extLst>
          </p:cNvPr>
          <p:cNvSpPr/>
          <p:nvPr/>
        </p:nvSpPr>
        <p:spPr>
          <a:xfrm>
            <a:off x="1108456" y="5142410"/>
            <a:ext cx="420130" cy="3178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Right 4">
            <a:hlinkClick r:id="rId6" action="ppaction://hlinksldjump"/>
            <a:extLst>
              <a:ext uri="{FF2B5EF4-FFF2-40B4-BE49-F238E27FC236}">
                <a16:creationId xmlns:a16="http://schemas.microsoft.com/office/drawing/2014/main" id="{ACC4C3AC-F1BA-ED2F-F75C-4623BCA269CD}"/>
              </a:ext>
            </a:extLst>
          </p:cNvPr>
          <p:cNvSpPr/>
          <p:nvPr/>
        </p:nvSpPr>
        <p:spPr>
          <a:xfrm>
            <a:off x="5638800" y="5729291"/>
            <a:ext cx="914400" cy="6445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65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487066" y="1962833"/>
            <a:ext cx="11635523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i, Tom. Are you back in Ha </a:t>
            </a:r>
            <a:r>
              <a:rPr lang="en-US" sz="2100" b="0" i="0" dirty="0" err="1">
                <a:solidFill>
                  <a:srgbClr val="242021"/>
                </a:solidFill>
                <a:effectLst/>
              </a:rPr>
              <a:t>Noi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came back yesterday. Can we meet up this Sunday morning?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bought you a board game.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ure,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can’t wait! But our Green School Club will have some community activities on that morning.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What activities does your club do?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Well, we pick up litter around our school and plant vegetables in our school garden.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School gardening? That’s fantastic!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the vegetables to a nursing home. Does your school have any activities like these?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books to homeless children. We also have English classes. Last summer, we taught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0" i="0" dirty="0">
                <a:solidFill>
                  <a:srgbClr val="242021"/>
                </a:solidFill>
                <a:effectLst/>
              </a:rPr>
              <a:t>English to 30 kids in the area.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ounds like great work!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T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hanks.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... So, let’s meet in the afternoon then.</a:t>
            </a:r>
            <a:r>
              <a:rPr lang="en-US" sz="2100" dirty="0"/>
              <a:t> </a:t>
            </a:r>
          </a:p>
        </p:txBody>
      </p:sp>
      <p:pic>
        <p:nvPicPr>
          <p:cNvPr id="2" name="0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8585" y="1340284"/>
            <a:ext cx="609600" cy="5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DC7C28E9-63D8-8E5F-18E2-14808814D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265" y="1692269"/>
            <a:ext cx="861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Minh’ club ………in the school garden.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D49DF6D6-9EF8-AB10-1BD9-E1FB17DC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34" y="44979"/>
            <a:ext cx="7858898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1.  Listen and choose the best answer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33720xmr97sdczd">
            <a:hlinkClick r:id="rId2"/>
            <a:extLst>
              <a:ext uri="{FF2B5EF4-FFF2-40B4-BE49-F238E27FC236}">
                <a16:creationId xmlns:a16="http://schemas.microsoft.com/office/drawing/2014/main" id="{566A16CF-2220-A945-74B1-E0DCB0DBF2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40409" y="6152002"/>
            <a:ext cx="466726" cy="97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>
            <a:extLst>
              <a:ext uri="{FF2B5EF4-FFF2-40B4-BE49-F238E27FC236}">
                <a16:creationId xmlns:a16="http://schemas.microsoft.com/office/drawing/2014/main" id="{7599764D-0518-F4FE-4E79-AD1842BB4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3325776"/>
            <a:ext cx="8429373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 plants vegetables.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822715AE-7E58-58FA-9B03-E49E7315A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2230344"/>
            <a:ext cx="5764427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a. plants trees. </a:t>
            </a:r>
            <a:endParaRPr lang="en-US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D359CF08-4C55-9C03-28B3-B020D828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23" y="2806191"/>
            <a:ext cx="7158959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b. plants flowers.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9DA33525-29B3-1DE1-D9AC-16AEB2275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013" y="4037918"/>
            <a:ext cx="81432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2. Tom’s club ………... 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for kids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962DC1B7-868C-099F-99C8-0D3416611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9" y="4657904"/>
            <a:ext cx="5037138" cy="118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a. teaches Math</a:t>
            </a: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7BCDDE98-B549-8AE9-188D-F79AD51F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09" y="5207629"/>
            <a:ext cx="4788251" cy="5670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	b. teaches  English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1CDE76A7-5D9B-1B01-03D1-7C7B05E4B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35" y="5593364"/>
            <a:ext cx="8610600" cy="46166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	c. teaches  History.</a:t>
            </a:r>
          </a:p>
        </p:txBody>
      </p:sp>
      <p:pic>
        <p:nvPicPr>
          <p:cNvPr id="2" name="Google Shape;443;p10">
            <a:extLst>
              <a:ext uri="{FF2B5EF4-FFF2-40B4-BE49-F238E27FC236}">
                <a16:creationId xmlns:a16="http://schemas.microsoft.com/office/drawing/2014/main" id="{83D676B8-6CF9-7B74-0999-562566B25E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2741"/>
          <a:stretch/>
        </p:blipFill>
        <p:spPr>
          <a:xfrm>
            <a:off x="6898292" y="248032"/>
            <a:ext cx="4945695" cy="61554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3D401CC-00A2-C6B5-34CC-A76B3FF6054B}"/>
              </a:ext>
            </a:extLst>
          </p:cNvPr>
          <p:cNvSpPr/>
          <p:nvPr/>
        </p:nvSpPr>
        <p:spPr>
          <a:xfrm>
            <a:off x="8587946" y="3267856"/>
            <a:ext cx="1155661" cy="694545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Tom</a:t>
            </a:r>
            <a:r>
              <a:rPr lang="en-US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6DB9BA-6FD5-638A-908B-F581C191DA4B}"/>
              </a:ext>
            </a:extLst>
          </p:cNvPr>
          <p:cNvSpPr/>
          <p:nvPr/>
        </p:nvSpPr>
        <p:spPr>
          <a:xfrm>
            <a:off x="10505368" y="454318"/>
            <a:ext cx="1066745" cy="793397"/>
          </a:xfrm>
          <a:prstGeom prst="ellips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Minh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F5354-561D-3CDA-2565-717A572EF94F}"/>
              </a:ext>
            </a:extLst>
          </p:cNvPr>
          <p:cNvSpPr txBox="1"/>
          <p:nvPr/>
        </p:nvSpPr>
        <p:spPr>
          <a:xfrm>
            <a:off x="547760" y="761050"/>
            <a:ext cx="8040186" cy="9541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activities do Tom’s club and Minh’s club do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 help the community?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FD2A0A-779D-9549-B9E4-FF55A5CAE02D}"/>
              </a:ext>
            </a:extLst>
          </p:cNvPr>
          <p:cNvSpPr/>
          <p:nvPr/>
        </p:nvSpPr>
        <p:spPr>
          <a:xfrm>
            <a:off x="1108456" y="3485932"/>
            <a:ext cx="420130" cy="3135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750B5-0A2A-086A-F1E4-C7F3185AD4C9}"/>
              </a:ext>
            </a:extLst>
          </p:cNvPr>
          <p:cNvSpPr/>
          <p:nvPr/>
        </p:nvSpPr>
        <p:spPr>
          <a:xfrm>
            <a:off x="1108456" y="5142410"/>
            <a:ext cx="420130" cy="31786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Arrow: Right 4">
            <a:hlinkClick r:id="rId6" action="ppaction://hlinksldjump"/>
            <a:extLst>
              <a:ext uri="{FF2B5EF4-FFF2-40B4-BE49-F238E27FC236}">
                <a16:creationId xmlns:a16="http://schemas.microsoft.com/office/drawing/2014/main" id="{ACC4C3AC-F1BA-ED2F-F75C-4623BCA269CD}"/>
              </a:ext>
            </a:extLst>
          </p:cNvPr>
          <p:cNvSpPr/>
          <p:nvPr/>
        </p:nvSpPr>
        <p:spPr>
          <a:xfrm>
            <a:off x="5638800" y="5729291"/>
            <a:ext cx="914400" cy="6445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779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5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1" animBg="1"/>
      <p:bldP spid="13319" grpId="1" animBg="1"/>
      <p:bldP spid="13321" grpId="0" animBg="1"/>
      <p:bldP spid="133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8585" y="1328388"/>
            <a:ext cx="76874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the appropriate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951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336EA9C8-C040-41D8-A450-F85D6218DA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135703"/>
              </p:ext>
            </p:extLst>
          </p:nvPr>
        </p:nvGraphicFramePr>
        <p:xfrm>
          <a:off x="1078804" y="2240146"/>
          <a:ext cx="9809763" cy="372738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055901">
                  <a:extLst>
                    <a:ext uri="{9D8B030D-6E8A-4147-A177-3AD203B41FA5}">
                      <a16:colId xmlns:a16="http://schemas.microsoft.com/office/drawing/2014/main" val="879033425"/>
                    </a:ext>
                  </a:extLst>
                </a:gridCol>
                <a:gridCol w="1902633">
                  <a:extLst>
                    <a:ext uri="{9D8B030D-6E8A-4147-A177-3AD203B41FA5}">
                      <a16:colId xmlns:a16="http://schemas.microsoft.com/office/drawing/2014/main" val="1137353043"/>
                    </a:ext>
                  </a:extLst>
                </a:gridCol>
                <a:gridCol w="1851229">
                  <a:extLst>
                    <a:ext uri="{9D8B030D-6E8A-4147-A177-3AD203B41FA5}">
                      <a16:colId xmlns:a16="http://schemas.microsoft.com/office/drawing/2014/main" val="1069350663"/>
                    </a:ext>
                  </a:extLst>
                </a:gridCol>
              </a:tblGrid>
              <a:tr h="6212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Community activity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Minh’s club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Tom’s club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223861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r>
                        <a:rPr lang="en-US" sz="2400" dirty="0"/>
                        <a:t>1. picking up litter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85410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r>
                        <a:rPr lang="en-US" sz="2400" dirty="0"/>
                        <a:t>2. planting vegetables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24088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r>
                        <a:rPr lang="en-US" sz="2400" dirty="0"/>
                        <a:t>3. donating books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178348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r>
                        <a:rPr lang="en-US" sz="2400" dirty="0"/>
                        <a:t>4. donating vegetables</a:t>
                      </a:r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9224885"/>
                  </a:ext>
                </a:extLst>
              </a:tr>
              <a:tr h="621231">
                <a:tc>
                  <a:txBody>
                    <a:bodyPr/>
                    <a:lstStyle/>
                    <a:p>
                      <a:r>
                        <a:rPr lang="en-US" sz="2400" dirty="0"/>
                        <a:t>5. </a:t>
                      </a:r>
                      <a:r>
                        <a:rPr lang="en-US" sz="2400"/>
                        <a:t>teaching English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4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411285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8D745C6C-E200-494B-8744-17E2E4060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5895" y="2856790"/>
            <a:ext cx="572210" cy="57221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672DBF6C-61C8-42BF-9FA3-D24256E73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5895" y="3529632"/>
            <a:ext cx="572210" cy="572210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3BECFC6B-963A-4AF8-B4BF-6296C708F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5895" y="4774684"/>
            <a:ext cx="572210" cy="572210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02ECE30-9A4F-491E-8050-E63BDF90E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0056" y="4136098"/>
            <a:ext cx="572210" cy="572210"/>
          </a:xfrm>
          <a:prstGeom prst="rect">
            <a:avLst/>
          </a:prstGeom>
        </p:spPr>
      </p:pic>
      <p:pic>
        <p:nvPicPr>
          <p:cNvPr id="21" name="Graphic 20" descr="Checkmark with solid fill">
            <a:extLst>
              <a:ext uri="{FF2B5EF4-FFF2-40B4-BE49-F238E27FC236}">
                <a16:creationId xmlns:a16="http://schemas.microsoft.com/office/drawing/2014/main" id="{32884D8F-04A2-49AB-B8CB-5832990A9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0056" y="5346894"/>
            <a:ext cx="572210" cy="57221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C4B059DF-659E-06CA-3F54-C07E44A788F6}"/>
              </a:ext>
            </a:extLst>
          </p:cNvPr>
          <p:cNvSpPr/>
          <p:nvPr/>
        </p:nvSpPr>
        <p:spPr>
          <a:xfrm>
            <a:off x="9953897" y="5708469"/>
            <a:ext cx="1554480" cy="895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lowergraphi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 b="8965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71596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QUANG HIEP SECONDARY SCHOOL</a:t>
            </a:r>
            <a:endParaRPr lang="en-US" b="1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4495800" y="685800"/>
            <a:ext cx="3505200" cy="1371600"/>
            <a:chOff x="144" y="2132"/>
            <a:chExt cx="1089" cy="1537"/>
          </a:xfrm>
        </p:grpSpPr>
        <p:pic>
          <p:nvPicPr>
            <p:cNvPr id="55301" name="Picture 5" descr="hoa van trang tr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87"/>
              <a:ext cx="1089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6" descr="Logo-BG&amp;DD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" y="3004"/>
              <a:ext cx="499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Picture 7" descr="feu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" y="2132"/>
              <a:ext cx="353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5304" name="Picture 8" descr="CHAO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WordArt 9"/>
          <p:cNvSpPr>
            <a:spLocks noChangeArrowheads="1" noChangeShapeType="1" noTextEdit="1"/>
          </p:cNvSpPr>
          <p:nvPr/>
        </p:nvSpPr>
        <p:spPr bwMode="auto">
          <a:xfrm>
            <a:off x="2057400" y="3733801"/>
            <a:ext cx="8382000" cy="733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WELLCOME TO OUR CLASS !</a:t>
            </a:r>
          </a:p>
        </p:txBody>
      </p:sp>
      <p:sp>
        <p:nvSpPr>
          <p:cNvPr id="43018" name="WordArt 10"/>
          <p:cNvSpPr>
            <a:spLocks noChangeArrowheads="1" noChangeShapeType="1" noTextEdit="1"/>
          </p:cNvSpPr>
          <p:nvPr/>
        </p:nvSpPr>
        <p:spPr bwMode="auto">
          <a:xfrm>
            <a:off x="3276600" y="5638800"/>
            <a:ext cx="5943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Presented by: HỒ THỊ HỒNG THẮM</a:t>
            </a:r>
          </a:p>
        </p:txBody>
      </p:sp>
      <p:pic>
        <p:nvPicPr>
          <p:cNvPr id="55307" name="S03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1588" cy="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Que Sera Sera - Doris D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557627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7"/>
                </p:tgtEl>
              </p:cMediaNode>
            </p:audio>
            <p:audi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8"/>
                </p:tgtEl>
              </p:cMediaNode>
            </p:audio>
          </p:childTnLst>
        </p:cTn>
      </p:par>
    </p:tnLst>
    <p:bldLst>
      <p:bldP spid="43017" grpId="0"/>
      <p:bldP spid="430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5834" y="28479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phrases under the pictures with the verbs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48320" y="31512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1168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6A3D0-D1E2-4E65-BCCB-BF32391E5194}"/>
              </a:ext>
            </a:extLst>
          </p:cNvPr>
          <p:cNvSpPr txBox="1"/>
          <p:nvPr/>
        </p:nvSpPr>
        <p:spPr>
          <a:xfrm>
            <a:off x="1981788" y="787364"/>
            <a:ext cx="8116613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pick up		clean		donate		recycle		help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C74C3C-513A-4FC9-BBB3-5BFB3586ABBC}"/>
              </a:ext>
            </a:extLst>
          </p:cNvPr>
          <p:cNvSpPr txBox="1"/>
          <p:nvPr/>
        </p:nvSpPr>
        <p:spPr>
          <a:xfrm>
            <a:off x="626114" y="3723131"/>
            <a:ext cx="32476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26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litter</a:t>
            </a:r>
            <a:r>
              <a:rPr lang="en-US" sz="2600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F1F3CC-B829-4711-AC99-A059FD50060B}"/>
              </a:ext>
            </a:extLst>
          </p:cNvPr>
          <p:cNvSpPr txBox="1"/>
          <p:nvPr/>
        </p:nvSpPr>
        <p:spPr>
          <a:xfrm>
            <a:off x="4118991" y="3700963"/>
            <a:ext cx="41872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solidFill>
                  <a:srgbClr val="F26548"/>
                </a:solidFill>
                <a:effectLst/>
              </a:rPr>
              <a:t>2</a:t>
            </a:r>
            <a:r>
              <a:rPr lang="en-US" sz="2600" b="1" i="0">
                <a:solidFill>
                  <a:srgbClr val="F26548"/>
                </a:solidFill>
                <a:effectLst/>
              </a:rPr>
              <a:t>. </a:t>
            </a:r>
            <a:r>
              <a:rPr lang="en-US" sz="2600" b="0" i="0">
                <a:solidFill>
                  <a:srgbClr val="949599"/>
                </a:solidFill>
                <a:effectLst/>
              </a:rPr>
              <a:t>______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homeless children</a:t>
            </a:r>
            <a:r>
              <a:rPr lang="en-US" sz="26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D200BE-A9D8-4DD9-A53A-D8A9ECFA1DEA}"/>
              </a:ext>
            </a:extLst>
          </p:cNvPr>
          <p:cNvSpPr txBox="1"/>
          <p:nvPr/>
        </p:nvSpPr>
        <p:spPr>
          <a:xfrm>
            <a:off x="7975508" y="3726363"/>
            <a:ext cx="4127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2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plastic bottles</a:t>
            </a:r>
            <a:r>
              <a:rPr lang="en-US" sz="26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DED0FC-3853-409A-9D77-2C0FF218F983}"/>
              </a:ext>
            </a:extLst>
          </p:cNvPr>
          <p:cNvSpPr txBox="1"/>
          <p:nvPr/>
        </p:nvSpPr>
        <p:spPr>
          <a:xfrm>
            <a:off x="1085845" y="3684930"/>
            <a:ext cx="13769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</a:rPr>
              <a:t>pick 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B00F91-96D3-4383-B518-CD7FC1F337AE}"/>
              </a:ext>
            </a:extLst>
          </p:cNvPr>
          <p:cNvSpPr txBox="1"/>
          <p:nvPr/>
        </p:nvSpPr>
        <p:spPr>
          <a:xfrm>
            <a:off x="4687466" y="3697730"/>
            <a:ext cx="9948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</a:rPr>
              <a:t>help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CC7E56-CA6D-4BAC-9A10-348E9D9E0D47}"/>
              </a:ext>
            </a:extLst>
          </p:cNvPr>
          <p:cNvSpPr txBox="1"/>
          <p:nvPr/>
        </p:nvSpPr>
        <p:spPr>
          <a:xfrm>
            <a:off x="8656734" y="3704047"/>
            <a:ext cx="12944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00CC"/>
                </a:solidFill>
              </a:rPr>
              <a:t>recycle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067" y="1350372"/>
            <a:ext cx="3386676" cy="2241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7445" y="1409700"/>
            <a:ext cx="3568063" cy="2181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0463" y="1409700"/>
            <a:ext cx="3355876" cy="224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422DD-4030-612B-B37A-5CCB42CE42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623" y="4333036"/>
            <a:ext cx="4471115" cy="17488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8C0C1-D262-7D77-BE1E-4CE6A7F7678A}"/>
              </a:ext>
            </a:extLst>
          </p:cNvPr>
          <p:cNvSpPr txBox="1"/>
          <p:nvPr/>
        </p:nvSpPr>
        <p:spPr>
          <a:xfrm>
            <a:off x="523248" y="6177669"/>
            <a:ext cx="3985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_________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clothes</a:t>
            </a:r>
            <a:r>
              <a:rPr lang="en-US" sz="2800" dirty="0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335CA-48DD-A538-DF90-80E80CD0BF8B}"/>
              </a:ext>
            </a:extLst>
          </p:cNvPr>
          <p:cNvSpPr txBox="1"/>
          <p:nvPr/>
        </p:nvSpPr>
        <p:spPr>
          <a:xfrm>
            <a:off x="941818" y="6081841"/>
            <a:ext cx="1648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donate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8C07E-41D8-4F9B-D1FB-C915229C62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3758" y="4294368"/>
            <a:ext cx="4471115" cy="18660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F190C0-2802-1C18-63EB-87074CD39C5E}"/>
              </a:ext>
            </a:extLst>
          </p:cNvPr>
          <p:cNvSpPr txBox="1"/>
          <p:nvPr/>
        </p:nvSpPr>
        <p:spPr>
          <a:xfrm>
            <a:off x="6483491" y="6239994"/>
            <a:ext cx="5133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400" b="0" i="0" dirty="0">
                <a:solidFill>
                  <a:srgbClr val="949599"/>
                </a:solidFill>
                <a:effectLst/>
                <a:latin typeface="ChronicaPro-Book"/>
              </a:rPr>
              <a:t>________ 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the playground</a:t>
            </a:r>
            <a:r>
              <a:rPr lang="en-US" sz="24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7CD8ED-0BFE-CA0E-3553-0A75092C0668}"/>
              </a:ext>
            </a:extLst>
          </p:cNvPr>
          <p:cNvSpPr txBox="1"/>
          <p:nvPr/>
        </p:nvSpPr>
        <p:spPr>
          <a:xfrm>
            <a:off x="7011174" y="6208841"/>
            <a:ext cx="1162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clean</a:t>
            </a:r>
          </a:p>
        </p:txBody>
      </p:sp>
      <p:pic>
        <p:nvPicPr>
          <p:cNvPr id="8" name="pick  up letter">
            <a:hlinkClick r:id="" action="ppaction://media"/>
            <a:extLst>
              <a:ext uri="{FF2B5EF4-FFF2-40B4-BE49-F238E27FC236}">
                <a16:creationId xmlns:a16="http://schemas.microsoft.com/office/drawing/2014/main" id="{B005C022-E7FA-8850-019B-F861758A1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07660" y="2973006"/>
            <a:ext cx="609600" cy="609600"/>
          </a:xfrm>
          <a:prstGeom prst="rect">
            <a:avLst/>
          </a:prstGeom>
        </p:spPr>
      </p:pic>
      <p:pic>
        <p:nvPicPr>
          <p:cNvPr id="11" name="help homless children">
            <a:hlinkClick r:id="" action="ppaction://media"/>
            <a:extLst>
              <a:ext uri="{FF2B5EF4-FFF2-40B4-BE49-F238E27FC236}">
                <a16:creationId xmlns:a16="http://schemas.microsoft.com/office/drawing/2014/main" id="{AB902ECA-C491-1284-395E-83913ED75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245273" y="5733851"/>
            <a:ext cx="609600" cy="609600"/>
          </a:xfrm>
          <a:prstGeom prst="rect">
            <a:avLst/>
          </a:prstGeom>
        </p:spPr>
      </p:pic>
      <p:pic>
        <p:nvPicPr>
          <p:cNvPr id="15" name="recycle plastic bottles">
            <a:hlinkClick r:id="" action="ppaction://media"/>
            <a:extLst>
              <a:ext uri="{FF2B5EF4-FFF2-40B4-BE49-F238E27FC236}">
                <a16:creationId xmlns:a16="http://schemas.microsoft.com/office/drawing/2014/main" id="{5B1DE491-D2E5-91E0-0EDE-1043B74705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12651" y="3131637"/>
            <a:ext cx="609600" cy="609600"/>
          </a:xfrm>
          <a:prstGeom prst="rect">
            <a:avLst/>
          </a:prstGeom>
        </p:spPr>
      </p:pic>
      <p:pic>
        <p:nvPicPr>
          <p:cNvPr id="20" name="donate clohes">
            <a:hlinkClick r:id="" action="ppaction://media"/>
            <a:extLst>
              <a:ext uri="{FF2B5EF4-FFF2-40B4-BE49-F238E27FC236}">
                <a16:creationId xmlns:a16="http://schemas.microsoft.com/office/drawing/2014/main" id="{C556EB79-39D4-CFA9-1079-3065D9BC156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687466" y="5630394"/>
            <a:ext cx="609600" cy="609600"/>
          </a:xfrm>
          <a:prstGeom prst="rect">
            <a:avLst/>
          </a:prstGeom>
        </p:spPr>
      </p:pic>
      <p:pic>
        <p:nvPicPr>
          <p:cNvPr id="24" name="clean the play ground">
            <a:hlinkClick r:id="" action="ppaction://media"/>
            <a:extLst>
              <a:ext uri="{FF2B5EF4-FFF2-40B4-BE49-F238E27FC236}">
                <a16:creationId xmlns:a16="http://schemas.microsoft.com/office/drawing/2014/main" id="{09F2E731-F58B-E894-3AFB-BA52D3460E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350499" y="3099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1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9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5" grpId="0"/>
      <p:bldP spid="27" grpId="0"/>
      <p:bldP spid="9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6985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correct words or phrases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2F91C-C231-4E4B-9399-89C65FBB0A0C}"/>
              </a:ext>
            </a:extLst>
          </p:cNvPr>
          <p:cNvSpPr txBox="1"/>
          <p:nvPr/>
        </p:nvSpPr>
        <p:spPr>
          <a:xfrm>
            <a:off x="1438509" y="1914496"/>
            <a:ext cx="9433135" cy="46166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/>
              <a:t>old people	homeless children	planted              litter	        taught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B6E71-64B2-40BF-9B52-0C78933CEF7E}"/>
              </a:ext>
            </a:extLst>
          </p:cNvPr>
          <p:cNvSpPr txBox="1"/>
          <p:nvPr/>
        </p:nvSpPr>
        <p:spPr>
          <a:xfrm>
            <a:off x="622402" y="2452035"/>
            <a:ext cx="109471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i="0" dirty="0">
                <a:solidFill>
                  <a:srgbClr val="F26548"/>
                </a:solidFill>
                <a:effectLst/>
              </a:rPr>
              <a:t>1.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We collected clothes and gave them to </a:t>
            </a:r>
            <a:r>
              <a:rPr lang="en-US" sz="2400" b="0" i="0" dirty="0">
                <a:solidFill>
                  <a:srgbClr val="949599"/>
                </a:solidFill>
                <a:effectLst/>
              </a:rPr>
              <a:t>_________________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</a:rPr>
              <a:t>2.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Those students picked up all the </a:t>
            </a:r>
            <a:r>
              <a:rPr lang="en-US" sz="2400" b="0" i="0" dirty="0">
                <a:solidFill>
                  <a:srgbClr val="949599"/>
                </a:solidFill>
                <a:effectLst/>
              </a:rPr>
              <a:t>__________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on the street.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</a:rPr>
              <a:t>3.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We helped </a:t>
            </a:r>
            <a:r>
              <a:rPr lang="en-US" sz="2400" b="0" i="0" dirty="0">
                <a:solidFill>
                  <a:srgbClr val="949599"/>
                </a:solidFill>
                <a:effectLst/>
              </a:rPr>
              <a:t>____________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in the nursing home last Sunday.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</a:rPr>
              <a:t>4.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The club members </a:t>
            </a:r>
            <a:r>
              <a:rPr lang="en-US" sz="2400" b="0" i="0" dirty="0">
                <a:solidFill>
                  <a:srgbClr val="949599"/>
                </a:solidFill>
                <a:effectLst/>
              </a:rPr>
              <a:t>________ </a:t>
            </a:r>
            <a:r>
              <a:rPr lang="en-US" sz="2400" b="0" i="0" dirty="0" err="1">
                <a:solidFill>
                  <a:srgbClr val="242021"/>
                </a:solidFill>
                <a:effectLst/>
              </a:rPr>
              <a:t>maths</a:t>
            </a:r>
            <a:r>
              <a:rPr lang="en-US" sz="2400" dirty="0">
                <a:solidFill>
                  <a:srgbClr val="242021"/>
                </a:solidFill>
              </a:rPr>
              <a:t>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to primary students during school holidays.</a:t>
            </a:r>
            <a:br>
              <a:rPr lang="en-US" sz="2400" b="0" i="0" dirty="0">
                <a:solidFill>
                  <a:srgbClr val="242021"/>
                </a:solidFill>
                <a:effectLst/>
              </a:rPr>
            </a:br>
            <a:r>
              <a:rPr lang="en-US" sz="2400" b="1" i="0" dirty="0">
                <a:solidFill>
                  <a:srgbClr val="F26548"/>
                </a:solidFill>
                <a:effectLst/>
              </a:rPr>
              <a:t>5.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We </a:t>
            </a:r>
            <a:r>
              <a:rPr lang="en-US" sz="2400" b="0" i="0" dirty="0">
                <a:solidFill>
                  <a:srgbClr val="949599"/>
                </a:solidFill>
                <a:effectLst/>
              </a:rPr>
              <a:t>__________ </a:t>
            </a:r>
            <a:r>
              <a:rPr lang="en-US" sz="2400" b="0" i="0" dirty="0">
                <a:solidFill>
                  <a:srgbClr val="242021"/>
                </a:solidFill>
                <a:effectLst/>
              </a:rPr>
              <a:t>a lot of trees in the park last summer.</a:t>
            </a:r>
            <a:r>
              <a:rPr lang="en-US" sz="24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0BE08-BA52-4908-A709-72DF96270ED1}"/>
              </a:ext>
            </a:extLst>
          </p:cNvPr>
          <p:cNvSpPr txBox="1"/>
          <p:nvPr/>
        </p:nvSpPr>
        <p:spPr>
          <a:xfrm>
            <a:off x="5917704" y="2692855"/>
            <a:ext cx="2712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homeless children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84696F-7C3F-446E-9786-057A0A26BE52}"/>
              </a:ext>
            </a:extLst>
          </p:cNvPr>
          <p:cNvSpPr txBox="1"/>
          <p:nvPr/>
        </p:nvSpPr>
        <p:spPr>
          <a:xfrm>
            <a:off x="5379514" y="3445657"/>
            <a:ext cx="1008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litter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68528-D828-46E9-942B-1F9BF5510B22}"/>
              </a:ext>
            </a:extLst>
          </p:cNvPr>
          <p:cNvSpPr txBox="1"/>
          <p:nvPr/>
        </p:nvSpPr>
        <p:spPr>
          <a:xfrm>
            <a:off x="2515470" y="4139687"/>
            <a:ext cx="1554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old people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0F290-5B09-49D4-AA44-EFB5F25A6F0B}"/>
              </a:ext>
            </a:extLst>
          </p:cNvPr>
          <p:cNvSpPr txBox="1"/>
          <p:nvPr/>
        </p:nvSpPr>
        <p:spPr>
          <a:xfrm>
            <a:off x="3457862" y="4926337"/>
            <a:ext cx="1224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taught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172ACF-FE86-40E4-8E49-A9892B523FC5}"/>
              </a:ext>
            </a:extLst>
          </p:cNvPr>
          <p:cNvSpPr txBox="1"/>
          <p:nvPr/>
        </p:nvSpPr>
        <p:spPr>
          <a:xfrm>
            <a:off x="1681482" y="5615465"/>
            <a:ext cx="1195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planted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783B4-D6BD-48E3-F7E5-5C69491034D1}"/>
              </a:ext>
            </a:extLst>
          </p:cNvPr>
          <p:cNvSpPr txBox="1"/>
          <p:nvPr/>
        </p:nvSpPr>
        <p:spPr>
          <a:xfrm>
            <a:off x="4674562" y="4539093"/>
            <a:ext cx="1291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TEACH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86F8FF-9138-7FFA-F2C4-9A36A1975F40}"/>
              </a:ext>
            </a:extLst>
          </p:cNvPr>
          <p:cNvCxnSpPr>
            <a:cxnSpLocks/>
          </p:cNvCxnSpPr>
          <p:nvPr/>
        </p:nvCxnSpPr>
        <p:spPr>
          <a:xfrm>
            <a:off x="1658983" y="3108960"/>
            <a:ext cx="1798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1BCB16-A99A-2797-F5D3-B7601D50DA5A}"/>
              </a:ext>
            </a:extLst>
          </p:cNvPr>
          <p:cNvCxnSpPr>
            <a:cxnSpLocks/>
          </p:cNvCxnSpPr>
          <p:nvPr/>
        </p:nvCxnSpPr>
        <p:spPr>
          <a:xfrm flipV="1">
            <a:off x="2877014" y="3853654"/>
            <a:ext cx="1193179" cy="4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733CC7-9FB8-54AA-A316-35E8920BA7A2}"/>
              </a:ext>
            </a:extLst>
          </p:cNvPr>
          <p:cNvCxnSpPr>
            <a:cxnSpLocks/>
          </p:cNvCxnSpPr>
          <p:nvPr/>
        </p:nvCxnSpPr>
        <p:spPr>
          <a:xfrm>
            <a:off x="5163209" y="4539093"/>
            <a:ext cx="1508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A40932-F105-728B-C0A2-1772BA5C6D9E}"/>
              </a:ext>
            </a:extLst>
          </p:cNvPr>
          <p:cNvCxnSpPr>
            <a:cxnSpLocks/>
          </p:cNvCxnSpPr>
          <p:nvPr/>
        </p:nvCxnSpPr>
        <p:spPr>
          <a:xfrm>
            <a:off x="4682525" y="5375349"/>
            <a:ext cx="696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09544A-9ABB-5B3D-C11A-5B5E51B816BD}"/>
              </a:ext>
            </a:extLst>
          </p:cNvPr>
          <p:cNvCxnSpPr>
            <a:cxnSpLocks/>
          </p:cNvCxnSpPr>
          <p:nvPr/>
        </p:nvCxnSpPr>
        <p:spPr>
          <a:xfrm flipV="1">
            <a:off x="3292832" y="6046460"/>
            <a:ext cx="1213854" cy="22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6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8F18988B-017D-4590-135D-CF6F9D48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09600"/>
            <a:ext cx="6398302" cy="707886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Making survey :  </a:t>
            </a:r>
          </a:p>
        </p:txBody>
      </p:sp>
      <p:pic>
        <p:nvPicPr>
          <p:cNvPr id="19459" name="Picture 6" descr="bar01">
            <a:extLst>
              <a:ext uri="{FF2B5EF4-FFF2-40B4-BE49-F238E27FC236}">
                <a16:creationId xmlns:a16="http://schemas.microsoft.com/office/drawing/2014/main" id="{7D3FC37E-D60F-4B76-E804-3905021C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98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ar01">
            <a:extLst>
              <a:ext uri="{FF2B5EF4-FFF2-40B4-BE49-F238E27FC236}">
                <a16:creationId xmlns:a16="http://schemas.microsoft.com/office/drawing/2014/main" id="{94E34D18-CCBE-36BC-9F63-3B1E02B9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79" y="477645"/>
            <a:ext cx="5984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floral">
            <a:extLst>
              <a:ext uri="{FF2B5EF4-FFF2-40B4-BE49-F238E27FC236}">
                <a16:creationId xmlns:a16="http://schemas.microsoft.com/office/drawing/2014/main" id="{ECFA55D4-C69D-C0FC-40CB-E8063610C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0" y="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1">
            <a:extLst>
              <a:ext uri="{FF2B5EF4-FFF2-40B4-BE49-F238E27FC236}">
                <a16:creationId xmlns:a16="http://schemas.microsoft.com/office/drawing/2014/main" id="{16B73E09-F672-FDE1-A18A-A1BCDCCCD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911" y="1663332"/>
            <a:ext cx="10418653" cy="138499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1.What activities do you often do to help the community ? If not 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What activities  do you want  do  help the community ? Why ?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How do you feel  when you do these activities? 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7BEE3D-E3EB-618B-BD81-3FF977060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5731695"/>
              </p:ext>
            </p:extLst>
          </p:nvPr>
        </p:nvGraphicFramePr>
        <p:xfrm>
          <a:off x="2053652" y="3317633"/>
          <a:ext cx="8934138" cy="2916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682">
                  <a:extLst>
                    <a:ext uri="{9D8B030D-6E8A-4147-A177-3AD203B41FA5}">
                      <a16:colId xmlns:a16="http://schemas.microsoft.com/office/drawing/2014/main" val="687932985"/>
                    </a:ext>
                  </a:extLst>
                </a:gridCol>
                <a:gridCol w="4422406">
                  <a:extLst>
                    <a:ext uri="{9D8B030D-6E8A-4147-A177-3AD203B41FA5}">
                      <a16:colId xmlns:a16="http://schemas.microsoft.com/office/drawing/2014/main" val="1695354973"/>
                    </a:ext>
                  </a:extLst>
                </a:gridCol>
                <a:gridCol w="2503050">
                  <a:extLst>
                    <a:ext uri="{9D8B030D-6E8A-4147-A177-3AD203B41FA5}">
                      <a16:colId xmlns:a16="http://schemas.microsoft.com/office/drawing/2014/main" val="229998709"/>
                    </a:ext>
                  </a:extLst>
                </a:gridCol>
              </a:tblGrid>
              <a:tr h="57584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Names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 Activities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Feeling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257183"/>
                  </a:ext>
                </a:extLst>
              </a:tr>
              <a:tr h="71134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384567"/>
                  </a:ext>
                </a:extLst>
              </a:tr>
              <a:tr h="5431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26539"/>
                  </a:ext>
                </a:extLst>
              </a:tr>
              <a:tr h="5431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01226"/>
                  </a:ext>
                </a:extLst>
              </a:tr>
              <a:tr h="5431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34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041237"/>
      </p:ext>
    </p:extLst>
  </p:cSld>
  <p:clrMapOvr>
    <a:masterClrMapping/>
  </p:clrMapOvr>
  <p:transition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8F18988B-017D-4590-135D-CF6F9D48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09600"/>
            <a:ext cx="6398302" cy="707886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Making survey :  </a:t>
            </a:r>
          </a:p>
        </p:txBody>
      </p:sp>
      <p:pic>
        <p:nvPicPr>
          <p:cNvPr id="19459" name="Picture 6" descr="bar01">
            <a:extLst>
              <a:ext uri="{FF2B5EF4-FFF2-40B4-BE49-F238E27FC236}">
                <a16:creationId xmlns:a16="http://schemas.microsoft.com/office/drawing/2014/main" id="{7D3FC37E-D60F-4B76-E804-3905021C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98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bar01">
            <a:extLst>
              <a:ext uri="{FF2B5EF4-FFF2-40B4-BE49-F238E27FC236}">
                <a16:creationId xmlns:a16="http://schemas.microsoft.com/office/drawing/2014/main" id="{94E34D18-CCBE-36BC-9F63-3B1E02B94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979" y="477645"/>
            <a:ext cx="5984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floral">
            <a:extLst>
              <a:ext uri="{FF2B5EF4-FFF2-40B4-BE49-F238E27FC236}">
                <a16:creationId xmlns:a16="http://schemas.microsoft.com/office/drawing/2014/main" id="{ECFA55D4-C69D-C0FC-40CB-E8063610C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0" y="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1">
            <a:extLst>
              <a:ext uri="{FF2B5EF4-FFF2-40B4-BE49-F238E27FC236}">
                <a16:creationId xmlns:a16="http://schemas.microsoft.com/office/drawing/2014/main" id="{16B73E09-F672-FDE1-A18A-A1BCDCCCD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911" y="1663332"/>
            <a:ext cx="10418653" cy="138499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1.What activities do you often do to help the community ? If not 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What activities  do you want  do  help the community ? Why ?</a:t>
            </a:r>
          </a:p>
          <a:p>
            <a:pPr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How do you feel  when you do these activities? 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7BEE3D-E3EB-618B-BD81-3FF977060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31350"/>
              </p:ext>
            </p:extLst>
          </p:nvPr>
        </p:nvGraphicFramePr>
        <p:xfrm>
          <a:off x="2053652" y="3627621"/>
          <a:ext cx="8934138" cy="2923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682">
                  <a:extLst>
                    <a:ext uri="{9D8B030D-6E8A-4147-A177-3AD203B41FA5}">
                      <a16:colId xmlns:a16="http://schemas.microsoft.com/office/drawing/2014/main" val="687932985"/>
                    </a:ext>
                  </a:extLst>
                </a:gridCol>
                <a:gridCol w="4422406">
                  <a:extLst>
                    <a:ext uri="{9D8B030D-6E8A-4147-A177-3AD203B41FA5}">
                      <a16:colId xmlns:a16="http://schemas.microsoft.com/office/drawing/2014/main" val="1695354973"/>
                    </a:ext>
                  </a:extLst>
                </a:gridCol>
                <a:gridCol w="2503050">
                  <a:extLst>
                    <a:ext uri="{9D8B030D-6E8A-4147-A177-3AD203B41FA5}">
                      <a16:colId xmlns:a16="http://schemas.microsoft.com/office/drawing/2014/main" val="229998709"/>
                    </a:ext>
                  </a:extLst>
                </a:gridCol>
              </a:tblGrid>
              <a:tr h="57713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FF00"/>
                          </a:solidFill>
                        </a:rPr>
                        <a:t>Names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 Activities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Feeling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257183"/>
                  </a:ext>
                </a:extLst>
              </a:tr>
              <a:tr h="7129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 Miss </a:t>
                      </a:r>
                      <a:r>
                        <a:rPr lang="en-US" sz="2400" dirty="0" err="1"/>
                        <a:t>Tham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Donate money to poor 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   happy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384567"/>
                  </a:ext>
                </a:extLst>
              </a:tr>
              <a:tr h="544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626539"/>
                  </a:ext>
                </a:extLst>
              </a:tr>
              <a:tr h="544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01226"/>
                  </a:ext>
                </a:extLst>
              </a:tr>
              <a:tr h="5443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343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912618"/>
      </p:ext>
    </p:extLst>
  </p:cSld>
  <p:clrMapOvr>
    <a:masterClrMapping/>
  </p:clrMapOvr>
  <p:transition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E8189B8E-E0F0-5EBC-2791-51332EF0C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721" y="609600"/>
            <a:ext cx="9208826" cy="707886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Retell about your community activities  </a:t>
            </a:r>
          </a:p>
        </p:txBody>
      </p:sp>
      <p:pic>
        <p:nvPicPr>
          <p:cNvPr id="23555" name="Picture 6" descr="bar01">
            <a:extLst>
              <a:ext uri="{FF2B5EF4-FFF2-40B4-BE49-F238E27FC236}">
                <a16:creationId xmlns:a16="http://schemas.microsoft.com/office/drawing/2014/main" id="{54CE071C-615B-6AF1-A505-297B7906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5" y="609600"/>
            <a:ext cx="5984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bar01">
            <a:extLst>
              <a:ext uri="{FF2B5EF4-FFF2-40B4-BE49-F238E27FC236}">
                <a16:creationId xmlns:a16="http://schemas.microsoft.com/office/drawing/2014/main" id="{CBEBE350-047F-8E5E-CE5A-D7B4FB04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791" y="762000"/>
            <a:ext cx="59848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floral">
            <a:extLst>
              <a:ext uri="{FF2B5EF4-FFF2-40B4-BE49-F238E27FC236}">
                <a16:creationId xmlns:a16="http://schemas.microsoft.com/office/drawing/2014/main" id="{EFBB06C5-CC52-7521-BAE0-1AF35801C0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87" y="152400"/>
            <a:ext cx="1527746" cy="98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9A703C-4A31-C31E-1B98-635353787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53" y="1403679"/>
            <a:ext cx="4167134" cy="5149521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350528-7BB0-05E4-0EA4-8BC199DA2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620" y="1403679"/>
            <a:ext cx="6124171" cy="5209082"/>
          </a:xfrm>
          <a:prstGeom prst="rect">
            <a:avLst/>
          </a:prstGeom>
          <a:ln w="28575">
            <a:solidFill>
              <a:srgbClr val="FFDAAB"/>
            </a:solidFill>
          </a:ln>
        </p:spPr>
      </p:pic>
    </p:spTree>
    <p:extLst>
      <p:ext uri="{BB962C8B-B14F-4D97-AF65-F5344CB8AC3E}">
        <p14:creationId xmlns:p14="http://schemas.microsoft.com/office/powerpoint/2010/main" val="41236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8">
            <a:extLst>
              <a:ext uri="{FF2B5EF4-FFF2-40B4-BE49-F238E27FC236}">
                <a16:creationId xmlns:a16="http://schemas.microsoft.com/office/drawing/2014/main" id="{98F969C9-499A-6138-BA6A-D85CEAE4B3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6065" y="332606"/>
            <a:ext cx="6876535" cy="694038"/>
          </a:xfrm>
          <a:prstGeom prst="rect">
            <a:avLst/>
          </a:prstGeom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Community activities / services   </a:t>
            </a:r>
          </a:p>
        </p:txBody>
      </p:sp>
      <p:pic>
        <p:nvPicPr>
          <p:cNvPr id="2" name="Picture 1" descr="Hơn 700 bạn trẻ chung tay nhặt rác, tuyên truyền bảo vệ môi trường">
            <a:extLst>
              <a:ext uri="{FF2B5EF4-FFF2-40B4-BE49-F238E27FC236}">
                <a16:creationId xmlns:a16="http://schemas.microsoft.com/office/drawing/2014/main" id="{92690DD7-B798-F5D2-C7EC-AF4D1E81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04" y="1362332"/>
            <a:ext cx="3391450" cy="208953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" name="Picture 2" descr="Tớ mong lũ lụt qua đi, để các bạn được đến trường” - Báo Phụ Nữ">
            <a:extLst>
              <a:ext uri="{FF2B5EF4-FFF2-40B4-BE49-F238E27FC236}">
                <a16:creationId xmlns:a16="http://schemas.microsoft.com/office/drawing/2014/main" id="{DCF04598-2491-37C1-B105-6B28505B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" y="1362332"/>
            <a:ext cx="3088984" cy="202650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AB30B-36C0-4154-FAD8-BCD7032D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06" y="1438419"/>
            <a:ext cx="3193740" cy="202147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B24FC-5370-7B06-FEB1-C65B8DA6F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20" y="4164225"/>
            <a:ext cx="3002732" cy="192765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0105-A878-623B-DFFD-108955FEF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886" y="4213650"/>
            <a:ext cx="3181425" cy="19647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91E2F11-C2B6-AF9C-83EF-3FD721E6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61" y="4182993"/>
            <a:ext cx="3166242" cy="20407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0">
            <a:extLst>
              <a:ext uri="{FF2B5EF4-FFF2-40B4-BE49-F238E27FC236}">
                <a16:creationId xmlns:a16="http://schemas.microsoft.com/office/drawing/2014/main" id="{4677DFA5-91CA-2876-43D8-4048CAFA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92" y="3447532"/>
            <a:ext cx="3088984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Collecting  old books to poor children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D0978D2C-E32E-9FDC-AEB2-22A380D8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30" y="3484605"/>
            <a:ext cx="331751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Collecting trash on the streets 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083C8E1F-AA41-00F7-7FA6-BB6496CC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504" y="3525791"/>
            <a:ext cx="316624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Donating money for flooded area  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67E5174A-1BE2-6F59-5FE8-4F0EA1D8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692" y="6223693"/>
            <a:ext cx="3143911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Helping old people  </a:t>
            </a: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1225F0E9-90CB-4067-5E0B-CF27A250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745" y="6207220"/>
            <a:ext cx="3226897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Cleaning  on the canals 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DC869912-5FF9-06FD-65B3-9FAF71D7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83" y="6145434"/>
            <a:ext cx="3180069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Making roads  in remote areas </a:t>
            </a:r>
          </a:p>
        </p:txBody>
      </p:sp>
    </p:spTree>
    <p:extLst>
      <p:ext uri="{BB962C8B-B14F-4D97-AF65-F5344CB8AC3E}">
        <p14:creationId xmlns:p14="http://schemas.microsoft.com/office/powerpoint/2010/main" val="2534848482"/>
      </p:ext>
    </p:extLst>
  </p:cSld>
  <p:clrMapOvr>
    <a:masterClrMapping/>
  </p:clrMapOvr>
  <p:transition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456" y="976392"/>
            <a:ext cx="9277398" cy="5516483"/>
          </a:xfrm>
        </p:spPr>
      </p:pic>
    </p:spTree>
    <p:extLst>
      <p:ext uri="{BB962C8B-B14F-4D97-AF65-F5344CB8AC3E}">
        <p14:creationId xmlns:p14="http://schemas.microsoft.com/office/powerpoint/2010/main" val="3337326838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k3">
            <a:extLst>
              <a:ext uri="{FF2B5EF4-FFF2-40B4-BE49-F238E27FC236}">
                <a16:creationId xmlns:a16="http://schemas.microsoft.com/office/drawing/2014/main" id="{33E16142-6B62-59E5-722D-8A92B817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WordArt 4">
            <a:extLst>
              <a:ext uri="{FF2B5EF4-FFF2-40B4-BE49-F238E27FC236}">
                <a16:creationId xmlns:a16="http://schemas.microsoft.com/office/drawing/2014/main" id="{EFE7563D-77C0-557E-CE68-56A6270E06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0800000" flipH="1" flipV="1">
            <a:off x="3048000" y="1524000"/>
            <a:ext cx="6934200" cy="2667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84751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660033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hufap2" pitchFamily="2" charset="0"/>
              </a:rPr>
              <a:t>Homework</a:t>
            </a:r>
          </a:p>
        </p:txBody>
      </p:sp>
      <p:sp>
        <p:nvSpPr>
          <p:cNvPr id="29702" name="Text Box 6">
            <a:extLst>
              <a:ext uri="{FF2B5EF4-FFF2-40B4-BE49-F238E27FC236}">
                <a16:creationId xmlns:a16="http://schemas.microsoft.com/office/drawing/2014/main" id="{A276F839-B267-7984-8820-2EAD5379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590801"/>
            <a:ext cx="69342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Learn by heart  the new words.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List 3  community activities  that students can do ( at least 3  activities)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Prepare projects: Think about some environmental problems in your neighborhood and the solutions to those problems.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3200" b="1" dirty="0">
              <a:solidFill>
                <a:srgbClr val="0000FF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UK could adopt strict Norway plastic bottle recycling system | The  Independent | The Independent">
            <a:extLst>
              <a:ext uri="{FF2B5EF4-FFF2-40B4-BE49-F238E27FC236}">
                <a16:creationId xmlns:a16="http://schemas.microsoft.com/office/drawing/2014/main" id="{E971C6F9-0401-4A01-B853-2967ED9682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4" r="1184"/>
          <a:stretch/>
        </p:blipFill>
        <p:spPr bwMode="auto">
          <a:xfrm>
            <a:off x="718909" y="2069909"/>
            <a:ext cx="4101288" cy="3418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 descr="What is litter? Litter is anything that we can&amp;amp;#39;t find a use for and that we  throw away.">
            <a:extLst>
              <a:ext uri="{FF2B5EF4-FFF2-40B4-BE49-F238E27FC236}">
                <a16:creationId xmlns:a16="http://schemas.microsoft.com/office/drawing/2014/main" id="{0BD78751-ED52-40F4-9641-DBD830171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r="15949"/>
          <a:stretch/>
        </p:blipFill>
        <p:spPr bwMode="auto">
          <a:xfrm>
            <a:off x="5055802" y="1663466"/>
            <a:ext cx="3538926" cy="4290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9E1DEA-2C11-4713-95F4-1943C1F99915}"/>
              </a:ext>
            </a:extLst>
          </p:cNvPr>
          <p:cNvSpPr txBox="1"/>
          <p:nvPr/>
        </p:nvSpPr>
        <p:spPr>
          <a:xfrm>
            <a:off x="335037" y="1171023"/>
            <a:ext cx="10772674" cy="492443"/>
          </a:xfrm>
          <a:prstGeom prst="rect">
            <a:avLst/>
          </a:prstGeom>
          <a:solidFill>
            <a:srgbClr val="FFFF00"/>
          </a:solidFill>
          <a:ln>
            <a:solidFill>
              <a:srgbClr val="CBEAF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GB" sz="2600" b="1" dirty="0">
                <a:cs typeface="Arial" panose="020B0604020202020204" pitchFamily="34" charset="0"/>
              </a:rPr>
              <a:t>Give your environmental problems in your </a:t>
            </a:r>
            <a:r>
              <a:rPr lang="en-GB" sz="2600" b="1" dirty="0" err="1">
                <a:cs typeface="Arial" panose="020B0604020202020204" pitchFamily="34" charset="0"/>
              </a:rPr>
              <a:t>neighborhood</a:t>
            </a:r>
            <a:r>
              <a:rPr lang="en-GB" sz="2600" b="1" dirty="0">
                <a:cs typeface="Arial" panose="020B0604020202020204" pitchFamily="34" charset="0"/>
              </a:rPr>
              <a:t>  – Give solutions .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BDFD56-874E-402C-B5D8-E490571E9DA5}"/>
              </a:ext>
            </a:extLst>
          </p:cNvPr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Projects </a:t>
            </a:r>
          </a:p>
        </p:txBody>
      </p:sp>
      <p:pic>
        <p:nvPicPr>
          <p:cNvPr id="2050" name="Picture 2" descr="1000+ Hình Ảnh Ô Nhiễm Môi Trường Chân Thật, Đáng Báo Động">
            <a:extLst>
              <a:ext uri="{FF2B5EF4-FFF2-40B4-BE49-F238E27FC236}">
                <a16:creationId xmlns:a16="http://schemas.microsoft.com/office/drawing/2014/main" id="{8C7D2085-6B07-2CC7-8E2F-7BD22002A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34" y="1751183"/>
            <a:ext cx="2802034" cy="3737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014621-9B2B-31A0-B8E8-2C5186F0CA1A}"/>
              </a:ext>
            </a:extLst>
          </p:cNvPr>
          <p:cNvSpPr/>
          <p:nvPr/>
        </p:nvSpPr>
        <p:spPr>
          <a:xfrm>
            <a:off x="1588957" y="5686977"/>
            <a:ext cx="2563318" cy="49244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Too much trash/ litter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109A0C-8553-5895-508D-63BB40037505}"/>
              </a:ext>
            </a:extLst>
          </p:cNvPr>
          <p:cNvSpPr/>
          <p:nvPr/>
        </p:nvSpPr>
        <p:spPr>
          <a:xfrm>
            <a:off x="9116523" y="5651294"/>
            <a:ext cx="2563318" cy="45567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Air pollution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0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487066" y="1962833"/>
            <a:ext cx="11635523" cy="474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i, Tom. Are you back in Ha Noi?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came back yesterday. Can we meet up this Sunday morning?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bought you a board game.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ure,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can’t wait! But our Green School Club will have some community activities on that morning.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b="1" i="0" dirty="0">
                <a:solidFill>
                  <a:srgbClr val="0000CC"/>
                </a:solidFill>
                <a:effectLst/>
              </a:rPr>
              <a:t>What activities does your club do?</a:t>
            </a:r>
            <a:br>
              <a:rPr lang="en-US" sz="2100" b="1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Well, we pick up litter around our school and </a:t>
            </a:r>
            <a:r>
              <a:rPr lang="en-US" sz="2100" i="0" dirty="0">
                <a:effectLst/>
              </a:rPr>
              <a:t>plant vegetables in our school garden.</a:t>
            </a:r>
            <a:br>
              <a:rPr lang="en-US" sz="2100" i="0" dirty="0"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School gardening? That’s fantastic!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the vegetables to a nursing home. Does your school have any activities like these?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We donate books to homeless children. </a:t>
            </a:r>
            <a:r>
              <a:rPr lang="en-US" sz="2100" i="0" dirty="0">
                <a:effectLst/>
              </a:rPr>
              <a:t>We also have English classes. Last summer, we taught</a:t>
            </a:r>
            <a:br>
              <a:rPr lang="en-US" sz="2100" i="0" dirty="0">
                <a:effectLst/>
              </a:rPr>
            </a:br>
            <a:r>
              <a:rPr lang="en-US" sz="2100" i="0" dirty="0">
                <a:effectLst/>
              </a:rPr>
              <a:t>English to 30 kids in the area.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ounds like great work!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T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hanks.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... So, let’s meet in the afternoon then.</a:t>
            </a:r>
            <a:r>
              <a:rPr lang="en-US" sz="2100" dirty="0"/>
              <a:t>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F126B65-4279-0162-A10D-185D4CC5B349}"/>
              </a:ext>
            </a:extLst>
          </p:cNvPr>
          <p:cNvSpPr/>
          <p:nvPr/>
        </p:nvSpPr>
        <p:spPr>
          <a:xfrm flipH="1">
            <a:off x="9757951" y="5786847"/>
            <a:ext cx="1293225" cy="66620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FE5B8E-5AB5-D18F-AB9D-5971F0034B09}"/>
              </a:ext>
            </a:extLst>
          </p:cNvPr>
          <p:cNvCxnSpPr>
            <a:cxnSpLocks/>
          </p:cNvCxnSpPr>
          <p:nvPr/>
        </p:nvCxnSpPr>
        <p:spPr>
          <a:xfrm>
            <a:off x="6348549" y="3918857"/>
            <a:ext cx="3814354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F52BEA-B874-9AB6-BDB5-A446912837C1}"/>
              </a:ext>
            </a:extLst>
          </p:cNvPr>
          <p:cNvCxnSpPr>
            <a:cxnSpLocks/>
          </p:cNvCxnSpPr>
          <p:nvPr/>
        </p:nvCxnSpPr>
        <p:spPr>
          <a:xfrm>
            <a:off x="5943597" y="5116285"/>
            <a:ext cx="3087064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FD1379-6797-F8F1-13E2-B675504CFF5C}"/>
              </a:ext>
            </a:extLst>
          </p:cNvPr>
          <p:cNvCxnSpPr>
            <a:cxnSpLocks/>
          </p:cNvCxnSpPr>
          <p:nvPr/>
        </p:nvCxnSpPr>
        <p:spPr>
          <a:xfrm>
            <a:off x="10672354" y="5116285"/>
            <a:ext cx="1123408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4B003F-0DDC-2D80-3AED-A8CF15CACA99}"/>
              </a:ext>
            </a:extLst>
          </p:cNvPr>
          <p:cNvCxnSpPr>
            <a:cxnSpLocks/>
          </p:cNvCxnSpPr>
          <p:nvPr/>
        </p:nvCxnSpPr>
        <p:spPr>
          <a:xfrm>
            <a:off x="539852" y="5455920"/>
            <a:ext cx="3130811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8DF876DD-C550-CE4A-1883-DAD95063BB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2D037C21-05CB-7B18-6A33-38F6D1D65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3C18D59C-D42B-5878-A876-4C735529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"/>
            <a:ext cx="91440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Crossword</a:t>
            </a:r>
            <a:endParaRPr lang="en-US" altLang="en-US" sz="4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32C831FC-515E-B04C-BB98-F9C14FBCE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6002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vi-VN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062" name="Picture 6" descr="537034">
            <a:extLst>
              <a:ext uri="{FF2B5EF4-FFF2-40B4-BE49-F238E27FC236}">
                <a16:creationId xmlns:a16="http://schemas.microsoft.com/office/drawing/2014/main" id="{9BC7FE85-4174-A8A4-33D0-000BA184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"/>
            <a:ext cx="10210800" cy="67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3" name="Picture 7" descr="mouse3">
            <a:extLst>
              <a:ext uri="{FF2B5EF4-FFF2-40B4-BE49-F238E27FC236}">
                <a16:creationId xmlns:a16="http://schemas.microsoft.com/office/drawing/2014/main" id="{FAFE9232-C1B4-35F6-D412-3D332A3DD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32004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4" name="Rectangle 8">
            <a:extLst>
              <a:ext uri="{FF2B5EF4-FFF2-40B4-BE49-F238E27FC236}">
                <a16:creationId xmlns:a16="http://schemas.microsoft.com/office/drawing/2014/main" id="{889EB49F-BA44-DBAB-CDAD-353444B4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219200"/>
            <a:ext cx="5334000" cy="13716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LET’S DO </a:t>
            </a:r>
          </a:p>
          <a:p>
            <a:pPr algn="ctr"/>
            <a:r>
              <a:rPr lang="en-US" altLang="en-US" sz="3600" b="1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THIS CROSSWORD!</a:t>
            </a:r>
            <a:endParaRPr lang="en-US" altLang="en-US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3065" name="Picture 9" descr="537034">
            <a:extLst>
              <a:ext uri="{FF2B5EF4-FFF2-40B4-BE49-F238E27FC236}">
                <a16:creationId xmlns:a16="http://schemas.microsoft.com/office/drawing/2014/main" id="{7FF13D9D-5C7E-04B3-81E7-01CBB92FC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3188"/>
            <a:ext cx="102108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6" name="Rectangle 10">
            <a:extLst>
              <a:ext uri="{FF2B5EF4-FFF2-40B4-BE49-F238E27FC236}">
                <a16:creationId xmlns:a16="http://schemas.microsoft.com/office/drawing/2014/main" id="{7D7881FA-A911-EAA5-C7B8-A25770883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752601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vi-VN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067" name="Picture 11" descr="mouse3">
            <a:extLst>
              <a:ext uri="{FF2B5EF4-FFF2-40B4-BE49-F238E27FC236}">
                <a16:creationId xmlns:a16="http://schemas.microsoft.com/office/drawing/2014/main" id="{B27B9D27-20F0-C4F7-886D-D180B96BD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43200"/>
            <a:ext cx="32004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8" name="Rectangle 12">
            <a:extLst>
              <a:ext uri="{FF2B5EF4-FFF2-40B4-BE49-F238E27FC236}">
                <a16:creationId xmlns:a16="http://schemas.microsoft.com/office/drawing/2014/main" id="{E4396C21-3953-1EAD-7CF9-D09127BC8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371600"/>
            <a:ext cx="6019800" cy="13716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LET’S DANCE 1</a:t>
            </a:r>
            <a:endParaRPr lang="en-US" altLang="en-US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  <p:bldP spid="173059" grpId="0" build="p"/>
      <p:bldP spid="173060" grpId="0"/>
      <p:bldP spid="173061" grpId="0"/>
      <p:bldP spid="173064" grpId="0" animBg="1"/>
      <p:bldP spid="173066" grpId="0"/>
      <p:bldP spid="1730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87377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D1EB4-113D-4AEB-89E8-CDE9E15413C6}"/>
              </a:ext>
            </a:extLst>
          </p:cNvPr>
          <p:cNvSpPr txBox="1"/>
          <p:nvPr/>
        </p:nvSpPr>
        <p:spPr>
          <a:xfrm>
            <a:off x="487066" y="1962833"/>
            <a:ext cx="11635523" cy="4720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i, Tom. Are you back in Ha Noi?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Y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es.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came back yesterday. Can we meet up this Sunday morning?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bought you a board game.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S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ure, </a:t>
            </a:r>
            <a:r>
              <a:rPr lang="en-US" sz="2100" dirty="0">
                <a:solidFill>
                  <a:srgbClr val="242021"/>
                </a:solidFill>
              </a:rPr>
              <a:t>I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 can’t wait! But our Green School Club will have some community activities on that morning.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0000CC"/>
                </a:solidFill>
                <a:effectLst/>
              </a:rPr>
              <a:t>What activities does your club do?</a:t>
            </a:r>
            <a:br>
              <a:rPr lang="en-US" sz="2100" dirty="0">
                <a:solidFill>
                  <a:srgbClr val="0000CC"/>
                </a:solidFill>
                <a:effectLst/>
              </a:rPr>
            </a:br>
            <a:r>
              <a:rPr lang="en-US" sz="2100" dirty="0">
                <a:effectLst/>
              </a:rPr>
              <a:t>Minh: Well, we pick up litter around our school and plant vegetables in our school garden.</a:t>
            </a:r>
            <a:br>
              <a:rPr lang="en-US" sz="2100" dirty="0">
                <a:effectLst/>
              </a:rPr>
            </a:br>
            <a:r>
              <a:rPr lang="en-US" sz="2100" dirty="0">
                <a:effectLst/>
              </a:rPr>
              <a:t>Tom: School gardening? That’s fantastic!</a:t>
            </a:r>
            <a:br>
              <a:rPr lang="en-US" sz="2100" dirty="0">
                <a:effectLst/>
              </a:rPr>
            </a:br>
            <a:r>
              <a:rPr lang="en-US" sz="2100" dirty="0">
                <a:effectLst/>
              </a:rPr>
              <a:t>Minh: </a:t>
            </a:r>
            <a:r>
              <a:rPr lang="en-US" sz="2100" dirty="0"/>
              <a:t>Y</a:t>
            </a:r>
            <a:r>
              <a:rPr lang="en-US" sz="2100" dirty="0">
                <a:effectLst/>
              </a:rPr>
              <a:t>es. We donate the vegetables to a nursing home. Does your school have any activities like these?</a:t>
            </a:r>
            <a:br>
              <a:rPr lang="en-US" sz="2100" dirty="0">
                <a:effectLst/>
              </a:rPr>
            </a:br>
            <a:r>
              <a:rPr lang="en-US" sz="2100" dirty="0">
                <a:effectLst/>
              </a:rPr>
              <a:t>Tom: </a:t>
            </a:r>
            <a:r>
              <a:rPr lang="en-US" sz="2100" dirty="0"/>
              <a:t>Y</a:t>
            </a:r>
            <a:r>
              <a:rPr lang="en-US" sz="2100" dirty="0">
                <a:effectLst/>
              </a:rPr>
              <a:t>es. We donate books to homeless children. We also have English classes. Last summer, we taught</a:t>
            </a:r>
            <a:br>
              <a:rPr lang="en-US" sz="2100" dirty="0">
                <a:effectLst/>
              </a:rPr>
            </a:br>
            <a:r>
              <a:rPr lang="en-US" sz="2100" dirty="0">
                <a:effectLst/>
              </a:rPr>
              <a:t>English to 30 kids in the area.</a:t>
            </a:r>
            <a:br>
              <a:rPr lang="en-US" sz="2100" dirty="0">
                <a:effectLst/>
              </a:rPr>
            </a:br>
            <a:r>
              <a:rPr lang="en-US" sz="2100" dirty="0">
                <a:effectLst/>
              </a:rPr>
              <a:t>Minh: </a:t>
            </a:r>
            <a:r>
              <a:rPr lang="en-US" sz="2100" dirty="0"/>
              <a:t>S</a:t>
            </a:r>
            <a:r>
              <a:rPr lang="en-US" sz="2100" dirty="0">
                <a:effectLst/>
              </a:rPr>
              <a:t>ounds like great work!</a:t>
            </a:r>
            <a:br>
              <a:rPr lang="en-US" sz="2100" dirty="0"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Tom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100" dirty="0">
                <a:solidFill>
                  <a:srgbClr val="242021"/>
                </a:solidFill>
              </a:rPr>
              <a:t>T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hanks.</a:t>
            </a:r>
            <a:br>
              <a:rPr lang="en-US" sz="2100" b="0" i="0" dirty="0">
                <a:solidFill>
                  <a:srgbClr val="242021"/>
                </a:solidFill>
                <a:effectLst/>
              </a:rPr>
            </a:br>
            <a:r>
              <a:rPr lang="en-US" sz="2100" b="1" i="1" dirty="0">
                <a:solidFill>
                  <a:srgbClr val="242021"/>
                </a:solidFill>
                <a:effectLst/>
              </a:rPr>
              <a:t>Minh</a:t>
            </a:r>
            <a:r>
              <a:rPr lang="en-US" sz="2100" b="0" i="0" dirty="0">
                <a:solidFill>
                  <a:srgbClr val="242021"/>
                </a:solidFill>
                <a:effectLst/>
              </a:rPr>
              <a:t>: ... So, let’s meet in the afternoon then.</a:t>
            </a:r>
            <a:r>
              <a:rPr lang="en-US" sz="2100" dirty="0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B659D7-FD29-C56F-BFCC-2687D0553CE3}"/>
              </a:ext>
            </a:extLst>
          </p:cNvPr>
          <p:cNvCxnSpPr>
            <a:cxnSpLocks/>
          </p:cNvCxnSpPr>
          <p:nvPr/>
        </p:nvCxnSpPr>
        <p:spPr>
          <a:xfrm>
            <a:off x="2011680" y="3905794"/>
            <a:ext cx="1476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826933-89D5-12E8-A436-4F0D9EC05F14}"/>
              </a:ext>
            </a:extLst>
          </p:cNvPr>
          <p:cNvCxnSpPr>
            <a:cxnSpLocks/>
          </p:cNvCxnSpPr>
          <p:nvPr/>
        </p:nvCxnSpPr>
        <p:spPr>
          <a:xfrm>
            <a:off x="6096000" y="3905794"/>
            <a:ext cx="38970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1F1091-21F5-62A3-4A8A-CAA618B0AA23}"/>
              </a:ext>
            </a:extLst>
          </p:cNvPr>
          <p:cNvCxnSpPr>
            <a:cxnSpLocks/>
          </p:cNvCxnSpPr>
          <p:nvPr/>
        </p:nvCxnSpPr>
        <p:spPr>
          <a:xfrm>
            <a:off x="2233749" y="4659085"/>
            <a:ext cx="26648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F58E8B-7CBE-07FF-051E-459C4913B625}"/>
              </a:ext>
            </a:extLst>
          </p:cNvPr>
          <p:cNvCxnSpPr>
            <a:cxnSpLocks/>
          </p:cNvCxnSpPr>
          <p:nvPr/>
        </p:nvCxnSpPr>
        <p:spPr>
          <a:xfrm>
            <a:off x="1954941" y="5072742"/>
            <a:ext cx="3792716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1A9BC1-BC7D-DA17-9FD1-760CB3F49387}"/>
              </a:ext>
            </a:extLst>
          </p:cNvPr>
          <p:cNvCxnSpPr>
            <a:cxnSpLocks/>
          </p:cNvCxnSpPr>
          <p:nvPr/>
        </p:nvCxnSpPr>
        <p:spPr>
          <a:xfrm>
            <a:off x="10646229" y="5072742"/>
            <a:ext cx="92746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F35373-8403-C20A-4682-F869D95760F4}"/>
              </a:ext>
            </a:extLst>
          </p:cNvPr>
          <p:cNvCxnSpPr>
            <a:cxnSpLocks/>
          </p:cNvCxnSpPr>
          <p:nvPr/>
        </p:nvCxnSpPr>
        <p:spPr>
          <a:xfrm>
            <a:off x="539852" y="5421085"/>
            <a:ext cx="108856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Right 26">
            <a:hlinkClick r:id="rId4" action="ppaction://hlinksldjump"/>
            <a:extLst>
              <a:ext uri="{FF2B5EF4-FFF2-40B4-BE49-F238E27FC236}">
                <a16:creationId xmlns:a16="http://schemas.microsoft.com/office/drawing/2014/main" id="{0AAF216D-A5B3-B997-D973-EC3C1A4BEF08}"/>
              </a:ext>
            </a:extLst>
          </p:cNvPr>
          <p:cNvSpPr/>
          <p:nvPr/>
        </p:nvSpPr>
        <p:spPr>
          <a:xfrm flipH="1">
            <a:off x="9030661" y="5643154"/>
            <a:ext cx="1524128" cy="6792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8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RỬA TAY Học sinh biểu diễn">
            <a:hlinkClick r:id="" action="ppaction://media"/>
            <a:extLst>
              <a:ext uri="{FF2B5EF4-FFF2-40B4-BE49-F238E27FC236}">
                <a16:creationId xmlns:a16="http://schemas.microsoft.com/office/drawing/2014/main" id="{BCFB90F4-4C9A-9A6F-8E2D-612EC1177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508" y="387269"/>
            <a:ext cx="10914184" cy="59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8">
            <a:extLst>
              <a:ext uri="{FF2B5EF4-FFF2-40B4-BE49-F238E27FC236}">
                <a16:creationId xmlns:a16="http://schemas.microsoft.com/office/drawing/2014/main" id="{98F969C9-499A-6138-BA6A-D85CEAE4B3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6065" y="332606"/>
            <a:ext cx="6876535" cy="694038"/>
          </a:xfrm>
          <a:prstGeom prst="rect">
            <a:avLst/>
          </a:prstGeom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Community activities / services   </a:t>
            </a:r>
          </a:p>
        </p:txBody>
      </p:sp>
      <p:pic>
        <p:nvPicPr>
          <p:cNvPr id="2" name="Picture 1" descr="Hơn 700 bạn trẻ chung tay nhặt rác, tuyên truyền bảo vệ môi trường">
            <a:extLst>
              <a:ext uri="{FF2B5EF4-FFF2-40B4-BE49-F238E27FC236}">
                <a16:creationId xmlns:a16="http://schemas.microsoft.com/office/drawing/2014/main" id="{92690DD7-B798-F5D2-C7EC-AF4D1E81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04" y="1362332"/>
            <a:ext cx="3391450" cy="208953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" name="Picture 2" descr="Tớ mong lũ lụt qua đi, để các bạn được đến trường” - Báo Phụ Nữ">
            <a:extLst>
              <a:ext uri="{FF2B5EF4-FFF2-40B4-BE49-F238E27FC236}">
                <a16:creationId xmlns:a16="http://schemas.microsoft.com/office/drawing/2014/main" id="{DCF04598-2491-37C1-B105-6B28505B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8" y="1362332"/>
            <a:ext cx="3088984" cy="2026507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AB30B-36C0-4154-FAD8-BCD7032D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06" y="1438419"/>
            <a:ext cx="3193740" cy="202147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6B24FC-5370-7B06-FEB1-C65B8DA6F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20" y="4164225"/>
            <a:ext cx="3002732" cy="192765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0105-A878-623B-DFFD-108955FEF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0886" y="4213650"/>
            <a:ext cx="3181425" cy="19647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91E2F11-C2B6-AF9C-83EF-3FD721E6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61" y="4182993"/>
            <a:ext cx="3166242" cy="2040700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0">
            <a:extLst>
              <a:ext uri="{FF2B5EF4-FFF2-40B4-BE49-F238E27FC236}">
                <a16:creationId xmlns:a16="http://schemas.microsoft.com/office/drawing/2014/main" id="{4677DFA5-91CA-2876-43D8-4048CAFA6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892" y="3447532"/>
            <a:ext cx="3088984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Collecting  old books to poor children</a:t>
            </a: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D0978D2C-E32E-9FDC-AEB2-22A380D8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130" y="3484605"/>
            <a:ext cx="331751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Collecting trash on the streets </a:t>
            </a:r>
          </a:p>
        </p:txBody>
      </p:sp>
      <p:sp>
        <p:nvSpPr>
          <p:cNvPr id="13" name="TextBox 34">
            <a:extLst>
              <a:ext uri="{FF2B5EF4-FFF2-40B4-BE49-F238E27FC236}">
                <a16:creationId xmlns:a16="http://schemas.microsoft.com/office/drawing/2014/main" id="{083C8E1F-AA41-00F7-7FA6-BB6496CC4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3504" y="3525791"/>
            <a:ext cx="3166242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Donating money for flooded area  </a:t>
            </a:r>
          </a:p>
        </p:txBody>
      </p:sp>
      <p:sp>
        <p:nvSpPr>
          <p:cNvPr id="14" name="TextBox 34">
            <a:extLst>
              <a:ext uri="{FF2B5EF4-FFF2-40B4-BE49-F238E27FC236}">
                <a16:creationId xmlns:a16="http://schemas.microsoft.com/office/drawing/2014/main" id="{67E5174A-1BE2-6F59-5FE8-4F0EA1D8B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692" y="6223693"/>
            <a:ext cx="3143911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Helping old people  </a:t>
            </a:r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1225F0E9-90CB-4067-5E0B-CF27A250F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745" y="6207220"/>
            <a:ext cx="3226897" cy="369332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Cleaning  on the canals 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DC869912-5FF9-06FD-65B3-9FAF71D72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83" y="6145434"/>
            <a:ext cx="3180069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Making roads  in remote areas </a:t>
            </a:r>
          </a:p>
        </p:txBody>
      </p:sp>
    </p:spTree>
    <p:extLst>
      <p:ext uri="{BB962C8B-B14F-4D97-AF65-F5344CB8AC3E}">
        <p14:creationId xmlns:p14="http://schemas.microsoft.com/office/powerpoint/2010/main" val="86699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8">
            <a:extLst>
              <a:ext uri="{FF2B5EF4-FFF2-40B4-BE49-F238E27FC236}">
                <a16:creationId xmlns:a16="http://schemas.microsoft.com/office/drawing/2014/main" id="{98F969C9-499A-6138-BA6A-D85CEAE4B3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19400" y="762000"/>
            <a:ext cx="6553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3333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Unit 3 : Community services   </a:t>
            </a:r>
          </a:p>
        </p:txBody>
      </p:sp>
      <p:sp>
        <p:nvSpPr>
          <p:cNvPr id="10244" name="Rectangle 9">
            <a:extLst>
              <a:ext uri="{FF2B5EF4-FFF2-40B4-BE49-F238E27FC236}">
                <a16:creationId xmlns:a16="http://schemas.microsoft.com/office/drawing/2014/main" id="{5595D403-2B75-FEE9-87EC-FC309D9A4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909" y="1752600"/>
            <a:ext cx="2199503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UniverseH" panose="020B7200000000000000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PERIOD :16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FC314E-48DD-4211-EAFF-611D075E66BE}"/>
              </a:ext>
            </a:extLst>
          </p:cNvPr>
          <p:cNvSpPr/>
          <p:nvPr/>
        </p:nvSpPr>
        <p:spPr>
          <a:xfrm>
            <a:off x="5770605" y="1676401"/>
            <a:ext cx="4423719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highlight>
                  <a:srgbClr val="FFFF00"/>
                </a:highlight>
              </a:rPr>
              <a:t>Lesson 1: Getting started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7FEE0-BD16-735E-EB9E-D5FC1D98A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06" y="3336322"/>
            <a:ext cx="3776506" cy="200179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2EE9B-65D4-B7D6-C303-45EDC32B5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538" y="4181475"/>
            <a:ext cx="2657475" cy="1914525"/>
          </a:xfrm>
          <a:prstGeom prst="rect">
            <a:avLst/>
          </a:prstGeom>
          <a:ln w="28575">
            <a:solidFill>
              <a:srgbClr val="048DA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DFFB9-1F15-A6B9-60FF-6BFD01A2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481" y="4295029"/>
            <a:ext cx="4219482" cy="2241697"/>
          </a:xfrm>
          <a:prstGeom prst="rect">
            <a:avLst/>
          </a:prstGeom>
          <a:ln w="28575">
            <a:solidFill>
              <a:srgbClr val="048D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DD09BB-2590-7382-A6A7-89A315F0BD13}"/>
              </a:ext>
            </a:extLst>
          </p:cNvPr>
          <p:cNvSpPr txBox="1"/>
          <p:nvPr/>
        </p:nvSpPr>
        <p:spPr>
          <a:xfrm>
            <a:off x="5770604" y="2391714"/>
            <a:ext cx="4423719" cy="52322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Sounds like great work!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65741" y="1544746"/>
            <a:ext cx="8384189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4C26F0"/>
                </a:solidFill>
              </a:rPr>
              <a:t>community activity </a:t>
            </a:r>
            <a:r>
              <a:rPr lang="en-US" sz="3600" b="1" dirty="0">
                <a:solidFill>
                  <a:srgbClr val="4C26F0"/>
                </a:solidFill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4C26F0"/>
                </a:solidFill>
                <a:cs typeface="Calibri" panose="020F0502020204030204" pitchFamily="34" charset="0"/>
              </a:rPr>
              <a:t>n.phr</a:t>
            </a:r>
            <a:r>
              <a:rPr lang="en-US" sz="3600" b="1" dirty="0">
                <a:solidFill>
                  <a:srgbClr val="4C26F0"/>
                </a:solidFill>
                <a:cs typeface="Calibri" panose="020F0502020204030204" pitchFamily="34" charset="0"/>
              </a:rPr>
              <a:t>.)</a:t>
            </a:r>
            <a:endParaRPr lang="en-US" sz="4000" b="1" dirty="0">
              <a:solidFill>
                <a:srgbClr val="4C26F0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23587" y="430422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cộng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976615" y="3179364"/>
            <a:ext cx="4544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/</a:t>
            </a:r>
            <a:r>
              <a:rPr lang="vi-VN" sz="3200" b="1" dirty="0">
                <a:solidFill>
                  <a:srgbClr val="0FB7BD"/>
                </a:solidFill>
              </a:rPr>
              <a:t>kəˈmjuːnɪti ækˈtɪvɪti</a:t>
            </a:r>
            <a:r>
              <a:rPr lang="en-US" sz="32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: </a:t>
            </a:r>
          </a:p>
        </p:txBody>
      </p:sp>
      <p:pic>
        <p:nvPicPr>
          <p:cNvPr id="3074" name="Picture 2" descr="Integrate STEM into Community Activities">
            <a:extLst>
              <a:ext uri="{FF2B5EF4-FFF2-40B4-BE49-F238E27FC236}">
                <a16:creationId xmlns:a16="http://schemas.microsoft.com/office/drawing/2014/main" id="{DCB86969-9551-4570-BDFB-D86B03A84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2059" r="3116" b="4139"/>
          <a:stretch/>
        </p:blipFill>
        <p:spPr bwMode="auto">
          <a:xfrm>
            <a:off x="6421169" y="2521970"/>
            <a:ext cx="5352573" cy="3415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mmunity activity ">
            <a:hlinkClick r:id="" action="ppaction://media"/>
            <a:extLst>
              <a:ext uri="{FF2B5EF4-FFF2-40B4-BE49-F238E27FC236}">
                <a16:creationId xmlns:a16="http://schemas.microsoft.com/office/drawing/2014/main" id="{DA38A0ED-0ECD-4119-8E39-085BD68BC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4927" y="5228188"/>
            <a:ext cx="996274" cy="9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3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23926" y="1648514"/>
            <a:ext cx="5231128" cy="6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CC"/>
                </a:solidFill>
              </a:rPr>
              <a:t>donate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sz="4400" b="1" dirty="0">
                <a:solidFill>
                  <a:srgbClr val="0000CC"/>
                </a:solidFill>
                <a:cs typeface="Calibri" panose="020F0502020204030204" pitchFamily="34" charset="0"/>
              </a:rPr>
              <a:t>(v)</a:t>
            </a:r>
            <a:endParaRPr lang="en-US" sz="4800" b="1" dirty="0">
              <a:solidFill>
                <a:srgbClr val="0000CC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043" y="4215809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quyên</a:t>
            </a:r>
            <a:r>
              <a:rPr lang="en-US" sz="3600" dirty="0"/>
              <a:t> </a:t>
            </a:r>
            <a:r>
              <a:rPr lang="en-US" sz="3600" dirty="0" err="1"/>
              <a:t>góp</a:t>
            </a:r>
            <a:r>
              <a:rPr lang="en-US" sz="3600" dirty="0"/>
              <a:t>, </a:t>
            </a:r>
            <a:r>
              <a:rPr lang="en-US" sz="3600" dirty="0" err="1"/>
              <a:t>ủng</a:t>
            </a:r>
            <a:r>
              <a:rPr lang="en-US" sz="3600" dirty="0"/>
              <a:t> </a:t>
            </a:r>
            <a:r>
              <a:rPr lang="en-US" sz="3600" dirty="0" err="1"/>
              <a:t>hộ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66545" y="3220282"/>
            <a:ext cx="2545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vi-VN" sz="3600" b="1" dirty="0">
                <a:solidFill>
                  <a:srgbClr val="0FB7BD"/>
                </a:solidFill>
              </a:rPr>
              <a:t>d</a:t>
            </a:r>
            <a:r>
              <a:rPr lang="vi-VN" sz="3600" b="1" dirty="0">
                <a:solidFill>
                  <a:srgbClr val="0FB7BD"/>
                </a:solidFill>
                <a:cs typeface="Calibri" panose="020F0502020204030204" pitchFamily="34" charset="0"/>
              </a:rPr>
              <a:t>ə</a:t>
            </a:r>
            <a:r>
              <a:rPr lang="vi-VN" sz="3600" b="1" dirty="0">
                <a:solidFill>
                  <a:srgbClr val="0FB7BD"/>
                </a:solidFill>
              </a:rPr>
              <a:t>ʊˈneɪt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15900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donate">
            <a:hlinkClick r:id="" action="ppaction://media"/>
            <a:extLst>
              <a:ext uri="{FF2B5EF4-FFF2-40B4-BE49-F238E27FC236}">
                <a16:creationId xmlns:a16="http://schemas.microsoft.com/office/drawing/2014/main" id="{F27C58FA-E76A-4F70-ABD5-8EFB90092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508" y="5285929"/>
            <a:ext cx="1017963" cy="10179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C1ACE3-05C7-7D03-8A30-403D6EFC7079}"/>
              </a:ext>
            </a:extLst>
          </p:cNvPr>
          <p:cNvSpPr/>
          <p:nvPr/>
        </p:nvSpPr>
        <p:spPr>
          <a:xfrm>
            <a:off x="5603966" y="3879672"/>
            <a:ext cx="6096877" cy="1323439"/>
          </a:xfrm>
          <a:prstGeom prst="rect">
            <a:avLst/>
          </a:prstGeom>
          <a:solidFill>
            <a:srgbClr val="CBEAF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We collect/ donate books to poor children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498BC6-4F1F-A2D2-F250-DA3B0619C373}"/>
              </a:ext>
            </a:extLst>
          </p:cNvPr>
          <p:cNvSpPr/>
          <p:nvPr/>
        </p:nvSpPr>
        <p:spPr>
          <a:xfrm>
            <a:off x="4727450" y="5326718"/>
            <a:ext cx="14462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blood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1C48F3-89D1-0C3E-A966-7421906FE9B3}"/>
              </a:ext>
            </a:extLst>
          </p:cNvPr>
          <p:cNvSpPr/>
          <p:nvPr/>
        </p:nvSpPr>
        <p:spPr>
          <a:xfrm>
            <a:off x="6096000" y="5331947"/>
            <a:ext cx="19787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/clothes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6524E2-4003-6A0C-C105-DBEF84B68EA3}"/>
              </a:ext>
            </a:extLst>
          </p:cNvPr>
          <p:cNvSpPr/>
          <p:nvPr/>
        </p:nvSpPr>
        <p:spPr>
          <a:xfrm>
            <a:off x="8179070" y="5305692"/>
            <a:ext cx="234959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/ money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CD2E0A8-08DC-AEF8-F4B0-91AEB01BC4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55054" y="1152973"/>
            <a:ext cx="5231128" cy="2590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 animBg="1"/>
      <p:bldP spid="4" grpId="1" animBg="1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5888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0000CC"/>
                </a:solidFill>
              </a:rPr>
              <a:t>homeless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400" b="1" dirty="0">
                <a:solidFill>
                  <a:srgbClr val="0000CC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9147" y="402078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vô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r>
              <a:rPr lang="en-US" sz="3600" dirty="0"/>
              <a:t> </a:t>
            </a:r>
            <a:r>
              <a:rPr lang="en-US" sz="3600" dirty="0" err="1"/>
              <a:t>cư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060780" y="3018054"/>
            <a:ext cx="26725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vi-VN" sz="3600" b="1" dirty="0">
                <a:solidFill>
                  <a:srgbClr val="0FB7BD"/>
                </a:solidFill>
              </a:rPr>
              <a:t>həʊml</a:t>
            </a:r>
            <a:r>
              <a:rPr lang="en-GB" sz="3600" b="1" dirty="0">
                <a:solidFill>
                  <a:srgbClr val="0FB7BD"/>
                </a:solidFill>
              </a:rPr>
              <a:t>ə</a:t>
            </a:r>
            <a:r>
              <a:rPr lang="vi-VN" sz="3600" b="1" dirty="0">
                <a:solidFill>
                  <a:srgbClr val="0FB7BD"/>
                </a:solidFill>
              </a:rPr>
              <a:t>s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74" y="-228541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homeless">
            <a:hlinkClick r:id="" action="ppaction://media"/>
            <a:extLst>
              <a:ext uri="{FF2B5EF4-FFF2-40B4-BE49-F238E27FC236}">
                <a16:creationId xmlns:a16="http://schemas.microsoft.com/office/drawing/2014/main" id="{3434F517-39BD-40CC-9E30-836134F61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9691" y="5269181"/>
            <a:ext cx="941489" cy="941489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7A77A88-0832-34EB-C9A3-A126657C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7" y="850391"/>
            <a:ext cx="4795700" cy="2791737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15A4AE-951C-2011-E8B0-776D0236262A}"/>
              </a:ext>
            </a:extLst>
          </p:cNvPr>
          <p:cNvSpPr/>
          <p:nvPr/>
        </p:nvSpPr>
        <p:spPr>
          <a:xfrm>
            <a:off x="5400963" y="3918857"/>
            <a:ext cx="6689436" cy="1350323"/>
          </a:xfrm>
          <a:prstGeom prst="roundRect">
            <a:avLst/>
          </a:prstGeom>
          <a:solidFill>
            <a:srgbClr val="FFDA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He is poor, he doesn’t have a house. 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He ‘s homeless</a:t>
            </a:r>
          </a:p>
        </p:txBody>
      </p:sp>
    </p:spTree>
    <p:extLst>
      <p:ext uri="{BB962C8B-B14F-4D97-AF65-F5344CB8AC3E}">
        <p14:creationId xmlns:p14="http://schemas.microsoft.com/office/powerpoint/2010/main" val="258267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3782</TotalTime>
  <Words>1672</Words>
  <Application>Microsoft Office PowerPoint</Application>
  <PresentationFormat>Widescreen</PresentationFormat>
  <Paragraphs>218</Paragraphs>
  <Slides>31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.VnTime</vt:lpstr>
      <vt:lpstr>Arial</vt:lpstr>
      <vt:lpstr>Arial Narrow</vt:lpstr>
      <vt:lpstr>Calibri</vt:lpstr>
      <vt:lpstr>Calibri Light</vt:lpstr>
      <vt:lpstr>ChronicaPro-Bold</vt:lpstr>
      <vt:lpstr>ChronicaPro-Book</vt:lpstr>
      <vt:lpstr>Comic Sans MS</vt:lpstr>
      <vt:lpstr>Impact</vt:lpstr>
      <vt:lpstr>Myriad Pro</vt:lpstr>
      <vt:lpstr>OpenSans</vt:lpstr>
      <vt:lpstr>Tahoma</vt:lpstr>
      <vt:lpstr>Times New Roman</vt:lpstr>
      <vt:lpstr>Verdana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219</cp:revision>
  <dcterms:created xsi:type="dcterms:W3CDTF">2020-12-09T02:04:09Z</dcterms:created>
  <dcterms:modified xsi:type="dcterms:W3CDTF">2023-10-12T13:37:00Z</dcterms:modified>
</cp:coreProperties>
</file>