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89" r:id="rId2"/>
    <p:sldId id="260" r:id="rId3"/>
    <p:sldId id="264" r:id="rId4"/>
    <p:sldId id="350" r:id="rId5"/>
    <p:sldId id="352" r:id="rId6"/>
    <p:sldId id="385" r:id="rId7"/>
    <p:sldId id="387" r:id="rId8"/>
    <p:sldId id="384" r:id="rId9"/>
    <p:sldId id="353"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4F43FF-BB74-4775-8930-06B5F6325674}">
          <p14:sldIdLst>
            <p14:sldId id="289"/>
            <p14:sldId id="260"/>
            <p14:sldId id="264"/>
            <p14:sldId id="350"/>
            <p14:sldId id="352"/>
            <p14:sldId id="385"/>
            <p14:sldId id="387"/>
            <p14:sldId id="384"/>
            <p14:sldId id="353"/>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7" autoAdjust="0"/>
    <p:restoredTop sz="94660"/>
  </p:normalViewPr>
  <p:slideViewPr>
    <p:cSldViewPr snapToGrid="0">
      <p:cViewPr varScale="1">
        <p:scale>
          <a:sx n="84" d="100"/>
          <a:sy n="84"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40DBC-B3D3-4174-8FA5-1F906136CB4B}"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A47F0-B3D5-4903-A39A-1682F0D4CDBD}" type="slidenum">
              <a:rPr lang="en-US" smtClean="0"/>
              <a:t>‹#›</a:t>
            </a:fld>
            <a:endParaRPr lang="en-US"/>
          </a:p>
        </p:txBody>
      </p:sp>
    </p:spTree>
    <p:extLst>
      <p:ext uri="{BB962C8B-B14F-4D97-AF65-F5344CB8AC3E}">
        <p14:creationId xmlns:p14="http://schemas.microsoft.com/office/powerpoint/2010/main" val="254559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DD5D-2B5A-300E-D276-979D0E919E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07771C-2BEF-6631-E654-B679E96D0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4C33E-ECB7-54DD-648A-FCDF2704DF04}"/>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B12C8CE1-E0D4-ABAF-C706-10CF8E740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A2A9C-E80E-D053-FAB1-50ADF2EAD5EA}"/>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42488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355B-E5CF-5F4F-D3FC-82C5310A38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967FCF-C010-BD2D-6997-C13850940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FFB00-B27E-F628-57F4-4739E771C9E7}"/>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EB3CD43C-5570-D714-172F-DC5948292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D4EC2-1DAB-28BE-E7EF-E18B33D99487}"/>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421518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44FA4-F466-DB6F-4059-1BC60AF02A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07AC1-1CEB-A018-E31A-686B84A32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D6502-D22A-D2BE-D6D5-BC0EF7016859}"/>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5FF9A9C8-CE00-5392-A82D-6F65DDE82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7C91B-EFD7-DACA-6607-EB5CDA9B8318}"/>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340471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E1DA-4CC6-2103-3DEA-9F8316759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722BF-841F-C8E1-3C8A-5DB42F3EBC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49C0D-61BD-4E16-E11A-00DFDA7AC4A8}"/>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12785FE1-4913-0331-791E-16C8C4FE7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46514-9D61-C4DF-C507-F591AEF49007}"/>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353454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AEAE-2727-3B37-6158-DD5A87CF0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C41A19-7ECD-DB3B-F914-99A12418C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4061A-0FC5-E9FB-F966-61350E87E344}"/>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145CCC70-7E9D-E8D7-B9B7-AF4398ACD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767F1-DDFB-A4BF-C7A6-7D562127324E}"/>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421589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D22B-3BD3-70E2-EE73-6E4D7E21E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AD1EA2-9A83-7508-5A6D-15E0C0DAAC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EC8C7-E370-C697-1111-ABEF05C22D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16D5F-895D-2221-84C6-D786A57A6C1B}"/>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6" name="Footer Placeholder 5">
            <a:extLst>
              <a:ext uri="{FF2B5EF4-FFF2-40B4-BE49-F238E27FC236}">
                <a16:creationId xmlns:a16="http://schemas.microsoft.com/office/drawing/2014/main" id="{50E5C4A7-1DED-78B9-EE6F-DB655BFDC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E33C8-EBAD-9A8A-AD1B-F49DD6D51D7E}"/>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69240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90A6-431B-ECEA-F8D1-53D6703F3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3A2451-0A86-65AD-49CF-7CC866F58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2E5F0D-F0FE-1ED0-867C-2C37AC423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57B263-38C3-9B45-8A5D-C1F084B6C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F1AA29-1463-5D4E-15F2-B91B3C5256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BEE28C-E96C-34FE-236E-8A439AC6F737}"/>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8" name="Footer Placeholder 7">
            <a:extLst>
              <a:ext uri="{FF2B5EF4-FFF2-40B4-BE49-F238E27FC236}">
                <a16:creationId xmlns:a16="http://schemas.microsoft.com/office/drawing/2014/main" id="{52ACF6E4-71A0-B483-807F-6351611C69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9BB7F5-A349-8859-3B8F-949626CFFB1B}"/>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277194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6567-9651-5388-4260-F4A587D05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DBA388-E38F-DA77-D7AB-D7481E5ADA08}"/>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4" name="Footer Placeholder 3">
            <a:extLst>
              <a:ext uri="{FF2B5EF4-FFF2-40B4-BE49-F238E27FC236}">
                <a16:creationId xmlns:a16="http://schemas.microsoft.com/office/drawing/2014/main" id="{7B69C848-6A26-619D-470F-C843AC2410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41B949-D050-9041-9D1D-F7851B38210F}"/>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413926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585393-45DF-630D-311E-E1B09ECB39F7}"/>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3" name="Footer Placeholder 2">
            <a:extLst>
              <a:ext uri="{FF2B5EF4-FFF2-40B4-BE49-F238E27FC236}">
                <a16:creationId xmlns:a16="http://schemas.microsoft.com/office/drawing/2014/main" id="{AFECBD7D-9706-3B0F-C056-697E85098B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5A96F6-8AE8-8E37-C536-E7F35823D1E4}"/>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386450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A14E-5F07-2899-0004-CE3749E33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DF3EE-3BAF-5AE9-34B2-FEF4693DB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F1779-A50C-B0A0-67D7-111247EA9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C3C35-EF46-D3F7-DC5D-E661A0EF41C8}"/>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6" name="Footer Placeholder 5">
            <a:extLst>
              <a:ext uri="{FF2B5EF4-FFF2-40B4-BE49-F238E27FC236}">
                <a16:creationId xmlns:a16="http://schemas.microsoft.com/office/drawing/2014/main" id="{DF2A9899-5675-4173-3A11-86A0376C7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4C2C2-1B04-569F-6D4E-80249F26A300}"/>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158133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92E0-BA88-2DFA-4F32-223C3C0BB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BB9085-0D66-27D4-1B80-9129261DD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85C3C-F455-8793-B757-ACF056719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85982-61A2-FB07-9B8C-2763179F64B4}"/>
              </a:ext>
            </a:extLst>
          </p:cNvPr>
          <p:cNvSpPr>
            <a:spLocks noGrp="1"/>
          </p:cNvSpPr>
          <p:nvPr>
            <p:ph type="dt" sz="half" idx="10"/>
          </p:nvPr>
        </p:nvSpPr>
        <p:spPr/>
        <p:txBody>
          <a:bodyPr/>
          <a:lstStyle/>
          <a:p>
            <a:fld id="{24EEC4D5-5E6D-40E6-9CCC-CCC22417CB30}" type="datetimeFigureOut">
              <a:rPr lang="en-US" smtClean="0"/>
              <a:t>4/8/2024</a:t>
            </a:fld>
            <a:endParaRPr lang="en-US"/>
          </a:p>
        </p:txBody>
      </p:sp>
      <p:sp>
        <p:nvSpPr>
          <p:cNvPr id="6" name="Footer Placeholder 5">
            <a:extLst>
              <a:ext uri="{FF2B5EF4-FFF2-40B4-BE49-F238E27FC236}">
                <a16:creationId xmlns:a16="http://schemas.microsoft.com/office/drawing/2014/main" id="{908CD7A9-F395-CE93-89F9-44306D282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5F767-CD40-CDDD-C512-525BE22C6C6E}"/>
              </a:ext>
            </a:extLst>
          </p:cNvPr>
          <p:cNvSpPr>
            <a:spLocks noGrp="1"/>
          </p:cNvSpPr>
          <p:nvPr>
            <p:ph type="sldNum" sz="quarter" idx="12"/>
          </p:nvPr>
        </p:nvSpPr>
        <p:spPr/>
        <p:txBody>
          <a:bodyPr/>
          <a:lstStyle/>
          <a:p>
            <a:fld id="{83D75CE8-87C7-4D33-909E-B7146772C87B}" type="slidenum">
              <a:rPr lang="en-US" smtClean="0"/>
              <a:t>‹#›</a:t>
            </a:fld>
            <a:endParaRPr lang="en-US"/>
          </a:p>
        </p:txBody>
      </p:sp>
    </p:spTree>
    <p:extLst>
      <p:ext uri="{BB962C8B-B14F-4D97-AF65-F5344CB8AC3E}">
        <p14:creationId xmlns:p14="http://schemas.microsoft.com/office/powerpoint/2010/main" val="8912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B3CF9-9DBD-2BEC-F2DC-CDE1F1AE8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08FF-56FD-E84D-D376-A663BAA3C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989B5-DA4D-D182-C804-366B93CBE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C4D5-5E6D-40E6-9CCC-CCC22417CB30}" type="datetimeFigureOut">
              <a:rPr lang="en-US" smtClean="0"/>
              <a:t>4/8/2024</a:t>
            </a:fld>
            <a:endParaRPr lang="en-US"/>
          </a:p>
        </p:txBody>
      </p:sp>
      <p:sp>
        <p:nvSpPr>
          <p:cNvPr id="5" name="Footer Placeholder 4">
            <a:extLst>
              <a:ext uri="{FF2B5EF4-FFF2-40B4-BE49-F238E27FC236}">
                <a16:creationId xmlns:a16="http://schemas.microsoft.com/office/drawing/2014/main" id="{B0078697-B7C4-8AA8-B219-83CDBE05A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D14D61-35F6-131C-D53B-0EBF346252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5CE8-87C7-4D33-909E-B7146772C87B}" type="slidenum">
              <a:rPr lang="en-US" smtClean="0"/>
              <a:t>‹#›</a:t>
            </a:fld>
            <a:endParaRPr lang="en-US"/>
          </a:p>
        </p:txBody>
      </p:sp>
    </p:spTree>
    <p:extLst>
      <p:ext uri="{BB962C8B-B14F-4D97-AF65-F5344CB8AC3E}">
        <p14:creationId xmlns:p14="http://schemas.microsoft.com/office/powerpoint/2010/main" val="227915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hyperlink" Target="https://wheelofnames.com/vi/a8t-mc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89844"/>
                    </a14:imgEffect>
                  </a14:imgLayer>
                </a14:imgProps>
              </a:ext>
              <a:ext uri="{28A0092B-C50C-407E-A947-70E740481C1C}">
                <a14:useLocalDpi xmlns:a14="http://schemas.microsoft.com/office/drawing/2010/main" val="0"/>
              </a:ext>
            </a:extLst>
          </a:blip>
          <a:srcRect r="69953"/>
          <a:stretch/>
        </p:blipFill>
        <p:spPr>
          <a:xfrm>
            <a:off x="0" y="0"/>
            <a:ext cx="2747554" cy="6858000"/>
          </a:xfrm>
          <a:prstGeom prst="rect">
            <a:avLst/>
          </a:prstGeom>
        </p:spPr>
      </p:pic>
      <p:sp>
        <p:nvSpPr>
          <p:cNvPr id="28" name="Flowchart: Process 27"/>
          <p:cNvSpPr/>
          <p:nvPr/>
        </p:nvSpPr>
        <p:spPr>
          <a:xfrm>
            <a:off x="2456597" y="428278"/>
            <a:ext cx="7870406" cy="60726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KHỞI ĐỘNG</a:t>
            </a:r>
          </a:p>
        </p:txBody>
      </p:sp>
      <p:pic>
        <p:nvPicPr>
          <p:cNvPr id="2" name="Picture 1">
            <a:extLst>
              <a:ext uri="{FF2B5EF4-FFF2-40B4-BE49-F238E27FC236}">
                <a16:creationId xmlns:a16="http://schemas.microsoft.com/office/drawing/2014/main" id="{D17C0462-1271-0411-6FF2-DA9FC8F452A9}"/>
              </a:ext>
            </a:extLst>
          </p:cNvPr>
          <p:cNvPicPr>
            <a:picLocks noChangeAspect="1"/>
          </p:cNvPicPr>
          <p:nvPr/>
        </p:nvPicPr>
        <p:blipFill>
          <a:blip r:embed="rId4"/>
          <a:stretch>
            <a:fillRect/>
          </a:stretch>
        </p:blipFill>
        <p:spPr>
          <a:xfrm>
            <a:off x="2747555" y="2110661"/>
            <a:ext cx="7579448" cy="4486722"/>
          </a:xfrm>
          <a:prstGeom prst="rect">
            <a:avLst/>
          </a:prstGeom>
        </p:spPr>
      </p:pic>
      <p:sp>
        <p:nvSpPr>
          <p:cNvPr id="3" name="Flowchart: Process 2">
            <a:extLst>
              <a:ext uri="{FF2B5EF4-FFF2-40B4-BE49-F238E27FC236}">
                <a16:creationId xmlns:a16="http://schemas.microsoft.com/office/drawing/2014/main" id="{23ED22BE-2068-408C-26CE-01F1220758DE}"/>
              </a:ext>
            </a:extLst>
          </p:cNvPr>
          <p:cNvSpPr/>
          <p:nvPr/>
        </p:nvSpPr>
        <p:spPr>
          <a:xfrm>
            <a:off x="3571287" y="1216948"/>
            <a:ext cx="6509973" cy="60726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HAI NỬA YÊU THƯƠNG</a:t>
            </a:r>
          </a:p>
        </p:txBody>
      </p:sp>
      <p:sp>
        <p:nvSpPr>
          <p:cNvPr id="6" name="TextBox 5">
            <a:extLst>
              <a:ext uri="{FF2B5EF4-FFF2-40B4-BE49-F238E27FC236}">
                <a16:creationId xmlns:a16="http://schemas.microsoft.com/office/drawing/2014/main" id="{B3EEEF49-9936-E114-23AD-4E392055EA9E}"/>
              </a:ext>
            </a:extLst>
          </p:cNvPr>
          <p:cNvSpPr txBox="1"/>
          <p:nvPr/>
        </p:nvSpPr>
        <p:spPr>
          <a:xfrm>
            <a:off x="1129182" y="3752066"/>
            <a:ext cx="1177290" cy="2677656"/>
          </a:xfrm>
          <a:prstGeom prst="rect">
            <a:avLst/>
          </a:prstGeom>
          <a:noFill/>
        </p:spPr>
        <p:txBody>
          <a:bodyPr wrap="square" rtlCol="0">
            <a:spAutoFit/>
          </a:bodyPr>
          <a:lstStyle/>
          <a:p>
            <a:r>
              <a:rPr lang="en-US" sz="2800" dirty="0">
                <a:solidFill>
                  <a:srgbClr val="FF0000"/>
                </a:solidFill>
              </a:rPr>
              <a:t>TẬP THỂ HỌC SINH LỚP 8A3 </a:t>
            </a:r>
          </a:p>
        </p:txBody>
      </p:sp>
      <p:sp>
        <p:nvSpPr>
          <p:cNvPr id="7" name="TextBox 6">
            <a:extLst>
              <a:ext uri="{FF2B5EF4-FFF2-40B4-BE49-F238E27FC236}">
                <a16:creationId xmlns:a16="http://schemas.microsoft.com/office/drawing/2014/main" id="{1AB311E6-9F3F-D860-474E-442D90A6F517}"/>
              </a:ext>
            </a:extLst>
          </p:cNvPr>
          <p:cNvSpPr txBox="1"/>
          <p:nvPr/>
        </p:nvSpPr>
        <p:spPr>
          <a:xfrm>
            <a:off x="10768085" y="797510"/>
            <a:ext cx="1314198" cy="4832092"/>
          </a:xfrm>
          <a:prstGeom prst="rect">
            <a:avLst/>
          </a:prstGeom>
          <a:noFill/>
        </p:spPr>
        <p:txBody>
          <a:bodyPr wrap="square" rtlCol="0">
            <a:spAutoFit/>
          </a:bodyPr>
          <a:lstStyle/>
          <a:p>
            <a:r>
              <a:rPr lang="en-US" sz="2800" b="1" dirty="0">
                <a:solidFill>
                  <a:srgbClr val="FF0000"/>
                </a:solidFill>
              </a:rPr>
              <a:t>TRÂN TRỌNG CHÀO MỪNG CÁC THẦY CÔ VỀ DỰ GIỜ THĂM LỚP</a:t>
            </a:r>
          </a:p>
        </p:txBody>
      </p:sp>
      <p:sp>
        <p:nvSpPr>
          <p:cNvPr id="5" name="TextBox 4">
            <a:extLst>
              <a:ext uri="{FF2B5EF4-FFF2-40B4-BE49-F238E27FC236}">
                <a16:creationId xmlns:a16="http://schemas.microsoft.com/office/drawing/2014/main" id="{71829110-3FE4-CE0D-7FEF-E43E198BFE67}"/>
              </a:ext>
            </a:extLst>
          </p:cNvPr>
          <p:cNvSpPr txBox="1"/>
          <p:nvPr/>
        </p:nvSpPr>
        <p:spPr>
          <a:xfrm>
            <a:off x="6229350" y="137160"/>
            <a:ext cx="5394960" cy="369332"/>
          </a:xfrm>
          <a:prstGeom prst="rect">
            <a:avLst/>
          </a:prstGeom>
          <a:noFill/>
        </p:spPr>
        <p:txBody>
          <a:bodyPr wrap="square" rtlCol="0">
            <a:spAutoFit/>
          </a:bodyPr>
          <a:lstStyle/>
          <a:p>
            <a:r>
              <a:rPr lang="en-US" dirty="0">
                <a:latin typeface="Arial Black" panose="020B0A04020102020204" pitchFamily="34" charset="0"/>
              </a:rPr>
              <a:t>GV: PHẠM THỊ MỸ - THCS QUẢNG HIỆP</a:t>
            </a:r>
          </a:p>
        </p:txBody>
      </p:sp>
    </p:spTree>
    <p:extLst>
      <p:ext uri="{BB962C8B-B14F-4D97-AF65-F5344CB8AC3E}">
        <p14:creationId xmlns:p14="http://schemas.microsoft.com/office/powerpoint/2010/main" val="22925118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750" fill="hold"/>
                                        <p:tgtEl>
                                          <p:spTgt spid="28"/>
                                        </p:tgtEl>
                                        <p:attrNameLst>
                                          <p:attrName>ppt_x</p:attrName>
                                        </p:attrNameLst>
                                      </p:cBhvr>
                                      <p:tavLst>
                                        <p:tav tm="0">
                                          <p:val>
                                            <p:strVal val="#ppt_x"/>
                                          </p:val>
                                        </p:tav>
                                        <p:tav tm="100000">
                                          <p:val>
                                            <p:strVal val="#ppt_x"/>
                                          </p:val>
                                        </p:tav>
                                      </p:tavLst>
                                    </p:anim>
                                    <p:anim calcmode="lin" valueType="num">
                                      <p:cBhvr additive="base">
                                        <p:cTn id="14"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5" descr="Top 50 mẫu giếng trời hình chóp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68" y="2152224"/>
            <a:ext cx="4753728" cy="39742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240090" y="319616"/>
            <a:ext cx="1093675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Bài 2</a:t>
            </a:r>
            <a:r>
              <a:rPr kumimoji="0" lang="en-US" altLang="en-US" sz="28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che</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trời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dạng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chóp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tứ</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dài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cạnh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đáy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khoảng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2,2m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đỉnh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2,8 m</a:t>
            </a:r>
            <a:r>
              <a:rPr 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che</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trời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biết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giá</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mỗi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mét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vuông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che</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1 800 000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bao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tiền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p:txBody>
      </p:sp>
      <p:pic>
        <p:nvPicPr>
          <p:cNvPr id="2" name="Picture 1">
            <a:hlinkClick r:id="" action="ppaction://noaction"/>
          </p:cNvPr>
          <p:cNvPicPr>
            <a:picLocks noChangeAspect="1"/>
          </p:cNvPicPr>
          <p:nvPr/>
        </p:nvPicPr>
        <p:blipFill>
          <a:blip r:embed="rId3"/>
          <a:stretch>
            <a:fillRect/>
          </a:stretch>
        </p:blipFill>
        <p:spPr>
          <a:xfrm>
            <a:off x="11009520" y="6368870"/>
            <a:ext cx="823031" cy="359695"/>
          </a:xfrm>
          <a:prstGeom prst="rect">
            <a:avLst/>
          </a:prstGeom>
        </p:spPr>
      </p:pic>
    </p:spTree>
    <p:extLst>
      <p:ext uri="{BB962C8B-B14F-4D97-AF65-F5344CB8AC3E}">
        <p14:creationId xmlns:p14="http://schemas.microsoft.com/office/powerpoint/2010/main" val="4153513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F47225D-377D-4515-8F5A-1BA536A79C61}"/>
              </a:ext>
            </a:extLst>
          </p:cNvPr>
          <p:cNvGrpSpPr/>
          <p:nvPr/>
        </p:nvGrpSpPr>
        <p:grpSpPr>
          <a:xfrm>
            <a:off x="6058400" y="3558191"/>
            <a:ext cx="2280285" cy="2962275"/>
            <a:chOff x="5536882" y="3374389"/>
            <a:chExt cx="2280285" cy="2962275"/>
          </a:xfrm>
        </p:grpSpPr>
        <p:sp>
          <p:nvSpPr>
            <p:cNvPr id="38" name="Freeform: Shape 37">
              <a:extLst>
                <a:ext uri="{FF2B5EF4-FFF2-40B4-BE49-F238E27FC236}">
                  <a16:creationId xmlns:a16="http://schemas.microsoft.com/office/drawing/2014/main" id="{71157483-97A0-47A2-9CD1-90B968B49567}"/>
                </a:ext>
              </a:extLst>
            </p:cNvPr>
            <p:cNvSpPr/>
            <p:nvPr/>
          </p:nvSpPr>
          <p:spPr>
            <a:xfrm>
              <a:off x="5536882" y="3374389"/>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dirty="0"/>
            </a:p>
          </p:txBody>
        </p:sp>
        <p:sp>
          <p:nvSpPr>
            <p:cNvPr id="39" name="Rectangle 38">
              <a:extLst>
                <a:ext uri="{FF2B5EF4-FFF2-40B4-BE49-F238E27FC236}">
                  <a16:creationId xmlns:a16="http://schemas.microsoft.com/office/drawing/2014/main" id="{92ABB96C-34EA-4E46-A7EB-359DE23EE587}"/>
                </a:ext>
              </a:extLst>
            </p:cNvPr>
            <p:cNvSpPr/>
            <p:nvPr/>
          </p:nvSpPr>
          <p:spPr>
            <a:xfrm>
              <a:off x="5751512" y="4018279"/>
              <a:ext cx="2065020" cy="265457"/>
            </a:xfrm>
            <a:prstGeom prst="rect">
              <a:avLst/>
            </a:prstGeom>
          </p:spPr>
          <p:txBody>
            <a:bodyPr wrap="square">
              <a:spAutoFit/>
            </a:bodyPr>
            <a:lstStyle/>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13">
              <a:extLst>
                <a:ext uri="{FF2B5EF4-FFF2-40B4-BE49-F238E27FC236}">
                  <a16:creationId xmlns:a16="http://schemas.microsoft.com/office/drawing/2014/main" id="{50E01FEA-9BB5-4BE7-8987-F60844CCFADB}"/>
                </a:ext>
              </a:extLst>
            </p:cNvPr>
            <p:cNvSpPr txBox="1"/>
            <p:nvPr/>
          </p:nvSpPr>
          <p:spPr>
            <a:xfrm>
              <a:off x="6469062" y="3437254"/>
              <a:ext cx="340995" cy="3816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EE3C8991-001F-4A1A-8B13-747ED6D0D250}"/>
              </a:ext>
            </a:extLst>
          </p:cNvPr>
          <p:cNvGrpSpPr/>
          <p:nvPr/>
        </p:nvGrpSpPr>
        <p:grpSpPr>
          <a:xfrm>
            <a:off x="8711747" y="526654"/>
            <a:ext cx="2326005" cy="2962275"/>
            <a:chOff x="0" y="0"/>
            <a:chExt cx="2326005" cy="2962275"/>
          </a:xfrm>
        </p:grpSpPr>
        <p:sp>
          <p:nvSpPr>
            <p:cNvPr id="26" name="Freeform: Shape 25">
              <a:extLst>
                <a:ext uri="{FF2B5EF4-FFF2-40B4-BE49-F238E27FC236}">
                  <a16:creationId xmlns:a16="http://schemas.microsoft.com/office/drawing/2014/main" id="{F700121C-D055-4B49-9740-723D9B83C8D7}"/>
                </a:ext>
              </a:extLst>
            </p:cNvPr>
            <p:cNvSpPr/>
            <p:nvPr/>
          </p:nvSpPr>
          <p:spPr>
            <a:xfrm flipH="1">
              <a:off x="0" y="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n-US" dirty="0"/>
                <a:t>9999</a:t>
              </a:r>
            </a:p>
          </p:txBody>
        </p:sp>
        <p:sp>
          <p:nvSpPr>
            <p:cNvPr id="27" name="Rectangle 26">
              <a:extLst>
                <a:ext uri="{FF2B5EF4-FFF2-40B4-BE49-F238E27FC236}">
                  <a16:creationId xmlns:a16="http://schemas.microsoft.com/office/drawing/2014/main" id="{A16B369D-2780-4FED-BE44-74931D5247DA}"/>
                </a:ext>
              </a:extLst>
            </p:cNvPr>
            <p:cNvSpPr/>
            <p:nvPr/>
          </p:nvSpPr>
          <p:spPr>
            <a:xfrm>
              <a:off x="172018" y="827111"/>
              <a:ext cx="2065655" cy="265457"/>
            </a:xfrm>
            <a:prstGeom prst="rect">
              <a:avLst/>
            </a:prstGeom>
          </p:spPr>
          <p:txBody>
            <a:bodyPr wrap="square">
              <a:spAutoFit/>
            </a:bodyPr>
            <a:lstStyle/>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17">
              <a:extLst>
                <a:ext uri="{FF2B5EF4-FFF2-40B4-BE49-F238E27FC236}">
                  <a16:creationId xmlns:a16="http://schemas.microsoft.com/office/drawing/2014/main" id="{F5B3D4D6-0D70-4721-915D-578BCC546887}"/>
                </a:ext>
              </a:extLst>
            </p:cNvPr>
            <p:cNvSpPr txBox="1"/>
            <p:nvPr/>
          </p:nvSpPr>
          <p:spPr>
            <a:xfrm>
              <a:off x="908998" y="185666"/>
              <a:ext cx="491320" cy="3957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23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DCEC3BB2-04E5-4783-A225-4FEAF0AF1234}"/>
              </a:ext>
            </a:extLst>
          </p:cNvPr>
          <p:cNvGrpSpPr/>
          <p:nvPr/>
        </p:nvGrpSpPr>
        <p:grpSpPr>
          <a:xfrm>
            <a:off x="684394" y="522975"/>
            <a:ext cx="2442210" cy="2962275"/>
            <a:chOff x="0" y="0"/>
            <a:chExt cx="2442377" cy="2962275"/>
          </a:xfrm>
        </p:grpSpPr>
        <p:sp>
          <p:nvSpPr>
            <p:cNvPr id="6" name="Freeform: Shape 5">
              <a:extLst>
                <a:ext uri="{FF2B5EF4-FFF2-40B4-BE49-F238E27FC236}">
                  <a16:creationId xmlns:a16="http://schemas.microsoft.com/office/drawing/2014/main" id="{F768F751-E0F4-4EA2-A882-29EFB4C43843}"/>
                </a:ext>
              </a:extLst>
            </p:cNvPr>
            <p:cNvSpPr/>
            <p:nvPr/>
          </p:nvSpPr>
          <p:spPr>
            <a:xfrm>
              <a:off x="0" y="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08DBBAE5-E285-4B7D-8912-5FB16A389281}"/>
                </a:ext>
              </a:extLst>
            </p:cNvPr>
            <p:cNvSpPr/>
            <p:nvPr/>
          </p:nvSpPr>
          <p:spPr>
            <a:xfrm>
              <a:off x="376722" y="513213"/>
              <a:ext cx="2065655" cy="265457"/>
            </a:xfrm>
            <a:prstGeom prst="rect">
              <a:avLst/>
            </a:prstGeom>
          </p:spPr>
          <p:txBody>
            <a:bodyPr wrap="square">
              <a:spAutoFit/>
            </a:bodyPr>
            <a:lstStyle/>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0">
              <a:extLst>
                <a:ext uri="{FF2B5EF4-FFF2-40B4-BE49-F238E27FC236}">
                  <a16:creationId xmlns:a16="http://schemas.microsoft.com/office/drawing/2014/main" id="{3A7F1F77-A2C7-42FC-BE3D-B1A7775D0908}"/>
                </a:ext>
              </a:extLst>
            </p:cNvPr>
            <p:cNvSpPr txBox="1"/>
            <p:nvPr/>
          </p:nvSpPr>
          <p:spPr>
            <a:xfrm>
              <a:off x="1072771" y="90132"/>
              <a:ext cx="341194" cy="3821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56E3AA7A-DEA9-43C4-9E1F-459C5F2014DD}"/>
              </a:ext>
            </a:extLst>
          </p:cNvPr>
          <p:cNvGrpSpPr/>
          <p:nvPr/>
        </p:nvGrpSpPr>
        <p:grpSpPr>
          <a:xfrm>
            <a:off x="3023630" y="523190"/>
            <a:ext cx="7883569" cy="2962275"/>
            <a:chOff x="0" y="0"/>
            <a:chExt cx="7884026" cy="2962275"/>
          </a:xfrm>
        </p:grpSpPr>
        <p:sp>
          <p:nvSpPr>
            <p:cNvPr id="11" name="Freeform: Shape 10">
              <a:extLst>
                <a:ext uri="{FF2B5EF4-FFF2-40B4-BE49-F238E27FC236}">
                  <a16:creationId xmlns:a16="http://schemas.microsoft.com/office/drawing/2014/main" id="{858BC5D1-C24A-408E-B719-028951315DCA}"/>
                </a:ext>
              </a:extLst>
            </p:cNvPr>
            <p:cNvSpPr/>
            <p:nvPr/>
          </p:nvSpPr>
          <p:spPr>
            <a:xfrm flipH="1">
              <a:off x="0" y="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2DC986A0-8DFD-4B6D-8565-BC936D557ECD}"/>
                </a:ext>
              </a:extLst>
            </p:cNvPr>
            <p:cNvSpPr/>
            <p:nvPr/>
          </p:nvSpPr>
          <p:spPr>
            <a:xfrm>
              <a:off x="404003" y="1059123"/>
              <a:ext cx="2065020" cy="671915"/>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Diện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tích</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tam giác bằng 18cm</a:t>
              </a:r>
              <a:r>
                <a:rPr lang="en-US" sz="1800" kern="1200" baseline="300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33">
              <a:extLst>
                <a:ext uri="{FF2B5EF4-FFF2-40B4-BE49-F238E27FC236}">
                  <a16:creationId xmlns:a16="http://schemas.microsoft.com/office/drawing/2014/main" id="{7DC44D62-1794-4DFC-95D4-A1C780E01912}"/>
                </a:ext>
              </a:extLst>
            </p:cNvPr>
            <p:cNvSpPr txBox="1"/>
            <p:nvPr/>
          </p:nvSpPr>
          <p:spPr>
            <a:xfrm>
              <a:off x="908998" y="308497"/>
              <a:ext cx="491320" cy="55937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27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BA9D290-817B-6416-4EAB-421D469FD88F}"/>
                </a:ext>
              </a:extLst>
            </p:cNvPr>
            <p:cNvSpPr/>
            <p:nvPr/>
          </p:nvSpPr>
          <p:spPr>
            <a:xfrm>
              <a:off x="5819006" y="847853"/>
              <a:ext cx="2065020" cy="375552"/>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9cm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18F9A25-235A-4C6C-A31E-74394761D53C}"/>
              </a:ext>
            </a:extLst>
          </p:cNvPr>
          <p:cNvGrpSpPr/>
          <p:nvPr/>
        </p:nvGrpSpPr>
        <p:grpSpPr>
          <a:xfrm>
            <a:off x="6361489" y="522975"/>
            <a:ext cx="2280285" cy="2962275"/>
            <a:chOff x="0" y="0"/>
            <a:chExt cx="2280285" cy="2962275"/>
          </a:xfrm>
        </p:grpSpPr>
        <p:sp>
          <p:nvSpPr>
            <p:cNvPr id="16" name="Freeform: Shape 15">
              <a:extLst>
                <a:ext uri="{FF2B5EF4-FFF2-40B4-BE49-F238E27FC236}">
                  <a16:creationId xmlns:a16="http://schemas.microsoft.com/office/drawing/2014/main" id="{9171B471-B45A-46FF-9A68-4CAEFE141941}"/>
                </a:ext>
              </a:extLst>
            </p:cNvPr>
            <p:cNvSpPr/>
            <p:nvPr/>
          </p:nvSpPr>
          <p:spPr>
            <a:xfrm>
              <a:off x="0" y="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dirty="0"/>
            </a:p>
          </p:txBody>
        </p:sp>
        <p:sp>
          <p:nvSpPr>
            <p:cNvPr id="18" name="Text Box 111">
              <a:extLst>
                <a:ext uri="{FF2B5EF4-FFF2-40B4-BE49-F238E27FC236}">
                  <a16:creationId xmlns:a16="http://schemas.microsoft.com/office/drawing/2014/main" id="{62F2EF07-EFE4-4E9A-BD12-54EDD75F3BF9}"/>
                </a:ext>
              </a:extLst>
            </p:cNvPr>
            <p:cNvSpPr txBox="1"/>
            <p:nvPr/>
          </p:nvSpPr>
          <p:spPr>
            <a:xfrm>
              <a:off x="1004532" y="212962"/>
              <a:ext cx="341194" cy="3821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838768C-3979-4FC2-9A17-DF58A3985D63}"/>
                </a:ext>
              </a:extLst>
            </p:cNvPr>
            <p:cNvSpPr/>
            <p:nvPr/>
          </p:nvSpPr>
          <p:spPr>
            <a:xfrm>
              <a:off x="629090" y="636042"/>
              <a:ext cx="1648891" cy="1101520"/>
            </a:xfrm>
            <a:prstGeom prst="rect">
              <a:avLst/>
            </a:prstGeom>
          </p:spPr>
          <p:txBody>
            <a:bodyPr wrap="square">
              <a:spAutoFit/>
            </a:bodyPr>
            <a:lstStyle/>
            <a:p>
              <a:pPr>
                <a:lnSpc>
                  <a:spcPct val="107000"/>
                </a:lnSpc>
                <a:spcAft>
                  <a:spcPts val="800"/>
                </a:spcAft>
              </a:pPr>
              <a:r>
                <a:rPr lang="en-US" sz="14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H</a:t>
              </a:r>
              <a:r>
                <a:rPr lang="en-US" sz="14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ình </a:t>
              </a:r>
              <a:r>
                <a:rPr lang="en-US" sz="14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vuông</a:t>
              </a:r>
              <a:r>
                <a:rPr lang="en-US" sz="14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có </a:t>
              </a:r>
              <a:r>
                <a:rPr lang="en-US" sz="14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diện</a:t>
              </a:r>
              <a:r>
                <a:rPr lang="en-US" sz="14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r>
                <a:rPr lang="en-US" sz="14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tích</a:t>
              </a:r>
              <a:r>
                <a:rPr lang="en-US" sz="14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bằng 81cm</a:t>
              </a:r>
              <a:r>
                <a:rPr lang="en-US" sz="1400" kern="1200" baseline="300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2</a:t>
              </a:r>
              <a:r>
                <a:rPr lang="en-US" sz="16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a:t>
              </a:r>
              <a:r>
                <a:rPr lang="en-US" sz="16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độ</a:t>
              </a:r>
              <a:r>
                <a:rPr lang="en-US" sz="16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dài </a:t>
              </a:r>
              <a:r>
                <a:rPr lang="en-US" sz="16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cạnh</a:t>
              </a:r>
              <a:r>
                <a:rPr lang="en-US" sz="16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hình </a:t>
              </a:r>
              <a:r>
                <a:rPr lang="en-US" sz="1600"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vuông</a:t>
              </a:r>
              <a:r>
                <a:rPr lang="en-US" sz="1600" dirty="0">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 bằng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C211890-FC95-4F89-AF46-AAB13269EBF6}"/>
              </a:ext>
            </a:extLst>
          </p:cNvPr>
          <p:cNvGrpSpPr/>
          <p:nvPr/>
        </p:nvGrpSpPr>
        <p:grpSpPr>
          <a:xfrm>
            <a:off x="765358" y="3592502"/>
            <a:ext cx="2280285" cy="2962275"/>
            <a:chOff x="243840" y="3408700"/>
            <a:chExt cx="2280285" cy="2962275"/>
          </a:xfrm>
        </p:grpSpPr>
        <p:sp>
          <p:nvSpPr>
            <p:cNvPr id="30" name="Freeform: Shape 29">
              <a:extLst>
                <a:ext uri="{FF2B5EF4-FFF2-40B4-BE49-F238E27FC236}">
                  <a16:creationId xmlns:a16="http://schemas.microsoft.com/office/drawing/2014/main" id="{F2BB9007-60F8-431C-819F-7373D0CE9EA3}"/>
                </a:ext>
              </a:extLst>
            </p:cNvPr>
            <p:cNvSpPr/>
            <p:nvPr/>
          </p:nvSpPr>
          <p:spPr>
            <a:xfrm>
              <a:off x="243840" y="340870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31" name="Rectangle 30">
              <a:extLst>
                <a:ext uri="{FF2B5EF4-FFF2-40B4-BE49-F238E27FC236}">
                  <a16:creationId xmlns:a16="http://schemas.microsoft.com/office/drawing/2014/main" id="{51EC3B60-56B1-4B7F-8BF2-A0D4FD0474EE}"/>
                </a:ext>
              </a:extLst>
            </p:cNvPr>
            <p:cNvSpPr/>
            <p:nvPr/>
          </p:nvSpPr>
          <p:spPr>
            <a:xfrm>
              <a:off x="445135" y="3798590"/>
              <a:ext cx="2065020" cy="1754505"/>
            </a:xfrm>
            <a:prstGeom prst="rect">
              <a:avLst/>
            </a:prstGeom>
          </p:spPr>
          <p:txBody>
            <a:bodyPr wrap="square">
              <a:noAutofit/>
            </a:bodyPr>
            <a:lstStyle/>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112">
              <a:extLst>
                <a:ext uri="{FF2B5EF4-FFF2-40B4-BE49-F238E27FC236}">
                  <a16:creationId xmlns:a16="http://schemas.microsoft.com/office/drawing/2014/main" id="{97A2FB7A-357A-4325-BE37-A840AF707965}"/>
                </a:ext>
              </a:extLst>
            </p:cNvPr>
            <p:cNvSpPr txBox="1"/>
            <p:nvPr/>
          </p:nvSpPr>
          <p:spPr>
            <a:xfrm>
              <a:off x="1213484" y="3466465"/>
              <a:ext cx="340995" cy="3816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ECAD5C38-F349-4891-B2DD-5BD1BA91EE16}"/>
              </a:ext>
            </a:extLst>
          </p:cNvPr>
          <p:cNvGrpSpPr/>
          <p:nvPr/>
        </p:nvGrpSpPr>
        <p:grpSpPr>
          <a:xfrm>
            <a:off x="3128193" y="3592502"/>
            <a:ext cx="2326005" cy="2962275"/>
            <a:chOff x="2606675" y="3408700"/>
            <a:chExt cx="2326005" cy="2962275"/>
          </a:xfrm>
        </p:grpSpPr>
        <p:sp>
          <p:nvSpPr>
            <p:cNvPr id="34" name="Freeform: Shape 33">
              <a:extLst>
                <a:ext uri="{FF2B5EF4-FFF2-40B4-BE49-F238E27FC236}">
                  <a16:creationId xmlns:a16="http://schemas.microsoft.com/office/drawing/2014/main" id="{5898FB19-1FF5-409D-B557-496F825F007A}"/>
                </a:ext>
              </a:extLst>
            </p:cNvPr>
            <p:cNvSpPr/>
            <p:nvPr/>
          </p:nvSpPr>
          <p:spPr>
            <a:xfrm flipH="1">
              <a:off x="2606675" y="340870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35" name="Rectangle 34">
              <a:extLst>
                <a:ext uri="{FF2B5EF4-FFF2-40B4-BE49-F238E27FC236}">
                  <a16:creationId xmlns:a16="http://schemas.microsoft.com/office/drawing/2014/main" id="{DE300B17-AACB-4284-B590-EC2832688E85}"/>
                </a:ext>
              </a:extLst>
            </p:cNvPr>
            <p:cNvSpPr/>
            <p:nvPr/>
          </p:nvSpPr>
          <p:spPr>
            <a:xfrm>
              <a:off x="2623820" y="4105930"/>
              <a:ext cx="2065020" cy="671915"/>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Diện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tích</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một</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mặt bên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là</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60cm</a:t>
              </a:r>
              <a:r>
                <a:rPr lang="en-US" sz="1800" kern="1200" baseline="300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221">
              <a:extLst>
                <a:ext uri="{FF2B5EF4-FFF2-40B4-BE49-F238E27FC236}">
                  <a16:creationId xmlns:a16="http://schemas.microsoft.com/office/drawing/2014/main" id="{9AFB38A6-9E8B-4582-8D50-1702358406C0}"/>
                </a:ext>
              </a:extLst>
            </p:cNvPr>
            <p:cNvSpPr txBox="1"/>
            <p:nvPr/>
          </p:nvSpPr>
          <p:spPr>
            <a:xfrm>
              <a:off x="3639820" y="3516015"/>
              <a:ext cx="490855" cy="5588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24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23055106-6EBE-42B4-B6B8-3D83B8A7C4E6}"/>
              </a:ext>
            </a:extLst>
          </p:cNvPr>
          <p:cNvGrpSpPr/>
          <p:nvPr/>
        </p:nvGrpSpPr>
        <p:grpSpPr>
          <a:xfrm>
            <a:off x="8444411" y="3556599"/>
            <a:ext cx="2326005" cy="2962275"/>
            <a:chOff x="7922893" y="3352762"/>
            <a:chExt cx="2326005" cy="2962275"/>
          </a:xfrm>
        </p:grpSpPr>
        <p:sp>
          <p:nvSpPr>
            <p:cNvPr id="42" name="Freeform: Shape 41">
              <a:extLst>
                <a:ext uri="{FF2B5EF4-FFF2-40B4-BE49-F238E27FC236}">
                  <a16:creationId xmlns:a16="http://schemas.microsoft.com/office/drawing/2014/main" id="{BF478272-3C51-47A3-8FAA-1D969AEF4559}"/>
                </a:ext>
              </a:extLst>
            </p:cNvPr>
            <p:cNvSpPr/>
            <p:nvPr/>
          </p:nvSpPr>
          <p:spPr>
            <a:xfrm flipH="1">
              <a:off x="7922893" y="3352762"/>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84C357DC-738C-423C-AAB0-335E66F7B840}"/>
                </a:ext>
              </a:extLst>
            </p:cNvPr>
            <p:cNvSpPr/>
            <p:nvPr/>
          </p:nvSpPr>
          <p:spPr>
            <a:xfrm>
              <a:off x="8066717" y="4263701"/>
              <a:ext cx="2065020" cy="671915"/>
            </a:xfrm>
            <a:prstGeom prst="rect">
              <a:avLst/>
            </a:prstGeom>
          </p:spPr>
          <p:txBody>
            <a:bodyPr wrap="square">
              <a:spAutoFit/>
            </a:bodyPr>
            <a:lstStyle/>
            <a:p>
              <a:pPr>
                <a:lnSpc>
                  <a:spcPct val="107000"/>
                </a:lnSpc>
                <a:spcAft>
                  <a:spcPts val="800"/>
                </a:spcAft>
              </a:pP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Đường </a:t>
              </a:r>
              <a:r>
                <a:rPr lang="en-US"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cao</a:t>
              </a: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của hình </a:t>
              </a:r>
              <a:r>
                <a:rPr lang="en-US"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chóp</a:t>
              </a: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a:t>
              </a:r>
              <a:r>
                <a:rPr lang="en-US"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là</a:t>
              </a: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4cm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151">
              <a:extLst>
                <a:ext uri="{FF2B5EF4-FFF2-40B4-BE49-F238E27FC236}">
                  <a16:creationId xmlns:a16="http://schemas.microsoft.com/office/drawing/2014/main" id="{0816EAE3-4F48-41CD-B6B8-8A8AF421596A}"/>
                </a:ext>
              </a:extLst>
            </p:cNvPr>
            <p:cNvSpPr txBox="1"/>
            <p:nvPr/>
          </p:nvSpPr>
          <p:spPr>
            <a:xfrm>
              <a:off x="8840469" y="3486784"/>
              <a:ext cx="490855" cy="3956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17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BEE9F050-839D-64E8-EFAA-22E351990AB5}"/>
              </a:ext>
            </a:extLst>
          </p:cNvPr>
          <p:cNvPicPr>
            <a:picLocks noChangeAspect="1"/>
          </p:cNvPicPr>
          <p:nvPr/>
        </p:nvPicPr>
        <p:blipFill>
          <a:blip r:embed="rId2"/>
          <a:stretch>
            <a:fillRect/>
          </a:stretch>
        </p:blipFill>
        <p:spPr>
          <a:xfrm>
            <a:off x="1242580" y="1156934"/>
            <a:ext cx="1543120" cy="1203003"/>
          </a:xfrm>
          <a:prstGeom prst="rect">
            <a:avLst/>
          </a:prstGeom>
        </p:spPr>
      </p:pic>
      <p:pic>
        <p:nvPicPr>
          <p:cNvPr id="14" name="Picture 13">
            <a:extLst>
              <a:ext uri="{FF2B5EF4-FFF2-40B4-BE49-F238E27FC236}">
                <a16:creationId xmlns:a16="http://schemas.microsoft.com/office/drawing/2014/main" id="{AF1B1AAB-2361-BA9F-381B-C0967E773B28}"/>
              </a:ext>
            </a:extLst>
          </p:cNvPr>
          <p:cNvPicPr>
            <a:picLocks noChangeAspect="1"/>
          </p:cNvPicPr>
          <p:nvPr/>
        </p:nvPicPr>
        <p:blipFill>
          <a:blip r:embed="rId3"/>
          <a:stretch>
            <a:fillRect/>
          </a:stretch>
        </p:blipFill>
        <p:spPr>
          <a:xfrm>
            <a:off x="1385496" y="4138939"/>
            <a:ext cx="1343212" cy="1438476"/>
          </a:xfrm>
          <a:prstGeom prst="rect">
            <a:avLst/>
          </a:prstGeom>
        </p:spPr>
      </p:pic>
      <p:pic>
        <p:nvPicPr>
          <p:cNvPr id="19" name="Picture 18">
            <a:extLst>
              <a:ext uri="{FF2B5EF4-FFF2-40B4-BE49-F238E27FC236}">
                <a16:creationId xmlns:a16="http://schemas.microsoft.com/office/drawing/2014/main" id="{87941E38-82DF-EACA-B87C-76495B4EB543}"/>
              </a:ext>
            </a:extLst>
          </p:cNvPr>
          <p:cNvPicPr>
            <a:picLocks noChangeAspect="1"/>
          </p:cNvPicPr>
          <p:nvPr/>
        </p:nvPicPr>
        <p:blipFill>
          <a:blip r:embed="rId4"/>
          <a:stretch>
            <a:fillRect/>
          </a:stretch>
        </p:blipFill>
        <p:spPr>
          <a:xfrm>
            <a:off x="6601101" y="3943842"/>
            <a:ext cx="1622014" cy="1363694"/>
          </a:xfrm>
          <a:prstGeom prst="rect">
            <a:avLst/>
          </a:prstGeom>
        </p:spPr>
      </p:pic>
    </p:spTree>
    <p:extLst>
      <p:ext uri="{BB962C8B-B14F-4D97-AF65-F5344CB8AC3E}">
        <p14:creationId xmlns:p14="http://schemas.microsoft.com/office/powerpoint/2010/main" val="81671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EC3BB2-04E5-4783-A225-4FEAF0AF1234}"/>
              </a:ext>
            </a:extLst>
          </p:cNvPr>
          <p:cNvGrpSpPr/>
          <p:nvPr/>
        </p:nvGrpSpPr>
        <p:grpSpPr>
          <a:xfrm>
            <a:off x="630690" y="522976"/>
            <a:ext cx="2468564" cy="2962275"/>
            <a:chOff x="0" y="0"/>
            <a:chExt cx="2468733" cy="2962275"/>
          </a:xfrm>
        </p:grpSpPr>
        <p:sp>
          <p:nvSpPr>
            <p:cNvPr id="6" name="Freeform: Shape 5">
              <a:extLst>
                <a:ext uri="{FF2B5EF4-FFF2-40B4-BE49-F238E27FC236}">
                  <a16:creationId xmlns:a16="http://schemas.microsoft.com/office/drawing/2014/main" id="{F768F751-E0F4-4EA2-A882-29EFB4C43843}"/>
                </a:ext>
              </a:extLst>
            </p:cNvPr>
            <p:cNvSpPr/>
            <p:nvPr/>
          </p:nvSpPr>
          <p:spPr>
            <a:xfrm>
              <a:off x="0" y="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08DBBAE5-E285-4B7D-8912-5FB16A389281}"/>
                </a:ext>
              </a:extLst>
            </p:cNvPr>
            <p:cNvSpPr/>
            <p:nvPr/>
          </p:nvSpPr>
          <p:spPr>
            <a:xfrm>
              <a:off x="403078" y="652852"/>
              <a:ext cx="2065655" cy="671915"/>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Hình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chóp</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tam giác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đều</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có</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0">
              <a:extLst>
                <a:ext uri="{FF2B5EF4-FFF2-40B4-BE49-F238E27FC236}">
                  <a16:creationId xmlns:a16="http://schemas.microsoft.com/office/drawing/2014/main" id="{3A7F1F77-A2C7-42FC-BE3D-B1A7775D0908}"/>
                </a:ext>
              </a:extLst>
            </p:cNvPr>
            <p:cNvSpPr txBox="1"/>
            <p:nvPr/>
          </p:nvSpPr>
          <p:spPr>
            <a:xfrm>
              <a:off x="1072771" y="90132"/>
              <a:ext cx="341194" cy="3821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56E3AA7A-DEA9-43C4-9E1F-459C5F2014DD}"/>
              </a:ext>
            </a:extLst>
          </p:cNvPr>
          <p:cNvGrpSpPr/>
          <p:nvPr/>
        </p:nvGrpSpPr>
        <p:grpSpPr>
          <a:xfrm>
            <a:off x="3023630" y="523190"/>
            <a:ext cx="2325870" cy="2962275"/>
            <a:chOff x="0" y="0"/>
            <a:chExt cx="2326005" cy="2962275"/>
          </a:xfrm>
        </p:grpSpPr>
        <p:sp>
          <p:nvSpPr>
            <p:cNvPr id="11" name="Freeform: Shape 10">
              <a:extLst>
                <a:ext uri="{FF2B5EF4-FFF2-40B4-BE49-F238E27FC236}">
                  <a16:creationId xmlns:a16="http://schemas.microsoft.com/office/drawing/2014/main" id="{858BC5D1-C24A-408E-B719-028951315DCA}"/>
                </a:ext>
              </a:extLst>
            </p:cNvPr>
            <p:cNvSpPr/>
            <p:nvPr/>
          </p:nvSpPr>
          <p:spPr>
            <a:xfrm flipH="1">
              <a:off x="0" y="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2DC986A0-8DFD-4B6D-8565-BC936D557ECD}"/>
                </a:ext>
              </a:extLst>
            </p:cNvPr>
            <p:cNvSpPr/>
            <p:nvPr/>
          </p:nvSpPr>
          <p:spPr>
            <a:xfrm>
              <a:off x="205535" y="748954"/>
              <a:ext cx="2065020" cy="968278"/>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Ba mặt bên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là</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ba</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tam giác cân bằng nhau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33">
              <a:extLst>
                <a:ext uri="{FF2B5EF4-FFF2-40B4-BE49-F238E27FC236}">
                  <a16:creationId xmlns:a16="http://schemas.microsoft.com/office/drawing/2014/main" id="{7DC44D62-1794-4DFC-95D4-A1C780E01912}"/>
                </a:ext>
              </a:extLst>
            </p:cNvPr>
            <p:cNvSpPr txBox="1"/>
            <p:nvPr/>
          </p:nvSpPr>
          <p:spPr>
            <a:xfrm>
              <a:off x="934417" y="108384"/>
              <a:ext cx="511167" cy="47653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18F9A25-235A-4C6C-A31E-74394761D53C}"/>
              </a:ext>
            </a:extLst>
          </p:cNvPr>
          <p:cNvGrpSpPr/>
          <p:nvPr/>
        </p:nvGrpSpPr>
        <p:grpSpPr>
          <a:xfrm>
            <a:off x="6361489" y="522975"/>
            <a:ext cx="2280285" cy="2962275"/>
            <a:chOff x="0" y="0"/>
            <a:chExt cx="2280285" cy="2962275"/>
          </a:xfrm>
        </p:grpSpPr>
        <p:sp>
          <p:nvSpPr>
            <p:cNvPr id="16" name="Freeform: Shape 15">
              <a:extLst>
                <a:ext uri="{FF2B5EF4-FFF2-40B4-BE49-F238E27FC236}">
                  <a16:creationId xmlns:a16="http://schemas.microsoft.com/office/drawing/2014/main" id="{9171B471-B45A-46FF-9A68-4CAEFE141941}"/>
                </a:ext>
              </a:extLst>
            </p:cNvPr>
            <p:cNvSpPr/>
            <p:nvPr/>
          </p:nvSpPr>
          <p:spPr>
            <a:xfrm>
              <a:off x="0" y="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dirty="0"/>
            </a:p>
          </p:txBody>
        </p:sp>
        <p:sp>
          <p:nvSpPr>
            <p:cNvPr id="17" name="Rectangle 16">
              <a:extLst>
                <a:ext uri="{FF2B5EF4-FFF2-40B4-BE49-F238E27FC236}">
                  <a16:creationId xmlns:a16="http://schemas.microsoft.com/office/drawing/2014/main" id="{5838768C-3979-4FC2-9A17-DF58A3985D63}"/>
                </a:ext>
              </a:extLst>
            </p:cNvPr>
            <p:cNvSpPr/>
            <p:nvPr/>
          </p:nvSpPr>
          <p:spPr>
            <a:xfrm>
              <a:off x="212962" y="636042"/>
              <a:ext cx="2065020" cy="671915"/>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Hình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ch</a:t>
              </a:r>
              <a:r>
                <a:rPr lang="en-US" dirty="0" err="1">
                  <a:solidFill>
                    <a:srgbClr val="000000"/>
                  </a:solidFill>
                  <a:latin typeface="#9Slide03 AllRoundGothic" panose="020B0703020202020104" pitchFamily="34" charset="0"/>
                  <a:ea typeface="Times New Roman" panose="02020603050405020304" pitchFamily="18" charset="0"/>
                  <a:cs typeface="Times New Roman" panose="02020603050405020304" pitchFamily="18" charset="0"/>
                </a:rPr>
                <a:t>ó</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p</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tứ giác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đều</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111">
              <a:extLst>
                <a:ext uri="{FF2B5EF4-FFF2-40B4-BE49-F238E27FC236}">
                  <a16:creationId xmlns:a16="http://schemas.microsoft.com/office/drawing/2014/main" id="{62F2EF07-EFE4-4E9A-BD12-54EDD75F3BF9}"/>
                </a:ext>
              </a:extLst>
            </p:cNvPr>
            <p:cNvSpPr txBox="1"/>
            <p:nvPr/>
          </p:nvSpPr>
          <p:spPr>
            <a:xfrm>
              <a:off x="1004532" y="212962"/>
              <a:ext cx="341194" cy="3821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EE3C8991-001F-4A1A-8B13-747ED6D0D250}"/>
              </a:ext>
            </a:extLst>
          </p:cNvPr>
          <p:cNvGrpSpPr/>
          <p:nvPr/>
        </p:nvGrpSpPr>
        <p:grpSpPr>
          <a:xfrm>
            <a:off x="8711747" y="526654"/>
            <a:ext cx="2326005" cy="2962275"/>
            <a:chOff x="0" y="0"/>
            <a:chExt cx="2326005" cy="2962275"/>
          </a:xfrm>
        </p:grpSpPr>
        <p:sp>
          <p:nvSpPr>
            <p:cNvPr id="26" name="Freeform: Shape 25">
              <a:extLst>
                <a:ext uri="{FF2B5EF4-FFF2-40B4-BE49-F238E27FC236}">
                  <a16:creationId xmlns:a16="http://schemas.microsoft.com/office/drawing/2014/main" id="{F700121C-D055-4B49-9740-723D9B83C8D7}"/>
                </a:ext>
              </a:extLst>
            </p:cNvPr>
            <p:cNvSpPr/>
            <p:nvPr/>
          </p:nvSpPr>
          <p:spPr>
            <a:xfrm flipH="1">
              <a:off x="0" y="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dirty="0"/>
            </a:p>
          </p:txBody>
        </p:sp>
        <p:sp>
          <p:nvSpPr>
            <p:cNvPr id="27" name="Rectangle 26">
              <a:extLst>
                <a:ext uri="{FF2B5EF4-FFF2-40B4-BE49-F238E27FC236}">
                  <a16:creationId xmlns:a16="http://schemas.microsoft.com/office/drawing/2014/main" id="{A16B369D-2780-4FED-BE44-74931D5247DA}"/>
                </a:ext>
              </a:extLst>
            </p:cNvPr>
            <p:cNvSpPr/>
            <p:nvPr/>
          </p:nvSpPr>
          <p:spPr>
            <a:xfrm>
              <a:off x="172018" y="827111"/>
              <a:ext cx="2065655" cy="375552"/>
            </a:xfrm>
            <a:prstGeom prst="rect">
              <a:avLst/>
            </a:prstGeom>
          </p:spPr>
          <p:txBody>
            <a:bodyPr wrap="square">
              <a:spAutoFit/>
            </a:bodyPr>
            <a:lstStyle/>
            <a:p>
              <a:pPr>
                <a:lnSpc>
                  <a:spcPct val="107000"/>
                </a:lnSpc>
                <a:spcAft>
                  <a:spcPts val="800"/>
                </a:spcAft>
              </a:pP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Đáy </a:t>
              </a:r>
              <a:r>
                <a:rPr lang="en-US"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là</a:t>
              </a:r>
              <a:r>
                <a:rPr lang="en-US"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hình </a:t>
              </a:r>
              <a:r>
                <a:rPr lang="en-US"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vuông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17">
              <a:extLst>
                <a:ext uri="{FF2B5EF4-FFF2-40B4-BE49-F238E27FC236}">
                  <a16:creationId xmlns:a16="http://schemas.microsoft.com/office/drawing/2014/main" id="{F5B3D4D6-0D70-4721-915D-578BCC546887}"/>
                </a:ext>
              </a:extLst>
            </p:cNvPr>
            <p:cNvSpPr txBox="1"/>
            <p:nvPr/>
          </p:nvSpPr>
          <p:spPr>
            <a:xfrm>
              <a:off x="908998" y="185666"/>
              <a:ext cx="491320" cy="3957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29</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C211890-FC95-4F89-AF46-AAB13269EBF6}"/>
              </a:ext>
            </a:extLst>
          </p:cNvPr>
          <p:cNvGrpSpPr/>
          <p:nvPr/>
        </p:nvGrpSpPr>
        <p:grpSpPr>
          <a:xfrm>
            <a:off x="765358" y="3592502"/>
            <a:ext cx="2280285" cy="2962275"/>
            <a:chOff x="243840" y="3408700"/>
            <a:chExt cx="2280285" cy="2962275"/>
          </a:xfrm>
        </p:grpSpPr>
        <p:sp>
          <p:nvSpPr>
            <p:cNvPr id="30" name="Freeform: Shape 29">
              <a:extLst>
                <a:ext uri="{FF2B5EF4-FFF2-40B4-BE49-F238E27FC236}">
                  <a16:creationId xmlns:a16="http://schemas.microsoft.com/office/drawing/2014/main" id="{F2BB9007-60F8-431C-819F-7373D0CE9EA3}"/>
                </a:ext>
              </a:extLst>
            </p:cNvPr>
            <p:cNvSpPr/>
            <p:nvPr/>
          </p:nvSpPr>
          <p:spPr>
            <a:xfrm>
              <a:off x="243840" y="3408700"/>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31" name="Rectangle 30">
              <a:extLst>
                <a:ext uri="{FF2B5EF4-FFF2-40B4-BE49-F238E27FC236}">
                  <a16:creationId xmlns:a16="http://schemas.microsoft.com/office/drawing/2014/main" id="{51EC3B60-56B1-4B7F-8BF2-A0D4FD0474EE}"/>
                </a:ext>
              </a:extLst>
            </p:cNvPr>
            <p:cNvSpPr/>
            <p:nvPr/>
          </p:nvSpPr>
          <p:spPr>
            <a:xfrm>
              <a:off x="445135" y="3798590"/>
              <a:ext cx="2065020" cy="1754505"/>
            </a:xfrm>
            <a:prstGeom prst="rect">
              <a:avLst/>
            </a:prstGeom>
          </p:spPr>
          <p:txBody>
            <a:bodyPr wrap="square">
              <a:noAutofit/>
            </a:bodyPr>
            <a:lstStyle/>
            <a:p>
              <a:pPr>
                <a:lnSpc>
                  <a:spcPct val="107000"/>
                </a:lnSpc>
                <a:spcAft>
                  <a:spcPts val="800"/>
                </a:spcAft>
              </a:pP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Tam giác có </a:t>
              </a:r>
              <a:r>
                <a:rPr lang="en-US" sz="1600"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cạnh</a:t>
              </a: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bằng 5cm, chiều </a:t>
              </a:r>
              <a:r>
                <a:rPr lang="en-US" sz="1600"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cao</a:t>
              </a: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ứng </a:t>
              </a:r>
              <a:r>
                <a:rPr lang="en-US" sz="1600"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với</a:t>
              </a: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a:t>
              </a:r>
              <a:r>
                <a:rPr lang="en-US" sz="1600" dirty="0" err="1">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cạnh</a:t>
              </a: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 đó bằng 4cm.</a:t>
              </a:r>
            </a:p>
            <a:p>
              <a:pPr>
                <a:lnSpc>
                  <a:spcPct val="107000"/>
                </a:lnSpc>
                <a:spcAft>
                  <a:spcPts val="800"/>
                </a:spcAft>
              </a:pPr>
              <a:r>
                <a:rPr lang="en-US" sz="16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rPr>
                <a:t>Diện </a:t>
              </a:r>
              <a:r>
                <a:rPr lang="en-US" sz="1600" dirty="0" err="1">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rPr>
                <a:t>tích</a:t>
              </a:r>
              <a:r>
                <a:rPr lang="en-US" sz="16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rPr>
                <a:t> tam </a:t>
              </a:r>
              <a:r>
                <a:rPr lang="en-US" sz="1600" dirty="0">
                  <a:solidFill>
                    <a:srgbClr val="000000"/>
                  </a:solidFill>
                  <a:latin typeface="#9Slide03 AllRoundGothic" panose="020B0703020202020104" pitchFamily="34" charset="0"/>
                  <a:ea typeface="Calibri" panose="020F0502020204030204" pitchFamily="34" charset="0"/>
                  <a:cs typeface="Times New Roman" panose="02020603050405020304" pitchFamily="18" charset="0"/>
                </a:rPr>
                <a:t>giác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112">
              <a:extLst>
                <a:ext uri="{FF2B5EF4-FFF2-40B4-BE49-F238E27FC236}">
                  <a16:creationId xmlns:a16="http://schemas.microsoft.com/office/drawing/2014/main" id="{97A2FB7A-357A-4325-BE37-A840AF707965}"/>
                </a:ext>
              </a:extLst>
            </p:cNvPr>
            <p:cNvSpPr txBox="1"/>
            <p:nvPr/>
          </p:nvSpPr>
          <p:spPr>
            <a:xfrm>
              <a:off x="1213484" y="3466465"/>
              <a:ext cx="340995" cy="3816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ECAD5C38-F349-4891-B2DD-5BD1BA91EE16}"/>
              </a:ext>
            </a:extLst>
          </p:cNvPr>
          <p:cNvGrpSpPr/>
          <p:nvPr/>
        </p:nvGrpSpPr>
        <p:grpSpPr>
          <a:xfrm>
            <a:off x="3128193" y="3592502"/>
            <a:ext cx="2326005" cy="2962275"/>
            <a:chOff x="2606675" y="3408700"/>
            <a:chExt cx="2326005" cy="2962275"/>
          </a:xfrm>
        </p:grpSpPr>
        <p:sp>
          <p:nvSpPr>
            <p:cNvPr id="34" name="Freeform: Shape 33">
              <a:extLst>
                <a:ext uri="{FF2B5EF4-FFF2-40B4-BE49-F238E27FC236}">
                  <a16:creationId xmlns:a16="http://schemas.microsoft.com/office/drawing/2014/main" id="{5898FB19-1FF5-409D-B557-496F825F007A}"/>
                </a:ext>
              </a:extLst>
            </p:cNvPr>
            <p:cNvSpPr/>
            <p:nvPr/>
          </p:nvSpPr>
          <p:spPr>
            <a:xfrm flipH="1">
              <a:off x="2606675" y="3408700"/>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35" name="Rectangle 34">
              <a:extLst>
                <a:ext uri="{FF2B5EF4-FFF2-40B4-BE49-F238E27FC236}">
                  <a16:creationId xmlns:a16="http://schemas.microsoft.com/office/drawing/2014/main" id="{DE300B17-AACB-4284-B590-EC2832688E85}"/>
                </a:ext>
              </a:extLst>
            </p:cNvPr>
            <p:cNvSpPr/>
            <p:nvPr/>
          </p:nvSpPr>
          <p:spPr>
            <a:xfrm>
              <a:off x="2623820" y="4105930"/>
              <a:ext cx="2065020" cy="375552"/>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10cm</a:t>
              </a:r>
              <a:r>
                <a:rPr lang="en-US" sz="1800" kern="1200" baseline="300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221">
              <a:extLst>
                <a:ext uri="{FF2B5EF4-FFF2-40B4-BE49-F238E27FC236}">
                  <a16:creationId xmlns:a16="http://schemas.microsoft.com/office/drawing/2014/main" id="{9AFB38A6-9E8B-4582-8D50-1702358406C0}"/>
                </a:ext>
              </a:extLst>
            </p:cNvPr>
            <p:cNvSpPr txBox="1"/>
            <p:nvPr/>
          </p:nvSpPr>
          <p:spPr>
            <a:xfrm>
              <a:off x="3639820" y="3516015"/>
              <a:ext cx="490855" cy="5588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31</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1F47225D-377D-4515-8F5A-1BA536A79C61}"/>
              </a:ext>
            </a:extLst>
          </p:cNvPr>
          <p:cNvGrpSpPr/>
          <p:nvPr/>
        </p:nvGrpSpPr>
        <p:grpSpPr>
          <a:xfrm>
            <a:off x="6058400" y="3558191"/>
            <a:ext cx="2280285" cy="2962275"/>
            <a:chOff x="5536882" y="3374389"/>
            <a:chExt cx="2280285" cy="2962275"/>
          </a:xfrm>
        </p:grpSpPr>
        <p:sp>
          <p:nvSpPr>
            <p:cNvPr id="38" name="Freeform: Shape 37">
              <a:extLst>
                <a:ext uri="{FF2B5EF4-FFF2-40B4-BE49-F238E27FC236}">
                  <a16:creationId xmlns:a16="http://schemas.microsoft.com/office/drawing/2014/main" id="{71157483-97A0-47A2-9CD1-90B968B49567}"/>
                </a:ext>
              </a:extLst>
            </p:cNvPr>
            <p:cNvSpPr/>
            <p:nvPr/>
          </p:nvSpPr>
          <p:spPr>
            <a:xfrm>
              <a:off x="5536882" y="3374389"/>
              <a:ext cx="228028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dirty="0"/>
            </a:p>
          </p:txBody>
        </p:sp>
        <p:sp>
          <p:nvSpPr>
            <p:cNvPr id="39" name="Rectangle 38">
              <a:extLst>
                <a:ext uri="{FF2B5EF4-FFF2-40B4-BE49-F238E27FC236}">
                  <a16:creationId xmlns:a16="http://schemas.microsoft.com/office/drawing/2014/main" id="{92ABB96C-34EA-4E46-A7EB-359DE23EE587}"/>
                </a:ext>
              </a:extLst>
            </p:cNvPr>
            <p:cNvSpPr/>
            <p:nvPr/>
          </p:nvSpPr>
          <p:spPr>
            <a:xfrm>
              <a:off x="5751512" y="4018279"/>
              <a:ext cx="2065020" cy="968278"/>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Hình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vuông</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có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cạnh</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bằng 7cm. Diện </a:t>
              </a:r>
              <a:r>
                <a:rPr lang="en-US" sz="1800" kern="1200" dirty="0" err="1">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tích</a:t>
              </a: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 bằng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13">
              <a:extLst>
                <a:ext uri="{FF2B5EF4-FFF2-40B4-BE49-F238E27FC236}">
                  <a16:creationId xmlns:a16="http://schemas.microsoft.com/office/drawing/2014/main" id="{50E01FEA-9BB5-4BE7-8987-F60844CCFADB}"/>
                </a:ext>
              </a:extLst>
            </p:cNvPr>
            <p:cNvSpPr txBox="1"/>
            <p:nvPr/>
          </p:nvSpPr>
          <p:spPr>
            <a:xfrm>
              <a:off x="6469062" y="3437254"/>
              <a:ext cx="340995" cy="3816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23055106-6EBE-42B4-B6B8-3D83B8A7C4E6}"/>
              </a:ext>
            </a:extLst>
          </p:cNvPr>
          <p:cNvGrpSpPr/>
          <p:nvPr/>
        </p:nvGrpSpPr>
        <p:grpSpPr>
          <a:xfrm>
            <a:off x="8441237" y="3558191"/>
            <a:ext cx="2596515" cy="2962275"/>
            <a:chOff x="7919719" y="3374389"/>
            <a:chExt cx="2596515" cy="2962275"/>
          </a:xfrm>
        </p:grpSpPr>
        <p:sp>
          <p:nvSpPr>
            <p:cNvPr id="42" name="Freeform: Shape 41">
              <a:extLst>
                <a:ext uri="{FF2B5EF4-FFF2-40B4-BE49-F238E27FC236}">
                  <a16:creationId xmlns:a16="http://schemas.microsoft.com/office/drawing/2014/main" id="{BF478272-3C51-47A3-8FAA-1D969AEF4559}"/>
                </a:ext>
              </a:extLst>
            </p:cNvPr>
            <p:cNvSpPr/>
            <p:nvPr/>
          </p:nvSpPr>
          <p:spPr>
            <a:xfrm flipH="1">
              <a:off x="7919719" y="3374389"/>
              <a:ext cx="2326005" cy="2962275"/>
            </a:xfrm>
            <a:custGeom>
              <a:avLst/>
              <a:gdLst>
                <a:gd name="connsiteX0" fmla="*/ 808282 w 1663589"/>
                <a:gd name="connsiteY0" fmla="*/ 90 h 2691818"/>
                <a:gd name="connsiteX1" fmla="*/ 1633419 w 1663589"/>
                <a:gd name="connsiteY1" fmla="*/ 512745 h 2691818"/>
                <a:gd name="connsiteX2" fmla="*/ 1663589 w 1663589"/>
                <a:gd name="connsiteY2" fmla="*/ 572010 h 2691818"/>
                <a:gd name="connsiteX3" fmla="*/ 1663589 w 1663589"/>
                <a:gd name="connsiteY3" fmla="*/ 2691818 h 2691818"/>
                <a:gd name="connsiteX4" fmla="*/ 1399184 w 1663589"/>
                <a:gd name="connsiteY4" fmla="*/ 2525907 h 2691818"/>
                <a:gd name="connsiteX5" fmla="*/ 808282 w 1663589"/>
                <a:gd name="connsiteY5" fmla="*/ 90 h 2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589" h="2691818">
                  <a:moveTo>
                    <a:pt x="808282" y="90"/>
                  </a:moveTo>
                  <a:cubicBezTo>
                    <a:pt x="1109091" y="4345"/>
                    <a:pt x="1427122" y="160897"/>
                    <a:pt x="1633419" y="512745"/>
                  </a:cubicBezTo>
                  <a:lnTo>
                    <a:pt x="1663589" y="572010"/>
                  </a:lnTo>
                  <a:lnTo>
                    <a:pt x="1663589" y="2691818"/>
                  </a:lnTo>
                  <a:lnTo>
                    <a:pt x="1399184" y="2525907"/>
                  </a:lnTo>
                  <a:cubicBezTo>
                    <a:pt x="-715930" y="1128424"/>
                    <a:pt x="-18943" y="-11612"/>
                    <a:pt x="808282" y="90"/>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84C357DC-738C-423C-AAB0-335E66F7B840}"/>
                </a:ext>
              </a:extLst>
            </p:cNvPr>
            <p:cNvSpPr/>
            <p:nvPr/>
          </p:nvSpPr>
          <p:spPr>
            <a:xfrm>
              <a:off x="8451214" y="4319269"/>
              <a:ext cx="2065020" cy="375552"/>
            </a:xfrm>
            <a:prstGeom prst="rect">
              <a:avLst/>
            </a:prstGeom>
          </p:spPr>
          <p:txBody>
            <a:bodyPr wrap="square">
              <a:spAutoFit/>
            </a:bodyPr>
            <a:lstStyle/>
            <a:p>
              <a:pPr>
                <a:lnSpc>
                  <a:spcPct val="107000"/>
                </a:lnSpc>
                <a:spcAft>
                  <a:spcPts val="800"/>
                </a:spcAft>
              </a:pPr>
              <a:r>
                <a:rPr lang="en-US" sz="1800" kern="12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49cm</a:t>
              </a:r>
              <a:r>
                <a:rPr lang="en-US" sz="1800" kern="1200" baseline="30000" dirty="0">
                  <a:solidFill>
                    <a:srgbClr val="000000"/>
                  </a:solidFill>
                  <a:effectLst/>
                  <a:latin typeface="#9Slide03 AllRoundGothic" panose="020B0703020202020104" pitchFamily="34"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151">
              <a:extLst>
                <a:ext uri="{FF2B5EF4-FFF2-40B4-BE49-F238E27FC236}">
                  <a16:creationId xmlns:a16="http://schemas.microsoft.com/office/drawing/2014/main" id="{0816EAE3-4F48-41CD-B6B8-8A8AF421596A}"/>
                </a:ext>
              </a:extLst>
            </p:cNvPr>
            <p:cNvSpPr txBox="1"/>
            <p:nvPr/>
          </p:nvSpPr>
          <p:spPr>
            <a:xfrm>
              <a:off x="8840469" y="3486784"/>
              <a:ext cx="490855" cy="3956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43</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3834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0098B16-5BA7-745F-C6AF-F66F3D68C201}"/>
              </a:ext>
            </a:extLst>
          </p:cNvPr>
          <p:cNvSpPr>
            <a:spLocks noGrp="1"/>
          </p:cNvSpPr>
          <p:nvPr>
            <p:ph type="title"/>
          </p:nvPr>
        </p:nvSpPr>
        <p:spPr>
          <a:xfrm>
            <a:off x="838200" y="365125"/>
            <a:ext cx="5699760" cy="1657985"/>
          </a:xfrm>
        </p:spPr>
        <p:txBody>
          <a:bodyPr>
            <a:no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hình </a:t>
            </a:r>
            <a:r>
              <a:rPr lang="en-US" sz="2000" b="1" dirty="0" err="1">
                <a:solidFill>
                  <a:srgbClr val="FF0000"/>
                </a:solidFill>
                <a:latin typeface="Times New Roman" panose="02020603050405020304" pitchFamily="18" charset="0"/>
                <a:cs typeface="Times New Roman" panose="02020603050405020304" pitchFamily="18" charset="0"/>
              </a:rPr>
              <a:t>khai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triển</a:t>
            </a:r>
            <a:r>
              <a:rPr lang="en-US" sz="2000" b="1" dirty="0">
                <a:solidFill>
                  <a:srgbClr val="FF0000"/>
                </a:solidFill>
                <a:latin typeface="Times New Roman" panose="02020603050405020304" pitchFamily="18" charset="0"/>
                <a:cs typeface="Times New Roman" panose="02020603050405020304" pitchFamily="18" charset="0"/>
              </a:rPr>
              <a:t> của </a:t>
            </a:r>
            <a:r>
              <a:rPr lang="en-US" sz="2000" b="1" dirty="0" err="1">
                <a:solidFill>
                  <a:srgbClr val="FF0000"/>
                </a:solidFill>
                <a:latin typeface="Times New Roman" panose="02020603050405020304" pitchFamily="18" charset="0"/>
                <a:cs typeface="Times New Roman" panose="02020603050405020304" pitchFamily="18" charset="0"/>
              </a:rPr>
              <a:t>các</a:t>
            </a:r>
            <a:r>
              <a:rPr lang="en-US" sz="2000" b="1" dirty="0">
                <a:solidFill>
                  <a:srgbClr val="FF0000"/>
                </a:solidFill>
                <a:latin typeface="Times New Roman" panose="02020603050405020304" pitchFamily="18" charset="0"/>
                <a:cs typeface="Times New Roman" panose="02020603050405020304" pitchFamily="18" charset="0"/>
              </a:rPr>
              <a:t> hình </a:t>
            </a:r>
            <a:r>
              <a:rPr lang="en-US" sz="2000" b="1" dirty="0" err="1">
                <a:solidFill>
                  <a:srgbClr val="FF0000"/>
                </a:solidFill>
                <a:latin typeface="Times New Roman" panose="02020603050405020304" pitchFamily="18" charset="0"/>
                <a:cs typeface="Times New Roman" panose="02020603050405020304" pitchFamily="18" charset="0"/>
              </a:rPr>
              <a:t>chóp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 Tính số mặt bên trong mỗi hình</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 Tính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mỗi mặt bên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c)Tính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của tất cả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mặt bên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 Tính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đáy của hình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p>
        </p:txBody>
      </p:sp>
      <p:pic>
        <p:nvPicPr>
          <p:cNvPr id="16" name="Content Placeholder 15">
            <a:extLst>
              <a:ext uri="{FF2B5EF4-FFF2-40B4-BE49-F238E27FC236}">
                <a16:creationId xmlns:a16="http://schemas.microsoft.com/office/drawing/2014/main" id="{828876F8-8CAF-952C-5C6C-80358514FF13}"/>
              </a:ext>
            </a:extLst>
          </p:cNvPr>
          <p:cNvPicPr>
            <a:picLocks noGrp="1" noChangeAspect="1"/>
          </p:cNvPicPr>
          <p:nvPr>
            <p:ph sz="half" idx="1"/>
          </p:nvPr>
        </p:nvPicPr>
        <p:blipFill>
          <a:blip r:embed="rId4"/>
          <a:stretch>
            <a:fillRect/>
          </a:stretch>
        </p:blipFill>
        <p:spPr>
          <a:xfrm>
            <a:off x="964651" y="2750147"/>
            <a:ext cx="4029465" cy="3483688"/>
          </a:xfrm>
          <a:prstGeom prst="rect">
            <a:avLst/>
          </a:prstGeom>
        </p:spPr>
      </p:pic>
      <p:pic>
        <p:nvPicPr>
          <p:cNvPr id="17" name="Picture 16">
            <a:extLst>
              <a:ext uri="{FF2B5EF4-FFF2-40B4-BE49-F238E27FC236}">
                <a16:creationId xmlns:a16="http://schemas.microsoft.com/office/drawing/2014/main" id="{7BAC9445-31B7-164C-E78C-1BC22350AB80}"/>
              </a:ext>
            </a:extLst>
          </p:cNvPr>
          <p:cNvPicPr>
            <a:picLocks noChangeAspect="1"/>
          </p:cNvPicPr>
          <p:nvPr/>
        </p:nvPicPr>
        <p:blipFill>
          <a:blip r:embed="rId5"/>
          <a:stretch>
            <a:fillRect/>
          </a:stretch>
        </p:blipFill>
        <p:spPr>
          <a:xfrm>
            <a:off x="5451147" y="2812415"/>
            <a:ext cx="4381577" cy="3680460"/>
          </a:xfrm>
          <a:prstGeom prst="rect">
            <a:avLst/>
          </a:prstGeom>
        </p:spPr>
      </p:pic>
      <p:sp>
        <p:nvSpPr>
          <p:cNvPr id="20" name="TextBox 19">
            <a:extLst>
              <a:ext uri="{FF2B5EF4-FFF2-40B4-BE49-F238E27FC236}">
                <a16:creationId xmlns:a16="http://schemas.microsoft.com/office/drawing/2014/main" id="{0EBF395B-083B-12BA-3AD8-3ACCBC84EC17}"/>
              </a:ext>
            </a:extLst>
          </p:cNvPr>
          <p:cNvSpPr txBox="1"/>
          <p:nvPr/>
        </p:nvSpPr>
        <p:spPr>
          <a:xfrm>
            <a:off x="6198870" y="411480"/>
            <a:ext cx="5699760" cy="1938992"/>
          </a:xfrm>
          <a:prstGeom prst="rect">
            <a:avLst/>
          </a:prstGeom>
          <a:solidFill>
            <a:schemeClr val="accent4">
              <a:lumMod val="20000"/>
              <a:lumOff val="80000"/>
            </a:schemeClr>
          </a:solidFill>
        </p:spPr>
        <p:txBody>
          <a:bodyPr wrap="square" rtlCol="0">
            <a:spAutoFit/>
          </a:bodyPr>
          <a:lstStyle/>
          <a:p>
            <a:r>
              <a:rPr lang="en-US" sz="2000" dirty="0">
                <a:solidFill>
                  <a:srgbClr val="0070C0"/>
                </a:solidFill>
              </a:rPr>
              <a:t>B1: HS làm </a:t>
            </a:r>
            <a:r>
              <a:rPr lang="en-US" sz="2000" dirty="0" err="1">
                <a:solidFill>
                  <a:srgbClr val="0070C0"/>
                </a:solidFill>
              </a:rPr>
              <a:t>bài</a:t>
            </a:r>
            <a:r>
              <a:rPr lang="en-US" sz="2000" dirty="0">
                <a:solidFill>
                  <a:srgbClr val="0070C0"/>
                </a:solidFill>
              </a:rPr>
              <a:t> </a:t>
            </a:r>
            <a:r>
              <a:rPr lang="en-US" sz="2000" dirty="0" err="1">
                <a:solidFill>
                  <a:srgbClr val="0070C0"/>
                </a:solidFill>
              </a:rPr>
              <a:t>cá</a:t>
            </a:r>
            <a:r>
              <a:rPr lang="en-US" sz="2000" dirty="0">
                <a:solidFill>
                  <a:srgbClr val="0070C0"/>
                </a:solidFill>
              </a:rPr>
              <a:t> </a:t>
            </a:r>
            <a:r>
              <a:rPr lang="en-US" sz="2000" dirty="0" err="1">
                <a:solidFill>
                  <a:srgbClr val="0070C0"/>
                </a:solidFill>
              </a:rPr>
              <a:t>nhân</a:t>
            </a:r>
            <a:r>
              <a:rPr lang="en-US" sz="2000" dirty="0">
                <a:solidFill>
                  <a:srgbClr val="0070C0"/>
                </a:solidFill>
              </a:rPr>
              <a:t>; dãy </a:t>
            </a:r>
            <a:r>
              <a:rPr lang="en-US" sz="2000" dirty="0" err="1">
                <a:solidFill>
                  <a:srgbClr val="0070C0"/>
                </a:solidFill>
              </a:rPr>
              <a:t>lẻ</a:t>
            </a:r>
            <a:r>
              <a:rPr lang="en-US" sz="2000" dirty="0">
                <a:solidFill>
                  <a:srgbClr val="0070C0"/>
                </a:solidFill>
              </a:rPr>
              <a:t> làm hình 1; dãy </a:t>
            </a:r>
            <a:r>
              <a:rPr lang="en-US" sz="2000" dirty="0" err="1">
                <a:solidFill>
                  <a:srgbClr val="0070C0"/>
                </a:solidFill>
              </a:rPr>
              <a:t>chẵn</a:t>
            </a:r>
            <a:r>
              <a:rPr lang="en-US" sz="2000" dirty="0">
                <a:solidFill>
                  <a:srgbClr val="0070C0"/>
                </a:solidFill>
              </a:rPr>
              <a:t> làm hình 2 </a:t>
            </a:r>
            <a:r>
              <a:rPr lang="en-US" sz="2000" dirty="0" err="1">
                <a:solidFill>
                  <a:srgbClr val="0070C0"/>
                </a:solidFill>
              </a:rPr>
              <a:t>trên</a:t>
            </a:r>
            <a:r>
              <a:rPr lang="en-US" sz="2000" dirty="0">
                <a:solidFill>
                  <a:srgbClr val="0070C0"/>
                </a:solidFill>
              </a:rPr>
              <a:t> giấy note; Thời </a:t>
            </a:r>
            <a:r>
              <a:rPr lang="en-US" sz="2000" dirty="0" err="1">
                <a:solidFill>
                  <a:srgbClr val="0070C0"/>
                </a:solidFill>
              </a:rPr>
              <a:t>gian</a:t>
            </a:r>
            <a:r>
              <a:rPr lang="en-US" sz="2000" dirty="0">
                <a:solidFill>
                  <a:srgbClr val="0070C0"/>
                </a:solidFill>
              </a:rPr>
              <a:t> 3 phút</a:t>
            </a:r>
          </a:p>
          <a:p>
            <a:r>
              <a:rPr lang="en-US" sz="2000" dirty="0">
                <a:solidFill>
                  <a:srgbClr val="0070C0"/>
                </a:solidFill>
              </a:rPr>
              <a:t>B2: Hai bàn ghép nhóm; thảo luận </a:t>
            </a:r>
            <a:r>
              <a:rPr lang="en-US" sz="2000" dirty="0" err="1">
                <a:solidFill>
                  <a:srgbClr val="0070C0"/>
                </a:solidFill>
              </a:rPr>
              <a:t>và</a:t>
            </a:r>
            <a:r>
              <a:rPr lang="en-US" sz="2000" dirty="0">
                <a:solidFill>
                  <a:srgbClr val="0070C0"/>
                </a:solidFill>
              </a:rPr>
              <a:t> trả lời câu hỏi</a:t>
            </a:r>
          </a:p>
          <a:p>
            <a:r>
              <a:rPr lang="en-US" sz="2000" dirty="0">
                <a:solidFill>
                  <a:srgbClr val="0070C0"/>
                </a:solidFill>
              </a:rPr>
              <a:t>Nêu cách tính </a:t>
            </a:r>
            <a:r>
              <a:rPr lang="en-US" sz="2000" dirty="0" err="1">
                <a:solidFill>
                  <a:srgbClr val="0070C0"/>
                </a:solidFill>
              </a:rPr>
              <a:t>diện</a:t>
            </a:r>
            <a:r>
              <a:rPr lang="en-US" sz="2000" dirty="0">
                <a:solidFill>
                  <a:srgbClr val="0070C0"/>
                </a:solidFill>
              </a:rPr>
              <a:t> </a:t>
            </a:r>
            <a:r>
              <a:rPr lang="en-US" sz="2000" dirty="0" err="1">
                <a:solidFill>
                  <a:srgbClr val="0070C0"/>
                </a:solidFill>
              </a:rPr>
              <a:t>tích</a:t>
            </a:r>
            <a:r>
              <a:rPr lang="en-US" sz="2000" dirty="0">
                <a:solidFill>
                  <a:srgbClr val="0070C0"/>
                </a:solidFill>
              </a:rPr>
              <a:t> </a:t>
            </a:r>
            <a:r>
              <a:rPr lang="en-US" sz="2000" dirty="0" err="1">
                <a:solidFill>
                  <a:srgbClr val="0070C0"/>
                </a:solidFill>
              </a:rPr>
              <a:t>xung</a:t>
            </a:r>
            <a:r>
              <a:rPr lang="en-US" sz="2000" dirty="0">
                <a:solidFill>
                  <a:srgbClr val="0070C0"/>
                </a:solidFill>
              </a:rPr>
              <a:t> quanh </a:t>
            </a:r>
            <a:r>
              <a:rPr lang="en-US" sz="2000" dirty="0" err="1">
                <a:solidFill>
                  <a:srgbClr val="0070C0"/>
                </a:solidFill>
              </a:rPr>
              <a:t>và</a:t>
            </a:r>
            <a:r>
              <a:rPr lang="en-US" sz="2000" dirty="0">
                <a:solidFill>
                  <a:srgbClr val="0070C0"/>
                </a:solidFill>
              </a:rPr>
              <a:t> </a:t>
            </a:r>
            <a:r>
              <a:rPr lang="en-US" sz="2000" dirty="0" err="1">
                <a:solidFill>
                  <a:srgbClr val="0070C0"/>
                </a:solidFill>
              </a:rPr>
              <a:t>diện</a:t>
            </a:r>
            <a:r>
              <a:rPr lang="en-US" sz="2000" dirty="0">
                <a:solidFill>
                  <a:srgbClr val="0070C0"/>
                </a:solidFill>
              </a:rPr>
              <a:t> </a:t>
            </a:r>
            <a:r>
              <a:rPr lang="en-US" sz="2000" dirty="0" err="1">
                <a:solidFill>
                  <a:srgbClr val="0070C0"/>
                </a:solidFill>
              </a:rPr>
              <a:t>tích</a:t>
            </a:r>
            <a:r>
              <a:rPr lang="en-US" sz="2000" dirty="0">
                <a:solidFill>
                  <a:srgbClr val="0070C0"/>
                </a:solidFill>
              </a:rPr>
              <a:t> toàn phần của hình </a:t>
            </a:r>
            <a:r>
              <a:rPr lang="en-US" sz="2000" dirty="0" err="1">
                <a:solidFill>
                  <a:srgbClr val="0070C0"/>
                </a:solidFill>
              </a:rPr>
              <a:t>chóp</a:t>
            </a:r>
            <a:r>
              <a:rPr lang="en-US" sz="2000" dirty="0">
                <a:solidFill>
                  <a:srgbClr val="0070C0"/>
                </a:solidFill>
              </a:rPr>
              <a:t> tam giác </a:t>
            </a:r>
            <a:r>
              <a:rPr lang="en-US" sz="2000" dirty="0" err="1">
                <a:solidFill>
                  <a:srgbClr val="0070C0"/>
                </a:solidFill>
              </a:rPr>
              <a:t>đều</a:t>
            </a:r>
            <a:r>
              <a:rPr lang="en-US" sz="2000" dirty="0">
                <a:solidFill>
                  <a:srgbClr val="0070C0"/>
                </a:solidFill>
              </a:rPr>
              <a:t> </a:t>
            </a:r>
            <a:r>
              <a:rPr lang="en-US" sz="2000" dirty="0" err="1">
                <a:solidFill>
                  <a:srgbClr val="0070C0"/>
                </a:solidFill>
              </a:rPr>
              <a:t>và</a:t>
            </a:r>
            <a:r>
              <a:rPr lang="en-US" sz="2000" dirty="0">
                <a:solidFill>
                  <a:srgbClr val="0070C0"/>
                </a:solidFill>
              </a:rPr>
              <a:t> hình </a:t>
            </a:r>
            <a:r>
              <a:rPr lang="en-US" sz="2000" dirty="0" err="1">
                <a:solidFill>
                  <a:srgbClr val="0070C0"/>
                </a:solidFill>
              </a:rPr>
              <a:t>chóp</a:t>
            </a:r>
            <a:r>
              <a:rPr lang="en-US" sz="2000" dirty="0">
                <a:solidFill>
                  <a:srgbClr val="0070C0"/>
                </a:solidFill>
              </a:rPr>
              <a:t> tứ giác </a:t>
            </a:r>
            <a:r>
              <a:rPr lang="en-US" sz="2000" dirty="0" err="1">
                <a:solidFill>
                  <a:srgbClr val="0070C0"/>
                </a:solidFill>
              </a:rPr>
              <a:t>đều</a:t>
            </a:r>
            <a:r>
              <a:rPr lang="en-US" sz="2000" dirty="0">
                <a:solidFill>
                  <a:srgbClr val="0070C0"/>
                </a:solidFill>
              </a:rPr>
              <a:t> (2 phút)</a:t>
            </a:r>
          </a:p>
        </p:txBody>
      </p:sp>
      <p:pic>
        <p:nvPicPr>
          <p:cNvPr id="24" name="Countdown Timer 5 minute (Nho)">
            <a:hlinkClick r:id="" action="ppaction://media"/>
            <a:extLst>
              <a:ext uri="{FF2B5EF4-FFF2-40B4-BE49-F238E27FC236}">
                <a16:creationId xmlns:a16="http://schemas.microsoft.com/office/drawing/2014/main" id="{F7FA8A62-7B36-95F3-FEE9-C8863C9CF57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89755" y="5713711"/>
            <a:ext cx="1386263" cy="779164"/>
          </a:xfrm>
          <a:prstGeom prst="rect">
            <a:avLst/>
          </a:prstGeom>
        </p:spPr>
      </p:pic>
    </p:spTree>
    <p:extLst>
      <p:ext uri="{BB962C8B-B14F-4D97-AF65-F5344CB8AC3E}">
        <p14:creationId xmlns:p14="http://schemas.microsoft.com/office/powerpoint/2010/main" val="37807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622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4"/>
                </p:tgtEl>
              </p:cMediaNode>
            </p:video>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4"/>
                                        </p:tgtEl>
                                      </p:cBhvr>
                                    </p:cmd>
                                  </p:childTnLst>
                                </p:cTn>
                              </p:par>
                            </p:childTnLst>
                          </p:cTn>
                        </p:par>
                      </p:childTnLst>
                    </p:cTn>
                  </p:par>
                </p:childTnLst>
              </p:cTn>
              <p:nextCondLst>
                <p:cond evt="onClick" delay="0">
                  <p:tgtEl>
                    <p:spTgt spid="24"/>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BÀI 2: DIỆN TÍCH XUNG QUANH VÀ THỂ TÍCH CỦA HÌNH CHÓP TAM GIÁC ĐỀU, HÌNH CHÓP TỨ GIÁC ĐỀU </a:t>
            </a:r>
          </a:p>
        </p:txBody>
      </p:sp>
      <p:pic>
        <p:nvPicPr>
          <p:cNvPr id="8" name="Picture 7" descr="Đồ Chơi Rubik tam giác Qiyi Pyraminx Sticker - Rubik Giúp Phát Triển Trí  Não - Trò chơi trí tuệ Thương hiệu QiYi | Zalora.vn"/>
          <p:cNvPicPr/>
          <p:nvPr/>
        </p:nvPicPr>
        <p:blipFill rotWithShape="1">
          <a:blip r:embed="rId2" cstate="print">
            <a:extLst>
              <a:ext uri="{28A0092B-C50C-407E-A947-70E740481C1C}">
                <a14:useLocalDpi xmlns:a14="http://schemas.microsoft.com/office/drawing/2010/main" val="0"/>
              </a:ext>
            </a:extLst>
          </a:blip>
          <a:srcRect t="12057" r="2940"/>
          <a:stretch/>
        </p:blipFill>
        <p:spPr bwMode="auto">
          <a:xfrm>
            <a:off x="1661660" y="2359838"/>
            <a:ext cx="3641860" cy="30220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3"/>
          <a:stretch>
            <a:fillRect/>
          </a:stretch>
        </p:blipFill>
        <p:spPr>
          <a:xfrm>
            <a:off x="6096000" y="2360801"/>
            <a:ext cx="4068202" cy="3021092"/>
          </a:xfrm>
          <a:prstGeom prst="rect">
            <a:avLst/>
          </a:prstGeom>
        </p:spPr>
      </p:pic>
    </p:spTree>
    <p:extLst>
      <p:ext uri="{BB962C8B-B14F-4D97-AF65-F5344CB8AC3E}">
        <p14:creationId xmlns:p14="http://schemas.microsoft.com/office/powerpoint/2010/main" val="1759703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5387-7F38-620A-07B8-3FB92CCD387F}"/>
              </a:ext>
            </a:extLst>
          </p:cNvPr>
          <p:cNvSpPr>
            <a:spLocks noGrp="1"/>
          </p:cNvSpPr>
          <p:nvPr>
            <p:ph type="title"/>
          </p:nvPr>
        </p:nvSpPr>
        <p:spPr>
          <a:xfrm>
            <a:off x="687853" y="110870"/>
            <a:ext cx="10515600" cy="743585"/>
          </a:xfrm>
        </p:spPr>
        <p:txBody>
          <a:bodyPr/>
          <a:lstStyle/>
          <a:p>
            <a:r>
              <a:rPr lang="en-US" b="1" dirty="0">
                <a:solidFill>
                  <a:srgbClr val="FF0000"/>
                </a:solidFill>
              </a:rPr>
              <a:t>LUYỆN TẬP</a:t>
            </a:r>
          </a:p>
        </p:txBody>
      </p:sp>
      <p:pic>
        <p:nvPicPr>
          <p:cNvPr id="7" name="Picture 6">
            <a:extLst>
              <a:ext uri="{FF2B5EF4-FFF2-40B4-BE49-F238E27FC236}">
                <a16:creationId xmlns:a16="http://schemas.microsoft.com/office/drawing/2014/main" id="{30078FFD-A3F5-EF1D-23C0-B12687C19116}"/>
              </a:ext>
            </a:extLst>
          </p:cNvPr>
          <p:cNvPicPr>
            <a:picLocks noChangeAspect="1"/>
          </p:cNvPicPr>
          <p:nvPr/>
        </p:nvPicPr>
        <p:blipFill>
          <a:blip r:embed="rId2"/>
          <a:stretch>
            <a:fillRect/>
          </a:stretch>
        </p:blipFill>
        <p:spPr>
          <a:xfrm>
            <a:off x="781631" y="1691941"/>
            <a:ext cx="3294422" cy="3474118"/>
          </a:xfrm>
          <a:prstGeom prst="rect">
            <a:avLst/>
          </a:prstGeom>
        </p:spPr>
      </p:pic>
      <p:pic>
        <p:nvPicPr>
          <p:cNvPr id="8" name="Picture 7">
            <a:extLst>
              <a:ext uri="{FF2B5EF4-FFF2-40B4-BE49-F238E27FC236}">
                <a16:creationId xmlns:a16="http://schemas.microsoft.com/office/drawing/2014/main" id="{4F3EF414-5F92-EDD1-FA9F-F188A02F7A65}"/>
              </a:ext>
            </a:extLst>
          </p:cNvPr>
          <p:cNvPicPr>
            <a:picLocks noChangeAspect="1"/>
          </p:cNvPicPr>
          <p:nvPr/>
        </p:nvPicPr>
        <p:blipFill>
          <a:blip r:embed="rId3"/>
          <a:stretch>
            <a:fillRect/>
          </a:stretch>
        </p:blipFill>
        <p:spPr>
          <a:xfrm>
            <a:off x="4169830" y="152126"/>
            <a:ext cx="3551647" cy="3659740"/>
          </a:xfrm>
          <a:prstGeom prst="rect">
            <a:avLst/>
          </a:prstGeom>
        </p:spPr>
      </p:pic>
      <p:pic>
        <p:nvPicPr>
          <p:cNvPr id="9" name="Picture 8">
            <a:extLst>
              <a:ext uri="{FF2B5EF4-FFF2-40B4-BE49-F238E27FC236}">
                <a16:creationId xmlns:a16="http://schemas.microsoft.com/office/drawing/2014/main" id="{7ABC56AF-57C9-AE42-FCA3-A33F460D694A}"/>
              </a:ext>
            </a:extLst>
          </p:cNvPr>
          <p:cNvPicPr>
            <a:picLocks noChangeAspect="1"/>
          </p:cNvPicPr>
          <p:nvPr/>
        </p:nvPicPr>
        <p:blipFill>
          <a:blip r:embed="rId4"/>
          <a:stretch>
            <a:fillRect/>
          </a:stretch>
        </p:blipFill>
        <p:spPr>
          <a:xfrm>
            <a:off x="8143446" y="152126"/>
            <a:ext cx="3551647" cy="3705113"/>
          </a:xfrm>
          <a:prstGeom prst="rect">
            <a:avLst/>
          </a:prstGeom>
        </p:spPr>
      </p:pic>
      <p:pic>
        <p:nvPicPr>
          <p:cNvPr id="10" name="Picture 9">
            <a:extLst>
              <a:ext uri="{FF2B5EF4-FFF2-40B4-BE49-F238E27FC236}">
                <a16:creationId xmlns:a16="http://schemas.microsoft.com/office/drawing/2014/main" id="{257CBD3F-4C66-6D41-92DF-FADEC249C6E0}"/>
              </a:ext>
            </a:extLst>
          </p:cNvPr>
          <p:cNvPicPr>
            <a:picLocks noChangeAspect="1"/>
          </p:cNvPicPr>
          <p:nvPr/>
        </p:nvPicPr>
        <p:blipFill>
          <a:blip r:embed="rId5"/>
          <a:stretch>
            <a:fillRect/>
          </a:stretch>
        </p:blipFill>
        <p:spPr>
          <a:xfrm>
            <a:off x="4183597" y="3954760"/>
            <a:ext cx="3537880" cy="3219899"/>
          </a:xfrm>
          <a:prstGeom prst="rect">
            <a:avLst/>
          </a:prstGeom>
        </p:spPr>
      </p:pic>
      <p:pic>
        <p:nvPicPr>
          <p:cNvPr id="11" name="Picture 10">
            <a:extLst>
              <a:ext uri="{FF2B5EF4-FFF2-40B4-BE49-F238E27FC236}">
                <a16:creationId xmlns:a16="http://schemas.microsoft.com/office/drawing/2014/main" id="{C67F17DC-4558-BC7A-540A-B2348877A606}"/>
              </a:ext>
            </a:extLst>
          </p:cNvPr>
          <p:cNvPicPr>
            <a:picLocks noChangeAspect="1"/>
          </p:cNvPicPr>
          <p:nvPr/>
        </p:nvPicPr>
        <p:blipFill>
          <a:blip r:embed="rId6"/>
          <a:stretch>
            <a:fillRect/>
          </a:stretch>
        </p:blipFill>
        <p:spPr>
          <a:xfrm>
            <a:off x="8008404" y="3954760"/>
            <a:ext cx="3686689" cy="3219899"/>
          </a:xfrm>
          <a:prstGeom prst="rect">
            <a:avLst/>
          </a:prstGeom>
        </p:spPr>
      </p:pic>
    </p:spTree>
    <p:extLst>
      <p:ext uri="{BB962C8B-B14F-4D97-AF65-F5344CB8AC3E}">
        <p14:creationId xmlns:p14="http://schemas.microsoft.com/office/powerpoint/2010/main" val="329854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AC12-4A6B-B68B-2316-D1BB6E735768}"/>
              </a:ext>
            </a:extLst>
          </p:cNvPr>
          <p:cNvSpPr>
            <a:spLocks noGrp="1"/>
          </p:cNvSpPr>
          <p:nvPr>
            <p:ph type="title"/>
          </p:nvPr>
        </p:nvSpPr>
        <p:spPr/>
        <p:txBody>
          <a:bodyPr>
            <a:normAutofit/>
          </a:bodyPr>
          <a:lstStyle/>
          <a:p>
            <a:r>
              <a:rPr lang="en-US" dirty="0">
                <a:hlinkClick r:id="rId2"/>
              </a:rPr>
              <a:t>https://wheelofnames.com/vi/a8t-mc5</a:t>
            </a:r>
            <a:br>
              <a:rPr lang="en-US" dirty="0"/>
            </a:br>
            <a:endParaRPr lang="en-US" dirty="0"/>
          </a:p>
        </p:txBody>
      </p:sp>
    </p:spTree>
    <p:extLst>
      <p:ext uri="{BB962C8B-B14F-4D97-AF65-F5344CB8AC3E}">
        <p14:creationId xmlns:p14="http://schemas.microsoft.com/office/powerpoint/2010/main" val="1054850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5FB198-815E-8034-A1AA-7382EDC2F81F}"/>
              </a:ext>
            </a:extLst>
          </p:cNvPr>
          <p:cNvSpPr txBox="1"/>
          <p:nvPr/>
        </p:nvSpPr>
        <p:spPr>
          <a:xfrm>
            <a:off x="810502" y="1881224"/>
            <a:ext cx="10469880" cy="584775"/>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A. 30cm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B. 20cm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C.40cm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D. 60cm</a:t>
            </a:r>
            <a:r>
              <a:rPr lang="en-US" sz="3200" baseline="30000" dirty="0">
                <a:solidFill>
                  <a:srgbClr val="0000FF"/>
                </a:solidFill>
                <a:latin typeface="Times New Roman" panose="02020603050405020304" pitchFamily="18" charset="0"/>
                <a:cs typeface="Times New Roman" panose="02020603050405020304" pitchFamily="18" charset="0"/>
              </a:rPr>
              <a:t>2</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Snip Diagonal Corner Rectangle 3">
            <a:extLst>
              <a:ext uri="{FF2B5EF4-FFF2-40B4-BE49-F238E27FC236}">
                <a16:creationId xmlns:a16="http://schemas.microsoft.com/office/drawing/2014/main" id="{6639FBA7-3ED1-3D49-A89E-D23C766699F1}"/>
              </a:ext>
            </a:extLst>
          </p:cNvPr>
          <p:cNvSpPr/>
          <p:nvPr/>
        </p:nvSpPr>
        <p:spPr>
          <a:xfrm>
            <a:off x="461123" y="279713"/>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Câu 1:</a:t>
            </a:r>
            <a:r>
              <a:rPr lang="en-US" dirty="0"/>
              <a:t> </a:t>
            </a:r>
            <a:r>
              <a:rPr lang="en-US" sz="3200" dirty="0">
                <a:solidFill>
                  <a:srgbClr val="0000FF"/>
                </a:solidFill>
                <a:latin typeface="Times New Roman" panose="02020603050405020304" pitchFamily="18" charset="0"/>
                <a:cs typeface="Times New Roman" panose="02020603050405020304" pitchFamily="18" charset="0"/>
              </a:rPr>
              <a:t>Diện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xung</a:t>
            </a:r>
            <a:r>
              <a:rPr lang="en-US" sz="3200" dirty="0">
                <a:solidFill>
                  <a:srgbClr val="0000FF"/>
                </a:solidFill>
                <a:latin typeface="Times New Roman" panose="02020603050405020304" pitchFamily="18" charset="0"/>
                <a:cs typeface="Times New Roman" panose="02020603050405020304" pitchFamily="18" charset="0"/>
              </a:rPr>
              <a:t> quanh của hình </a:t>
            </a:r>
            <a:r>
              <a:rPr lang="en-US" sz="3200" dirty="0" err="1">
                <a:solidFill>
                  <a:srgbClr val="0000FF"/>
                </a:solidFill>
                <a:latin typeface="Times New Roman" panose="02020603050405020304" pitchFamily="18" charset="0"/>
                <a:cs typeface="Times New Roman" panose="02020603050405020304" pitchFamily="18" charset="0"/>
              </a:rPr>
              <a:t>chóp</a:t>
            </a:r>
            <a:r>
              <a:rPr lang="en-US" sz="3200" dirty="0">
                <a:solidFill>
                  <a:srgbClr val="0000FF"/>
                </a:solidFill>
                <a:latin typeface="Times New Roman" panose="02020603050405020304" pitchFamily="18" charset="0"/>
                <a:cs typeface="Times New Roman" panose="02020603050405020304" pitchFamily="18" charset="0"/>
              </a:rPr>
              <a:t> tam giác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có </a:t>
            </a:r>
            <a:r>
              <a:rPr lang="en-US" sz="3200" dirty="0" err="1">
                <a:solidFill>
                  <a:srgbClr val="0000FF"/>
                </a:solidFill>
                <a:latin typeface="Times New Roman" panose="02020603050405020304" pitchFamily="18" charset="0"/>
                <a:cs typeface="Times New Roman" panose="02020603050405020304" pitchFamily="18" charset="0"/>
              </a:rPr>
              <a:t>độ</a:t>
            </a:r>
            <a:r>
              <a:rPr lang="en-US" sz="3200" dirty="0">
                <a:solidFill>
                  <a:srgbClr val="0000FF"/>
                </a:solidFill>
                <a:latin typeface="Times New Roman" panose="02020603050405020304" pitchFamily="18" charset="0"/>
                <a:cs typeface="Times New Roman" panose="02020603050405020304" pitchFamily="18" charset="0"/>
              </a:rPr>
              <a:t> dài </a:t>
            </a:r>
            <a:r>
              <a:rPr lang="en-US" sz="3200" dirty="0" err="1">
                <a:solidFill>
                  <a:srgbClr val="0000FF"/>
                </a:solidFill>
                <a:latin typeface="Times New Roman" panose="02020603050405020304" pitchFamily="18" charset="0"/>
                <a:cs typeface="Times New Roman" panose="02020603050405020304" pitchFamily="18" charset="0"/>
              </a:rPr>
              <a:t>cạnh</a:t>
            </a:r>
            <a:r>
              <a:rPr lang="en-US" sz="3200" dirty="0">
                <a:solidFill>
                  <a:srgbClr val="0000FF"/>
                </a:solidFill>
                <a:latin typeface="Times New Roman" panose="02020603050405020304" pitchFamily="18" charset="0"/>
                <a:cs typeface="Times New Roman" panose="02020603050405020304" pitchFamily="18" charset="0"/>
              </a:rPr>
              <a:t> đáy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4 cm, chiều </a:t>
            </a:r>
            <a:r>
              <a:rPr lang="en-US" sz="3200" dirty="0" err="1">
                <a:solidFill>
                  <a:srgbClr val="0000FF"/>
                </a:solidFill>
                <a:latin typeface="Times New Roman" panose="02020603050405020304" pitchFamily="18" charset="0"/>
                <a:cs typeface="Times New Roman" panose="02020603050405020304" pitchFamily="18" charset="0"/>
              </a:rPr>
              <a:t>cao</a:t>
            </a:r>
            <a:r>
              <a:rPr lang="en-US" sz="3200" dirty="0">
                <a:solidFill>
                  <a:srgbClr val="0000FF"/>
                </a:solidFill>
                <a:latin typeface="Times New Roman" panose="02020603050405020304" pitchFamily="18" charset="0"/>
                <a:cs typeface="Times New Roman" panose="02020603050405020304" pitchFamily="18" charset="0"/>
              </a:rPr>
              <a:t> của mặt bên </a:t>
            </a:r>
            <a:r>
              <a:rPr lang="en-US" sz="3200" dirty="0" err="1">
                <a:solidFill>
                  <a:srgbClr val="0000FF"/>
                </a:solidFill>
                <a:latin typeface="Times New Roman" panose="02020603050405020304" pitchFamily="18" charset="0"/>
                <a:cs typeface="Times New Roman" panose="02020603050405020304" pitchFamily="18" charset="0"/>
              </a:rPr>
              <a:t>xuất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đỉnh của hình </a:t>
            </a:r>
            <a:r>
              <a:rPr lang="en-US" sz="3200" dirty="0" err="1">
                <a:solidFill>
                  <a:srgbClr val="0000FF"/>
                </a:solidFill>
                <a:latin typeface="Times New Roman" panose="02020603050405020304" pitchFamily="18" charset="0"/>
                <a:cs typeface="Times New Roman" panose="02020603050405020304" pitchFamily="18" charset="0"/>
              </a:rPr>
              <a:t>chóp</a:t>
            </a:r>
            <a:r>
              <a:rPr lang="en-US" sz="3200" dirty="0">
                <a:solidFill>
                  <a:srgbClr val="0000FF"/>
                </a:solidFill>
                <a:latin typeface="Times New Roman" panose="02020603050405020304" pitchFamily="18" charset="0"/>
                <a:cs typeface="Times New Roman" panose="02020603050405020304" pitchFamily="18" charset="0"/>
              </a:rPr>
              <a:t> tam giác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5 cm:</a:t>
            </a:r>
          </a:p>
        </p:txBody>
      </p:sp>
      <p:sp>
        <p:nvSpPr>
          <p:cNvPr id="5" name="Rectangle 4">
            <a:extLst>
              <a:ext uri="{FF2B5EF4-FFF2-40B4-BE49-F238E27FC236}">
                <a16:creationId xmlns:a16="http://schemas.microsoft.com/office/drawing/2014/main" id="{643C03A8-74AE-4C53-A733-62A9D2DD08C9}"/>
              </a:ext>
            </a:extLst>
          </p:cNvPr>
          <p:cNvSpPr/>
          <p:nvPr/>
        </p:nvSpPr>
        <p:spPr>
          <a:xfrm>
            <a:off x="544943" y="2694637"/>
            <a:ext cx="11102113" cy="1077218"/>
          </a:xfrm>
          <a:prstGeom prst="rect">
            <a:avLst/>
          </a:prstGeom>
        </p:spPr>
        <p:txBody>
          <a:bodyPr wrap="square">
            <a:spAutoFit/>
          </a:bodyPr>
          <a:lstStyle/>
          <a:p>
            <a:pPr lvl="0"/>
            <a:r>
              <a:rPr lang="en-US" sz="2800" b="1" dirty="0">
                <a:solidFill>
                  <a:srgbClr val="FF0000"/>
                </a:solidFill>
                <a:latin typeface="Times New Roman" panose="02020603050405020304" pitchFamily="18" charset="0"/>
                <a:cs typeface="Times New Roman" panose="02020603050405020304" pitchFamily="18" charset="0"/>
              </a:rPr>
              <a:t>Câu 2. </a:t>
            </a:r>
            <a:r>
              <a:rPr lang="en-US" sz="3200" dirty="0">
                <a:solidFill>
                  <a:srgbClr val="0000FF"/>
                </a:solidFill>
                <a:latin typeface="Times New Roman" panose="02020603050405020304" pitchFamily="18" charset="0"/>
                <a:cs typeface="Times New Roman" panose="02020603050405020304" pitchFamily="18" charset="0"/>
              </a:rPr>
              <a:t>Hình </a:t>
            </a:r>
            <a:r>
              <a:rPr lang="en-US" sz="3200" dirty="0" err="1">
                <a:solidFill>
                  <a:srgbClr val="0000FF"/>
                </a:solidFill>
                <a:latin typeface="Times New Roman" panose="02020603050405020304" pitchFamily="18" charset="0"/>
                <a:cs typeface="Times New Roman" panose="02020603050405020304" pitchFamily="18" charset="0"/>
              </a:rPr>
              <a:t>chóp</a:t>
            </a:r>
            <a:r>
              <a:rPr lang="en-US" sz="3200" dirty="0">
                <a:solidFill>
                  <a:srgbClr val="0000FF"/>
                </a:solidFill>
                <a:latin typeface="Times New Roman" panose="02020603050405020304" pitchFamily="18" charset="0"/>
                <a:cs typeface="Times New Roman" panose="02020603050405020304" pitchFamily="18" charset="0"/>
              </a:rPr>
              <a:t> tam giác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có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đáy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30cm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mỗi mặt bên có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42cm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có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toàn phần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318F2EA-E019-CD4E-8FBA-701E9F7A5423}"/>
              </a:ext>
            </a:extLst>
          </p:cNvPr>
          <p:cNvSpPr txBox="1"/>
          <p:nvPr/>
        </p:nvSpPr>
        <p:spPr>
          <a:xfrm>
            <a:off x="673342" y="3863492"/>
            <a:ext cx="10469880" cy="584775"/>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A. 126cm</a:t>
            </a:r>
            <a:r>
              <a:rPr lang="en-US" sz="3200" baseline="30000" dirty="0">
                <a:solidFill>
                  <a:srgbClr val="0000FF"/>
                </a:solidFill>
                <a:latin typeface="Times New Roman" panose="02020603050405020304" pitchFamily="18" charset="0"/>
                <a:cs typeface="Times New Roman" panose="02020603050405020304" pitchFamily="18" charset="0"/>
              </a:rPr>
              <a:t>2	</a:t>
            </a:r>
            <a:r>
              <a:rPr lang="en-US" sz="3200" dirty="0">
                <a:solidFill>
                  <a:srgbClr val="0000FF"/>
                </a:solidFill>
                <a:latin typeface="Times New Roman" panose="02020603050405020304" pitchFamily="18" charset="0"/>
                <a:cs typeface="Times New Roman" panose="02020603050405020304" pitchFamily="18" charset="0"/>
              </a:rPr>
              <a:t>	B. 132cm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C.156cm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D. 90cm</a:t>
            </a:r>
            <a:r>
              <a:rPr lang="en-US" sz="3200" baseline="30000" dirty="0">
                <a:solidFill>
                  <a:srgbClr val="0000FF"/>
                </a:solidFill>
                <a:latin typeface="Times New Roman" panose="02020603050405020304" pitchFamily="18" charset="0"/>
                <a:cs typeface="Times New Roman" panose="02020603050405020304" pitchFamily="18" charset="0"/>
              </a:rPr>
              <a:t>2</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C75113-F6F8-144C-1B96-AEF17EF241A8}"/>
              </a:ext>
            </a:extLst>
          </p:cNvPr>
          <p:cNvSpPr txBox="1"/>
          <p:nvPr/>
        </p:nvSpPr>
        <p:spPr>
          <a:xfrm>
            <a:off x="673342" y="4781180"/>
            <a:ext cx="10173728" cy="156966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3.  </a:t>
            </a:r>
            <a:r>
              <a:rPr lang="en-US" sz="3200" dirty="0">
                <a:solidFill>
                  <a:srgbClr val="0000FF"/>
                </a:solidFill>
                <a:latin typeface="Times New Roman" panose="02020603050405020304" pitchFamily="18" charset="0"/>
                <a:cs typeface="Times New Roman" panose="02020603050405020304" pitchFamily="18" charset="0"/>
              </a:rPr>
              <a:t>Hình </a:t>
            </a:r>
            <a:r>
              <a:rPr lang="en-US" sz="3200" dirty="0" err="1">
                <a:solidFill>
                  <a:srgbClr val="0000FF"/>
                </a:solidFill>
                <a:latin typeface="Times New Roman" panose="02020603050405020304" pitchFamily="18" charset="0"/>
                <a:cs typeface="Times New Roman" panose="02020603050405020304" pitchFamily="18" charset="0"/>
              </a:rPr>
              <a:t>chóp</a:t>
            </a:r>
            <a:r>
              <a:rPr lang="en-US" sz="3200" dirty="0">
                <a:solidFill>
                  <a:srgbClr val="0000FF"/>
                </a:solidFill>
                <a:latin typeface="Times New Roman" panose="02020603050405020304" pitchFamily="18" charset="0"/>
                <a:cs typeface="Times New Roman" panose="02020603050405020304" pitchFamily="18" charset="0"/>
              </a:rPr>
              <a:t> tứ giác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có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đáy 36 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đường </a:t>
            </a:r>
            <a:r>
              <a:rPr lang="en-US" sz="3200" dirty="0" err="1">
                <a:solidFill>
                  <a:srgbClr val="0000FF"/>
                </a:solidFill>
                <a:latin typeface="Times New Roman" panose="02020603050405020304" pitchFamily="18" charset="0"/>
                <a:cs typeface="Times New Roman" panose="02020603050405020304" pitchFamily="18" charset="0"/>
              </a:rPr>
              <a:t>cao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xuất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đỉnh </a:t>
            </a:r>
            <a:r>
              <a:rPr lang="en-US" sz="3200" dirty="0" err="1">
                <a:solidFill>
                  <a:srgbClr val="0000FF"/>
                </a:solidFill>
                <a:latin typeface="Times New Roman" panose="02020603050405020304" pitchFamily="18" charset="0"/>
                <a:cs typeface="Times New Roman" panose="02020603050405020304" pitchFamily="18" charset="0"/>
              </a:rPr>
              <a:t>đến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cạnh</a:t>
            </a:r>
            <a:r>
              <a:rPr lang="en-US" sz="3200" dirty="0">
                <a:solidFill>
                  <a:srgbClr val="0000FF"/>
                </a:solidFill>
                <a:latin typeface="Times New Roman" panose="02020603050405020304" pitchFamily="18" charset="0"/>
                <a:cs typeface="Times New Roman" panose="02020603050405020304" pitchFamily="18" charset="0"/>
              </a:rPr>
              <a:t> đáy bằng 11cm, có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xung</a:t>
            </a:r>
            <a:r>
              <a:rPr lang="en-US" sz="3200" dirty="0">
                <a:solidFill>
                  <a:srgbClr val="0000FF"/>
                </a:solidFill>
                <a:latin typeface="Times New Roman" panose="02020603050405020304" pitchFamily="18" charset="0"/>
                <a:cs typeface="Times New Roman" panose="02020603050405020304" pitchFamily="18" charset="0"/>
              </a:rPr>
              <a:t> quanh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a:t>
            </a:r>
            <a:r>
              <a:rPr lang="nl-NL" sz="3200" dirty="0">
                <a:solidFill>
                  <a:srgbClr val="0000FF"/>
                </a:solidFill>
                <a:latin typeface="Times New Roman" panose="02020603050405020304" pitchFamily="18" charset="0"/>
                <a:cs typeface="Times New Roman" panose="02020603050405020304" pitchFamily="18" charset="0"/>
              </a:rPr>
              <a:t>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5AE3918-C678-4E16-D234-A62BD2DB227F}"/>
              </a:ext>
            </a:extLst>
          </p:cNvPr>
          <p:cNvSpPr txBox="1"/>
          <p:nvPr/>
        </p:nvSpPr>
        <p:spPr>
          <a:xfrm>
            <a:off x="861059" y="6273225"/>
            <a:ext cx="10469880" cy="584775"/>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A. 126cm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B. 132cm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C.156cm</a:t>
            </a:r>
            <a:r>
              <a:rPr lang="en-US" sz="3200" baseline="30000" dirty="0">
                <a:solidFill>
                  <a:srgbClr val="0000FF"/>
                </a:solidFill>
                <a:latin typeface="Times New Roman" panose="02020603050405020304" pitchFamily="18" charset="0"/>
                <a:cs typeface="Times New Roman" panose="02020603050405020304" pitchFamily="18" charset="0"/>
              </a:rPr>
              <a:t>2</a:t>
            </a:r>
            <a:r>
              <a:rPr lang="en-US" sz="3200" dirty="0">
                <a:solidFill>
                  <a:srgbClr val="0000FF"/>
                </a:solidFill>
                <a:latin typeface="Times New Roman" panose="02020603050405020304" pitchFamily="18" charset="0"/>
                <a:cs typeface="Times New Roman" panose="02020603050405020304" pitchFamily="18" charset="0"/>
              </a:rPr>
              <a:t>		D. 90cm</a:t>
            </a:r>
            <a:r>
              <a:rPr lang="en-US" sz="3200" baseline="30000" dirty="0">
                <a:solidFill>
                  <a:srgbClr val="0000FF"/>
                </a:solidFill>
                <a:latin typeface="Times New Roman" panose="02020603050405020304" pitchFamily="18" charset="0"/>
                <a:cs typeface="Times New Roman" panose="02020603050405020304" pitchFamily="18" charset="0"/>
              </a:rPr>
              <a:t>2</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A390FEC-DC93-FD2F-BF2F-EFD50592C365}"/>
              </a:ext>
            </a:extLst>
          </p:cNvPr>
          <p:cNvSpPr/>
          <p:nvPr/>
        </p:nvSpPr>
        <p:spPr>
          <a:xfrm>
            <a:off x="461123" y="178260"/>
            <a:ext cx="10920375" cy="21862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1DCD33-D8A9-99FA-0623-D6D9038A7218}"/>
              </a:ext>
            </a:extLst>
          </p:cNvPr>
          <p:cNvSpPr/>
          <p:nvPr/>
        </p:nvSpPr>
        <p:spPr>
          <a:xfrm>
            <a:off x="461124" y="2609901"/>
            <a:ext cx="10968876" cy="20273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515E40-9957-E552-5097-B84DE0E5B6CE}"/>
              </a:ext>
            </a:extLst>
          </p:cNvPr>
          <p:cNvSpPr/>
          <p:nvPr/>
        </p:nvSpPr>
        <p:spPr>
          <a:xfrm>
            <a:off x="461123" y="4781180"/>
            <a:ext cx="10968876" cy="2076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C156B29F-B230-50F7-36E7-DB259D2DFF8C}"/>
              </a:ext>
            </a:extLst>
          </p:cNvPr>
          <p:cNvSpPr/>
          <p:nvPr/>
        </p:nvSpPr>
        <p:spPr>
          <a:xfrm>
            <a:off x="810502" y="1805774"/>
            <a:ext cx="1726958" cy="900127"/>
          </a:xfrm>
          <a:prstGeom prst="hear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a:extLst>
              <a:ext uri="{FF2B5EF4-FFF2-40B4-BE49-F238E27FC236}">
                <a16:creationId xmlns:a16="http://schemas.microsoft.com/office/drawing/2014/main" id="{512A97DD-1DD8-ACC1-8475-BB71BFBA3CB8}"/>
              </a:ext>
            </a:extLst>
          </p:cNvPr>
          <p:cNvSpPr/>
          <p:nvPr/>
        </p:nvSpPr>
        <p:spPr>
          <a:xfrm>
            <a:off x="6194032" y="3804852"/>
            <a:ext cx="1726958" cy="900127"/>
          </a:xfrm>
          <a:prstGeom prst="hear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rt 15">
            <a:extLst>
              <a:ext uri="{FF2B5EF4-FFF2-40B4-BE49-F238E27FC236}">
                <a16:creationId xmlns:a16="http://schemas.microsoft.com/office/drawing/2014/main" id="{B2BED13D-66F3-95E2-1593-4091F49B609D}"/>
              </a:ext>
            </a:extLst>
          </p:cNvPr>
          <p:cNvSpPr/>
          <p:nvPr/>
        </p:nvSpPr>
        <p:spPr>
          <a:xfrm>
            <a:off x="3622282" y="6188489"/>
            <a:ext cx="1829828" cy="900127"/>
          </a:xfrm>
          <a:prstGeom prst="hear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87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452840" y="322491"/>
            <a:ext cx="5138939" cy="3700813"/>
          </a:xfrm>
          <a:prstGeom prst="rect">
            <a:avLst/>
          </a:prstGeom>
        </p:spPr>
      </p:pic>
      <p:sp>
        <p:nvSpPr>
          <p:cNvPr id="4" name="TextBox 3">
            <a:extLst>
              <a:ext uri="{FF2B5EF4-FFF2-40B4-BE49-F238E27FC236}">
                <a16:creationId xmlns:a16="http://schemas.microsoft.com/office/drawing/2014/main" id="{BC0E8D0B-59AC-7CD5-F761-675BE333FE01}"/>
              </a:ext>
            </a:extLst>
          </p:cNvPr>
          <p:cNvSpPr txBox="1"/>
          <p:nvPr/>
        </p:nvSpPr>
        <p:spPr>
          <a:xfrm>
            <a:off x="506587" y="329986"/>
            <a:ext cx="2931649" cy="646331"/>
          </a:xfrm>
          <a:prstGeom prst="rect">
            <a:avLst/>
          </a:prstGeom>
          <a:noFill/>
        </p:spPr>
        <p:txBody>
          <a:bodyPr wrap="square" rtlCol="0">
            <a:spAutoFit/>
          </a:bodyPr>
          <a:lstStyle/>
          <a:p>
            <a:r>
              <a:rPr lang="en-US" sz="3600" dirty="0">
                <a:solidFill>
                  <a:srgbClr val="FF0000"/>
                </a:solidFill>
              </a:rPr>
              <a:t>VẬN DỤNG</a:t>
            </a:r>
          </a:p>
        </p:txBody>
      </p:sp>
      <p:sp>
        <p:nvSpPr>
          <p:cNvPr id="6" name="TextBox 5">
            <a:extLst>
              <a:ext uri="{FF2B5EF4-FFF2-40B4-BE49-F238E27FC236}">
                <a16:creationId xmlns:a16="http://schemas.microsoft.com/office/drawing/2014/main" id="{73093712-A57A-60DD-0F5A-E297715B87D6}"/>
              </a:ext>
            </a:extLst>
          </p:cNvPr>
          <p:cNvSpPr txBox="1"/>
          <p:nvPr/>
        </p:nvSpPr>
        <p:spPr>
          <a:xfrm>
            <a:off x="422910" y="976317"/>
            <a:ext cx="5977890" cy="5078313"/>
          </a:xfrm>
          <a:prstGeom prst="rect">
            <a:avLst/>
          </a:prstGeom>
          <a:noFill/>
        </p:spPr>
        <p:txBody>
          <a:bodyPr wrap="square" rtlCol="0">
            <a:spAutoFit/>
          </a:bodyPr>
          <a:lstStyle/>
          <a:p>
            <a:r>
              <a:rPr lang="en-US" sz="3600" b="1" u="sng" dirty="0">
                <a:solidFill>
                  <a:srgbClr val="FF0000"/>
                </a:solidFill>
              </a:rPr>
              <a:t>Bài 1:</a:t>
            </a:r>
            <a:r>
              <a:rPr lang="en-US" sz="3600" dirty="0"/>
              <a:t> Bạn Mai cần dán giấy bóng kính màu tất cả </a:t>
            </a:r>
            <a:r>
              <a:rPr lang="en-US" sz="3600" dirty="0" err="1"/>
              <a:t>các</a:t>
            </a:r>
            <a:r>
              <a:rPr lang="en-US" sz="3600" dirty="0"/>
              <a:t> mặt của </a:t>
            </a:r>
            <a:r>
              <a:rPr lang="en-US" sz="3600" dirty="0" err="1"/>
              <a:t>một</a:t>
            </a:r>
            <a:r>
              <a:rPr lang="en-US" sz="3600" dirty="0"/>
              <a:t> </a:t>
            </a:r>
            <a:r>
              <a:rPr lang="en-US" sz="3600" dirty="0" err="1"/>
              <a:t>chiếc</a:t>
            </a:r>
            <a:r>
              <a:rPr lang="en-US" sz="3600" dirty="0"/>
              <a:t> lồng </a:t>
            </a:r>
            <a:r>
              <a:rPr lang="en-US" sz="3600" dirty="0" err="1"/>
              <a:t>đèn</a:t>
            </a:r>
            <a:r>
              <a:rPr lang="en-US" sz="3600" dirty="0"/>
              <a:t> hình </a:t>
            </a:r>
            <a:r>
              <a:rPr lang="en-US" sz="3600" dirty="0" err="1"/>
              <a:t>chóp</a:t>
            </a:r>
            <a:r>
              <a:rPr lang="en-US" sz="3600" dirty="0"/>
              <a:t> tam giác </a:t>
            </a:r>
            <a:r>
              <a:rPr lang="en-US" sz="3600" dirty="0" err="1"/>
              <a:t>đều</a:t>
            </a:r>
            <a:r>
              <a:rPr lang="en-US" sz="3600" dirty="0"/>
              <a:t> </a:t>
            </a:r>
            <a:r>
              <a:rPr lang="en-US" sz="3600" dirty="0" err="1"/>
              <a:t>với</a:t>
            </a:r>
            <a:r>
              <a:rPr lang="en-US" sz="3600" dirty="0"/>
              <a:t> kích </a:t>
            </a:r>
            <a:r>
              <a:rPr lang="en-US" sz="3600" dirty="0" err="1"/>
              <a:t>thước</a:t>
            </a:r>
            <a:r>
              <a:rPr lang="en-US" sz="3600" dirty="0"/>
              <a:t> </a:t>
            </a:r>
            <a:r>
              <a:rPr lang="en-US" sz="3600" dirty="0" err="1"/>
              <a:t>như</a:t>
            </a:r>
            <a:r>
              <a:rPr lang="en-US" sz="3600" dirty="0"/>
              <a:t> hình bên. Hỏi </a:t>
            </a:r>
            <a:r>
              <a:rPr lang="en-US" sz="3600" dirty="0" err="1"/>
              <a:t>diện</a:t>
            </a:r>
            <a:r>
              <a:rPr lang="en-US" sz="3600" dirty="0"/>
              <a:t> </a:t>
            </a:r>
            <a:r>
              <a:rPr lang="en-US" sz="3600" dirty="0" err="1"/>
              <a:t>tích</a:t>
            </a:r>
            <a:r>
              <a:rPr lang="en-US" sz="3600" dirty="0"/>
              <a:t> giấy mà Mai cần </a:t>
            </a:r>
            <a:r>
              <a:rPr lang="en-US" sz="3600" dirty="0" err="1"/>
              <a:t>là</a:t>
            </a:r>
            <a:r>
              <a:rPr lang="en-US" sz="3600" dirty="0"/>
              <a:t> bao </a:t>
            </a:r>
            <a:r>
              <a:rPr lang="en-US" sz="3600" dirty="0" err="1"/>
              <a:t>nhiêu</a:t>
            </a:r>
            <a:r>
              <a:rPr lang="en-US" sz="3600" dirty="0"/>
              <a:t>? (Biết </a:t>
            </a:r>
            <a:r>
              <a:rPr lang="en-US" sz="3600" dirty="0" err="1"/>
              <a:t>diện</a:t>
            </a:r>
            <a:r>
              <a:rPr lang="en-US" sz="3600" dirty="0"/>
              <a:t> </a:t>
            </a:r>
            <a:r>
              <a:rPr lang="en-US" sz="3600" dirty="0" err="1"/>
              <a:t>tích</a:t>
            </a:r>
            <a:r>
              <a:rPr lang="en-US" sz="3600" dirty="0"/>
              <a:t> giấy thừa </a:t>
            </a:r>
            <a:r>
              <a:rPr lang="en-US" sz="3600" dirty="0" err="1"/>
              <a:t>và</a:t>
            </a:r>
            <a:r>
              <a:rPr lang="en-US" sz="3600" dirty="0"/>
              <a:t> </a:t>
            </a:r>
            <a:r>
              <a:rPr lang="en-US" sz="3600" dirty="0" err="1"/>
              <a:t>diện</a:t>
            </a:r>
            <a:r>
              <a:rPr lang="en-US" sz="3600" dirty="0"/>
              <a:t> </a:t>
            </a:r>
            <a:r>
              <a:rPr lang="en-US" sz="3600" dirty="0" err="1"/>
              <a:t>tích</a:t>
            </a:r>
            <a:r>
              <a:rPr lang="en-US" sz="3600" dirty="0"/>
              <a:t> </a:t>
            </a:r>
            <a:r>
              <a:rPr lang="en-US" sz="3600" dirty="0" err="1"/>
              <a:t>mép</a:t>
            </a:r>
            <a:r>
              <a:rPr lang="en-US" sz="3600" dirty="0"/>
              <a:t> gấp </a:t>
            </a:r>
            <a:r>
              <a:rPr lang="en-US" sz="3600" dirty="0" err="1"/>
              <a:t>chiếm</a:t>
            </a:r>
            <a:r>
              <a:rPr lang="en-US" sz="3600" dirty="0"/>
              <a:t> 10% </a:t>
            </a:r>
            <a:r>
              <a:rPr lang="en-US" sz="3600" dirty="0" err="1"/>
              <a:t>diện</a:t>
            </a:r>
            <a:r>
              <a:rPr lang="en-US" sz="3600" dirty="0"/>
              <a:t> </a:t>
            </a:r>
            <a:r>
              <a:rPr lang="en-US" sz="3600" dirty="0" err="1"/>
              <a:t>tích</a:t>
            </a:r>
            <a:r>
              <a:rPr lang="en-US" sz="3600" dirty="0"/>
              <a:t> giấy </a:t>
            </a:r>
            <a:r>
              <a:rPr lang="en-US" sz="3600" dirty="0" err="1"/>
              <a:t>đã</a:t>
            </a:r>
            <a:r>
              <a:rPr lang="en-US" sz="3600" dirty="0"/>
              <a:t> </a:t>
            </a:r>
            <a:r>
              <a:rPr lang="en-US" sz="3600" dirty="0" err="1"/>
              <a:t>sử</a:t>
            </a:r>
            <a:r>
              <a:rPr lang="en-US" sz="3600" dirty="0"/>
              <a:t> </a:t>
            </a:r>
            <a:r>
              <a:rPr lang="en-US" sz="3600" dirty="0" err="1"/>
              <a:t>dụng</a:t>
            </a:r>
            <a:r>
              <a:rPr lang="en-US" sz="3600" dirty="0"/>
              <a:t>)</a:t>
            </a:r>
          </a:p>
        </p:txBody>
      </p:sp>
    </p:spTree>
    <p:extLst>
      <p:ext uri="{BB962C8B-B14F-4D97-AF65-F5344CB8AC3E}">
        <p14:creationId xmlns:p14="http://schemas.microsoft.com/office/powerpoint/2010/main" val="3579502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TotalTime>
  <Words>602</Words>
  <Application>Microsoft Office PowerPoint</Application>
  <PresentationFormat>Widescreen</PresentationFormat>
  <Paragraphs>52</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#9Slide03 AllRoundGothic</vt:lpstr>
      <vt:lpstr>Arial</vt:lpstr>
      <vt:lpstr>Arial Black</vt:lpstr>
      <vt:lpstr>Calibri</vt:lpstr>
      <vt:lpstr>Calibri Light</vt:lpstr>
      <vt:lpstr>Times New Roman</vt:lpstr>
      <vt:lpstr>Office Theme</vt:lpstr>
      <vt:lpstr>PowerPoint Presentation</vt:lpstr>
      <vt:lpstr>PowerPoint Presentation</vt:lpstr>
      <vt:lpstr>PowerPoint Presentation</vt:lpstr>
      <vt:lpstr>Quan sát hình khai triển của các hình chóp sau: a) Tính số mặt bên trong mỗi hình b) Tính diện tích mỗi mặt bên c)Tính tổng diện tích của tất cả các mặt bên d) Tính diện tích đáy của hình này </vt:lpstr>
      <vt:lpstr>BÀI 2: DIỆN TÍCH XUNG QUANH VÀ THỂ TÍCH CỦA HÌNH CHÓP TAM GIÁC ĐỀU, HÌNH CHÓP TỨ GIÁC ĐỀU </vt:lpstr>
      <vt:lpstr>LUYỆN TẬP</vt:lpstr>
      <vt:lpstr>https://wheelofnames.com/vi/a8t-mc5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mỹ phạm thị</dc:creator>
  <cp:lastModifiedBy>mỹ phạm thị</cp:lastModifiedBy>
  <cp:revision>13</cp:revision>
  <dcterms:created xsi:type="dcterms:W3CDTF">2023-09-10T10:42:51Z</dcterms:created>
  <dcterms:modified xsi:type="dcterms:W3CDTF">2024-04-08T13:14:23Z</dcterms:modified>
</cp:coreProperties>
</file>