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3" r:id="rId6"/>
    <p:sldId id="264" r:id="rId7"/>
    <p:sldId id="262" r:id="rId8"/>
    <p:sldId id="266" r:id="rId9"/>
    <p:sldId id="267" r:id="rId10"/>
    <p:sldId id="268" r:id="rId11"/>
    <p:sldId id="273" r:id="rId12"/>
    <p:sldId id="269" r:id="rId13"/>
    <p:sldId id="270" r:id="rId14"/>
    <p:sldId id="272" r:id="rId15"/>
    <p:sldId id="271" r:id="rId16"/>
    <p:sldId id="280" r:id="rId17"/>
    <p:sldId id="281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066FF"/>
    <a:srgbClr val="3333FF"/>
    <a:srgbClr val="008000"/>
    <a:srgbClr val="000099"/>
    <a:srgbClr val="CC0000"/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46A1-3C79-4C23-8666-5928A71F4B4A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36F-E724-4D83-83F0-936D1E054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00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46A1-3C79-4C23-8666-5928A71F4B4A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36F-E724-4D83-83F0-936D1E054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6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46A1-3C79-4C23-8666-5928A71F4B4A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36F-E724-4D83-83F0-936D1E054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2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46A1-3C79-4C23-8666-5928A71F4B4A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36F-E724-4D83-83F0-936D1E054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79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46A1-3C79-4C23-8666-5928A71F4B4A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36F-E724-4D83-83F0-936D1E054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0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46A1-3C79-4C23-8666-5928A71F4B4A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36F-E724-4D83-83F0-936D1E054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21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46A1-3C79-4C23-8666-5928A71F4B4A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36F-E724-4D83-83F0-936D1E054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56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46A1-3C79-4C23-8666-5928A71F4B4A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36F-E724-4D83-83F0-936D1E054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52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46A1-3C79-4C23-8666-5928A71F4B4A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36F-E724-4D83-83F0-936D1E054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19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46A1-3C79-4C23-8666-5928A71F4B4A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36F-E724-4D83-83F0-936D1E054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69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F46A1-3C79-4C23-8666-5928A71F4B4A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136F-E724-4D83-83F0-936D1E054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58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F46A1-3C79-4C23-8666-5928A71F4B4A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6136F-E724-4D83-83F0-936D1E054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1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2"/>
          <p:cNvSpPr>
            <a:spLocks noChangeArrowheads="1"/>
          </p:cNvSpPr>
          <p:nvPr/>
        </p:nvSpPr>
        <p:spPr bwMode="auto">
          <a:xfrm>
            <a:off x="8077200" y="3276600"/>
            <a:ext cx="609600" cy="685800"/>
          </a:xfrm>
          <a:prstGeom prst="star5">
            <a:avLst/>
          </a:prstGeom>
          <a:solidFill>
            <a:srgbClr val="FFFF00">
              <a:alpha val="3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algn="ctr" defTabSz="13716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0115" name="Oval 3"/>
          <p:cNvSpPr>
            <a:spLocks noChangeArrowheads="1"/>
          </p:cNvSpPr>
          <p:nvPr/>
        </p:nvSpPr>
        <p:spPr bwMode="auto">
          <a:xfrm>
            <a:off x="7543800" y="914400"/>
            <a:ext cx="1060450" cy="1295400"/>
          </a:xfrm>
          <a:prstGeom prst="ellipse">
            <a:avLst/>
          </a:prstGeom>
          <a:solidFill>
            <a:srgbClr val="0000FF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6810" tIns="38405" rIns="76810" bIns="38405" anchor="ctr"/>
          <a:lstStyle>
            <a:lvl1pPr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vi-VN" sz="17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0122" name="Oval 10"/>
          <p:cNvSpPr>
            <a:spLocks noChangeArrowheads="1"/>
          </p:cNvSpPr>
          <p:nvPr/>
        </p:nvSpPr>
        <p:spPr bwMode="auto">
          <a:xfrm>
            <a:off x="1524000" y="3810000"/>
            <a:ext cx="914400" cy="1066800"/>
          </a:xfrm>
          <a:prstGeom prst="ellipse">
            <a:avLst/>
          </a:prstGeom>
          <a:solidFill>
            <a:srgbClr val="CC00CC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6810" tIns="38405" rIns="76810" bIns="38405" anchor="ctr"/>
          <a:lstStyle>
            <a:lvl1pPr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vi-VN" sz="17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0123" name="Oval 11"/>
          <p:cNvSpPr>
            <a:spLocks noChangeArrowheads="1"/>
          </p:cNvSpPr>
          <p:nvPr/>
        </p:nvSpPr>
        <p:spPr bwMode="auto">
          <a:xfrm>
            <a:off x="8748713" y="3505200"/>
            <a:ext cx="685800" cy="838200"/>
          </a:xfrm>
          <a:prstGeom prst="ellipse">
            <a:avLst/>
          </a:prstGeom>
          <a:solidFill>
            <a:srgbClr val="00FF00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6810" tIns="38405" rIns="76810" bIns="38405" anchor="ctr"/>
          <a:lstStyle>
            <a:lvl1pPr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vi-VN" sz="17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0124" name="Oval 12"/>
          <p:cNvSpPr>
            <a:spLocks noChangeArrowheads="1"/>
          </p:cNvSpPr>
          <p:nvPr/>
        </p:nvSpPr>
        <p:spPr bwMode="auto">
          <a:xfrm>
            <a:off x="3505200" y="5257800"/>
            <a:ext cx="685800" cy="838200"/>
          </a:xfrm>
          <a:prstGeom prst="ellipse">
            <a:avLst/>
          </a:prstGeom>
          <a:solidFill>
            <a:srgbClr val="00FF00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6810" tIns="38405" rIns="76810" bIns="38405" anchor="ctr"/>
          <a:lstStyle>
            <a:lvl1pPr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vi-VN" sz="17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0125" name="Oval 13"/>
          <p:cNvSpPr>
            <a:spLocks noChangeArrowheads="1"/>
          </p:cNvSpPr>
          <p:nvPr/>
        </p:nvSpPr>
        <p:spPr bwMode="auto">
          <a:xfrm>
            <a:off x="2743200" y="5029200"/>
            <a:ext cx="1060450" cy="1295400"/>
          </a:xfrm>
          <a:prstGeom prst="ellipse">
            <a:avLst/>
          </a:prstGeom>
          <a:solidFill>
            <a:srgbClr val="0000FF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6810" tIns="38405" rIns="76810" bIns="38405" anchor="ctr"/>
          <a:lstStyle>
            <a:lvl1pPr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vi-VN" sz="17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0127" name="Oval 15"/>
          <p:cNvSpPr>
            <a:spLocks noChangeArrowheads="1"/>
          </p:cNvSpPr>
          <p:nvPr/>
        </p:nvSpPr>
        <p:spPr bwMode="auto">
          <a:xfrm>
            <a:off x="9448800" y="3657600"/>
            <a:ext cx="749300" cy="914400"/>
          </a:xfrm>
          <a:prstGeom prst="ellipse">
            <a:avLst/>
          </a:prstGeom>
          <a:solidFill>
            <a:srgbClr val="FF00FF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6810" tIns="38405" rIns="76810" bIns="38405" anchor="ctr"/>
          <a:lstStyle>
            <a:lvl1pPr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vi-VN" sz="17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0128" name="Oval 16"/>
          <p:cNvSpPr>
            <a:spLocks noChangeArrowheads="1"/>
          </p:cNvSpPr>
          <p:nvPr/>
        </p:nvSpPr>
        <p:spPr bwMode="auto">
          <a:xfrm>
            <a:off x="7924800" y="6248400"/>
            <a:ext cx="990600" cy="1066800"/>
          </a:xfrm>
          <a:prstGeom prst="ellipse">
            <a:avLst/>
          </a:prstGeom>
          <a:solidFill>
            <a:srgbClr val="FF00FF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6810" tIns="38405" rIns="76810" bIns="38405" anchor="ctr"/>
          <a:lstStyle>
            <a:lvl1pPr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vi-VN" sz="17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0129" name="AutoShape 17"/>
          <p:cNvSpPr>
            <a:spLocks noChangeArrowheads="1"/>
          </p:cNvSpPr>
          <p:nvPr/>
        </p:nvSpPr>
        <p:spPr bwMode="auto">
          <a:xfrm>
            <a:off x="1905000" y="1066800"/>
            <a:ext cx="609600" cy="685800"/>
          </a:xfrm>
          <a:prstGeom prst="star5">
            <a:avLst/>
          </a:prstGeom>
          <a:solidFill>
            <a:srgbClr val="FFFF00">
              <a:alpha val="53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algn="ctr" defTabSz="13716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0130" name="AutoShape 18"/>
          <p:cNvSpPr>
            <a:spLocks noChangeArrowheads="1"/>
          </p:cNvSpPr>
          <p:nvPr/>
        </p:nvSpPr>
        <p:spPr bwMode="auto">
          <a:xfrm>
            <a:off x="3962400" y="2590800"/>
            <a:ext cx="609600" cy="685800"/>
          </a:xfrm>
          <a:prstGeom prst="star5">
            <a:avLst/>
          </a:prstGeom>
          <a:solidFill>
            <a:srgbClr val="FFFF00">
              <a:alpha val="53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algn="ctr" defTabSz="13716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0131" name="AutoShape 19"/>
          <p:cNvSpPr>
            <a:spLocks noChangeArrowheads="1"/>
          </p:cNvSpPr>
          <p:nvPr/>
        </p:nvSpPr>
        <p:spPr bwMode="auto">
          <a:xfrm>
            <a:off x="9296400" y="1143000"/>
            <a:ext cx="609600" cy="685800"/>
          </a:xfrm>
          <a:prstGeom prst="star5">
            <a:avLst/>
          </a:prstGeom>
          <a:solidFill>
            <a:srgbClr val="FFFF00">
              <a:alpha val="3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algn="ctr" defTabSz="13716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0132" name="AutoShape 20"/>
          <p:cNvSpPr>
            <a:spLocks noChangeArrowheads="1"/>
          </p:cNvSpPr>
          <p:nvPr/>
        </p:nvSpPr>
        <p:spPr bwMode="auto">
          <a:xfrm>
            <a:off x="3048000" y="6172200"/>
            <a:ext cx="609600" cy="685800"/>
          </a:xfrm>
          <a:prstGeom prst="star5">
            <a:avLst/>
          </a:prstGeom>
          <a:solidFill>
            <a:srgbClr val="FFFF00">
              <a:alpha val="53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algn="ctr" defTabSz="13716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0133" name="AutoShape 21"/>
          <p:cNvSpPr>
            <a:spLocks noChangeArrowheads="1"/>
          </p:cNvSpPr>
          <p:nvPr/>
        </p:nvSpPr>
        <p:spPr bwMode="auto">
          <a:xfrm rot="884614">
            <a:off x="1524000" y="4572000"/>
            <a:ext cx="609600" cy="685800"/>
          </a:xfrm>
          <a:prstGeom prst="star5">
            <a:avLst/>
          </a:prstGeom>
          <a:solidFill>
            <a:srgbClr val="FFFF00">
              <a:alpha val="53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algn="ctr" defTabSz="13716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0134" name="AutoShape 22"/>
          <p:cNvSpPr>
            <a:spLocks noChangeArrowheads="1"/>
          </p:cNvSpPr>
          <p:nvPr/>
        </p:nvSpPr>
        <p:spPr bwMode="auto">
          <a:xfrm>
            <a:off x="9296400" y="4800600"/>
            <a:ext cx="609600" cy="685800"/>
          </a:xfrm>
          <a:prstGeom prst="star5">
            <a:avLst/>
          </a:prstGeom>
          <a:solidFill>
            <a:srgbClr val="FFFF00">
              <a:alpha val="53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algn="ctr" defTabSz="13716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368799" y="4114800"/>
            <a:ext cx="3810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Bài</a:t>
            </a:r>
            <a:r>
              <a:rPr lang="en-US" alt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 19.</a:t>
            </a:r>
            <a:endParaRPr lang="en-US" alt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9" name="WordArt 6"/>
          <p:cNvSpPr>
            <a:spLocks noChangeArrowheads="1" noChangeShapeType="1" noTextEdit="1"/>
          </p:cNvSpPr>
          <p:nvPr/>
        </p:nvSpPr>
        <p:spPr bwMode="auto">
          <a:xfrm>
            <a:off x="1218684" y="781050"/>
            <a:ext cx="10110231" cy="2298700"/>
          </a:xfrm>
          <a:prstGeom prst="rect">
            <a:avLst/>
          </a:prstGeom>
        </p:spPr>
        <p:txBody>
          <a:bodyPr wrap="none" lIns="137160" tIns="68580" rIns="137160" bIns="68580" numCol="1" fromWordArt="1">
            <a:prstTxWarp prst="textPlain">
              <a:avLst>
                <a:gd name="adj" fmla="val 49684"/>
              </a:avLst>
            </a:prstTxWarp>
          </a:bodyPr>
          <a:lstStyle/>
          <a:p>
            <a:pPr algn="ctr" defTabSz="1371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10" dirty="0" err="1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5400" b="1" kern="10" dirty="0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5400" b="1" kern="10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7.</a:t>
            </a:r>
          </a:p>
          <a:p>
            <a:pPr algn="ctr" defTabSz="1371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10" dirty="0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TỪ TẾ BÀO ĐẾN CƠ THỂ</a:t>
            </a:r>
            <a:endParaRPr lang="en-US" sz="5400" kern="10" dirty="0">
              <a:ln w="254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FF"/>
                  </a:gs>
                  <a:gs pos="100000">
                    <a:srgbClr val="00FF00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218684" y="5029200"/>
            <a:ext cx="101102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Arial" panose="020B0604020202020204" pitchFamily="34" charset="0"/>
              </a:rPr>
              <a:t>CƠ THỂ ĐƠN BÀO VÀ CƠ THỂ ĐA BÀO</a:t>
            </a:r>
            <a:endParaRPr lang="en-US" altLang="en-US" sz="4000" b="1">
              <a:ln w="9525">
                <a:solidFill>
                  <a:schemeClr val="bg1"/>
                </a:solidFill>
                <a:prstDash val="solid"/>
              </a:ln>
              <a:solidFill>
                <a:srgbClr val="0033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198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317" y="1130615"/>
            <a:ext cx="8441166" cy="4263388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3999" y="190500"/>
            <a:ext cx="461010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1. Cơ thể đơn bào</a:t>
            </a:r>
            <a:endParaRPr lang="en-US" altLang="en-US" sz="4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2031" y="5841355"/>
            <a:ext cx="10429737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smtClean="0">
                <a:solidFill>
                  <a:srgbClr val="CC0000"/>
                </a:solidFill>
                <a:latin typeface="montserrat"/>
              </a:rPr>
              <a:t>Thành phần tế bào của chúng gồm những gì?</a:t>
            </a:r>
            <a:endParaRPr lang="en-US" sz="3200" b="1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62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317" y="1130615"/>
            <a:ext cx="8441166" cy="4263388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3999" y="190500"/>
            <a:ext cx="461010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1. Cơ thể đơn bào</a:t>
            </a:r>
            <a:endParaRPr lang="en-US" altLang="en-US" sz="4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2031" y="5841355"/>
            <a:ext cx="10429737" cy="640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smtClean="0">
                <a:solidFill>
                  <a:srgbClr val="CC0000"/>
                </a:solidFill>
                <a:latin typeface="montserrat"/>
              </a:rPr>
              <a:t>Chúng có những hoạt động nào để sống?</a:t>
            </a:r>
            <a:endParaRPr lang="en-US" sz="3200" b="1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0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317" y="1130615"/>
            <a:ext cx="8441166" cy="4263388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3999" y="190500"/>
            <a:ext cx="461010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1. Cơ thể đơn bào</a:t>
            </a:r>
            <a:endParaRPr lang="en-US" altLang="en-US" sz="4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2031" y="5511235"/>
            <a:ext cx="10429737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smtClean="0">
                <a:solidFill>
                  <a:srgbClr val="CC0000"/>
                </a:solidFill>
                <a:latin typeface="montserrat"/>
              </a:rPr>
              <a:t>Trong thực tế chúng ta có thể quan sát chúng bằng mắt thường không?</a:t>
            </a:r>
            <a:endParaRPr lang="en-US" sz="3200" b="1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66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3999" y="190500"/>
            <a:ext cx="461010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1. Cơ thể đơn bào</a:t>
            </a:r>
            <a:endParaRPr lang="en-US" altLang="en-US" sz="4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1402" y="2356192"/>
            <a:ext cx="10429737" cy="1516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smtClean="0">
                <a:solidFill>
                  <a:srgbClr val="CC0000"/>
                </a:solidFill>
                <a:latin typeface="montserrat"/>
              </a:rPr>
              <a:t>Hãy kể tên một số sinh vật đơn bào mà em biết.</a:t>
            </a:r>
            <a:endParaRPr lang="en-US" sz="4000" b="1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959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7520" y="1059543"/>
            <a:ext cx="3439887" cy="2890117"/>
            <a:chOff x="517520" y="1059543"/>
            <a:chExt cx="3439887" cy="2890117"/>
          </a:xfrm>
        </p:grpSpPr>
        <p:pic>
          <p:nvPicPr>
            <p:cNvPr id="4098" name="Picture 2" descr="Công dụng của tảo lục Chlorella Nhật Bản là gì?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70" y="1059543"/>
              <a:ext cx="3145705" cy="2264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17520" y="3266396"/>
              <a:ext cx="3439887" cy="683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3200" b="1" smtClean="0">
                  <a:solidFill>
                    <a:srgbClr val="000099"/>
                  </a:solidFill>
                  <a:latin typeface="montserrat"/>
                </a:rPr>
                <a:t>Tảo lục đơn bào</a:t>
              </a:r>
              <a:endParaRPr lang="en-US" sz="3200" b="1">
                <a:solidFill>
                  <a:srgbClr val="000099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727571" y="1059543"/>
            <a:ext cx="1930319" cy="2890117"/>
            <a:chOff x="4727571" y="1059543"/>
            <a:chExt cx="1930319" cy="2890117"/>
          </a:xfrm>
        </p:grpSpPr>
        <p:pic>
          <p:nvPicPr>
            <p:cNvPr id="4100" name="Picture 4" descr="tảo silic - Sinh học 10 - Vũ Thị Mai Lan - Thư viện Tư liệu giáo dụ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7571" y="1059543"/>
              <a:ext cx="1930319" cy="2264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752723" y="3266396"/>
              <a:ext cx="1880014" cy="683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3200" b="1" smtClean="0">
                  <a:solidFill>
                    <a:srgbClr val="000099"/>
                  </a:solidFill>
                  <a:latin typeface="montserrat"/>
                </a:rPr>
                <a:t>Tảo silic</a:t>
              </a:r>
              <a:endParaRPr lang="en-US" sz="3200" b="1">
                <a:solidFill>
                  <a:srgbClr val="000099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08862" y="1059543"/>
            <a:ext cx="3730173" cy="2847541"/>
            <a:chOff x="7608862" y="1059543"/>
            <a:chExt cx="3730173" cy="2847541"/>
          </a:xfrm>
        </p:grpSpPr>
        <p:pic>
          <p:nvPicPr>
            <p:cNvPr id="4102" name="Picture 6" descr="Trùng biến hình amip - Cảnh 3D - Giáo dục và học tập kỹ thuật số Mozaik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36" r="5927"/>
            <a:stretch/>
          </p:blipFill>
          <p:spPr bwMode="auto">
            <a:xfrm>
              <a:off x="7746749" y="1059543"/>
              <a:ext cx="3454400" cy="2264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7608862" y="3266396"/>
              <a:ext cx="3730173" cy="640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3200" b="1" smtClean="0">
                  <a:solidFill>
                    <a:srgbClr val="000099"/>
                  </a:solidFill>
                  <a:latin typeface="montserrat"/>
                </a:rPr>
                <a:t>Trùng biến hình</a:t>
              </a:r>
              <a:endParaRPr lang="en-US" sz="3200" b="1">
                <a:solidFill>
                  <a:srgbClr val="000099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23561" y="4051258"/>
            <a:ext cx="2657301" cy="2653145"/>
            <a:chOff x="523561" y="4051258"/>
            <a:chExt cx="2657301" cy="2653145"/>
          </a:xfrm>
        </p:grpSpPr>
        <p:pic>
          <p:nvPicPr>
            <p:cNvPr id="4104" name="Picture 8" descr="Lý thuyết Sinh học 7 Bài 5: Trùng biến hình và trùng giày (hay, chi tiết) |  Lý thuyết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21" r="19623" b="7692"/>
            <a:stretch/>
          </p:blipFill>
          <p:spPr bwMode="auto">
            <a:xfrm>
              <a:off x="913383" y="4051258"/>
              <a:ext cx="2115254" cy="1958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523561" y="6021139"/>
              <a:ext cx="2657301" cy="683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3200" b="1" smtClean="0">
                  <a:solidFill>
                    <a:srgbClr val="000099"/>
                  </a:solidFill>
                  <a:latin typeface="montserrat"/>
                </a:rPr>
                <a:t>Trùng Giày</a:t>
              </a:r>
              <a:endParaRPr lang="en-US" sz="3200" b="1">
                <a:solidFill>
                  <a:srgbClr val="000099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150224" y="4048880"/>
            <a:ext cx="3085011" cy="2612947"/>
            <a:chOff x="4150224" y="4048880"/>
            <a:chExt cx="3085011" cy="2612947"/>
          </a:xfrm>
        </p:grpSpPr>
        <p:pic>
          <p:nvPicPr>
            <p:cNvPr id="4106" name="Picture 10" descr="LACTOBACILLUS LÀ GÌ? CÓ TÁC DỤNG GÌ TRONG LÀM ĐẸP?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36" t="29574" r="12820" b="4606"/>
            <a:stretch/>
          </p:blipFill>
          <p:spPr bwMode="auto">
            <a:xfrm>
              <a:off x="4680006" y="4048880"/>
              <a:ext cx="2025448" cy="1999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4150224" y="6021139"/>
              <a:ext cx="3085011" cy="640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3200" b="1" smtClean="0">
                  <a:solidFill>
                    <a:srgbClr val="000099"/>
                  </a:solidFill>
                  <a:latin typeface="montserrat"/>
                </a:rPr>
                <a:t>Vi khuẩn lactic</a:t>
              </a:r>
              <a:endParaRPr lang="en-US" sz="3200" b="1">
                <a:solidFill>
                  <a:srgbClr val="000099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746749" y="4008682"/>
            <a:ext cx="3454400" cy="2695721"/>
            <a:chOff x="7746749" y="4008682"/>
            <a:chExt cx="3454400" cy="2695721"/>
          </a:xfrm>
        </p:grpSpPr>
        <p:pic>
          <p:nvPicPr>
            <p:cNvPr id="4108" name="Picture 12" descr="Hình thái của trực khuẩn lao | Vinmec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26" b="10705"/>
            <a:stretch/>
          </p:blipFill>
          <p:spPr bwMode="auto">
            <a:xfrm>
              <a:off x="7746749" y="4008682"/>
              <a:ext cx="3454400" cy="2000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7931442" y="6021139"/>
              <a:ext cx="3085011" cy="683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3200" b="1" smtClean="0">
                  <a:solidFill>
                    <a:srgbClr val="000099"/>
                  </a:solidFill>
                  <a:latin typeface="montserrat"/>
                </a:rPr>
                <a:t>Vi khuẩn lao</a:t>
              </a:r>
              <a:endParaRPr lang="en-US" sz="3200" b="1">
                <a:solidFill>
                  <a:srgbClr val="000099"/>
                </a:solidFill>
              </a:endParaRPr>
            </a:p>
          </p:txBody>
        </p:sp>
      </p:grp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421100" y="153745"/>
            <a:ext cx="647357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smtClean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Đa dạng của sinh vật đơn bào</a:t>
            </a:r>
            <a:endParaRPr lang="en-US" altLang="en-US" sz="3600">
              <a:ln w="0"/>
              <a:solidFill>
                <a:srgbClr val="008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293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3999" y="190500"/>
            <a:ext cx="461010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1. Cơ thể đơn bào</a:t>
            </a:r>
            <a:endParaRPr lang="en-US" altLang="en-US" sz="4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1402" y="1040835"/>
            <a:ext cx="10429737" cy="640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smtClean="0">
                <a:solidFill>
                  <a:srgbClr val="CC0000"/>
                </a:solidFill>
                <a:latin typeface="montserrat"/>
              </a:rPr>
              <a:t>Cơ thể đơn bào có những đặc điểm nào?</a:t>
            </a:r>
            <a:endParaRPr lang="en-US" sz="3200" b="1">
              <a:solidFill>
                <a:srgbClr val="CC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2656" y="2274549"/>
            <a:ext cx="9907227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1200"/>
              </a:spcBef>
              <a:buFontTx/>
              <a:buChar char="-"/>
            </a:pPr>
            <a:r>
              <a:rPr lang="en-US" sz="3200" smtClean="0">
                <a:solidFill>
                  <a:srgbClr val="000099"/>
                </a:solidFill>
                <a:latin typeface="montserrat"/>
              </a:rPr>
              <a:t>Cơ thể đơn bào cấu tạo từ một tế bào. Tế bào đó thực hiện được các chức năng của một cơ thể.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Tx/>
              <a:buChar char="-"/>
            </a:pPr>
            <a:r>
              <a:rPr lang="en-US" sz="3200" smtClean="0">
                <a:solidFill>
                  <a:srgbClr val="000099"/>
                </a:solidFill>
                <a:latin typeface="montserrat"/>
              </a:rPr>
              <a:t>Ví dụ: Vi khuẩn E. coli, vi khuẩn lactic, tảo lục đơn bào, trùng roi,…</a:t>
            </a:r>
            <a:endParaRPr lang="en-US" sz="320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245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049752"/>
              </p:ext>
            </p:extLst>
          </p:nvPr>
        </p:nvGraphicFramePr>
        <p:xfrm>
          <a:off x="827314" y="1576003"/>
          <a:ext cx="10595428" cy="497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2229">
                  <a:extLst>
                    <a:ext uri="{9D8B030D-6E8A-4147-A177-3AD203B41FA5}">
                      <a16:colId xmlns:a16="http://schemas.microsoft.com/office/drawing/2014/main" val="1332979771"/>
                    </a:ext>
                  </a:extLst>
                </a:gridCol>
                <a:gridCol w="3512457">
                  <a:extLst>
                    <a:ext uri="{9D8B030D-6E8A-4147-A177-3AD203B41FA5}">
                      <a16:colId xmlns:a16="http://schemas.microsoft.com/office/drawing/2014/main" val="4224124772"/>
                    </a:ext>
                  </a:extLst>
                </a:gridCol>
                <a:gridCol w="1944914">
                  <a:extLst>
                    <a:ext uri="{9D8B030D-6E8A-4147-A177-3AD203B41FA5}">
                      <a16:colId xmlns:a16="http://schemas.microsoft.com/office/drawing/2014/main" val="316691194"/>
                    </a:ext>
                  </a:extLst>
                </a:gridCol>
                <a:gridCol w="2365828">
                  <a:extLst>
                    <a:ext uri="{9D8B030D-6E8A-4147-A177-3AD203B41FA5}">
                      <a16:colId xmlns:a16="http://schemas.microsoft.com/office/drawing/2014/main" val="2659645064"/>
                    </a:ext>
                  </a:extLst>
                </a:gridCol>
              </a:tblGrid>
              <a:tr h="576029">
                <a:tc rowSpan="2">
                  <a:txBody>
                    <a:bodyPr/>
                    <a:lstStyle/>
                    <a:p>
                      <a:pPr algn="ctr"/>
                      <a:endParaRPr lang="en-US" sz="1400" b="1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3200" b="1" smtClean="0">
                          <a:solidFill>
                            <a:schemeClr val="bg1"/>
                          </a:solidFill>
                        </a:rPr>
                        <a:t>Cơ thể</a:t>
                      </a:r>
                      <a:endParaRPr lang="en-US" sz="32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366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solidFill>
                            <a:schemeClr val="bg1"/>
                          </a:solidFill>
                        </a:rPr>
                        <a:t>Số</a:t>
                      </a:r>
                      <a:r>
                        <a:rPr lang="en-US" sz="3200" b="1" baseline="0" smtClean="0">
                          <a:solidFill>
                            <a:schemeClr val="bg1"/>
                          </a:solidFill>
                        </a:rPr>
                        <a:t> lượng tế bào cấu tạo nên cơ thể</a:t>
                      </a:r>
                      <a:endParaRPr lang="en-US" sz="32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36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solidFill>
                            <a:schemeClr val="bg1"/>
                          </a:solidFill>
                        </a:rPr>
                        <a:t>Loại</a:t>
                      </a:r>
                      <a:r>
                        <a:rPr lang="en-US" sz="3200" b="1" baseline="0" smtClean="0">
                          <a:solidFill>
                            <a:schemeClr val="bg1"/>
                          </a:solidFill>
                        </a:rPr>
                        <a:t> cơ thể</a:t>
                      </a:r>
                      <a:endParaRPr lang="en-US" sz="32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6717385"/>
                  </a:ext>
                </a:extLst>
              </a:tr>
              <a:tr h="5760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smtClean="0">
                          <a:solidFill>
                            <a:schemeClr val="bg1"/>
                          </a:solidFill>
                        </a:rPr>
                        <a:t>Đơn</a:t>
                      </a:r>
                      <a:r>
                        <a:rPr lang="en-US" sz="3200" b="1" baseline="0" smtClean="0">
                          <a:solidFill>
                            <a:schemeClr val="bg1"/>
                          </a:solidFill>
                        </a:rPr>
                        <a:t> bào</a:t>
                      </a:r>
                      <a:endParaRPr lang="en-US" sz="3200" b="1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smtClean="0">
                          <a:solidFill>
                            <a:schemeClr val="bg1"/>
                          </a:solidFill>
                        </a:rPr>
                        <a:t>Đa</a:t>
                      </a:r>
                      <a:r>
                        <a:rPr lang="en-US" sz="3200" b="1" baseline="0" smtClean="0">
                          <a:solidFill>
                            <a:schemeClr val="bg1"/>
                          </a:solidFill>
                        </a:rPr>
                        <a:t> bào</a:t>
                      </a:r>
                      <a:endParaRPr lang="en-US" sz="3200" b="1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563029"/>
                  </a:ext>
                </a:extLst>
              </a:tr>
              <a:tr h="954470">
                <a:tc>
                  <a:txBody>
                    <a:bodyPr/>
                    <a:lstStyle/>
                    <a:p>
                      <a:r>
                        <a:rPr lang="en-US" sz="1100" smtClean="0"/>
                        <a:t> </a:t>
                      </a:r>
                    </a:p>
                    <a:p>
                      <a:r>
                        <a:rPr lang="en-US" sz="3200" smtClean="0"/>
                        <a:t> Vi khuẩn E. coli</a:t>
                      </a:r>
                      <a:endParaRPr lang="en-US" sz="3200"/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182871"/>
                  </a:ext>
                </a:extLst>
              </a:tr>
              <a:tr h="954470">
                <a:tc>
                  <a:txBody>
                    <a:bodyPr/>
                    <a:lstStyle/>
                    <a:p>
                      <a:endParaRPr lang="en-US" sz="1100" smtClean="0"/>
                    </a:p>
                    <a:p>
                      <a:r>
                        <a:rPr lang="en-US" sz="3200" smtClean="0"/>
                        <a:t> Cây bưởi</a:t>
                      </a:r>
                      <a:endParaRPr lang="en-US" sz="3200"/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039028"/>
                  </a:ext>
                </a:extLst>
              </a:tr>
              <a:tr h="954470">
                <a:tc>
                  <a:txBody>
                    <a:bodyPr/>
                    <a:lstStyle/>
                    <a:p>
                      <a:endParaRPr lang="en-US" sz="1100" smtClean="0"/>
                    </a:p>
                    <a:p>
                      <a:r>
                        <a:rPr lang="en-US" sz="3200" smtClean="0"/>
                        <a:t> Trùng</a:t>
                      </a:r>
                      <a:r>
                        <a:rPr lang="en-US" sz="3200" baseline="0" smtClean="0"/>
                        <a:t> roi</a:t>
                      </a:r>
                      <a:endParaRPr lang="en-US" sz="3200"/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20142"/>
                  </a:ext>
                </a:extLst>
              </a:tr>
              <a:tr h="954470">
                <a:tc>
                  <a:txBody>
                    <a:bodyPr/>
                    <a:lstStyle/>
                    <a:p>
                      <a:endParaRPr lang="en-US" sz="1100" smtClean="0"/>
                    </a:p>
                    <a:p>
                      <a:r>
                        <a:rPr lang="en-US" sz="3200" smtClean="0"/>
                        <a:t> Con ếch</a:t>
                      </a:r>
                      <a:endParaRPr lang="en-US" sz="3200"/>
                    </a:p>
                  </a:txBody>
                  <a:tcPr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983788"/>
                  </a:ext>
                </a:extLst>
              </a:tr>
            </a:tbl>
          </a:graphicData>
        </a:graphic>
      </p:graphicFrame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76299" y="153745"/>
            <a:ext cx="22104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Bài tập</a:t>
            </a:r>
            <a:endParaRPr lang="en-US" altLang="en-US" sz="3600" b="1">
              <a:ln w="0"/>
              <a:solidFill>
                <a:srgbClr val="008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448641" y="235938"/>
            <a:ext cx="923536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smtClean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Xác định cơ thể đơn bào, đa bào bằng cách hoàn thành bảng sau:</a:t>
            </a:r>
            <a:endParaRPr lang="en-US" altLang="en-US" sz="2800">
              <a:ln w="0"/>
              <a:solidFill>
                <a:srgbClr val="008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190356" y="2882430"/>
            <a:ext cx="21669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smtClean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1</a:t>
            </a:r>
            <a:endParaRPr lang="en-US" altLang="en-US" sz="3600" b="1">
              <a:ln w="0"/>
              <a:solidFill>
                <a:srgbClr val="008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190356" y="4799266"/>
            <a:ext cx="21669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smtClean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1</a:t>
            </a:r>
            <a:endParaRPr lang="en-US" altLang="en-US" sz="3600" b="1">
              <a:ln w="0"/>
              <a:solidFill>
                <a:srgbClr val="008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190356" y="3851783"/>
            <a:ext cx="21669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smtClean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Nhiều</a:t>
            </a:r>
            <a:endParaRPr lang="en-US" altLang="en-US" sz="3600">
              <a:ln w="0"/>
              <a:solidFill>
                <a:srgbClr val="008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190356" y="5751164"/>
            <a:ext cx="21669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smtClean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Nhiều</a:t>
            </a:r>
            <a:endParaRPr lang="en-US" altLang="en-US" sz="3600">
              <a:ln w="0"/>
              <a:solidFill>
                <a:srgbClr val="008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489372" y="2804398"/>
            <a:ext cx="121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altLang="en-US" sz="4800" b="1">
              <a:ln w="0"/>
              <a:solidFill>
                <a:srgbClr val="008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654984" y="3745233"/>
            <a:ext cx="121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altLang="en-US" sz="4800" b="1">
              <a:ln w="0"/>
              <a:solidFill>
                <a:srgbClr val="008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489372" y="4712187"/>
            <a:ext cx="121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altLang="en-US" sz="4800" b="1">
              <a:ln w="0"/>
              <a:solidFill>
                <a:srgbClr val="008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9654984" y="5658402"/>
            <a:ext cx="121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altLang="en-US" sz="4800" b="1">
              <a:ln w="0"/>
              <a:solidFill>
                <a:srgbClr val="008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766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87" y="360635"/>
            <a:ext cx="10326541" cy="624927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22030" y="2096086"/>
            <a:ext cx="4487595" cy="4290646"/>
            <a:chOff x="422030" y="2096086"/>
            <a:chExt cx="4487595" cy="4290646"/>
          </a:xfrm>
        </p:grpSpPr>
        <p:sp>
          <p:nvSpPr>
            <p:cNvPr id="3" name="Rectangle 2"/>
            <p:cNvSpPr/>
            <p:nvPr/>
          </p:nvSpPr>
          <p:spPr>
            <a:xfrm>
              <a:off x="422030" y="2096086"/>
              <a:ext cx="3024555" cy="429064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446585" y="4241409"/>
              <a:ext cx="1463040" cy="160371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4004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825371" y="734316"/>
            <a:ext cx="22104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DẶN DÒ</a:t>
            </a:r>
            <a:endParaRPr lang="en-US" altLang="en-US" sz="3600" b="1">
              <a:ln w="0"/>
              <a:solidFill>
                <a:srgbClr val="008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4415" y="2123315"/>
            <a:ext cx="10176035" cy="2717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30000"/>
              </a:lnSpc>
              <a:spcBef>
                <a:spcPts val="600"/>
              </a:spcBef>
              <a:buFontTx/>
              <a:buChar char="-"/>
            </a:pP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tr. 93/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lnSpc>
                <a:spcPct val="130000"/>
              </a:lnSpc>
              <a:spcBef>
                <a:spcPts val="600"/>
              </a:spcBef>
              <a:buFontTx/>
              <a:buChar char="-"/>
            </a:pP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lnSpc>
                <a:spcPct val="130000"/>
              </a:lnSpc>
              <a:spcBef>
                <a:spcPts val="1800"/>
              </a:spcBef>
              <a:buFontTx/>
              <a:buChar char="-"/>
            </a:pP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20. 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 CẤP ĐỘ TỔ CHỨC TRONG </a:t>
            </a:r>
          </a:p>
          <a:p>
            <a:pPr lvl="8" algn="just">
              <a:lnSpc>
                <a:spcPct val="130000"/>
              </a:lnSpc>
              <a:spcBef>
                <a:spcPts val="600"/>
              </a:spcBef>
            </a:pP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CƠ THỂ ĐA BÀO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229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tv1.mediacdn.vn/thumb_w/650/2021/3/30/anh-3-1-161712004160746630418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8"/>
          <a:stretch/>
        </p:blipFill>
        <p:spPr bwMode="auto">
          <a:xfrm>
            <a:off x="2492003" y="961886"/>
            <a:ext cx="7512789" cy="442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08000" y="5448300"/>
            <a:ext cx="11391899" cy="1126462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2800" b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Theo Wikipedia, </a:t>
            </a:r>
            <a:r>
              <a:rPr lang="en-US" sz="2800" b="1"/>
              <a:t>Cá voi xanh </a:t>
            </a:r>
            <a:r>
              <a:rPr lang="en-US" sz="2800" b="1" smtClean="0"/>
              <a:t>(Whale)</a:t>
            </a:r>
            <a:r>
              <a:rPr lang="en-US" sz="2800" b="1"/>
              <a:t> còn gọi là cá ông là </a:t>
            </a:r>
            <a:r>
              <a:rPr lang="en-US" sz="2800" b="1" smtClean="0"/>
              <a:t>động vật lớn nhất trên hành tinh. Nó</a:t>
            </a:r>
            <a:r>
              <a:rPr lang="en-US" sz="2800" b="1"/>
              <a:t> </a:t>
            </a:r>
            <a:r>
              <a:rPr lang="en-US" sz="2800" b="1" smtClean="0"/>
              <a:t>dài </a:t>
            </a:r>
            <a:r>
              <a:rPr lang="en-US" sz="2800" b="1"/>
              <a:t>30 mét </a:t>
            </a:r>
            <a:r>
              <a:rPr lang="en-US" sz="2800" b="1" smtClean="0"/>
              <a:t>và nặng tới 180</a:t>
            </a:r>
            <a:r>
              <a:rPr lang="en-US" sz="2800" b="1"/>
              <a:t> </a:t>
            </a:r>
            <a:r>
              <a:rPr lang="en-US" sz="2800" b="1" smtClean="0"/>
              <a:t>tấn.</a:t>
            </a:r>
            <a:endParaRPr lang="en-US" altLang="en-US" sz="2800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53998" y="190500"/>
            <a:ext cx="72263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Động vật lớn nhất hành tinh</a:t>
            </a:r>
            <a:endParaRPr lang="en-US" altLang="en-US" sz="4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585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voi rung chau phi can ca the ky de phuc ho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8" b="5352"/>
          <a:stretch/>
        </p:blipFill>
        <p:spPr bwMode="auto">
          <a:xfrm>
            <a:off x="1565275" y="974862"/>
            <a:ext cx="9144000" cy="467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53998" y="190500"/>
            <a:ext cx="72263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Động vật lớn nhất trên cạn</a:t>
            </a:r>
            <a:endParaRPr lang="en-US" altLang="en-US" sz="4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13517" y="5734598"/>
            <a:ext cx="10367283" cy="1078950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2800" b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Theo Wikipedia, </a:t>
            </a:r>
            <a:r>
              <a:rPr lang="vi-VN" sz="2800" b="1"/>
              <a:t>Những con voi </a:t>
            </a:r>
            <a:r>
              <a:rPr lang="vi-VN" sz="2800" b="1" smtClean="0"/>
              <a:t>đực</a:t>
            </a:r>
            <a:r>
              <a:rPr lang="en-US" sz="2800" b="1" smtClean="0"/>
              <a:t> châu Phi</a:t>
            </a:r>
            <a:r>
              <a:rPr lang="vi-VN" sz="2800" b="1" smtClean="0"/>
              <a:t> </a:t>
            </a:r>
            <a:r>
              <a:rPr lang="vi-VN" sz="2800" b="1"/>
              <a:t>to lớn có thể có khối lượng cơ thể lên tới 7,5 tấn và cao trên 4 m.</a:t>
            </a:r>
            <a:endParaRPr lang="en-US" altLang="en-US" sz="2800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016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ây lớn nhất thế giớ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960437"/>
            <a:ext cx="8449406" cy="457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54478" y="5599251"/>
            <a:ext cx="99314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800" b="1" i="0" smtClean="0">
                <a:solidFill>
                  <a:srgbClr val="14202F"/>
                </a:solidFill>
                <a:effectLst/>
                <a:latin typeface="montserrat"/>
              </a:rPr>
              <a:t>Cây</a:t>
            </a:r>
            <a:r>
              <a:rPr lang="en-US" sz="2800" b="1" i="0" smtClean="0">
                <a:solidFill>
                  <a:srgbClr val="14202F"/>
                </a:solidFill>
                <a:effectLst/>
                <a:latin typeface="montserrat"/>
              </a:rPr>
              <a:t> gõ đỏ</a:t>
            </a:r>
            <a:r>
              <a:rPr lang="vi-VN" sz="2800" b="1" i="0" smtClean="0">
                <a:solidFill>
                  <a:srgbClr val="14202F"/>
                </a:solidFill>
                <a:effectLst/>
                <a:latin typeface="montserrat"/>
              </a:rPr>
              <a:t> cổ thụ Hyperion</a:t>
            </a:r>
            <a:r>
              <a:rPr lang="en-US" sz="2800" b="1" i="0" smtClean="0">
                <a:solidFill>
                  <a:srgbClr val="14202F"/>
                </a:solidFill>
                <a:effectLst/>
                <a:latin typeface="montserrat"/>
              </a:rPr>
              <a:t> (ở Mỹ)</a:t>
            </a:r>
            <a:r>
              <a:rPr lang="vi-VN" sz="2800" b="1" i="0" smtClean="0">
                <a:solidFill>
                  <a:srgbClr val="14202F"/>
                </a:solidFill>
                <a:effectLst/>
                <a:latin typeface="montserrat"/>
              </a:rPr>
              <a:t> là một cây tùng bách cao khoảng 115,5m với đường kính thân cây gần 9m.</a:t>
            </a:r>
            <a:endParaRPr lang="en-US" sz="2800" b="1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53999" y="190500"/>
            <a:ext cx="461010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Thực vật lớn nhất</a:t>
            </a:r>
            <a:endParaRPr lang="en-US" altLang="en-US" sz="4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148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999" y="1934029"/>
            <a:ext cx="5538422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i="0" smtClean="0">
                <a:solidFill>
                  <a:srgbClr val="14202F"/>
                </a:solidFill>
                <a:effectLst/>
                <a:latin typeface="montserrat"/>
              </a:rPr>
              <a:t>Vi khuẩn Escherichia Coli kích thước chỉ khoảng 1 micromet, và chỉ gồm 1 tế bào.</a:t>
            </a:r>
            <a:endParaRPr lang="en-US" sz="2800" b="1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53999" y="190500"/>
            <a:ext cx="461010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Sinh vật bé nhất</a:t>
            </a:r>
            <a:endParaRPr lang="en-US" altLang="en-US" sz="4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5" name="Picture 4" descr="Escherichia coli bacterium stock illustration. Illustration of disease -  8080032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r="12875"/>
          <a:stretch/>
        </p:blipFill>
        <p:spPr bwMode="auto">
          <a:xfrm rot="5400000">
            <a:off x="6088530" y="893155"/>
            <a:ext cx="5564827" cy="557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863600" y="3889924"/>
            <a:ext cx="3822700" cy="1687478"/>
            <a:chOff x="863600" y="3889924"/>
            <a:chExt cx="3822700" cy="1687478"/>
          </a:xfrm>
        </p:grpSpPr>
        <p:sp>
          <p:nvSpPr>
            <p:cNvPr id="6" name="Rectangle 5"/>
            <p:cNvSpPr/>
            <p:nvPr/>
          </p:nvSpPr>
          <p:spPr>
            <a:xfrm>
              <a:off x="863600" y="3889924"/>
              <a:ext cx="3822700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i="0" smtClean="0">
                  <a:solidFill>
                    <a:srgbClr val="14202F"/>
                  </a:solidFill>
                  <a:effectLst/>
                  <a:latin typeface="montserrat"/>
                </a:rPr>
                <a:t> </a:t>
              </a:r>
              <a:r>
                <a:rPr lang="en-US" sz="3200" b="1" i="0" smtClean="0">
                  <a:solidFill>
                    <a:srgbClr val="14202F"/>
                  </a:solidFill>
                  <a:effectLst/>
                  <a:latin typeface="montserrat"/>
                </a:rPr>
                <a:t>1</a:t>
              </a:r>
              <a:r>
                <a:rPr lang="en-US" sz="2800" b="1" i="0" smtClean="0">
                  <a:solidFill>
                    <a:srgbClr val="14202F"/>
                  </a:solidFill>
                  <a:effectLst/>
                  <a:latin typeface="montserrat"/>
                </a:rPr>
                <a:t> </a:t>
              </a:r>
              <a:r>
                <a:rPr lang="en-US" sz="4000" b="1" i="0" smtClean="0">
                  <a:solidFill>
                    <a:srgbClr val="14202F"/>
                  </a:solidFill>
                  <a:effectLst/>
                  <a:latin typeface="montserrat"/>
                  <a:sym typeface="Symbol" panose="05050102010706020507" pitchFamily="18" charset="2"/>
                </a:rPr>
                <a:t></a:t>
              </a:r>
              <a:r>
                <a:rPr lang="en-US" sz="2800" b="1" i="0" smtClean="0">
                  <a:solidFill>
                    <a:srgbClr val="14202F"/>
                  </a:solidFill>
                  <a:effectLst/>
                  <a:latin typeface="montserrat"/>
                </a:rPr>
                <a:t> =             </a:t>
              </a:r>
              <a:r>
                <a:rPr lang="en-US" sz="3600" b="1" smtClean="0"/>
                <a:t>mm</a:t>
              </a:r>
              <a:r>
                <a:rPr lang="en-US" sz="8800" b="1" smtClean="0"/>
                <a:t> </a:t>
              </a:r>
              <a:endParaRPr lang="en-US" sz="3600" b="1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196856" y="4100074"/>
              <a:ext cx="932108" cy="147732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smtClean="0">
                  <a:solidFill>
                    <a:srgbClr val="14202F"/>
                  </a:solidFill>
                  <a:latin typeface="montserrat"/>
                </a:rPr>
                <a:t>1</a:t>
              </a:r>
            </a:p>
            <a:p>
              <a:pPr algn="ctr">
                <a:lnSpc>
                  <a:spcPct val="150000"/>
                </a:lnSpc>
              </a:pPr>
              <a:r>
                <a:rPr lang="en-US" sz="3200" b="1" smtClean="0">
                  <a:solidFill>
                    <a:srgbClr val="14202F"/>
                  </a:solidFill>
                  <a:latin typeface="montserrat"/>
                </a:rPr>
                <a:t>1000</a:t>
              </a:r>
              <a:r>
                <a:rPr lang="en-US" sz="3200" b="1" smtClean="0"/>
                <a:t> </a:t>
              </a:r>
              <a:endParaRPr lang="en-US" sz="3200" b="1"/>
            </a:p>
          </p:txBody>
        </p:sp>
        <p:cxnSp>
          <p:nvCxnSpPr>
            <p:cNvPr id="9" name="Straight Connector 8"/>
            <p:cNvCxnSpPr>
              <a:stCxn id="7" idx="1"/>
              <a:endCxn id="7" idx="3"/>
            </p:cNvCxnSpPr>
            <p:nvPr/>
          </p:nvCxnSpPr>
          <p:spPr>
            <a:xfrm>
              <a:off x="2196856" y="4838738"/>
              <a:ext cx="93210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3954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1629" y="5982556"/>
            <a:ext cx="8582853" cy="640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i="0" smtClean="0">
                <a:solidFill>
                  <a:srgbClr val="14202F"/>
                </a:solidFill>
                <a:effectLst/>
                <a:latin typeface="montserrat"/>
              </a:rPr>
              <a:t>Cơ thể người có khoảng 75 nghìn tỉ tế bào.</a:t>
            </a:r>
            <a:endParaRPr lang="en-US" sz="3200" b="1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53999" y="190500"/>
            <a:ext cx="29826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Con người</a:t>
            </a:r>
            <a:endParaRPr lang="en-US" altLang="en-US" sz="4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2050" name="Picture 2" descr="Tan chảy&amp;quot;cùng bộ hình ảnh em bé cười dễ thương nhất hành t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976" y="898386"/>
            <a:ext cx="8573506" cy="482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059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6888" y="5388429"/>
            <a:ext cx="10720025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i="0" smtClean="0">
                <a:solidFill>
                  <a:srgbClr val="CC0000"/>
                </a:solidFill>
                <a:effectLst/>
                <a:latin typeface="montserrat"/>
              </a:rPr>
              <a:t>Như vậy, các sinh vật trong tự nhiên là rất khác nhau? Tại sao vậy?</a:t>
            </a:r>
            <a:endParaRPr lang="en-US" sz="3200" b="1">
              <a:solidFill>
                <a:srgbClr val="CC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477" y="154672"/>
            <a:ext cx="9034848" cy="491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505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317" y="1130615"/>
            <a:ext cx="8441166" cy="4263388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3999" y="190500"/>
            <a:ext cx="461010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1. Cơ thể đơn bào</a:t>
            </a:r>
            <a:endParaRPr lang="en-US" altLang="en-US" sz="4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3143" y="5841355"/>
            <a:ext cx="1087120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smtClean="0">
                <a:solidFill>
                  <a:srgbClr val="CC0000"/>
                </a:solidFill>
                <a:latin typeface="montserrat"/>
              </a:rPr>
              <a:t>Đặc điểm chung nhất của cơ thể trùng roi và vi khuẩn?</a:t>
            </a:r>
            <a:endParaRPr lang="en-US" sz="3200" b="1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390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317" y="1130615"/>
            <a:ext cx="8441166" cy="4263388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3999" y="190500"/>
            <a:ext cx="461010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1. Cơ thể đơn bào</a:t>
            </a:r>
            <a:endParaRPr lang="en-US" altLang="en-US" sz="4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62514" y="5841355"/>
            <a:ext cx="613954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smtClean="0">
                <a:solidFill>
                  <a:srgbClr val="000099"/>
                </a:solidFill>
                <a:latin typeface="montserrat"/>
              </a:rPr>
              <a:t>Cơ thể cấu tạo từ một tế bào.</a:t>
            </a:r>
            <a:endParaRPr lang="en-US" sz="3200" b="1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5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494</Words>
  <Application>Microsoft Office PowerPoint</Application>
  <PresentationFormat>Widescreen</PresentationFormat>
  <Paragraphs>70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montserrat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Hoa</dc:creator>
  <cp:lastModifiedBy>Admin</cp:lastModifiedBy>
  <cp:revision>33</cp:revision>
  <dcterms:created xsi:type="dcterms:W3CDTF">2021-10-18T14:31:21Z</dcterms:created>
  <dcterms:modified xsi:type="dcterms:W3CDTF">2023-10-02T04:00:39Z</dcterms:modified>
</cp:coreProperties>
</file>