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4" r:id="rId3"/>
    <p:sldId id="330" r:id="rId4"/>
    <p:sldId id="328" r:id="rId5"/>
    <p:sldId id="323" r:id="rId6"/>
    <p:sldId id="327" r:id="rId7"/>
    <p:sldId id="312" r:id="rId8"/>
    <p:sldId id="313" r:id="rId9"/>
    <p:sldId id="314" r:id="rId10"/>
    <p:sldId id="315" r:id="rId11"/>
    <p:sldId id="316" r:id="rId12"/>
    <p:sldId id="317" r:id="rId13"/>
    <p:sldId id="329" r:id="rId14"/>
    <p:sldId id="318" r:id="rId15"/>
    <p:sldId id="319" r:id="rId16"/>
    <p:sldId id="320" r:id="rId17"/>
    <p:sldId id="321" r:id="rId18"/>
    <p:sldId id="322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6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E8AD9-AEC2-41A8-9240-44B8A7D2B16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40390-D941-4714-82FB-311A0BCE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0D4221-700C-437C-9E09-AAE1F1812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36E41-A499-4DE9-A60C-23A365838DB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989A4479-239D-4B57-95F3-91A99AE054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0EE6E1FB-AE9E-48C7-9C93-2116E1144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6C758EE3-64E7-4E4E-9A92-E0EBE2B7648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1DA01F4-B7C9-4F01-945E-694C01DE778B}" type="slidenum">
              <a:rPr lang="en-US" altLang="en-US" sz="1200">
                <a:latin typeface="Calibri" panose="020F0502020204030204" pitchFamily="34" charset="0"/>
              </a:rPr>
              <a:pPr algn="r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72E4-B315-4D91-A64C-B89F68AE5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8AB7B-C65E-4306-968B-E99A103C8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CFB61-5D82-464E-BB98-41F1E324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B3C0-ACB3-4535-A291-5453EE4206E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3C63E-499D-4DBC-ACDA-80AF508B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41B42-5A72-451F-B898-E3BA4191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F1A-85DE-438B-A730-8C89AA1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2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AA14-6741-426C-81DB-5F0A70E8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4C5D2-722F-483D-B365-D4F02C5B1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34F19-A2AF-47D7-9B1E-CBAFE669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B3C0-ACB3-4535-A291-5453EE4206E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21AC6-807B-4E08-B6B4-0D3210A4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A8BC-B21F-4A16-B686-AC6C4D63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F1A-85DE-438B-A730-8C89AA1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53892-8C2C-4959-83BF-B92926052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04E97-AE3C-4BE0-A109-972FCCC29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E7425-5CE4-4465-A39B-8FFD02ECB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B3C0-ACB3-4535-A291-5453EE4206E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344FF-38F7-4A0F-9835-C71CB3F6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5069D-1130-4AF2-971E-B6EA8397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F1A-85DE-438B-A730-8C89AA1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7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E836-3AFB-4CC1-95D3-3C85BCEF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2B9A-63FE-4F01-A1F9-7C0223103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9DD48-078F-4CF3-BAFA-B8F5F7B7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B3C0-ACB3-4535-A291-5453EE4206E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AFA24-40B3-426B-9DC7-4759CAC7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04371-25CE-4ECA-B187-D0C325B3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F1A-85DE-438B-A730-8C89AA1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4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26407-9FBA-4DE2-A0DB-58C19D6A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8A1EE-7BE0-4204-B08D-449B4C66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B86B-349A-4901-B540-98D3F699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B3C0-ACB3-4535-A291-5453EE4206E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70486-3F37-4D60-9636-88721CB5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5D984-A737-4E93-8A00-49C149A0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F1A-85DE-438B-A730-8C89AA1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8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4B0ED-0033-4360-AEE3-2F120BE2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8215-AFC9-489B-9FA4-65E2DCF79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6F823-20B6-44A3-A4BA-BBFB1864A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67119-A363-42EE-AFAB-19B33F19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B3C0-ACB3-4535-A291-5453EE4206E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5E0FE-F24E-419E-8A2B-230999E1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02ED5-9D00-4149-BC56-CBE40814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F1A-85DE-438B-A730-8C89AA1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2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28C2-3B37-4994-AA8B-B8281988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3969E-03B6-4E54-A962-CE1551201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55108-A60B-4EFC-9231-ECA4209AF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206A8-164B-48FB-9FE6-AE2DDCF2F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1A839-2246-4003-BC35-EB1A599C8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ED288-2B0A-47CC-B680-022F069B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B3C0-ACB3-4535-A291-5453EE4206E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99689-1436-43DF-A8A8-1927E347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48CAD-EEC1-4BC8-BF49-F0289C6C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F1A-85DE-438B-A730-8C89AA1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3960-F2F7-412D-A219-30824707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30C9E-57D0-48DC-AC6B-4DD4441F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B3C0-ACB3-4535-A291-5453EE4206E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CF917-4205-48EF-9921-84296CFE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6B49C-3E00-4BDF-AD07-5FBD37AE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F1A-85DE-438B-A730-8C89AA1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2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553536-AD17-499D-B8E1-7F5BDF69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B3C0-ACB3-4535-A291-5453EE4206E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29B80-D1F1-4EB8-AAD8-C5F4EDEB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9153C-9896-4D03-8358-E7457855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F1A-85DE-438B-A730-8C89AA1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5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9E2D-FB79-4834-B287-1297913F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DCD0-3B8D-43D0-B75C-D87792022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8FFF3-EC17-4D71-BEBC-39B660B60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69F72-183B-4114-B0B5-E7A4E017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B3C0-ACB3-4535-A291-5453EE4206E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A4D9F-76C8-4092-9CD7-98543B46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71DBE-67EF-48BC-B45B-09F88B84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F1A-85DE-438B-A730-8C89AA1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5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9FF4-B844-4045-987C-1E813EAC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A0517-192D-4F32-8B85-153EA066A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C7F04-F8AC-437D-B4E2-8A1CE1DB6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400E2-34DC-4E2E-80A8-007F80BF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B3C0-ACB3-4535-A291-5453EE4206E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35BF4-6640-479F-9791-9ADDE3E3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AF44F-4E54-4ECB-86E0-6BDCF564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F1A-85DE-438B-A730-8C89AA1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9678B-F75B-4F51-BB69-1398A541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F69E8-279C-4148-91BB-936E979F3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11AA7-391D-4085-87D0-68FC14072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B3C0-ACB3-4535-A291-5453EE4206E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ECC40-68C0-4A63-95A4-82EB04C0C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6E19A-756E-45A7-9D47-A25C3DC08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BF1A-85DE-438B-A730-8C89AA1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12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5" Type="http://schemas.openxmlformats.org/officeDocument/2006/relationships/slide" Target="slide19.xml"/><Relationship Id="rId10" Type="http://schemas.openxmlformats.org/officeDocument/2006/relationships/slide" Target="slide14.xml"/><Relationship Id="rId4" Type="http://schemas.openxmlformats.org/officeDocument/2006/relationships/image" Target="../media/image3.gif"/><Relationship Id="rId9" Type="http://schemas.openxmlformats.org/officeDocument/2006/relationships/slide" Target="slide12.xml"/><Relationship Id="rId1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E293BA-465E-417C-921E-FEAA6F3EC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86" y="561295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highlight>
                  <a:srgbClr val="00FFFF"/>
                </a:highlight>
              </a:rPr>
              <a:t>BÀI TẬP CUỐI CHƯƠNG 4</a:t>
            </a:r>
          </a:p>
          <a:p>
            <a:r>
              <a:rPr lang="en-US" sz="3600" b="1" dirty="0">
                <a:solidFill>
                  <a:srgbClr val="FF0000"/>
                </a:solidFill>
                <a:highlight>
                  <a:srgbClr val="00FFFF"/>
                </a:highlight>
              </a:rPr>
              <a:t>MỘT SỐ YẾU TỐ THỐNG KÊ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7FFEFB-46E1-4136-B4ED-FE65BDEB8628}"/>
              </a:ext>
            </a:extLst>
          </p:cNvPr>
          <p:cNvSpPr txBox="1">
            <a:spLocks/>
          </p:cNvSpPr>
          <p:nvPr/>
        </p:nvSpPr>
        <p:spPr>
          <a:xfrm>
            <a:off x="1306286" y="273957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VẼ SƠ ĐỒ TƯ DUY HỆ THỐNG NHỮNG NỘI DUNG KIẾN THỨC ĐÃ HỌC CỦA CHƯƠNG 4</a:t>
            </a:r>
          </a:p>
        </p:txBody>
      </p:sp>
    </p:spTree>
    <p:extLst>
      <p:ext uri="{BB962C8B-B14F-4D97-AF65-F5344CB8AC3E}">
        <p14:creationId xmlns:p14="http://schemas.microsoft.com/office/powerpoint/2010/main" val="135283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E65C2889-68BA-430D-897A-27EAB6A8C4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2500086" cy="571046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6DCC-CB08-4906-A9D8-44B1A16733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7601" y="1248228"/>
            <a:ext cx="10515600" cy="5714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Hùng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chép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1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6A5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: 5, 8, 6, 7, 8, 5, 4, 6, 9, 6, 8, 8.</a:t>
            </a:r>
          </a:p>
          <a:p>
            <a:pPr marL="0" indent="0"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Hùng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(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):</a:t>
            </a:r>
          </a:p>
          <a:p>
            <a:endParaRPr lang="en-US" altLang="en-US" b="1" dirty="0">
              <a:solidFill>
                <a:srgbClr val="0000CC"/>
              </a:solidFill>
            </a:endParaRPr>
          </a:p>
          <a:p>
            <a:endParaRPr lang="en-US" altLang="en-US" b="1" dirty="0">
              <a:solidFill>
                <a:srgbClr val="0000CC"/>
              </a:solidFill>
            </a:endParaRPr>
          </a:p>
          <a:p>
            <a:endParaRPr lang="en-US" altLang="en-US" b="1" dirty="0">
              <a:solidFill>
                <a:srgbClr val="0000CC"/>
              </a:solidFill>
            </a:endParaRPr>
          </a:p>
          <a:p>
            <a:endParaRPr lang="en-US" altLang="en-US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altLang="en-US" b="1" dirty="0"/>
              <a:t>A/</a:t>
            </a:r>
            <a:r>
              <a:rPr lang="en-US" dirty="0"/>
              <a:t>4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8 </a:t>
            </a:r>
            <a:r>
              <a:rPr lang="en-US" dirty="0" err="1"/>
              <a:t>và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6</a:t>
            </a:r>
            <a:endParaRPr lang="en-US" altLang="en-US" b="1" dirty="0"/>
          </a:p>
          <a:p>
            <a:pPr marL="0" indent="0">
              <a:buNone/>
            </a:pPr>
            <a:r>
              <a:rPr lang="en-US" altLang="en-US" b="1" dirty="0"/>
              <a:t>B/ </a:t>
            </a:r>
            <a:r>
              <a:rPr lang="en-US" dirty="0"/>
              <a:t>4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8 </a:t>
            </a:r>
            <a:r>
              <a:rPr lang="en-US" dirty="0" err="1"/>
              <a:t>và</a:t>
            </a:r>
            <a:r>
              <a:rPr lang="en-US" dirty="0"/>
              <a:t> 3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6</a:t>
            </a:r>
            <a:endParaRPr lang="en-US" altLang="en-US" b="1" dirty="0"/>
          </a:p>
          <a:p>
            <a:pPr marL="0" indent="0">
              <a:buNone/>
            </a:pPr>
            <a:r>
              <a:rPr lang="en-US" altLang="en-US" b="1" dirty="0"/>
              <a:t>C/</a:t>
            </a:r>
            <a:r>
              <a:rPr lang="en-US" altLang="en-US" dirty="0"/>
              <a:t> 3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8 </a:t>
            </a:r>
            <a:r>
              <a:rPr lang="en-US" dirty="0" err="1"/>
              <a:t>và</a:t>
            </a:r>
            <a:r>
              <a:rPr lang="en-US" dirty="0"/>
              <a:t> 3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6</a:t>
            </a:r>
            <a:endParaRPr lang="en-US" altLang="en-US" b="1" dirty="0"/>
          </a:p>
          <a:p>
            <a:pPr marL="0" indent="0">
              <a:buNone/>
            </a:pPr>
            <a:r>
              <a:rPr lang="en-US" altLang="en-US" b="1" dirty="0"/>
              <a:t>D/</a:t>
            </a:r>
            <a:r>
              <a:rPr lang="en-US" altLang="en-US" dirty="0"/>
              <a:t>2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8 </a:t>
            </a:r>
            <a:r>
              <a:rPr lang="en-US" dirty="0" err="1"/>
              <a:t>và</a:t>
            </a:r>
            <a:r>
              <a:rPr lang="en-US" dirty="0"/>
              <a:t> 1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6</a:t>
            </a:r>
            <a:endParaRPr lang="en-US" altLang="en-US" b="1" dirty="0"/>
          </a:p>
          <a:p>
            <a:endParaRPr lang="en-US" altLang="en-US" b="1" dirty="0">
              <a:solidFill>
                <a:srgbClr val="0000CC"/>
              </a:solidFill>
            </a:endParaRPr>
          </a:p>
          <a:p>
            <a:endParaRPr lang="en-US" altLang="en-US" b="1" dirty="0">
              <a:solidFill>
                <a:srgbClr val="0000CC"/>
              </a:solidFill>
            </a:endParaRPr>
          </a:p>
          <a:p>
            <a:endParaRPr lang="en-US" altLang="en-US" b="1" dirty="0">
              <a:solidFill>
                <a:srgbClr val="0000CC"/>
              </a:solidFill>
            </a:endParaRPr>
          </a:p>
        </p:txBody>
      </p:sp>
      <p:sp>
        <p:nvSpPr>
          <p:cNvPr id="4" name="Bent-Up Arrow 3">
            <a:hlinkClick r:id="rId2" action="ppaction://hlinksldjump"/>
            <a:extLst>
              <a:ext uri="{FF2B5EF4-FFF2-40B4-BE49-F238E27FC236}">
                <a16:creationId xmlns:a16="http://schemas.microsoft.com/office/drawing/2014/main" id="{62C0175C-EBA9-4EF1-BC58-C20A11F6C7B3}"/>
              </a:ext>
            </a:extLst>
          </p:cNvPr>
          <p:cNvSpPr/>
          <p:nvPr/>
        </p:nvSpPr>
        <p:spPr>
          <a:xfrm>
            <a:off x="10961914" y="181428"/>
            <a:ext cx="914400" cy="10668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Bài tập trắc nghiệm Biểu diễn dữ liệu trên bảng có đáp án | Toán lớp 6 Chân trời sáng tạo">
            <a:extLst>
              <a:ext uri="{FF2B5EF4-FFF2-40B4-BE49-F238E27FC236}">
                <a16:creationId xmlns:a16="http://schemas.microsoft.com/office/drawing/2014/main" id="{3836E422-5928-452C-B556-60FCDC7346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15" y="2508068"/>
            <a:ext cx="9238342" cy="222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8A23D155-4B31-4F02-A4D1-E1D5E27A77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49225"/>
            <a:ext cx="6027057" cy="1325563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AD30-A3A1-43BD-921B-0D6E55EFC3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928914"/>
            <a:ext cx="10515600" cy="52480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6A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6A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altLang="en-US" b="1" dirty="0"/>
              <a:t>A/   25</a:t>
            </a:r>
          </a:p>
          <a:p>
            <a:pPr marL="0" indent="0">
              <a:buNone/>
            </a:pPr>
            <a:r>
              <a:rPr lang="en-US" altLang="en-US" b="1" dirty="0"/>
              <a:t>B/   3</a:t>
            </a:r>
          </a:p>
          <a:p>
            <a:pPr marL="0" indent="0">
              <a:buNone/>
            </a:pPr>
            <a:r>
              <a:rPr lang="en-US" altLang="en-US" b="1" dirty="0"/>
              <a:t>C/   30</a:t>
            </a:r>
          </a:p>
          <a:p>
            <a:pPr marL="0" indent="0">
              <a:buNone/>
            </a:pPr>
            <a:r>
              <a:rPr lang="en-US" altLang="en-US" b="1" dirty="0"/>
              <a:t>D/   2</a:t>
            </a:r>
            <a:endParaRPr lang="vi-VN" altLang="en-US" b="1" dirty="0"/>
          </a:p>
          <a:p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4" name="Bent-Up Arrow 3">
            <a:hlinkClick r:id="rId2" action="ppaction://hlinksldjump"/>
            <a:extLst>
              <a:ext uri="{FF2B5EF4-FFF2-40B4-BE49-F238E27FC236}">
                <a16:creationId xmlns:a16="http://schemas.microsoft.com/office/drawing/2014/main" id="{FD6492B4-C460-4F32-A57E-D73BCF64C325}"/>
              </a:ext>
            </a:extLst>
          </p:cNvPr>
          <p:cNvSpPr/>
          <p:nvPr/>
        </p:nvSpPr>
        <p:spPr>
          <a:xfrm>
            <a:off x="10809515" y="147637"/>
            <a:ext cx="914400" cy="10668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Bài tập trắc nghiệm Biểu diễn dữ liệu trên bảng có đáp án | Toán lớp 6 Chân trời sáng tạo">
            <a:extLst>
              <a:ext uri="{FF2B5EF4-FFF2-40B4-BE49-F238E27FC236}">
                <a16:creationId xmlns:a16="http://schemas.microsoft.com/office/drawing/2014/main" id="{8D2A157F-F069-4E02-84E4-D0DA6F60E6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85" y="1671410"/>
            <a:ext cx="9760857" cy="2196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13DCB869-B73D-474B-A28D-7F2BC4BF879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6F6B5-3236-45D6-A757-D0B1A5E872F0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/>
              <a:t>, </a:t>
            </a:r>
            <a:r>
              <a:rPr lang="en-US" sz="3200" dirty="0" err="1"/>
              <a:t>khá</a:t>
            </a:r>
            <a:r>
              <a:rPr lang="en-US" sz="3200" dirty="0"/>
              <a:t>, </a:t>
            </a:r>
            <a:r>
              <a:rPr lang="en-US" sz="3200" dirty="0" err="1"/>
              <a:t>giỏi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,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thuận</a:t>
            </a:r>
            <a:r>
              <a:rPr lang="en-US" sz="3200" dirty="0"/>
              <a:t> </a:t>
            </a:r>
            <a:r>
              <a:rPr lang="en-US" sz="3200" dirty="0" err="1"/>
              <a:t>tiện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thống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so </a:t>
            </a:r>
            <a:r>
              <a:rPr lang="en-US" sz="3200" dirty="0" err="1"/>
              <a:t>sánh</a:t>
            </a:r>
            <a:r>
              <a:rPr lang="en-US" sz="3200" dirty="0"/>
              <a:t> </a:t>
            </a:r>
            <a:r>
              <a:rPr lang="en-US" sz="3200" dirty="0" err="1"/>
              <a:t>dữ</a:t>
            </a:r>
            <a:r>
              <a:rPr lang="en-US" sz="3200" dirty="0"/>
              <a:t> </a:t>
            </a:r>
            <a:r>
              <a:rPr lang="en-US" sz="3200" dirty="0" err="1"/>
              <a:t>liệu</a:t>
            </a:r>
            <a:r>
              <a:rPr lang="en-US" sz="3200" dirty="0"/>
              <a:t>?</a:t>
            </a:r>
          </a:p>
          <a:p>
            <a:pPr>
              <a:buFontTx/>
              <a:buNone/>
            </a:pPr>
            <a:r>
              <a:rPr lang="en-US" altLang="en-US" sz="3200" dirty="0"/>
              <a:t>A/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cột</a:t>
            </a:r>
            <a:endParaRPr lang="en-US" altLang="en-US" sz="3200" dirty="0"/>
          </a:p>
          <a:p>
            <a:pPr>
              <a:buFontTx/>
              <a:buNone/>
            </a:pPr>
            <a:r>
              <a:rPr lang="en-US" altLang="en-US" sz="3200" dirty="0"/>
              <a:t>B/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endParaRPr lang="en-US" sz="3200" dirty="0"/>
          </a:p>
          <a:p>
            <a:pPr>
              <a:buFontTx/>
              <a:buNone/>
            </a:pPr>
            <a:r>
              <a:rPr lang="en-US" altLang="en-US" sz="3200" dirty="0"/>
              <a:t>C/ </a:t>
            </a:r>
            <a:r>
              <a:rPr lang="en-US" altLang="en-US" sz="3200" dirty="0" err="1"/>
              <a:t>kiểm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đếm</a:t>
            </a:r>
            <a:endParaRPr lang="en-US" altLang="en-US" sz="3200" dirty="0"/>
          </a:p>
          <a:p>
            <a:pPr>
              <a:buFontTx/>
              <a:buNone/>
            </a:pPr>
            <a:r>
              <a:rPr lang="en-US" altLang="en-US" sz="3200" dirty="0"/>
              <a:t>D/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cột</a:t>
            </a:r>
            <a:r>
              <a:rPr lang="en-US" sz="3200" dirty="0"/>
              <a:t> </a:t>
            </a:r>
            <a:r>
              <a:rPr lang="en-US" sz="3200" dirty="0" err="1"/>
              <a:t>kép</a:t>
            </a:r>
            <a:endParaRPr lang="en-US" altLang="en-US" sz="3200" dirty="0"/>
          </a:p>
        </p:txBody>
      </p:sp>
      <p:sp>
        <p:nvSpPr>
          <p:cNvPr id="4" name="Bent-Up Arrow 3">
            <a:hlinkClick r:id="rId2" action="ppaction://hlinksldjump"/>
            <a:extLst>
              <a:ext uri="{FF2B5EF4-FFF2-40B4-BE49-F238E27FC236}">
                <a16:creationId xmlns:a16="http://schemas.microsoft.com/office/drawing/2014/main" id="{3A07B4E8-3570-4579-9896-F149A41EB116}"/>
              </a:ext>
            </a:extLst>
          </p:cNvPr>
          <p:cNvSpPr/>
          <p:nvPr/>
        </p:nvSpPr>
        <p:spPr>
          <a:xfrm>
            <a:off x="9525000" y="304800"/>
            <a:ext cx="914400" cy="10668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13DCB869-B73D-474B-A28D-7F2BC4BF87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714" y="90850"/>
            <a:ext cx="2492829" cy="778873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6F6B5-3236-45D6-A757-D0B1A5E872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1287" y="869723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Cho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6B</a:t>
            </a:r>
            <a:endParaRPr lang="vi-VN" altLang="en-US" sz="3200" b="1" dirty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6B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mận</a:t>
            </a:r>
            <a:r>
              <a:rPr lang="en-US" sz="3200" dirty="0"/>
              <a:t>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cột</a:t>
            </a:r>
            <a:r>
              <a:rPr lang="en-US" sz="3200" dirty="0"/>
              <a:t> </a:t>
            </a:r>
            <a:r>
              <a:rPr lang="en-US" sz="3200" dirty="0" err="1"/>
              <a:t>mận</a:t>
            </a:r>
            <a:r>
              <a:rPr lang="en-US" sz="3200" dirty="0"/>
              <a:t>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?</a:t>
            </a:r>
          </a:p>
          <a:p>
            <a:pPr>
              <a:buFontTx/>
              <a:buNone/>
            </a:pPr>
            <a:r>
              <a:rPr lang="en-US" altLang="en-US" sz="3200" dirty="0"/>
              <a:t>A/ 1</a:t>
            </a:r>
          </a:p>
          <a:p>
            <a:pPr>
              <a:buFontTx/>
              <a:buNone/>
            </a:pPr>
            <a:r>
              <a:rPr lang="en-US" altLang="en-US" sz="3200" dirty="0"/>
              <a:t>B/ 2</a:t>
            </a:r>
            <a:endParaRPr lang="en-US" sz="3200" dirty="0"/>
          </a:p>
          <a:p>
            <a:pPr>
              <a:buFontTx/>
              <a:buNone/>
            </a:pPr>
            <a:r>
              <a:rPr lang="en-US" altLang="en-US" sz="3200" dirty="0"/>
              <a:t>C/ 10</a:t>
            </a:r>
          </a:p>
          <a:p>
            <a:pPr>
              <a:buFontTx/>
              <a:buNone/>
            </a:pPr>
            <a:r>
              <a:rPr lang="en-US" altLang="en-US" sz="3200" dirty="0"/>
              <a:t>D/ 8</a:t>
            </a:r>
          </a:p>
        </p:txBody>
      </p:sp>
      <p:sp>
        <p:nvSpPr>
          <p:cNvPr id="4" name="Bent-Up Arrow 3">
            <a:hlinkClick r:id="rId2" action="ppaction://hlinksldjump"/>
            <a:extLst>
              <a:ext uri="{FF2B5EF4-FFF2-40B4-BE49-F238E27FC236}">
                <a16:creationId xmlns:a16="http://schemas.microsoft.com/office/drawing/2014/main" id="{3A07B4E8-3570-4579-9896-F149A41EB116}"/>
              </a:ext>
            </a:extLst>
          </p:cNvPr>
          <p:cNvSpPr/>
          <p:nvPr/>
        </p:nvSpPr>
        <p:spPr>
          <a:xfrm>
            <a:off x="10729687" y="110671"/>
            <a:ext cx="914400" cy="10668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CE581-44B4-4546-8F3D-B9A7C4F2E1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0" y="2288448"/>
            <a:ext cx="4702403" cy="4233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2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C5A63079-C004-4F03-9678-09EB5D2631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7"/>
            <a:ext cx="2659743" cy="433160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86407-8788-47B1-A0DC-1C77E866A6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5629" y="911225"/>
            <a:ext cx="10515600" cy="558164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A/   2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B/   1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C/   10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D/ 3</a:t>
            </a:r>
          </a:p>
        </p:txBody>
      </p:sp>
      <p:sp>
        <p:nvSpPr>
          <p:cNvPr id="4" name="Bent-Up Arrow 3">
            <a:hlinkClick r:id="rId2" action="ppaction://hlinksldjump"/>
            <a:extLst>
              <a:ext uri="{FF2B5EF4-FFF2-40B4-BE49-F238E27FC236}">
                <a16:creationId xmlns:a16="http://schemas.microsoft.com/office/drawing/2014/main" id="{624AE512-04D9-45BF-A48B-CB388A13202B}"/>
              </a:ext>
            </a:extLst>
          </p:cNvPr>
          <p:cNvSpPr/>
          <p:nvPr/>
        </p:nvSpPr>
        <p:spPr>
          <a:xfrm>
            <a:off x="10824029" y="48307"/>
            <a:ext cx="914400" cy="10668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2E729C2B-0402-4F94-B0FE-F0734481B1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2086429" cy="404132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B340-735A-4BCD-A514-36D90AB4BE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834570"/>
            <a:ext cx="10515600" cy="592182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/>
              <a:t>Cho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đồ</a:t>
            </a:r>
            <a:r>
              <a:rPr lang="en-US" sz="3000" dirty="0"/>
              <a:t> </a:t>
            </a:r>
            <a:r>
              <a:rPr lang="en-US" sz="3000" dirty="0" err="1"/>
              <a:t>cột</a:t>
            </a:r>
            <a:r>
              <a:rPr lang="en-US" sz="3000" dirty="0"/>
              <a:t> </a:t>
            </a:r>
            <a:r>
              <a:rPr lang="en-US" sz="3000" dirty="0" err="1"/>
              <a:t>kép</a:t>
            </a:r>
            <a:r>
              <a:rPr lang="en-US" sz="3000" dirty="0"/>
              <a:t> </a:t>
            </a:r>
            <a:r>
              <a:rPr lang="en-US" sz="3000" dirty="0" err="1"/>
              <a:t>về</a:t>
            </a:r>
            <a:r>
              <a:rPr lang="en-US" sz="3000" dirty="0"/>
              <a:t> </a:t>
            </a:r>
            <a:r>
              <a:rPr lang="en-US" sz="3000" dirty="0" err="1"/>
              <a:t>sản</a:t>
            </a:r>
            <a:r>
              <a:rPr lang="en-US" sz="3000" dirty="0"/>
              <a:t> </a:t>
            </a:r>
            <a:r>
              <a:rPr lang="en-US" sz="3000" dirty="0" err="1"/>
              <a:t>lượng</a:t>
            </a:r>
            <a:r>
              <a:rPr lang="en-US" sz="3000" dirty="0"/>
              <a:t> </a:t>
            </a:r>
            <a:r>
              <a:rPr lang="en-US" sz="3000" dirty="0" err="1"/>
              <a:t>khai</a:t>
            </a:r>
            <a:r>
              <a:rPr lang="en-US" sz="3000" dirty="0"/>
              <a:t> </a:t>
            </a:r>
            <a:r>
              <a:rPr lang="en-US" sz="3000" dirty="0" err="1"/>
              <a:t>thác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nuôi</a:t>
            </a:r>
            <a:r>
              <a:rPr lang="en-US" sz="3000" dirty="0"/>
              <a:t> </a:t>
            </a:r>
            <a:r>
              <a:rPr lang="en-US" sz="3000" dirty="0" err="1"/>
              <a:t>trồng</a:t>
            </a:r>
            <a:r>
              <a:rPr lang="en-US" sz="3000" dirty="0"/>
              <a:t> </a:t>
            </a:r>
            <a:r>
              <a:rPr lang="en-US" sz="3000" dirty="0" err="1"/>
              <a:t>thủy</a:t>
            </a:r>
            <a:r>
              <a:rPr lang="en-US" sz="3000" dirty="0"/>
              <a:t> </a:t>
            </a:r>
            <a:r>
              <a:rPr lang="en-US" sz="3000" dirty="0" err="1"/>
              <a:t>sản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nước</a:t>
            </a:r>
            <a:r>
              <a:rPr lang="en-US" sz="3000" dirty="0"/>
              <a:t> ta </a:t>
            </a:r>
            <a:r>
              <a:rPr lang="en-US" sz="3000" dirty="0" err="1"/>
              <a:t>giai</a:t>
            </a:r>
            <a:r>
              <a:rPr lang="en-US" sz="3000" dirty="0"/>
              <a:t> </a:t>
            </a:r>
            <a:r>
              <a:rPr lang="en-US" sz="3000" dirty="0" err="1"/>
              <a:t>đoạn</a:t>
            </a:r>
            <a:r>
              <a:rPr lang="en-US" sz="3000" dirty="0"/>
              <a:t> 2000-2016</a:t>
            </a:r>
          </a:p>
          <a:p>
            <a:pPr>
              <a:buFontTx/>
              <a:buNone/>
            </a:pPr>
            <a:r>
              <a:rPr lang="en-US" sz="3000" dirty="0" err="1"/>
              <a:t>Những</a:t>
            </a:r>
            <a:r>
              <a:rPr lang="en-US" sz="3000" dirty="0"/>
              <a:t> </a:t>
            </a:r>
            <a:r>
              <a:rPr lang="en-US" sz="3000" dirty="0" err="1"/>
              <a:t>năm</a:t>
            </a:r>
            <a:r>
              <a:rPr lang="en-US" sz="3000" dirty="0"/>
              <a:t> </a:t>
            </a:r>
            <a:r>
              <a:rPr lang="en-US" sz="3000" dirty="0" err="1"/>
              <a:t>nào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sản</a:t>
            </a:r>
            <a:r>
              <a:rPr lang="en-US" sz="3000" dirty="0"/>
              <a:t> </a:t>
            </a:r>
            <a:r>
              <a:rPr lang="en-US" sz="3000" dirty="0" err="1"/>
              <a:t>lượng</a:t>
            </a:r>
            <a:r>
              <a:rPr lang="en-US" sz="3000" dirty="0"/>
              <a:t> </a:t>
            </a:r>
            <a:r>
              <a:rPr lang="en-US" sz="3000" dirty="0" err="1"/>
              <a:t>nuôi</a:t>
            </a:r>
            <a:r>
              <a:rPr lang="en-US" sz="3000" dirty="0"/>
              <a:t> </a:t>
            </a:r>
            <a:r>
              <a:rPr lang="en-US" sz="3000" dirty="0" err="1"/>
              <a:t>trồng</a:t>
            </a:r>
            <a:r>
              <a:rPr lang="en-US" sz="3000" dirty="0"/>
              <a:t> </a:t>
            </a:r>
            <a:r>
              <a:rPr lang="en-US" sz="3000" dirty="0" err="1"/>
              <a:t>lớn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sản</a:t>
            </a:r>
            <a:r>
              <a:rPr lang="en-US" sz="3000" dirty="0"/>
              <a:t> </a:t>
            </a:r>
            <a:r>
              <a:rPr lang="en-US" sz="3000" dirty="0" err="1"/>
              <a:t>lượng</a:t>
            </a:r>
            <a:r>
              <a:rPr lang="en-US" sz="3000" dirty="0"/>
              <a:t> </a:t>
            </a:r>
            <a:r>
              <a:rPr lang="en-US" sz="3000" dirty="0" err="1"/>
              <a:t>khai</a:t>
            </a:r>
            <a:r>
              <a:rPr lang="en-US" sz="3000" dirty="0"/>
              <a:t> </a:t>
            </a:r>
            <a:r>
              <a:rPr lang="en-US" sz="3000" dirty="0" err="1"/>
              <a:t>thác</a:t>
            </a:r>
            <a:r>
              <a:rPr lang="en-US" sz="3000" dirty="0"/>
              <a:t>?</a:t>
            </a:r>
            <a:endParaRPr lang="en-US" altLang="en-US" sz="30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b="1" dirty="0"/>
              <a:t>A/   2010</a:t>
            </a:r>
          </a:p>
          <a:p>
            <a:pPr>
              <a:buFontTx/>
              <a:buNone/>
            </a:pPr>
            <a:r>
              <a:rPr lang="en-US" altLang="en-US" b="1" dirty="0"/>
              <a:t>B/   </a:t>
            </a:r>
            <a:r>
              <a:rPr lang="en-US" b="1" dirty="0"/>
              <a:t>2010 </a:t>
            </a:r>
            <a:r>
              <a:rPr lang="en-US" b="1" dirty="0" err="1"/>
              <a:t>và</a:t>
            </a:r>
            <a:r>
              <a:rPr lang="en-US" b="1" dirty="0"/>
              <a:t> 2016</a:t>
            </a:r>
            <a:endParaRPr lang="en-US" altLang="en-US" b="1" dirty="0"/>
          </a:p>
          <a:p>
            <a:pPr>
              <a:buFontTx/>
              <a:buNone/>
            </a:pPr>
            <a:r>
              <a:rPr lang="en-US" altLang="en-US" b="1" dirty="0"/>
              <a:t>C/   2016</a:t>
            </a:r>
          </a:p>
          <a:p>
            <a:pPr>
              <a:buFontTx/>
              <a:buNone/>
            </a:pPr>
            <a:r>
              <a:rPr lang="en-US" altLang="en-US" b="1" dirty="0"/>
              <a:t>D/   2000 </a:t>
            </a:r>
            <a:r>
              <a:rPr lang="en-US" altLang="en-US" b="1" dirty="0" err="1"/>
              <a:t>và</a:t>
            </a:r>
            <a:r>
              <a:rPr lang="en-US" altLang="en-US" b="1" dirty="0"/>
              <a:t> 2005</a:t>
            </a:r>
            <a:endParaRPr lang="vi-VN" altLang="en-US" b="1" dirty="0"/>
          </a:p>
          <a:p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4" name="Bent-Up Arrow 3">
            <a:hlinkClick r:id="rId2" action="ppaction://hlinksldjump"/>
            <a:extLst>
              <a:ext uri="{FF2B5EF4-FFF2-40B4-BE49-F238E27FC236}">
                <a16:creationId xmlns:a16="http://schemas.microsoft.com/office/drawing/2014/main" id="{FA80666B-761F-4AA7-BCC5-DA20C0F69F52}"/>
              </a:ext>
            </a:extLst>
          </p:cNvPr>
          <p:cNvSpPr/>
          <p:nvPr/>
        </p:nvSpPr>
        <p:spPr>
          <a:xfrm>
            <a:off x="11059886" y="388032"/>
            <a:ext cx="914400" cy="10668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93E8C-6AA0-4285-B157-A09110D6B1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66" y="2165078"/>
            <a:ext cx="5024620" cy="4351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534BA512-2CCD-4AD5-9F80-74409B4B45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80068"/>
            <a:ext cx="10515600" cy="498475"/>
          </a:xfrm>
        </p:spPr>
        <p:txBody>
          <a:bodyPr>
            <a:norm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FC946-1A9F-4045-B2B1-1AE354EE30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2629" y="678543"/>
            <a:ext cx="10109200" cy="544762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Hưởng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phong</a:t>
            </a:r>
            <a:r>
              <a:rPr lang="en-US" b="1" dirty="0"/>
              <a:t> </a:t>
            </a:r>
            <a:r>
              <a:rPr lang="en-US" b="1" dirty="0" err="1"/>
              <a:t>trào</a:t>
            </a:r>
            <a:r>
              <a:rPr lang="en-US" b="1" dirty="0"/>
              <a:t> “</a:t>
            </a:r>
            <a:r>
              <a:rPr lang="en-US" b="1" dirty="0" err="1"/>
              <a:t>Lá</a:t>
            </a:r>
            <a:r>
              <a:rPr lang="en-US" b="1" dirty="0"/>
              <a:t> </a:t>
            </a:r>
            <a:r>
              <a:rPr lang="en-US" b="1" dirty="0" err="1"/>
              <a:t>lành</a:t>
            </a:r>
            <a:r>
              <a:rPr lang="en-US" b="1" dirty="0"/>
              <a:t> </a:t>
            </a:r>
            <a:r>
              <a:rPr lang="en-US" b="1" dirty="0" err="1"/>
              <a:t>đùm</a:t>
            </a:r>
            <a:r>
              <a:rPr lang="en-US" b="1" dirty="0"/>
              <a:t> </a:t>
            </a:r>
            <a:r>
              <a:rPr lang="en-US" b="1" dirty="0" err="1"/>
              <a:t>lá</a:t>
            </a:r>
            <a:r>
              <a:rPr lang="en-US" b="1" dirty="0"/>
              <a:t> </a:t>
            </a:r>
            <a:r>
              <a:rPr lang="en-US" b="1" dirty="0" err="1"/>
              <a:t>rách</a:t>
            </a:r>
            <a:r>
              <a:rPr lang="en-US" b="1" dirty="0"/>
              <a:t>” </a:t>
            </a:r>
            <a:r>
              <a:rPr lang="en-US" b="1" dirty="0" err="1"/>
              <a:t>Liên</a:t>
            </a:r>
            <a:r>
              <a:rPr lang="en-US" b="1" dirty="0"/>
              <a:t> </a:t>
            </a:r>
            <a:r>
              <a:rPr lang="en-US" b="1" dirty="0" err="1"/>
              <a:t>đội</a:t>
            </a:r>
            <a:r>
              <a:rPr lang="en-US" b="1" dirty="0"/>
              <a:t> </a:t>
            </a:r>
            <a:r>
              <a:rPr lang="en-US" b="1" dirty="0" err="1"/>
              <a:t>trường</a:t>
            </a:r>
            <a:r>
              <a:rPr lang="en-US" b="1" dirty="0"/>
              <a:t> THCS </a:t>
            </a:r>
            <a:r>
              <a:rPr lang="en-US" b="1" dirty="0" err="1"/>
              <a:t>Quảng</a:t>
            </a:r>
            <a:r>
              <a:rPr lang="en-US" b="1" dirty="0"/>
              <a:t> </a:t>
            </a:r>
            <a:r>
              <a:rPr lang="en-US" b="1" dirty="0" err="1"/>
              <a:t>Hiệp</a:t>
            </a:r>
            <a:r>
              <a:rPr lang="en-US" b="1" dirty="0"/>
              <a:t> </a:t>
            </a:r>
            <a:r>
              <a:rPr lang="en-US" b="1" dirty="0" err="1"/>
              <a:t>phát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phong</a:t>
            </a:r>
            <a:r>
              <a:rPr lang="en-US" b="1" dirty="0"/>
              <a:t> </a:t>
            </a:r>
            <a:r>
              <a:rPr lang="en-US" b="1" dirty="0" err="1"/>
              <a:t>trào</a:t>
            </a:r>
            <a:r>
              <a:rPr lang="en-US" b="1" dirty="0"/>
              <a:t> </a:t>
            </a:r>
            <a:r>
              <a:rPr lang="en-US" b="1" dirty="0" err="1"/>
              <a:t>quyên</a:t>
            </a:r>
            <a:r>
              <a:rPr lang="en-US" b="1" dirty="0"/>
              <a:t> </a:t>
            </a:r>
            <a:r>
              <a:rPr lang="en-US" b="1" dirty="0" err="1"/>
              <a:t>góp</a:t>
            </a:r>
            <a:r>
              <a:rPr lang="en-US" b="1" dirty="0"/>
              <a:t> </a:t>
            </a:r>
            <a:r>
              <a:rPr lang="en-US" b="1" dirty="0" err="1"/>
              <a:t>vở</a:t>
            </a:r>
            <a:r>
              <a:rPr lang="en-US" b="1" dirty="0"/>
              <a:t> </a:t>
            </a:r>
            <a:r>
              <a:rPr lang="en-US" b="1" dirty="0" err="1"/>
              <a:t>ủng</a:t>
            </a:r>
            <a:r>
              <a:rPr lang="en-US" b="1" dirty="0"/>
              <a:t> </a:t>
            </a:r>
            <a:r>
              <a:rPr lang="en-US" b="1" dirty="0" err="1"/>
              <a:t>hộ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miền</a:t>
            </a:r>
            <a:r>
              <a:rPr lang="en-US" b="1" dirty="0"/>
              <a:t> </a:t>
            </a:r>
            <a:r>
              <a:rPr lang="en-US" b="1" dirty="0" err="1"/>
              <a:t>núi</a:t>
            </a:r>
            <a:r>
              <a:rPr lang="en-US" b="1" dirty="0"/>
              <a:t>.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vở</a:t>
            </a:r>
            <a:r>
              <a:rPr lang="en-US" b="1" dirty="0"/>
              <a:t> </a:t>
            </a:r>
            <a:r>
              <a:rPr lang="en-US" b="1" dirty="0" err="1"/>
              <a:t>quyên</a:t>
            </a:r>
            <a:r>
              <a:rPr lang="en-US" b="1" dirty="0"/>
              <a:t> </a:t>
            </a:r>
            <a:r>
              <a:rPr lang="en-US" b="1" dirty="0" err="1"/>
              <a:t>góp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đợt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đội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khối</a:t>
            </a:r>
            <a:r>
              <a:rPr lang="en-US" b="1" dirty="0"/>
              <a:t> 6, 7, 8, 9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thống</a:t>
            </a:r>
            <a:r>
              <a:rPr lang="en-US" b="1" dirty="0"/>
              <a:t> </a:t>
            </a:r>
            <a:r>
              <a:rPr lang="en-US" b="1" dirty="0" err="1"/>
              <a:t>kê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cả</a:t>
            </a:r>
            <a:r>
              <a:rPr lang="en-US" b="1" dirty="0"/>
              <a:t>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đợt</a:t>
            </a:r>
            <a:r>
              <a:rPr lang="en-US" b="1" dirty="0"/>
              <a:t> </a:t>
            </a:r>
            <a:r>
              <a:rPr lang="en-US" b="1" dirty="0" err="1"/>
              <a:t>quyên</a:t>
            </a:r>
            <a:r>
              <a:rPr lang="en-US" b="1" dirty="0"/>
              <a:t> </a:t>
            </a:r>
            <a:r>
              <a:rPr lang="en-US" b="1" dirty="0" err="1"/>
              <a:t>góp</a:t>
            </a:r>
            <a:r>
              <a:rPr lang="en-US" b="1" dirty="0"/>
              <a:t>, </a:t>
            </a:r>
            <a:r>
              <a:rPr lang="en-US" b="1" dirty="0" err="1"/>
              <a:t>khối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ủng</a:t>
            </a:r>
            <a:r>
              <a:rPr lang="en-US" b="1" dirty="0"/>
              <a:t> </a:t>
            </a:r>
            <a:r>
              <a:rPr lang="en-US" b="1" dirty="0" err="1"/>
              <a:t>hộ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nhiều</a:t>
            </a:r>
            <a:r>
              <a:rPr lang="en-US" b="1" dirty="0"/>
              <a:t> </a:t>
            </a:r>
            <a:r>
              <a:rPr lang="en-US" b="1" dirty="0" err="1"/>
              <a:t>vở</a:t>
            </a:r>
            <a:r>
              <a:rPr lang="en-US" b="1" dirty="0"/>
              <a:t> </a:t>
            </a:r>
            <a:r>
              <a:rPr lang="en-US" b="1" dirty="0" err="1"/>
              <a:t>nhất</a:t>
            </a:r>
            <a:r>
              <a:rPr lang="en-US" b="1" dirty="0"/>
              <a:t>?</a:t>
            </a:r>
            <a:endParaRPr lang="en-US" altLang="en-US" sz="3000" b="1" dirty="0"/>
          </a:p>
          <a:p>
            <a:pPr>
              <a:lnSpc>
                <a:spcPct val="90000"/>
              </a:lnSpc>
            </a:pPr>
            <a:endParaRPr lang="en-US" altLang="en-US" sz="3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30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30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30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/>
              <a:t>A/ </a:t>
            </a:r>
            <a:r>
              <a:rPr lang="en-US" altLang="en-US" sz="3000" b="1" dirty="0" err="1"/>
              <a:t>Khối</a:t>
            </a:r>
            <a:r>
              <a:rPr lang="en-US" altLang="en-US" sz="3000" b="1" dirty="0"/>
              <a:t> 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/>
              <a:t>B/ </a:t>
            </a:r>
            <a:r>
              <a:rPr lang="en-US" altLang="en-US" sz="3000" b="1" dirty="0" err="1"/>
              <a:t>Khối</a:t>
            </a:r>
            <a:r>
              <a:rPr lang="en-US" altLang="en-US" sz="3000" b="1" dirty="0"/>
              <a:t> 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/>
              <a:t>C/ </a:t>
            </a:r>
            <a:r>
              <a:rPr lang="en-US" altLang="en-US" sz="3000" b="1" dirty="0" err="1"/>
              <a:t>Khối</a:t>
            </a:r>
            <a:r>
              <a:rPr lang="en-US" altLang="en-US" sz="3000" b="1" dirty="0"/>
              <a:t> 8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/>
              <a:t>D/ </a:t>
            </a:r>
            <a:r>
              <a:rPr lang="en-US" altLang="en-US" sz="3000" b="1" dirty="0" err="1"/>
              <a:t>Khối</a:t>
            </a:r>
            <a:r>
              <a:rPr lang="en-US" altLang="en-US" sz="3000" b="1" dirty="0"/>
              <a:t> 9 </a:t>
            </a:r>
          </a:p>
        </p:txBody>
      </p:sp>
      <p:sp>
        <p:nvSpPr>
          <p:cNvPr id="4" name="Bent-Up Arrow 3">
            <a:hlinkClick r:id="rId2" action="ppaction://hlinksldjump"/>
            <a:extLst>
              <a:ext uri="{FF2B5EF4-FFF2-40B4-BE49-F238E27FC236}">
                <a16:creationId xmlns:a16="http://schemas.microsoft.com/office/drawing/2014/main" id="{D069C7D2-4AE8-488B-94AB-786ABF3CED45}"/>
              </a:ext>
            </a:extLst>
          </p:cNvPr>
          <p:cNvSpPr/>
          <p:nvPr/>
        </p:nvSpPr>
        <p:spPr>
          <a:xfrm>
            <a:off x="11099800" y="145143"/>
            <a:ext cx="914400" cy="10668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CEDEC-EFED-4101-B3DD-8F70529EA9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29" y="2307771"/>
            <a:ext cx="6458857" cy="4405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EB557074-E5C4-4F70-AB63-0BE9086A58E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38C9-F3D4-4A41-B75F-2359E3F870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7572" y="1690688"/>
            <a:ext cx="10515600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bãi</a:t>
            </a:r>
            <a:r>
              <a:rPr lang="en-US" dirty="0"/>
              <a:t> </a:t>
            </a:r>
            <a:r>
              <a:rPr lang="en-US" dirty="0" err="1"/>
              <a:t>đỗ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. </a:t>
            </a:r>
            <a:r>
              <a:rPr lang="en-US" dirty="0" err="1"/>
              <a:t>Số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bãi</a:t>
            </a:r>
            <a:r>
              <a:rPr lang="en-US" dirty="0"/>
              <a:t> </a:t>
            </a:r>
            <a:r>
              <a:rPr lang="en-US" dirty="0" err="1"/>
              <a:t>đỗ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5 </a:t>
            </a:r>
            <a:r>
              <a:rPr lang="en-US" dirty="0" err="1"/>
              <a:t>là</a:t>
            </a:r>
            <a:r>
              <a:rPr lang="en-US" dirty="0"/>
              <a:t>: </a:t>
            </a:r>
          </a:p>
          <a:p>
            <a:pPr>
              <a:buNone/>
            </a:pPr>
            <a:endParaRPr lang="en-US" dirty="0"/>
          </a:p>
          <a:p>
            <a:pPr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A/ 3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B/ 4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C/ 12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D/ 15  </a:t>
            </a:r>
          </a:p>
          <a:p>
            <a:pPr>
              <a:buFontTx/>
              <a:buNone/>
            </a:pPr>
            <a:endParaRPr lang="vi-VN" altLang="en-US" b="1" dirty="0">
              <a:solidFill>
                <a:srgbClr val="FF0000"/>
              </a:solidFill>
            </a:endParaRPr>
          </a:p>
          <a:p>
            <a:endParaRPr lang="en-US" altLang="en-US" dirty="0"/>
          </a:p>
        </p:txBody>
      </p:sp>
      <p:sp>
        <p:nvSpPr>
          <p:cNvPr id="4" name="Bent-Up Arrow 3">
            <a:hlinkClick r:id="rId2" action="ppaction://hlinksldjump"/>
            <a:extLst>
              <a:ext uri="{FF2B5EF4-FFF2-40B4-BE49-F238E27FC236}">
                <a16:creationId xmlns:a16="http://schemas.microsoft.com/office/drawing/2014/main" id="{AD691989-850D-4930-8331-18C10F29F743}"/>
              </a:ext>
            </a:extLst>
          </p:cNvPr>
          <p:cNvSpPr/>
          <p:nvPr/>
        </p:nvSpPr>
        <p:spPr>
          <a:xfrm>
            <a:off x="9525000" y="304800"/>
            <a:ext cx="914400" cy="10668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Media VietJack">
            <a:extLst>
              <a:ext uri="{FF2B5EF4-FFF2-40B4-BE49-F238E27FC236}">
                <a16:creationId xmlns:a16="http://schemas.microsoft.com/office/drawing/2014/main" id="{22E1CC37-D2B5-4594-B380-435E7490B3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2610167"/>
            <a:ext cx="5760720" cy="163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29D6-C11C-47F8-90CD-37934D058D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1560286" cy="73183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0E07-3299-41EE-B872-C0D9E5F2E3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674915"/>
            <a:ext cx="8534400" cy="5451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6C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.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6C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A/ 15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B/4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C/ 45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D/6</a:t>
            </a:r>
            <a:endParaRPr lang="vi-VN" altLang="en-US" b="1" dirty="0">
              <a:solidFill>
                <a:srgbClr val="0000CC"/>
              </a:solidFill>
            </a:endParaRPr>
          </a:p>
        </p:txBody>
      </p:sp>
      <p:sp>
        <p:nvSpPr>
          <p:cNvPr id="4" name="Bent-Up Arrow 3">
            <a:hlinkClick r:id="rId2" action="ppaction://hlinksldjump"/>
            <a:extLst>
              <a:ext uri="{FF2B5EF4-FFF2-40B4-BE49-F238E27FC236}">
                <a16:creationId xmlns:a16="http://schemas.microsoft.com/office/drawing/2014/main" id="{75F4EA7F-F969-45B5-AABA-D2D8FE3C468E}"/>
              </a:ext>
            </a:extLst>
          </p:cNvPr>
          <p:cNvSpPr/>
          <p:nvPr/>
        </p:nvSpPr>
        <p:spPr>
          <a:xfrm>
            <a:off x="10845800" y="228601"/>
            <a:ext cx="914400" cy="10668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Media VietJack">
            <a:extLst>
              <a:ext uri="{FF2B5EF4-FFF2-40B4-BE49-F238E27FC236}">
                <a16:creationId xmlns:a16="http://schemas.microsoft.com/office/drawing/2014/main" id="{54C27451-3ED8-4B85-9FE4-00953DA6CC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13" y="2164714"/>
            <a:ext cx="9006115" cy="377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134B729-5934-486E-8346-E8BA770BC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70549"/>
              </p:ext>
            </p:extLst>
          </p:nvPr>
        </p:nvGraphicFramePr>
        <p:xfrm>
          <a:off x="1349829" y="2071914"/>
          <a:ext cx="10043884" cy="149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017">
                  <a:extLst>
                    <a:ext uri="{9D8B030D-6E8A-4147-A177-3AD203B41FA5}">
                      <a16:colId xmlns:a16="http://schemas.microsoft.com/office/drawing/2014/main" val="440702785"/>
                    </a:ext>
                  </a:extLst>
                </a:gridCol>
                <a:gridCol w="1456182">
                  <a:extLst>
                    <a:ext uri="{9D8B030D-6E8A-4147-A177-3AD203B41FA5}">
                      <a16:colId xmlns:a16="http://schemas.microsoft.com/office/drawing/2014/main" val="1389492391"/>
                    </a:ext>
                  </a:extLst>
                </a:gridCol>
                <a:gridCol w="1434840">
                  <a:extLst>
                    <a:ext uri="{9D8B030D-6E8A-4147-A177-3AD203B41FA5}">
                      <a16:colId xmlns:a16="http://schemas.microsoft.com/office/drawing/2014/main" val="652787948"/>
                    </a:ext>
                  </a:extLst>
                </a:gridCol>
                <a:gridCol w="1372068">
                  <a:extLst>
                    <a:ext uri="{9D8B030D-6E8A-4147-A177-3AD203B41FA5}">
                      <a16:colId xmlns:a16="http://schemas.microsoft.com/office/drawing/2014/main" val="354509578"/>
                    </a:ext>
                  </a:extLst>
                </a:gridCol>
                <a:gridCol w="2008777">
                  <a:extLst>
                    <a:ext uri="{9D8B030D-6E8A-4147-A177-3AD203B41FA5}">
                      <a16:colId xmlns:a16="http://schemas.microsoft.com/office/drawing/2014/main" val="1559858391"/>
                    </a:ext>
                  </a:extLst>
                </a:gridCol>
              </a:tblGrid>
              <a:tr h="497826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65795381"/>
                  </a:ext>
                </a:extLst>
              </a:tr>
              <a:tr h="859260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bạn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tham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gia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9853176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A03CD5F-2179-4866-9E64-39AA90EA4DBD}"/>
              </a:ext>
            </a:extLst>
          </p:cNvPr>
          <p:cNvSpPr/>
          <p:nvPr/>
        </p:nvSpPr>
        <p:spPr>
          <a:xfrm>
            <a:off x="1349828" y="624114"/>
            <a:ext cx="10043885" cy="13570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Số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học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sinh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tham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gia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câu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bộ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cầu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lông</a:t>
            </a:r>
            <a:r>
              <a:rPr lang="en-US" sz="3600" b="1" dirty="0">
                <a:solidFill>
                  <a:schemeClr val="tx1"/>
                </a:solidFill>
              </a:rPr>
              <a:t> qua </a:t>
            </a:r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năm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được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ghi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lại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như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sau</a:t>
            </a:r>
            <a:r>
              <a:rPr lang="en-US" sz="36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099B5-B6A3-4D97-BB7B-62B84F15EE80}"/>
              </a:ext>
            </a:extLst>
          </p:cNvPr>
          <p:cNvSpPr/>
          <p:nvPr/>
        </p:nvSpPr>
        <p:spPr>
          <a:xfrm>
            <a:off x="1349828" y="3889828"/>
            <a:ext cx="10043883" cy="13570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biểu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đồ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phù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hợp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biểu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diễn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bảng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thống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kê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trên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968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1DA2-35E8-44D1-AFE0-191F512C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5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luậncặp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1 </a:t>
            </a:r>
            <a:r>
              <a:rPr lang="en-US" dirty="0" err="1"/>
              <a:t>bàn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ra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(3 </a:t>
            </a:r>
            <a:r>
              <a:rPr lang="en-US" dirty="0" err="1">
                <a:solidFill>
                  <a:srgbClr val="FF0000"/>
                </a:solidFill>
              </a:rPr>
              <a:t>phút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76759-EFF2-4596-954D-1A5B988E6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A5BDF0-5BEA-4FA3-9E33-0EF698B0FED5}"/>
              </a:ext>
            </a:extLst>
          </p:cNvPr>
          <p:cNvSpPr txBox="1">
            <a:spLocks/>
          </p:cNvSpPr>
          <p:nvPr/>
        </p:nvSpPr>
        <p:spPr>
          <a:xfrm>
            <a:off x="838200" y="2847067"/>
            <a:ext cx="10515600" cy="298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2.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kỹ</a:t>
            </a:r>
            <a:r>
              <a:rPr lang="en-US" sz="4000" dirty="0"/>
              <a:t> </a:t>
            </a:r>
            <a:r>
              <a:rPr lang="en-US" sz="4000" dirty="0" err="1"/>
              <a:t>thuật</a:t>
            </a:r>
            <a:r>
              <a:rPr lang="en-US" sz="4000" dirty="0"/>
              <a:t> </a:t>
            </a:r>
            <a:r>
              <a:rPr lang="en-US" sz="4000" dirty="0" err="1"/>
              <a:t>xích</a:t>
            </a:r>
            <a:r>
              <a:rPr lang="en-US" sz="4000" dirty="0"/>
              <a:t> </a:t>
            </a:r>
            <a:r>
              <a:rPr lang="en-US" sz="4000" dirty="0" err="1"/>
              <a:t>xe</a:t>
            </a:r>
            <a:r>
              <a:rPr lang="en-US" sz="4000" dirty="0"/>
              <a:t> </a:t>
            </a:r>
            <a:r>
              <a:rPr lang="en-US" sz="4000" dirty="0" err="1"/>
              <a:t>tăng</a:t>
            </a:r>
            <a:r>
              <a:rPr lang="en-US" sz="4000" dirty="0"/>
              <a:t> </a:t>
            </a:r>
            <a:r>
              <a:rPr lang="en-US" sz="4000" dirty="0" err="1"/>
              <a:t>trả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Nhiệm</a:t>
            </a:r>
            <a:r>
              <a:rPr lang="en-US" sz="4000" dirty="0"/>
              <a:t> </a:t>
            </a:r>
            <a:r>
              <a:rPr lang="en-US" sz="4000" dirty="0" err="1"/>
              <a:t>vụ</a:t>
            </a:r>
            <a:r>
              <a:rPr lang="en-US" sz="4000" dirty="0"/>
              <a:t> 1: </a:t>
            </a:r>
            <a:r>
              <a:rPr lang="en-US" sz="4000" dirty="0" err="1"/>
              <a:t>tại</a:t>
            </a:r>
            <a:r>
              <a:rPr lang="en-US" sz="4000" dirty="0"/>
              <a:t> 1 </a:t>
            </a:r>
            <a:r>
              <a:rPr lang="en-US" sz="4000" dirty="0" err="1"/>
              <a:t>vị</a:t>
            </a:r>
            <a:r>
              <a:rPr lang="en-US" sz="4000" dirty="0"/>
              <a:t> </a:t>
            </a:r>
            <a:r>
              <a:rPr lang="en-US" sz="4000" dirty="0" err="1"/>
              <a:t>trí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trả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1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rồi</a:t>
            </a:r>
            <a:r>
              <a:rPr lang="en-US" sz="4000" dirty="0"/>
              <a:t> di </a:t>
            </a:r>
            <a:r>
              <a:rPr lang="en-US" sz="4000" dirty="0" err="1"/>
              <a:t>chuyển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Nhiệm</a:t>
            </a:r>
            <a:r>
              <a:rPr lang="en-US" sz="4000" dirty="0"/>
              <a:t> </a:t>
            </a:r>
            <a:r>
              <a:rPr lang="en-US" sz="4000" dirty="0" err="1"/>
              <a:t>vụ</a:t>
            </a:r>
            <a:r>
              <a:rPr lang="en-US" sz="4000" dirty="0"/>
              <a:t> 2: </a:t>
            </a:r>
            <a:r>
              <a:rPr lang="en-US" sz="4000" dirty="0" err="1"/>
              <a:t>sau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trả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</a:t>
            </a:r>
            <a:r>
              <a:rPr lang="en-US" sz="4000" dirty="0" err="1"/>
              <a:t>hết</a:t>
            </a:r>
            <a:r>
              <a:rPr lang="en-US" sz="4000" dirty="0"/>
              <a:t> 8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quay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vị</a:t>
            </a:r>
            <a:r>
              <a:rPr lang="en-US" sz="4000" dirty="0"/>
              <a:t> </a:t>
            </a:r>
            <a:r>
              <a:rPr lang="en-US" sz="4000" dirty="0" err="1"/>
              <a:t>trí</a:t>
            </a:r>
            <a:r>
              <a:rPr lang="en-US" sz="4000" dirty="0"/>
              <a:t> </a:t>
            </a:r>
            <a:r>
              <a:rPr lang="en-US" sz="4000" dirty="0" err="1"/>
              <a:t>cũ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sinh</a:t>
            </a:r>
            <a:r>
              <a:rPr lang="en-US" sz="4000" dirty="0"/>
              <a:t> </a:t>
            </a: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hiện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trả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</a:t>
            </a:r>
            <a:r>
              <a:rPr lang="en-US" sz="4000" dirty="0" err="1"/>
              <a:t>cả</a:t>
            </a:r>
            <a:r>
              <a:rPr lang="en-US" sz="4000" dirty="0"/>
              <a:t> 8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(</a:t>
            </a:r>
            <a:r>
              <a:rPr lang="en-US" sz="4000" dirty="0" err="1">
                <a:solidFill>
                  <a:srgbClr val="FF0000"/>
                </a:solidFill>
              </a:rPr>
              <a:t>thời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gian</a:t>
            </a:r>
            <a:r>
              <a:rPr lang="en-US" sz="4000" dirty="0">
                <a:solidFill>
                  <a:srgbClr val="FF0000"/>
                </a:solidFill>
              </a:rPr>
              <a:t> 5 </a:t>
            </a:r>
            <a:r>
              <a:rPr lang="en-US" sz="4000" dirty="0" err="1">
                <a:solidFill>
                  <a:srgbClr val="FF0000"/>
                </a:solidFill>
              </a:rPr>
              <a:t>phút</a:t>
            </a:r>
            <a:r>
              <a:rPr lang="en-US" sz="4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906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54A4-A311-46A3-A19F-40D1C4A4BC1A}"/>
              </a:ext>
            </a:extLst>
          </p:cNvPr>
          <p:cNvSpPr txBox="1">
            <a:spLocks/>
          </p:cNvSpPr>
          <p:nvPr/>
        </p:nvSpPr>
        <p:spPr>
          <a:xfrm>
            <a:off x="9013370" y="112183"/>
            <a:ext cx="3381829" cy="722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84471B-E012-44EB-93D0-C066E5F041B3}"/>
              </a:ext>
            </a:extLst>
          </p:cNvPr>
          <p:cNvSpPr txBox="1">
            <a:spLocks/>
          </p:cNvSpPr>
          <p:nvPr/>
        </p:nvSpPr>
        <p:spPr>
          <a:xfrm>
            <a:off x="8977086" y="1072353"/>
            <a:ext cx="4122057" cy="602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0C875B-6468-4708-901B-5AF1B757C861}"/>
              </a:ext>
            </a:extLst>
          </p:cNvPr>
          <p:cNvSpPr txBox="1">
            <a:spLocks/>
          </p:cNvSpPr>
          <p:nvPr/>
        </p:nvSpPr>
        <p:spPr>
          <a:xfrm>
            <a:off x="9013370" y="2293256"/>
            <a:ext cx="4513942" cy="807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ECA89A-1BB3-4E9D-8471-54DBF721FA23}"/>
              </a:ext>
            </a:extLst>
          </p:cNvPr>
          <p:cNvSpPr txBox="1">
            <a:spLocks/>
          </p:cNvSpPr>
          <p:nvPr/>
        </p:nvSpPr>
        <p:spPr>
          <a:xfrm>
            <a:off x="8977086" y="1674696"/>
            <a:ext cx="4513942" cy="807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39891B14-B628-4F83-AE32-F819F9031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522811"/>
              </p:ext>
            </p:extLst>
          </p:nvPr>
        </p:nvGraphicFramePr>
        <p:xfrm>
          <a:off x="674913" y="290286"/>
          <a:ext cx="5435600" cy="584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3021130099"/>
                    </a:ext>
                  </a:extLst>
                </a:gridCol>
              </a:tblGrid>
              <a:tr h="1773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1. Thu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thập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dữ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liệu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855535"/>
                  </a:ext>
                </a:extLst>
              </a:tr>
              <a:tr h="1277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2. </a:t>
                      </a:r>
                      <a:r>
                        <a:rPr lang="en-US" sz="2800" b="1" dirty="0" err="1"/>
                        <a:t>Phân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loại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dữ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liệu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là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gì</a:t>
                      </a:r>
                      <a:r>
                        <a:rPr lang="en-US" sz="2800" b="1" dirty="0"/>
                        <a:t>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51179104"/>
                  </a:ext>
                </a:extLst>
              </a:tr>
              <a:tr h="1440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3. </a:t>
                      </a:r>
                      <a:r>
                        <a:rPr lang="en-US" sz="2800" b="1" dirty="0" err="1"/>
                        <a:t>Cần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làm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gì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để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đánh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giá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tính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hợp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lý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của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dữ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liệu</a:t>
                      </a:r>
                      <a:r>
                        <a:rPr lang="en-US" sz="2800" b="1" dirty="0"/>
                        <a:t>?</a:t>
                      </a:r>
                    </a:p>
                    <a:p>
                      <a:endParaRPr lang="en-US" sz="2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29466439"/>
                  </a:ext>
                </a:extLst>
              </a:tr>
              <a:tr h="1357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4. </a:t>
                      </a:r>
                      <a:r>
                        <a:rPr lang="en-US" sz="2800" b="1" dirty="0" err="1"/>
                        <a:t>Thế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nào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là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bảng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dữ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liệu</a:t>
                      </a:r>
                      <a:r>
                        <a:rPr lang="en-US" sz="2800" b="1" dirty="0"/>
                        <a:t> ban </a:t>
                      </a:r>
                      <a:r>
                        <a:rPr lang="en-US" sz="2800" b="1" dirty="0" err="1"/>
                        <a:t>đầu</a:t>
                      </a:r>
                      <a:r>
                        <a:rPr lang="en-US" sz="2800" b="1" dirty="0"/>
                        <a:t>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79915026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A4FD6AC-D34C-47E1-AB03-B14ECCF8C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84231"/>
              </p:ext>
            </p:extLst>
          </p:nvPr>
        </p:nvGraphicFramePr>
        <p:xfrm>
          <a:off x="6146797" y="290285"/>
          <a:ext cx="3650346" cy="584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346">
                  <a:extLst>
                    <a:ext uri="{9D8B030D-6E8A-4147-A177-3AD203B41FA5}">
                      <a16:colId xmlns:a16="http://schemas.microsoft.com/office/drawing/2014/main" val="117387602"/>
                    </a:ext>
                  </a:extLst>
                </a:gridCol>
              </a:tblGrid>
              <a:tr h="1768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bảng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thống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kê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51244065"/>
                  </a:ext>
                </a:extLst>
              </a:tr>
              <a:tr h="1135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6. </a:t>
                      </a:r>
                      <a:r>
                        <a:rPr lang="en-US" sz="2800" b="1" dirty="0" err="1"/>
                        <a:t>Thế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nào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là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biểu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đồ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tranh</a:t>
                      </a:r>
                      <a:r>
                        <a:rPr lang="en-US" sz="2800" b="1" dirty="0"/>
                        <a:t>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7728769"/>
                  </a:ext>
                </a:extLst>
              </a:tr>
              <a:tr h="1340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7. </a:t>
                      </a:r>
                      <a:r>
                        <a:rPr lang="en-US" sz="2800" b="1" dirty="0" err="1"/>
                        <a:t>Vẽ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Biểu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đồ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cột</a:t>
                      </a:r>
                      <a:r>
                        <a:rPr lang="en-US" sz="2800" b="1" dirty="0"/>
                        <a:t>, </a:t>
                      </a:r>
                      <a:r>
                        <a:rPr lang="en-US" sz="2800" b="1" dirty="0" err="1"/>
                        <a:t>cột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kép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cần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vẽ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gì</a:t>
                      </a:r>
                      <a:r>
                        <a:rPr lang="en-US" sz="2800" b="1" dirty="0"/>
                        <a:t>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59342134"/>
                  </a:ext>
                </a:extLst>
              </a:tr>
              <a:tr h="1605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8. </a:t>
                      </a:r>
                      <a:r>
                        <a:rPr lang="en-US" sz="2800" b="1" dirty="0" err="1"/>
                        <a:t>Công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dụng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của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Biểu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đồ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cột</a:t>
                      </a:r>
                      <a:r>
                        <a:rPr lang="en-US" sz="2800" b="1" dirty="0"/>
                        <a:t>, </a:t>
                      </a:r>
                      <a:r>
                        <a:rPr lang="en-US" sz="2800" b="1" dirty="0" err="1"/>
                        <a:t>cột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kép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là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gì</a:t>
                      </a:r>
                      <a:r>
                        <a:rPr lang="en-US" sz="2800" b="1" dirty="0"/>
                        <a:t>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27965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26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54A4-A311-46A3-A19F-40D1C4A4BC1A}"/>
              </a:ext>
            </a:extLst>
          </p:cNvPr>
          <p:cNvSpPr txBox="1">
            <a:spLocks/>
          </p:cNvSpPr>
          <p:nvPr/>
        </p:nvSpPr>
        <p:spPr>
          <a:xfrm>
            <a:off x="9013370" y="112183"/>
            <a:ext cx="3381829" cy="722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84471B-E012-44EB-93D0-C066E5F041B3}"/>
              </a:ext>
            </a:extLst>
          </p:cNvPr>
          <p:cNvSpPr txBox="1">
            <a:spLocks/>
          </p:cNvSpPr>
          <p:nvPr/>
        </p:nvSpPr>
        <p:spPr>
          <a:xfrm>
            <a:off x="8977086" y="1072353"/>
            <a:ext cx="4122057" cy="602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0C875B-6468-4708-901B-5AF1B757C861}"/>
              </a:ext>
            </a:extLst>
          </p:cNvPr>
          <p:cNvSpPr txBox="1">
            <a:spLocks/>
          </p:cNvSpPr>
          <p:nvPr/>
        </p:nvSpPr>
        <p:spPr>
          <a:xfrm>
            <a:off x="9013370" y="2293256"/>
            <a:ext cx="4513942" cy="807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ECA89A-1BB3-4E9D-8471-54DBF721FA23}"/>
              </a:ext>
            </a:extLst>
          </p:cNvPr>
          <p:cNvSpPr txBox="1">
            <a:spLocks/>
          </p:cNvSpPr>
          <p:nvPr/>
        </p:nvSpPr>
        <p:spPr>
          <a:xfrm>
            <a:off x="8977086" y="1674696"/>
            <a:ext cx="4513942" cy="807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39891B14-B628-4F83-AE32-F819F9031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4167"/>
              </p:ext>
            </p:extLst>
          </p:nvPr>
        </p:nvGraphicFramePr>
        <p:xfrm>
          <a:off x="674913" y="290286"/>
          <a:ext cx="10871200" cy="5567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3021130099"/>
                    </a:ext>
                  </a:extLst>
                </a:gridCol>
                <a:gridCol w="5435600">
                  <a:extLst>
                    <a:ext uri="{9D8B030D-6E8A-4147-A177-3AD203B41FA5}">
                      <a16:colId xmlns:a16="http://schemas.microsoft.com/office/drawing/2014/main" val="1908926010"/>
                    </a:ext>
                  </a:extLst>
                </a:gridCol>
              </a:tblGrid>
              <a:tr h="1688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1. Thu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thập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dữ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liệu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855535"/>
                  </a:ext>
                </a:extLst>
              </a:tr>
              <a:tr h="1215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2. </a:t>
                      </a:r>
                      <a:r>
                        <a:rPr lang="en-US" sz="2800" b="1" dirty="0" err="1"/>
                        <a:t>Phân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loại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dữ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liệu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là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gì</a:t>
                      </a:r>
                      <a:r>
                        <a:rPr lang="en-US" sz="2800" b="1" dirty="0"/>
                        <a:t>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51179104"/>
                  </a:ext>
                </a:extLst>
              </a:tr>
              <a:tr h="1137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3. </a:t>
                      </a:r>
                      <a:r>
                        <a:rPr lang="en-US" sz="2800" b="1" dirty="0" err="1"/>
                        <a:t>Cần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làm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gì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để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đánh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giá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tính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hợp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lý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của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dữ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liệu</a:t>
                      </a:r>
                      <a:r>
                        <a:rPr lang="en-US" sz="2800" b="1" dirty="0"/>
                        <a:t>?</a:t>
                      </a:r>
                    </a:p>
                    <a:p>
                      <a:endParaRPr lang="en-US" sz="2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29466439"/>
                  </a:ext>
                </a:extLst>
              </a:tr>
              <a:tr h="1291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4. </a:t>
                      </a:r>
                      <a:r>
                        <a:rPr lang="en-US" sz="2800" b="1" dirty="0" err="1"/>
                        <a:t>Thế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nào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là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bảng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dữ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liệu</a:t>
                      </a:r>
                      <a:r>
                        <a:rPr lang="en-US" sz="2800" b="1" dirty="0"/>
                        <a:t> ban </a:t>
                      </a:r>
                      <a:r>
                        <a:rPr lang="en-US" sz="2800" b="1" dirty="0" err="1"/>
                        <a:t>đầu</a:t>
                      </a:r>
                      <a:r>
                        <a:rPr lang="en-US" sz="2800" b="1" dirty="0"/>
                        <a:t>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79915026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79EF82-8D06-4660-BED8-8AD476BC2F89}"/>
              </a:ext>
            </a:extLst>
          </p:cNvPr>
          <p:cNvSpPr txBox="1">
            <a:spLocks/>
          </p:cNvSpPr>
          <p:nvPr/>
        </p:nvSpPr>
        <p:spPr>
          <a:xfrm>
            <a:off x="6139542" y="453793"/>
            <a:ext cx="5232401" cy="1282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1. </a:t>
            </a:r>
            <a:r>
              <a:rPr lang="en-US" sz="3600" dirty="0" err="1">
                <a:solidFill>
                  <a:srgbClr val="FF0000"/>
                </a:solidFill>
              </a:rPr>
              <a:t>Những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thông</a:t>
            </a:r>
            <a:r>
              <a:rPr lang="en-US" sz="3600" dirty="0">
                <a:solidFill>
                  <a:srgbClr val="FF0000"/>
                </a:solidFill>
              </a:rPr>
              <a:t> tin </a:t>
            </a:r>
            <a:r>
              <a:rPr lang="en-US" sz="3600" dirty="0" err="1">
                <a:solidFill>
                  <a:srgbClr val="FF0000"/>
                </a:solidFill>
              </a:rPr>
              <a:t>thu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thập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ảnh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chữ</a:t>
            </a:r>
            <a:r>
              <a:rPr lang="en-US" sz="3600" dirty="0">
                <a:solidFill>
                  <a:srgbClr val="FF0000"/>
                </a:solidFill>
              </a:rPr>
              <a:t>… </a:t>
            </a:r>
            <a:r>
              <a:rPr lang="en-US" sz="3600" dirty="0" err="1">
                <a:solidFill>
                  <a:srgbClr val="FF0000"/>
                </a:solidFill>
              </a:rPr>
              <a:t>gọi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CA92EF-7FFD-4DC4-A7FE-BFA827BF1E9C}"/>
              </a:ext>
            </a:extLst>
          </p:cNvPr>
          <p:cNvSpPr txBox="1">
            <a:spLocks/>
          </p:cNvSpPr>
          <p:nvPr/>
        </p:nvSpPr>
        <p:spPr>
          <a:xfrm>
            <a:off x="6110513" y="2144484"/>
            <a:ext cx="5232401" cy="1041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2. </a:t>
            </a:r>
            <a:r>
              <a:rPr lang="en-US" sz="3600" dirty="0" err="1">
                <a:solidFill>
                  <a:srgbClr val="FF0000"/>
                </a:solidFill>
              </a:rPr>
              <a:t>Phân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loại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việc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sắp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xếp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thông</a:t>
            </a:r>
            <a:r>
              <a:rPr lang="en-US" sz="3600" dirty="0">
                <a:solidFill>
                  <a:srgbClr val="FF0000"/>
                </a:solidFill>
              </a:rPr>
              <a:t> tin </a:t>
            </a:r>
            <a:r>
              <a:rPr lang="en-US" sz="3600" dirty="0" err="1">
                <a:solidFill>
                  <a:srgbClr val="FF0000"/>
                </a:solidFill>
              </a:rPr>
              <a:t>theo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tiêu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nhất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định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6A01A4-DAB7-449D-B7BE-9BCB85EAC161}"/>
              </a:ext>
            </a:extLst>
          </p:cNvPr>
          <p:cNvSpPr txBox="1">
            <a:spLocks/>
          </p:cNvSpPr>
          <p:nvPr/>
        </p:nvSpPr>
        <p:spPr>
          <a:xfrm>
            <a:off x="6095999" y="4642403"/>
            <a:ext cx="5363029" cy="1143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4. </a:t>
            </a:r>
            <a:r>
              <a:rPr lang="en-US" sz="3600" dirty="0" err="1">
                <a:solidFill>
                  <a:srgbClr val="FF0000"/>
                </a:solidFill>
              </a:rPr>
              <a:t>bảng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liệu</a:t>
            </a:r>
            <a:r>
              <a:rPr lang="en-US" sz="3600" dirty="0">
                <a:solidFill>
                  <a:srgbClr val="FF0000"/>
                </a:solidFill>
              </a:rPr>
              <a:t> ban </a:t>
            </a:r>
            <a:r>
              <a:rPr lang="en-US" sz="3600" dirty="0" err="1">
                <a:solidFill>
                  <a:srgbClr val="FF0000"/>
                </a:solidFill>
              </a:rPr>
              <a:t>đầu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gì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người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điều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thập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lại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6BDDEE-A840-4B4F-88D4-CE07CAE79FC0}"/>
              </a:ext>
            </a:extLst>
          </p:cNvPr>
          <p:cNvSpPr txBox="1">
            <a:spLocks/>
          </p:cNvSpPr>
          <p:nvPr/>
        </p:nvSpPr>
        <p:spPr>
          <a:xfrm>
            <a:off x="6117769" y="3383153"/>
            <a:ext cx="5254174" cy="1041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3. </a:t>
            </a:r>
            <a:r>
              <a:rPr lang="en-US" sz="3600" dirty="0" err="1">
                <a:solidFill>
                  <a:srgbClr val="FF0000"/>
                </a:solidFill>
              </a:rPr>
              <a:t>để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đánh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tính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hợp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lý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đưa</a:t>
            </a:r>
            <a:r>
              <a:rPr lang="en-US" sz="3600" dirty="0">
                <a:solidFill>
                  <a:srgbClr val="FF0000"/>
                </a:solidFill>
              </a:rPr>
              <a:t> ra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tiêu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đánh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giá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76759-EFF2-4596-954D-1A5B988E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43" y="590890"/>
            <a:ext cx="10515600" cy="3008653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D4938EBD-E89F-47F8-BE97-67A21BBE0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92157"/>
              </p:ext>
            </p:extLst>
          </p:nvPr>
        </p:nvGraphicFramePr>
        <p:xfrm>
          <a:off x="1142999" y="309879"/>
          <a:ext cx="10218058" cy="5661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916">
                  <a:extLst>
                    <a:ext uri="{9D8B030D-6E8A-4147-A177-3AD203B41FA5}">
                      <a16:colId xmlns:a16="http://schemas.microsoft.com/office/drawing/2014/main" val="117387602"/>
                    </a:ext>
                  </a:extLst>
                </a:gridCol>
                <a:gridCol w="6495142">
                  <a:extLst>
                    <a:ext uri="{9D8B030D-6E8A-4147-A177-3AD203B41FA5}">
                      <a16:colId xmlns:a16="http://schemas.microsoft.com/office/drawing/2014/main" val="871538457"/>
                    </a:ext>
                  </a:extLst>
                </a:gridCol>
              </a:tblGrid>
              <a:tr h="1899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bảng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thống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kê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51244065"/>
                  </a:ext>
                </a:extLst>
              </a:tr>
              <a:tr h="86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6. </a:t>
                      </a:r>
                      <a:r>
                        <a:rPr lang="en-US" sz="2800" b="1" dirty="0" err="1"/>
                        <a:t>Thế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nào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là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biểu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đồ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tranh</a:t>
                      </a:r>
                      <a:r>
                        <a:rPr lang="en-US" sz="2800" b="1" dirty="0"/>
                        <a:t>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7728769"/>
                  </a:ext>
                </a:extLst>
              </a:tr>
              <a:tr h="1282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7. </a:t>
                      </a:r>
                      <a:r>
                        <a:rPr lang="en-US" sz="2800" b="1" dirty="0" err="1"/>
                        <a:t>Vẽ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Biểu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đồ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cột</a:t>
                      </a:r>
                      <a:r>
                        <a:rPr lang="en-US" sz="2800" b="1" dirty="0"/>
                        <a:t>, </a:t>
                      </a:r>
                      <a:r>
                        <a:rPr lang="en-US" sz="2800" b="1" dirty="0" err="1"/>
                        <a:t>cột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kép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cần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vẽ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gì</a:t>
                      </a:r>
                      <a:r>
                        <a:rPr lang="en-US" sz="2800" b="1" dirty="0"/>
                        <a:t>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59342134"/>
                  </a:ext>
                </a:extLst>
              </a:tr>
              <a:tr h="1535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8. </a:t>
                      </a:r>
                      <a:r>
                        <a:rPr lang="en-US" sz="2800" b="1" dirty="0" err="1"/>
                        <a:t>Công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dụng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của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Biểu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đồ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cột</a:t>
                      </a:r>
                      <a:r>
                        <a:rPr lang="en-US" sz="2800" b="1" dirty="0"/>
                        <a:t>, </a:t>
                      </a:r>
                      <a:r>
                        <a:rPr lang="en-US" sz="2800" b="1" dirty="0" err="1"/>
                        <a:t>cột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kép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là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gì</a:t>
                      </a:r>
                      <a:r>
                        <a:rPr lang="en-US" sz="2800" b="1" dirty="0"/>
                        <a:t>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2796562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342DBD-2F7F-46A3-92EF-3891C1B54707}"/>
              </a:ext>
            </a:extLst>
          </p:cNvPr>
          <p:cNvSpPr txBox="1">
            <a:spLocks/>
          </p:cNvSpPr>
          <p:nvPr/>
        </p:nvSpPr>
        <p:spPr>
          <a:xfrm>
            <a:off x="8831939" y="2794326"/>
            <a:ext cx="4978400" cy="106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  <a:p>
            <a:endParaRPr lang="en-US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E8C280-D251-4400-8403-D0BDC4DEC948}"/>
              </a:ext>
            </a:extLst>
          </p:cNvPr>
          <p:cNvSpPr txBox="1">
            <a:spLocks/>
          </p:cNvSpPr>
          <p:nvPr/>
        </p:nvSpPr>
        <p:spPr>
          <a:xfrm>
            <a:off x="8977085" y="4641091"/>
            <a:ext cx="4833253" cy="635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E13239-8604-435C-8E5D-27140449960D}"/>
              </a:ext>
            </a:extLst>
          </p:cNvPr>
          <p:cNvSpPr txBox="1">
            <a:spLocks/>
          </p:cNvSpPr>
          <p:nvPr/>
        </p:nvSpPr>
        <p:spPr>
          <a:xfrm>
            <a:off x="8977086" y="3880943"/>
            <a:ext cx="5094514" cy="61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F95BF8-3F52-4D9D-B9A8-99722FE478DA}"/>
              </a:ext>
            </a:extLst>
          </p:cNvPr>
          <p:cNvSpPr txBox="1">
            <a:spLocks/>
          </p:cNvSpPr>
          <p:nvPr/>
        </p:nvSpPr>
        <p:spPr>
          <a:xfrm>
            <a:off x="8890000" y="5276663"/>
            <a:ext cx="3882572" cy="945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DE2D0C-E91D-46CD-822E-FDFD9199C335}"/>
              </a:ext>
            </a:extLst>
          </p:cNvPr>
          <p:cNvSpPr txBox="1">
            <a:spLocks/>
          </p:cNvSpPr>
          <p:nvPr/>
        </p:nvSpPr>
        <p:spPr>
          <a:xfrm>
            <a:off x="4949367" y="4678451"/>
            <a:ext cx="6183090" cy="1060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8. </a:t>
            </a:r>
            <a:r>
              <a:rPr lang="en-US" sz="3600" dirty="0" err="1">
                <a:solidFill>
                  <a:srgbClr val="FF0000"/>
                </a:solidFill>
              </a:rPr>
              <a:t>Công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Biểu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đồ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cột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cột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kép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để</a:t>
            </a:r>
            <a:r>
              <a:rPr lang="en-US" sz="3600" dirty="0">
                <a:solidFill>
                  <a:srgbClr val="FF0000"/>
                </a:solidFill>
              </a:rPr>
              <a:t> so </a:t>
            </a:r>
            <a:r>
              <a:rPr lang="en-US" sz="3600" dirty="0" err="1">
                <a:solidFill>
                  <a:srgbClr val="FF0000"/>
                </a:solidFill>
              </a:rPr>
              <a:t>sánh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một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trực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loại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CB9E3C7-501B-4EA4-ACCA-C065D9398F72}"/>
              </a:ext>
            </a:extLst>
          </p:cNvPr>
          <p:cNvSpPr txBox="1">
            <a:spLocks/>
          </p:cNvSpPr>
          <p:nvPr/>
        </p:nvSpPr>
        <p:spPr>
          <a:xfrm>
            <a:off x="4949367" y="2395572"/>
            <a:ext cx="6183090" cy="616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6. </a:t>
            </a:r>
            <a:r>
              <a:rPr lang="en-US" sz="3600" dirty="0" err="1">
                <a:solidFill>
                  <a:srgbClr val="FF0000"/>
                </a:solidFill>
              </a:rPr>
              <a:t>biểu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đồ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tranh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biểu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tượng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hoặc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ảnh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hiện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liệu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8AE271-71A3-4AD8-A469-42F2913C071B}"/>
              </a:ext>
            </a:extLst>
          </p:cNvPr>
          <p:cNvSpPr txBox="1">
            <a:spLocks/>
          </p:cNvSpPr>
          <p:nvPr/>
        </p:nvSpPr>
        <p:spPr>
          <a:xfrm>
            <a:off x="4949367" y="3429000"/>
            <a:ext cx="6183090" cy="956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7. </a:t>
            </a:r>
            <a:r>
              <a:rPr lang="en-US" sz="3600" dirty="0" err="1">
                <a:solidFill>
                  <a:srgbClr val="FF0000"/>
                </a:solidFill>
              </a:rPr>
              <a:t>Vẽ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Biểu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đồ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cột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cột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kép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vẽ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trục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đứng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trục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ngang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cột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nhật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hiện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đối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tượng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tương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ứng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biểu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đồ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51C7C8-927C-4522-A237-1CE9A51890F5}"/>
              </a:ext>
            </a:extLst>
          </p:cNvPr>
          <p:cNvSpPr txBox="1">
            <a:spLocks/>
          </p:cNvSpPr>
          <p:nvPr/>
        </p:nvSpPr>
        <p:spPr>
          <a:xfrm>
            <a:off x="4840509" y="505019"/>
            <a:ext cx="6291947" cy="15974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</a:rPr>
              <a:t>5. </a:t>
            </a:r>
            <a:r>
              <a:rPr lang="en-US" sz="3600" dirty="0" err="1">
                <a:solidFill>
                  <a:srgbClr val="FF0000"/>
                </a:solidFill>
              </a:rPr>
              <a:t>bảng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thống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kê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bày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liệu</a:t>
            </a:r>
            <a:r>
              <a:rPr lang="en-US" sz="3600" dirty="0">
                <a:solidFill>
                  <a:srgbClr val="FF0000"/>
                </a:solidFill>
              </a:rPr>
              <a:t> chi 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bảng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liệu</a:t>
            </a:r>
            <a:r>
              <a:rPr lang="en-US" sz="3600" dirty="0">
                <a:solidFill>
                  <a:srgbClr val="FF0000"/>
                </a:solidFill>
              </a:rPr>
              <a:t> ban </a:t>
            </a:r>
            <a:r>
              <a:rPr lang="en-US" sz="3600" dirty="0" err="1">
                <a:solidFill>
                  <a:srgbClr val="FF0000"/>
                </a:solidFill>
              </a:rPr>
              <a:t>đầu</a:t>
            </a:r>
            <a:r>
              <a:rPr lang="en-US" sz="3600" dirty="0">
                <a:solidFill>
                  <a:srgbClr val="FF0000"/>
                </a:solidFill>
              </a:rPr>
              <a:t>, bao </a:t>
            </a:r>
            <a:r>
              <a:rPr lang="en-US" sz="3600" dirty="0" err="1">
                <a:solidFill>
                  <a:srgbClr val="FF0000"/>
                </a:solidFill>
              </a:rPr>
              <a:t>gồm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hang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cột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hiện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sách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đối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tượng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thống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kê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với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đối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tượng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85" y="0"/>
            <a:ext cx="7859485" cy="62556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DF51C-460C-40C3-93BE-D2BD58613133}"/>
              </a:ext>
            </a:extLst>
          </p:cNvPr>
          <p:cNvSpPr txBox="1">
            <a:spLocks/>
          </p:cNvSpPr>
          <p:nvPr/>
        </p:nvSpPr>
        <p:spPr>
          <a:xfrm>
            <a:off x="8713567" y="306030"/>
            <a:ext cx="3381829" cy="722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1.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thu</a:t>
            </a:r>
            <a:r>
              <a:rPr lang="en-US" sz="3600" dirty="0"/>
              <a:t> </a:t>
            </a:r>
            <a:r>
              <a:rPr lang="en-US" sz="3600" dirty="0" err="1"/>
              <a:t>thập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, </a:t>
            </a:r>
            <a:r>
              <a:rPr lang="en-US" sz="3600" dirty="0" err="1"/>
              <a:t>số</a:t>
            </a:r>
            <a:r>
              <a:rPr lang="en-US" sz="3600" dirty="0"/>
              <a:t>, </a:t>
            </a:r>
            <a:r>
              <a:rPr lang="en-US" sz="3600" dirty="0" err="1"/>
              <a:t>chữ</a:t>
            </a:r>
            <a:r>
              <a:rPr lang="en-US" sz="3600" dirty="0"/>
              <a:t> … </a:t>
            </a:r>
            <a:r>
              <a:rPr lang="en-US" sz="3600" dirty="0" err="1"/>
              <a:t>gọi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dữ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r>
              <a:rPr lang="en-US" sz="3600" dirty="0"/>
              <a:t> </a:t>
            </a:r>
          </a:p>
          <a:p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16A53F-8566-402F-ACAA-FD1F52E2D9CB}"/>
              </a:ext>
            </a:extLst>
          </p:cNvPr>
          <p:cNvSpPr txBox="1">
            <a:spLocks/>
          </p:cNvSpPr>
          <p:nvPr/>
        </p:nvSpPr>
        <p:spPr>
          <a:xfrm>
            <a:off x="7416799" y="4957596"/>
            <a:ext cx="4978400" cy="1060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5.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thống</a:t>
            </a:r>
            <a:r>
              <a:rPr lang="en-US" sz="3600" dirty="0"/>
              <a:t> </a:t>
            </a:r>
            <a:r>
              <a:rPr lang="en-US" sz="3600" dirty="0" err="1"/>
              <a:t>kê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bày</a:t>
            </a:r>
            <a:r>
              <a:rPr lang="en-US" sz="3600" dirty="0"/>
              <a:t> </a:t>
            </a:r>
            <a:r>
              <a:rPr lang="en-US" sz="3600" dirty="0" err="1"/>
              <a:t>dữ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r>
              <a:rPr lang="en-US" sz="3600" dirty="0"/>
              <a:t> chi </a:t>
            </a:r>
            <a:r>
              <a:rPr lang="en-US" sz="3600" dirty="0" err="1"/>
              <a:t>tiết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dữ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r>
              <a:rPr lang="en-US" sz="3600" dirty="0"/>
              <a:t> ban </a:t>
            </a:r>
            <a:r>
              <a:rPr lang="en-US" sz="3600" dirty="0" err="1"/>
              <a:t>đầu</a:t>
            </a:r>
            <a:r>
              <a:rPr lang="en-US" sz="3600" dirty="0"/>
              <a:t>, bao </a:t>
            </a:r>
            <a:r>
              <a:rPr lang="en-US" sz="3600" dirty="0" err="1"/>
              <a:t>gồm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hang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cột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danh</a:t>
            </a:r>
            <a:r>
              <a:rPr lang="en-US" sz="3600" dirty="0"/>
              <a:t> </a:t>
            </a:r>
            <a:r>
              <a:rPr lang="en-US" sz="3600" dirty="0" err="1"/>
              <a:t>sách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 </a:t>
            </a:r>
            <a:r>
              <a:rPr lang="en-US" sz="3600" dirty="0" err="1"/>
              <a:t>thống</a:t>
            </a:r>
            <a:r>
              <a:rPr lang="en-US" sz="3600" dirty="0"/>
              <a:t> </a:t>
            </a:r>
            <a:r>
              <a:rPr lang="en-US" sz="3600" dirty="0" err="1"/>
              <a:t>kê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dữ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ECFCFC-C9B9-465C-AA56-FAB33548DFB3}"/>
              </a:ext>
            </a:extLst>
          </p:cNvPr>
          <p:cNvSpPr txBox="1">
            <a:spLocks/>
          </p:cNvSpPr>
          <p:nvPr/>
        </p:nvSpPr>
        <p:spPr>
          <a:xfrm>
            <a:off x="8977086" y="1595525"/>
            <a:ext cx="4122057" cy="602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2.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loại</a:t>
            </a:r>
            <a:r>
              <a:rPr lang="en-US" sz="3600" dirty="0"/>
              <a:t> </a:t>
            </a:r>
            <a:r>
              <a:rPr lang="en-US" sz="3600" dirty="0" err="1"/>
              <a:t>dữ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sắp</a:t>
            </a:r>
            <a:r>
              <a:rPr lang="en-US" sz="3600" dirty="0"/>
              <a:t> </a:t>
            </a:r>
            <a:r>
              <a:rPr lang="en-US" sz="3600" dirty="0" err="1"/>
              <a:t>xếp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</a:t>
            </a:r>
            <a:r>
              <a:rPr lang="en-US" sz="3600" dirty="0"/>
              <a:t> </a:t>
            </a:r>
            <a:r>
              <a:rPr lang="en-US" sz="3600" dirty="0" err="1"/>
              <a:t>tiêu</a:t>
            </a:r>
            <a:r>
              <a:rPr lang="en-US" sz="3600" dirty="0"/>
              <a:t> </a:t>
            </a:r>
            <a:r>
              <a:rPr lang="en-US" sz="3600" dirty="0" err="1"/>
              <a:t>chí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 </a:t>
            </a:r>
            <a:r>
              <a:rPr lang="en-US" sz="3600" dirty="0" err="1"/>
              <a:t>định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E766D7-5410-42AB-848C-9C8405DD0EDD}"/>
              </a:ext>
            </a:extLst>
          </p:cNvPr>
          <p:cNvSpPr txBox="1">
            <a:spLocks/>
          </p:cNvSpPr>
          <p:nvPr/>
        </p:nvSpPr>
        <p:spPr>
          <a:xfrm>
            <a:off x="-2329541" y="3324808"/>
            <a:ext cx="3746111" cy="63557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7.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cột</a:t>
            </a:r>
            <a:r>
              <a:rPr lang="en-US" sz="3600" dirty="0"/>
              <a:t>, </a:t>
            </a:r>
            <a:r>
              <a:rPr lang="en-US" sz="3600" dirty="0" err="1"/>
              <a:t>cột</a:t>
            </a:r>
            <a:r>
              <a:rPr lang="en-US" sz="3600" dirty="0"/>
              <a:t> </a:t>
            </a:r>
            <a:r>
              <a:rPr lang="en-US" sz="3600" dirty="0" err="1"/>
              <a:t>kép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trục</a:t>
            </a:r>
            <a:r>
              <a:rPr lang="en-US" sz="3600" dirty="0"/>
              <a:t> </a:t>
            </a:r>
            <a:r>
              <a:rPr lang="en-US" sz="3600" dirty="0" err="1"/>
              <a:t>đứng</a:t>
            </a:r>
            <a:r>
              <a:rPr lang="en-US" sz="3600" dirty="0"/>
              <a:t>, </a:t>
            </a:r>
            <a:r>
              <a:rPr lang="en-US" sz="3600" dirty="0" err="1"/>
              <a:t>trục</a:t>
            </a:r>
            <a:r>
              <a:rPr lang="en-US" sz="3600" dirty="0"/>
              <a:t> </a:t>
            </a:r>
            <a:r>
              <a:rPr lang="en-US" sz="3600" dirty="0" err="1"/>
              <a:t>ngang</a:t>
            </a:r>
            <a:r>
              <a:rPr lang="en-US" sz="3600" dirty="0"/>
              <a:t>, </a:t>
            </a:r>
            <a:r>
              <a:rPr lang="en-US" sz="3600" dirty="0" err="1"/>
              <a:t>cột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 </a:t>
            </a:r>
            <a:r>
              <a:rPr lang="en-US" sz="3600" dirty="0" err="1"/>
              <a:t>tương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,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108A3E-EE32-4535-984F-2C47ECE90DF8}"/>
              </a:ext>
            </a:extLst>
          </p:cNvPr>
          <p:cNvSpPr txBox="1">
            <a:spLocks/>
          </p:cNvSpPr>
          <p:nvPr/>
        </p:nvSpPr>
        <p:spPr>
          <a:xfrm>
            <a:off x="-983878" y="912891"/>
            <a:ext cx="5094514" cy="616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6.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dữ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82EF4F-9AC2-401D-8799-A044FF255619}"/>
              </a:ext>
            </a:extLst>
          </p:cNvPr>
          <p:cNvSpPr txBox="1">
            <a:spLocks/>
          </p:cNvSpPr>
          <p:nvPr/>
        </p:nvSpPr>
        <p:spPr>
          <a:xfrm>
            <a:off x="8218891" y="3930228"/>
            <a:ext cx="4513942" cy="807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4.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dữ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r>
              <a:rPr lang="en-US" sz="3600" dirty="0"/>
              <a:t> ban </a:t>
            </a:r>
            <a:r>
              <a:rPr lang="en-US" sz="3600" dirty="0" err="1"/>
              <a:t>đầu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tra</a:t>
            </a:r>
            <a:r>
              <a:rPr lang="en-US" sz="3600" dirty="0"/>
              <a:t> </a:t>
            </a:r>
            <a:r>
              <a:rPr lang="en-US" sz="3600" dirty="0" err="1"/>
              <a:t>thu</a:t>
            </a:r>
            <a:r>
              <a:rPr lang="en-US" sz="3600" dirty="0"/>
              <a:t> </a:t>
            </a:r>
            <a:r>
              <a:rPr lang="en-US" sz="3600" dirty="0" err="1"/>
              <a:t>thập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30D475-C69C-45B3-95D1-D64486A5550C}"/>
              </a:ext>
            </a:extLst>
          </p:cNvPr>
          <p:cNvSpPr txBox="1">
            <a:spLocks/>
          </p:cNvSpPr>
          <p:nvPr/>
        </p:nvSpPr>
        <p:spPr>
          <a:xfrm>
            <a:off x="-2032000" y="5117006"/>
            <a:ext cx="3882572" cy="945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8.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cột</a:t>
            </a:r>
            <a:r>
              <a:rPr lang="en-US" sz="3600" dirty="0"/>
              <a:t>, </a:t>
            </a:r>
            <a:r>
              <a:rPr lang="en-US" sz="3600" dirty="0" err="1"/>
              <a:t>cột</a:t>
            </a:r>
            <a:r>
              <a:rPr lang="en-US" sz="3600" dirty="0"/>
              <a:t> </a:t>
            </a:r>
            <a:r>
              <a:rPr lang="en-US" sz="3600" dirty="0" err="1"/>
              <a:t>kép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so </a:t>
            </a:r>
            <a:r>
              <a:rPr lang="en-US" sz="3600" dirty="0" err="1"/>
              <a:t>sánh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trực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loại</a:t>
            </a:r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82A481-991F-406F-B8FD-2E8152E6BD0B}"/>
              </a:ext>
            </a:extLst>
          </p:cNvPr>
          <p:cNvSpPr txBox="1">
            <a:spLocks/>
          </p:cNvSpPr>
          <p:nvPr/>
        </p:nvSpPr>
        <p:spPr>
          <a:xfrm>
            <a:off x="8894162" y="2608903"/>
            <a:ext cx="4513942" cy="807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3.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đánh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lý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dữ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đưa</a:t>
            </a:r>
            <a:r>
              <a:rPr lang="en-US" sz="3600" dirty="0"/>
              <a:t> ra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tiêu</a:t>
            </a:r>
            <a:r>
              <a:rPr lang="en-US" sz="3600" dirty="0"/>
              <a:t> </a:t>
            </a:r>
            <a:r>
              <a:rPr lang="en-US" sz="3600" dirty="0" err="1"/>
              <a:t>chí</a:t>
            </a:r>
            <a:r>
              <a:rPr lang="en-US" sz="3600" dirty="0"/>
              <a:t> </a:t>
            </a:r>
            <a:r>
              <a:rPr lang="en-US" sz="3600" dirty="0" err="1"/>
              <a:t>đánh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022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ECH MOI 1.jpg">
            <a:extLst>
              <a:ext uri="{FF2B5EF4-FFF2-40B4-BE49-F238E27FC236}">
                <a16:creationId xmlns:a16="http://schemas.microsoft.com/office/drawing/2014/main" id="{10E2ABB1-B4A5-41BE-A017-DD74D4442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33528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65368838-7D27-4B7D-A563-D33682582E77}"/>
              </a:ext>
            </a:extLst>
          </p:cNvPr>
          <p:cNvSpPr/>
          <p:nvPr/>
        </p:nvSpPr>
        <p:spPr>
          <a:xfrm>
            <a:off x="5003808" y="4643663"/>
            <a:ext cx="954311" cy="1611086"/>
          </a:xfrm>
          <a:prstGeom prst="parallelogram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</a:rPr>
              <a:t>B1</a:t>
            </a:r>
          </a:p>
        </p:txBody>
      </p:sp>
      <p:sp>
        <p:nvSpPr>
          <p:cNvPr id="61444" name="Title 1">
            <a:extLst>
              <a:ext uri="{FF2B5EF4-FFF2-40B4-BE49-F238E27FC236}">
                <a16:creationId xmlns:a16="http://schemas.microsoft.com/office/drawing/2014/main" id="{57B6DF7B-F854-4613-90EF-4A86E1F3A5A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"/>
            <a:ext cx="5791200" cy="1470025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LÊN TẦM CAO MỚI</a:t>
            </a:r>
          </a:p>
        </p:txBody>
      </p:sp>
      <p:pic>
        <p:nvPicPr>
          <p:cNvPr id="5" name="Picture 4" descr="ECH-DONG.gif">
            <a:extLst>
              <a:ext uri="{FF2B5EF4-FFF2-40B4-BE49-F238E27FC236}">
                <a16:creationId xmlns:a16="http://schemas.microsoft.com/office/drawing/2014/main" id="{A6F1062D-6E48-42A7-AB2E-E401822D4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800" y="5719764"/>
            <a:ext cx="838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A394D95-1B19-4A12-82AF-1F6A3CA815DA}"/>
              </a:ext>
            </a:extLst>
          </p:cNvPr>
          <p:cNvSpPr/>
          <p:nvPr/>
        </p:nvSpPr>
        <p:spPr>
          <a:xfrm>
            <a:off x="3733800" y="6096000"/>
            <a:ext cx="914400" cy="762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200" b="1"/>
              <a:t>LÊN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5EABB874-5F99-4B75-80D7-466AA44D3C6F}"/>
              </a:ext>
            </a:extLst>
          </p:cNvPr>
          <p:cNvSpPr/>
          <p:nvPr/>
        </p:nvSpPr>
        <p:spPr>
          <a:xfrm>
            <a:off x="5854694" y="4065813"/>
            <a:ext cx="823684" cy="1611087"/>
          </a:xfrm>
          <a:prstGeom prst="parallelogram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B2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1D63187-FE13-4ED7-A40B-23A82BD47163}"/>
              </a:ext>
            </a:extLst>
          </p:cNvPr>
          <p:cNvSpPr/>
          <p:nvPr/>
        </p:nvSpPr>
        <p:spPr>
          <a:xfrm>
            <a:off x="6493329" y="3581400"/>
            <a:ext cx="823685" cy="1694543"/>
          </a:xfrm>
          <a:prstGeom prst="parallelogram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</a:rPr>
              <a:t>B3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AA445BD-A520-45DC-9ACC-EC781D4AD592}"/>
              </a:ext>
            </a:extLst>
          </p:cNvPr>
          <p:cNvSpPr/>
          <p:nvPr/>
        </p:nvSpPr>
        <p:spPr>
          <a:xfrm>
            <a:off x="7173683" y="3220356"/>
            <a:ext cx="827317" cy="1676400"/>
          </a:xfrm>
          <a:prstGeom prst="parallelogram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B4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DA70BBE-901E-4927-94C3-075C18248429}"/>
              </a:ext>
            </a:extLst>
          </p:cNvPr>
          <p:cNvSpPr/>
          <p:nvPr/>
        </p:nvSpPr>
        <p:spPr>
          <a:xfrm>
            <a:off x="7841341" y="2781300"/>
            <a:ext cx="885376" cy="1600200"/>
          </a:xfrm>
          <a:prstGeom prst="parallelogram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B5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47641AE-D074-4598-8E60-A26DB7CDF1D2}"/>
              </a:ext>
            </a:extLst>
          </p:cNvPr>
          <p:cNvSpPr/>
          <p:nvPr/>
        </p:nvSpPr>
        <p:spPr>
          <a:xfrm>
            <a:off x="8519885" y="2420256"/>
            <a:ext cx="928918" cy="1600200"/>
          </a:xfrm>
          <a:prstGeom prst="parallelogram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B6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D872532-5E8B-479D-950C-187F4B72C7C8}"/>
              </a:ext>
            </a:extLst>
          </p:cNvPr>
          <p:cNvSpPr/>
          <p:nvPr/>
        </p:nvSpPr>
        <p:spPr>
          <a:xfrm>
            <a:off x="9245601" y="2218871"/>
            <a:ext cx="852714" cy="1600200"/>
          </a:xfrm>
          <a:prstGeom prst="parallelogram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</a:rPr>
              <a:t>B7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9797AF39-7448-41F9-8CE8-EC1F94455C9F}"/>
              </a:ext>
            </a:extLst>
          </p:cNvPr>
          <p:cNvSpPr/>
          <p:nvPr/>
        </p:nvSpPr>
        <p:spPr>
          <a:xfrm>
            <a:off x="9967687" y="1790699"/>
            <a:ext cx="794656" cy="1600201"/>
          </a:xfrm>
          <a:prstGeom prst="parallelogram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B8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F5EE92EF-6FBC-42DF-83F9-821010133491}"/>
              </a:ext>
            </a:extLst>
          </p:cNvPr>
          <p:cNvSpPr/>
          <p:nvPr/>
        </p:nvSpPr>
        <p:spPr>
          <a:xfrm>
            <a:off x="10617199" y="1470026"/>
            <a:ext cx="852714" cy="1676400"/>
          </a:xfrm>
          <a:prstGeom prst="parallelogram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B9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DA973A5A-9DBE-4138-9F8C-98863F4F6D40}"/>
              </a:ext>
            </a:extLst>
          </p:cNvPr>
          <p:cNvSpPr/>
          <p:nvPr/>
        </p:nvSpPr>
        <p:spPr>
          <a:xfrm>
            <a:off x="11339286" y="1181098"/>
            <a:ext cx="852714" cy="1600202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</a:rPr>
              <a:t>B10</a:t>
            </a:r>
          </a:p>
        </p:txBody>
      </p:sp>
      <p:sp>
        <p:nvSpPr>
          <p:cNvPr id="17" name="Up Arrow Callout 16">
            <a:hlinkClick r:id="rId5" action="ppaction://hlinksldjump"/>
            <a:extLst>
              <a:ext uri="{FF2B5EF4-FFF2-40B4-BE49-F238E27FC236}">
                <a16:creationId xmlns:a16="http://schemas.microsoft.com/office/drawing/2014/main" id="{9211F03B-D230-4744-90BC-207E01B0FA0C}"/>
              </a:ext>
            </a:extLst>
          </p:cNvPr>
          <p:cNvSpPr/>
          <p:nvPr/>
        </p:nvSpPr>
        <p:spPr>
          <a:xfrm>
            <a:off x="5060045" y="6184899"/>
            <a:ext cx="457200" cy="685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/>
              <a:t>c1</a:t>
            </a:r>
          </a:p>
        </p:txBody>
      </p:sp>
      <p:sp>
        <p:nvSpPr>
          <p:cNvPr id="18" name="Up Arrow Callout 17">
            <a:hlinkClick r:id="rId6" action="ppaction://hlinksldjump"/>
            <a:extLst>
              <a:ext uri="{FF2B5EF4-FFF2-40B4-BE49-F238E27FC236}">
                <a16:creationId xmlns:a16="http://schemas.microsoft.com/office/drawing/2014/main" id="{4FF392D7-7AF8-4009-B23C-6D18CB70078D}"/>
              </a:ext>
            </a:extLst>
          </p:cNvPr>
          <p:cNvSpPr/>
          <p:nvPr/>
        </p:nvSpPr>
        <p:spPr>
          <a:xfrm>
            <a:off x="5796645" y="6096000"/>
            <a:ext cx="444500" cy="7620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/>
              <a:t>c2</a:t>
            </a:r>
          </a:p>
        </p:txBody>
      </p:sp>
      <p:sp>
        <p:nvSpPr>
          <p:cNvPr id="19" name="Up Arrow Callout 18">
            <a:hlinkClick r:id="rId7" action="ppaction://hlinksldjump"/>
            <a:extLst>
              <a:ext uri="{FF2B5EF4-FFF2-40B4-BE49-F238E27FC236}">
                <a16:creationId xmlns:a16="http://schemas.microsoft.com/office/drawing/2014/main" id="{2E434805-94DB-48EF-B573-D52E40B4DBA7}"/>
              </a:ext>
            </a:extLst>
          </p:cNvPr>
          <p:cNvSpPr/>
          <p:nvPr/>
        </p:nvSpPr>
        <p:spPr>
          <a:xfrm>
            <a:off x="6482446" y="5791200"/>
            <a:ext cx="381000" cy="1066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600" b="1"/>
              <a:t>c3</a:t>
            </a:r>
          </a:p>
        </p:txBody>
      </p:sp>
      <p:sp>
        <p:nvSpPr>
          <p:cNvPr id="20" name="Up Arrow Callout 19">
            <a:hlinkClick r:id="rId8" action="ppaction://hlinksldjump"/>
            <a:extLst>
              <a:ext uri="{FF2B5EF4-FFF2-40B4-BE49-F238E27FC236}">
                <a16:creationId xmlns:a16="http://schemas.microsoft.com/office/drawing/2014/main" id="{9890BA4A-D572-408D-908F-22411C2B0438}"/>
              </a:ext>
            </a:extLst>
          </p:cNvPr>
          <p:cNvSpPr/>
          <p:nvPr/>
        </p:nvSpPr>
        <p:spPr>
          <a:xfrm>
            <a:off x="7184572" y="5537199"/>
            <a:ext cx="381000" cy="1295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9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600" b="1"/>
              <a:t>c4</a:t>
            </a:r>
          </a:p>
        </p:txBody>
      </p:sp>
      <p:sp>
        <p:nvSpPr>
          <p:cNvPr id="21" name="Up Arrow Callout 20">
            <a:hlinkClick r:id="rId9" action="ppaction://hlinksldjump"/>
            <a:extLst>
              <a:ext uri="{FF2B5EF4-FFF2-40B4-BE49-F238E27FC236}">
                <a16:creationId xmlns:a16="http://schemas.microsoft.com/office/drawing/2014/main" id="{E9B581B1-8D24-47FA-A436-31FA8840930C}"/>
              </a:ext>
            </a:extLst>
          </p:cNvPr>
          <p:cNvSpPr/>
          <p:nvPr/>
        </p:nvSpPr>
        <p:spPr>
          <a:xfrm>
            <a:off x="7935684" y="5335812"/>
            <a:ext cx="381000" cy="15240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27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600" b="1"/>
              <a:t>c5</a:t>
            </a:r>
          </a:p>
        </p:txBody>
      </p:sp>
      <p:sp>
        <p:nvSpPr>
          <p:cNvPr id="22" name="Up Arrow Callout 21">
            <a:hlinkClick r:id="rId10" action="ppaction://hlinksldjump"/>
            <a:extLst>
              <a:ext uri="{FF2B5EF4-FFF2-40B4-BE49-F238E27FC236}">
                <a16:creationId xmlns:a16="http://schemas.microsoft.com/office/drawing/2014/main" id="{55D7EDDB-4C3F-48AF-8032-CFCE623961C0}"/>
              </a:ext>
            </a:extLst>
          </p:cNvPr>
          <p:cNvSpPr/>
          <p:nvPr/>
        </p:nvSpPr>
        <p:spPr>
          <a:xfrm>
            <a:off x="8636003" y="5029200"/>
            <a:ext cx="457200" cy="1828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97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/>
              <a:t>c6</a:t>
            </a:r>
          </a:p>
        </p:txBody>
      </p:sp>
      <p:sp>
        <p:nvSpPr>
          <p:cNvPr id="23" name="Up Arrow Callout 22">
            <a:hlinkClick r:id="rId11" action="ppaction://hlinksldjump"/>
            <a:extLst>
              <a:ext uri="{FF2B5EF4-FFF2-40B4-BE49-F238E27FC236}">
                <a16:creationId xmlns:a16="http://schemas.microsoft.com/office/drawing/2014/main" id="{EB99CA5C-D081-400A-9757-D3FB7F239F43}"/>
              </a:ext>
            </a:extLst>
          </p:cNvPr>
          <p:cNvSpPr/>
          <p:nvPr/>
        </p:nvSpPr>
        <p:spPr>
          <a:xfrm>
            <a:off x="9327244" y="4626428"/>
            <a:ext cx="457200" cy="220617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22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/>
              <a:t>c7</a:t>
            </a:r>
          </a:p>
        </p:txBody>
      </p:sp>
      <p:sp>
        <p:nvSpPr>
          <p:cNvPr id="24" name="Up Arrow Callout 23">
            <a:hlinkClick r:id="rId12" action="ppaction://hlinksldjump"/>
            <a:extLst>
              <a:ext uri="{FF2B5EF4-FFF2-40B4-BE49-F238E27FC236}">
                <a16:creationId xmlns:a16="http://schemas.microsoft.com/office/drawing/2014/main" id="{09687E7A-7B30-447C-9560-35BBDE97ED83}"/>
              </a:ext>
            </a:extLst>
          </p:cNvPr>
          <p:cNvSpPr/>
          <p:nvPr/>
        </p:nvSpPr>
        <p:spPr>
          <a:xfrm>
            <a:off x="10018486" y="4065813"/>
            <a:ext cx="533400" cy="276678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13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/>
              <a:t>c8</a:t>
            </a:r>
          </a:p>
        </p:txBody>
      </p:sp>
      <p:sp>
        <p:nvSpPr>
          <p:cNvPr id="25" name="Up Arrow Callout 24">
            <a:hlinkClick r:id="rId13" action="ppaction://hlinksldjump"/>
            <a:extLst>
              <a:ext uri="{FF2B5EF4-FFF2-40B4-BE49-F238E27FC236}">
                <a16:creationId xmlns:a16="http://schemas.microsoft.com/office/drawing/2014/main" id="{1AF7D380-F3BF-4FC5-8907-D1631B4E3BD0}"/>
              </a:ext>
            </a:extLst>
          </p:cNvPr>
          <p:cNvSpPr/>
          <p:nvPr/>
        </p:nvSpPr>
        <p:spPr>
          <a:xfrm>
            <a:off x="10704286" y="3711573"/>
            <a:ext cx="533400" cy="312238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83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/>
              <a:t>c9</a:t>
            </a:r>
          </a:p>
        </p:txBody>
      </p:sp>
      <p:sp>
        <p:nvSpPr>
          <p:cNvPr id="26" name="Up Arrow Callout 25">
            <a:hlinkClick r:id="rId14" action="ppaction://hlinksldjump"/>
            <a:extLst>
              <a:ext uri="{FF2B5EF4-FFF2-40B4-BE49-F238E27FC236}">
                <a16:creationId xmlns:a16="http://schemas.microsoft.com/office/drawing/2014/main" id="{FAE9C36F-189F-4426-ABD4-FCC63E8C1421}"/>
              </a:ext>
            </a:extLst>
          </p:cNvPr>
          <p:cNvSpPr/>
          <p:nvPr/>
        </p:nvSpPr>
        <p:spPr>
          <a:xfrm>
            <a:off x="11390086" y="3070228"/>
            <a:ext cx="609600" cy="376554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81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/>
              <a:t>c10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CD6B6A2C-2F62-48DF-8122-199E7D8C4D6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067800" y="152400"/>
            <a:ext cx="457200" cy="685800"/>
            <a:chOff x="837406" y="1676400"/>
            <a:chExt cx="1067594" cy="144859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7E88C4D-E26F-445B-B4EC-B01D7042304C}"/>
                </a:ext>
              </a:extLst>
            </p:cNvPr>
            <p:cNvCxnSpPr/>
            <p:nvPr/>
          </p:nvCxnSpPr>
          <p:spPr>
            <a:xfrm rot="5400000">
              <a:off x="113109" y="2400697"/>
              <a:ext cx="1448594" cy="0"/>
            </a:xfrm>
            <a:prstGeom prst="line">
              <a:avLst/>
            </a:prstGeom>
            <a:ln w="38100">
              <a:solidFill>
                <a:srgbClr val="00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ouble Wave 28">
              <a:extLst>
                <a:ext uri="{FF2B5EF4-FFF2-40B4-BE49-F238E27FC236}">
                  <a16:creationId xmlns:a16="http://schemas.microsoft.com/office/drawing/2014/main" id="{2E691EEB-0362-44E4-807B-124F5FE53DBC}"/>
                </a:ext>
              </a:extLst>
            </p:cNvPr>
            <p:cNvSpPr/>
            <p:nvPr/>
          </p:nvSpPr>
          <p:spPr>
            <a:xfrm>
              <a:off x="837406" y="1676400"/>
              <a:ext cx="1067594" cy="53316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" name="Arrow: Down 3">
            <a:hlinkClick r:id="rId15" action="ppaction://hlinksldjump"/>
            <a:extLst>
              <a:ext uri="{FF2B5EF4-FFF2-40B4-BE49-F238E27FC236}">
                <a16:creationId xmlns:a16="http://schemas.microsoft.com/office/drawing/2014/main" id="{9880D8A6-252C-44D0-85F3-F757F781F6FB}"/>
              </a:ext>
            </a:extLst>
          </p:cNvPr>
          <p:cNvSpPr/>
          <p:nvPr/>
        </p:nvSpPr>
        <p:spPr>
          <a:xfrm>
            <a:off x="333829" y="5676900"/>
            <a:ext cx="869045" cy="912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0.02755 C 0.01432 0.01528 0.01458 0.00324 0.01484 -0.0169 C 0.01497 -0.03727 0.01718 -0.03981 0.01484 -0.09398 C 0.01263 -0.14791 -0.00261 -0.29051 0.00117 -0.34236 C 0.00481 -0.39421 0.01718 -0.40486 0.03815 -0.40579 C 0.05924 -0.40671 0.1082 -0.36921 0.12708 -0.34815 C 0.14622 -0.32708 0.14921 -0.30301 0.15247 -0.2787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48 -0.27871 L 0.22083 -0.30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4 -0.30556 L 0.27917 -0.37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37222 L 0.3375 -0.427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-0.42761 L 0.40417 -0.5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3 -0.51642 L 0.45417 -0.56082 " pathEditMode="relative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17 -0.56082 L 0.5125 -0.60523 " pathEditMode="relative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5 -0.60523 L 0.57083 -0.66073 " pathEditMode="relative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917 -0.71624 L 0.67917 -0.74954 " pathEditMode="relative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17 -0.73843 L 0.72748 -0.816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083 -0.66073 L 0.62917 -0.71624 " pathEditMode="relative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362CCC88-C54C-4104-99EE-49B06BE16C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429" y="145254"/>
            <a:ext cx="2108200" cy="863489"/>
          </a:xfrm>
        </p:spPr>
        <p:txBody>
          <a:bodyPr>
            <a:normAutofit/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912E1-85BA-4732-AEDC-1685E24E92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2914" y="92891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ra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giỏi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7A</a:t>
            </a:r>
          </a:p>
          <a:p>
            <a:pPr marL="0" indent="0"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endParaRPr lang="en-US" altLang="en-US" b="1" dirty="0">
              <a:solidFill>
                <a:srgbClr val="FF0000"/>
              </a:solidFill>
            </a:endParaRPr>
          </a:p>
          <a:p>
            <a:endParaRPr lang="en-US" alt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A. </a:t>
            </a:r>
            <a:r>
              <a:rPr lang="en-US" altLang="en-US" b="1" dirty="0" err="1">
                <a:solidFill>
                  <a:srgbClr val="0000CC"/>
                </a:solidFill>
              </a:rPr>
              <a:t>Phạm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Thị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Hương</a:t>
            </a:r>
            <a:endParaRPr lang="en-US" altLang="en-US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B. </a:t>
            </a:r>
            <a:r>
              <a:rPr lang="en-US" altLang="en-US" b="1" dirty="0" err="1">
                <a:solidFill>
                  <a:srgbClr val="0000CC"/>
                </a:solidFill>
              </a:rPr>
              <a:t>Đỗ</a:t>
            </a:r>
            <a:r>
              <a:rPr lang="en-US" altLang="en-US" b="1" dirty="0">
                <a:solidFill>
                  <a:srgbClr val="0000CC"/>
                </a:solidFill>
              </a:rPr>
              <a:t> Thu </a:t>
            </a:r>
            <a:r>
              <a:rPr lang="en-US" altLang="en-US" b="1" dirty="0" err="1">
                <a:solidFill>
                  <a:srgbClr val="0000CC"/>
                </a:solidFill>
              </a:rPr>
              <a:t>Hà</a:t>
            </a:r>
            <a:endParaRPr lang="en-US" altLang="en-US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C. </a:t>
            </a:r>
            <a:r>
              <a:rPr lang="en-US" altLang="en-US" b="1" dirty="0" err="1">
                <a:solidFill>
                  <a:srgbClr val="0000CC"/>
                </a:solidFill>
              </a:rPr>
              <a:t>Ngô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Xuân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Giang</a:t>
            </a:r>
            <a:endParaRPr lang="en-US" altLang="en-US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D. 03456789</a:t>
            </a:r>
          </a:p>
        </p:txBody>
      </p:sp>
      <p:sp>
        <p:nvSpPr>
          <p:cNvPr id="5" name="Bent-Up Arrow 4">
            <a:hlinkClick r:id="rId2" action="ppaction://hlinksldjump"/>
            <a:extLst>
              <a:ext uri="{FF2B5EF4-FFF2-40B4-BE49-F238E27FC236}">
                <a16:creationId xmlns:a16="http://schemas.microsoft.com/office/drawing/2014/main" id="{57650A16-C317-4E50-AD6A-28EB15069864}"/>
              </a:ext>
            </a:extLst>
          </p:cNvPr>
          <p:cNvSpPr/>
          <p:nvPr/>
        </p:nvSpPr>
        <p:spPr>
          <a:xfrm>
            <a:off x="9525000" y="304800"/>
            <a:ext cx="914400" cy="10668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9D1866-78D7-4A0B-8CE4-B94E85CF8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52793"/>
              </p:ext>
            </p:extLst>
          </p:nvPr>
        </p:nvGraphicFramePr>
        <p:xfrm>
          <a:off x="5045755" y="2155261"/>
          <a:ext cx="5393645" cy="4056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337">
                  <a:extLst>
                    <a:ext uri="{9D8B030D-6E8A-4147-A177-3AD203B41FA5}">
                      <a16:colId xmlns:a16="http://schemas.microsoft.com/office/drawing/2014/main" val="4105543442"/>
                    </a:ext>
                  </a:extLst>
                </a:gridCol>
                <a:gridCol w="4490308">
                  <a:extLst>
                    <a:ext uri="{9D8B030D-6E8A-4147-A177-3AD203B41FA5}">
                      <a16:colId xmlns:a16="http://schemas.microsoft.com/office/drawing/2014/main" val="18934914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STT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Họ và tên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206506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Nguyễn Hoàng Xuân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20661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Phạm Thị Hương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12140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Đỗ Thu Hà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311949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03456789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338417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Ngô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Xuân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Giang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54593773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DCA889D5-2679-4684-A7E8-35E1CAF9A2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372" y="-302532"/>
            <a:ext cx="10515600" cy="1325563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199F6-5AF6-4DD9-A69D-AB2780E477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4372" y="8382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“email”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email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1 </a:t>
            </a:r>
            <a:r>
              <a:rPr lang="en-US" dirty="0" err="1"/>
              <a:t>lớp</a:t>
            </a:r>
            <a:r>
              <a:rPr lang="en-US" dirty="0"/>
              <a:t> 6D</a:t>
            </a:r>
          </a:p>
          <a:p>
            <a:endParaRPr lang="en-US" altLang="en-US" b="1" dirty="0"/>
          </a:p>
          <a:p>
            <a:pPr marL="0" indent="0">
              <a:buNone/>
            </a:pPr>
            <a:r>
              <a:rPr lang="en-US" altLang="en-US" b="1" dirty="0"/>
              <a:t>A/        4</a:t>
            </a:r>
          </a:p>
          <a:p>
            <a:pPr marL="0" indent="0">
              <a:buNone/>
            </a:pPr>
            <a:r>
              <a:rPr lang="en-US" altLang="en-US" b="1" dirty="0"/>
              <a:t>B/        6</a:t>
            </a:r>
          </a:p>
          <a:p>
            <a:pPr marL="0" indent="0">
              <a:buNone/>
            </a:pPr>
            <a:r>
              <a:rPr lang="en-US" altLang="en-US" b="1" dirty="0"/>
              <a:t>C/        1</a:t>
            </a:r>
          </a:p>
          <a:p>
            <a:pPr marL="0" indent="0">
              <a:buNone/>
            </a:pPr>
            <a:r>
              <a:rPr lang="en-US" altLang="en-US" b="1" dirty="0"/>
              <a:t>D/        2</a:t>
            </a:r>
          </a:p>
        </p:txBody>
      </p:sp>
      <p:sp>
        <p:nvSpPr>
          <p:cNvPr id="4" name="Bent-Up Arrow 3">
            <a:hlinkClick r:id="rId2" action="ppaction://hlinksldjump"/>
            <a:extLst>
              <a:ext uri="{FF2B5EF4-FFF2-40B4-BE49-F238E27FC236}">
                <a16:creationId xmlns:a16="http://schemas.microsoft.com/office/drawing/2014/main" id="{8DD71A1C-C53E-4BCC-9D87-AB60BAC864B0}"/>
              </a:ext>
            </a:extLst>
          </p:cNvPr>
          <p:cNvSpPr/>
          <p:nvPr/>
        </p:nvSpPr>
        <p:spPr>
          <a:xfrm>
            <a:off x="10773228" y="188686"/>
            <a:ext cx="914400" cy="10668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Bài tập trắc nghiệm Thu thập và phân loại dữ liệu có đáp án | Toán lớp 6 Chân trời sáng tạo">
            <a:extLst>
              <a:ext uri="{FF2B5EF4-FFF2-40B4-BE49-F238E27FC236}">
                <a16:creationId xmlns:a16="http://schemas.microsoft.com/office/drawing/2014/main" id="{FC042314-EC00-4A8D-BFA7-A11E8FAD1F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09" y="1884090"/>
            <a:ext cx="7407548" cy="4255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1414</Words>
  <Application>Microsoft Office PowerPoint</Application>
  <PresentationFormat>Widescreen</PresentationFormat>
  <Paragraphs>199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1. Học sinh thảo luậncặp đôi cùng 1 bàn, tìm và cá nhân ghi lại đáp án của những câu hỏi sau ra giấy (3 phút)</vt:lpstr>
      <vt:lpstr>PowerPoint Presentation</vt:lpstr>
      <vt:lpstr>PowerPoint Presentation</vt:lpstr>
      <vt:lpstr>PowerPoint Presentation</vt:lpstr>
      <vt:lpstr>PowerPoint Presentation</vt:lpstr>
      <vt:lpstr>Trò chơi: VƯƠN LÊN TẦM CAO MỚI</vt:lpstr>
      <vt:lpstr>Câu 1</vt:lpstr>
      <vt:lpstr>Câu 2</vt:lpstr>
      <vt:lpstr>Câu 3</vt:lpstr>
      <vt:lpstr>Câu 4</vt:lpstr>
      <vt:lpstr>Câu 5</vt:lpstr>
      <vt:lpstr>Câu 6</vt:lpstr>
      <vt:lpstr>Câu 6</vt:lpstr>
      <vt:lpstr>Câu 7</vt:lpstr>
      <vt:lpstr>Câu 8</vt:lpstr>
      <vt:lpstr>Câu 9</vt:lpstr>
      <vt:lpstr>Câu 10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53</cp:revision>
  <dcterms:created xsi:type="dcterms:W3CDTF">2023-12-07T14:07:36Z</dcterms:created>
  <dcterms:modified xsi:type="dcterms:W3CDTF">2023-12-13T09:17:45Z</dcterms:modified>
</cp:coreProperties>
</file>