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92" r:id="rId2"/>
    <p:sldId id="393" r:id="rId3"/>
    <p:sldId id="394" r:id="rId4"/>
    <p:sldId id="395" r:id="rId5"/>
    <p:sldId id="396" r:id="rId6"/>
    <p:sldId id="329" r:id="rId7"/>
    <p:sldId id="429" r:id="rId8"/>
    <p:sldId id="402" r:id="rId9"/>
    <p:sldId id="403" r:id="rId10"/>
    <p:sldId id="373" r:id="rId11"/>
    <p:sldId id="377" r:id="rId12"/>
    <p:sldId id="372" r:id="rId13"/>
    <p:sldId id="400" r:id="rId14"/>
    <p:sldId id="427" r:id="rId15"/>
    <p:sldId id="398" r:id="rId16"/>
    <p:sldId id="378" r:id="rId17"/>
    <p:sldId id="380" r:id="rId18"/>
    <p:sldId id="386" r:id="rId19"/>
    <p:sldId id="332" r:id="rId20"/>
    <p:sldId id="340" r:id="rId21"/>
    <p:sldId id="404" r:id="rId22"/>
    <p:sldId id="357" r:id="rId23"/>
    <p:sldId id="342" r:id="rId24"/>
    <p:sldId id="326" r:id="rId25"/>
    <p:sldId id="382" r:id="rId26"/>
    <p:sldId id="426" r:id="rId27"/>
    <p:sldId id="430" r:id="rId28"/>
    <p:sldId id="314" r:id="rId29"/>
    <p:sldId id="388" r:id="rId30"/>
    <p:sldId id="33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5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  <p:cmAuthor id="2" name="NGOC ANH" initials="NA" lastIdx="3" clrIdx="1">
    <p:extLst>
      <p:ext uri="{19B8F6BF-5375-455C-9EA6-DF929625EA0E}">
        <p15:presenceInfo xmlns:p15="http://schemas.microsoft.com/office/powerpoint/2012/main" userId="NGOC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99"/>
    <a:srgbClr val="BEE5E8"/>
    <a:srgbClr val="7ED1D6"/>
    <a:srgbClr val="7DCFD4"/>
    <a:srgbClr val="00A9A5"/>
    <a:srgbClr val="0FB7BD"/>
    <a:srgbClr val="F7941E"/>
    <a:srgbClr val="008A80"/>
    <a:srgbClr val="00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1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ADB6A-3FDD-4B1A-94BA-2E85D95938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1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9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2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9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48F2-3BA1-19B1-15D9-D96567DD9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9E29B-BD01-FCA9-FC88-C21135AC1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EE9BF-EF45-57B8-8489-EF419324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BE1B9-4599-18F1-B086-93473A5D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2438-E2EA-E69C-71C7-465FAE046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17B7-D20A-EA1D-1BD9-0FBC4246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0BCCE-D9B4-21EC-DE04-6B8E82AB2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82B1C-25BA-339E-D74F-FA3B880FB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9E8BB-7AD2-C388-1614-44C65C47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EBE5-7E44-90F6-9103-8BC4A123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0A813-300B-8653-7528-FF45CE3F1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C56AA-7D35-1428-3A05-F1B40FFEE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C7914-A166-7372-13A9-956B8B017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4401B-FFBD-0E02-B894-E1323D38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27209-4EDB-63F1-66B7-385F6884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6C6A-4F15-8766-AD8B-E6C3084C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5187-88CE-C4C6-2811-751540EF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276D7-20C5-34F1-6A3A-4FD282E1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32BF9-CFA9-A9B3-F95A-BD4C053AF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418D3-54B0-8C10-90E5-0FE041EE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9E542-2552-9795-2843-C9CEEA8C8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EF9BB-3810-9053-7AEE-FBB201265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8F67A-2C87-56C1-6030-FB55C60B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47696-8AFB-E58F-D133-E2639FBE9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DFE99-B7DB-3CAF-BFE4-C98FFD2C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4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C27B7-3704-8098-D329-E278B84E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7D7B-0AE4-813A-7A8A-799D95C4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9F253-DEF9-6135-F097-7A206344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1A99B-CFAA-1AE7-8F8F-3617B662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46A86-59B6-2FDF-5B9C-67B3897F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2CF99-BF48-0873-E867-6575850D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1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C177F-E100-6984-E59D-933C9BD1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09639-CEEB-0DAF-377D-BDF9718A8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78D00-ABA9-C32D-4F5A-EDAF23B38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6B896E-305F-CED9-DF14-55E8F253E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5779F-5E6D-A0C3-172B-C89D826F5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3C51AE-2060-F2DA-DA0B-23AD90B7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B527F-378B-590B-B897-E46D74EF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E14C-C9A7-D590-9235-F1F7F7CC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0FA65-8973-63F3-D91E-B6976AC0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2DE60-E595-181C-1412-F6B60EAF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DE87F-9983-1A89-63A3-2C303B02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3BCF3-7F5A-0A5A-52B9-69DD9A77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5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D7CEC-253D-0871-1A77-9A9D0BF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B0BE7-8516-FB28-DC92-6D07297C0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A0906-1DDD-699C-BD87-8AC3F972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5200-4430-42F4-6D1F-E39EC92B8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563D7-488D-3F2F-A0CA-3603D88EB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B1B56-59DB-A65E-79F8-BA69EE56E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DA804-D7A2-1620-92BB-F11806E7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3CAE-1315-E7A7-51B9-8ACBC514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132F9-7AB2-AB05-7012-F03D8730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EE86-53F8-8B90-764B-77AF4FBD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2FB11-4779-5B41-8EAA-FFE7BB721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340C0-1BB4-AD71-DC38-99B9B6258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12A55-0D03-0BE8-E266-50C12BA4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99CCF-9617-382C-A440-05A88590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3504D-46CE-C666-F739-5F6F402C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5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A354F-2BD7-91FA-6F62-B9758681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A69A9-C907-6F10-A43C-EFE3DFA24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C1209-6083-295F-4E8E-F8E61D147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F523B-D72E-32BF-5F99-2FCC1AC94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7BBF4-B9AD-BA83-0CD9-7C3DF4D3F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3" Type="http://schemas.microsoft.com/office/2007/relationships/media" Target="../media/media5.mp3"/><Relationship Id="rId7" Type="http://schemas.microsoft.com/office/2007/relationships/media" Target="../media/media3.mp3"/><Relationship Id="rId12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2.mp3"/><Relationship Id="rId11" Type="http://schemas.openxmlformats.org/officeDocument/2006/relationships/image" Target="../media/image23.jpeg"/><Relationship Id="rId5" Type="http://schemas.microsoft.com/office/2007/relationships/media" Target="../media/media2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4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25.svg"/><Relationship Id="rId9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85578EC5-EBA4-8DD1-0500-33CB61866BD4}"/>
              </a:ext>
            </a:extLst>
          </p:cNvPr>
          <p:cNvSpPr/>
          <p:nvPr/>
        </p:nvSpPr>
        <p:spPr>
          <a:xfrm>
            <a:off x="4530902" y="133565"/>
            <a:ext cx="3565133" cy="65754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Suggest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6088AC-0DE0-674D-107D-14476F82C538}"/>
              </a:ext>
            </a:extLst>
          </p:cNvPr>
          <p:cNvSpPr txBox="1"/>
          <p:nvPr/>
        </p:nvSpPr>
        <p:spPr>
          <a:xfrm>
            <a:off x="318500" y="981248"/>
            <a:ext cx="11332394" cy="54784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good way for students 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themselves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community service.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students can join any of these different projects: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Tutoring: Upper grade students tutor lower grade students.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Students make and sell postcards to raise money for local children.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Students visit a nursing home monthly and read books to the elderly.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Students grow vegetables and donate them to local schools.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Students collect paper and exchange it for plants. They then look after the plants in their school garden.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 because they do good things.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2" action="ppaction://hlinksldjump"/>
            <a:extLst>
              <a:ext uri="{FF2B5EF4-FFF2-40B4-BE49-F238E27FC236}">
                <a16:creationId xmlns:a16="http://schemas.microsoft.com/office/drawing/2014/main" id="{E55AD958-2116-AD69-D8D8-B44DEC1D3A4F}"/>
              </a:ext>
            </a:extLst>
          </p:cNvPr>
          <p:cNvSpPr txBox="1"/>
          <p:nvPr/>
        </p:nvSpPr>
        <p:spPr>
          <a:xfrm>
            <a:off x="10983074" y="236306"/>
            <a:ext cx="81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547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371455-BFCB-AF5D-76F3-61DEDA4A3844}"/>
              </a:ext>
            </a:extLst>
          </p:cNvPr>
          <p:cNvSpPr txBox="1"/>
          <p:nvPr/>
        </p:nvSpPr>
        <p:spPr>
          <a:xfrm>
            <a:off x="3962400" y="906990"/>
            <a:ext cx="3435118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phát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triển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1D78C-71EF-2D11-787E-CD8E6BBC27EF}"/>
              </a:ext>
            </a:extLst>
          </p:cNvPr>
          <p:cNvSpPr txBox="1"/>
          <p:nvPr/>
        </p:nvSpPr>
        <p:spPr>
          <a:xfrm>
            <a:off x="332626" y="32499"/>
            <a:ext cx="11526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  1. Listen and choose the English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AC9AB-769B-450A-53AD-4AC4ED6494E4}"/>
              </a:ext>
            </a:extLst>
          </p:cNvPr>
          <p:cNvSpPr txBox="1"/>
          <p:nvPr/>
        </p:nvSpPr>
        <p:spPr>
          <a:xfrm>
            <a:off x="428089" y="2500248"/>
            <a:ext cx="3435118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A. bright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964F3-35A7-958E-2FD1-66B5C73E0F68}"/>
              </a:ext>
            </a:extLst>
          </p:cNvPr>
          <p:cNvSpPr txBox="1"/>
          <p:nvPr/>
        </p:nvSpPr>
        <p:spPr>
          <a:xfrm>
            <a:off x="4263164" y="2511132"/>
            <a:ext cx="343511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B. decorate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2F285-52B1-F01F-971E-7CC4FECBCDB8}"/>
              </a:ext>
            </a:extLst>
          </p:cNvPr>
          <p:cNvSpPr txBox="1"/>
          <p:nvPr/>
        </p:nvSpPr>
        <p:spPr>
          <a:xfrm>
            <a:off x="8148890" y="2511132"/>
            <a:ext cx="3430129" cy="923330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C. develop</a:t>
            </a:r>
          </a:p>
        </p:txBody>
      </p:sp>
      <p:pic>
        <p:nvPicPr>
          <p:cNvPr id="8" name="develop">
            <a:hlinkClick r:id="" action="ppaction://media"/>
            <a:extLst>
              <a:ext uri="{FF2B5EF4-FFF2-40B4-BE49-F238E27FC236}">
                <a16:creationId xmlns:a16="http://schemas.microsoft.com/office/drawing/2014/main" id="{0D6BE316-54CA-38FF-0702-F52BEAD9D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3712" y="1423920"/>
            <a:ext cx="406400" cy="406400"/>
          </a:xfrm>
          <a:prstGeom prst="rect">
            <a:avLst/>
          </a:prstGeom>
        </p:spPr>
      </p:pic>
      <p:pic>
        <p:nvPicPr>
          <p:cNvPr id="10" name="develop">
            <a:hlinkClick r:id="" action="ppaction://media"/>
            <a:extLst>
              <a:ext uri="{FF2B5EF4-FFF2-40B4-BE49-F238E27FC236}">
                <a16:creationId xmlns:a16="http://schemas.microsoft.com/office/drawing/2014/main" id="{3FAA332F-F1A1-4622-FD90-FA27E9D0D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5024" y="1423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1227 L 0.34609 0.42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565A2E-52DC-9286-E30D-0F01C35ECCE2}"/>
              </a:ext>
            </a:extLst>
          </p:cNvPr>
          <p:cNvSpPr txBox="1"/>
          <p:nvPr/>
        </p:nvSpPr>
        <p:spPr>
          <a:xfrm>
            <a:off x="2708952" y="1333259"/>
            <a:ext cx="3649101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</a:rPr>
              <a:t>raise money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DF910-2E5C-8A1D-2D94-7E98CCF986B1}"/>
              </a:ext>
            </a:extLst>
          </p:cNvPr>
          <p:cNvSpPr txBox="1"/>
          <p:nvPr/>
        </p:nvSpPr>
        <p:spPr>
          <a:xfrm>
            <a:off x="1198652" y="0"/>
            <a:ext cx="1099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Choose the correct meaning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2C995-C1DE-B9D0-9F3F-BC1CA764B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22" y="886479"/>
            <a:ext cx="5044238" cy="2806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4F78D-64D1-8A0E-58E4-A73861AD629A}"/>
              </a:ext>
            </a:extLst>
          </p:cNvPr>
          <p:cNvSpPr txBox="1"/>
          <p:nvPr/>
        </p:nvSpPr>
        <p:spPr>
          <a:xfrm>
            <a:off x="429740" y="3419633"/>
            <a:ext cx="5344336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A. </a:t>
            </a:r>
            <a:r>
              <a:rPr lang="en-US" sz="5400" dirty="0" err="1"/>
              <a:t>thu</a:t>
            </a:r>
            <a:r>
              <a:rPr lang="en-US" sz="5400" dirty="0"/>
              <a:t> </a:t>
            </a:r>
            <a:r>
              <a:rPr lang="en-US" sz="5400" dirty="0" err="1"/>
              <a:t>thập</a:t>
            </a:r>
            <a:r>
              <a:rPr lang="en-US" sz="5400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36AF7E-5C95-A26A-F440-9AD7330DA633}"/>
              </a:ext>
            </a:extLst>
          </p:cNvPr>
          <p:cNvSpPr txBox="1"/>
          <p:nvPr/>
        </p:nvSpPr>
        <p:spPr>
          <a:xfrm>
            <a:off x="429740" y="4601411"/>
            <a:ext cx="5344336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B. </a:t>
            </a:r>
            <a:r>
              <a:rPr lang="en-US" sz="5400" dirty="0" err="1"/>
              <a:t>quyên</a:t>
            </a:r>
            <a:r>
              <a:rPr lang="en-US" sz="5400" dirty="0"/>
              <a:t> </a:t>
            </a:r>
            <a:r>
              <a:rPr lang="en-US" sz="5400" dirty="0" err="1"/>
              <a:t>góp</a:t>
            </a:r>
            <a:r>
              <a:rPr lang="en-US" sz="5400" dirty="0"/>
              <a:t> </a:t>
            </a:r>
            <a:r>
              <a:rPr lang="en-US" sz="5400" dirty="0" err="1"/>
              <a:t>tiền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1819A-E597-E036-420E-95A99CC54D0C}"/>
              </a:ext>
            </a:extLst>
          </p:cNvPr>
          <p:cNvSpPr txBox="1"/>
          <p:nvPr/>
        </p:nvSpPr>
        <p:spPr>
          <a:xfrm>
            <a:off x="429740" y="5783189"/>
            <a:ext cx="5344336" cy="923330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C. </a:t>
            </a:r>
            <a:r>
              <a:rPr lang="en-US" sz="5400" dirty="0" err="1"/>
              <a:t>nhặt</a:t>
            </a:r>
            <a:r>
              <a:rPr lang="en-US" sz="5400" dirty="0"/>
              <a:t> </a:t>
            </a:r>
            <a:r>
              <a:rPr lang="en-US" sz="5400" dirty="0" err="1"/>
              <a:t>lên</a:t>
            </a:r>
            <a:endParaRPr lang="en-US" sz="5400" dirty="0"/>
          </a:p>
        </p:txBody>
      </p:sp>
      <p:pic>
        <p:nvPicPr>
          <p:cNvPr id="4" name="raise money">
            <a:hlinkClick r:id="" action="ppaction://media"/>
            <a:extLst>
              <a:ext uri="{FF2B5EF4-FFF2-40B4-BE49-F238E27FC236}">
                <a16:creationId xmlns:a16="http://schemas.microsoft.com/office/drawing/2014/main" id="{68D0A76C-E880-F0CA-7EA2-A6B510E6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039" y="1794924"/>
            <a:ext cx="406400" cy="406400"/>
          </a:xfrm>
          <a:prstGeom prst="rect">
            <a:avLst/>
          </a:prstGeom>
        </p:spPr>
      </p:pic>
      <p:pic>
        <p:nvPicPr>
          <p:cNvPr id="9" name="raise money">
            <a:hlinkClick r:id="" action="ppaction://media"/>
            <a:extLst>
              <a:ext uri="{FF2B5EF4-FFF2-40B4-BE49-F238E27FC236}">
                <a16:creationId xmlns:a16="http://schemas.microsoft.com/office/drawing/2014/main" id="{1B57F58A-05C6-5EF7-C3D6-366017E98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212" y="1794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27461 0.4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371455-BFCB-AF5D-76F3-61DEDA4A3844}"/>
              </a:ext>
            </a:extLst>
          </p:cNvPr>
          <p:cNvSpPr txBox="1"/>
          <p:nvPr/>
        </p:nvSpPr>
        <p:spPr>
          <a:xfrm>
            <a:off x="4034318" y="685987"/>
            <a:ext cx="5263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dịch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vụ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cộng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đồng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41D78C-71EF-2D11-787E-CD8E6BBC27EF}"/>
              </a:ext>
            </a:extLst>
          </p:cNvPr>
          <p:cNvSpPr txBox="1"/>
          <p:nvPr/>
        </p:nvSpPr>
        <p:spPr>
          <a:xfrm>
            <a:off x="1198652" y="0"/>
            <a:ext cx="10993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Listen and choose the English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AC9AB-769B-450A-53AD-4AC4ED6494E4}"/>
              </a:ext>
            </a:extLst>
          </p:cNvPr>
          <p:cNvSpPr txBox="1"/>
          <p:nvPr/>
        </p:nvSpPr>
        <p:spPr>
          <a:xfrm>
            <a:off x="353657" y="2112044"/>
            <a:ext cx="6290070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A. community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4964F3-35A7-958E-2FD1-66B5C73E0F68}"/>
              </a:ext>
            </a:extLst>
          </p:cNvPr>
          <p:cNvSpPr txBox="1"/>
          <p:nvPr/>
        </p:nvSpPr>
        <p:spPr>
          <a:xfrm>
            <a:off x="280827" y="3512931"/>
            <a:ext cx="6290070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B. community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2F285-52B1-F01F-971E-7CC4FECBCDB8}"/>
              </a:ext>
            </a:extLst>
          </p:cNvPr>
          <p:cNvSpPr txBox="1"/>
          <p:nvPr/>
        </p:nvSpPr>
        <p:spPr>
          <a:xfrm>
            <a:off x="353657" y="5032192"/>
            <a:ext cx="6280936" cy="923330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C. public service</a:t>
            </a:r>
          </a:p>
        </p:txBody>
      </p:sp>
      <p:pic>
        <p:nvPicPr>
          <p:cNvPr id="3" name="community service">
            <a:hlinkClick r:id="" action="ppaction://media"/>
            <a:extLst>
              <a:ext uri="{FF2B5EF4-FFF2-40B4-BE49-F238E27FC236}">
                <a16:creationId xmlns:a16="http://schemas.microsoft.com/office/drawing/2014/main" id="{4B782DA6-265E-9DF9-1D47-3A24B6AED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4125" y="1018095"/>
            <a:ext cx="406400" cy="406400"/>
          </a:xfrm>
          <a:prstGeom prst="rect">
            <a:avLst/>
          </a:prstGeom>
        </p:spPr>
      </p:pic>
      <p:pic>
        <p:nvPicPr>
          <p:cNvPr id="5" name="community service">
            <a:hlinkClick r:id="" action="ppaction://media"/>
            <a:extLst>
              <a:ext uri="{FF2B5EF4-FFF2-40B4-BE49-F238E27FC236}">
                <a16:creationId xmlns:a16="http://schemas.microsoft.com/office/drawing/2014/main" id="{5BD06D87-7A20-46BC-42C7-221E7940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768" y="10522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9 -0.01227 L 0.21589 0.21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37734" y="945223"/>
            <a:ext cx="3596373" cy="118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FF"/>
                </a:solidFill>
              </a:rPr>
              <a:t>proud </a:t>
            </a:r>
            <a:r>
              <a:rPr lang="en-US" sz="4400" b="1" dirty="0">
                <a:solidFill>
                  <a:srgbClr val="0000F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7407" y="2100077"/>
            <a:ext cx="1973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vi-VN" sz="3600" b="1" dirty="0">
                <a:solidFill>
                  <a:srgbClr val="0FB7BD"/>
                </a:solidFill>
              </a:rPr>
              <a:t>praʊd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E0283A-4E90-E8BF-6F8A-CBB33C4FB271}"/>
              </a:ext>
            </a:extLst>
          </p:cNvPr>
          <p:cNvGrpSpPr/>
          <p:nvPr/>
        </p:nvGrpSpPr>
        <p:grpSpPr>
          <a:xfrm>
            <a:off x="6242101" y="120653"/>
            <a:ext cx="5949899" cy="3308347"/>
            <a:chOff x="4102566" y="1254918"/>
            <a:chExt cx="4853463" cy="4047640"/>
          </a:xfrm>
        </p:grpSpPr>
        <p:pic>
          <p:nvPicPr>
            <p:cNvPr id="3" name="Picture 2" descr="Dealing with Feeling Proud: Thomas, Isabel, Elsom, Clare: 9781432971168:  Amazon.com: Books">
              <a:extLst>
                <a:ext uri="{FF2B5EF4-FFF2-40B4-BE49-F238E27FC236}">
                  <a16:creationId xmlns:a16="http://schemas.microsoft.com/office/drawing/2014/main" id="{26458EBB-22C2-404F-96D5-E9371E97C6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43"/>
            <a:stretch/>
          </p:blipFill>
          <p:spPr bwMode="auto">
            <a:xfrm>
              <a:off x="4102566" y="1254918"/>
              <a:ext cx="4853463" cy="4047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2B5A96-22AE-215A-23A4-11B1B6241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43840" y="2373661"/>
              <a:ext cx="1170880" cy="134668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F361A1-E4A2-82D7-714C-387CB38A437D}"/>
              </a:ext>
            </a:extLst>
          </p:cNvPr>
          <p:cNvSpPr txBox="1"/>
          <p:nvPr/>
        </p:nvSpPr>
        <p:spPr>
          <a:xfrm>
            <a:off x="429740" y="3595955"/>
            <a:ext cx="5812361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A. </a:t>
            </a:r>
            <a:r>
              <a:rPr lang="en-US" sz="5400" dirty="0" err="1"/>
              <a:t>hài</a:t>
            </a:r>
            <a:r>
              <a:rPr lang="en-US" sz="5400" dirty="0"/>
              <a:t> </a:t>
            </a:r>
            <a:r>
              <a:rPr lang="en-US" sz="5400" dirty="0" err="1"/>
              <a:t>lòng</a:t>
            </a:r>
            <a:r>
              <a:rPr lang="en-US" sz="5400" dirty="0"/>
              <a:t>, </a:t>
            </a:r>
            <a:r>
              <a:rPr lang="en-US" sz="5400" dirty="0" err="1"/>
              <a:t>tự</a:t>
            </a:r>
            <a:r>
              <a:rPr lang="en-US" sz="5400" dirty="0"/>
              <a:t> </a:t>
            </a:r>
            <a:r>
              <a:rPr lang="en-US" sz="5400" dirty="0" err="1"/>
              <a:t>hào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57BFB-0DFD-753C-9AEF-BE1656B3A652}"/>
              </a:ext>
            </a:extLst>
          </p:cNvPr>
          <p:cNvSpPr txBox="1"/>
          <p:nvPr/>
        </p:nvSpPr>
        <p:spPr>
          <a:xfrm>
            <a:off x="429739" y="4693877"/>
            <a:ext cx="5812361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B. </a:t>
            </a:r>
            <a:r>
              <a:rPr lang="en-US" sz="5400" dirty="0" err="1"/>
              <a:t>sáng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endParaRPr lang="en-US" sz="5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11AEF-CB90-5537-4932-F2417A2A4583}"/>
              </a:ext>
            </a:extLst>
          </p:cNvPr>
          <p:cNvSpPr txBox="1"/>
          <p:nvPr/>
        </p:nvSpPr>
        <p:spPr>
          <a:xfrm>
            <a:off x="429740" y="5783189"/>
            <a:ext cx="5812360" cy="923330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C. </a:t>
            </a:r>
            <a:r>
              <a:rPr lang="en-US" sz="5400" dirty="0" err="1"/>
              <a:t>kiên</a:t>
            </a:r>
            <a:r>
              <a:rPr lang="en-US" sz="5400" dirty="0"/>
              <a:t> </a:t>
            </a:r>
            <a:r>
              <a:rPr lang="en-US" sz="5400" dirty="0" err="1"/>
              <a:t>nhẫn</a:t>
            </a:r>
            <a:endParaRPr lang="en-US" sz="5400" dirty="0"/>
          </a:p>
        </p:txBody>
      </p:sp>
      <p:pic>
        <p:nvPicPr>
          <p:cNvPr id="11" name="proud">
            <a:hlinkClick r:id="" action="ppaction://media"/>
            <a:extLst>
              <a:ext uri="{FF2B5EF4-FFF2-40B4-BE49-F238E27FC236}">
                <a16:creationId xmlns:a16="http://schemas.microsoft.com/office/drawing/2014/main" id="{0B6560F3-0607-1F25-E0AB-702AA0F5A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3800" y="2333056"/>
            <a:ext cx="406400" cy="40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A37B68-8142-ADB1-FA13-3C0C0235868F}"/>
              </a:ext>
            </a:extLst>
          </p:cNvPr>
          <p:cNvSpPr txBox="1"/>
          <p:nvPr/>
        </p:nvSpPr>
        <p:spPr>
          <a:xfrm>
            <a:off x="181510" y="21894"/>
            <a:ext cx="747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4. Choose the correct meaning</a:t>
            </a:r>
          </a:p>
        </p:txBody>
      </p:sp>
    </p:spTree>
    <p:extLst>
      <p:ext uri="{BB962C8B-B14F-4D97-AF65-F5344CB8AC3E}">
        <p14:creationId xmlns:p14="http://schemas.microsoft.com/office/powerpoint/2010/main" val="379880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39557 0.3479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7" grpId="1"/>
      <p:bldP spid="6" grpId="0" animBg="1"/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7B23-F43C-14B8-6580-42001CE555F8}"/>
              </a:ext>
            </a:extLst>
          </p:cNvPr>
          <p:cNvSpPr/>
          <p:nvPr/>
        </p:nvSpPr>
        <p:spPr>
          <a:xfrm>
            <a:off x="7685069" y="1306530"/>
            <a:ext cx="4376791" cy="852755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 A. sell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2BAE26-427C-F425-79E4-AB9CC95EC840}"/>
              </a:ext>
            </a:extLst>
          </p:cNvPr>
          <p:cNvSpPr/>
          <p:nvPr/>
        </p:nvSpPr>
        <p:spPr>
          <a:xfrm>
            <a:off x="7685070" y="2576245"/>
            <a:ext cx="4376791" cy="85275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 B. receive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A6C94F-209C-4D09-E741-EDBF58B233F4}"/>
              </a:ext>
            </a:extLst>
          </p:cNvPr>
          <p:cNvSpPr/>
          <p:nvPr/>
        </p:nvSpPr>
        <p:spPr>
          <a:xfrm>
            <a:off x="7685070" y="4027470"/>
            <a:ext cx="4376790" cy="852755"/>
          </a:xfrm>
          <a:prstGeom prst="roundRect">
            <a:avLst/>
          </a:prstGeom>
          <a:solidFill>
            <a:srgbClr val="FF6699"/>
          </a:solidFill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 C. exchange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29E5C4-8AE4-C7BB-5DFA-60F67BB47E3C}"/>
              </a:ext>
            </a:extLst>
          </p:cNvPr>
          <p:cNvSpPr/>
          <p:nvPr/>
        </p:nvSpPr>
        <p:spPr>
          <a:xfrm>
            <a:off x="378432" y="1306530"/>
            <a:ext cx="4365777" cy="852755"/>
          </a:xfrm>
          <a:prstGeom prst="roundRect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1. </a:t>
            </a:r>
            <a:r>
              <a:rPr lang="en-US" sz="6000" dirty="0" err="1"/>
              <a:t>trao</a:t>
            </a:r>
            <a:r>
              <a:rPr lang="en-US" sz="6000" dirty="0"/>
              <a:t> </a:t>
            </a:r>
            <a:r>
              <a:rPr lang="en-US" sz="6000" dirty="0" err="1"/>
              <a:t>đổi</a:t>
            </a:r>
            <a:endParaRPr lang="en-US" sz="6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BFE352-46F8-85E4-0467-DA7DCB3C44D0}"/>
              </a:ext>
            </a:extLst>
          </p:cNvPr>
          <p:cNvSpPr/>
          <p:nvPr/>
        </p:nvSpPr>
        <p:spPr>
          <a:xfrm>
            <a:off x="378432" y="2576245"/>
            <a:ext cx="4365777" cy="852755"/>
          </a:xfrm>
          <a:prstGeom prst="roundRect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2. </a:t>
            </a:r>
            <a:r>
              <a:rPr lang="en-US" sz="6000" dirty="0" err="1"/>
              <a:t>bán</a:t>
            </a:r>
            <a:endParaRPr lang="en-US" sz="6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AF4500-D4B8-19CA-7A0D-7E58F24461F7}"/>
              </a:ext>
            </a:extLst>
          </p:cNvPr>
          <p:cNvSpPr/>
          <p:nvPr/>
        </p:nvSpPr>
        <p:spPr>
          <a:xfrm>
            <a:off x="378431" y="4027470"/>
            <a:ext cx="4296311" cy="852755"/>
          </a:xfrm>
          <a:prstGeom prst="roundRect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3. </a:t>
            </a:r>
            <a:r>
              <a:rPr lang="en-US" sz="6000" dirty="0" err="1"/>
              <a:t>nhận</a:t>
            </a:r>
            <a:endParaRPr lang="en-US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041D7-7D86-FFD9-DF51-C5A29EB049DF}"/>
              </a:ext>
            </a:extLst>
          </p:cNvPr>
          <p:cNvSpPr txBox="1"/>
          <p:nvPr/>
        </p:nvSpPr>
        <p:spPr>
          <a:xfrm>
            <a:off x="2947826" y="-8368"/>
            <a:ext cx="812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5. Match the word pairs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6E8267-5A2A-66BA-3F7B-467A0733794B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4744209" y="1732908"/>
            <a:ext cx="2940861" cy="272094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801505-664D-BE5D-304C-C8A9F2543A98}"/>
              </a:ext>
            </a:extLst>
          </p:cNvPr>
          <p:cNvCxnSpPr>
            <a:cxnSpLocks/>
            <a:stCxn id="6" idx="3"/>
            <a:endCxn id="2" idx="1"/>
          </p:cNvCxnSpPr>
          <p:nvPr/>
        </p:nvCxnSpPr>
        <p:spPr>
          <a:xfrm flipV="1">
            <a:off x="4744209" y="1732908"/>
            <a:ext cx="2940860" cy="126971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E8E5B9-0300-4B8D-237A-F022408AE028}"/>
              </a:ext>
            </a:extLst>
          </p:cNvPr>
          <p:cNvCxnSpPr>
            <a:cxnSpLocks/>
            <a:stCxn id="7" idx="3"/>
            <a:endCxn id="3" idx="1"/>
          </p:cNvCxnSpPr>
          <p:nvPr/>
        </p:nvCxnSpPr>
        <p:spPr>
          <a:xfrm flipV="1">
            <a:off x="4674742" y="3002623"/>
            <a:ext cx="3010328" cy="14512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7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847" y="916020"/>
            <a:ext cx="5590599" cy="105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FF"/>
                </a:solidFill>
              </a:rPr>
              <a:t>monthly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400" b="1" dirty="0">
                <a:solidFill>
                  <a:srgbClr val="0000FF"/>
                </a:solidFill>
                <a:cs typeface="Calibri" panose="020F0502020204030204" pitchFamily="34" charset="0"/>
              </a:rPr>
              <a:t>(adj/adv)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9571" y="1851527"/>
            <a:ext cx="22958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vi-VN" sz="3600" b="1" dirty="0">
                <a:solidFill>
                  <a:srgbClr val="0FB7BD"/>
                </a:solidFill>
              </a:rPr>
              <a:t>ˈmʌnθli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464" y="773807"/>
            <a:ext cx="4741577" cy="3617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F28AA-0A30-DC46-A8FE-5606E5611D08}"/>
              </a:ext>
            </a:extLst>
          </p:cNvPr>
          <p:cNvSpPr txBox="1"/>
          <p:nvPr/>
        </p:nvSpPr>
        <p:spPr>
          <a:xfrm>
            <a:off x="429740" y="3419633"/>
            <a:ext cx="4060067" cy="92333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A. </a:t>
            </a:r>
            <a:r>
              <a:rPr lang="en-US" sz="5400" dirty="0" err="1"/>
              <a:t>tháng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0E884-0F5C-B764-415D-715067826FFA}"/>
              </a:ext>
            </a:extLst>
          </p:cNvPr>
          <p:cNvSpPr txBox="1"/>
          <p:nvPr/>
        </p:nvSpPr>
        <p:spPr>
          <a:xfrm>
            <a:off x="429740" y="4601411"/>
            <a:ext cx="406006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B. </a:t>
            </a:r>
            <a:r>
              <a:rPr lang="en-US" sz="5400" dirty="0" err="1"/>
              <a:t>hằng</a:t>
            </a:r>
            <a:r>
              <a:rPr lang="en-US" sz="5400" dirty="0"/>
              <a:t> </a:t>
            </a:r>
            <a:r>
              <a:rPr lang="en-US" sz="5400" dirty="0" err="1"/>
              <a:t>tháng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8377-4847-30B1-D823-00FD7DA25E61}"/>
              </a:ext>
            </a:extLst>
          </p:cNvPr>
          <p:cNvSpPr txBox="1"/>
          <p:nvPr/>
        </p:nvSpPr>
        <p:spPr>
          <a:xfrm>
            <a:off x="429740" y="5783189"/>
            <a:ext cx="4060067" cy="923330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C. </a:t>
            </a:r>
            <a:r>
              <a:rPr lang="en-US" sz="5400" dirty="0" err="1"/>
              <a:t>hằng</a:t>
            </a:r>
            <a:r>
              <a:rPr lang="en-US" sz="5400" dirty="0"/>
              <a:t> </a:t>
            </a:r>
            <a:r>
              <a:rPr lang="en-US" sz="5400" dirty="0" err="1"/>
              <a:t>năm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D8A67-6126-5651-4F97-F4918064B918}"/>
              </a:ext>
            </a:extLst>
          </p:cNvPr>
          <p:cNvSpPr txBox="1"/>
          <p:nvPr/>
        </p:nvSpPr>
        <p:spPr>
          <a:xfrm>
            <a:off x="2174696" y="76500"/>
            <a:ext cx="9441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6. Choose the correct meaning</a:t>
            </a:r>
          </a:p>
        </p:txBody>
      </p:sp>
      <p:pic>
        <p:nvPicPr>
          <p:cNvPr id="11" name="monthly">
            <a:hlinkClick r:id="" action="ppaction://media"/>
            <a:extLst>
              <a:ext uri="{FF2B5EF4-FFF2-40B4-BE49-F238E27FC236}">
                <a16:creationId xmlns:a16="http://schemas.microsoft.com/office/drawing/2014/main" id="{B3818212-6D6B-FA2C-2880-7EEA4BB6D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159" y="2033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29635 0.527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7" grpId="1"/>
      <p:bldP spid="5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D35D95-01E5-C803-212E-76627BBF4F07}"/>
              </a:ext>
            </a:extLst>
          </p:cNvPr>
          <p:cNvSpPr txBox="1"/>
          <p:nvPr/>
        </p:nvSpPr>
        <p:spPr>
          <a:xfrm>
            <a:off x="811658" y="696197"/>
            <a:ext cx="1109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7. Listen and write the English word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D5FF0-65A7-5432-272A-DBB0105E139D}"/>
              </a:ext>
            </a:extLst>
          </p:cNvPr>
          <p:cNvSpPr txBox="1"/>
          <p:nvPr/>
        </p:nvSpPr>
        <p:spPr>
          <a:xfrm>
            <a:off x="1618685" y="1723725"/>
            <a:ext cx="2420643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donate </a:t>
            </a:r>
          </a:p>
        </p:txBody>
      </p:sp>
      <p:pic>
        <p:nvPicPr>
          <p:cNvPr id="16" name="Picture 15" descr="Holiday Community Service Project Ideas for Kids with ADHD">
            <a:extLst>
              <a:ext uri="{FF2B5EF4-FFF2-40B4-BE49-F238E27FC236}">
                <a16:creationId xmlns:a16="http://schemas.microsoft.com/office/drawing/2014/main" id="{38E928C9-E852-80AF-AC39-476B71141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r="25338" b="-3"/>
          <a:stretch/>
        </p:blipFill>
        <p:spPr bwMode="auto">
          <a:xfrm>
            <a:off x="2958956" y="3011322"/>
            <a:ext cx="6010382" cy="3673158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EE8475-CE8D-3DA9-2074-AA1247688DBC}"/>
              </a:ext>
            </a:extLst>
          </p:cNvPr>
          <p:cNvSpPr txBox="1"/>
          <p:nvPr/>
        </p:nvSpPr>
        <p:spPr>
          <a:xfrm>
            <a:off x="494673" y="1952025"/>
            <a:ext cx="11416056" cy="83099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</a:rPr>
              <a:t>We ……………..clothes to homeless children.</a:t>
            </a:r>
          </a:p>
        </p:txBody>
      </p:sp>
      <p:pic>
        <p:nvPicPr>
          <p:cNvPr id="2" name="We donate clothes to homeless children.">
            <a:hlinkClick r:id="" action="ppaction://media"/>
            <a:extLst>
              <a:ext uri="{FF2B5EF4-FFF2-40B4-BE49-F238E27FC236}">
                <a16:creationId xmlns:a16="http://schemas.microsoft.com/office/drawing/2014/main" id="{BA6F46C2-8DAE-47BD-49EC-93E2E5E02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256" y="2738497"/>
            <a:ext cx="406400" cy="406400"/>
          </a:xfrm>
          <a:prstGeom prst="rect">
            <a:avLst/>
          </a:prstGeom>
        </p:spPr>
      </p:pic>
      <p:pic>
        <p:nvPicPr>
          <p:cNvPr id="4" name="We donate clothes to homeless children.">
            <a:hlinkClick r:id="" action="ppaction://media"/>
            <a:extLst>
              <a:ext uri="{FF2B5EF4-FFF2-40B4-BE49-F238E27FC236}">
                <a16:creationId xmlns:a16="http://schemas.microsoft.com/office/drawing/2014/main" id="{4D365387-C3BD-7773-E319-A8092CF9B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089" y="26939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illowcreek students collect books for the Caring Place | Valparaiso News |  nwitimes.com">
            <a:extLst>
              <a:ext uri="{FF2B5EF4-FFF2-40B4-BE49-F238E27FC236}">
                <a16:creationId xmlns:a16="http://schemas.microsoft.com/office/drawing/2014/main" id="{1796F556-2D12-CC5C-2E4C-D061FF5B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9" y="3403679"/>
            <a:ext cx="4421565" cy="243096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6 Common Types Of Students To Enrol In Tutoring | Oxford Learning">
            <a:extLst>
              <a:ext uri="{FF2B5EF4-FFF2-40B4-BE49-F238E27FC236}">
                <a16:creationId xmlns:a16="http://schemas.microsoft.com/office/drawing/2014/main" id="{340A0D49-E2A3-AFCB-E61F-D5D4884A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94" y="769442"/>
            <a:ext cx="3637051" cy="269295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5B3C1-1A05-D8DC-6BAD-3282DB559431}"/>
              </a:ext>
            </a:extLst>
          </p:cNvPr>
          <p:cNvSpPr txBox="1"/>
          <p:nvPr/>
        </p:nvSpPr>
        <p:spPr>
          <a:xfrm>
            <a:off x="3903113" y="2703046"/>
            <a:ext cx="4507591" cy="646331"/>
          </a:xfrm>
          <a:prstGeom prst="rect">
            <a:avLst/>
          </a:prstGeom>
          <a:solidFill>
            <a:srgbClr val="FF66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tutoring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AA762-4CDF-F8BF-4569-A0FDF6D9DD50}"/>
              </a:ext>
            </a:extLst>
          </p:cNvPr>
          <p:cNvSpPr txBox="1"/>
          <p:nvPr/>
        </p:nvSpPr>
        <p:spPr>
          <a:xfrm>
            <a:off x="3892198" y="1732740"/>
            <a:ext cx="4542891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growing vegetables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8459B-B714-36C0-3206-14BECFCE1D5B}"/>
              </a:ext>
            </a:extLst>
          </p:cNvPr>
          <p:cNvSpPr txBox="1"/>
          <p:nvPr/>
        </p:nvSpPr>
        <p:spPr>
          <a:xfrm>
            <a:off x="3938025" y="777497"/>
            <a:ext cx="4497063" cy="646331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collecting books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C80231-3F24-E074-71E1-DCEDAD09B9FD}"/>
              </a:ext>
            </a:extLst>
          </p:cNvPr>
          <p:cNvSpPr/>
          <p:nvPr/>
        </p:nvSpPr>
        <p:spPr>
          <a:xfrm>
            <a:off x="1715784" y="3534311"/>
            <a:ext cx="842481" cy="657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75910D-70B8-A558-0C0E-4ED3C68F37BC}"/>
              </a:ext>
            </a:extLst>
          </p:cNvPr>
          <p:cNvSpPr/>
          <p:nvPr/>
        </p:nvSpPr>
        <p:spPr>
          <a:xfrm>
            <a:off x="9784420" y="3534310"/>
            <a:ext cx="842481" cy="657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5FA51B-DE8C-C0D8-E6B7-E2C564B07EA4}"/>
              </a:ext>
            </a:extLst>
          </p:cNvPr>
          <p:cNvSpPr/>
          <p:nvPr/>
        </p:nvSpPr>
        <p:spPr>
          <a:xfrm>
            <a:off x="3052628" y="5910843"/>
            <a:ext cx="842481" cy="6575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55ADA-5912-0D05-8A42-F3652B0226B8}"/>
              </a:ext>
            </a:extLst>
          </p:cNvPr>
          <p:cNvSpPr txBox="1"/>
          <p:nvPr/>
        </p:nvSpPr>
        <p:spPr>
          <a:xfrm>
            <a:off x="1582220" y="0"/>
            <a:ext cx="10428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8. Matching the activities with the pictures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0124AE-9006-0BAD-CE19-B6BB0897C5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3" t="4297" r="4765"/>
          <a:stretch/>
        </p:blipFill>
        <p:spPr>
          <a:xfrm>
            <a:off x="20957" y="769441"/>
            <a:ext cx="3923630" cy="26595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90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3581 0.3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34687 0.19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0026 0.75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ratulations template Vectors &amp; Illustrations for Free Download | Freepik">
            <a:extLst>
              <a:ext uri="{FF2B5EF4-FFF2-40B4-BE49-F238E27FC236}">
                <a16:creationId xmlns:a16="http://schemas.microsoft.com/office/drawing/2014/main" id="{2217EB55-B9C2-519F-2D82-2575B9FB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0"/>
            <a:ext cx="1099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F06D6-4280-6530-0701-01DB8ACED326}"/>
              </a:ext>
            </a:extLst>
          </p:cNvPr>
          <p:cNvSpPr txBox="1"/>
          <p:nvPr/>
        </p:nvSpPr>
        <p:spPr>
          <a:xfrm>
            <a:off x="3046350" y="138969"/>
            <a:ext cx="6097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.VnBodoniH" panose="020B7200000000000000" pitchFamily="34" charset="0"/>
              </a:rPr>
              <a:t>Who is cleverer? </a:t>
            </a:r>
            <a:endParaRPr lang="en-US" sz="5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99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851" y="104929"/>
            <a:ext cx="10410102" cy="1077218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Task 1/P34.  </a:t>
            </a:r>
            <a:r>
              <a:rPr lang="en-US" sz="3200" b="1" u="sng" dirty="0">
                <a:solidFill>
                  <a:srgbClr val="FF0000"/>
                </a:solidFill>
                <a:cs typeface="Arial" panose="020B0604020202020204" pitchFamily="34" charset="0"/>
              </a:rPr>
              <a:t>Circle the activities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you would like to do at your school.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A32AE-8518-5F1C-A511-C4748001A3AD}"/>
              </a:ext>
            </a:extLst>
          </p:cNvPr>
          <p:cNvGrpSpPr/>
          <p:nvPr/>
        </p:nvGrpSpPr>
        <p:grpSpPr>
          <a:xfrm>
            <a:off x="299370" y="3790598"/>
            <a:ext cx="3993222" cy="2909130"/>
            <a:chOff x="8198778" y="1520612"/>
            <a:chExt cx="3993222" cy="25529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793" t="4297" r="4765"/>
            <a:stretch/>
          </p:blipFill>
          <p:spPr>
            <a:xfrm>
              <a:off x="8198778" y="1642391"/>
              <a:ext cx="3993222" cy="243112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1814F8-DA4A-99CB-C563-597C60351EEF}"/>
                </a:ext>
              </a:extLst>
            </p:cNvPr>
            <p:cNvSpPr/>
            <p:nvPr/>
          </p:nvSpPr>
          <p:spPr>
            <a:xfrm>
              <a:off x="9438373" y="1520612"/>
              <a:ext cx="842481" cy="657545"/>
            </a:xfrm>
            <a:prstGeom prst="ellipse">
              <a:avLst/>
            </a:prstGeom>
            <a:solidFill>
              <a:srgbClr val="00B0F0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A54429-23B1-6500-225E-5032C5502E07}"/>
              </a:ext>
            </a:extLst>
          </p:cNvPr>
          <p:cNvGrpSpPr/>
          <p:nvPr/>
        </p:nvGrpSpPr>
        <p:grpSpPr>
          <a:xfrm>
            <a:off x="8144808" y="3976099"/>
            <a:ext cx="3774626" cy="2662658"/>
            <a:chOff x="936887" y="4278996"/>
            <a:chExt cx="3306341" cy="2430962"/>
          </a:xfrm>
        </p:grpSpPr>
        <p:pic>
          <p:nvPicPr>
            <p:cNvPr id="4" name="Picture 4" descr="Willowcreek students collect books for the Caring Place | Valparaiso News |  nwitimes.com">
              <a:extLst>
                <a:ext uri="{FF2B5EF4-FFF2-40B4-BE49-F238E27FC236}">
                  <a16:creationId xmlns:a16="http://schemas.microsoft.com/office/drawing/2014/main" id="{528D7291-7877-C110-5E61-2987211E6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674" y="4278996"/>
              <a:ext cx="3253554" cy="243096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59CE281-A3F7-C465-554E-90034111CCFB}"/>
                </a:ext>
              </a:extLst>
            </p:cNvPr>
            <p:cNvSpPr/>
            <p:nvPr/>
          </p:nvSpPr>
          <p:spPr>
            <a:xfrm>
              <a:off x="936887" y="4282733"/>
              <a:ext cx="842481" cy="657545"/>
            </a:xfrm>
            <a:prstGeom prst="ellipse">
              <a:avLst/>
            </a:prstGeom>
            <a:solidFill>
              <a:srgbClr val="FF6699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57554F-CCE2-E6EE-755E-A99E39F7DF0C}"/>
              </a:ext>
            </a:extLst>
          </p:cNvPr>
          <p:cNvGrpSpPr/>
          <p:nvPr/>
        </p:nvGrpSpPr>
        <p:grpSpPr>
          <a:xfrm>
            <a:off x="4345379" y="3976099"/>
            <a:ext cx="3691846" cy="2723629"/>
            <a:chOff x="6482993" y="4278996"/>
            <a:chExt cx="3691846" cy="2430962"/>
          </a:xfrm>
        </p:grpSpPr>
        <p:pic>
          <p:nvPicPr>
            <p:cNvPr id="5" name="Picture 6" descr="6 Common Types Of Students To Enrol In Tutoring | Oxford Learning">
              <a:extLst>
                <a:ext uri="{FF2B5EF4-FFF2-40B4-BE49-F238E27FC236}">
                  <a16:creationId xmlns:a16="http://schemas.microsoft.com/office/drawing/2014/main" id="{1C035D9A-971D-D9A7-52B8-8C69D308D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788" y="4278996"/>
              <a:ext cx="3637051" cy="243096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726461-B5C9-2133-F668-8AAA66609A60}"/>
                </a:ext>
              </a:extLst>
            </p:cNvPr>
            <p:cNvSpPr/>
            <p:nvPr/>
          </p:nvSpPr>
          <p:spPr>
            <a:xfrm>
              <a:off x="6482993" y="4282733"/>
              <a:ext cx="842481" cy="65754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3A0440-653F-A9E6-FA90-54FE8DE5399C}"/>
              </a:ext>
            </a:extLst>
          </p:cNvPr>
          <p:cNvSpPr txBox="1"/>
          <p:nvPr/>
        </p:nvSpPr>
        <p:spPr>
          <a:xfrm>
            <a:off x="533528" y="1320919"/>
            <a:ext cx="8573084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3600" b="1" i="0" dirty="0">
                <a:effectLst/>
                <a:latin typeface="ChronicaPro-Medium"/>
              </a:rPr>
              <a:t>A. </a:t>
            </a:r>
            <a:r>
              <a:rPr lang="en-US" sz="3600" b="1" i="0" dirty="0">
                <a:solidFill>
                  <a:srgbClr val="242021"/>
                </a:solidFill>
                <a:effectLst/>
                <a:latin typeface="ChronicaPro-Book"/>
              </a:rPr>
              <a:t>growing vegetables in the school garden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32865-4E68-D8AA-6D9D-D9E8DDDD8017}"/>
              </a:ext>
            </a:extLst>
          </p:cNvPr>
          <p:cNvSpPr txBox="1"/>
          <p:nvPr/>
        </p:nvSpPr>
        <p:spPr>
          <a:xfrm>
            <a:off x="539851" y="2226855"/>
            <a:ext cx="857308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i="0" dirty="0">
                <a:effectLst/>
                <a:latin typeface="ChronicaPro-Medium"/>
              </a:rPr>
              <a:t>B. </a:t>
            </a:r>
            <a:r>
              <a:rPr lang="en-US" sz="3600" b="1" dirty="0">
                <a:solidFill>
                  <a:srgbClr val="242021"/>
                </a:solidFill>
                <a:latin typeface="ChronicaPro-Book"/>
              </a:rPr>
              <a:t>t</a:t>
            </a:r>
            <a:r>
              <a:rPr lang="en-US" sz="3600" b="1" i="0" dirty="0">
                <a:solidFill>
                  <a:srgbClr val="242021"/>
                </a:solidFill>
                <a:effectLst/>
                <a:latin typeface="ChronicaPro-Book"/>
              </a:rPr>
              <a:t>utoring other students</a:t>
            </a:r>
            <a:endParaRPr lang="en-US"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34D5A0-EE07-4A39-D145-E84AEC0EDECF}"/>
              </a:ext>
            </a:extLst>
          </p:cNvPr>
          <p:cNvSpPr txBox="1"/>
          <p:nvPr/>
        </p:nvSpPr>
        <p:spPr>
          <a:xfrm>
            <a:off x="533528" y="3198321"/>
            <a:ext cx="8573084" cy="646331"/>
          </a:xfrm>
          <a:prstGeom prst="rect">
            <a:avLst/>
          </a:prstGeom>
          <a:solidFill>
            <a:srgbClr val="FF6699"/>
          </a:solidFill>
        </p:spPr>
        <p:txBody>
          <a:bodyPr wrap="square">
            <a:spAutoFit/>
          </a:bodyPr>
          <a:lstStyle/>
          <a:p>
            <a:r>
              <a:rPr lang="en-US" sz="3600" b="1" i="0" dirty="0">
                <a:effectLst/>
                <a:latin typeface="ChronicaPro-Medium"/>
              </a:rPr>
              <a:t>C. </a:t>
            </a:r>
            <a:r>
              <a:rPr lang="en-US" sz="3600" b="1" dirty="0">
                <a:solidFill>
                  <a:srgbClr val="242021"/>
                </a:solidFill>
                <a:latin typeface="ChronicaPro-Book"/>
              </a:rPr>
              <a:t>c</a:t>
            </a:r>
            <a:r>
              <a:rPr lang="en-US" sz="3600" b="1" i="0" dirty="0">
                <a:solidFill>
                  <a:srgbClr val="242021"/>
                </a:solidFill>
                <a:effectLst/>
                <a:latin typeface="ChronicaPro-Book"/>
              </a:rPr>
              <a:t>ollecting books for the school library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52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28CE9F-4D03-18AC-046B-C33575EEBB86}"/>
              </a:ext>
            </a:extLst>
          </p:cNvPr>
          <p:cNvSpPr txBox="1"/>
          <p:nvPr/>
        </p:nvSpPr>
        <p:spPr>
          <a:xfrm>
            <a:off x="342472" y="1031314"/>
            <a:ext cx="11215955" cy="54784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</a:t>
            </a:r>
            <a:r>
              <a:rPr lang="en-US" sz="2500" b="1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en-US" sz="2500" b="1" u="sng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can join </a:t>
            </a:r>
            <a:r>
              <a:rPr lang="en-US" sz="2500" b="1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of these </a:t>
            </a:r>
            <a:r>
              <a:rPr lang="en-US" sz="2500" b="1" u="sng" dirty="0">
                <a:solidFill>
                  <a:srgbClr val="006600"/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projects:</a:t>
            </a:r>
            <a:endParaRPr lang="en-US" sz="25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Tutoring: Upper grade students tutor lower grade students.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Students make and sell postcards to raise money for local children.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Students visit a nursing home monthly and read books to the elderly.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Students grow vegetables and donate them to local schools.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Students collect paper and exchange it for plants. They then look after the plants in their school garden.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 because they do good things.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3748905-3389-2B6D-AFDD-C01EBEC05BFE}"/>
              </a:ext>
            </a:extLst>
          </p:cNvPr>
          <p:cNvSpPr/>
          <p:nvPr/>
        </p:nvSpPr>
        <p:spPr>
          <a:xfrm>
            <a:off x="4530902" y="133565"/>
            <a:ext cx="3565133" cy="65754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Suggest</a:t>
            </a:r>
          </a:p>
        </p:txBody>
      </p: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5DB39CB6-9A37-5637-A13A-769870A40E41}"/>
              </a:ext>
            </a:extLst>
          </p:cNvPr>
          <p:cNvSpPr txBox="1"/>
          <p:nvPr/>
        </p:nvSpPr>
        <p:spPr>
          <a:xfrm>
            <a:off x="11113213" y="261873"/>
            <a:ext cx="88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0328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5807" y="5386304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41640" y="1550641"/>
            <a:ext cx="3730760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1" y="1184334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4411" y="1637853"/>
            <a:ext cx="288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569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COMMUNITY SERVICE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4" name="Picture 2" descr="Bright Future School &amp; Academy - Home | Facebook">
            <a:extLst>
              <a:ext uri="{FF2B5EF4-FFF2-40B4-BE49-F238E27FC236}">
                <a16:creationId xmlns:a16="http://schemas.microsoft.com/office/drawing/2014/main" id="{537886CF-4049-4FB8-844B-A432988B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83" y="2336955"/>
            <a:ext cx="3911725" cy="22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est CBSE School in Patna |Top Boarding School in Bihar">
            <a:extLst>
              <a:ext uri="{FF2B5EF4-FFF2-40B4-BE49-F238E27FC236}">
                <a16:creationId xmlns:a16="http://schemas.microsoft.com/office/drawing/2014/main" id="{9B1A5114-4CD6-43A4-A59D-02642C812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/>
          <a:stretch/>
        </p:blipFill>
        <p:spPr bwMode="auto">
          <a:xfrm>
            <a:off x="6753050" y="2472353"/>
            <a:ext cx="3893584" cy="27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0E82077-EA37-4239-B27B-39A1542EC2A6}"/>
              </a:ext>
            </a:extLst>
          </p:cNvPr>
          <p:cNvSpPr/>
          <p:nvPr/>
        </p:nvSpPr>
        <p:spPr>
          <a:xfrm>
            <a:off x="2553413" y="5199249"/>
            <a:ext cx="2406863" cy="5816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READING</a:t>
            </a:r>
            <a:endParaRPr lang="en-GB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F3E32E-DB73-4AE4-B713-82B4B7973DD8}"/>
              </a:ext>
            </a:extLst>
          </p:cNvPr>
          <p:cNvSpPr/>
          <p:nvPr/>
        </p:nvSpPr>
        <p:spPr>
          <a:xfrm>
            <a:off x="7495749" y="5192174"/>
            <a:ext cx="2408185" cy="58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SPEAKING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781C5-4464-4F00-BAC3-C219B70FCBCD}"/>
              </a:ext>
            </a:extLst>
          </p:cNvPr>
          <p:cNvSpPr txBox="1"/>
          <p:nvPr/>
        </p:nvSpPr>
        <p:spPr>
          <a:xfrm>
            <a:off x="1576591" y="6060199"/>
            <a:ext cx="436050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Projects in Bright Future School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0BC5-8ACE-4A89-829B-54F71D2D26BA}"/>
              </a:ext>
            </a:extLst>
          </p:cNvPr>
          <p:cNvSpPr txBox="1"/>
          <p:nvPr/>
        </p:nvSpPr>
        <p:spPr>
          <a:xfrm>
            <a:off x="6519588" y="6060199"/>
            <a:ext cx="510048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project you can do.</a:t>
            </a:r>
          </a:p>
        </p:txBody>
      </p:sp>
    </p:spTree>
    <p:extLst>
      <p:ext uri="{BB962C8B-B14F-4D97-AF65-F5344CB8AC3E}">
        <p14:creationId xmlns:p14="http://schemas.microsoft.com/office/powerpoint/2010/main" val="2320461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6007"/>
              </p:ext>
            </p:extLst>
          </p:nvPr>
        </p:nvGraphicFramePr>
        <p:xfrm>
          <a:off x="1412604" y="1166029"/>
          <a:ext cx="10495144" cy="500981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1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9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48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Calibri (Body)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Calibri (Body)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Calibri (Body)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develop (v)</a:t>
                      </a:r>
                      <a:endParaRPr lang="en-US" sz="3800" b="1" kern="120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i="0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800" b="1" i="0" kern="120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Arial" panose="020B0604020202020204" pitchFamily="34" charset="0"/>
                        </a:rPr>
                        <a:t>di'veləp</a:t>
                      </a:r>
                      <a:r>
                        <a:rPr lang="en-US" sz="3800" b="1" i="0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Arial" panose="020B0604020202020204" pitchFamily="34" charset="0"/>
                        </a:rPr>
                        <a:t>/ </a:t>
                      </a:r>
                      <a:endParaRPr lang="en-US" sz="3800" b="1" i="0" kern="1200" dirty="0">
                        <a:solidFill>
                          <a:schemeClr val="tx1"/>
                        </a:solidFill>
                        <a:effectLst/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phát</a:t>
                      </a:r>
                      <a:r>
                        <a:rPr lang="en-US" sz="3800" b="1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triển</a:t>
                      </a:r>
                      <a:endParaRPr lang="en-US" sz="3800" b="1" dirty="0">
                        <a:latin typeface="Calibri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raise money (v)</a:t>
                      </a:r>
                      <a:endParaRPr lang="en-US" sz="3800" b="1" kern="1200" dirty="0">
                        <a:solidFill>
                          <a:srgbClr val="0000FF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800" b="1" i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reiz</a:t>
                      </a:r>
                      <a:r>
                        <a:rPr lang="en-US" sz="3800" b="1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'</a:t>
                      </a:r>
                      <a:r>
                        <a:rPr lang="en-US" sz="3800" b="1" i="0" kern="1200" dirty="0" err="1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mʌni</a:t>
                      </a:r>
                      <a:r>
                        <a:rPr lang="en-US" sz="3800" b="1" i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800" b="1" i="0" kern="1200" dirty="0">
                        <a:solidFill>
                          <a:srgbClr val="0000FF"/>
                        </a:solidFill>
                        <a:effectLst/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quyên</a:t>
                      </a:r>
                      <a:r>
                        <a:rPr lang="en-US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góp</a:t>
                      </a:r>
                      <a:r>
                        <a:rPr lang="en-US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tiền</a:t>
                      </a:r>
                      <a:endParaRPr lang="en-US" sz="3800" b="1" dirty="0">
                        <a:solidFill>
                          <a:srgbClr val="0000FF"/>
                        </a:solidFill>
                        <a:latin typeface="Calibri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monthly (adj/adv)</a:t>
                      </a:r>
                      <a:endParaRPr lang="en-US" sz="3800" b="1" kern="1200" dirty="0">
                        <a:solidFill>
                          <a:schemeClr val="tx1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800" b="1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/ˈmʌnθli/</a:t>
                      </a:r>
                      <a:endParaRPr lang="en-US" sz="3800" b="1" i="0" kern="1200" dirty="0">
                        <a:solidFill>
                          <a:schemeClr val="tx1"/>
                        </a:solidFill>
                        <a:effectLst/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hằng</a:t>
                      </a:r>
                      <a:r>
                        <a:rPr lang="en-US" sz="3800" b="1" kern="1200" dirty="0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dirty="0" err="1">
                          <a:solidFill>
                            <a:schemeClr val="tx1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tháng</a:t>
                      </a:r>
                      <a:endParaRPr lang="en-US" sz="3800" b="1" dirty="0">
                        <a:latin typeface="Calibri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3746784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proud (adj)</a:t>
                      </a:r>
                      <a:endParaRPr lang="en-US" sz="3800" b="1" kern="1200" dirty="0">
                        <a:solidFill>
                          <a:srgbClr val="0000FF"/>
                        </a:solidFill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/praʊd/</a:t>
                      </a:r>
                      <a:endParaRPr lang="en-US" sz="3800" b="1" i="0" kern="1200" dirty="0">
                        <a:solidFill>
                          <a:srgbClr val="0000FF"/>
                        </a:solidFill>
                        <a:effectLst/>
                        <a:latin typeface="Calibri (Body)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hài</a:t>
                      </a:r>
                      <a:r>
                        <a:rPr lang="en-US" sz="3800" b="1" kern="1200" baseline="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baseline="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lòng</a:t>
                      </a:r>
                      <a:r>
                        <a:rPr lang="en-US" sz="3800" b="1" kern="1200" baseline="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3800" b="1" kern="1200" dirty="0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b="1" kern="1200" dirty="0" err="1">
                          <a:solidFill>
                            <a:srgbClr val="0000FF"/>
                          </a:solidFill>
                          <a:effectLst/>
                          <a:latin typeface="Calibri (Body)"/>
                          <a:ea typeface="+mn-ea"/>
                          <a:cs typeface="+mn-cs"/>
                        </a:rPr>
                        <a:t>hào</a:t>
                      </a:r>
                      <a:endParaRPr lang="en-US" sz="3800" b="1" dirty="0">
                        <a:solidFill>
                          <a:srgbClr val="0000FF"/>
                        </a:solidFill>
                        <a:latin typeface="Calibri (Body)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75990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words:</a:t>
            </a:r>
          </a:p>
        </p:txBody>
      </p:sp>
      <p:pic>
        <p:nvPicPr>
          <p:cNvPr id="2" name="monthly">
            <a:hlinkClick r:id="" action="ppaction://media"/>
            <a:extLst>
              <a:ext uri="{FF2B5EF4-FFF2-40B4-BE49-F238E27FC236}">
                <a16:creationId xmlns:a16="http://schemas.microsoft.com/office/drawing/2014/main" id="{49B94FFE-C5A4-F201-69A4-B547C46FA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697" y="4732070"/>
            <a:ext cx="406400" cy="406400"/>
          </a:xfrm>
          <a:prstGeom prst="rect">
            <a:avLst/>
          </a:prstGeom>
        </p:spPr>
      </p:pic>
      <p:pic>
        <p:nvPicPr>
          <p:cNvPr id="3" name="proud">
            <a:hlinkClick r:id="" action="ppaction://media"/>
            <a:extLst>
              <a:ext uri="{FF2B5EF4-FFF2-40B4-BE49-F238E27FC236}">
                <a16:creationId xmlns:a16="http://schemas.microsoft.com/office/drawing/2014/main" id="{9893FAAF-3719-A4BE-6A90-290EB4C03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697" y="5769440"/>
            <a:ext cx="406400" cy="406400"/>
          </a:xfrm>
          <a:prstGeom prst="rect">
            <a:avLst/>
          </a:prstGeom>
        </p:spPr>
      </p:pic>
      <p:pic>
        <p:nvPicPr>
          <p:cNvPr id="4" name="develop">
            <a:hlinkClick r:id="" action="ppaction://media"/>
            <a:extLst>
              <a:ext uri="{FF2B5EF4-FFF2-40B4-BE49-F238E27FC236}">
                <a16:creationId xmlns:a16="http://schemas.microsoft.com/office/drawing/2014/main" id="{A6372F27-C309-6DAB-993B-22A91B6BE4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5697" y="2501288"/>
            <a:ext cx="406400" cy="406400"/>
          </a:xfrm>
          <a:prstGeom prst="rect">
            <a:avLst/>
          </a:prstGeom>
        </p:spPr>
      </p:pic>
      <p:pic>
        <p:nvPicPr>
          <p:cNvPr id="9" name="raise money">
            <a:hlinkClick r:id="" action="ppaction://media"/>
            <a:extLst>
              <a:ext uri="{FF2B5EF4-FFF2-40B4-BE49-F238E27FC236}">
                <a16:creationId xmlns:a16="http://schemas.microsoft.com/office/drawing/2014/main" id="{39D170CF-BDE7-CE7B-EC2F-FC3F50D1A9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951" y="36709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E9EF7E-B0ED-F2FA-C3A9-52D3C498DD55}"/>
              </a:ext>
            </a:extLst>
          </p:cNvPr>
          <p:cNvSpPr txBox="1"/>
          <p:nvPr/>
        </p:nvSpPr>
        <p:spPr>
          <a:xfrm>
            <a:off x="349320" y="82599"/>
            <a:ext cx="11517330" cy="66554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Task2/P34.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OpenSans"/>
              </a:rPr>
              <a:t>Read the passage and </a:t>
            </a:r>
            <a:r>
              <a:rPr lang="en-US" sz="2600" b="1" i="0" u="sng" dirty="0">
                <a:solidFill>
                  <a:srgbClr val="FF0000"/>
                </a:solidFill>
                <a:effectLst/>
                <a:latin typeface="OpenSans"/>
              </a:rPr>
              <a:t>match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OpenSans"/>
              </a:rPr>
              <a:t> the highlighted words with their meaning:</a:t>
            </a:r>
          </a:p>
          <a:p>
            <a:pPr algn="just"/>
            <a:r>
              <a:rPr lang="en-US" sz="2600" dirty="0">
                <a:solidFill>
                  <a:srgbClr val="FF0000"/>
                </a:solidFill>
                <a:latin typeface="OpenSans"/>
              </a:rPr>
              <a:t>				 </a:t>
            </a:r>
          </a:p>
          <a:p>
            <a:pPr algn="just"/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Tutoring: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grade students </a:t>
            </a:r>
            <a:r>
              <a:rPr lang="en-US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 grade students.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make and sell postcards to raise money for local children.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visit a nursing home </a:t>
            </a:r>
            <a:r>
              <a:rPr lang="en-US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read books to the elderly.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grow vegetables and </a:t>
            </a:r>
            <a:r>
              <a:rPr lang="en-US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donate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 to local schools.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collect paper and </a:t>
            </a:r>
            <a:r>
              <a:rPr lang="en-US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for plants. They then look after the plants in their school garden.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</a:t>
            </a:r>
            <a:r>
              <a:rPr lang="en-US" sz="2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proud 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they do good things.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E5954-E196-21F2-A922-A1E812339542}"/>
              </a:ext>
            </a:extLst>
          </p:cNvPr>
          <p:cNvSpPr txBox="1"/>
          <p:nvPr/>
        </p:nvSpPr>
        <p:spPr>
          <a:xfrm>
            <a:off x="349320" y="523980"/>
            <a:ext cx="127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1. give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887CB-073E-C6ED-EFC4-E53F22E0CCE1}"/>
              </a:ext>
            </a:extLst>
          </p:cNvPr>
          <p:cNvSpPr txBox="1"/>
          <p:nvPr/>
        </p:nvSpPr>
        <p:spPr>
          <a:xfrm>
            <a:off x="1779987" y="523791"/>
            <a:ext cx="299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2. give and receive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7971C7-5E5F-8DF3-C014-66C2EAD6F098}"/>
              </a:ext>
            </a:extLst>
          </p:cNvPr>
          <p:cNvSpPr txBox="1"/>
          <p:nvPr/>
        </p:nvSpPr>
        <p:spPr>
          <a:xfrm>
            <a:off x="5042037" y="513515"/>
            <a:ext cx="265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3. every month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43751-C20B-2408-6948-5BB5773DA00F}"/>
              </a:ext>
            </a:extLst>
          </p:cNvPr>
          <p:cNvSpPr txBox="1"/>
          <p:nvPr/>
        </p:nvSpPr>
        <p:spPr>
          <a:xfrm>
            <a:off x="7797230" y="523980"/>
            <a:ext cx="175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4. pleased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F6489-C5C3-F49D-622B-D82B0D0994F9}"/>
              </a:ext>
            </a:extLst>
          </p:cNvPr>
          <p:cNvSpPr txBox="1"/>
          <p:nvPr/>
        </p:nvSpPr>
        <p:spPr>
          <a:xfrm>
            <a:off x="10231347" y="523980"/>
            <a:ext cx="137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5. teach</a:t>
            </a:r>
          </a:p>
        </p:txBody>
      </p:sp>
    </p:spTree>
    <p:extLst>
      <p:ext uri="{BB962C8B-B14F-4D97-AF65-F5344CB8AC3E}">
        <p14:creationId xmlns:p14="http://schemas.microsoft.com/office/powerpoint/2010/main" val="230624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0677" y="294425"/>
            <a:ext cx="1181132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cs typeface="Arial" panose="020B0604020202020204" pitchFamily="34" charset="0"/>
              </a:rPr>
              <a:t>Task 2 / P34. 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Match the highlighted words with their meanings.</a:t>
            </a:r>
            <a:endParaRPr lang="en-US" sz="3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0A208-B151-4B5A-8DEA-092D7EF10549}"/>
              </a:ext>
            </a:extLst>
          </p:cNvPr>
          <p:cNvSpPr txBox="1"/>
          <p:nvPr/>
        </p:nvSpPr>
        <p:spPr>
          <a:xfrm>
            <a:off x="1623805" y="1437857"/>
            <a:ext cx="44668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4000" b="1" i="0" dirty="0">
                <a:solidFill>
                  <a:srgbClr val="242021"/>
                </a:solidFill>
                <a:effectLst/>
              </a:rPr>
              <a:t>give</a:t>
            </a:r>
            <a:r>
              <a:rPr lang="en-US" sz="4000" b="1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2AFCA8-5944-49EF-B0DF-8ECE5275CD27}"/>
              </a:ext>
            </a:extLst>
          </p:cNvPr>
          <p:cNvSpPr txBox="1"/>
          <p:nvPr/>
        </p:nvSpPr>
        <p:spPr>
          <a:xfrm>
            <a:off x="1623804" y="2425995"/>
            <a:ext cx="446680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4000" b="1" i="0" dirty="0">
                <a:solidFill>
                  <a:srgbClr val="242021"/>
                </a:solidFill>
                <a:effectLst/>
              </a:rPr>
              <a:t>give and receive</a:t>
            </a:r>
            <a:r>
              <a:rPr lang="en-US" sz="4000" b="1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0FB95-FB03-4E9E-84D3-471C4D61B61B}"/>
              </a:ext>
            </a:extLst>
          </p:cNvPr>
          <p:cNvSpPr txBox="1"/>
          <p:nvPr/>
        </p:nvSpPr>
        <p:spPr>
          <a:xfrm>
            <a:off x="1623803" y="3412678"/>
            <a:ext cx="446680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4000" b="1" i="0" dirty="0">
                <a:solidFill>
                  <a:srgbClr val="242021"/>
                </a:solidFill>
                <a:effectLst/>
              </a:rPr>
              <a:t>every month</a:t>
            </a:r>
            <a:r>
              <a:rPr lang="en-US" sz="4000" b="1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E49F4-B723-4254-8414-B790CAF8900B}"/>
              </a:ext>
            </a:extLst>
          </p:cNvPr>
          <p:cNvSpPr txBox="1"/>
          <p:nvPr/>
        </p:nvSpPr>
        <p:spPr>
          <a:xfrm>
            <a:off x="1623804" y="4400816"/>
            <a:ext cx="446680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4000" b="1" i="0" dirty="0">
                <a:solidFill>
                  <a:srgbClr val="242021"/>
                </a:solidFill>
                <a:effectLst/>
              </a:rPr>
              <a:t>pleased</a:t>
            </a:r>
            <a:r>
              <a:rPr lang="en-US" sz="4000" b="1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CDB8B2-38BA-4599-9B90-4D94D6E7E91E}"/>
              </a:ext>
            </a:extLst>
          </p:cNvPr>
          <p:cNvSpPr txBox="1"/>
          <p:nvPr/>
        </p:nvSpPr>
        <p:spPr>
          <a:xfrm>
            <a:off x="1623804" y="5307716"/>
            <a:ext cx="446680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4000" b="1" i="0" dirty="0">
                <a:solidFill>
                  <a:srgbClr val="242021"/>
                </a:solidFill>
                <a:effectLst/>
              </a:rPr>
              <a:t>teach</a:t>
            </a:r>
            <a:r>
              <a:rPr lang="en-US" sz="4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EF0E6-2EAA-4BD2-A18D-1DD8A23B2D24}"/>
              </a:ext>
            </a:extLst>
          </p:cNvPr>
          <p:cNvSpPr txBox="1"/>
          <p:nvPr/>
        </p:nvSpPr>
        <p:spPr>
          <a:xfrm>
            <a:off x="7773357" y="1437857"/>
            <a:ext cx="2895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effectLst/>
                <a:ea typeface="Calibri" panose="020F0502020204030204" pitchFamily="34" charset="0"/>
              </a:rPr>
              <a:t>donate 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B99B8-071F-4D7B-B1FB-484587AF2BDF}"/>
              </a:ext>
            </a:extLst>
          </p:cNvPr>
          <p:cNvSpPr txBox="1"/>
          <p:nvPr/>
        </p:nvSpPr>
        <p:spPr>
          <a:xfrm>
            <a:off x="7773357" y="2425995"/>
            <a:ext cx="2895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effectLst/>
                <a:ea typeface="Calibri" panose="020F0502020204030204" pitchFamily="34" charset="0"/>
              </a:rPr>
              <a:t>exchange </a:t>
            </a:r>
            <a:endParaRPr lang="en-US" sz="4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86312F-69B1-4757-A00D-40B89280ABE4}"/>
              </a:ext>
            </a:extLst>
          </p:cNvPr>
          <p:cNvSpPr txBox="1"/>
          <p:nvPr/>
        </p:nvSpPr>
        <p:spPr>
          <a:xfrm>
            <a:off x="7773357" y="3412678"/>
            <a:ext cx="2895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effectLst/>
                <a:ea typeface="Calibri" panose="020F0502020204030204" pitchFamily="34" charset="0"/>
              </a:rPr>
              <a:t>monthly</a:t>
            </a:r>
            <a:endParaRPr lang="en-US" sz="4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3638AA-B4AB-43F7-BFF5-B08F4CADCEBD}"/>
              </a:ext>
            </a:extLst>
          </p:cNvPr>
          <p:cNvSpPr txBox="1"/>
          <p:nvPr/>
        </p:nvSpPr>
        <p:spPr>
          <a:xfrm>
            <a:off x="7773357" y="4400816"/>
            <a:ext cx="2895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effectLst/>
                <a:ea typeface="Calibri" panose="020F0502020204030204" pitchFamily="34" charset="0"/>
              </a:rPr>
              <a:t>proud 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5B9EF-416F-4ACF-AB5D-4E67542B3A62}"/>
              </a:ext>
            </a:extLst>
          </p:cNvPr>
          <p:cNvSpPr txBox="1"/>
          <p:nvPr/>
        </p:nvSpPr>
        <p:spPr>
          <a:xfrm>
            <a:off x="7773357" y="5307716"/>
            <a:ext cx="289560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effectLst/>
                <a:ea typeface="Calibri" panose="020F0502020204030204" pitchFamily="34" charset="0"/>
              </a:rPr>
              <a:t>tutor</a:t>
            </a:r>
            <a:endParaRPr lang="en-US" sz="40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6798C3-72C2-406A-A7F8-A1D45B5D4248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>
          <a:xfrm>
            <a:off x="6090607" y="1791800"/>
            <a:ext cx="168275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0031D1-CAE2-438D-B1C4-5DE6EE271E13}"/>
              </a:ext>
            </a:extLst>
          </p:cNvPr>
          <p:cNvCxnSpPr/>
          <p:nvPr/>
        </p:nvCxnSpPr>
        <p:spPr>
          <a:xfrm>
            <a:off x="6090607" y="2696417"/>
            <a:ext cx="168275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E6D8D3-50EA-4783-BE91-4FC5589CE414}"/>
              </a:ext>
            </a:extLst>
          </p:cNvPr>
          <p:cNvCxnSpPr/>
          <p:nvPr/>
        </p:nvCxnSpPr>
        <p:spPr>
          <a:xfrm>
            <a:off x="6090606" y="3661617"/>
            <a:ext cx="168275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8BCEDB-1194-4BAF-A76A-F59FC4AD7A9C}"/>
              </a:ext>
            </a:extLst>
          </p:cNvPr>
          <p:cNvCxnSpPr/>
          <p:nvPr/>
        </p:nvCxnSpPr>
        <p:spPr>
          <a:xfrm>
            <a:off x="6090606" y="4690317"/>
            <a:ext cx="168275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DDB25F-92CE-4059-B227-4D9F54E4A352}"/>
              </a:ext>
            </a:extLst>
          </p:cNvPr>
          <p:cNvCxnSpPr/>
          <p:nvPr/>
        </p:nvCxnSpPr>
        <p:spPr>
          <a:xfrm>
            <a:off x="6090606" y="5566617"/>
            <a:ext cx="168275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4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3" grpId="0" animBg="1"/>
      <p:bldP spid="2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8640" y="-19509"/>
            <a:ext cx="1135294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Task 3 / P34. </a:t>
            </a:r>
            <a:r>
              <a:rPr lang="en-US" sz="3600" b="1" u="sng" dirty="0">
                <a:solidFill>
                  <a:srgbClr val="FF0000"/>
                </a:solidFill>
                <a:cs typeface="Arial" panose="020B0604020202020204" pitchFamily="34" charset="0"/>
              </a:rPr>
              <a:t>Read</a:t>
            </a:r>
            <a:r>
              <a:rPr lang="en-US" sz="3600" b="1" dirty="0">
                <a:cs typeface="Arial" panose="020B0604020202020204" pitchFamily="34" charset="0"/>
              </a:rPr>
              <a:t> the passage again and </a:t>
            </a:r>
            <a:r>
              <a:rPr lang="en-US" sz="3600" b="1" u="sng" dirty="0">
                <a:solidFill>
                  <a:srgbClr val="FF0000"/>
                </a:solidFill>
                <a:cs typeface="Arial" panose="020B0604020202020204" pitchFamily="34" charset="0"/>
              </a:rPr>
              <a:t>tick True or False.</a:t>
            </a:r>
            <a:endParaRPr lang="en-US" sz="3600" b="1" u="sng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1EA30A-66F5-4186-9630-2904DE78F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61711"/>
              </p:ext>
            </p:extLst>
          </p:nvPr>
        </p:nvGraphicFramePr>
        <p:xfrm>
          <a:off x="393907" y="660646"/>
          <a:ext cx="10965827" cy="61625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93987">
                  <a:extLst>
                    <a:ext uri="{9D8B030D-6E8A-4147-A177-3AD203B41FA5}">
                      <a16:colId xmlns:a16="http://schemas.microsoft.com/office/drawing/2014/main" val="2030766106"/>
                    </a:ext>
                  </a:extLst>
                </a:gridCol>
                <a:gridCol w="1294544">
                  <a:extLst>
                    <a:ext uri="{9D8B030D-6E8A-4147-A177-3AD203B41FA5}">
                      <a16:colId xmlns:a16="http://schemas.microsoft.com/office/drawing/2014/main" val="60489512"/>
                    </a:ext>
                  </a:extLst>
                </a:gridCol>
                <a:gridCol w="1277296">
                  <a:extLst>
                    <a:ext uri="{9D8B030D-6E8A-4147-A177-3AD203B41FA5}">
                      <a16:colId xmlns:a16="http://schemas.microsoft.com/office/drawing/2014/main" val="2898724641"/>
                    </a:ext>
                  </a:extLst>
                </a:gridCol>
              </a:tblGrid>
              <a:tr h="62062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kern="1200" dirty="0">
                        <a:solidFill>
                          <a:schemeClr val="tx1"/>
                        </a:solidFill>
                        <a:effectLst>
                          <a:glow rad="88900">
                            <a:schemeClr val="bg1"/>
                          </a:glo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4387482"/>
                  </a:ext>
                </a:extLst>
              </a:tr>
              <a:tr h="1319496">
                <a:tc>
                  <a:txBody>
                    <a:bodyPr/>
                    <a:lstStyle/>
                    <a:p>
                      <a:r>
                        <a:rPr lang="en-US" sz="2800" b="1" dirty="0"/>
                        <a:t>1. Community service allows students to develop themselves.</a:t>
                      </a:r>
                    </a:p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5306630"/>
                  </a:ext>
                </a:extLst>
              </a:tr>
              <a:tr h="908986">
                <a:tc>
                  <a:txBody>
                    <a:bodyPr/>
                    <a:lstStyle/>
                    <a:p>
                      <a:r>
                        <a:rPr lang="en-US" sz="2800" b="1" dirty="0"/>
                        <a:t>2. Each student can join only one project.</a:t>
                      </a:r>
                    </a:p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9765250"/>
                  </a:ext>
                </a:extLst>
              </a:tr>
              <a:tr h="908986">
                <a:tc>
                  <a:txBody>
                    <a:bodyPr/>
                    <a:lstStyle/>
                    <a:p>
                      <a:r>
                        <a:rPr lang="en-US" sz="2800" b="1" dirty="0"/>
                        <a:t>3. They tutor younger students.</a:t>
                      </a:r>
                    </a:p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5048017"/>
                  </a:ext>
                </a:extLst>
              </a:tr>
              <a:tr h="1319496">
                <a:tc>
                  <a:txBody>
                    <a:bodyPr/>
                    <a:lstStyle/>
                    <a:p>
                      <a:r>
                        <a:rPr lang="en-US" sz="2800" b="1" dirty="0"/>
                        <a:t>4. Local children receive postcards from the Postcard-to-Help project.</a:t>
                      </a:r>
                    </a:p>
                    <a:p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921334"/>
                  </a:ext>
                </a:extLst>
              </a:tr>
              <a:tr h="908986">
                <a:tc>
                  <a:txBody>
                    <a:bodyPr/>
                    <a:lstStyle/>
                    <a:p>
                      <a:r>
                        <a:rPr lang="en-US" sz="2800" b="1" dirty="0"/>
                        <a:t>5. Students receive plants when they give paper.</a:t>
                      </a:r>
                    </a:p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4228538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55C70306-4E9C-4379-AC35-BE75E12A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8141" y="1621671"/>
            <a:ext cx="631371" cy="631371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2AB18EB3-DD93-4733-8416-18E76F4B4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7714" y="2732721"/>
            <a:ext cx="631371" cy="631371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AB1CC721-42A5-4E70-B2A6-674C33D3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0842" y="3694749"/>
            <a:ext cx="631371" cy="631371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1ED5249B-37DB-4939-93AC-0EB32D442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31159" y="4874503"/>
            <a:ext cx="631371" cy="631371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7AA8B6B9-4A0A-475F-80AB-FE17A62F8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8142" y="5980547"/>
            <a:ext cx="631371" cy="631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119646-D747-6DC1-BB92-23BE32AA24CD}"/>
              </a:ext>
            </a:extLst>
          </p:cNvPr>
          <p:cNvSpPr txBox="1"/>
          <p:nvPr/>
        </p:nvSpPr>
        <p:spPr>
          <a:xfrm>
            <a:off x="3869998" y="3071704"/>
            <a:ext cx="387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different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481DD-0832-E226-8524-E1AAD7149262}"/>
              </a:ext>
            </a:extLst>
          </p:cNvPr>
          <p:cNvSpPr txBox="1"/>
          <p:nvPr/>
        </p:nvSpPr>
        <p:spPr>
          <a:xfrm>
            <a:off x="448639" y="5267382"/>
            <a:ext cx="11599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Students make and sell postcards to raise money for local children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A3DAD-DDB5-6C06-49F5-861F35EED4B4}"/>
              </a:ext>
            </a:extLst>
          </p:cNvPr>
          <p:cNvSpPr txBox="1"/>
          <p:nvPr/>
        </p:nvSpPr>
        <p:spPr>
          <a:xfrm>
            <a:off x="8798530" y="592589"/>
            <a:ext cx="127161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True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36EA0-6CD8-002B-BE78-F7233DC32418}"/>
              </a:ext>
            </a:extLst>
          </p:cNvPr>
          <p:cNvSpPr txBox="1"/>
          <p:nvPr/>
        </p:nvSpPr>
        <p:spPr>
          <a:xfrm>
            <a:off x="10111113" y="602863"/>
            <a:ext cx="122128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False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9D1195-D28C-7E5D-2F66-8EED265DF2A5}"/>
              </a:ext>
            </a:extLst>
          </p:cNvPr>
          <p:cNvSpPr/>
          <p:nvPr/>
        </p:nvSpPr>
        <p:spPr>
          <a:xfrm>
            <a:off x="4017197" y="2671633"/>
            <a:ext cx="2804845" cy="47640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1E606983-A14F-9BAB-35B7-8C623D0BEED0}"/>
              </a:ext>
            </a:extLst>
          </p:cNvPr>
          <p:cNvSpPr txBox="1"/>
          <p:nvPr/>
        </p:nvSpPr>
        <p:spPr>
          <a:xfrm>
            <a:off x="11493397" y="1553222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A391CE44-18AC-B2A0-85B7-405875A98B02}"/>
              </a:ext>
            </a:extLst>
          </p:cNvPr>
          <p:cNvSpPr txBox="1"/>
          <p:nvPr/>
        </p:nvSpPr>
        <p:spPr>
          <a:xfrm>
            <a:off x="11476234" y="2722653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15" name="TextBox 14">
            <a:hlinkClick r:id="rId7" action="ppaction://hlinksldjump"/>
            <a:extLst>
              <a:ext uri="{FF2B5EF4-FFF2-40B4-BE49-F238E27FC236}">
                <a16:creationId xmlns:a16="http://schemas.microsoft.com/office/drawing/2014/main" id="{2ED5055A-104A-9F42-6D8E-43625A876505}"/>
              </a:ext>
            </a:extLst>
          </p:cNvPr>
          <p:cNvSpPr txBox="1"/>
          <p:nvPr/>
        </p:nvSpPr>
        <p:spPr>
          <a:xfrm>
            <a:off x="11520691" y="3779590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16" name="TextBox 15">
            <a:hlinkClick r:id="rId8" action="ppaction://hlinksldjump"/>
            <a:extLst>
              <a:ext uri="{FF2B5EF4-FFF2-40B4-BE49-F238E27FC236}">
                <a16:creationId xmlns:a16="http://schemas.microsoft.com/office/drawing/2014/main" id="{1A7A36D2-56FF-39F1-4351-9844265AB2A4}"/>
              </a:ext>
            </a:extLst>
          </p:cNvPr>
          <p:cNvSpPr txBox="1"/>
          <p:nvPr/>
        </p:nvSpPr>
        <p:spPr>
          <a:xfrm>
            <a:off x="11476234" y="4857787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17" name="TextBox 16">
            <a:hlinkClick r:id="rId9" action="ppaction://hlinksldjump"/>
            <a:extLst>
              <a:ext uri="{FF2B5EF4-FFF2-40B4-BE49-F238E27FC236}">
                <a16:creationId xmlns:a16="http://schemas.microsoft.com/office/drawing/2014/main" id="{0A1EE7F2-F517-2771-7330-6E99877A6D02}"/>
              </a:ext>
            </a:extLst>
          </p:cNvPr>
          <p:cNvSpPr txBox="1"/>
          <p:nvPr/>
        </p:nvSpPr>
        <p:spPr>
          <a:xfrm>
            <a:off x="11476234" y="5980547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1FEFDF-093B-866F-A0CB-0A94E2747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457884"/>
              </p:ext>
            </p:extLst>
          </p:nvPr>
        </p:nvGraphicFramePr>
        <p:xfrm>
          <a:off x="305942" y="1962558"/>
          <a:ext cx="11725096" cy="4730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16791">
                  <a:extLst>
                    <a:ext uri="{9D8B030D-6E8A-4147-A177-3AD203B41FA5}">
                      <a16:colId xmlns:a16="http://schemas.microsoft.com/office/drawing/2014/main" val="1178598496"/>
                    </a:ext>
                  </a:extLst>
                </a:gridCol>
                <a:gridCol w="4808305">
                  <a:extLst>
                    <a:ext uri="{9D8B030D-6E8A-4147-A177-3AD203B41FA5}">
                      <a16:colId xmlns:a16="http://schemas.microsoft.com/office/drawing/2014/main" val="66031432"/>
                    </a:ext>
                  </a:extLst>
                </a:gridCol>
              </a:tblGrid>
              <a:tr h="12891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775823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</a:rPr>
                        <a:t>1.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Nick</a:t>
                      </a:r>
                      <a:r>
                        <a:rPr lang="en-US" sz="2800" dirty="0">
                          <a:effectLst/>
                        </a:rPr>
                        <a:t> likes reading books. He has a very nice voice, and he is also patient.</a:t>
                      </a:r>
                    </a:p>
                  </a:txBody>
                  <a:tcPr marL="95250" marR="95250" marT="31433" marB="31433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743369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</a:rPr>
                        <a:t>2.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Ann </a:t>
                      </a:r>
                      <a:r>
                        <a:rPr lang="en-US" sz="2800" dirty="0">
                          <a:effectLst/>
                        </a:rPr>
                        <a:t>is very good at </a:t>
                      </a:r>
                      <a:r>
                        <a:rPr lang="en-US" sz="2800" dirty="0" err="1">
                          <a:effectLst/>
                        </a:rPr>
                        <a:t>maths</a:t>
                      </a:r>
                      <a:r>
                        <a:rPr lang="en-US" sz="2800" dirty="0">
                          <a:effectLst/>
                        </a:rPr>
                        <a:t> and literature. She also loves children.</a:t>
                      </a:r>
                    </a:p>
                  </a:txBody>
                  <a:tcPr marL="95250" marR="95250" marT="31433" marB="31433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573354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</a:rPr>
                        <a:t>3.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Minh</a:t>
                      </a:r>
                      <a:r>
                        <a:rPr lang="en-US" sz="2800" dirty="0">
                          <a:effectLst/>
                        </a:rPr>
                        <a:t> loves collecting and making postcards.</a:t>
                      </a:r>
                    </a:p>
                  </a:txBody>
                  <a:tcPr marL="95250" marR="95250" marT="31433" marB="31433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145295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</a:rPr>
                        <a:t>4.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Mark l</a:t>
                      </a:r>
                      <a:r>
                        <a:rPr lang="en-US" sz="2800" dirty="0">
                          <a:effectLst/>
                        </a:rPr>
                        <a:t>oves nature. He likes watching </a:t>
                      </a:r>
                      <a:r>
                        <a:rPr lang="en-US" sz="2800" dirty="0" err="1">
                          <a:effectLst/>
                        </a:rPr>
                        <a:t>programmes</a:t>
                      </a:r>
                      <a:r>
                        <a:rPr lang="en-US" sz="2800" dirty="0">
                          <a:effectLst/>
                        </a:rPr>
                        <a:t> about plants. He also likes being outdoors.</a:t>
                      </a:r>
                    </a:p>
                  </a:txBody>
                  <a:tcPr marL="95250" marR="95250" marT="31433" marB="31433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78322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effectLst/>
                        </a:rPr>
                        <a:t>5.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Tom</a:t>
                      </a:r>
                      <a:r>
                        <a:rPr lang="en-US" sz="2800" dirty="0">
                          <a:effectLst/>
                        </a:rPr>
                        <a:t> likes collecting newspapers.</a:t>
                      </a:r>
                    </a:p>
                  </a:txBody>
                  <a:tcPr marL="95250" marR="95250" marT="31433" marB="31433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935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7C27FE-25CB-CAFB-A17D-702BA97BFA7A}"/>
              </a:ext>
            </a:extLst>
          </p:cNvPr>
          <p:cNvSpPr txBox="1"/>
          <p:nvPr/>
        </p:nvSpPr>
        <p:spPr>
          <a:xfrm>
            <a:off x="2119901" y="-52307"/>
            <a:ext cx="795219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cs typeface="Arial" panose="020B0604020202020204" pitchFamily="34" charset="0"/>
              </a:rPr>
              <a:t>Task 4 / P34</a:t>
            </a:r>
            <a:r>
              <a:rPr 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.  Write the names of the projects:</a:t>
            </a:r>
            <a:endParaRPr lang="en-US" sz="3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D47EA-AF6E-66B1-FEC0-036AC7EC17C4}"/>
              </a:ext>
            </a:extLst>
          </p:cNvPr>
          <p:cNvSpPr txBox="1"/>
          <p:nvPr/>
        </p:nvSpPr>
        <p:spPr>
          <a:xfrm>
            <a:off x="408684" y="532468"/>
            <a:ext cx="2342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A. Tutoring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86766-CFA2-3C8A-1CBD-D07EA1C4DA27}"/>
              </a:ext>
            </a:extLst>
          </p:cNvPr>
          <p:cNvSpPr txBox="1"/>
          <p:nvPr/>
        </p:nvSpPr>
        <p:spPr>
          <a:xfrm>
            <a:off x="408683" y="1004562"/>
            <a:ext cx="2879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C. Visit - to - 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81714-F3DC-6FFD-E947-F5FE8BE26823}"/>
              </a:ext>
            </a:extLst>
          </p:cNvPr>
          <p:cNvSpPr txBox="1"/>
          <p:nvPr/>
        </p:nvSpPr>
        <p:spPr>
          <a:xfrm>
            <a:off x="408684" y="1465705"/>
            <a:ext cx="4276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E. Paper – Plant - Exchange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07DA6-F9A5-678E-F309-1B0D2B31CC3C}"/>
              </a:ext>
            </a:extLst>
          </p:cNvPr>
          <p:cNvSpPr txBox="1"/>
          <p:nvPr/>
        </p:nvSpPr>
        <p:spPr>
          <a:xfrm>
            <a:off x="5441309" y="590890"/>
            <a:ext cx="4380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B. Postcard - to -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41FDB6-CC46-2481-F3CA-E9AD77705D3F}"/>
              </a:ext>
            </a:extLst>
          </p:cNvPr>
          <p:cNvSpPr txBox="1"/>
          <p:nvPr/>
        </p:nvSpPr>
        <p:spPr>
          <a:xfrm>
            <a:off x="5441309" y="1055688"/>
            <a:ext cx="398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D. Garden – to - Give</a:t>
            </a:r>
          </a:p>
        </p:txBody>
      </p:sp>
    </p:spTree>
    <p:extLst>
      <p:ext uri="{BB962C8B-B14F-4D97-AF65-F5344CB8AC3E}">
        <p14:creationId xmlns:p14="http://schemas.microsoft.com/office/powerpoint/2010/main" val="4728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5849 0.244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58255 0.437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0.03541 L 0.17123 0.539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17669 0.60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3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58829 0.689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14" y="3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9749" y="1223803"/>
            <a:ext cx="8153400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SPEAKING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B9B40-956F-143D-8916-947CA324ECAB}"/>
              </a:ext>
            </a:extLst>
          </p:cNvPr>
          <p:cNvSpPr txBox="1"/>
          <p:nvPr/>
        </p:nvSpPr>
        <p:spPr>
          <a:xfrm>
            <a:off x="87615" y="0"/>
            <a:ext cx="1017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3: Community service Lesson 5 – Skills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CA05A-4EA7-ECA0-604F-959FC46B94E0}"/>
              </a:ext>
            </a:extLst>
          </p:cNvPr>
          <p:cNvSpPr txBox="1"/>
          <p:nvPr/>
        </p:nvSpPr>
        <p:spPr>
          <a:xfrm>
            <a:off x="287676" y="2924802"/>
            <a:ext cx="11681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5: </a:t>
            </a:r>
            <a:r>
              <a:rPr lang="en-US" sz="4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 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4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which project in 4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would like to join and why. Then </a:t>
            </a:r>
            <a:r>
              <a:rPr lang="en-US" sz="48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class.</a:t>
            </a:r>
          </a:p>
        </p:txBody>
      </p:sp>
    </p:spTree>
    <p:extLst>
      <p:ext uri="{BB962C8B-B14F-4D97-AF65-F5344CB8AC3E}">
        <p14:creationId xmlns:p14="http://schemas.microsoft.com/office/powerpoint/2010/main" val="3221645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7C27FE-25CB-CAFB-A17D-702BA97BFA7A}"/>
              </a:ext>
            </a:extLst>
          </p:cNvPr>
          <p:cNvSpPr txBox="1"/>
          <p:nvPr/>
        </p:nvSpPr>
        <p:spPr>
          <a:xfrm>
            <a:off x="160961" y="-9664"/>
            <a:ext cx="12424882" cy="12185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u="sng" dirty="0">
                <a:solidFill>
                  <a:srgbClr val="FF0000"/>
                </a:solidFill>
                <a:cs typeface="Arial" panose="020B0604020202020204" pitchFamily="34" charset="0"/>
              </a:rPr>
              <a:t>TASK 5 / P34</a:t>
            </a:r>
            <a:r>
              <a:rPr lang="en-US" sz="26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Work in groups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discuss which project in 4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you would like to join. Then </a:t>
            </a:r>
            <a:r>
              <a:rPr lang="en-US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groups’s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B8E8F-C8D0-2216-4B84-729421B66A03}"/>
              </a:ext>
            </a:extLst>
          </p:cNvPr>
          <p:cNvSpPr txBox="1"/>
          <p:nvPr/>
        </p:nvSpPr>
        <p:spPr>
          <a:xfrm>
            <a:off x="388134" y="5239917"/>
            <a:ext cx="11401745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242021"/>
                </a:solidFill>
              </a:rPr>
              <a:t>Example</a:t>
            </a:r>
            <a:r>
              <a:rPr lang="en-US" sz="3200" b="1" dirty="0">
                <a:solidFill>
                  <a:srgbClr val="FF0000"/>
                </a:solidFill>
              </a:rPr>
              <a:t>:  L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an will join the </a:t>
            </a:r>
            <a:r>
              <a:rPr lang="en-US" sz="3200" b="1" i="1" dirty="0">
                <a:solidFill>
                  <a:srgbClr val="0000FF"/>
                </a:solidFill>
                <a:effectLst/>
              </a:rPr>
              <a:t>Tutoring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project </a:t>
            </a:r>
            <a:r>
              <a:rPr lang="en-US" sz="3200" b="1" i="0" u="sng" dirty="0">
                <a:solidFill>
                  <a:srgbClr val="0000FF"/>
                </a:solidFill>
                <a:effectLst/>
              </a:rPr>
              <a:t>because</a:t>
            </a:r>
            <a:r>
              <a:rPr lang="en-US" sz="3200" b="1" i="0" dirty="0">
                <a:solidFill>
                  <a:srgbClr val="0000FF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she is good at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maths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and English. She also loves children.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4C0DA-8612-E675-BB84-9819C6511336}"/>
              </a:ext>
            </a:extLst>
          </p:cNvPr>
          <p:cNvSpPr txBox="1"/>
          <p:nvPr/>
        </p:nvSpPr>
        <p:spPr>
          <a:xfrm>
            <a:off x="2565115" y="1136714"/>
            <a:ext cx="6557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Which project do you want to join?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Why do you want to join the project?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7AB7B78F-C885-AFDE-38A5-490E810E7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6016"/>
              </p:ext>
            </p:extLst>
          </p:nvPr>
        </p:nvGraphicFramePr>
        <p:xfrm>
          <a:off x="484313" y="2090821"/>
          <a:ext cx="11053566" cy="33237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6783">
                  <a:extLst>
                    <a:ext uri="{9D8B030D-6E8A-4147-A177-3AD203B41FA5}">
                      <a16:colId xmlns:a16="http://schemas.microsoft.com/office/drawing/2014/main" val="3012891254"/>
                    </a:ext>
                  </a:extLst>
                </a:gridCol>
                <a:gridCol w="5526783">
                  <a:extLst>
                    <a:ext uri="{9D8B030D-6E8A-4147-A177-3AD203B41FA5}">
                      <a16:colId xmlns:a16="http://schemas.microsoft.com/office/drawing/2014/main" val="2746460081"/>
                    </a:ext>
                  </a:extLst>
                </a:gridCol>
              </a:tblGrid>
              <a:tr h="16618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63999"/>
                  </a:ext>
                </a:extLst>
              </a:tr>
              <a:tr h="16618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19424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4FEEBF8-EBBA-EC5D-F1A5-DC30191F0BDE}"/>
              </a:ext>
            </a:extLst>
          </p:cNvPr>
          <p:cNvSpPr txBox="1"/>
          <p:nvPr/>
        </p:nvSpPr>
        <p:spPr>
          <a:xfrm>
            <a:off x="5989302" y="2076215"/>
            <a:ext cx="151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Trang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70944F2D-0CA6-3652-BD7D-3F5AC7C1D336}"/>
              </a:ext>
            </a:extLst>
          </p:cNvPr>
          <p:cNvSpPr/>
          <p:nvPr/>
        </p:nvSpPr>
        <p:spPr>
          <a:xfrm>
            <a:off x="7203761" y="2132139"/>
            <a:ext cx="3735227" cy="702927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Postcard - to - Help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FAC853-4EA6-FC2E-4CFC-5E8049B01F9F}"/>
              </a:ext>
            </a:extLst>
          </p:cNvPr>
          <p:cNvSpPr txBox="1"/>
          <p:nvPr/>
        </p:nvSpPr>
        <p:spPr>
          <a:xfrm>
            <a:off x="6229566" y="2933281"/>
            <a:ext cx="510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and m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postcards.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A080C-1628-DB4F-A853-FEF8160685AD}"/>
              </a:ext>
            </a:extLst>
          </p:cNvPr>
          <p:cNvSpPr txBox="1"/>
          <p:nvPr/>
        </p:nvSpPr>
        <p:spPr>
          <a:xfrm>
            <a:off x="500560" y="2100508"/>
            <a:ext cx="151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Lan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72BC148-5533-11D7-ED7C-D5282910E55A}"/>
              </a:ext>
            </a:extLst>
          </p:cNvPr>
          <p:cNvSpPr/>
          <p:nvPr/>
        </p:nvSpPr>
        <p:spPr>
          <a:xfrm>
            <a:off x="2426992" y="2104319"/>
            <a:ext cx="1870063" cy="702927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Tutoring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A6FFF4-6708-5F43-8968-72284D926AD1}"/>
              </a:ext>
            </a:extLst>
          </p:cNvPr>
          <p:cNvSpPr txBox="1"/>
          <p:nvPr/>
        </p:nvSpPr>
        <p:spPr>
          <a:xfrm>
            <a:off x="458915" y="2850005"/>
            <a:ext cx="57569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 good at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English.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Love children.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87EB63-DFEC-4295-CC64-47B0D85993AD}"/>
              </a:ext>
            </a:extLst>
          </p:cNvPr>
          <p:cNvSpPr txBox="1"/>
          <p:nvPr/>
        </p:nvSpPr>
        <p:spPr>
          <a:xfrm>
            <a:off x="6034576" y="2049865"/>
            <a:ext cx="5474271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Vocabulary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Pronunciation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Grammar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Fluency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Performance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380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8003" y="1290971"/>
            <a:ext cx="174379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Bright Future School &amp; Academy - Home | Facebook">
            <a:extLst>
              <a:ext uri="{FF2B5EF4-FFF2-40B4-BE49-F238E27FC236}">
                <a16:creationId xmlns:a16="http://schemas.microsoft.com/office/drawing/2014/main" id="{67080C77-0FE9-427D-B591-3B7FDF84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26" y="2021856"/>
            <a:ext cx="3911725" cy="22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est CBSE School in Patna |Top Boarding School in Bihar">
            <a:extLst>
              <a:ext uri="{FF2B5EF4-FFF2-40B4-BE49-F238E27FC236}">
                <a16:creationId xmlns:a16="http://schemas.microsoft.com/office/drawing/2014/main" id="{9C892CB4-A42D-4546-8A0D-1650878D6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/>
          <a:stretch/>
        </p:blipFill>
        <p:spPr bwMode="auto">
          <a:xfrm>
            <a:off x="6796593" y="2157254"/>
            <a:ext cx="3893584" cy="27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3DC22B-8272-48AE-A2F8-E498AB91F562}"/>
              </a:ext>
            </a:extLst>
          </p:cNvPr>
          <p:cNvSpPr/>
          <p:nvPr/>
        </p:nvSpPr>
        <p:spPr>
          <a:xfrm>
            <a:off x="2596956" y="4884150"/>
            <a:ext cx="2406863" cy="5816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READING</a:t>
            </a:r>
            <a:endParaRPr lang="en-GB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F79300-709C-4679-9BF7-CAD4C3B678CD}"/>
              </a:ext>
            </a:extLst>
          </p:cNvPr>
          <p:cNvSpPr/>
          <p:nvPr/>
        </p:nvSpPr>
        <p:spPr>
          <a:xfrm>
            <a:off x="7539292" y="4877075"/>
            <a:ext cx="2408185" cy="58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SPEAKING</a:t>
            </a:r>
            <a:endParaRPr lang="en-GB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4E95F-AB5B-44F4-A9F7-F95E8EB2AF58}"/>
              </a:ext>
            </a:extLst>
          </p:cNvPr>
          <p:cNvSpPr txBox="1"/>
          <p:nvPr/>
        </p:nvSpPr>
        <p:spPr>
          <a:xfrm>
            <a:off x="1620134" y="5745100"/>
            <a:ext cx="436050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Projects in Bright Future School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D9E0F0-4BDF-4606-9C15-1192E41CE6AF}"/>
              </a:ext>
            </a:extLst>
          </p:cNvPr>
          <p:cNvSpPr txBox="1"/>
          <p:nvPr/>
        </p:nvSpPr>
        <p:spPr>
          <a:xfrm>
            <a:off x="6563131" y="5745100"/>
            <a:ext cx="43605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project you can do?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3BF7257-5EA2-A35B-06FF-68032FF06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540C0-AE3A-100C-0DA2-95523B03F770}"/>
              </a:ext>
            </a:extLst>
          </p:cNvPr>
          <p:cNvSpPr txBox="1"/>
          <p:nvPr/>
        </p:nvSpPr>
        <p:spPr>
          <a:xfrm>
            <a:off x="4500618" y="457244"/>
            <a:ext cx="348240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93E5B5-D58B-EABB-E8D7-F1037D36E8AD}"/>
              </a:ext>
            </a:extLst>
          </p:cNvPr>
          <p:cNvSpPr txBox="1"/>
          <p:nvPr/>
        </p:nvSpPr>
        <p:spPr>
          <a:xfrm>
            <a:off x="1694087" y="1257596"/>
            <a:ext cx="9095463" cy="3477875"/>
          </a:xfrm>
          <a:prstGeom prst="rect">
            <a:avLst/>
          </a:prstGeom>
          <a:solidFill>
            <a:srgbClr val="BEE5E8"/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Learn new words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4000" dirty="0">
                <a:latin typeface="Calibri" panose="020F0502020204030204" pitchFamily="34" charset="0"/>
              </a:rPr>
              <a:t>  Write about your school activities last summer. </a:t>
            </a:r>
            <a:r>
              <a:rPr lang="en-GB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(I planted trees. I…..)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4000" dirty="0">
                <a:latin typeface="Calibri" panose="020F0502020204030204" pitchFamily="34" charset="0"/>
              </a:rPr>
              <a:t>  Prepare for the next lesson:</a:t>
            </a:r>
          </a:p>
          <a:p>
            <a:r>
              <a:rPr lang="en-GB" sz="4000" dirty="0">
                <a:latin typeface="Calibri" panose="020F0502020204030204" pitchFamily="34" charset="0"/>
              </a:rPr>
              <a:t>      </a:t>
            </a:r>
            <a:r>
              <a:rPr lang="en-GB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Unit 3. Skills 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74E11-CAB9-24BD-F70D-562A912B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71" y="4735470"/>
            <a:ext cx="4069359" cy="16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79004F-2E9D-4197-032F-D2B772E37AD0}"/>
              </a:ext>
            </a:extLst>
          </p:cNvPr>
          <p:cNvSpPr txBox="1"/>
          <p:nvPr/>
        </p:nvSpPr>
        <p:spPr>
          <a:xfrm>
            <a:off x="523981" y="1108573"/>
            <a:ext cx="11229655" cy="54784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Tutoring: 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grade students tutor lower grade students.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Students make and sell postcards to raise money for local children.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Students visit a nursing home monthly and read books to the elderly.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Students grow vegetables and donate them to local schools.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Students collect paper and exchange it for plants. They then look after the plants in their school garden.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 because they do good things.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C012E179-BDB6-61E1-4971-B00A8738DFF4}"/>
              </a:ext>
            </a:extLst>
          </p:cNvPr>
          <p:cNvSpPr/>
          <p:nvPr/>
        </p:nvSpPr>
        <p:spPr>
          <a:xfrm>
            <a:off x="4530902" y="205483"/>
            <a:ext cx="3565133" cy="65754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Suggest</a:t>
            </a:r>
          </a:p>
        </p:txBody>
      </p: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51D2FA20-98A5-81D5-D589-21181A68E349}"/>
              </a:ext>
            </a:extLst>
          </p:cNvPr>
          <p:cNvSpPr txBox="1"/>
          <p:nvPr/>
        </p:nvSpPr>
        <p:spPr>
          <a:xfrm>
            <a:off x="11137184" y="205483"/>
            <a:ext cx="791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5997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738" y="0"/>
            <a:chExt cx="4284" cy="4320"/>
          </a:xfrm>
        </p:grpSpPr>
        <p:pic>
          <p:nvPicPr>
            <p:cNvPr id="21509" name="Picture 8" descr="005-C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0"/>
              <a:ext cx="428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392" y="816"/>
              <a:ext cx="2785" cy="826"/>
            </a:xfrm>
            <a:prstGeom prst="rect">
              <a:avLst/>
            </a:prstGeom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8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1511" name="Text Box 6"/>
            <p:cNvSpPr txBox="1">
              <a:spLocks noChangeArrowheads="1"/>
            </p:cNvSpPr>
            <p:nvPr/>
          </p:nvSpPr>
          <p:spPr bwMode="auto">
            <a:xfrm>
              <a:off x="1536" y="1872"/>
              <a:ext cx="278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4000">
                <a:solidFill>
                  <a:srgbClr val="C0504D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FBD946-11C1-2634-CD33-F7490F0434D6}"/>
              </a:ext>
            </a:extLst>
          </p:cNvPr>
          <p:cNvSpPr txBox="1"/>
          <p:nvPr/>
        </p:nvSpPr>
        <p:spPr>
          <a:xfrm>
            <a:off x="2804846" y="1736333"/>
            <a:ext cx="6513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GOOD BYE!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389704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A13D70-C3CC-400B-D3E7-487689B5D6C7}"/>
              </a:ext>
            </a:extLst>
          </p:cNvPr>
          <p:cNvSpPr txBox="1"/>
          <p:nvPr/>
        </p:nvSpPr>
        <p:spPr>
          <a:xfrm>
            <a:off x="349320" y="949121"/>
            <a:ext cx="11332395" cy="54784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Tutoring: Upper grade students tutor lower grade students.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Students 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and sell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postcards 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raise money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local children.</a:t>
            </a:r>
            <a:endParaRPr lang="en-US" sz="25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Students visit a nursing home monthly and read books to the elderly.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Students grow vegetables and donate them to local schools.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Students collect paper and exchange it for plants. They then look after the plants in their school garden.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 because they do good things.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8084950-99B6-8DCC-0A3C-CDE420499864}"/>
              </a:ext>
            </a:extLst>
          </p:cNvPr>
          <p:cNvSpPr/>
          <p:nvPr/>
        </p:nvSpPr>
        <p:spPr>
          <a:xfrm>
            <a:off x="4313433" y="153054"/>
            <a:ext cx="3565133" cy="65754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Suggest</a:t>
            </a:r>
          </a:p>
        </p:txBody>
      </p: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13683522-612E-F36D-DEEB-99D951008D13}"/>
              </a:ext>
            </a:extLst>
          </p:cNvPr>
          <p:cNvSpPr txBox="1"/>
          <p:nvPr/>
        </p:nvSpPr>
        <p:spPr>
          <a:xfrm>
            <a:off x="11178283" y="179680"/>
            <a:ext cx="780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0974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FEBD3E-3563-25C2-B43D-AFE1AE69DF94}"/>
              </a:ext>
            </a:extLst>
          </p:cNvPr>
          <p:cNvSpPr txBox="1"/>
          <p:nvPr/>
        </p:nvSpPr>
        <p:spPr>
          <a:xfrm>
            <a:off x="445211" y="1211314"/>
            <a:ext cx="11301573" cy="54784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Tutoring: Upper grade students tutor lower grade students.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Postcard-to-Help: Students make and sell postcards to raise money for local children.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Visit-to-Read: Students visit a nursing home monthly and read books to the elderly.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Garden-to-Give: Students grow vegetables and donate them to local schools.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Paper-Plant-Exchange: 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 paper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 </a:t>
            </a:r>
            <a:r>
              <a:rPr lang="en-US" sz="2500" b="1" u="sng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exchange it for plants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then look after the plants in their school garden.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learn that they can help people and the world around them when they do community service. They feel useful and proud  because they do good things. 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5725D157-D6EF-CC31-B4A4-53BDF82574F8}"/>
              </a:ext>
            </a:extLst>
          </p:cNvPr>
          <p:cNvSpPr/>
          <p:nvPr/>
        </p:nvSpPr>
        <p:spPr>
          <a:xfrm>
            <a:off x="4313432" y="296892"/>
            <a:ext cx="3565133" cy="657546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Suggest</a:t>
            </a:r>
          </a:p>
        </p:txBody>
      </p:sp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515F2419-BEC5-4964-2AC5-FD5EBF4CE5DE}"/>
              </a:ext>
            </a:extLst>
          </p:cNvPr>
          <p:cNvSpPr txBox="1"/>
          <p:nvPr/>
        </p:nvSpPr>
        <p:spPr>
          <a:xfrm>
            <a:off x="11191980" y="225035"/>
            <a:ext cx="554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712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47447" y="18757"/>
            <a:ext cx="9157855" cy="6858000"/>
            <a:chOff x="23446" y="18757"/>
            <a:chExt cx="9157855" cy="6858000"/>
          </a:xfrm>
        </p:grpSpPr>
        <p:pic>
          <p:nvPicPr>
            <p:cNvPr id="1026" name="Picture 2" descr="Hình Nền Powerpoint Xin Chào Đẹp, Tạo Mở Đầu Ấn Tượ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6" y="18757"/>
              <a:ext cx="915785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Tải GIF Welcome cho máy tính PC Windows phiên bản mới nhất - wink.gif. welcom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438400"/>
              <a:ext cx="7620000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If You Happy and You Know It Clap Your Hands Song with Lyrics">
            <a:hlinkClick r:id="" action="ppaction://media"/>
            <a:extLst>
              <a:ext uri="{FF2B5EF4-FFF2-40B4-BE49-F238E27FC236}">
                <a16:creationId xmlns:a16="http://schemas.microsoft.com/office/drawing/2014/main" id="{9854C506-6613-EE6C-44C2-9F5A252D6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9485" y="4724390"/>
            <a:ext cx="4201885" cy="16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209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đẹp">
            <a:extLst>
              <a:ext uri="{FF2B5EF4-FFF2-40B4-BE49-F238E27FC236}">
                <a16:creationId xmlns:a16="http://schemas.microsoft.com/office/drawing/2014/main" id="{9C34CB7A-5616-C673-F90A-D55AFED10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C64975-7173-4F8F-6948-3611A8411F02}"/>
              </a:ext>
            </a:extLst>
          </p:cNvPr>
          <p:cNvSpPr txBox="1"/>
          <p:nvPr/>
        </p:nvSpPr>
        <p:spPr>
          <a:xfrm>
            <a:off x="1057994" y="1085810"/>
            <a:ext cx="9307286" cy="33018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UNIT 3: COMMUNITY SERVICE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00FF"/>
                </a:solidFill>
              </a:rPr>
              <a:t>Lesson 5: Skills 1 (Page 34)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READING AND SPEAKING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E1779-4159-98D7-411A-2127CE1BE6DB}"/>
              </a:ext>
            </a:extLst>
          </p:cNvPr>
          <p:cNvSpPr txBox="1"/>
          <p:nvPr/>
        </p:nvSpPr>
        <p:spPr>
          <a:xfrm>
            <a:off x="0" y="-335488"/>
            <a:ext cx="3102428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 20</a:t>
            </a:r>
          </a:p>
        </p:txBody>
      </p:sp>
    </p:spTree>
    <p:extLst>
      <p:ext uri="{BB962C8B-B14F-4D97-AF65-F5344CB8AC3E}">
        <p14:creationId xmlns:p14="http://schemas.microsoft.com/office/powerpoint/2010/main" val="3468371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9749" y="1223803"/>
            <a:ext cx="8153400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UP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7BA1-3649-FC6E-54BA-CB946D65945F}"/>
              </a:ext>
            </a:extLst>
          </p:cNvPr>
          <p:cNvSpPr txBox="1"/>
          <p:nvPr/>
        </p:nvSpPr>
        <p:spPr>
          <a:xfrm>
            <a:off x="2115833" y="3136648"/>
            <a:ext cx="7232150" cy="923330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.VnBodoniH" panose="020B7200000000000000" pitchFamily="34" charset="0"/>
              </a:rPr>
              <a:t>       </a:t>
            </a:r>
            <a:r>
              <a:rPr lang="en-US" sz="5400" b="1" dirty="0">
                <a:solidFill>
                  <a:srgbClr val="FFFF00"/>
                </a:solidFill>
                <a:latin typeface=".VnBodoniH" panose="020B7200000000000000" pitchFamily="34" charset="0"/>
              </a:rPr>
              <a:t>Who is cleverer? </a:t>
            </a:r>
            <a:endParaRPr lang="en-US" sz="3600" b="1" dirty="0">
              <a:solidFill>
                <a:srgbClr val="FFFF00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6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rames PPT 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7073" y="-27709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07/7/7/main">
                <a:solidFill>
                  <a:srgbClr xmlns:mc="http://schemas.openxmlformats.org/markup-compatibility/2006" val="FFFFFF" mc:Ignorable=""/>
                </a:solidFill>
              </a14:hiddenFill>
            </a:ext>
            <a:ext uri="{53640926-AAD7-44d8-BBD7-CCE9431645EC}">
              <a14:shadowObscured xmlns="" xmlns:a14="http://schemas.microsoft.com/office/drawing/2007/7/7/main" val="1"/>
            </a:ext>
          </a:extLst>
        </p:spPr>
      </p:pic>
      <p:pic>
        <p:nvPicPr>
          <p:cNvPr id="3074" name="Picture 2" descr="Seven Strategies for Handling Difficult Questions - What to Say When You  Don't Know the Answer - ProEdge Skills,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772391"/>
            <a:ext cx="8458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667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07/7/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5809</TotalTime>
  <Words>1684</Words>
  <Application>Microsoft Office PowerPoint</Application>
  <PresentationFormat>Widescreen</PresentationFormat>
  <Paragraphs>221</Paragraphs>
  <Slides>30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.VnBodoniH</vt:lpstr>
      <vt:lpstr>Arial</vt:lpstr>
      <vt:lpstr>Calibri</vt:lpstr>
      <vt:lpstr>Calibri (Body)</vt:lpstr>
      <vt:lpstr>Calibri Light</vt:lpstr>
      <vt:lpstr>ChronicaPro-Book</vt:lpstr>
      <vt:lpstr>ChronicaPro-Medium</vt:lpstr>
      <vt:lpstr>Helvetica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279</cp:revision>
  <dcterms:created xsi:type="dcterms:W3CDTF">2020-12-09T02:04:09Z</dcterms:created>
  <dcterms:modified xsi:type="dcterms:W3CDTF">2024-01-10T02:05:59Z</dcterms:modified>
</cp:coreProperties>
</file>