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89" r:id="rId2"/>
    <p:sldId id="304" r:id="rId3"/>
    <p:sldId id="274" r:id="rId4"/>
    <p:sldId id="284" r:id="rId5"/>
    <p:sldId id="275" r:id="rId6"/>
    <p:sldId id="281" r:id="rId7"/>
    <p:sldId id="283" r:id="rId8"/>
    <p:sldId id="292" r:id="rId9"/>
    <p:sldId id="293" r:id="rId10"/>
    <p:sldId id="307" r:id="rId11"/>
    <p:sldId id="306" r:id="rId12"/>
    <p:sldId id="308" r:id="rId13"/>
    <p:sldId id="309" r:id="rId14"/>
    <p:sldId id="302" r:id="rId15"/>
    <p:sldId id="310" r:id="rId16"/>
    <p:sldId id="294" r:id="rId17"/>
    <p:sldId id="295" r:id="rId18"/>
    <p:sldId id="297" r:id="rId19"/>
    <p:sldId id="296" r:id="rId20"/>
    <p:sldId id="298" r:id="rId21"/>
    <p:sldId id="290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72" y="3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96D17-5F23-42A1-ADF3-5C81F72091DB}" type="datetimeFigureOut">
              <a:rPr lang="en-US" smtClean="0"/>
              <a:t>23/11/2021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5B9C6-CA5A-4C07-9AEB-8586C81CAC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93719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96D17-5F23-42A1-ADF3-5C81F72091DB}" type="datetimeFigureOut">
              <a:rPr lang="en-US" smtClean="0"/>
              <a:t>23/11/2021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5B9C6-CA5A-4C07-9AEB-8586C81CAC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26370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96D17-5F23-42A1-ADF3-5C81F72091DB}" type="datetimeFigureOut">
              <a:rPr lang="en-US" smtClean="0"/>
              <a:t>23/11/2021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5B9C6-CA5A-4C07-9AEB-8586C81CAC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1125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96D17-5F23-42A1-ADF3-5C81F72091DB}" type="datetimeFigureOut">
              <a:rPr lang="en-US" smtClean="0"/>
              <a:t>23/11/2021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5B9C6-CA5A-4C07-9AEB-8586C81CAC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87892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96D17-5F23-42A1-ADF3-5C81F72091DB}" type="datetimeFigureOut">
              <a:rPr lang="en-US" smtClean="0"/>
              <a:t>23/11/2021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5B9C6-CA5A-4C07-9AEB-8586C81CAC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03298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96D17-5F23-42A1-ADF3-5C81F72091DB}" type="datetimeFigureOut">
              <a:rPr lang="en-US" smtClean="0"/>
              <a:t>23/11/2021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5B9C6-CA5A-4C07-9AEB-8586C81CAC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06313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96D17-5F23-42A1-ADF3-5C81F72091DB}" type="datetimeFigureOut">
              <a:rPr lang="en-US" smtClean="0"/>
              <a:t>23/11/2021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5B9C6-CA5A-4C07-9AEB-8586C81CAC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41883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96D17-5F23-42A1-ADF3-5C81F72091DB}" type="datetimeFigureOut">
              <a:rPr lang="en-US" smtClean="0"/>
              <a:t>23/11/2021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5B9C6-CA5A-4C07-9AEB-8586C81CAC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9161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96D17-5F23-42A1-ADF3-5C81F72091DB}" type="datetimeFigureOut">
              <a:rPr lang="en-US" smtClean="0"/>
              <a:t>23/11/2021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5B9C6-CA5A-4C07-9AEB-8586C81CAC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93648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96D17-5F23-42A1-ADF3-5C81F72091DB}" type="datetimeFigureOut">
              <a:rPr lang="en-US" smtClean="0"/>
              <a:t>23/11/2021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5B9C6-CA5A-4C07-9AEB-8586C81CAC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7737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96D17-5F23-42A1-ADF3-5C81F72091DB}" type="datetimeFigureOut">
              <a:rPr lang="en-US" smtClean="0"/>
              <a:t>23/11/2021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5B9C6-CA5A-4C07-9AEB-8586C81CAC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9569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796D17-5F23-42A1-ADF3-5C81F72091DB}" type="datetimeFigureOut">
              <a:rPr lang="en-US" smtClean="0"/>
              <a:t>23/11/2021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D5B9C6-CA5A-4C07-9AEB-8586C81CAC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28705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5000" r="-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33400" y="533400"/>
            <a:ext cx="78486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</a:t>
            </a:r>
            <a:r>
              <a:rPr kumimoji="0" lang="en-US" sz="44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Nhiệt</a:t>
            </a:r>
            <a:r>
              <a:rPr kumimoji="0" lang="en-US" sz="4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</a:t>
            </a:r>
            <a:r>
              <a:rPr kumimoji="0" lang="en-US" sz="44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liệt</a:t>
            </a:r>
            <a:r>
              <a:rPr kumimoji="0" lang="en-US" sz="4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</a:t>
            </a:r>
            <a:r>
              <a:rPr kumimoji="0" lang="en-US" sz="44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chào</a:t>
            </a:r>
            <a:r>
              <a:rPr kumimoji="0" lang="en-US" sz="4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</a:t>
            </a:r>
            <a:r>
              <a:rPr kumimoji="0" lang="en-US" sz="44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mừng</a:t>
            </a:r>
            <a:r>
              <a:rPr kumimoji="0" lang="en-US" sz="4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</a:t>
            </a:r>
            <a:r>
              <a:rPr kumimoji="0" lang="en-US" sz="44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các</a:t>
            </a:r>
            <a:r>
              <a:rPr kumimoji="0" lang="en-US" sz="4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</a:t>
            </a:r>
            <a:r>
              <a:rPr kumimoji="0" lang="en-US" sz="44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thầy</a:t>
            </a:r>
            <a:r>
              <a:rPr kumimoji="0" lang="en-US" sz="4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</a:t>
            </a:r>
            <a:r>
              <a:rPr kumimoji="0" lang="en-US" sz="44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cô,các</a:t>
            </a:r>
            <a:r>
              <a:rPr kumimoji="0" lang="en-US" sz="4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</a:t>
            </a:r>
            <a:r>
              <a:rPr kumimoji="0" lang="en-US" sz="44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em</a:t>
            </a:r>
            <a:r>
              <a:rPr kumimoji="0" lang="en-US" sz="4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</a:t>
            </a:r>
            <a:r>
              <a:rPr kumimoji="0" lang="en-US" sz="44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học</a:t>
            </a:r>
            <a:r>
              <a:rPr kumimoji="0" lang="en-US" sz="4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</a:t>
            </a:r>
            <a:r>
              <a:rPr kumimoji="0" lang="en-US" sz="44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sinh</a:t>
            </a:r>
            <a:endParaRPr kumimoji="0" lang="en-US" sz="4400" b="1" i="1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8659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14600" y="457200"/>
            <a:ext cx="4876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5: INTERNET</a:t>
            </a:r>
            <a:endParaRPr lang="en-US" sz="4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219200" y="1143000"/>
            <a:ext cx="3581400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8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3800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Internet</a:t>
            </a:r>
            <a:endParaRPr lang="en-US" sz="3800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1203542" y="2514600"/>
            <a:ext cx="8229600" cy="3306763"/>
          </a:xfrm>
        </p:spPr>
        <p:txBody>
          <a:bodyPr/>
          <a:lstStyle/>
          <a:p>
            <a:pPr>
              <a:buFontTx/>
              <a:buChar char="-"/>
            </a:pPr>
            <a:r>
              <a:rPr lang="en-US" smtClean="0">
                <a:latin typeface="Times New Roman" pitchFamily="18" charset="0"/>
                <a:cs typeface="Times New Roman" pitchFamily="18" charset="0"/>
              </a:rPr>
              <a:t>Đặc điểm chính của Internet gồm: </a:t>
            </a:r>
          </a:p>
          <a:p>
            <a:pPr marL="0" indent="0">
              <a:buNone/>
            </a:pPr>
            <a:r>
              <a:rPr lang="en-US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+ Tính toàn cầu</a:t>
            </a:r>
          </a:p>
          <a:p>
            <a:pPr marL="0" indent="0">
              <a:buNone/>
            </a:pPr>
            <a:r>
              <a:rPr lang="en-US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+ Tính tương tác</a:t>
            </a:r>
          </a:p>
          <a:p>
            <a:pPr marL="0" indent="0">
              <a:buNone/>
            </a:pPr>
            <a:r>
              <a:rPr lang="en-US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+ Tính dễ tiếp cận</a:t>
            </a:r>
          </a:p>
          <a:p>
            <a:pPr marL="0" indent="0">
              <a:buNone/>
            </a:pPr>
            <a:r>
              <a:rPr lang="en-US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+ Tính không chủ sở hữu</a:t>
            </a:r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1219200" y="1752600"/>
            <a:ext cx="5562600" cy="762000"/>
          </a:xfrm>
        </p:spPr>
        <p:txBody>
          <a:bodyPr>
            <a:noAutofit/>
          </a:bodyPr>
          <a:lstStyle/>
          <a:p>
            <a:pPr algn="l"/>
            <a:r>
              <a:rPr lang="it-IT" sz="3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Đặc </a:t>
            </a:r>
            <a:r>
              <a:rPr lang="it-IT" sz="3800" b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điểm </a:t>
            </a:r>
            <a:r>
              <a:rPr lang="it-IT" sz="3800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Internet </a:t>
            </a:r>
            <a:endParaRPr lang="en-US" sz="3800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69560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828800" y="228600"/>
            <a:ext cx="5257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3200" b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. LUYỆN TẬP</a:t>
            </a:r>
            <a:endParaRPr lang="en-US" sz="32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57200" y="762000"/>
            <a:ext cx="922020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Câu 1: 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Em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hãy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chọn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phương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án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đúng</a:t>
            </a:r>
            <a:endParaRPr lang="en-US" sz="2800" b="1" dirty="0">
              <a:solidFill>
                <a:srgbClr val="FF0000"/>
              </a:solidFill>
              <a:latin typeface="Times New Roman" panose="02020603050405020304" pitchFamily="18" charset="0"/>
              <a:ea typeface="VNI-Times" pitchFamily="2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Internet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là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mạng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: </a:t>
            </a:r>
          </a:p>
          <a:p>
            <a:pPr algn="just">
              <a:spcAft>
                <a:spcPts val="0"/>
              </a:spcAft>
            </a:pP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A.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Kết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nối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hai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máy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tính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với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nhau</a:t>
            </a:r>
            <a:endParaRPr lang="en-US" sz="2800" b="1" dirty="0">
              <a:solidFill>
                <a:srgbClr val="0000CC"/>
              </a:solidFill>
              <a:latin typeface="Times New Roman" panose="02020603050405020304" pitchFamily="18" charset="0"/>
              <a:ea typeface="VNI-Times" pitchFamily="2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B.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Kết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nối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các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máy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tính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trong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một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nước</a:t>
            </a:r>
            <a:endParaRPr lang="en-US" sz="2800" b="1" dirty="0">
              <a:solidFill>
                <a:srgbClr val="0000CC"/>
              </a:solidFill>
              <a:latin typeface="Times New Roman" panose="02020603050405020304" pitchFamily="18" charset="0"/>
              <a:ea typeface="VNI-Times" pitchFamily="2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C.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Kết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nối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nhiều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mạng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máy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tính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trên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phạm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vi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toàn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cầu</a:t>
            </a:r>
            <a:endParaRPr lang="en-US" sz="2800" b="1" dirty="0">
              <a:solidFill>
                <a:srgbClr val="0000CC"/>
              </a:solidFill>
              <a:latin typeface="Times New Roman" panose="02020603050405020304" pitchFamily="18" charset="0"/>
              <a:ea typeface="VNI-Times" pitchFamily="2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D.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Kết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nối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các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máy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tính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trong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một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thành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phố</a:t>
            </a:r>
            <a:endParaRPr lang="en-US" sz="2800" b="1" dirty="0">
              <a:solidFill>
                <a:srgbClr val="0000CC"/>
              </a:solidFill>
              <a:latin typeface="Times New Roman" panose="02020603050405020304" pitchFamily="18" charset="0"/>
              <a:ea typeface="VNI-Times" pitchFamily="2" charset="0"/>
              <a:cs typeface="Times New Roman" panose="02020603050405020304" pitchFamily="18" charset="0"/>
            </a:endParaRPr>
          </a:p>
        </p:txBody>
      </p:sp>
      <p:sp>
        <p:nvSpPr>
          <p:cNvPr id="6" name="Oval 5"/>
          <p:cNvSpPr/>
          <p:nvPr/>
        </p:nvSpPr>
        <p:spPr>
          <a:xfrm>
            <a:off x="381000" y="2514600"/>
            <a:ext cx="533400" cy="457200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457200" y="3418344"/>
            <a:ext cx="8458200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0480" marR="30480" algn="just">
              <a:spcAft>
                <a:spcPts val="0"/>
              </a:spcAft>
            </a:pPr>
            <a:r>
              <a:rPr lang="en-US" sz="2800" b="1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Câu 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800" b="1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dùng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tiếp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cận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chia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sẻ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thông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tin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nhanh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chóng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tiện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lợi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phụ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thuộc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vị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trí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địa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lý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dùng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nối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đâu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marL="30480" marR="30480" algn="just">
              <a:spcAft>
                <a:spcPts val="0"/>
              </a:spcAft>
            </a:pP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A. Laptop</a:t>
            </a:r>
          </a:p>
          <a:p>
            <a:pPr marL="30480" marR="30480" algn="just">
              <a:spcAft>
                <a:spcPts val="0"/>
              </a:spcAft>
            </a:pP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B.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Máy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endParaRPr lang="en-US" sz="2800" b="1" dirty="0">
              <a:solidFill>
                <a:srgbClr val="0000CC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0480" marR="30480" algn="just">
              <a:spcAft>
                <a:spcPts val="0"/>
              </a:spcAft>
            </a:pP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C.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Mạng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máy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endParaRPr lang="en-US" sz="2800" b="1" dirty="0">
              <a:solidFill>
                <a:srgbClr val="0000CC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0480" marR="30480" algn="just">
              <a:spcAft>
                <a:spcPts val="0"/>
              </a:spcAft>
            </a:pP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D. </a:t>
            </a:r>
            <a:r>
              <a:rPr lang="en-US" sz="2800" b="1" dirty="0" smtClean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Internet</a:t>
            </a:r>
            <a:endParaRPr lang="en-US" sz="2800" b="1" dirty="0">
              <a:solidFill>
                <a:srgbClr val="0000CC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Oval 9"/>
          <p:cNvSpPr/>
          <p:nvPr/>
        </p:nvSpPr>
        <p:spPr>
          <a:xfrm>
            <a:off x="413216" y="6019800"/>
            <a:ext cx="533400" cy="457200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80115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0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57200" y="762000"/>
            <a:ext cx="777240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en-US" sz="2800" b="1" smtClean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Câu 3: Để kết nối với Internet, máy tính phải được cài đặt và cung cấp dịch vụ bởi:</a:t>
            </a:r>
            <a:endParaRPr lang="en-US" sz="2800" b="1" dirty="0">
              <a:solidFill>
                <a:srgbClr val="FF0000"/>
              </a:solidFill>
              <a:latin typeface="Times New Roman" panose="02020603050405020304" pitchFamily="18" charset="0"/>
              <a:ea typeface="VNI-Times" pitchFamily="2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en-US" sz="2800" b="1" smtClean="0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A</a:t>
            </a:r>
            <a:r>
              <a:rPr lang="en-US" sz="2800" b="1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. </a:t>
            </a:r>
            <a:r>
              <a:rPr lang="en-US" sz="2800" b="1" smtClean="0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người quản trị mạng máy tính</a:t>
            </a:r>
          </a:p>
          <a:p>
            <a:pPr algn="just">
              <a:spcAft>
                <a:spcPts val="0"/>
              </a:spcAft>
            </a:pPr>
            <a:r>
              <a:rPr lang="en-US" sz="2800" b="1" smtClean="0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B</a:t>
            </a:r>
            <a:r>
              <a:rPr lang="en-US" sz="2800" b="1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. </a:t>
            </a:r>
            <a:r>
              <a:rPr lang="en-US" sz="2800" b="1" smtClean="0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người quản trị mạng xã hội</a:t>
            </a:r>
          </a:p>
          <a:p>
            <a:pPr algn="just">
              <a:spcAft>
                <a:spcPts val="0"/>
              </a:spcAft>
            </a:pPr>
            <a:r>
              <a:rPr lang="en-US" sz="2800" b="1" smtClean="0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C</a:t>
            </a:r>
            <a:r>
              <a:rPr lang="en-US" sz="2800" b="1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. </a:t>
            </a:r>
            <a:r>
              <a:rPr lang="en-US" sz="2800" b="1" smtClean="0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Nhà cung cấp dịch vụ Internet</a:t>
            </a:r>
          </a:p>
          <a:p>
            <a:pPr algn="just">
              <a:spcAft>
                <a:spcPts val="0"/>
              </a:spcAft>
            </a:pPr>
            <a:r>
              <a:rPr lang="en-US" sz="2800" b="1" smtClean="0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D</a:t>
            </a:r>
            <a:r>
              <a:rPr lang="en-US" sz="2800" b="1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. </a:t>
            </a:r>
            <a:r>
              <a:rPr lang="en-US" sz="2800" b="1" smtClean="0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một máy tính khác</a:t>
            </a:r>
            <a:endParaRPr lang="en-US" sz="2800" b="1" dirty="0">
              <a:solidFill>
                <a:srgbClr val="0000CC"/>
              </a:solidFill>
              <a:latin typeface="Times New Roman" panose="02020603050405020304" pitchFamily="18" charset="0"/>
              <a:ea typeface="VNI-Times" pitchFamily="2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828800" y="228600"/>
            <a:ext cx="5257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3200" b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. LUYỆN TẬP</a:t>
            </a:r>
            <a:endParaRPr lang="en-US" sz="32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Oval 8"/>
          <p:cNvSpPr/>
          <p:nvPr/>
        </p:nvSpPr>
        <p:spPr>
          <a:xfrm>
            <a:off x="381000" y="2514600"/>
            <a:ext cx="533400" cy="457200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33400" y="3570744"/>
            <a:ext cx="777240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en-US" sz="2800" b="1" smtClean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Câu </a:t>
            </a:r>
            <a:r>
              <a:rPr lang="en-US" sz="2800" b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4</a:t>
            </a:r>
            <a:r>
              <a:rPr lang="en-US" sz="2800" b="1" smtClean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: Phát biểu nào sau đây không phải là đặc điểm của Internet?</a:t>
            </a:r>
            <a:endParaRPr lang="en-US" sz="2800" b="1" dirty="0">
              <a:solidFill>
                <a:srgbClr val="FF0000"/>
              </a:solidFill>
              <a:latin typeface="Times New Roman" panose="02020603050405020304" pitchFamily="18" charset="0"/>
              <a:ea typeface="VNI-Times" pitchFamily="2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en-US" sz="2800" b="1" smtClean="0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A</a:t>
            </a:r>
            <a:r>
              <a:rPr lang="en-US" sz="2800" b="1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. </a:t>
            </a:r>
            <a:r>
              <a:rPr lang="en-US" sz="2800" b="1" smtClean="0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Phạm vi hoạt động trên toàn cầu</a:t>
            </a:r>
            <a:endParaRPr lang="en-US" sz="2800" b="1" dirty="0">
              <a:solidFill>
                <a:srgbClr val="0000CC"/>
              </a:solidFill>
              <a:latin typeface="Times New Roman" panose="02020603050405020304" pitchFamily="18" charset="0"/>
              <a:ea typeface="VNI-Times" pitchFamily="2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B</a:t>
            </a:r>
            <a:r>
              <a:rPr lang="en-US" sz="2800" b="1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. </a:t>
            </a:r>
            <a:r>
              <a:rPr lang="en-US" sz="2800" b="1" smtClean="0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Có nhiều dịch vụ đa dạng và phong phú</a:t>
            </a:r>
          </a:p>
          <a:p>
            <a:pPr algn="just">
              <a:spcAft>
                <a:spcPts val="0"/>
              </a:spcAft>
            </a:pPr>
            <a:r>
              <a:rPr lang="en-US" sz="2800" b="1" smtClean="0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C</a:t>
            </a:r>
            <a:r>
              <a:rPr lang="en-US" sz="2800" b="1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. </a:t>
            </a:r>
            <a:r>
              <a:rPr lang="en-US" sz="2800" b="1" smtClean="0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Không thuộc quyền sở hữu của ai</a:t>
            </a:r>
          </a:p>
          <a:p>
            <a:pPr algn="just">
              <a:spcAft>
                <a:spcPts val="0"/>
              </a:spcAft>
            </a:pPr>
            <a:r>
              <a:rPr lang="en-US" sz="2800" b="1" smtClean="0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D</a:t>
            </a:r>
            <a:r>
              <a:rPr lang="en-US" sz="2800" b="1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. </a:t>
            </a:r>
            <a:r>
              <a:rPr lang="en-US" sz="2800" b="1" smtClean="0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Thông tin chính xác tuyệt đối</a:t>
            </a:r>
            <a:endParaRPr lang="en-US" sz="2800" b="1" dirty="0">
              <a:solidFill>
                <a:srgbClr val="0000CC"/>
              </a:solidFill>
              <a:latin typeface="Times New Roman" panose="02020603050405020304" pitchFamily="18" charset="0"/>
              <a:ea typeface="VNI-Times" pitchFamily="2" charset="0"/>
              <a:cs typeface="Times New Roman" panose="02020603050405020304" pitchFamily="18" charset="0"/>
            </a:endParaRPr>
          </a:p>
        </p:txBody>
      </p:sp>
      <p:sp>
        <p:nvSpPr>
          <p:cNvPr id="11" name="Oval 10"/>
          <p:cNvSpPr/>
          <p:nvPr/>
        </p:nvSpPr>
        <p:spPr>
          <a:xfrm>
            <a:off x="469726" y="5791200"/>
            <a:ext cx="533400" cy="457200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62453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1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828800" y="228600"/>
            <a:ext cx="5257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3200" b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. LUYỆN TẬP</a:t>
            </a:r>
            <a:endParaRPr lang="en-US" sz="32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57200" y="762000"/>
            <a:ext cx="77724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en-US" sz="2800" b="1" smtClean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Câu 5: Ghép mỗi ô ở cột bên trái với một ô ở cột bên phải cho phù hợp:</a:t>
            </a:r>
            <a:endParaRPr lang="en-US" sz="2800" b="1" dirty="0">
              <a:solidFill>
                <a:srgbClr val="0000CC"/>
              </a:solidFill>
              <a:latin typeface="Times New Roman" panose="02020603050405020304" pitchFamily="18" charset="0"/>
              <a:ea typeface="VNI-Times" pitchFamily="2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00545401"/>
              </p:ext>
            </p:extLst>
          </p:nvPr>
        </p:nvGraphicFramePr>
        <p:xfrm>
          <a:off x="152400" y="2057400"/>
          <a:ext cx="8763000" cy="3962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57600"/>
                <a:gridCol w="990600"/>
                <a:gridCol w="4114800"/>
              </a:tblGrid>
              <a:tr h="990600">
                <a:tc>
                  <a:txBody>
                    <a:bodyPr/>
                    <a:lstStyle/>
                    <a:p>
                      <a:r>
                        <a:rPr lang="en-US" sz="2400" b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1. Internet là</a:t>
                      </a:r>
                      <a:r>
                        <a:rPr lang="en-US" sz="2400" b="0" baseline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mạng kết nối</a:t>
                      </a:r>
                      <a:endParaRPr lang="en-US" sz="2400" b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400" b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a. được</a:t>
                      </a:r>
                      <a:r>
                        <a:rPr lang="en-US" sz="2400" b="0" baseline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cập nhật thường xuyên.</a:t>
                      </a:r>
                      <a:endParaRPr lang="en-US" sz="2400" b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990600">
                <a:tc>
                  <a:txBody>
                    <a:bodyPr/>
                    <a:lstStyle/>
                    <a:p>
                      <a:r>
                        <a:rPr lang="en-US" sz="2400" b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2. Có</a:t>
                      </a:r>
                      <a:r>
                        <a:rPr lang="en-US" sz="2400" b="0" baseline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nhiều dịch vụ thông tin trên Internet như</a:t>
                      </a:r>
                      <a:endParaRPr lang="en-US" sz="2400" b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400" b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b. Tìm</a:t>
                      </a:r>
                      <a:r>
                        <a:rPr lang="en-US" sz="2400" b="0" baseline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kiếm, lưu trữ, trao đổi, chia sẻ thông tin trên Internet.</a:t>
                      </a:r>
                      <a:endParaRPr lang="en-US" sz="2400" b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990600">
                <a:tc>
                  <a:txBody>
                    <a:bodyPr/>
                    <a:lstStyle/>
                    <a:p>
                      <a:r>
                        <a:rPr lang="en-US" sz="2400" b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3. Thông</a:t>
                      </a:r>
                      <a:r>
                        <a:rPr lang="en-US" sz="2400" b="0" baseline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tin trên Internet</a:t>
                      </a:r>
                      <a:endParaRPr lang="en-US" sz="2400" b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400" b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c. WWW,</a:t>
                      </a:r>
                      <a:r>
                        <a:rPr lang="en-US" sz="2400" b="0" baseline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tìm kiếm, thư điện tử,…</a:t>
                      </a:r>
                      <a:endParaRPr lang="en-US" sz="2400" b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990600">
                <a:tc>
                  <a:txBody>
                    <a:bodyPr/>
                    <a:lstStyle/>
                    <a:p>
                      <a:r>
                        <a:rPr lang="en-US" sz="2400" b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4. Người</a:t>
                      </a:r>
                      <a:r>
                        <a:rPr lang="en-US" sz="2400" b="0" baseline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sử dụng có thể</a:t>
                      </a:r>
                      <a:endParaRPr lang="en-US" sz="2400" b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400" b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d. Các</a:t>
                      </a:r>
                      <a:r>
                        <a:rPr lang="en-US" sz="2400" b="0" baseline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mạng máy tính trên toàn cầu</a:t>
                      </a:r>
                      <a:endParaRPr lang="en-US" sz="2400" b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cxnSp>
        <p:nvCxnSpPr>
          <p:cNvPr id="8" name="Straight Arrow Connector 7"/>
          <p:cNvCxnSpPr/>
          <p:nvPr/>
        </p:nvCxnSpPr>
        <p:spPr>
          <a:xfrm>
            <a:off x="3810000" y="2667000"/>
            <a:ext cx="990600" cy="274320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3810000" y="3657600"/>
            <a:ext cx="990600" cy="914400"/>
          </a:xfrm>
          <a:prstGeom prst="straightConnector1">
            <a:avLst/>
          </a:prstGeom>
          <a:ln>
            <a:solidFill>
              <a:schemeClr val="tx2"/>
            </a:solidFill>
            <a:tailEnd type="arrow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flipV="1">
            <a:off x="3810000" y="2590800"/>
            <a:ext cx="990600" cy="1981200"/>
          </a:xfrm>
          <a:prstGeom prst="straightConnector1">
            <a:avLst/>
          </a:prstGeom>
          <a:ln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flipV="1">
            <a:off x="3810000" y="3581400"/>
            <a:ext cx="990600" cy="19812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202798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34118353"/>
              </p:ext>
            </p:extLst>
          </p:nvPr>
        </p:nvGraphicFramePr>
        <p:xfrm>
          <a:off x="381000" y="1524000"/>
          <a:ext cx="8381999" cy="4811146"/>
        </p:xfrm>
        <a:graphic>
          <a:graphicData uri="http://schemas.openxmlformats.org/drawingml/2006/table">
            <a:tbl>
              <a:tblPr/>
              <a:tblGrid>
                <a:gridCol w="2565069">
                  <a:extLst>
                    <a:ext uri="{9D8B030D-6E8A-4147-A177-3AD203B41FA5}">
                      <a16:colId xmlns:a16="http://schemas.microsoft.com/office/drawing/2014/main" xmlns="" val="3716428599"/>
                    </a:ext>
                  </a:extLst>
                </a:gridCol>
                <a:gridCol w="2122816">
                  <a:extLst>
                    <a:ext uri="{9D8B030D-6E8A-4147-A177-3AD203B41FA5}">
                      <a16:colId xmlns:a16="http://schemas.microsoft.com/office/drawing/2014/main" xmlns="" val="1174344787"/>
                    </a:ext>
                  </a:extLst>
                </a:gridCol>
                <a:gridCol w="1862665">
                  <a:extLst>
                    <a:ext uri="{9D8B030D-6E8A-4147-A177-3AD203B41FA5}">
                      <a16:colId xmlns:a16="http://schemas.microsoft.com/office/drawing/2014/main" xmlns="" val="3127400723"/>
                    </a:ext>
                  </a:extLst>
                </a:gridCol>
                <a:gridCol w="1831449">
                  <a:extLst>
                    <a:ext uri="{9D8B030D-6E8A-4147-A177-3AD203B41FA5}">
                      <a16:colId xmlns:a16="http://schemas.microsoft.com/office/drawing/2014/main" xmlns="" val="483082798"/>
                    </a:ext>
                  </a:extLst>
                </a:gridCol>
              </a:tblGrid>
              <a:tr h="466072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 err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Tiêu</a:t>
                      </a:r>
                      <a:r>
                        <a:rPr lang="en-US" sz="2000" b="1" dirty="0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dirty="0" err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chí</a:t>
                      </a:r>
                      <a:endParaRPr lang="en-US" sz="2000" b="1" dirty="0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55" marR="63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Chưa bao giờ</a:t>
                      </a:r>
                      <a:endParaRPr lang="en-US" sz="2000" b="1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55" marR="63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Có nhưng ít</a:t>
                      </a:r>
                      <a:endParaRPr lang="en-US" sz="2000" b="1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55" marR="63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Thường xuyên</a:t>
                      </a:r>
                      <a:endParaRPr lang="en-US" sz="2000" b="1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55" marR="63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645000103"/>
                  </a:ext>
                </a:extLst>
              </a:tr>
              <a:tr h="1165181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Tìm hiểu thông tin trên Internet trong học tập của bản thân.</a:t>
                      </a:r>
                      <a:endParaRPr lang="en-US" sz="2000" b="1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55" marR="63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 b="1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55" marR="63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 b="1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55" marR="63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 b="1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55" marR="63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27749158"/>
                  </a:ext>
                </a:extLst>
              </a:tr>
              <a:tr h="699109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Tham gia lớp học trên Internet</a:t>
                      </a:r>
                      <a:endParaRPr lang="en-US" sz="2000" b="1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55" marR="63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 b="1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55" marR="63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 b="1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55" marR="63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 b="1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55" marR="63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4276296633"/>
                  </a:ext>
                </a:extLst>
              </a:tr>
              <a:tr h="499027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Đọc báo</a:t>
                      </a:r>
                      <a:endParaRPr lang="en-US" sz="2000" b="1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55" marR="63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 b="1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55" marR="63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 b="1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55" marR="63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 b="1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55" marR="63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263332987"/>
                  </a:ext>
                </a:extLst>
              </a:tr>
              <a:tr h="516681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Nghe nhạc</a:t>
                      </a:r>
                      <a:endParaRPr lang="en-US" sz="2000" b="1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55" marR="63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 b="1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55" marR="63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 b="1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55" marR="63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 b="1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55" marR="63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156625106"/>
                  </a:ext>
                </a:extLst>
              </a:tr>
              <a:tr h="525508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Xem phim</a:t>
                      </a:r>
                      <a:endParaRPr lang="en-US" sz="2000" b="1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55" marR="63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 b="1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55" marR="63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 b="1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55" marR="63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 b="1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55" marR="63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956816018"/>
                  </a:ext>
                </a:extLst>
              </a:tr>
              <a:tr h="517858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Chơi game</a:t>
                      </a:r>
                      <a:endParaRPr lang="en-US" sz="2000" b="1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55" marR="63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 b="1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55" marR="63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 b="1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55" marR="63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 b="1" dirty="0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55" marR="63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480413836"/>
                  </a:ext>
                </a:extLst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266699" y="762000"/>
            <a:ext cx="86106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Em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đã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sử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dụng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Internet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cho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việc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học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tập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và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giải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trí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như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thế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nào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?</a:t>
            </a:r>
            <a:endParaRPr lang="en-US" sz="2400" b="1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048000" y="313936"/>
            <a:ext cx="263399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D. VẬN DỤNG </a:t>
            </a:r>
            <a:endParaRPr lang="en-US" sz="2800" dirty="0">
              <a:solidFill>
                <a:srgbClr val="0000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8639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HƯỚNG DẪN VỀ NHÀ</a:t>
            </a:r>
            <a:endParaRPr lang="en-US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en-US" smtClean="0">
                <a:latin typeface="Times New Roman" pitchFamily="18" charset="0"/>
                <a:cs typeface="Times New Roman" pitchFamily="18" charset="0"/>
              </a:rPr>
              <a:t>Xem lại nội dung bài học</a:t>
            </a:r>
          </a:p>
          <a:p>
            <a:pPr>
              <a:buFontTx/>
              <a:buChar char="-"/>
            </a:pPr>
            <a:r>
              <a:rPr lang="en-US" smtClean="0">
                <a:latin typeface="Times New Roman" pitchFamily="18" charset="0"/>
                <a:cs typeface="Times New Roman" pitchFamily="18" charset="0"/>
              </a:rPr>
              <a:t>Trả lời câu hỏi: Trong các đặc điểm của Internet, em thích đặc điểm nào nhất? Vì sao?</a:t>
            </a:r>
          </a:p>
          <a:p>
            <a:pPr>
              <a:buFontTx/>
              <a:buChar char="-"/>
            </a:pPr>
            <a:r>
              <a:rPr lang="en-US" smtClean="0">
                <a:latin typeface="Times New Roman" pitchFamily="18" charset="0"/>
                <a:cs typeface="Times New Roman" pitchFamily="18" charset="0"/>
              </a:rPr>
              <a:t>Chuẩn bị nội dung mục 3: </a:t>
            </a:r>
            <a:r>
              <a:rPr lang="en-US" i="1" smtClean="0">
                <a:latin typeface="Times New Roman" pitchFamily="18" charset="0"/>
                <a:cs typeface="Times New Roman" pitchFamily="18" charset="0"/>
              </a:rPr>
              <a:t>Một số lợi ích của Internet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, tiết sau học tiếp.</a:t>
            </a:r>
            <a:endParaRPr lang="en-US" i="1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1435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85800" y="914400"/>
            <a:ext cx="318548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spcAft>
                <a:spcPts val="0"/>
              </a:spcAft>
              <a:tabLst>
                <a:tab pos="228600" algn="l"/>
                <a:tab pos="457200" algn="l"/>
                <a:tab pos="866140" algn="l"/>
                <a:tab pos="1028700" algn="l"/>
                <a:tab pos="1943100" algn="l"/>
                <a:tab pos="2628900" algn="l"/>
                <a:tab pos="2743200" algn="ctr"/>
                <a:tab pos="5486400" algn="r"/>
              </a:tabLst>
            </a:pPr>
            <a:r>
              <a:rPr lang="it-IT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3. Lợi ích Internet: </a:t>
            </a:r>
            <a:endParaRPr lang="en-US" sz="2800" dirty="0">
              <a:solidFill>
                <a:srgbClr val="0000CC"/>
              </a:solidFill>
              <a:effectLst/>
              <a:latin typeface="VNI-Times" pitchFamily="2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506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81000" y="1524000"/>
            <a:ext cx="792480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Câu 1: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Em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thường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truy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cập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vào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Internet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để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làm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những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việc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gì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? </a:t>
            </a:r>
          </a:p>
          <a:p>
            <a:pPr algn="just">
              <a:spcAft>
                <a:spcPts val="0"/>
              </a:spcAft>
            </a:pP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Câu 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2: Internet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có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những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lợi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ích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gì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? </a:t>
            </a:r>
            <a:endParaRPr lang="en-US" sz="2800" b="1" dirty="0">
              <a:solidFill>
                <a:srgbClr val="FF0000"/>
              </a:solidFill>
              <a:effectLst/>
              <a:latin typeface="Times New Roman" panose="02020603050405020304" pitchFamily="18" charset="0"/>
              <a:ea typeface="VNI-Times" pitchFamily="2" charset="0"/>
              <a:cs typeface="Times New Roman" panose="02020603050405020304" pitchFamily="18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981200" y="838200"/>
            <a:ext cx="4343400" cy="475488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2800" b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 HỎI</a:t>
            </a:r>
            <a:endParaRPr lang="en-US" sz="28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8600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Screenshot_1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9600" y="1905000"/>
            <a:ext cx="80772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/>
        </p:nvSpPr>
        <p:spPr>
          <a:xfrm>
            <a:off x="762000" y="685800"/>
            <a:ext cx="73914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Câu 1: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Em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thường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truy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cập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vào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Internet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để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làm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những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việc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gì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? </a:t>
            </a:r>
          </a:p>
        </p:txBody>
      </p:sp>
    </p:spTree>
    <p:extLst>
      <p:ext uri="{BB962C8B-B14F-4D97-AF65-F5344CB8AC3E}">
        <p14:creationId xmlns:p14="http://schemas.microsoft.com/office/powerpoint/2010/main" val="30690369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09600" y="990600"/>
            <a:ext cx="868680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  <a:tabLst>
                <a:tab pos="228600" algn="l"/>
                <a:tab pos="457200" algn="l"/>
                <a:tab pos="866140" algn="l"/>
                <a:tab pos="1028700" algn="l"/>
                <a:tab pos="1943100" algn="l"/>
                <a:tab pos="2628900" algn="l"/>
                <a:tab pos="2743200" algn="ctr"/>
                <a:tab pos="5486400" algn="r"/>
              </a:tabLst>
            </a:pPr>
            <a:r>
              <a:rPr lang="it-IT" sz="28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Câu 2: Lợi </a:t>
            </a:r>
            <a:r>
              <a:rPr lang="it-IT" sz="28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ích Internet: </a:t>
            </a:r>
            <a:endParaRPr lang="en-US" sz="2800" b="1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  <a:tabLst>
                <a:tab pos="228600" algn="l"/>
                <a:tab pos="457200" algn="l"/>
                <a:tab pos="866140" algn="l"/>
                <a:tab pos="1028700" algn="l"/>
                <a:tab pos="1943100" algn="l"/>
                <a:tab pos="2628900" algn="l"/>
                <a:tab pos="2743200" algn="ctr"/>
                <a:tab pos="5486400" algn="r"/>
              </a:tabLst>
            </a:pP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Trao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đổi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thông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tin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nhanh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chóng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hiệu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>
              <a:spcAft>
                <a:spcPts val="0"/>
              </a:spcAft>
              <a:tabLst>
                <a:tab pos="228600" algn="l"/>
                <a:tab pos="457200" algn="l"/>
                <a:tab pos="866140" algn="l"/>
                <a:tab pos="1028700" algn="l"/>
                <a:tab pos="1943100" algn="l"/>
                <a:tab pos="2628900" algn="l"/>
                <a:tab pos="2743200" algn="ctr"/>
                <a:tab pos="5486400" algn="r"/>
              </a:tabLst>
            </a:pP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việc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trực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tuyến</a:t>
            </a:r>
            <a:endParaRPr lang="en-US" sz="2800" b="1" dirty="0">
              <a:solidFill>
                <a:srgbClr val="0000CC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  <a:tabLst>
                <a:tab pos="228600" algn="l"/>
                <a:tab pos="457200" algn="l"/>
                <a:tab pos="866140" algn="l"/>
                <a:tab pos="1028700" algn="l"/>
                <a:tab pos="1943100" algn="l"/>
                <a:tab pos="2628900" algn="l"/>
                <a:tab pos="2743200" algn="ctr"/>
                <a:tab pos="5486400" algn="r"/>
              </a:tabLst>
            </a:pP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Cung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cấp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nguồn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tài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liệu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phong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phú</a:t>
            </a:r>
            <a:endParaRPr lang="en-US" sz="2800" b="1" dirty="0">
              <a:solidFill>
                <a:srgbClr val="0000CC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  <a:tabLst>
                <a:tab pos="228600" algn="l"/>
                <a:tab pos="457200" algn="l"/>
                <a:tab pos="866140" algn="l"/>
                <a:tab pos="1028700" algn="l"/>
                <a:tab pos="1943100" algn="l"/>
                <a:tab pos="2628900" algn="l"/>
                <a:tab pos="2743200" algn="ctr"/>
                <a:tab pos="5486400" algn="r"/>
              </a:tabLst>
            </a:pP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Cung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cấp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tiện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ích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phục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vụ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đời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sống</a:t>
            </a:r>
            <a:endParaRPr lang="en-US" sz="2800" b="1" dirty="0">
              <a:solidFill>
                <a:srgbClr val="0000CC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  <a:tabLst>
                <a:tab pos="228600" algn="l"/>
                <a:tab pos="457200" algn="l"/>
                <a:tab pos="866140" algn="l"/>
                <a:tab pos="1028700" algn="l"/>
                <a:tab pos="1943100" algn="l"/>
                <a:tab pos="2628900" algn="l"/>
                <a:tab pos="2743200" algn="ctr"/>
                <a:tab pos="5486400" algn="r"/>
              </a:tabLst>
            </a:pP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tiện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vui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chơi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trí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sz="2800" b="1" dirty="0">
              <a:solidFill>
                <a:srgbClr val="0000CC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60653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819400" y="566163"/>
            <a:ext cx="276710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A</a:t>
            </a:r>
            <a:r>
              <a:rPr lang="en-US" sz="2800" b="1" smtClean="0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. KHỞI ĐỘNG</a:t>
            </a:r>
            <a:endParaRPr lang="en-US" sz="2800" b="1" dirty="0">
              <a:solidFill>
                <a:srgbClr val="0000CC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81000" y="1219200"/>
            <a:ext cx="815340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Câu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hỏi</a:t>
            </a:r>
            <a:r>
              <a:rPr lang="en-US" sz="2800" b="1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en-US" sz="2800" b="1" smtClean="0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Làm thế nào để mẹ của bạn An mua được vé máy bay đi công tác mà không cần đến phòng vé?</a:t>
            </a:r>
            <a:endParaRPr lang="en-US" sz="2800" b="1" dirty="0">
              <a:solidFill>
                <a:srgbClr val="0000CC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865908" y="1235458"/>
            <a:ext cx="7380547" cy="66954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Câu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hỏi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Những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công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việc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có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sử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dụng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internet?</a:t>
            </a:r>
            <a:endParaRPr lang="en-US" sz="2800" b="1" dirty="0">
              <a:solidFill>
                <a:srgbClr val="0000CC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10652698"/>
              </p:ext>
            </p:extLst>
          </p:nvPr>
        </p:nvGraphicFramePr>
        <p:xfrm>
          <a:off x="484907" y="2179320"/>
          <a:ext cx="8142547" cy="3840480"/>
        </p:xfrm>
        <a:graphic>
          <a:graphicData uri="http://schemas.openxmlformats.org/drawingml/2006/table">
            <a:tbl>
              <a:tblPr firstRow="1" firstCol="1" bandRow="1"/>
              <a:tblGrid>
                <a:gridCol w="6066997">
                  <a:extLst>
                    <a:ext uri="{9D8B030D-6E8A-4147-A177-3AD203B41FA5}">
                      <a16:colId xmlns:a16="http://schemas.microsoft.com/office/drawing/2014/main" xmlns="" val="4583245"/>
                    </a:ext>
                  </a:extLst>
                </a:gridCol>
                <a:gridCol w="878118">
                  <a:extLst>
                    <a:ext uri="{9D8B030D-6E8A-4147-A177-3AD203B41FA5}">
                      <a16:colId xmlns:a16="http://schemas.microsoft.com/office/drawing/2014/main" xmlns="" val="3557626490"/>
                    </a:ext>
                  </a:extLst>
                </a:gridCol>
                <a:gridCol w="1197432">
                  <a:extLst>
                    <a:ext uri="{9D8B030D-6E8A-4147-A177-3AD203B41FA5}">
                      <a16:colId xmlns:a16="http://schemas.microsoft.com/office/drawing/2014/main" xmlns="" val="3813528902"/>
                    </a:ext>
                  </a:extLst>
                </a:gridCol>
              </a:tblGrid>
              <a:tr h="57150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2800" b="1" dirty="0" err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Những</a:t>
                      </a:r>
                      <a:r>
                        <a:rPr lang="en-US" sz="28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1" dirty="0" err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công</a:t>
                      </a:r>
                      <a:r>
                        <a:rPr lang="en-US" sz="28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1" dirty="0" err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việc</a:t>
                      </a:r>
                      <a:r>
                        <a:rPr lang="en-US" sz="28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1" dirty="0" err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có</a:t>
                      </a:r>
                      <a:r>
                        <a:rPr lang="en-US" sz="28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1" dirty="0" err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sử</a:t>
                      </a:r>
                      <a:r>
                        <a:rPr lang="en-US" sz="28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1" dirty="0" err="1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dụng</a:t>
                      </a:r>
                      <a:r>
                        <a:rPr lang="en-US" sz="2800" b="1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internet</a:t>
                      </a:r>
                      <a:endParaRPr lang="en-US" sz="28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2800" b="1" dirty="0" err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Có</a:t>
                      </a:r>
                      <a:endParaRPr lang="en-US" sz="28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2800" b="1" dirty="0" err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Không</a:t>
                      </a:r>
                      <a:endParaRPr lang="en-US" sz="28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802927468"/>
                  </a:ext>
                </a:extLst>
              </a:tr>
              <a:tr h="57150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28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Quét nhà</a:t>
                      </a:r>
                      <a:endParaRPr lang="en-US" sz="2800" b="1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28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800" b="1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2800" b="1" dirty="0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800" b="1" dirty="0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431576072"/>
                  </a:ext>
                </a:extLst>
              </a:tr>
              <a:tr h="57150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2800" b="1" err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Đọc</a:t>
                      </a:r>
                      <a:r>
                        <a:rPr lang="en-US" sz="28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1" smtClean="0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báo online</a:t>
                      </a:r>
                      <a:endParaRPr lang="en-US" sz="2800" b="1" dirty="0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2800" b="1" dirty="0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800" b="1" dirty="0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28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800" b="1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4213301260"/>
                  </a:ext>
                </a:extLst>
              </a:tr>
              <a:tr h="57150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28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Xem </a:t>
                      </a:r>
                      <a:r>
                        <a:rPr lang="en-US" sz="2800" b="1" smtClean="0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phim trên</a:t>
                      </a:r>
                      <a:r>
                        <a:rPr lang="en-US" sz="2800" b="1" baseline="0" smtClean="0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Youtube</a:t>
                      </a:r>
                      <a:endParaRPr lang="en-US" sz="2800" b="1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28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800" b="1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28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800" b="1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874015823"/>
                  </a:ext>
                </a:extLst>
              </a:tr>
              <a:tr h="57150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28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Nấu cơm</a:t>
                      </a:r>
                      <a:endParaRPr lang="en-US" sz="2800" b="1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28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800" b="1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2800" b="1" dirty="0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800" b="1" dirty="0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467372187"/>
                  </a:ext>
                </a:extLst>
              </a:tr>
              <a:tr h="57150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2800" b="1" smtClean="0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Chat với </a:t>
                      </a:r>
                      <a:r>
                        <a:rPr lang="en-US" sz="2800" b="1" dirty="0" err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bạn</a:t>
                      </a:r>
                      <a:r>
                        <a:rPr lang="en-US" sz="2800" b="1" dirty="0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1" dirty="0" err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bè</a:t>
                      </a:r>
                      <a:endParaRPr lang="en-US" sz="2800" b="1" dirty="0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2800" b="1" dirty="0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800" b="1" dirty="0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2800" b="1" dirty="0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800" b="1" dirty="0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723648308"/>
                  </a:ext>
                </a:extLst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6816436" y="4246900"/>
            <a:ext cx="533400" cy="3708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0000CC"/>
                </a:solidFill>
              </a:rPr>
              <a:t>X</a:t>
            </a:r>
            <a:endParaRPr lang="en-US" b="1" dirty="0">
              <a:solidFill>
                <a:srgbClr val="0000CC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816436" y="3577003"/>
            <a:ext cx="533400" cy="3708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0000CC"/>
                </a:solidFill>
              </a:rPr>
              <a:t>X</a:t>
            </a:r>
            <a:endParaRPr lang="en-US" b="1" dirty="0">
              <a:solidFill>
                <a:srgbClr val="0000CC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858000" y="5542300"/>
            <a:ext cx="533400" cy="3708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0000CC"/>
                </a:solidFill>
              </a:rPr>
              <a:t>X</a:t>
            </a:r>
            <a:endParaRPr lang="en-US" b="1" dirty="0">
              <a:solidFill>
                <a:srgbClr val="0000CC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848600" y="2941320"/>
            <a:ext cx="533400" cy="3708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0000CC"/>
                </a:solidFill>
              </a:rPr>
              <a:t>X</a:t>
            </a:r>
            <a:endParaRPr lang="en-US" b="1" dirty="0">
              <a:solidFill>
                <a:srgbClr val="0000CC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7848600" y="4932700"/>
            <a:ext cx="533400" cy="3708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0000CC"/>
                </a:solidFill>
              </a:rPr>
              <a:t>X</a:t>
            </a:r>
            <a:endParaRPr lang="en-US" b="1" dirty="0">
              <a:solidFill>
                <a:srgbClr val="0000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9254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5" grpId="1"/>
      <p:bldP spid="7" grpId="0"/>
      <p:bldP spid="9" grpId="0"/>
      <p:bldP spid="10" grpId="0"/>
      <p:bldP spid="11" grpId="0"/>
      <p:bldP spid="12" grpId="0"/>
      <p:bldP spid="13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Screenshot_6"/>
          <p:cNvPicPr/>
          <p:nvPr/>
        </p:nvPicPr>
        <p:blipFill>
          <a:blip r:embed="rId2"/>
          <a:srcRect r="29829"/>
          <a:stretch>
            <a:fillRect/>
          </a:stretch>
        </p:blipFill>
        <p:spPr bwMode="auto">
          <a:xfrm>
            <a:off x="457200" y="762000"/>
            <a:ext cx="7467600" cy="3733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1524000" y="4523509"/>
            <a:ext cx="3048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Đáp</a:t>
            </a:r>
            <a:r>
              <a:rPr lang="en-US" sz="28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án</a:t>
            </a:r>
            <a:r>
              <a:rPr lang="en-US" sz="28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a, b, c, e</a:t>
            </a:r>
            <a:endParaRPr lang="en-US" sz="2800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07536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838200" y="838200"/>
            <a:ext cx="263399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D. VẬN DỤNG </a:t>
            </a:r>
            <a:endParaRPr lang="en-US" sz="2800" dirty="0">
              <a:solidFill>
                <a:srgbClr val="0000CC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09600" y="1392804"/>
            <a:ext cx="76962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Câu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Em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thích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tại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sao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Internet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sử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rộng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rãi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càng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phát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triển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?  </a:t>
            </a:r>
            <a:endParaRPr lang="en-US" sz="2400" b="1" dirty="0">
              <a:solidFill>
                <a:srgbClr val="FF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04800" y="2255185"/>
            <a:ext cx="8305800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Bởi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vì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:</a:t>
            </a:r>
          </a:p>
          <a:p>
            <a:pPr algn="just">
              <a:spcAft>
                <a:spcPts val="0"/>
              </a:spcAft>
            </a:pP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Internet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việc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ứng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tin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càng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phổ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biến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đa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dạng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phát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triển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điều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khiển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xa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chế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tạo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tên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lửa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chữa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bệnh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đào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tạo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xa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…</a:t>
            </a:r>
          </a:p>
          <a:p>
            <a:pPr algn="just">
              <a:spcAft>
                <a:spcPts val="0"/>
              </a:spcAft>
            </a:pP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Thúc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đẩy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việc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truyền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bá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thông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tin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tri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spcAft>
                <a:spcPts val="0"/>
              </a:spcAft>
            </a:pP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Giúp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tăng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hiệu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sản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xuất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cung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cấp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dịch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vụ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quản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lý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>
              <a:spcAft>
                <a:spcPts val="0"/>
              </a:spcAft>
            </a:pP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Thay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đổi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tổ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chức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vận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hành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hoạt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xã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hội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cũng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thay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đổi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phong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sống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>
              <a:spcAft>
                <a:spcPts val="0"/>
              </a:spcAft>
            </a:pP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Giúp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thúc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đẩy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phát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triển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mạnh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mẽ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lĩnh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vực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khoa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nghệ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cũng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khoa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xã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hội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sz="2400" b="1" dirty="0">
              <a:solidFill>
                <a:srgbClr val="0000CC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4084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14600" y="1295400"/>
            <a:ext cx="4876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5: INTERNET</a:t>
            </a:r>
            <a:endParaRPr lang="en-US" sz="4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219200" y="2370892"/>
            <a:ext cx="3581400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8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3800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Internet</a:t>
            </a:r>
            <a:endParaRPr lang="en-US" sz="3800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6838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1275219"/>
            <a:ext cx="4343400" cy="475488"/>
          </a:xfrm>
        </p:spPr>
        <p:txBody>
          <a:bodyPr>
            <a:normAutofit fontScale="90000"/>
          </a:bodyPr>
          <a:lstStyle/>
          <a:p>
            <a:pPr algn="ctr"/>
            <a:r>
              <a:rPr lang="en-US" sz="2800" b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 HỎI</a:t>
            </a:r>
            <a:endParaRPr lang="en-US" sz="28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049847" y="692523"/>
            <a:ext cx="529170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B.  HÌNH THÀNH KIẾN THỨC </a:t>
            </a:r>
            <a:endParaRPr lang="en-US" sz="2800" dirty="0">
              <a:solidFill>
                <a:srgbClr val="0000CC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85800" y="1863026"/>
            <a:ext cx="748874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Câu 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1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: Em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hiểu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Internet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là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gì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? </a:t>
            </a:r>
          </a:p>
        </p:txBody>
      </p:sp>
      <p:sp>
        <p:nvSpPr>
          <p:cNvPr id="6" name="Rectangle 5"/>
          <p:cNvSpPr/>
          <p:nvPr/>
        </p:nvSpPr>
        <p:spPr>
          <a:xfrm>
            <a:off x="685800" y="2341032"/>
            <a:ext cx="77724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Câu 2</a:t>
            </a:r>
            <a:r>
              <a:rPr kumimoji="0" lang="en-US" sz="28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: </a:t>
            </a:r>
            <a:r>
              <a:rPr kumimoji="0" lang="en-US" sz="2800" b="1" i="0" u="none" strike="noStrike" kern="120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Muốn</a:t>
            </a:r>
            <a:r>
              <a:rPr kumimoji="0" lang="en-US" sz="2800" b="1" i="0" u="none" strike="noStrike" kern="1200" cap="none" spc="0" normalizeH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truy cập Internet thì máy tính của người sử dụng cần có gì?</a:t>
            </a:r>
            <a:r>
              <a:rPr kumimoji="0" lang="en-US" sz="2800" b="1" i="0" u="none" strike="noStrike" kern="120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 </a:t>
            </a: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anose="02020603050405020304" pitchFamily="18" charset="0"/>
              <a:ea typeface="VNI-Times" pitchFamily="2" charset="0"/>
              <a:cs typeface="Times New Roman" panose="020206030504050203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85800" y="3295139"/>
            <a:ext cx="7772400" cy="10833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Câu 3: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Người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sử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dụng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có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thể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làm</a:t>
            </a:r>
            <a:r>
              <a:rPr lang="en-US" sz="2800" b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được những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gì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khi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truy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cập</a:t>
            </a:r>
            <a:r>
              <a:rPr lang="en-US" sz="2800" b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Internet</a:t>
            </a:r>
            <a:r>
              <a:rPr lang="nl-NL" sz="2800" b="1" i="1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? </a:t>
            </a:r>
            <a:endParaRPr lang="en-US" sz="2800" b="1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85800" y="4343400"/>
            <a:ext cx="7772400" cy="10833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800" b="1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Câu 4: Em hãy kể tên một vài dịch vụ thông tin phổ biến trên Internet</a:t>
            </a:r>
            <a:r>
              <a:rPr lang="nl-NL" sz="2800" b="1" i="1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? </a:t>
            </a:r>
            <a:endParaRPr lang="en-US" sz="2800" b="1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56724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  <p:bldP spid="6" grpId="0"/>
      <p:bldP spid="7" grpId="0"/>
      <p:bldP spid="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836329" y="1053405"/>
            <a:ext cx="748874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Câu 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1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: Em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hiểu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Internet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là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gì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? </a:t>
            </a:r>
          </a:p>
        </p:txBody>
      </p:sp>
      <p:sp>
        <p:nvSpPr>
          <p:cNvPr id="8" name="Rectangle 7"/>
          <p:cNvSpPr/>
          <p:nvPr/>
        </p:nvSpPr>
        <p:spPr>
          <a:xfrm>
            <a:off x="878083" y="1663005"/>
            <a:ext cx="77724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Internet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mạng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liên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mạng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máy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khắp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giới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800" b="1" dirty="0">
              <a:solidFill>
                <a:srgbClr val="0000CC"/>
              </a:solidFill>
              <a:effectLst/>
              <a:latin typeface="VNI-Times" pitchFamily="2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768196" y="2806005"/>
            <a:ext cx="70104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Câu 2</a:t>
            </a:r>
            <a:r>
              <a:rPr kumimoji="0" lang="en-US" sz="28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: </a:t>
            </a:r>
            <a:r>
              <a:rPr lang="en-US" sz="2800" b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Muốn truy cập Internet thì máy tính của người sử dụng cần có gì?</a:t>
            </a:r>
            <a:r>
              <a:rPr kumimoji="0" lang="en-US" sz="2800" b="1" i="0" u="none" strike="noStrike" kern="120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 </a:t>
            </a: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anose="02020603050405020304" pitchFamily="18" charset="0"/>
              <a:ea typeface="VNI-Times" pitchFamily="2" charset="0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802832" y="4025205"/>
            <a:ext cx="7655368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Máy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800" b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smtClean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 người sử dụng cần có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nối</a:t>
            </a:r>
            <a:r>
              <a:rPr lang="en-US" sz="2800" b="1" dirty="0" smtClean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Internet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thông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qua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cung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cấp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dịch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vụ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Internet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Viettel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Mobiphone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…</a:t>
            </a:r>
            <a:endParaRPr lang="en-US" sz="2800" b="1" dirty="0">
              <a:solidFill>
                <a:srgbClr val="0000CC"/>
              </a:solidFill>
              <a:effectLst/>
              <a:latin typeface="VNI-Times" pitchFamily="2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42942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23454" y="2057400"/>
            <a:ext cx="8215745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sử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truy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cập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Internet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kiếm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chia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sẻ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lưu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trữ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trao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đổi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thông</a:t>
            </a:r>
            <a:r>
              <a:rPr lang="en-US" sz="2800" b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smtClean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tin</a:t>
            </a:r>
            <a:endParaRPr lang="en-US" sz="2800" b="1" dirty="0">
              <a:solidFill>
                <a:srgbClr val="0000CC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44236" y="946317"/>
            <a:ext cx="7772400" cy="10833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Câu 3: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Người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sử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dụng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có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thể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làm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những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gì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khi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truy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cập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Internet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và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các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dịch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vụ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trên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Internet</a:t>
            </a:r>
            <a:r>
              <a:rPr lang="nl-NL" sz="2800" b="1" i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?</a:t>
            </a:r>
            <a:endParaRPr lang="en-US" sz="2800" b="1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85800" y="3200400"/>
            <a:ext cx="7772400" cy="10833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800" b="1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Câu 4: Em hãy kể tên một vài dịch vụ thông tin phổ biến trên Internet</a:t>
            </a:r>
            <a:r>
              <a:rPr lang="nl-NL" sz="2800" b="1" i="1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? </a:t>
            </a:r>
            <a:endParaRPr lang="en-US" sz="2800" b="1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618235" y="4282441"/>
            <a:ext cx="8220964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en-US" sz="2800" b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Có nhiều dịch vụ thông tin khác nhau trên Internet: Dịch vụ WWW, tìm kiếm, thư điện tử, </a:t>
            </a:r>
            <a:r>
              <a:rPr lang="en-US" sz="2800" b="1" smtClean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điện thoại, phát thanh, truyền hình, mạng xã hội,…</a:t>
            </a:r>
            <a:endParaRPr lang="en-US" sz="2800" b="1" dirty="0">
              <a:solidFill>
                <a:srgbClr val="0000CC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81355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424740" y="2940872"/>
            <a:ext cx="8282505" cy="26776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alt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a) Internet là mạng ......(1).......các .....(2)... máy tính trên khắp thế giới.</a:t>
            </a:r>
            <a:endParaRPr kumimoji="0" lang="en-US" altLang="en-US" sz="2800" b="1" i="0" u="none" strike="noStrike" kern="1200" cap="none" spc="0" normalizeH="0" baseline="0" noProof="0" dirty="0" smtClean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just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alt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b) Người sử dụng truy cập Internet để tìm kiếm, ............(3).......... lưu trữ và trao đổi .........(4)..........</a:t>
            </a:r>
            <a:endParaRPr kumimoji="0" lang="en-US" altLang="en-US" sz="2800" b="1" i="0" u="none" strike="noStrike" kern="1200" cap="none" spc="0" normalizeH="0" baseline="0" noProof="0" dirty="0" smtClean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just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alt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c) Có nhiều ...(5)..... thông tin khác nhau trên Internet</a:t>
            </a:r>
            <a:endParaRPr kumimoji="0" lang="pt-BR" altLang="en-US" sz="2800" b="1" i="0" u="none" strike="noStrike" kern="1200" cap="none" spc="0" normalizeH="0" baseline="0" noProof="0" dirty="0" smtClean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91441" y="990600"/>
            <a:ext cx="7749105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?Em hãy thay các số trong mỗi câu bằng một từ hoặc cụm từ thích hợp.</a:t>
            </a:r>
            <a:endParaRPr kumimoji="0" lang="en-US" altLang="en-US" sz="2800" b="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012070" y="2175366"/>
            <a:ext cx="1116010" cy="517065"/>
          </a:xfrm>
          <a:prstGeom prst="rect">
            <a:avLst/>
          </a:prstGeom>
          <a:solidFill>
            <a:srgbClr val="FFFFCC"/>
          </a:solidFill>
        </p:spPr>
        <p:txBody>
          <a:bodyPr wrap="non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pt-BR" sz="2400" i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Chia</a:t>
            </a:r>
            <a:r>
              <a:rPr lang="pt-BR" sz="2400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sẻ</a:t>
            </a:r>
            <a:endParaRPr lang="en-US" sz="2400" dirty="0">
              <a:solidFill>
                <a:srgbClr val="C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7331916" y="2094409"/>
            <a:ext cx="902811" cy="517065"/>
          </a:xfrm>
          <a:prstGeom prst="rect">
            <a:avLst/>
          </a:prstGeom>
          <a:solidFill>
            <a:srgbClr val="FFFFCC"/>
          </a:solidFill>
        </p:spPr>
        <p:txBody>
          <a:bodyPr wrap="non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pt-BR" sz="2400" i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Mạng</a:t>
            </a:r>
            <a:endParaRPr lang="en-US" sz="2400" dirty="0">
              <a:solidFill>
                <a:srgbClr val="C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797439" y="2113264"/>
            <a:ext cx="1210588" cy="587853"/>
          </a:xfrm>
          <a:prstGeom prst="rect">
            <a:avLst/>
          </a:prstGeom>
          <a:solidFill>
            <a:srgbClr val="FFFFCC"/>
          </a:solidFill>
        </p:spPr>
        <p:txBody>
          <a:bodyPr wrap="non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pt-BR" sz="2400" i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Dịch</a:t>
            </a:r>
            <a:r>
              <a:rPr lang="pt-BR" sz="2800" i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vụ</a:t>
            </a:r>
            <a:endParaRPr lang="en-US" sz="2800" dirty="0">
              <a:solidFill>
                <a:srgbClr val="C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061786" y="2153779"/>
            <a:ext cx="1372492" cy="517065"/>
          </a:xfrm>
          <a:prstGeom prst="rect">
            <a:avLst/>
          </a:prstGeom>
          <a:solidFill>
            <a:srgbClr val="FFFFCC"/>
          </a:solidFill>
        </p:spPr>
        <p:txBody>
          <a:bodyPr wrap="non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pt-BR" sz="2400" i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Thông tin</a:t>
            </a:r>
            <a:endParaRPr lang="en-US" sz="2400" dirty="0">
              <a:solidFill>
                <a:srgbClr val="C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500860" y="2191076"/>
            <a:ext cx="1165704" cy="517065"/>
          </a:xfrm>
          <a:prstGeom prst="rect">
            <a:avLst/>
          </a:prstGeom>
          <a:solidFill>
            <a:srgbClr val="FFFFCC"/>
          </a:solidFill>
        </p:spPr>
        <p:txBody>
          <a:bodyPr wrap="non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pt-BR" sz="2400" i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Liên kết</a:t>
            </a:r>
            <a:endParaRPr lang="en-US" sz="2400" dirty="0">
              <a:solidFill>
                <a:srgbClr val="C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08094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6 4.07407E-6 L 0.14618 0.10949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309" y="546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9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4.44444E-6 L -0.13455 0.12361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736" y="618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9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33 0.0007 L 0.01997 0.3007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33" y="150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9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-3.7037E-7 L 0.24722 0.30394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361" y="1518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9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61111E-6 4.07407E-6 L -0.3335 0.37129 " pathEditMode="relative" rAng="0" ptsTypes="AA">
                                      <p:cBhvr>
                                        <p:cTn id="22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6684" y="1856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9" grpId="0" animBg="1"/>
      <p:bldP spid="10" grpId="0" animBg="1"/>
      <p:bldP spid="11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62000"/>
            <a:ext cx="8229600" cy="1143000"/>
          </a:xfrm>
        </p:spPr>
        <p:txBody>
          <a:bodyPr>
            <a:noAutofit/>
          </a:bodyPr>
          <a:lstStyle/>
          <a:p>
            <a:r>
              <a:rPr lang="it-IT" sz="3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Đặc điểm Internet: </a:t>
            </a:r>
            <a:r>
              <a:rPr lang="en-US" sz="38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38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800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907721" y="1565970"/>
            <a:ext cx="548900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Theo em Internet có đặc điểm gì?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362200" y="2251770"/>
            <a:ext cx="4572000" cy="3539430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spcAft>
                <a:spcPts val="0"/>
              </a:spcAft>
              <a:tabLst>
                <a:tab pos="228600" algn="l"/>
                <a:tab pos="457200" algn="l"/>
                <a:tab pos="866140" algn="l"/>
                <a:tab pos="1028700" algn="l"/>
                <a:tab pos="1943100" algn="l"/>
                <a:tab pos="2628900" algn="l"/>
                <a:tab pos="2743200" algn="ctr"/>
                <a:tab pos="5486400" algn="r"/>
              </a:tabLst>
            </a:pP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toàn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cầu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just">
              <a:spcAft>
                <a:spcPts val="0"/>
              </a:spcAft>
              <a:tabLst>
                <a:tab pos="228600" algn="l"/>
                <a:tab pos="457200" algn="l"/>
                <a:tab pos="866140" algn="l"/>
                <a:tab pos="1028700" algn="l"/>
                <a:tab pos="1943100" algn="l"/>
                <a:tab pos="2628900" algn="l"/>
                <a:tab pos="2743200" algn="ctr"/>
                <a:tab pos="5486400" algn="r"/>
              </a:tabLst>
            </a:pP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tương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just">
              <a:spcAft>
                <a:spcPts val="0"/>
              </a:spcAft>
              <a:tabLst>
                <a:tab pos="228600" algn="l"/>
                <a:tab pos="457200" algn="l"/>
                <a:tab pos="866140" algn="l"/>
                <a:tab pos="1028700" algn="l"/>
                <a:tab pos="1943100" algn="l"/>
                <a:tab pos="2628900" algn="l"/>
                <a:tab pos="2743200" algn="ctr"/>
                <a:tab pos="5486400" algn="r"/>
              </a:tabLst>
            </a:pP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dễ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tiếp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cận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just">
              <a:spcAft>
                <a:spcPts val="0"/>
              </a:spcAft>
              <a:tabLst>
                <a:tab pos="228600" algn="l"/>
                <a:tab pos="457200" algn="l"/>
                <a:tab pos="866140" algn="l"/>
                <a:tab pos="1028700" algn="l"/>
                <a:tab pos="1943100" algn="l"/>
                <a:tab pos="2628900" algn="l"/>
                <a:tab pos="2743200" algn="ctr"/>
                <a:tab pos="5486400" algn="r"/>
              </a:tabLst>
            </a:pP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chủ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sở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hữu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just">
              <a:spcAft>
                <a:spcPts val="0"/>
              </a:spcAft>
              <a:tabLst>
                <a:tab pos="228600" algn="l"/>
                <a:tab pos="457200" algn="l"/>
                <a:tab pos="866140" algn="l"/>
                <a:tab pos="1028700" algn="l"/>
                <a:tab pos="1943100" algn="l"/>
                <a:tab pos="2628900" algn="l"/>
                <a:tab pos="2743200" algn="ctr"/>
                <a:tab pos="5486400" algn="r"/>
              </a:tabLst>
            </a:pP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cập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nhật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just">
              <a:spcAft>
                <a:spcPts val="0"/>
              </a:spcAft>
              <a:tabLst>
                <a:tab pos="228600" algn="l"/>
                <a:tab pos="457200" algn="l"/>
                <a:tab pos="866140" algn="l"/>
                <a:tab pos="1028700" algn="l"/>
                <a:tab pos="1943100" algn="l"/>
                <a:tab pos="2628900" algn="l"/>
                <a:tab pos="2743200" algn="ctr"/>
                <a:tab pos="5486400" algn="r"/>
              </a:tabLst>
            </a:pP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lưu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trữ</a:t>
            </a:r>
            <a:endParaRPr lang="en-US" sz="2800" b="1" dirty="0">
              <a:solidFill>
                <a:srgbClr val="0000CC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  <a:tabLst>
                <a:tab pos="228600" algn="l"/>
                <a:tab pos="457200" algn="l"/>
                <a:tab pos="866140" algn="l"/>
                <a:tab pos="1028700" algn="l"/>
                <a:tab pos="1943100" algn="l"/>
                <a:tab pos="2628900" algn="l"/>
                <a:tab pos="2743200" algn="ctr"/>
                <a:tab pos="5486400" algn="r"/>
              </a:tabLst>
            </a:pP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đa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dạng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ẩn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danh</a:t>
            </a:r>
            <a:endParaRPr lang="en-US" sz="2800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58177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19370369"/>
              </p:ext>
            </p:extLst>
          </p:nvPr>
        </p:nvGraphicFramePr>
        <p:xfrm>
          <a:off x="1459480" y="1524000"/>
          <a:ext cx="5627119" cy="3291840"/>
        </p:xfrm>
        <a:graphic>
          <a:graphicData uri="http://schemas.openxmlformats.org/drawingml/2006/table">
            <a:tbl>
              <a:tblPr/>
              <a:tblGrid>
                <a:gridCol w="4892857">
                  <a:extLst>
                    <a:ext uri="{9D8B030D-6E8A-4147-A177-3AD203B41FA5}">
                      <a16:colId xmlns:a16="http://schemas.microsoft.com/office/drawing/2014/main" xmlns="" val="272219120"/>
                    </a:ext>
                  </a:extLst>
                </a:gridCol>
                <a:gridCol w="734262">
                  <a:extLst>
                    <a:ext uri="{9D8B030D-6E8A-4147-A177-3AD203B41FA5}">
                      <a16:colId xmlns:a16="http://schemas.microsoft.com/office/drawing/2014/main" xmlns="" val="281060977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A. Tính toàn cầu	</a:t>
                      </a:r>
                      <a:endParaRPr lang="en-US" sz="2400" b="1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</a:t>
                      </a:r>
                      <a:endParaRPr lang="en-US" sz="2400" b="1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2639604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B. </a:t>
                      </a:r>
                      <a:r>
                        <a:rPr lang="en-US" sz="2400" b="1" dirty="0" err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Tính</a:t>
                      </a:r>
                      <a:r>
                        <a:rPr lang="en-US" sz="2400" b="1" dirty="0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dirty="0" err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tương</a:t>
                      </a:r>
                      <a:r>
                        <a:rPr lang="en-US" sz="2400" b="1" dirty="0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dirty="0" err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tác</a:t>
                      </a:r>
                      <a:endParaRPr lang="en-US" sz="2400" b="1" dirty="0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</a:t>
                      </a:r>
                      <a:endParaRPr lang="en-US" sz="2400" b="1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06194917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24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C. Tính lưu trữ</a:t>
                      </a:r>
                      <a:endParaRPr lang="en-US" sz="2400" b="1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</a:t>
                      </a:r>
                      <a:endParaRPr lang="en-US" sz="2400" b="1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34342088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24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D. Tính dễ tiếp cận</a:t>
                      </a:r>
                      <a:endParaRPr lang="en-US" sz="2400" b="1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</a:t>
                      </a:r>
                      <a:endParaRPr lang="en-US" sz="2400" b="1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45294018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24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E. Tính đa dạng</a:t>
                      </a:r>
                      <a:endParaRPr lang="en-US" sz="2400" b="1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</a:t>
                      </a:r>
                      <a:endParaRPr lang="en-US" sz="2400" b="1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97203907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24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F. Tính không chủ sở hữu</a:t>
                      </a:r>
                      <a:endParaRPr lang="en-US" sz="2400" b="1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</a:t>
                      </a:r>
                      <a:endParaRPr lang="en-US" sz="2400" b="1" dirty="0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823603756"/>
                  </a:ext>
                </a:extLst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838200" y="914400"/>
            <a:ext cx="7596951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800" b="1" i="0" u="none" strike="noStrike" cap="none" normalizeH="0" baseline="0" dirty="0" smtClean="0">
                <a:ln>
                  <a:noFill/>
                </a:ln>
                <a:solidFill>
                  <a:srgbClr val="0000CC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Câu </a:t>
            </a:r>
            <a:r>
              <a:rPr kumimoji="0" lang="en-US" altLang="en-US" sz="2800" b="1" i="0" u="none" strike="noStrike" cap="none" normalizeH="0" baseline="0" dirty="0" err="1" smtClean="0">
                <a:ln>
                  <a:noFill/>
                </a:ln>
                <a:solidFill>
                  <a:srgbClr val="0000CC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hỏi</a:t>
            </a:r>
            <a:r>
              <a:rPr kumimoji="0" lang="en-US" altLang="en-US" sz="2800" b="1" i="0" u="none" strike="noStrike" cap="none" normalizeH="0" baseline="0" dirty="0" smtClean="0">
                <a:ln>
                  <a:noFill/>
                </a:ln>
                <a:solidFill>
                  <a:srgbClr val="0000CC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kumimoji="0" lang="pt-BR" altLang="en-US" sz="2800" b="1" i="0" u="none" strike="noStrike" cap="none" normalizeH="0" baseline="0" dirty="0" smtClean="0">
                <a:ln>
                  <a:noFill/>
                </a:ln>
                <a:solidFill>
                  <a:srgbClr val="0000CC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Inernet có những đặc điểm chính nào? </a:t>
            </a:r>
            <a:endParaRPr kumimoji="0" lang="en-US" altLang="en-US" sz="2800" b="1" i="0" u="none" strike="noStrike" cap="none" normalizeH="0" baseline="0" dirty="0" smtClean="0">
              <a:ln>
                <a:noFill/>
              </a:ln>
              <a:solidFill>
                <a:srgbClr val="0000CC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2800" b="1" i="0" u="none" strike="noStrike" cap="none" normalizeH="0" baseline="0" dirty="0" smtClean="0">
              <a:ln>
                <a:noFill/>
              </a:ln>
              <a:solidFill>
                <a:srgbClr val="0000CC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400800" y="1683097"/>
            <a:ext cx="533400" cy="3708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X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400800" y="2162705"/>
            <a:ext cx="533400" cy="3708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X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400800" y="3286780"/>
            <a:ext cx="533400" cy="3708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X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400800" y="4429780"/>
            <a:ext cx="533400" cy="3708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X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10087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1252</TotalTime>
  <Words>1175</Words>
  <Application>Microsoft Office PowerPoint</Application>
  <PresentationFormat>On-screen Show (4:3)</PresentationFormat>
  <Paragraphs>174</Paragraphs>
  <Slides>21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Office Theme</vt:lpstr>
      <vt:lpstr>PowerPoint Presentation</vt:lpstr>
      <vt:lpstr>PowerPoint Presentation</vt:lpstr>
      <vt:lpstr>PowerPoint Presentation</vt:lpstr>
      <vt:lpstr>CÂU HỎI</vt:lpstr>
      <vt:lpstr>PowerPoint Presentation</vt:lpstr>
      <vt:lpstr>PowerPoint Presentation</vt:lpstr>
      <vt:lpstr>PowerPoint Presentation</vt:lpstr>
      <vt:lpstr>2. Đặc điểm Internet:  </vt:lpstr>
      <vt:lpstr>PowerPoint Presentation</vt:lpstr>
      <vt:lpstr>2. Đặc điểm Internet </vt:lpstr>
      <vt:lpstr>PowerPoint Presentation</vt:lpstr>
      <vt:lpstr>PowerPoint Presentation</vt:lpstr>
      <vt:lpstr>PowerPoint Presentation</vt:lpstr>
      <vt:lpstr>PowerPoint Presentation</vt:lpstr>
      <vt:lpstr>HƯỚNG DẪN VỀ NHÀ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ncokoj</dc:creator>
  <cp:lastModifiedBy>Valentine_4U</cp:lastModifiedBy>
  <cp:revision>116</cp:revision>
  <dcterms:created xsi:type="dcterms:W3CDTF">2017-02-22T10:22:58Z</dcterms:created>
  <dcterms:modified xsi:type="dcterms:W3CDTF">2021-11-23T08:25:32Z</dcterms:modified>
</cp:coreProperties>
</file>