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6207" r:id="rId2"/>
    <p:sldId id="6203" r:id="rId3"/>
    <p:sldId id="302" r:id="rId4"/>
    <p:sldId id="1300" r:id="rId5"/>
    <p:sldId id="6209" r:id="rId6"/>
    <p:sldId id="6204" r:id="rId7"/>
    <p:sldId id="6208" r:id="rId8"/>
    <p:sldId id="6210" r:id="rId9"/>
    <p:sldId id="6211" r:id="rId10"/>
    <p:sldId id="6206" r:id="rId11"/>
    <p:sldId id="6185" r:id="rId12"/>
    <p:sldId id="586" r:id="rId13"/>
    <p:sldId id="270" r:id="rId14"/>
    <p:sldId id="6214" r:id="rId15"/>
    <p:sldId id="6215" r:id="rId16"/>
    <p:sldId id="6217" r:id="rId17"/>
    <p:sldId id="6213" r:id="rId18"/>
    <p:sldId id="6216" r:id="rId19"/>
    <p:sldId id="300" r:id="rId20"/>
    <p:sldId id="268" r:id="rId21"/>
    <p:sldId id="6218" r:id="rId22"/>
    <p:sldId id="6219" r:id="rId23"/>
    <p:sldId id="6220" r:id="rId24"/>
    <p:sldId id="424" r:id="rId25"/>
    <p:sldId id="31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1223FA"/>
    <a:srgbClr val="F2FA8E"/>
    <a:srgbClr val="FFFED8"/>
    <a:srgbClr val="86D1F0"/>
    <a:srgbClr val="A0C6E7"/>
    <a:srgbClr val="F04E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D6C4A-BD96-4B83-BED7-E4E7AF92D7A6}"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D79B9-DB1D-41B0-8BEA-7CD7D1E46979}" type="slidenum">
              <a:rPr lang="en-US" smtClean="0"/>
              <a:t>‹#›</a:t>
            </a:fld>
            <a:endParaRPr lang="en-US"/>
          </a:p>
        </p:txBody>
      </p:sp>
    </p:spTree>
    <p:extLst>
      <p:ext uri="{BB962C8B-B14F-4D97-AF65-F5344CB8AC3E}">
        <p14:creationId xmlns:p14="http://schemas.microsoft.com/office/powerpoint/2010/main" val="1654294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944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088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25</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atinLnBrk="0"/>
            <a:r>
              <a:rPr lang="vi-VN" sz="1200" b="0" i="0" kern="1200">
                <a:solidFill>
                  <a:schemeClr val="tx1"/>
                </a:solidFill>
                <a:effectLst/>
                <a:latin typeface="+mn-lt"/>
                <a:ea typeface="+mn-ea"/>
                <a:cs typeface="+mn-cs"/>
              </a:rPr>
              <a:t>- Trong thực tế, hiện tượng "ngày dài, đêm ngắn" (tháng 5) và ngày ngắn đêm dài" (tháng 10) do ảnh hưởng của sự vận động tự quay quanh trục của Trái Đất và chuyển động của Trái Đất quanh Mặt Trời.</a:t>
            </a:r>
          </a:p>
          <a:p>
            <a:pPr latinLnBrk="0"/>
            <a:r>
              <a:rPr lang="vi-VN" sz="1200" b="0" i="0" kern="1200">
                <a:solidFill>
                  <a:schemeClr val="tx1"/>
                </a:solidFill>
                <a:effectLst/>
                <a:latin typeface="+mn-lt"/>
                <a:ea typeface="+mn-ea"/>
                <a:cs typeface="+mn-cs"/>
              </a:rPr>
              <a:t>- Vào tháng 6 dương lịch (tháng 5 âm lịch): bán cầu Bắc ngả về phía Mặt Trời, nhận được nhiều ánh sáng hơn bán cầu Nam =&gt; ngày dài, đêm ngắn.</a:t>
            </a:r>
          </a:p>
          <a:p>
            <a:pPr latinLnBrk="0"/>
            <a:r>
              <a:rPr lang="vi-VN" sz="1200" b="0" i="0" kern="1200">
                <a:solidFill>
                  <a:schemeClr val="tx1"/>
                </a:solidFill>
                <a:effectLst/>
                <a:latin typeface="+mn-lt"/>
                <a:ea typeface="+mn-ea"/>
                <a:cs typeface="+mn-cs"/>
              </a:rPr>
              <a:t>- Vào tháng 12 dương lịch (tháng 10 âm lịch): nửa cầu Bắc chếch xa Mặt Trời, nhận được ít ánh sáng hơn bán cầu Nam =&gt; ngày ngắn, đêm dài.</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a:p>
        </p:txBody>
      </p:sp>
    </p:spTree>
    <p:extLst>
      <p:ext uri="{BB962C8B-B14F-4D97-AF65-F5344CB8AC3E}">
        <p14:creationId xmlns:p14="http://schemas.microsoft.com/office/powerpoint/2010/main" val="8636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atinLnBrk="0"/>
            <a:r>
              <a:rPr lang="en-US" sz="1200" b="1" i="0" kern="1200">
                <a:solidFill>
                  <a:schemeClr val="tx1"/>
                </a:solidFill>
                <a:effectLst/>
                <a:latin typeface="+mn-lt"/>
                <a:ea typeface="+mn-ea"/>
                <a:cs typeface="+mn-cs"/>
              </a:rPr>
              <a:t>Bán cầu Bắc:</a:t>
            </a:r>
            <a:r>
              <a:rPr lang="en-US" sz="1200" b="0" i="0" kern="1200">
                <a:solidFill>
                  <a:schemeClr val="tx1"/>
                </a:solidFill>
                <a:effectLst/>
                <a:latin typeface="+mn-lt"/>
                <a:ea typeface="+mn-ea"/>
                <a:cs typeface="+mn-cs"/>
              </a:rPr>
              <a:t> nằm phía bắc Xích đạo.</a:t>
            </a:r>
          </a:p>
          <a:p>
            <a:pPr latinLnBrk="0"/>
            <a:r>
              <a:rPr lang="en-US" sz="1200" b="1" i="0" kern="1200">
                <a:solidFill>
                  <a:schemeClr val="tx1"/>
                </a:solidFill>
                <a:effectLst/>
                <a:latin typeface="+mn-lt"/>
                <a:ea typeface="+mn-ea"/>
                <a:cs typeface="+mn-cs"/>
              </a:rPr>
              <a:t>- Bán cầu Nam:</a:t>
            </a:r>
            <a:r>
              <a:rPr lang="en-US" sz="1200" b="0" i="0" kern="1200">
                <a:solidFill>
                  <a:schemeClr val="tx1"/>
                </a:solidFill>
                <a:effectLst/>
                <a:latin typeface="+mn-lt"/>
                <a:ea typeface="+mn-ea"/>
                <a:cs typeface="+mn-cs"/>
              </a:rPr>
              <a:t> nằm phía nam Xích đạo.</a:t>
            </a:r>
          </a:p>
          <a:p>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a:p>
        </p:txBody>
      </p:sp>
    </p:spTree>
    <p:extLst>
      <p:ext uri="{BB962C8B-B14F-4D97-AF65-F5344CB8AC3E}">
        <p14:creationId xmlns:p14="http://schemas.microsoft.com/office/powerpoint/2010/main" val="305150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atinLnBrk="0"/>
            <a:r>
              <a:rPr lang="vi-VN"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Bán cầu Bắc:</a:t>
            </a:r>
            <a:r>
              <a:rPr lang="en-US" sz="1200" b="0" i="0" kern="1200">
                <a:solidFill>
                  <a:schemeClr val="tx1"/>
                </a:solidFill>
                <a:effectLst/>
                <a:latin typeface="+mn-lt"/>
                <a:ea typeface="+mn-ea"/>
                <a:cs typeface="+mn-cs"/>
              </a:rPr>
              <a:t> nằm phía bắc Xích đạo.</a:t>
            </a:r>
          </a:p>
          <a:p>
            <a:pPr latinLnBrk="0"/>
            <a:r>
              <a:rPr lang="en-US" sz="1200" b="1" i="0" kern="1200">
                <a:solidFill>
                  <a:schemeClr val="tx1"/>
                </a:solidFill>
                <a:effectLst/>
                <a:latin typeface="+mn-lt"/>
                <a:ea typeface="+mn-ea"/>
                <a:cs typeface="+mn-cs"/>
              </a:rPr>
              <a:t>- Bán cầu Nam:</a:t>
            </a:r>
            <a:r>
              <a:rPr lang="en-US" sz="1200" b="0" i="0" kern="1200">
                <a:solidFill>
                  <a:schemeClr val="tx1"/>
                </a:solidFill>
                <a:effectLst/>
                <a:latin typeface="+mn-lt"/>
                <a:ea typeface="+mn-ea"/>
                <a:cs typeface="+mn-cs"/>
              </a:rPr>
              <a:t> nằm phía nam Xích đạo.</a:t>
            </a:r>
          </a:p>
          <a:p>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a:p>
        </p:txBody>
      </p:sp>
    </p:spTree>
    <p:extLst>
      <p:ext uri="{BB962C8B-B14F-4D97-AF65-F5344CB8AC3E}">
        <p14:creationId xmlns:p14="http://schemas.microsoft.com/office/powerpoint/2010/main" val="381418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atinLnBrk="0"/>
            <a:r>
              <a:rPr lang="vi-VN" sz="1200" b="0" i="0" kern="1200">
                <a:solidFill>
                  <a:schemeClr val="tx1"/>
                </a:solidFill>
                <a:effectLst/>
                <a:latin typeface="+mn-lt"/>
                <a:ea typeface="+mn-ea"/>
                <a:cs typeface="+mn-cs"/>
              </a:rPr>
              <a:t>- Trong thực tế, hiện tượng "ngày dài, đêm ngắn" (tháng 5) và ngày ngắn đêm dài" (tháng 10) do ảnh hưởng của sự vận động tự quay quanh trục của Trái Đất và chuyển động của Trái Đất quanh Mặt Trời.</a:t>
            </a:r>
          </a:p>
          <a:p>
            <a:pPr latinLnBrk="0"/>
            <a:r>
              <a:rPr lang="vi-VN" sz="1200" b="0" i="0" kern="1200">
                <a:solidFill>
                  <a:schemeClr val="tx1"/>
                </a:solidFill>
                <a:effectLst/>
                <a:latin typeface="+mn-lt"/>
                <a:ea typeface="+mn-ea"/>
                <a:cs typeface="+mn-cs"/>
              </a:rPr>
              <a:t>- Vào tháng 6 dương lịch (tháng 5 âm lịch): bán cầu Bắc ngả về phía Mặt Trời, nhận được nhiều ánh sáng hơn bán cầu Nam =&gt; ngày dài, đêm ngắn.</a:t>
            </a:r>
          </a:p>
          <a:p>
            <a:pPr latinLnBrk="0"/>
            <a:r>
              <a:rPr lang="vi-VN" sz="1200" b="0" i="0" kern="1200">
                <a:solidFill>
                  <a:schemeClr val="tx1"/>
                </a:solidFill>
                <a:effectLst/>
                <a:latin typeface="+mn-lt"/>
                <a:ea typeface="+mn-ea"/>
                <a:cs typeface="+mn-cs"/>
              </a:rPr>
              <a:t>- Vào tháng 12 dương lịch (tháng 10 âm lịch): nửa cầu Bắc chếch xa Mặt Trời, nhận được ít ánh sáng hơn bán cầu Nam =&gt; ngày ngắn, đêm dài.</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a:p>
        </p:txBody>
      </p:sp>
    </p:spTree>
    <p:extLst>
      <p:ext uri="{BB962C8B-B14F-4D97-AF65-F5344CB8AC3E}">
        <p14:creationId xmlns:p14="http://schemas.microsoft.com/office/powerpoint/2010/main" val="1439452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73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78845-74BC-417C-AD12-EA398A8B7B8D}" type="slidenum">
              <a:rPr lang="en-US" smtClean="0"/>
              <a:t>12</a:t>
            </a:fld>
            <a:endParaRPr lang="en-US"/>
          </a:p>
        </p:txBody>
      </p:sp>
    </p:spTree>
    <p:extLst>
      <p:ext uri="{BB962C8B-B14F-4D97-AF65-F5344CB8AC3E}">
        <p14:creationId xmlns:p14="http://schemas.microsoft.com/office/powerpoint/2010/main" val="294320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700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36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72E6-0E80-4027-891B-AB51CE90A5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20CD81-9049-4901-9529-E1D27E6359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8F0811-AD9D-464C-ABB3-8D2AA3D2D5E1}"/>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5" name="Footer Placeholder 4">
            <a:extLst>
              <a:ext uri="{FF2B5EF4-FFF2-40B4-BE49-F238E27FC236}">
                <a16:creationId xmlns:a16="http://schemas.microsoft.com/office/drawing/2014/main" id="{29DD50EC-B983-4D60-BF1E-C7CD88051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2BB92-189E-4B0C-B993-4A3A35DA009E}"/>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3298827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85E4-9E23-4459-9E13-B0A9D4294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80B396-F086-43E9-A063-4885101E3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C39B5-2CBB-48A5-9A4F-AF872F77731F}"/>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5" name="Footer Placeholder 4">
            <a:extLst>
              <a:ext uri="{FF2B5EF4-FFF2-40B4-BE49-F238E27FC236}">
                <a16:creationId xmlns:a16="http://schemas.microsoft.com/office/drawing/2014/main" id="{D0FB8D22-5250-4DE7-91A0-84D43DF93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FF9AC-2219-4CC6-A496-03D1DCEC9EE2}"/>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3475336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9EAC82-C6C2-4AA0-BEB2-93D48718EF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5A20C-B360-48CE-A7BE-EF3B8BAAFD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FEDAE-7379-46D8-8D80-5174477D1158}"/>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5" name="Footer Placeholder 4">
            <a:extLst>
              <a:ext uri="{FF2B5EF4-FFF2-40B4-BE49-F238E27FC236}">
                <a16:creationId xmlns:a16="http://schemas.microsoft.com/office/drawing/2014/main" id="{29322ED7-58D2-4F1E-B010-C81E4FE08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881BF0-32E1-40CE-B9BB-A88194C6C924}"/>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1481279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1004000" y="5565965"/>
            <a:ext cx="10184000" cy="578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21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3" name="Google Shape;153;p14"/>
          <p:cNvSpPr txBox="1">
            <a:spLocks noGrp="1"/>
          </p:cNvSpPr>
          <p:nvPr>
            <p:ph type="subTitle" idx="1"/>
          </p:nvPr>
        </p:nvSpPr>
        <p:spPr>
          <a:xfrm>
            <a:off x="1004000" y="4525500"/>
            <a:ext cx="10184000" cy="104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933"/>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52503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7D07-653E-411E-BF98-B1645F6CF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FFEF9-D5FF-496F-BC8F-F9F17BAA77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6EA24-BB48-40F3-85CE-DF5235C2B8D0}"/>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5" name="Footer Placeholder 4">
            <a:extLst>
              <a:ext uri="{FF2B5EF4-FFF2-40B4-BE49-F238E27FC236}">
                <a16:creationId xmlns:a16="http://schemas.microsoft.com/office/drawing/2014/main" id="{41505A48-87A6-478D-9177-722BF20BF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204CE-73E8-47C6-B132-ADD156AE408E}"/>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2302994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73F5-A05A-433C-A6FE-BD119C0C12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38935B-5251-40F5-8D68-86751BD40D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A562EC-2B81-4CE2-83BA-2544ECD69364}"/>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5" name="Footer Placeholder 4">
            <a:extLst>
              <a:ext uri="{FF2B5EF4-FFF2-40B4-BE49-F238E27FC236}">
                <a16:creationId xmlns:a16="http://schemas.microsoft.com/office/drawing/2014/main" id="{A3107276-8076-488F-B4CC-03490B58E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CFA90-E779-4777-B5C3-27170F8C0F0E}"/>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189595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54C1-606B-4161-A53D-B5D0E5D81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E804B-B7AD-4C56-BB8A-2178E6F2F2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2E9263-33CD-4239-9D82-56488D269E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1BA84F-0CE4-45B0-852C-54BC5C11F7AA}"/>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6" name="Footer Placeholder 5">
            <a:extLst>
              <a:ext uri="{FF2B5EF4-FFF2-40B4-BE49-F238E27FC236}">
                <a16:creationId xmlns:a16="http://schemas.microsoft.com/office/drawing/2014/main" id="{CD635B97-CDE5-4482-9958-3B206A8AD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AF460A-29C1-488C-A594-A5ECA2CB381F}"/>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117690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037A-AD55-4917-BB32-5BF691B903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E9ECA6-FF0B-4F87-A233-A7E80218EA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6F403B-9E11-4062-8632-4AD1988083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3D935-09F7-4296-98FC-E5EF90E978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56627-8221-48A0-BFA5-BEAD52B1AD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356F11-7EEB-4BB8-B083-B3D01869C963}"/>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8" name="Footer Placeholder 7">
            <a:extLst>
              <a:ext uri="{FF2B5EF4-FFF2-40B4-BE49-F238E27FC236}">
                <a16:creationId xmlns:a16="http://schemas.microsoft.com/office/drawing/2014/main" id="{C8FF2B62-6968-49DF-9A27-DCBC335D0B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D84B53-A367-4D2E-8355-80E7C1CED7E3}"/>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143427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855B-487C-463C-8369-C117ACC76D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A278A-B9E7-4A69-A15B-3EEDB3FB35D3}"/>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4" name="Footer Placeholder 3">
            <a:extLst>
              <a:ext uri="{FF2B5EF4-FFF2-40B4-BE49-F238E27FC236}">
                <a16:creationId xmlns:a16="http://schemas.microsoft.com/office/drawing/2014/main" id="{BE94AE27-FDFE-4AA4-A129-F52AEAF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C8C1F9-7DE4-47EF-ADF3-34E8206D240F}"/>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281752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3FE404-D16A-49D5-8E53-0D2111018D0A}"/>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3" name="Footer Placeholder 2">
            <a:extLst>
              <a:ext uri="{FF2B5EF4-FFF2-40B4-BE49-F238E27FC236}">
                <a16:creationId xmlns:a16="http://schemas.microsoft.com/office/drawing/2014/main" id="{C591F0B8-3256-4216-89E7-A8C360EA05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9AE352-B3B3-453F-A1D1-BA92D9ED1955}"/>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351127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070-A7A8-4E27-8257-B050CD14E8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521DB-1F11-4BA1-8FCA-C89EC3C6A3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ADD52-21F2-44F3-9A4C-2A083C6FA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038C77-2ECC-4325-B54E-C38D346E64B1}"/>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6" name="Footer Placeholder 5">
            <a:extLst>
              <a:ext uri="{FF2B5EF4-FFF2-40B4-BE49-F238E27FC236}">
                <a16:creationId xmlns:a16="http://schemas.microsoft.com/office/drawing/2014/main" id="{77FEE081-1D5F-43D8-A2C8-4990FC6AF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39188-0FF0-4083-8A82-3A6C41F851D4}"/>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196207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9056-CBC9-4473-9A0E-DEE42600CF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B8F5DD-6CA2-41A9-8FAA-13FC5F43BA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05751D-7B71-4F2D-95E4-75BCC6C4DA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C7894-CF44-43E0-98B1-3AF05C278B81}"/>
              </a:ext>
            </a:extLst>
          </p:cNvPr>
          <p:cNvSpPr>
            <a:spLocks noGrp="1"/>
          </p:cNvSpPr>
          <p:nvPr>
            <p:ph type="dt" sz="half" idx="10"/>
          </p:nvPr>
        </p:nvSpPr>
        <p:spPr/>
        <p:txBody>
          <a:bodyPr/>
          <a:lstStyle/>
          <a:p>
            <a:fld id="{7B5AA36A-91DF-4D36-8D3F-14DA36FD2A7B}" type="datetimeFigureOut">
              <a:rPr lang="en-US" smtClean="0"/>
              <a:t>2/22/2024</a:t>
            </a:fld>
            <a:endParaRPr lang="en-US"/>
          </a:p>
        </p:txBody>
      </p:sp>
      <p:sp>
        <p:nvSpPr>
          <p:cNvPr id="6" name="Footer Placeholder 5">
            <a:extLst>
              <a:ext uri="{FF2B5EF4-FFF2-40B4-BE49-F238E27FC236}">
                <a16:creationId xmlns:a16="http://schemas.microsoft.com/office/drawing/2014/main" id="{54874BFD-AC2B-4CF3-9A7D-BA1389D64C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AEA00-B207-42B5-AF63-6A08BCABE14D}"/>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1219811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CFD769-9DFA-4FA2-9A66-D27277F903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1C3D7-D813-4F3C-8757-564C4A9BEA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A5E2C-D1E2-42CB-B08E-52EFD416E0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AA36A-91DF-4D36-8D3F-14DA36FD2A7B}" type="datetimeFigureOut">
              <a:rPr lang="en-US" smtClean="0"/>
              <a:t>2/22/2024</a:t>
            </a:fld>
            <a:endParaRPr lang="en-US"/>
          </a:p>
        </p:txBody>
      </p:sp>
      <p:sp>
        <p:nvSpPr>
          <p:cNvPr id="5" name="Footer Placeholder 4">
            <a:extLst>
              <a:ext uri="{FF2B5EF4-FFF2-40B4-BE49-F238E27FC236}">
                <a16:creationId xmlns:a16="http://schemas.microsoft.com/office/drawing/2014/main" id="{4A6CA711-0D91-4E4F-B48C-6111BCCEDC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BEFDAE-7780-4D2B-A832-3F9544659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4A3EF-D91A-4F8F-B80D-FDD90E0465AD}" type="slidenum">
              <a:rPr lang="en-US" smtClean="0"/>
              <a:t>‹#›</a:t>
            </a:fld>
            <a:endParaRPr lang="en-US"/>
          </a:p>
        </p:txBody>
      </p:sp>
    </p:spTree>
    <p:extLst>
      <p:ext uri="{BB962C8B-B14F-4D97-AF65-F5344CB8AC3E}">
        <p14:creationId xmlns:p14="http://schemas.microsoft.com/office/powerpoint/2010/main" val="4030703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2">
            <a:extLst>
              <a:ext uri="{FF2B5EF4-FFF2-40B4-BE49-F238E27FC236}">
                <a16:creationId xmlns:a16="http://schemas.microsoft.com/office/drawing/2014/main" id="{9CD1462A-ADAB-42A6-96C4-7E3E8E58AADF}"/>
              </a:ext>
            </a:extLst>
          </p:cNvPr>
          <p:cNvPicPr/>
          <p:nvPr/>
        </p:nvPicPr>
        <p:blipFill rotWithShape="1">
          <a:blip r:embed="rId2"/>
          <a:srcRect t="41853" b="1096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Rectangle 4">
            <a:extLst>
              <a:ext uri="{FF2B5EF4-FFF2-40B4-BE49-F238E27FC236}">
                <a16:creationId xmlns:a16="http://schemas.microsoft.com/office/drawing/2014/main" id="{CFCDA873-8149-49F9-9F2C-C792F76B1190}"/>
              </a:ext>
            </a:extLst>
          </p:cNvPr>
          <p:cNvSpPr/>
          <p:nvPr/>
        </p:nvSpPr>
        <p:spPr>
          <a:xfrm>
            <a:off x="1473200" y="3752850"/>
            <a:ext cx="10236195" cy="2452687"/>
          </a:xfrm>
          <a:prstGeom prst="rect">
            <a:avLst/>
          </a:prstGeom>
        </p:spPr>
        <p:txBody>
          <a:bodyPr vert="horz" lIns="91440" tIns="45720" rIns="91440" bIns="45720" rtlCol="0" anchor="ctr">
            <a:normAutofit/>
          </a:bodyPr>
          <a:lstStyle/>
          <a:p>
            <a:pPr marL="285750" indent="-285750">
              <a:lnSpc>
                <a:spcPct val="90000"/>
              </a:lnSpc>
              <a:spcAft>
                <a:spcPts val="600"/>
              </a:spcAft>
              <a:buFont typeface="Wingdings" panose="05000000000000000000" pitchFamily="2" charset="2"/>
              <a:buChar char="§"/>
            </a:pPr>
            <a:r>
              <a:rPr lang="en-US">
                <a:solidFill>
                  <a:srgbClr val="1223FA"/>
                </a:solidFill>
              </a:rPr>
              <a:t> </a:t>
            </a:r>
            <a:r>
              <a:rPr lang="en-US" sz="3600">
                <a:solidFill>
                  <a:srgbClr val="1223FA"/>
                </a:solidFill>
                <a:latin typeface="Arial" panose="020B0604020202020204" pitchFamily="34" charset="0"/>
                <a:cs typeface="Arial" panose="020B0604020202020204" pitchFamily="34" charset="0"/>
              </a:rPr>
              <a:t>Ngày nay, các con tàu ra khơi đều có gắn các thiết bị định vị để thông báo vị trí của tàu. Vậy dựa vào đâu để người ta xác định được vị trí của con tàu khi đang lênh đênh trên biến?</a:t>
            </a:r>
          </a:p>
        </p:txBody>
      </p:sp>
    </p:spTree>
    <p:extLst>
      <p:ext uri="{BB962C8B-B14F-4D97-AF65-F5344CB8AC3E}">
        <p14:creationId xmlns:p14="http://schemas.microsoft.com/office/powerpoint/2010/main" val="2910943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255333" y="6513004"/>
            <a:ext cx="11779240" cy="38439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73" name="Google Shape;973;p39"/>
          <p:cNvSpPr/>
          <p:nvPr/>
        </p:nvSpPr>
        <p:spPr>
          <a:xfrm rot="-10752235" flipH="1">
            <a:off x="1183333" y="6350060"/>
            <a:ext cx="9628587" cy="31644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11" name="Picture 10">
            <a:extLst>
              <a:ext uri="{FF2B5EF4-FFF2-40B4-BE49-F238E27FC236}">
                <a16:creationId xmlns:a16="http://schemas.microsoft.com/office/drawing/2014/main" id="{5852496A-9323-4AD1-A7D4-3A347C747333}"/>
              </a:ext>
            </a:extLst>
          </p:cNvPr>
          <p:cNvPicPr>
            <a:picLocks noChangeAspect="1"/>
          </p:cNvPicPr>
          <p:nvPr/>
        </p:nvPicPr>
        <p:blipFill>
          <a:blip r:embed="rId3"/>
          <a:stretch>
            <a:fillRect/>
          </a:stretch>
        </p:blipFill>
        <p:spPr>
          <a:xfrm>
            <a:off x="10969371" y="-9721"/>
            <a:ext cx="1222629" cy="1075678"/>
          </a:xfrm>
          <a:prstGeom prst="rect">
            <a:avLst/>
          </a:prstGeom>
        </p:spPr>
      </p:pic>
      <p:grpSp>
        <p:nvGrpSpPr>
          <p:cNvPr id="2" name="Group 1">
            <a:extLst>
              <a:ext uri="{FF2B5EF4-FFF2-40B4-BE49-F238E27FC236}">
                <a16:creationId xmlns:a16="http://schemas.microsoft.com/office/drawing/2014/main" id="{61EDB428-BD1B-47E5-99EB-0CD2F94157AA}"/>
              </a:ext>
            </a:extLst>
          </p:cNvPr>
          <p:cNvGrpSpPr/>
          <p:nvPr/>
        </p:nvGrpSpPr>
        <p:grpSpPr>
          <a:xfrm>
            <a:off x="0" y="19443"/>
            <a:ext cx="7370126" cy="872949"/>
            <a:chOff x="0" y="19443"/>
            <a:chExt cx="7370126" cy="872949"/>
          </a:xfrm>
        </p:grpSpPr>
        <p:grpSp>
          <p:nvGrpSpPr>
            <p:cNvPr id="8" name="Group 7">
              <a:extLst>
                <a:ext uri="{FF2B5EF4-FFF2-40B4-BE49-F238E27FC236}">
                  <a16:creationId xmlns:a16="http://schemas.microsoft.com/office/drawing/2014/main" id="{86F99F8D-5B01-49FD-8DA2-08EB81E3911C}"/>
                </a:ext>
              </a:extLst>
            </p:cNvPr>
            <p:cNvGrpSpPr/>
            <p:nvPr/>
          </p:nvGrpSpPr>
          <p:grpSpPr>
            <a:xfrm>
              <a:off x="762227" y="19443"/>
              <a:ext cx="6607899" cy="872949"/>
              <a:chOff x="1133366" y="2220084"/>
              <a:chExt cx="5681780" cy="914400"/>
            </a:xfrm>
            <a:solidFill>
              <a:schemeClr val="accent4">
                <a:lumMod val="40000"/>
                <a:lumOff val="60000"/>
              </a:schemeClr>
            </a:solidFill>
          </p:grpSpPr>
          <p:sp>
            <p:nvSpPr>
              <p:cNvPr id="9" name="Arrow: Pentagon 8">
                <a:extLst>
                  <a:ext uri="{FF2B5EF4-FFF2-40B4-BE49-F238E27FC236}">
                    <a16:creationId xmlns:a16="http://schemas.microsoft.com/office/drawing/2014/main" id="{6C7DA648-91DF-44D0-83E5-2DB401C85AD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81E178B7-CA40-4070-B6E1-A09CA9E1463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id="{52E02486-51F8-40B9-B5E8-1F7EC227F94C}"/>
                </a:ext>
              </a:extLst>
            </p:cNvPr>
            <p:cNvSpPr txBox="1"/>
            <p:nvPr/>
          </p:nvSpPr>
          <p:spPr>
            <a:xfrm>
              <a:off x="1595339" y="124621"/>
              <a:ext cx="5044669"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Hệ thống kinh vĩ tuyến</a:t>
              </a:r>
            </a:p>
          </p:txBody>
        </p:sp>
        <p:grpSp>
          <p:nvGrpSpPr>
            <p:cNvPr id="16" name="Group 15">
              <a:extLst>
                <a:ext uri="{FF2B5EF4-FFF2-40B4-BE49-F238E27FC236}">
                  <a16:creationId xmlns:a16="http://schemas.microsoft.com/office/drawing/2014/main" id="{0B0F5F43-A581-4B51-935A-F7B743DC4D6B}"/>
                </a:ext>
              </a:extLst>
            </p:cNvPr>
            <p:cNvGrpSpPr/>
            <p:nvPr/>
          </p:nvGrpSpPr>
          <p:grpSpPr>
            <a:xfrm>
              <a:off x="0" y="19443"/>
              <a:ext cx="1301952" cy="872949"/>
              <a:chOff x="344605" y="154323"/>
              <a:chExt cx="1301952" cy="872949"/>
            </a:xfrm>
          </p:grpSpPr>
          <p:sp>
            <p:nvSpPr>
              <p:cNvPr id="17" name="Arrow: Pentagon 16">
                <a:extLst>
                  <a:ext uri="{FF2B5EF4-FFF2-40B4-BE49-F238E27FC236}">
                    <a16:creationId xmlns:a16="http://schemas.microsoft.com/office/drawing/2014/main" id="{0755B0FC-C223-4514-9B01-378FB87031D5}"/>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8" name="Isosceles Triangle 17">
                <a:extLst>
                  <a:ext uri="{FF2B5EF4-FFF2-40B4-BE49-F238E27FC236}">
                    <a16:creationId xmlns:a16="http://schemas.microsoft.com/office/drawing/2014/main" id="{24D7EECA-B7B5-4958-937A-FAF4B6142332}"/>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ectangle 2">
            <a:extLst>
              <a:ext uri="{FF2B5EF4-FFF2-40B4-BE49-F238E27FC236}">
                <a16:creationId xmlns:a16="http://schemas.microsoft.com/office/drawing/2014/main" id="{B27A8293-DA94-4779-84EF-DE1BED1B6493}"/>
              </a:ext>
            </a:extLst>
          </p:cNvPr>
          <p:cNvSpPr/>
          <p:nvPr/>
        </p:nvSpPr>
        <p:spPr>
          <a:xfrm>
            <a:off x="123143" y="1295775"/>
            <a:ext cx="11457542" cy="4524315"/>
          </a:xfrm>
          <a:prstGeom prst="rect">
            <a:avLst/>
          </a:prstGeom>
        </p:spPr>
        <p:txBody>
          <a:bodyPr wrap="square">
            <a:spAutoFit/>
          </a:bodyPr>
          <a:lstStyle/>
          <a:p>
            <a:pPr algn="just"/>
            <a:r>
              <a:rPr lang="en-US" sz="3600">
                <a:solidFill>
                  <a:srgbClr val="1223FA"/>
                </a:solidFill>
                <a:latin typeface="Arial" panose="020B0604020202020204" pitchFamily="34" charset="0"/>
                <a:cs typeface="Arial" panose="020B0604020202020204" pitchFamily="34" charset="0"/>
              </a:rPr>
              <a:t>- </a:t>
            </a:r>
            <a:r>
              <a:rPr lang="vi-VN" sz="3600">
                <a:solidFill>
                  <a:srgbClr val="1223FA"/>
                </a:solidFill>
                <a:latin typeface="Arial" panose="020B0604020202020204" pitchFamily="34" charset="0"/>
                <a:cs typeface="Arial" panose="020B0604020202020204" pitchFamily="34" charset="0"/>
              </a:rPr>
              <a:t>Kinh tuyến là các đường nối cực Bắc với cực Nam trên bề mặt quả Địa Cầu.</a:t>
            </a:r>
          </a:p>
          <a:p>
            <a:pPr algn="just"/>
            <a:r>
              <a:rPr lang="vi-VN" sz="3600">
                <a:solidFill>
                  <a:srgbClr val="1223FA"/>
                </a:solidFill>
                <a:latin typeface="Arial" panose="020B0604020202020204" pitchFamily="34" charset="0"/>
                <a:cs typeface="Arial" panose="020B0604020202020204" pitchFamily="34" charset="0"/>
              </a:rPr>
              <a:t>- Vĩ tuyến là các vòng tròn bao quanh quả Địa Cầu, song song với đường Xích đạo.</a:t>
            </a:r>
          </a:p>
          <a:p>
            <a:pPr algn="just"/>
            <a:r>
              <a:rPr lang="vi-VN" sz="3600">
                <a:solidFill>
                  <a:srgbClr val="1223FA"/>
                </a:solidFill>
                <a:latin typeface="Arial" panose="020B0604020202020204" pitchFamily="34" charset="0"/>
                <a:cs typeface="Arial" panose="020B0604020202020204" pitchFamily="34" charset="0"/>
              </a:rPr>
              <a:t>- Kinh tuyến gốc là kinh tuyến được đánh số 0°, đi qua Đài thiên văn Grin-uých ở ngoại ô Luân Đôn (Anh).</a:t>
            </a:r>
          </a:p>
          <a:p>
            <a:pPr algn="just"/>
            <a:r>
              <a:rPr lang="vi-VN" sz="3600">
                <a:solidFill>
                  <a:srgbClr val="1223FA"/>
                </a:solidFill>
                <a:latin typeface="Arial" panose="020B0604020202020204" pitchFamily="34" charset="0"/>
                <a:cs typeface="Arial" panose="020B0604020202020204" pitchFamily="34" charset="0"/>
              </a:rPr>
              <a:t>- Vĩ tuyến gốc hay Xích đạo (0°), chia quả Địa Cầu thành hai bán cầu: bán cầu Bắc và bán cầu Nam.</a:t>
            </a:r>
            <a:endParaRPr lang="en-US"/>
          </a:p>
        </p:txBody>
      </p:sp>
      <p:pic>
        <p:nvPicPr>
          <p:cNvPr id="19" name="Picture 18" descr="book9">
            <a:extLst>
              <a:ext uri="{FF2B5EF4-FFF2-40B4-BE49-F238E27FC236}">
                <a16:creationId xmlns:a16="http://schemas.microsoft.com/office/drawing/2014/main" id="{B1032A58-F812-4D73-A23D-2DA91D6CC49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62650" y="227038"/>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3743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255333" y="6513004"/>
            <a:ext cx="11779240" cy="38439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73" name="Google Shape;973;p39"/>
          <p:cNvSpPr/>
          <p:nvPr/>
        </p:nvSpPr>
        <p:spPr>
          <a:xfrm rot="-10752235" flipH="1">
            <a:off x="1183333" y="6350060"/>
            <a:ext cx="9628587" cy="31644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13" name="Picture 12">
            <a:extLst>
              <a:ext uri="{FF2B5EF4-FFF2-40B4-BE49-F238E27FC236}">
                <a16:creationId xmlns:a16="http://schemas.microsoft.com/office/drawing/2014/main" id="{2CF1654F-69E5-4643-B8EB-1EE762B3C48B}"/>
              </a:ext>
            </a:extLst>
          </p:cNvPr>
          <p:cNvPicPr>
            <a:picLocks noChangeAspect="1"/>
          </p:cNvPicPr>
          <p:nvPr/>
        </p:nvPicPr>
        <p:blipFill>
          <a:blip r:embed="rId3"/>
          <a:stretch>
            <a:fillRect/>
          </a:stretch>
        </p:blipFill>
        <p:spPr>
          <a:xfrm>
            <a:off x="11201500" y="0"/>
            <a:ext cx="948620" cy="834603"/>
          </a:xfrm>
          <a:prstGeom prst="rect">
            <a:avLst/>
          </a:prstGeom>
        </p:spPr>
      </p:pic>
      <p:grpSp>
        <p:nvGrpSpPr>
          <p:cNvPr id="9" name="Group 8">
            <a:extLst>
              <a:ext uri="{FF2B5EF4-FFF2-40B4-BE49-F238E27FC236}">
                <a16:creationId xmlns:a16="http://schemas.microsoft.com/office/drawing/2014/main" id="{EDC8918F-55B2-4FE4-8507-C949D063991B}"/>
              </a:ext>
            </a:extLst>
          </p:cNvPr>
          <p:cNvGrpSpPr/>
          <p:nvPr/>
        </p:nvGrpSpPr>
        <p:grpSpPr>
          <a:xfrm>
            <a:off x="255334" y="124621"/>
            <a:ext cx="5418354" cy="872949"/>
            <a:chOff x="1133367" y="2220084"/>
            <a:chExt cx="4240307" cy="914400"/>
          </a:xfrm>
          <a:solidFill>
            <a:schemeClr val="accent2">
              <a:lumMod val="20000"/>
              <a:lumOff val="80000"/>
            </a:schemeClr>
          </a:solidFill>
        </p:grpSpPr>
        <p:sp>
          <p:nvSpPr>
            <p:cNvPr id="10" name="Arrow: Pentagon 9">
              <a:extLst>
                <a:ext uri="{FF2B5EF4-FFF2-40B4-BE49-F238E27FC236}">
                  <a16:creationId xmlns:a16="http://schemas.microsoft.com/office/drawing/2014/main" id="{75B580F6-0346-4E9E-A6F2-B57C20F10FD5}"/>
                </a:ext>
              </a:extLst>
            </p:cNvPr>
            <p:cNvSpPr/>
            <p:nvPr/>
          </p:nvSpPr>
          <p:spPr>
            <a:xfrm>
              <a:off x="1133367" y="2220084"/>
              <a:ext cx="424030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C84A265A-EB86-45DB-B3B2-F01F9D267499}"/>
                </a:ext>
              </a:extLst>
            </p:cNvPr>
            <p:cNvSpPr txBox="1"/>
            <p:nvPr/>
          </p:nvSpPr>
          <p:spPr>
            <a:xfrm>
              <a:off x="1307657" y="2384346"/>
              <a:ext cx="34280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D7C3D5EE-5970-4B4F-883F-84BFDF463C1B}"/>
              </a:ext>
            </a:extLst>
          </p:cNvPr>
          <p:cNvSpPr txBox="1"/>
          <p:nvPr/>
        </p:nvSpPr>
        <p:spPr>
          <a:xfrm>
            <a:off x="1181599" y="244826"/>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Tọa độ địa lí</a:t>
            </a:r>
          </a:p>
        </p:txBody>
      </p:sp>
      <p:sp>
        <p:nvSpPr>
          <p:cNvPr id="15" name="Arrow: Pentagon 14">
            <a:extLst>
              <a:ext uri="{FF2B5EF4-FFF2-40B4-BE49-F238E27FC236}">
                <a16:creationId xmlns:a16="http://schemas.microsoft.com/office/drawing/2014/main" id="{BD1C68B0-F514-4A73-9FB0-DC96983AD55F}"/>
              </a:ext>
            </a:extLst>
          </p:cNvPr>
          <p:cNvSpPr/>
          <p:nvPr/>
        </p:nvSpPr>
        <p:spPr>
          <a:xfrm>
            <a:off x="145514" y="12169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6" name="Isosceles Triangle 15">
            <a:extLst>
              <a:ext uri="{FF2B5EF4-FFF2-40B4-BE49-F238E27FC236}">
                <a16:creationId xmlns:a16="http://schemas.microsoft.com/office/drawing/2014/main" id="{9CEDCEDF-2C56-480B-A66A-C1CB2224FE80}"/>
              </a:ext>
            </a:extLst>
          </p:cNvPr>
          <p:cNvSpPr/>
          <p:nvPr/>
        </p:nvSpPr>
        <p:spPr>
          <a:xfrm rot="5400000">
            <a:off x="1136246" y="42907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FF81D3D-001D-4431-B39B-644D14EF9EDC}"/>
              </a:ext>
            </a:extLst>
          </p:cNvPr>
          <p:cNvSpPr txBox="1"/>
          <p:nvPr/>
        </p:nvSpPr>
        <p:spPr>
          <a:xfrm>
            <a:off x="521855" y="2451484"/>
            <a:ext cx="11206385" cy="1754326"/>
          </a:xfrm>
          <a:prstGeom prst="rect">
            <a:avLst/>
          </a:prstGeom>
          <a:noFill/>
          <a:ln>
            <a:solidFill>
              <a:srgbClr val="0070C0"/>
            </a:solidFill>
            <a:prstDash val="dash"/>
          </a:ln>
        </p:spPr>
        <p:txBody>
          <a:bodyPr wrap="square" rtlCol="0">
            <a:spAutoFit/>
          </a:bodyPr>
          <a:lstStyle/>
          <a:p>
            <a:pPr marL="685800" indent="-685800">
              <a:buFont typeface="Wingdings" panose="05000000000000000000" pitchFamily="2" charset="2"/>
              <a:buChar char="Ø"/>
            </a:pPr>
            <a:r>
              <a:rPr lang="en-US" sz="3600">
                <a:solidFill>
                  <a:srgbClr val="FF0000"/>
                </a:solidFill>
                <a:latin typeface="Arial" panose="020B0604020202020204" pitchFamily="34" charset="0"/>
                <a:cs typeface="Arial" panose="020B0604020202020204" pitchFamily="34" charset="0"/>
              </a:rPr>
              <a:t>Thế nào là kinh độ, vĩ độ?</a:t>
            </a:r>
          </a:p>
          <a:p>
            <a:pPr marL="685800" indent="-685800">
              <a:buFont typeface="Wingdings" panose="05000000000000000000" pitchFamily="2" charset="2"/>
              <a:buChar char="Ø"/>
            </a:pPr>
            <a:r>
              <a:rPr lang="en-US" sz="3600">
                <a:solidFill>
                  <a:srgbClr val="FF0000"/>
                </a:solidFill>
                <a:latin typeface="Arial" panose="020B0604020202020204" pitchFamily="34" charset="0"/>
                <a:cs typeface="Arial" panose="020B0604020202020204" pitchFamily="34" charset="0"/>
              </a:rPr>
              <a:t>Tọa độ địa lí của một điểm trên quả Địa cầu/ bản đồ đ</a:t>
            </a:r>
            <a:r>
              <a:rPr lang="vi-VN" sz="3600">
                <a:solidFill>
                  <a:srgbClr val="FF0000"/>
                </a:solidFill>
                <a:cs typeface="Arial" panose="020B0604020202020204" pitchFamily="34" charset="0"/>
              </a:rPr>
              <a:t>ư</a:t>
            </a:r>
            <a:r>
              <a:rPr lang="en-US" sz="3600">
                <a:solidFill>
                  <a:srgbClr val="FF0000"/>
                </a:solidFill>
                <a:latin typeface="Arial" panose="020B0604020202020204" pitchFamily="34" charset="0"/>
                <a:cs typeface="Arial" panose="020B0604020202020204" pitchFamily="34" charset="0"/>
              </a:rPr>
              <a:t>ợc xác định như thế nào?</a:t>
            </a:r>
            <a:endParaRPr lang="en-US" sz="3600" b="1">
              <a:solidFill>
                <a:srgbClr val="FF000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F4B41A8-2D6D-4690-9391-1D7C99C950DE}"/>
              </a:ext>
            </a:extLst>
          </p:cNvPr>
          <p:cNvPicPr>
            <a:picLocks noChangeAspect="1"/>
          </p:cNvPicPr>
          <p:nvPr/>
        </p:nvPicPr>
        <p:blipFill rotWithShape="1">
          <a:blip r:embed="rId4"/>
          <a:srcRect l="25333" t="37186" r="66750" b="53475"/>
          <a:stretch/>
        </p:blipFill>
        <p:spPr>
          <a:xfrm>
            <a:off x="8747424" y="1439864"/>
            <a:ext cx="1277316" cy="847597"/>
          </a:xfrm>
          <a:prstGeom prst="rect">
            <a:avLst/>
          </a:prstGeom>
        </p:spPr>
      </p:pic>
      <p:sp>
        <p:nvSpPr>
          <p:cNvPr id="20" name="Rectangle: Rounded Corners 19">
            <a:extLst>
              <a:ext uri="{FF2B5EF4-FFF2-40B4-BE49-F238E27FC236}">
                <a16:creationId xmlns:a16="http://schemas.microsoft.com/office/drawing/2014/main" id="{F6C93281-C9F2-4648-996F-8187317CD0FD}"/>
              </a:ext>
            </a:extLst>
          </p:cNvPr>
          <p:cNvSpPr/>
          <p:nvPr/>
        </p:nvSpPr>
        <p:spPr>
          <a:xfrm>
            <a:off x="4131324" y="1362308"/>
            <a:ext cx="4296579" cy="855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 NHANH HƠN</a:t>
            </a:r>
          </a:p>
        </p:txBody>
      </p:sp>
      <p:pic>
        <p:nvPicPr>
          <p:cNvPr id="21" name="Hình ảnh 4">
            <a:extLst>
              <a:ext uri="{FF2B5EF4-FFF2-40B4-BE49-F238E27FC236}">
                <a16:creationId xmlns:a16="http://schemas.microsoft.com/office/drawing/2014/main" id="{95E7182E-FC61-46CF-A78F-9E1B646CDF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943451" y="1156146"/>
            <a:ext cx="819062" cy="1308147"/>
          </a:xfrm>
          <a:prstGeom prst="rect">
            <a:avLst/>
          </a:prstGeom>
        </p:spPr>
      </p:pic>
    </p:spTree>
    <p:extLst>
      <p:ext uri="{BB962C8B-B14F-4D97-AF65-F5344CB8AC3E}">
        <p14:creationId xmlns:p14="http://schemas.microsoft.com/office/powerpoint/2010/main" val="20283293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DCDCB-031B-46E7-8CA9-C75B0EC018D9}"/>
              </a:ext>
            </a:extLst>
          </p:cNvPr>
          <p:cNvPicPr>
            <a:picLocks noChangeAspect="1"/>
          </p:cNvPicPr>
          <p:nvPr/>
        </p:nvPicPr>
        <p:blipFill rotWithShape="1">
          <a:blip r:embed="rId3"/>
          <a:srcRect l="26000" t="20296" r="38083" b="26667"/>
          <a:stretch/>
        </p:blipFill>
        <p:spPr>
          <a:xfrm>
            <a:off x="4925886" y="1051855"/>
            <a:ext cx="6990080" cy="5806145"/>
          </a:xfrm>
          <a:prstGeom prst="rect">
            <a:avLst/>
          </a:prstGeom>
        </p:spPr>
      </p:pic>
      <p:cxnSp>
        <p:nvCxnSpPr>
          <p:cNvPr id="8" name="Straight Arrow Connector 7">
            <a:extLst>
              <a:ext uri="{FF2B5EF4-FFF2-40B4-BE49-F238E27FC236}">
                <a16:creationId xmlns:a16="http://schemas.microsoft.com/office/drawing/2014/main" id="{BE1714F9-6AC0-4F41-A53E-E7075F6ED05D}"/>
              </a:ext>
            </a:extLst>
          </p:cNvPr>
          <p:cNvCxnSpPr>
            <a:cxnSpLocks/>
          </p:cNvCxnSpPr>
          <p:nvPr/>
        </p:nvCxnSpPr>
        <p:spPr>
          <a:xfrm>
            <a:off x="5565966" y="3769360"/>
            <a:ext cx="1564640" cy="0"/>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40366E4F-F36E-435F-B0B7-4A0BECD54B70}"/>
              </a:ext>
            </a:extLst>
          </p:cNvPr>
          <p:cNvCxnSpPr>
            <a:cxnSpLocks/>
          </p:cNvCxnSpPr>
          <p:nvPr/>
        </p:nvCxnSpPr>
        <p:spPr>
          <a:xfrm>
            <a:off x="5565966" y="3769360"/>
            <a:ext cx="0" cy="701040"/>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6D903574-AACB-421B-822D-8951C00147AE}"/>
              </a:ext>
            </a:extLst>
          </p:cNvPr>
          <p:cNvSpPr txBox="1"/>
          <p:nvPr/>
        </p:nvSpPr>
        <p:spPr>
          <a:xfrm>
            <a:off x="5911406" y="3279588"/>
            <a:ext cx="1127760" cy="369332"/>
          </a:xfrm>
          <a:prstGeom prst="rect">
            <a:avLst/>
          </a:prstGeom>
          <a:noFill/>
        </p:spPr>
        <p:txBody>
          <a:bodyPr wrap="square" rtlCol="0">
            <a:spAutoFit/>
          </a:bodyPr>
          <a:lstStyle/>
          <a:p>
            <a:r>
              <a:rPr lang="en-US" b="1">
                <a:solidFill>
                  <a:srgbClr val="00B050"/>
                </a:solidFill>
                <a:latin typeface="Arial" panose="020B0604020202020204" pitchFamily="34" charset="0"/>
                <a:cs typeface="Arial" panose="020B0604020202020204" pitchFamily="34" charset="0"/>
              </a:rPr>
              <a:t>Kinh độ</a:t>
            </a:r>
          </a:p>
        </p:txBody>
      </p:sp>
      <p:sp>
        <p:nvSpPr>
          <p:cNvPr id="16" name="TextBox 15">
            <a:extLst>
              <a:ext uri="{FF2B5EF4-FFF2-40B4-BE49-F238E27FC236}">
                <a16:creationId xmlns:a16="http://schemas.microsoft.com/office/drawing/2014/main" id="{40DD2886-A515-4E7B-9142-D9427E2C3301}"/>
              </a:ext>
            </a:extLst>
          </p:cNvPr>
          <p:cNvSpPr txBox="1"/>
          <p:nvPr/>
        </p:nvSpPr>
        <p:spPr>
          <a:xfrm>
            <a:off x="4732846" y="3954927"/>
            <a:ext cx="1127760" cy="369332"/>
          </a:xfrm>
          <a:prstGeom prst="rect">
            <a:avLst/>
          </a:prstGeom>
          <a:noFill/>
        </p:spPr>
        <p:txBody>
          <a:bodyPr wrap="square" rtlCol="0">
            <a:spAutoFit/>
          </a:bodyPr>
          <a:lstStyle/>
          <a:p>
            <a:r>
              <a:rPr lang="en-US" b="1">
                <a:solidFill>
                  <a:srgbClr val="00B050"/>
                </a:solidFill>
                <a:latin typeface="Arial" panose="020B0604020202020204" pitchFamily="34" charset="0"/>
                <a:cs typeface="Arial" panose="020B0604020202020204" pitchFamily="34" charset="0"/>
              </a:rPr>
              <a:t>Vĩ độ</a:t>
            </a:r>
          </a:p>
        </p:txBody>
      </p:sp>
      <p:sp>
        <p:nvSpPr>
          <p:cNvPr id="14" name="TextBox 13">
            <a:extLst>
              <a:ext uri="{FF2B5EF4-FFF2-40B4-BE49-F238E27FC236}">
                <a16:creationId xmlns:a16="http://schemas.microsoft.com/office/drawing/2014/main" id="{E56AF1F7-772B-48EF-8A3B-B61FCB0EAD7A}"/>
              </a:ext>
            </a:extLst>
          </p:cNvPr>
          <p:cNvSpPr txBox="1"/>
          <p:nvPr/>
        </p:nvSpPr>
        <p:spPr>
          <a:xfrm>
            <a:off x="91440" y="1477325"/>
            <a:ext cx="3759200" cy="2246769"/>
          </a:xfrm>
          <a:prstGeom prst="rect">
            <a:avLst/>
          </a:prstGeom>
          <a:noFill/>
          <a:ln>
            <a:solidFill>
              <a:srgbClr val="0070C0"/>
            </a:solidFill>
            <a:prstDash val="dash"/>
          </a:ln>
        </p:spPr>
        <p:txBody>
          <a:bodyPr wrap="square" rtlCol="0">
            <a:spAutoFit/>
          </a:bodyPr>
          <a:lstStyle/>
          <a:p>
            <a:pPr algn="just"/>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Kinh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một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điểm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khoảng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cách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tính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bằng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kinh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tuyến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gốc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đến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kinh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tuyến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a:t>
            </a:r>
            <a:r>
              <a:rPr lang="en-US" sz="2800" dirty="0">
                <a:solidFill>
                  <a:srgbClr val="0070C0"/>
                </a:solidFill>
                <a:latin typeface="Arial" panose="020B0604020202020204" pitchFamily="34" charset="0"/>
                <a:cs typeface="Arial" panose="020B0604020202020204" pitchFamily="34" charset="0"/>
              </a:rPr>
              <a:t> qua </a:t>
            </a:r>
            <a:r>
              <a:rPr lang="en-US" sz="2800" dirty="0" err="1">
                <a:solidFill>
                  <a:srgbClr val="0070C0"/>
                </a:solidFill>
                <a:latin typeface="Arial" panose="020B0604020202020204" pitchFamily="34" charset="0"/>
                <a:cs typeface="Arial" panose="020B0604020202020204" pitchFamily="34" charset="0"/>
              </a:rPr>
              <a:t>điểm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503A4BE6-FC6E-4512-8B78-3BF938E945EA}"/>
              </a:ext>
            </a:extLst>
          </p:cNvPr>
          <p:cNvSpPr txBox="1"/>
          <p:nvPr/>
        </p:nvSpPr>
        <p:spPr>
          <a:xfrm>
            <a:off x="243840" y="4380397"/>
            <a:ext cx="3688081" cy="2246769"/>
          </a:xfrm>
          <a:prstGeom prst="rect">
            <a:avLst/>
          </a:prstGeom>
          <a:noFill/>
          <a:ln>
            <a:solidFill>
              <a:srgbClr val="0070C0"/>
            </a:solidFill>
            <a:prstDash val="dash"/>
          </a:ln>
        </p:spPr>
        <p:txBody>
          <a:bodyPr wrap="square" rtlCol="0">
            <a:spAutoFit/>
          </a:bodyPr>
          <a:lstStyle/>
          <a:p>
            <a:pPr algn="just"/>
            <a:r>
              <a:rPr lang="en-US" sz="2800" dirty="0">
                <a:solidFill>
                  <a:srgbClr val="0070C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Vĩ</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một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điểm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khoảng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cách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tính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bằng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Xích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đạo</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đến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vĩ</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tuyến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a:t>
            </a:r>
            <a:r>
              <a:rPr lang="en-US" sz="2800" dirty="0">
                <a:solidFill>
                  <a:srgbClr val="0070C0"/>
                </a:solidFill>
                <a:latin typeface="Arial" panose="020B0604020202020204" pitchFamily="34" charset="0"/>
                <a:cs typeface="Arial" panose="020B0604020202020204" pitchFamily="34" charset="0"/>
              </a:rPr>
              <a:t> qua </a:t>
            </a:r>
            <a:r>
              <a:rPr lang="en-US" sz="2800" dirty="0" err="1">
                <a:solidFill>
                  <a:srgbClr val="0070C0"/>
                </a:solidFill>
                <a:latin typeface="Arial" panose="020B0604020202020204" pitchFamily="34" charset="0"/>
                <a:cs typeface="Arial" panose="020B0604020202020204" pitchFamily="34" charset="0"/>
              </a:rPr>
              <a:t>điểm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đó</a:t>
            </a:r>
            <a:r>
              <a:rPr lang="en-US" sz="2800" dirty="0">
                <a:solidFill>
                  <a:srgbClr val="0070C0"/>
                </a:solidFill>
                <a:latin typeface="Arial" panose="020B0604020202020204" pitchFamily="34" charset="0"/>
                <a:cs typeface="Arial" panose="020B0604020202020204" pitchFamily="34" charset="0"/>
              </a:rPr>
              <a:t>.</a:t>
            </a:r>
          </a:p>
        </p:txBody>
      </p:sp>
      <p:grpSp>
        <p:nvGrpSpPr>
          <p:cNvPr id="18" name="Group 17">
            <a:extLst>
              <a:ext uri="{FF2B5EF4-FFF2-40B4-BE49-F238E27FC236}">
                <a16:creationId xmlns:a16="http://schemas.microsoft.com/office/drawing/2014/main" id="{C0A0DBB2-D85E-4D48-BB13-9378F7735F10}"/>
              </a:ext>
            </a:extLst>
          </p:cNvPr>
          <p:cNvGrpSpPr/>
          <p:nvPr/>
        </p:nvGrpSpPr>
        <p:grpSpPr>
          <a:xfrm>
            <a:off x="255334" y="124621"/>
            <a:ext cx="5418354" cy="872949"/>
            <a:chOff x="1133367" y="2220084"/>
            <a:chExt cx="4240307" cy="914400"/>
          </a:xfrm>
          <a:solidFill>
            <a:schemeClr val="accent2">
              <a:lumMod val="20000"/>
              <a:lumOff val="80000"/>
            </a:schemeClr>
          </a:solidFill>
        </p:grpSpPr>
        <p:sp>
          <p:nvSpPr>
            <p:cNvPr id="19" name="Arrow: Pentagon 18">
              <a:extLst>
                <a:ext uri="{FF2B5EF4-FFF2-40B4-BE49-F238E27FC236}">
                  <a16:creationId xmlns:a16="http://schemas.microsoft.com/office/drawing/2014/main" id="{F6C0F795-A223-4812-91C0-52E49FA7F6A8}"/>
                </a:ext>
              </a:extLst>
            </p:cNvPr>
            <p:cNvSpPr/>
            <p:nvPr/>
          </p:nvSpPr>
          <p:spPr>
            <a:xfrm>
              <a:off x="1133367" y="2220084"/>
              <a:ext cx="424030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4FA19B2A-4634-40D8-987A-CCC7847829EC}"/>
                </a:ext>
              </a:extLst>
            </p:cNvPr>
            <p:cNvSpPr txBox="1"/>
            <p:nvPr/>
          </p:nvSpPr>
          <p:spPr>
            <a:xfrm>
              <a:off x="1307657" y="2384346"/>
              <a:ext cx="34280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2" name="TextBox 21">
            <a:extLst>
              <a:ext uri="{FF2B5EF4-FFF2-40B4-BE49-F238E27FC236}">
                <a16:creationId xmlns:a16="http://schemas.microsoft.com/office/drawing/2014/main" id="{4BE20BB8-731C-4E76-BC26-5827A77DFE2B}"/>
              </a:ext>
            </a:extLst>
          </p:cNvPr>
          <p:cNvSpPr txBox="1"/>
          <p:nvPr/>
        </p:nvSpPr>
        <p:spPr>
          <a:xfrm>
            <a:off x="1181599" y="244826"/>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Tọa độ địa lí</a:t>
            </a:r>
          </a:p>
        </p:txBody>
      </p:sp>
      <p:sp>
        <p:nvSpPr>
          <p:cNvPr id="23" name="Arrow: Pentagon 22">
            <a:extLst>
              <a:ext uri="{FF2B5EF4-FFF2-40B4-BE49-F238E27FC236}">
                <a16:creationId xmlns:a16="http://schemas.microsoft.com/office/drawing/2014/main" id="{B067AC97-C9D8-4AE0-90B0-C88BAC3E64D5}"/>
              </a:ext>
            </a:extLst>
          </p:cNvPr>
          <p:cNvSpPr/>
          <p:nvPr/>
        </p:nvSpPr>
        <p:spPr>
          <a:xfrm>
            <a:off x="145514" y="12169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4" name="Isosceles Triangle 23">
            <a:extLst>
              <a:ext uri="{FF2B5EF4-FFF2-40B4-BE49-F238E27FC236}">
                <a16:creationId xmlns:a16="http://schemas.microsoft.com/office/drawing/2014/main" id="{C2756C55-C750-4DE9-AC95-DCF52DEF08B7}"/>
              </a:ext>
            </a:extLst>
          </p:cNvPr>
          <p:cNvSpPr/>
          <p:nvPr/>
        </p:nvSpPr>
        <p:spPr>
          <a:xfrm rot="5400000">
            <a:off x="1136246" y="42907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0880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555075-555D-4B9B-8299-54B3B26D42C5}"/>
              </a:ext>
            </a:extLst>
          </p:cNvPr>
          <p:cNvSpPr txBox="1"/>
          <p:nvPr/>
        </p:nvSpPr>
        <p:spPr>
          <a:xfrm>
            <a:off x="487680" y="1209999"/>
            <a:ext cx="11866880" cy="3046988"/>
          </a:xfrm>
          <a:prstGeom prst="rect">
            <a:avLst/>
          </a:prstGeom>
          <a:noFill/>
        </p:spPr>
        <p:txBody>
          <a:bodyPr wrap="square" rtlCol="0">
            <a:spAutoFit/>
          </a:bodyPr>
          <a:lstStyle/>
          <a:p>
            <a:r>
              <a:rPr lang="en-US" sz="3200">
                <a:solidFill>
                  <a:srgbClr val="1223FA"/>
                </a:solidFill>
                <a:latin typeface="Arial" panose="020B0604020202020204" pitchFamily="34" charset="0"/>
                <a:cs typeface="Arial" panose="020B0604020202020204" pitchFamily="34" charset="0"/>
              </a:rPr>
              <a:t>- Kinh</a:t>
            </a:r>
            <a:r>
              <a:rPr lang="vi-VN" sz="3200">
                <a:solidFill>
                  <a:srgbClr val="1223FA"/>
                </a:solidFill>
                <a:latin typeface="Arial" panose="020B0604020202020204" pitchFamily="34" charset="0"/>
                <a:cs typeface="Arial" panose="020B0604020202020204" pitchFamily="34" charset="0"/>
              </a:rPr>
              <a:t> độ</a:t>
            </a:r>
            <a:r>
              <a:rPr lang="en-US" sz="3200">
                <a:solidFill>
                  <a:srgbClr val="1223FA"/>
                </a:solidFill>
                <a:latin typeface="Arial" panose="020B0604020202020204" pitchFamily="34" charset="0"/>
                <a:cs typeface="Arial" panose="020B0604020202020204" pitchFamily="34" charset="0"/>
              </a:rPr>
              <a:t> của 1 điểm</a:t>
            </a:r>
            <a:r>
              <a:rPr lang="vi-VN" sz="3200">
                <a:solidFill>
                  <a:srgbClr val="1223FA"/>
                </a:solidFill>
                <a:latin typeface="Arial" panose="020B0604020202020204" pitchFamily="34" charset="0"/>
                <a:cs typeface="Arial" panose="020B0604020202020204" pitchFamily="34" charset="0"/>
              </a:rPr>
              <a:t> là khoảng cách tính bằng độ từ điểm đó đến kinh tuyến gốc.</a:t>
            </a:r>
            <a:endParaRPr lang="en-US" sz="3200">
              <a:solidFill>
                <a:srgbClr val="1223FA"/>
              </a:solidFill>
              <a:latin typeface="Arial" panose="020B0604020202020204" pitchFamily="34" charset="0"/>
              <a:cs typeface="Arial" panose="020B0604020202020204" pitchFamily="34" charset="0"/>
            </a:endParaRPr>
          </a:p>
          <a:p>
            <a:r>
              <a:rPr lang="en-US" sz="3200">
                <a:solidFill>
                  <a:srgbClr val="1223FA"/>
                </a:solidFill>
                <a:latin typeface="Arial" panose="020B0604020202020204" pitchFamily="34" charset="0"/>
                <a:cs typeface="Arial" panose="020B0604020202020204" pitchFamily="34" charset="0"/>
              </a:rPr>
              <a:t>- Vĩ độ của 1 điểm là khoảng cách tính bằng độ từ </a:t>
            </a:r>
            <a:r>
              <a:rPr lang="vi-VN" sz="3200">
                <a:solidFill>
                  <a:srgbClr val="1223FA"/>
                </a:solidFill>
                <a:latin typeface="Arial" panose="020B0604020202020204" pitchFamily="34" charset="0"/>
                <a:cs typeface="Arial" panose="020B0604020202020204" pitchFamily="34" charset="0"/>
              </a:rPr>
              <a:t>điểm đó đến đường Xích đạo.</a:t>
            </a:r>
            <a:endParaRPr lang="en-US" sz="3200">
              <a:solidFill>
                <a:srgbClr val="1223FA"/>
              </a:solidFill>
              <a:latin typeface="Arial" panose="020B0604020202020204" pitchFamily="34" charset="0"/>
              <a:cs typeface="Arial" panose="020B0604020202020204" pitchFamily="34" charset="0"/>
            </a:endParaRPr>
          </a:p>
          <a:p>
            <a:r>
              <a:rPr lang="en-US" sz="3200">
                <a:solidFill>
                  <a:srgbClr val="1223FA"/>
                </a:solidFill>
                <a:latin typeface="Arial" panose="020B0604020202020204" pitchFamily="34" charset="0"/>
                <a:cs typeface="Arial" panose="020B0604020202020204" pitchFamily="34" charset="0"/>
              </a:rPr>
              <a:t>- Tọa độ địa lí của 1 điểm là kinh độ và vĩ độ của điểm đó.</a:t>
            </a:r>
          </a:p>
          <a:p>
            <a:pPr marL="457200" indent="-457200">
              <a:buFontTx/>
              <a:buChar char="-"/>
            </a:pPr>
            <a:endParaRPr lang="en-US" sz="3200">
              <a:solidFill>
                <a:srgbClr val="1223F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185240D-2B9D-4C0D-B607-D08B6DAD332D}"/>
              </a:ext>
            </a:extLst>
          </p:cNvPr>
          <p:cNvSpPr txBox="1"/>
          <p:nvPr/>
        </p:nvSpPr>
        <p:spPr>
          <a:xfrm>
            <a:off x="410135" y="4014830"/>
            <a:ext cx="11866880" cy="2308324"/>
          </a:xfrm>
          <a:prstGeom prst="rect">
            <a:avLst/>
          </a:prstGeom>
          <a:noFill/>
        </p:spPr>
        <p:txBody>
          <a:bodyPr wrap="square" rtlCol="0">
            <a:spAutoFit/>
          </a:bodyPr>
          <a:lstStyle/>
          <a:p>
            <a:pPr marL="571500" indent="-571500">
              <a:buFontTx/>
              <a:buChar char="-"/>
            </a:pPr>
            <a:r>
              <a:rPr lang="en-US" sz="3200">
                <a:solidFill>
                  <a:srgbClr val="1223FA"/>
                </a:solidFill>
                <a:latin typeface="Arial" panose="020B0604020202020204" pitchFamily="34" charset="0"/>
                <a:cs typeface="Arial" panose="020B0604020202020204" pitchFamily="34" charset="0"/>
              </a:rPr>
              <a:t>Cách viết tọa độ địa lí một điểm (điểm A) như sau: A (vĩ độ, </a:t>
            </a:r>
          </a:p>
          <a:p>
            <a:endParaRPr lang="en-US" sz="3200">
              <a:solidFill>
                <a:srgbClr val="1223FA"/>
              </a:solidFill>
              <a:latin typeface="Arial" panose="020B0604020202020204" pitchFamily="34" charset="0"/>
              <a:cs typeface="Arial" panose="020B0604020202020204" pitchFamily="34" charset="0"/>
            </a:endParaRPr>
          </a:p>
          <a:p>
            <a:r>
              <a:rPr lang="en-US" sz="3200">
                <a:solidFill>
                  <a:srgbClr val="1223FA"/>
                </a:solidFill>
                <a:latin typeface="Arial" panose="020B0604020202020204" pitchFamily="34" charset="0"/>
                <a:cs typeface="Arial" panose="020B0604020202020204" pitchFamily="34" charset="0"/>
              </a:rPr>
              <a:t>kinh độ) hay</a:t>
            </a:r>
          </a:p>
          <a:p>
            <a:endParaRPr lang="en-US" sz="4800">
              <a:solidFill>
                <a:srgbClr val="1223FA"/>
              </a:solidFill>
              <a:latin typeface="Arial" panose="020B0604020202020204" pitchFamily="34" charset="0"/>
              <a:cs typeface="Arial" panose="020B0604020202020204" pitchFamily="34" charset="0"/>
            </a:endParaRPr>
          </a:p>
        </p:txBody>
      </p:sp>
      <p:sp>
        <p:nvSpPr>
          <p:cNvPr id="2" name="Left Brace 1">
            <a:extLst>
              <a:ext uri="{FF2B5EF4-FFF2-40B4-BE49-F238E27FC236}">
                <a16:creationId xmlns:a16="http://schemas.microsoft.com/office/drawing/2014/main" id="{9A72DD39-194D-44E9-A11D-D39293B57402}"/>
              </a:ext>
            </a:extLst>
          </p:cNvPr>
          <p:cNvSpPr/>
          <p:nvPr/>
        </p:nvSpPr>
        <p:spPr>
          <a:xfrm>
            <a:off x="3838732" y="4958300"/>
            <a:ext cx="487313" cy="914400"/>
          </a:xfrm>
          <a:prstGeom prst="leftBrace">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40E21B04-5491-4AB9-B033-D982BB982345}"/>
              </a:ext>
            </a:extLst>
          </p:cNvPr>
          <p:cNvSpPr txBox="1"/>
          <p:nvPr/>
        </p:nvSpPr>
        <p:spPr>
          <a:xfrm>
            <a:off x="2947387" y="5063226"/>
            <a:ext cx="891345"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A</a:t>
            </a:r>
          </a:p>
        </p:txBody>
      </p:sp>
      <p:sp>
        <p:nvSpPr>
          <p:cNvPr id="12" name="TextBox 11">
            <a:extLst>
              <a:ext uri="{FF2B5EF4-FFF2-40B4-BE49-F238E27FC236}">
                <a16:creationId xmlns:a16="http://schemas.microsoft.com/office/drawing/2014/main" id="{3F143018-8E20-4BBF-B2E5-95AD24753DC7}"/>
              </a:ext>
            </a:extLst>
          </p:cNvPr>
          <p:cNvSpPr txBox="1"/>
          <p:nvPr/>
        </p:nvSpPr>
        <p:spPr>
          <a:xfrm>
            <a:off x="4564003" y="4745184"/>
            <a:ext cx="1656080" cy="954107"/>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Vĩ độ</a:t>
            </a:r>
          </a:p>
          <a:p>
            <a:endParaRPr lang="en-US" sz="2400" b="1">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578BE6A-92D6-431E-9EB0-22713E9B2D03}"/>
              </a:ext>
            </a:extLst>
          </p:cNvPr>
          <p:cNvSpPr txBox="1"/>
          <p:nvPr/>
        </p:nvSpPr>
        <p:spPr>
          <a:xfrm>
            <a:off x="4526983" y="5488966"/>
            <a:ext cx="3287233" cy="584775"/>
          </a:xfrm>
          <a:prstGeom prst="rect">
            <a:avLst/>
          </a:prstGeom>
          <a:noFill/>
        </p:spPr>
        <p:txBody>
          <a:bodyPr wrap="square" rtlCol="0">
            <a:spAutoFit/>
          </a:bodyPr>
          <a:lstStyle/>
          <a:p>
            <a:r>
              <a:rPr lang="fr-FR" sz="3200">
                <a:solidFill>
                  <a:srgbClr val="FF0000"/>
                </a:solidFill>
                <a:latin typeface="Arial" panose="020B0604020202020204" pitchFamily="34" charset="0"/>
                <a:cs typeface="Arial" panose="020B0604020202020204" pitchFamily="34" charset="0"/>
              </a:rPr>
              <a:t>Kinh độ</a:t>
            </a:r>
            <a:endParaRPr lang="en-US" sz="3200">
              <a:solidFill>
                <a:srgbClr val="FF0000"/>
              </a:solidFill>
              <a:latin typeface="Arial" panose="020B0604020202020204" pitchFamily="34" charset="0"/>
              <a:cs typeface="Arial" panose="020B0604020202020204" pitchFamily="34" charset="0"/>
            </a:endParaRPr>
          </a:p>
        </p:txBody>
      </p:sp>
      <p:pic>
        <p:nvPicPr>
          <p:cNvPr id="15" name="Picture 14" descr="book9">
            <a:extLst>
              <a:ext uri="{FF2B5EF4-FFF2-40B4-BE49-F238E27FC236}">
                <a16:creationId xmlns:a16="http://schemas.microsoft.com/office/drawing/2014/main" id="{24795DD6-3580-4F2C-A874-3DC21BEFAB6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21120" y="396489"/>
            <a:ext cx="1143320" cy="8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B47EDB7A-B6B0-44C2-934F-BAEC363CEA03}"/>
              </a:ext>
            </a:extLst>
          </p:cNvPr>
          <p:cNvGrpSpPr/>
          <p:nvPr/>
        </p:nvGrpSpPr>
        <p:grpSpPr>
          <a:xfrm>
            <a:off x="145514" y="121697"/>
            <a:ext cx="5528174" cy="893628"/>
            <a:chOff x="145514" y="121697"/>
            <a:chExt cx="5528174" cy="893628"/>
          </a:xfrm>
        </p:grpSpPr>
        <p:grpSp>
          <p:nvGrpSpPr>
            <p:cNvPr id="14" name="Group 13">
              <a:extLst>
                <a:ext uri="{FF2B5EF4-FFF2-40B4-BE49-F238E27FC236}">
                  <a16:creationId xmlns:a16="http://schemas.microsoft.com/office/drawing/2014/main" id="{00B9EDF2-FAC7-45B0-957F-2DA0E6C78926}"/>
                </a:ext>
              </a:extLst>
            </p:cNvPr>
            <p:cNvGrpSpPr/>
            <p:nvPr/>
          </p:nvGrpSpPr>
          <p:grpSpPr>
            <a:xfrm>
              <a:off x="255334" y="124621"/>
              <a:ext cx="5418354" cy="872949"/>
              <a:chOff x="1133367" y="2220084"/>
              <a:chExt cx="4240307" cy="914400"/>
            </a:xfrm>
            <a:solidFill>
              <a:schemeClr val="accent2">
                <a:lumMod val="20000"/>
                <a:lumOff val="80000"/>
              </a:schemeClr>
            </a:solidFill>
          </p:grpSpPr>
          <p:sp>
            <p:nvSpPr>
              <p:cNvPr id="16" name="Arrow: Pentagon 15">
                <a:extLst>
                  <a:ext uri="{FF2B5EF4-FFF2-40B4-BE49-F238E27FC236}">
                    <a16:creationId xmlns:a16="http://schemas.microsoft.com/office/drawing/2014/main" id="{B5876AE9-2E7D-4D8A-94EE-7FAF7B8AC9CF}"/>
                  </a:ext>
                </a:extLst>
              </p:cNvPr>
              <p:cNvSpPr/>
              <p:nvPr/>
            </p:nvSpPr>
            <p:spPr>
              <a:xfrm>
                <a:off x="1133367" y="2220084"/>
                <a:ext cx="424030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E467A6DC-C287-4193-88DE-410611C6D65F}"/>
                  </a:ext>
                </a:extLst>
              </p:cNvPr>
              <p:cNvSpPr txBox="1"/>
              <p:nvPr/>
            </p:nvSpPr>
            <p:spPr>
              <a:xfrm>
                <a:off x="1307657" y="2384346"/>
                <a:ext cx="34280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979AAC0E-D989-4B13-8F31-6D1DACA40F5C}"/>
                </a:ext>
              </a:extLst>
            </p:cNvPr>
            <p:cNvSpPr txBox="1"/>
            <p:nvPr/>
          </p:nvSpPr>
          <p:spPr>
            <a:xfrm>
              <a:off x="1181599" y="244826"/>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Tọa độ địa lí</a:t>
              </a:r>
            </a:p>
          </p:txBody>
        </p:sp>
        <p:sp>
          <p:nvSpPr>
            <p:cNvPr id="19" name="Arrow: Pentagon 18">
              <a:extLst>
                <a:ext uri="{FF2B5EF4-FFF2-40B4-BE49-F238E27FC236}">
                  <a16:creationId xmlns:a16="http://schemas.microsoft.com/office/drawing/2014/main" id="{4C0C876C-0408-4D2E-8589-56B29EAB5934}"/>
                </a:ext>
              </a:extLst>
            </p:cNvPr>
            <p:cNvSpPr/>
            <p:nvPr/>
          </p:nvSpPr>
          <p:spPr>
            <a:xfrm>
              <a:off x="145514" y="12169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id="{E701ACA9-778C-430B-BA95-1EE0B0DFDB84}"/>
                </a:ext>
              </a:extLst>
            </p:cNvPr>
            <p:cNvSpPr/>
            <p:nvPr/>
          </p:nvSpPr>
          <p:spPr>
            <a:xfrm rot="5400000">
              <a:off x="1136246" y="42907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320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animBg="1"/>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255333" y="6513004"/>
            <a:ext cx="11779240" cy="38439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73" name="Google Shape;973;p39"/>
          <p:cNvSpPr/>
          <p:nvPr/>
        </p:nvSpPr>
        <p:spPr>
          <a:xfrm rot="-10752235" flipH="1">
            <a:off x="1183333" y="6350060"/>
            <a:ext cx="9628587" cy="31644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13" name="Picture 12">
            <a:extLst>
              <a:ext uri="{FF2B5EF4-FFF2-40B4-BE49-F238E27FC236}">
                <a16:creationId xmlns:a16="http://schemas.microsoft.com/office/drawing/2014/main" id="{2CF1654F-69E5-4643-B8EB-1EE762B3C48B}"/>
              </a:ext>
            </a:extLst>
          </p:cNvPr>
          <p:cNvPicPr>
            <a:picLocks noChangeAspect="1"/>
          </p:cNvPicPr>
          <p:nvPr/>
        </p:nvPicPr>
        <p:blipFill>
          <a:blip r:embed="rId3"/>
          <a:stretch>
            <a:fillRect/>
          </a:stretch>
        </p:blipFill>
        <p:spPr>
          <a:xfrm>
            <a:off x="11201500" y="0"/>
            <a:ext cx="948620" cy="834603"/>
          </a:xfrm>
          <a:prstGeom prst="rect">
            <a:avLst/>
          </a:prstGeom>
        </p:spPr>
      </p:pic>
      <p:grpSp>
        <p:nvGrpSpPr>
          <p:cNvPr id="11" name="Group 10">
            <a:extLst>
              <a:ext uri="{FF2B5EF4-FFF2-40B4-BE49-F238E27FC236}">
                <a16:creationId xmlns:a16="http://schemas.microsoft.com/office/drawing/2014/main" id="{D94031CF-61A6-4BA9-A637-349EB61F71EF}"/>
              </a:ext>
            </a:extLst>
          </p:cNvPr>
          <p:cNvGrpSpPr/>
          <p:nvPr/>
        </p:nvGrpSpPr>
        <p:grpSpPr>
          <a:xfrm>
            <a:off x="255334" y="124621"/>
            <a:ext cx="5418354" cy="872949"/>
            <a:chOff x="1133367" y="2220084"/>
            <a:chExt cx="4240307" cy="914400"/>
          </a:xfrm>
          <a:solidFill>
            <a:schemeClr val="accent2">
              <a:lumMod val="20000"/>
              <a:lumOff val="80000"/>
            </a:schemeClr>
          </a:solidFill>
        </p:grpSpPr>
        <p:sp>
          <p:nvSpPr>
            <p:cNvPr id="17" name="Arrow: Pentagon 16">
              <a:extLst>
                <a:ext uri="{FF2B5EF4-FFF2-40B4-BE49-F238E27FC236}">
                  <a16:creationId xmlns:a16="http://schemas.microsoft.com/office/drawing/2014/main" id="{D35C5C15-5928-4143-946D-843239BC6FAB}"/>
                </a:ext>
              </a:extLst>
            </p:cNvPr>
            <p:cNvSpPr/>
            <p:nvPr/>
          </p:nvSpPr>
          <p:spPr>
            <a:xfrm>
              <a:off x="1133367" y="2220084"/>
              <a:ext cx="424030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TextBox 17">
              <a:extLst>
                <a:ext uri="{FF2B5EF4-FFF2-40B4-BE49-F238E27FC236}">
                  <a16:creationId xmlns:a16="http://schemas.microsoft.com/office/drawing/2014/main" id="{6B880BB9-CBEA-4071-8D00-6C53EDE6D609}"/>
                </a:ext>
              </a:extLst>
            </p:cNvPr>
            <p:cNvSpPr txBox="1"/>
            <p:nvPr/>
          </p:nvSpPr>
          <p:spPr>
            <a:xfrm>
              <a:off x="1307657" y="2384346"/>
              <a:ext cx="34280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9" name="TextBox 18">
            <a:extLst>
              <a:ext uri="{FF2B5EF4-FFF2-40B4-BE49-F238E27FC236}">
                <a16:creationId xmlns:a16="http://schemas.microsoft.com/office/drawing/2014/main" id="{B556207B-D2DD-4BCE-AE31-D1917F633B5D}"/>
              </a:ext>
            </a:extLst>
          </p:cNvPr>
          <p:cNvSpPr txBox="1"/>
          <p:nvPr/>
        </p:nvSpPr>
        <p:spPr>
          <a:xfrm>
            <a:off x="1181599" y="244826"/>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Tọa độ địa lí</a:t>
            </a:r>
          </a:p>
        </p:txBody>
      </p:sp>
      <p:sp>
        <p:nvSpPr>
          <p:cNvPr id="20" name="Arrow: Pentagon 19">
            <a:extLst>
              <a:ext uri="{FF2B5EF4-FFF2-40B4-BE49-F238E27FC236}">
                <a16:creationId xmlns:a16="http://schemas.microsoft.com/office/drawing/2014/main" id="{317B2519-DA96-46D6-AF52-9F58E8C6508E}"/>
              </a:ext>
            </a:extLst>
          </p:cNvPr>
          <p:cNvSpPr/>
          <p:nvPr/>
        </p:nvSpPr>
        <p:spPr>
          <a:xfrm>
            <a:off x="145514" y="12169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1" name="Isosceles Triangle 20">
            <a:extLst>
              <a:ext uri="{FF2B5EF4-FFF2-40B4-BE49-F238E27FC236}">
                <a16:creationId xmlns:a16="http://schemas.microsoft.com/office/drawing/2014/main" id="{D35A3729-3A8C-4146-98CD-7E6D9ABA6065}"/>
              </a:ext>
            </a:extLst>
          </p:cNvPr>
          <p:cNvSpPr/>
          <p:nvPr/>
        </p:nvSpPr>
        <p:spPr>
          <a:xfrm rot="5400000">
            <a:off x="1136246" y="42907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8605110-9862-4E83-AC64-F2B100F5FD3D}"/>
              </a:ext>
            </a:extLst>
          </p:cNvPr>
          <p:cNvGrpSpPr/>
          <p:nvPr/>
        </p:nvGrpSpPr>
        <p:grpSpPr>
          <a:xfrm>
            <a:off x="7219644" y="1462196"/>
            <a:ext cx="4726794" cy="4656967"/>
            <a:chOff x="477321" y="1589596"/>
            <a:chExt cx="4105695" cy="3963137"/>
          </a:xfrm>
        </p:grpSpPr>
        <p:pic>
          <p:nvPicPr>
            <p:cNvPr id="3" name="Picture 2">
              <a:extLst>
                <a:ext uri="{FF2B5EF4-FFF2-40B4-BE49-F238E27FC236}">
                  <a16:creationId xmlns:a16="http://schemas.microsoft.com/office/drawing/2014/main" id="{616ECE6F-C043-4850-B558-74A25AF601EE}"/>
                </a:ext>
              </a:extLst>
            </p:cNvPr>
            <p:cNvPicPr>
              <a:picLocks noChangeAspect="1"/>
            </p:cNvPicPr>
            <p:nvPr/>
          </p:nvPicPr>
          <p:blipFill>
            <a:blip r:embed="rId4"/>
            <a:stretch>
              <a:fillRect/>
            </a:stretch>
          </p:blipFill>
          <p:spPr>
            <a:xfrm>
              <a:off x="477321" y="1589596"/>
              <a:ext cx="4105695" cy="3086988"/>
            </a:xfrm>
            <a:prstGeom prst="rect">
              <a:avLst/>
            </a:prstGeom>
          </p:spPr>
        </p:pic>
        <p:sp>
          <p:nvSpPr>
            <p:cNvPr id="4" name="TextBox 3">
              <a:extLst>
                <a:ext uri="{FF2B5EF4-FFF2-40B4-BE49-F238E27FC236}">
                  <a16:creationId xmlns:a16="http://schemas.microsoft.com/office/drawing/2014/main" id="{E0C92C9C-5708-45A4-A8BE-A3959F4B81D6}"/>
                </a:ext>
              </a:extLst>
            </p:cNvPr>
            <p:cNvSpPr txBox="1"/>
            <p:nvPr/>
          </p:nvSpPr>
          <p:spPr>
            <a:xfrm>
              <a:off x="649995" y="4906402"/>
              <a:ext cx="3327094" cy="646331"/>
            </a:xfrm>
            <a:prstGeom prst="rect">
              <a:avLst/>
            </a:prstGeom>
            <a:noFill/>
          </p:spPr>
          <p:txBody>
            <a:bodyPr wrap="square" rtlCol="0">
              <a:spAutoFit/>
            </a:bodyPr>
            <a:lstStyle/>
            <a:p>
              <a:pPr algn="ctr"/>
              <a:r>
                <a:rPr lang="en-US">
                  <a:solidFill>
                    <a:srgbClr val="1223FA"/>
                  </a:solidFill>
                  <a:latin typeface="Arial" panose="020B0604020202020204" pitchFamily="34" charset="0"/>
                  <a:cs typeface="Arial" panose="020B0604020202020204" pitchFamily="34" charset="0"/>
                </a:rPr>
                <a:t>Hình 1.2. Vị trí của các điểm A,B,C,D trên quả địa cầu</a:t>
              </a:r>
            </a:p>
          </p:txBody>
        </p:sp>
      </p:grpSp>
      <p:sp>
        <p:nvSpPr>
          <p:cNvPr id="6" name="Rectangle 5">
            <a:extLst>
              <a:ext uri="{FF2B5EF4-FFF2-40B4-BE49-F238E27FC236}">
                <a16:creationId xmlns:a16="http://schemas.microsoft.com/office/drawing/2014/main" id="{3AEF4E03-77A6-4FE6-A88C-60F0AAE05952}"/>
              </a:ext>
            </a:extLst>
          </p:cNvPr>
          <p:cNvSpPr/>
          <p:nvPr/>
        </p:nvSpPr>
        <p:spPr>
          <a:xfrm>
            <a:off x="245562" y="1501234"/>
            <a:ext cx="6096000" cy="954107"/>
          </a:xfrm>
          <a:prstGeom prst="rect">
            <a:avLst/>
          </a:prstGeom>
          <a:ln>
            <a:solidFill>
              <a:srgbClr val="0070C0"/>
            </a:solidFill>
            <a:prstDash val="sysDash"/>
          </a:ln>
        </p:spPr>
        <p:txBody>
          <a:bodyPr>
            <a:spAutoFit/>
          </a:bodyPr>
          <a:lstStyle/>
          <a:p>
            <a:pPr algn="just"/>
            <a:r>
              <a:rPr lang="en-US" sz="2800">
                <a:solidFill>
                  <a:srgbClr val="FF0000"/>
                </a:solidFill>
                <a:latin typeface="Arial" panose="020B0604020202020204" pitchFamily="34" charset="0"/>
                <a:cs typeface="Arial" panose="020B0604020202020204" pitchFamily="34" charset="0"/>
              </a:rPr>
              <a:t>Quan sát hình 1.2, hãy xác định tọa độ địa lí của các điểm A, B, C, D.</a:t>
            </a:r>
          </a:p>
        </p:txBody>
      </p:sp>
      <p:pic>
        <p:nvPicPr>
          <p:cNvPr id="23" name="Picture 22">
            <a:extLst>
              <a:ext uri="{FF2B5EF4-FFF2-40B4-BE49-F238E27FC236}">
                <a16:creationId xmlns:a16="http://schemas.microsoft.com/office/drawing/2014/main" id="{38810F84-CDD0-4666-B5FA-12249E2F23F6}"/>
              </a:ext>
            </a:extLst>
          </p:cNvPr>
          <p:cNvPicPr>
            <a:picLocks noChangeAspect="1"/>
          </p:cNvPicPr>
          <p:nvPr/>
        </p:nvPicPr>
        <p:blipFill rotWithShape="1">
          <a:blip r:embed="rId5"/>
          <a:srcRect l="39749" t="43556" r="43417" b="27111"/>
          <a:stretch/>
        </p:blipFill>
        <p:spPr>
          <a:xfrm>
            <a:off x="6353205" y="1372617"/>
            <a:ext cx="1104597" cy="1082724"/>
          </a:xfrm>
          <a:prstGeom prst="rect">
            <a:avLst/>
          </a:prstGeom>
        </p:spPr>
      </p:pic>
      <p:sp>
        <p:nvSpPr>
          <p:cNvPr id="7" name="Rectangle 6">
            <a:extLst>
              <a:ext uri="{FF2B5EF4-FFF2-40B4-BE49-F238E27FC236}">
                <a16:creationId xmlns:a16="http://schemas.microsoft.com/office/drawing/2014/main" id="{37A25777-718C-4779-86C2-B4077846A8CA}"/>
              </a:ext>
            </a:extLst>
          </p:cNvPr>
          <p:cNvSpPr/>
          <p:nvPr/>
        </p:nvSpPr>
        <p:spPr>
          <a:xfrm>
            <a:off x="412975" y="4576347"/>
            <a:ext cx="4005820" cy="1384995"/>
          </a:xfrm>
          <a:prstGeom prst="rect">
            <a:avLst/>
          </a:prstGeom>
        </p:spPr>
        <p:txBody>
          <a:bodyPr wrap="square">
            <a:spAutoFit/>
          </a:bodyPr>
          <a:lstStyle/>
          <a:p>
            <a:pPr algn="just"/>
            <a:r>
              <a:rPr lang="en-US" sz="2800">
                <a:solidFill>
                  <a:srgbClr val="1223FA"/>
                </a:solidFill>
                <a:latin typeface="Arial" panose="020B0604020202020204" pitchFamily="34" charset="0"/>
                <a:cs typeface="Arial" panose="020B0604020202020204" pitchFamily="34" charset="0"/>
              </a:rPr>
              <a:t>- Điểm B (20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B, 40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Đ).</a:t>
            </a:r>
          </a:p>
          <a:p>
            <a:pPr algn="just"/>
            <a:r>
              <a:rPr lang="en-US" sz="2800">
                <a:solidFill>
                  <a:srgbClr val="1223FA"/>
                </a:solidFill>
                <a:latin typeface="Arial" panose="020B0604020202020204" pitchFamily="34" charset="0"/>
                <a:cs typeface="Arial" panose="020B0604020202020204" pitchFamily="34" charset="0"/>
              </a:rPr>
              <a:t>- Điểm C (40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N, 20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Đ).</a:t>
            </a:r>
          </a:p>
          <a:p>
            <a:pPr algn="just"/>
            <a:r>
              <a:rPr lang="en-US" sz="2800">
                <a:solidFill>
                  <a:srgbClr val="1223FA"/>
                </a:solidFill>
                <a:latin typeface="Arial" panose="020B0604020202020204" pitchFamily="34" charset="0"/>
                <a:cs typeface="Arial" panose="020B0604020202020204" pitchFamily="34" charset="0"/>
              </a:rPr>
              <a:t>- Điểm D (20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N, 40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T).</a:t>
            </a:r>
          </a:p>
        </p:txBody>
      </p:sp>
      <p:sp>
        <p:nvSpPr>
          <p:cNvPr id="8" name="Flowchart: Connector 7">
            <a:extLst>
              <a:ext uri="{FF2B5EF4-FFF2-40B4-BE49-F238E27FC236}">
                <a16:creationId xmlns:a16="http://schemas.microsoft.com/office/drawing/2014/main" id="{EF5A4B63-23CA-431B-BC20-EE1D5FDF3A6D}"/>
              </a:ext>
            </a:extLst>
          </p:cNvPr>
          <p:cNvSpPr/>
          <p:nvPr/>
        </p:nvSpPr>
        <p:spPr>
          <a:xfrm flipH="1" flipV="1">
            <a:off x="10651929" y="2308517"/>
            <a:ext cx="117658" cy="14130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0555D09-ECBE-461C-AC53-174F517FF62A}"/>
              </a:ext>
            </a:extLst>
          </p:cNvPr>
          <p:cNvGrpSpPr/>
          <p:nvPr/>
        </p:nvGrpSpPr>
        <p:grpSpPr>
          <a:xfrm>
            <a:off x="8332879" y="3171014"/>
            <a:ext cx="2115383" cy="1640504"/>
            <a:chOff x="8332879" y="3171014"/>
            <a:chExt cx="2115383" cy="1640504"/>
          </a:xfrm>
        </p:grpSpPr>
        <p:sp>
          <p:nvSpPr>
            <p:cNvPr id="26" name="Flowchart: Connector 25">
              <a:extLst>
                <a:ext uri="{FF2B5EF4-FFF2-40B4-BE49-F238E27FC236}">
                  <a16:creationId xmlns:a16="http://schemas.microsoft.com/office/drawing/2014/main" id="{FE9E2558-8341-4C63-8711-7F36848FE079}"/>
                </a:ext>
              </a:extLst>
            </p:cNvPr>
            <p:cNvSpPr/>
            <p:nvPr/>
          </p:nvSpPr>
          <p:spPr>
            <a:xfrm flipH="1" flipV="1">
              <a:off x="10330604" y="3171014"/>
              <a:ext cx="117658" cy="14130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510CFA37-7F21-4189-B199-5A290A97656A}"/>
                </a:ext>
              </a:extLst>
            </p:cNvPr>
            <p:cNvSpPr/>
            <p:nvPr/>
          </p:nvSpPr>
          <p:spPr>
            <a:xfrm flipH="1" flipV="1">
              <a:off x="9744874" y="4670211"/>
              <a:ext cx="117658" cy="14130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EAD3E7C0-150A-40DD-A2F7-9ABF838A71AA}"/>
                </a:ext>
              </a:extLst>
            </p:cNvPr>
            <p:cNvSpPr/>
            <p:nvPr/>
          </p:nvSpPr>
          <p:spPr>
            <a:xfrm flipH="1" flipV="1">
              <a:off x="8332879" y="4227956"/>
              <a:ext cx="117658" cy="14130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Left Brace 29">
            <a:extLst>
              <a:ext uri="{FF2B5EF4-FFF2-40B4-BE49-F238E27FC236}">
                <a16:creationId xmlns:a16="http://schemas.microsoft.com/office/drawing/2014/main" id="{483A00CF-0AF7-437A-8386-0EB98243282B}"/>
              </a:ext>
            </a:extLst>
          </p:cNvPr>
          <p:cNvSpPr/>
          <p:nvPr/>
        </p:nvSpPr>
        <p:spPr>
          <a:xfrm>
            <a:off x="1130633" y="2711913"/>
            <a:ext cx="487313" cy="914400"/>
          </a:xfrm>
          <a:prstGeom prst="leftBrace">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1" name="TextBox 30">
            <a:extLst>
              <a:ext uri="{FF2B5EF4-FFF2-40B4-BE49-F238E27FC236}">
                <a16:creationId xmlns:a16="http://schemas.microsoft.com/office/drawing/2014/main" id="{2D3AA8B2-01FB-412F-B8FC-35CE4BAC53F5}"/>
              </a:ext>
            </a:extLst>
          </p:cNvPr>
          <p:cNvSpPr txBox="1"/>
          <p:nvPr/>
        </p:nvSpPr>
        <p:spPr>
          <a:xfrm>
            <a:off x="239288" y="2816839"/>
            <a:ext cx="891345"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BA44452C-34CA-45A8-949C-5100F6AA54A1}"/>
              </a:ext>
            </a:extLst>
          </p:cNvPr>
          <p:cNvSpPr txBox="1"/>
          <p:nvPr/>
        </p:nvSpPr>
        <p:spPr>
          <a:xfrm>
            <a:off x="1855904" y="2498797"/>
            <a:ext cx="1656080" cy="584775"/>
          </a:xfrm>
          <a:prstGeom prst="rect">
            <a:avLst/>
          </a:prstGeom>
          <a:noFill/>
        </p:spPr>
        <p:txBody>
          <a:bodyPr wrap="square" rtlCol="0">
            <a:spAutoFit/>
          </a:bodyPr>
          <a:lstStyle/>
          <a:p>
            <a:r>
              <a:rPr lang="en-US" sz="3200">
                <a:solidFill>
                  <a:srgbClr val="1223FA"/>
                </a:solidFill>
                <a:latin typeface="Arial" panose="020B0604020202020204" pitchFamily="34" charset="0"/>
                <a:cs typeface="Arial" panose="020B0604020202020204" pitchFamily="34" charset="0"/>
              </a:rPr>
              <a:t>40</a:t>
            </a:r>
            <a:r>
              <a:rPr lang="en-US" sz="3200" baseline="30000">
                <a:solidFill>
                  <a:srgbClr val="1223FA"/>
                </a:solidFill>
                <a:latin typeface="Arial" panose="020B0604020202020204" pitchFamily="34" charset="0"/>
                <a:cs typeface="Arial" panose="020B0604020202020204" pitchFamily="34" charset="0"/>
              </a:rPr>
              <a:t>0</a:t>
            </a:r>
            <a:r>
              <a:rPr lang="en-US" sz="3200">
                <a:solidFill>
                  <a:srgbClr val="1223FA"/>
                </a:solidFill>
                <a:latin typeface="Arial" panose="020B0604020202020204" pitchFamily="34" charset="0"/>
                <a:cs typeface="Arial" panose="020B0604020202020204" pitchFamily="34" charset="0"/>
              </a:rPr>
              <a:t>B</a:t>
            </a:r>
            <a:endParaRPr lang="en-US" sz="2400" b="1">
              <a:solidFill>
                <a:srgbClr val="FF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594FE8E-096F-44DF-88E2-6D091E4CC9FD}"/>
              </a:ext>
            </a:extLst>
          </p:cNvPr>
          <p:cNvSpPr txBox="1"/>
          <p:nvPr/>
        </p:nvSpPr>
        <p:spPr>
          <a:xfrm>
            <a:off x="1818884" y="3242579"/>
            <a:ext cx="3287233" cy="584775"/>
          </a:xfrm>
          <a:prstGeom prst="rect">
            <a:avLst/>
          </a:prstGeom>
          <a:noFill/>
        </p:spPr>
        <p:txBody>
          <a:bodyPr wrap="square" rtlCol="0">
            <a:spAutoFit/>
          </a:bodyPr>
          <a:lstStyle/>
          <a:p>
            <a:r>
              <a:rPr lang="en-US" sz="3200">
                <a:solidFill>
                  <a:srgbClr val="1223FA"/>
                </a:solidFill>
                <a:latin typeface="Arial" panose="020B0604020202020204" pitchFamily="34" charset="0"/>
                <a:cs typeface="Arial" panose="020B0604020202020204" pitchFamily="34" charset="0"/>
              </a:rPr>
              <a:t>80</a:t>
            </a:r>
            <a:r>
              <a:rPr lang="en-US" sz="3200" baseline="30000">
                <a:solidFill>
                  <a:srgbClr val="1223FA"/>
                </a:solidFill>
                <a:latin typeface="Arial" panose="020B0604020202020204" pitchFamily="34" charset="0"/>
                <a:cs typeface="Arial" panose="020B0604020202020204" pitchFamily="34" charset="0"/>
              </a:rPr>
              <a:t>0</a:t>
            </a:r>
            <a:r>
              <a:rPr lang="en-US" sz="3200">
                <a:solidFill>
                  <a:srgbClr val="1223FA"/>
                </a:solidFill>
                <a:latin typeface="Arial" panose="020B0604020202020204" pitchFamily="34" charset="0"/>
                <a:cs typeface="Arial" panose="020B0604020202020204" pitchFamily="34" charset="0"/>
              </a:rPr>
              <a:t>Đ</a:t>
            </a:r>
            <a:endParaRPr lang="en-US" sz="3200">
              <a:solidFill>
                <a:srgbClr val="FF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530D0D72-53D7-4710-8B9A-B6560FC39CDB}"/>
              </a:ext>
            </a:extLst>
          </p:cNvPr>
          <p:cNvSpPr/>
          <p:nvPr/>
        </p:nvSpPr>
        <p:spPr>
          <a:xfrm>
            <a:off x="412975" y="3961101"/>
            <a:ext cx="4005820" cy="523220"/>
          </a:xfrm>
          <a:prstGeom prst="rect">
            <a:avLst/>
          </a:prstGeom>
        </p:spPr>
        <p:txBody>
          <a:bodyPr wrap="square">
            <a:spAutoFit/>
          </a:bodyPr>
          <a:lstStyle/>
          <a:p>
            <a:pPr algn="just"/>
            <a:r>
              <a:rPr lang="en-US" sz="2800">
                <a:solidFill>
                  <a:srgbClr val="1223FA"/>
                </a:solidFill>
                <a:latin typeface="Arial" panose="020B0604020202020204" pitchFamily="34" charset="0"/>
                <a:cs typeface="Arial" panose="020B0604020202020204" pitchFamily="34" charset="0"/>
              </a:rPr>
              <a:t>- Điểm A (40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B, 80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Đ).</a:t>
            </a:r>
          </a:p>
        </p:txBody>
      </p:sp>
    </p:spTree>
    <p:extLst>
      <p:ext uri="{BB962C8B-B14F-4D97-AF65-F5344CB8AC3E}">
        <p14:creationId xmlns:p14="http://schemas.microsoft.com/office/powerpoint/2010/main" val="1370153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1000" fill="hold"/>
                                        <p:tgtEl>
                                          <p:spTgt spid="22"/>
                                        </p:tgtEl>
                                        <p:attrNameLst>
                                          <p:attrName>ppt_w</p:attrName>
                                        </p:attrNameLst>
                                      </p:cBhvr>
                                      <p:tavLst>
                                        <p:tav tm="0">
                                          <p:val>
                                            <p:fltVal val="0"/>
                                          </p:val>
                                        </p:tav>
                                        <p:tav tm="100000">
                                          <p:val>
                                            <p:strVal val="#ppt_w"/>
                                          </p:val>
                                        </p:tav>
                                      </p:tavLst>
                                    </p:anim>
                                    <p:anim calcmode="lin" valueType="num">
                                      <p:cBhvr>
                                        <p:cTn id="45" dur="1000" fill="hold"/>
                                        <p:tgtEl>
                                          <p:spTgt spid="22"/>
                                        </p:tgtEl>
                                        <p:attrNameLst>
                                          <p:attrName>ppt_h</p:attrName>
                                        </p:attrNameLst>
                                      </p:cBhvr>
                                      <p:tavLst>
                                        <p:tav tm="0">
                                          <p:val>
                                            <p:fltVal val="0"/>
                                          </p:val>
                                        </p:tav>
                                        <p:tav tm="100000">
                                          <p:val>
                                            <p:strVal val="#ppt_h"/>
                                          </p:val>
                                        </p:tav>
                                      </p:tavLst>
                                    </p:anim>
                                    <p:anim calcmode="lin" valueType="num">
                                      <p:cBhvr>
                                        <p:cTn id="46" dur="1000" fill="hold"/>
                                        <p:tgtEl>
                                          <p:spTgt spid="22"/>
                                        </p:tgtEl>
                                        <p:attrNameLst>
                                          <p:attrName>style.rotation</p:attrName>
                                        </p:attrNameLst>
                                      </p:cBhvr>
                                      <p:tavLst>
                                        <p:tav tm="0">
                                          <p:val>
                                            <p:fltVal val="90"/>
                                          </p:val>
                                        </p:tav>
                                        <p:tav tm="100000">
                                          <p:val>
                                            <p:fltVal val="0"/>
                                          </p:val>
                                        </p:tav>
                                      </p:tavLst>
                                    </p:anim>
                                    <p:animEffect transition="in" filter="fade">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30" grpId="0" animBg="1"/>
      <p:bldP spid="31" grpId="0"/>
      <p:bldP spid="3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255333" y="6513004"/>
            <a:ext cx="11779240" cy="38439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73" name="Google Shape;973;p39"/>
          <p:cNvSpPr/>
          <p:nvPr/>
        </p:nvSpPr>
        <p:spPr>
          <a:xfrm rot="-10752235" flipH="1">
            <a:off x="1183333" y="6350060"/>
            <a:ext cx="9628587" cy="31644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13" name="Picture 12">
            <a:extLst>
              <a:ext uri="{FF2B5EF4-FFF2-40B4-BE49-F238E27FC236}">
                <a16:creationId xmlns:a16="http://schemas.microsoft.com/office/drawing/2014/main" id="{2CF1654F-69E5-4643-B8EB-1EE762B3C48B}"/>
              </a:ext>
            </a:extLst>
          </p:cNvPr>
          <p:cNvPicPr>
            <a:picLocks noChangeAspect="1"/>
          </p:cNvPicPr>
          <p:nvPr/>
        </p:nvPicPr>
        <p:blipFill>
          <a:blip r:embed="rId5"/>
          <a:stretch>
            <a:fillRect/>
          </a:stretch>
        </p:blipFill>
        <p:spPr>
          <a:xfrm>
            <a:off x="11201500" y="0"/>
            <a:ext cx="948620" cy="834603"/>
          </a:xfrm>
          <a:prstGeom prst="rect">
            <a:avLst/>
          </a:prstGeom>
        </p:spPr>
      </p:pic>
      <p:grpSp>
        <p:nvGrpSpPr>
          <p:cNvPr id="12" name="Group 11">
            <a:extLst>
              <a:ext uri="{FF2B5EF4-FFF2-40B4-BE49-F238E27FC236}">
                <a16:creationId xmlns:a16="http://schemas.microsoft.com/office/drawing/2014/main" id="{D8D073B4-7DD8-476A-9693-2591BD39DB5B}"/>
              </a:ext>
            </a:extLst>
          </p:cNvPr>
          <p:cNvGrpSpPr/>
          <p:nvPr/>
        </p:nvGrpSpPr>
        <p:grpSpPr>
          <a:xfrm>
            <a:off x="151699" y="36485"/>
            <a:ext cx="8498942" cy="872949"/>
            <a:chOff x="1133366" y="2220084"/>
            <a:chExt cx="5681780" cy="914400"/>
          </a:xfrm>
          <a:solidFill>
            <a:schemeClr val="accent6">
              <a:lumMod val="20000"/>
              <a:lumOff val="80000"/>
            </a:schemeClr>
          </a:solidFill>
        </p:grpSpPr>
        <p:sp>
          <p:nvSpPr>
            <p:cNvPr id="14" name="Arrow: Pentagon 13">
              <a:extLst>
                <a:ext uri="{FF2B5EF4-FFF2-40B4-BE49-F238E27FC236}">
                  <a16:creationId xmlns:a16="http://schemas.microsoft.com/office/drawing/2014/main" id="{E0A9A36D-1B8A-49FA-B708-38D51FD19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8022B1B8-3EA0-43CF-980F-00874BAE749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5C2B186A-7754-4030-94CC-CA91E9ABA94F}"/>
              </a:ext>
            </a:extLst>
          </p:cNvPr>
          <p:cNvSpPr txBox="1"/>
          <p:nvPr/>
        </p:nvSpPr>
        <p:spPr>
          <a:xfrm>
            <a:off x="1400628" y="171814"/>
            <a:ext cx="707682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Lưới kinh vĩ tuyến của bản đồ thế giới</a:t>
            </a:r>
          </a:p>
        </p:txBody>
      </p:sp>
      <p:sp>
        <p:nvSpPr>
          <p:cNvPr id="22" name="Arrow: Pentagon 21">
            <a:extLst>
              <a:ext uri="{FF2B5EF4-FFF2-40B4-BE49-F238E27FC236}">
                <a16:creationId xmlns:a16="http://schemas.microsoft.com/office/drawing/2014/main" id="{9479D431-F31E-4543-87DA-56076900C41C}"/>
              </a:ext>
            </a:extLst>
          </p:cNvPr>
          <p:cNvSpPr/>
          <p:nvPr/>
        </p:nvSpPr>
        <p:spPr>
          <a:xfrm>
            <a:off x="41880" y="3356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3" name="Isosceles Triangle 22">
            <a:extLst>
              <a:ext uri="{FF2B5EF4-FFF2-40B4-BE49-F238E27FC236}">
                <a16:creationId xmlns:a16="http://schemas.microsoft.com/office/drawing/2014/main" id="{21BDC53C-0087-4564-9A29-303FCDE7A8A4}"/>
              </a:ext>
            </a:extLst>
          </p:cNvPr>
          <p:cNvSpPr/>
          <p:nvPr/>
        </p:nvSpPr>
        <p:spPr>
          <a:xfrm rot="5400000">
            <a:off x="1032612" y="3409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3ED1339-8807-4204-822A-D865822FA6CD}"/>
              </a:ext>
            </a:extLst>
          </p:cNvPr>
          <p:cNvSpPr/>
          <p:nvPr/>
        </p:nvSpPr>
        <p:spPr>
          <a:xfrm>
            <a:off x="50232" y="1812527"/>
            <a:ext cx="11894787" cy="2677656"/>
          </a:xfrm>
          <a:prstGeom prst="rect">
            <a:avLst/>
          </a:prstGeom>
          <a:ln>
            <a:solidFill>
              <a:srgbClr val="00B0F0"/>
            </a:solidFill>
            <a:prstDash val="sysDash"/>
          </a:ln>
        </p:spPr>
        <p:txBody>
          <a:bodyPr wrap="square">
            <a:spAutoFit/>
          </a:bodyPr>
          <a:lstStyle/>
          <a:p>
            <a:pPr algn="just"/>
            <a:r>
              <a:rPr lang="vi-VN" sz="2800">
                <a:solidFill>
                  <a:srgbClr val="FF3399"/>
                </a:solidFill>
                <a:latin typeface="Arial" panose="020B0604020202020204" pitchFamily="34" charset="0"/>
                <a:cs typeface="Arial" panose="020B0604020202020204" pitchFamily="34" charset="0"/>
              </a:rPr>
              <a:t>Dựa vào nội dung mô tả lưới kinh, vĩ tuyến của bản đồ thế giới (hình 1.3 a), hãy mô tả đặc điểm lưới kinh, vĩ tuyến của các hình còn lại (hình 1.3 b và 1.3 c).</a:t>
            </a:r>
          </a:p>
          <a:p>
            <a:pPr algn="just"/>
            <a:r>
              <a:rPr lang="vi-VN" sz="2800">
                <a:solidFill>
                  <a:srgbClr val="FF3399"/>
                </a:solidFill>
                <a:latin typeface="Arial" panose="020B0604020202020204" pitchFamily="34" charset="0"/>
                <a:cs typeface="Arial" panose="020B0604020202020204" pitchFamily="34" charset="0"/>
              </a:rPr>
              <a:t>Hình 1.3 a có "Kinh tuyến là những đường thẳng song song cách đều nhau. Vĩ tuyến cũng là những đường thẳng song song và cách đều nhau. Các kinh tuyến, vĩ tuyến vuông góc với nhau".</a:t>
            </a:r>
            <a:endParaRPr lang="en-US" sz="2800"/>
          </a:p>
        </p:txBody>
      </p:sp>
      <p:pic>
        <p:nvPicPr>
          <p:cNvPr id="3" name="Picture 2">
            <a:extLst>
              <a:ext uri="{FF2B5EF4-FFF2-40B4-BE49-F238E27FC236}">
                <a16:creationId xmlns:a16="http://schemas.microsoft.com/office/drawing/2014/main" id="{4858019F-3258-44E5-97EB-4B544E1E5AB7}"/>
              </a:ext>
            </a:extLst>
          </p:cNvPr>
          <p:cNvPicPr>
            <a:picLocks noChangeAspect="1"/>
          </p:cNvPicPr>
          <p:nvPr/>
        </p:nvPicPr>
        <p:blipFill rotWithShape="1">
          <a:blip r:embed="rId6"/>
          <a:srcRect l="4218" t="5673" r="4390"/>
          <a:stretch/>
        </p:blipFill>
        <p:spPr>
          <a:xfrm>
            <a:off x="1826703" y="4521011"/>
            <a:ext cx="3137013" cy="2300504"/>
          </a:xfrm>
          <a:prstGeom prst="rect">
            <a:avLst/>
          </a:prstGeom>
        </p:spPr>
      </p:pic>
      <p:pic>
        <p:nvPicPr>
          <p:cNvPr id="4" name="Picture 3">
            <a:extLst>
              <a:ext uri="{FF2B5EF4-FFF2-40B4-BE49-F238E27FC236}">
                <a16:creationId xmlns:a16="http://schemas.microsoft.com/office/drawing/2014/main" id="{1CDC7BE4-7DAD-4177-B795-DA7CA129EBE4}"/>
              </a:ext>
            </a:extLst>
          </p:cNvPr>
          <p:cNvPicPr>
            <a:picLocks noChangeAspect="1"/>
          </p:cNvPicPr>
          <p:nvPr/>
        </p:nvPicPr>
        <p:blipFill rotWithShape="1">
          <a:blip r:embed="rId7"/>
          <a:srcRect l="12617" r="6425"/>
          <a:stretch/>
        </p:blipFill>
        <p:spPr>
          <a:xfrm>
            <a:off x="5503533" y="4568569"/>
            <a:ext cx="4770304" cy="2205388"/>
          </a:xfrm>
          <a:prstGeom prst="rect">
            <a:avLst/>
          </a:prstGeom>
        </p:spPr>
      </p:pic>
      <p:sp>
        <p:nvSpPr>
          <p:cNvPr id="24" name="Rectangle: Rounded Corners 23">
            <a:extLst>
              <a:ext uri="{FF2B5EF4-FFF2-40B4-BE49-F238E27FC236}">
                <a16:creationId xmlns:a16="http://schemas.microsoft.com/office/drawing/2014/main" id="{889A7CF4-AC96-49FE-B715-74106A2A9F45}"/>
              </a:ext>
            </a:extLst>
          </p:cNvPr>
          <p:cNvSpPr/>
          <p:nvPr/>
        </p:nvSpPr>
        <p:spPr>
          <a:xfrm>
            <a:off x="4131325" y="1090929"/>
            <a:ext cx="3888955" cy="59160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TÔI LÀ CHUYÊN GIA</a:t>
            </a:r>
          </a:p>
        </p:txBody>
      </p:sp>
      <p:pic>
        <p:nvPicPr>
          <p:cNvPr id="25" name="Picture 2" descr="Trang chủ - NQ Education">
            <a:extLst>
              <a:ext uri="{FF2B5EF4-FFF2-40B4-BE49-F238E27FC236}">
                <a16:creationId xmlns:a16="http://schemas.microsoft.com/office/drawing/2014/main" id="{A8A9C28B-600E-42C1-93BF-EC13F329E5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5740" y="945216"/>
            <a:ext cx="796574" cy="867311"/>
          </a:xfrm>
          <a:prstGeom prst="rect">
            <a:avLst/>
          </a:prstGeom>
          <a:noFill/>
          <a:extLst>
            <a:ext uri="{909E8E84-426E-40DD-AFC4-6F175D3DCCD1}">
              <a14:hiddenFill xmlns:a14="http://schemas.microsoft.com/office/drawing/2010/main">
                <a:solidFill>
                  <a:srgbClr val="FFFFFF"/>
                </a:solidFill>
              </a14:hiddenFill>
            </a:ext>
          </a:extLst>
        </p:spPr>
      </p:pic>
      <p:pic>
        <p:nvPicPr>
          <p:cNvPr id="26" name="2 Minute Timer (To)">
            <a:hlinkClick r:id="" action="ppaction://media"/>
            <a:extLst>
              <a:ext uri="{FF2B5EF4-FFF2-40B4-BE49-F238E27FC236}">
                <a16:creationId xmlns:a16="http://schemas.microsoft.com/office/drawing/2014/main" id="{C90C0385-157B-4F3A-A71E-B406100A2F6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154606" y="965301"/>
            <a:ext cx="1408035" cy="754968"/>
          </a:xfrm>
          <a:prstGeom prst="rect">
            <a:avLst/>
          </a:prstGeom>
        </p:spPr>
      </p:pic>
    </p:spTree>
    <p:extLst>
      <p:ext uri="{BB962C8B-B14F-4D97-AF65-F5344CB8AC3E}">
        <p14:creationId xmlns:p14="http://schemas.microsoft.com/office/powerpoint/2010/main" val="21072583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6"/>
                </p:tgtEl>
              </p:cMediaNode>
            </p:video>
          </p:childTnLst>
        </p:cTn>
      </p:par>
    </p:tnLst>
    <p:bldLst>
      <p:bldP spid="16" grpId="0"/>
      <p:bldP spid="22" grpId="0" animBg="1"/>
      <p:bldP spid="23" grpId="0" animBg="1"/>
      <p:bldP spid="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255333" y="6513004"/>
            <a:ext cx="11779240" cy="38439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73" name="Google Shape;973;p39"/>
          <p:cNvSpPr/>
          <p:nvPr/>
        </p:nvSpPr>
        <p:spPr>
          <a:xfrm rot="-10752235" flipH="1">
            <a:off x="1183333" y="6350060"/>
            <a:ext cx="9628587" cy="31644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13" name="Picture 12">
            <a:extLst>
              <a:ext uri="{FF2B5EF4-FFF2-40B4-BE49-F238E27FC236}">
                <a16:creationId xmlns:a16="http://schemas.microsoft.com/office/drawing/2014/main" id="{2CF1654F-69E5-4643-B8EB-1EE762B3C48B}"/>
              </a:ext>
            </a:extLst>
          </p:cNvPr>
          <p:cNvPicPr>
            <a:picLocks noChangeAspect="1"/>
          </p:cNvPicPr>
          <p:nvPr/>
        </p:nvPicPr>
        <p:blipFill>
          <a:blip r:embed="rId3"/>
          <a:stretch>
            <a:fillRect/>
          </a:stretch>
        </p:blipFill>
        <p:spPr>
          <a:xfrm>
            <a:off x="11201500" y="0"/>
            <a:ext cx="948620" cy="834603"/>
          </a:xfrm>
          <a:prstGeom prst="rect">
            <a:avLst/>
          </a:prstGeom>
        </p:spPr>
      </p:pic>
      <p:grpSp>
        <p:nvGrpSpPr>
          <p:cNvPr id="12" name="Group 11">
            <a:extLst>
              <a:ext uri="{FF2B5EF4-FFF2-40B4-BE49-F238E27FC236}">
                <a16:creationId xmlns:a16="http://schemas.microsoft.com/office/drawing/2014/main" id="{D8D073B4-7DD8-476A-9693-2591BD39DB5B}"/>
              </a:ext>
            </a:extLst>
          </p:cNvPr>
          <p:cNvGrpSpPr/>
          <p:nvPr/>
        </p:nvGrpSpPr>
        <p:grpSpPr>
          <a:xfrm>
            <a:off x="151699" y="36485"/>
            <a:ext cx="8498942" cy="872949"/>
            <a:chOff x="1133366" y="2220084"/>
            <a:chExt cx="5681780" cy="914400"/>
          </a:xfrm>
          <a:solidFill>
            <a:schemeClr val="accent6">
              <a:lumMod val="20000"/>
              <a:lumOff val="80000"/>
            </a:schemeClr>
          </a:solidFill>
        </p:grpSpPr>
        <p:sp>
          <p:nvSpPr>
            <p:cNvPr id="14" name="Arrow: Pentagon 13">
              <a:extLst>
                <a:ext uri="{FF2B5EF4-FFF2-40B4-BE49-F238E27FC236}">
                  <a16:creationId xmlns:a16="http://schemas.microsoft.com/office/drawing/2014/main" id="{E0A9A36D-1B8A-49FA-B708-38D51FD19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8022B1B8-3EA0-43CF-980F-00874BAE749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5C2B186A-7754-4030-94CC-CA91E9ABA94F}"/>
              </a:ext>
            </a:extLst>
          </p:cNvPr>
          <p:cNvSpPr txBox="1"/>
          <p:nvPr/>
        </p:nvSpPr>
        <p:spPr>
          <a:xfrm>
            <a:off x="1400628" y="171814"/>
            <a:ext cx="707682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Lưới kinh vĩ tuyến của bản đồ thế giới</a:t>
            </a:r>
          </a:p>
        </p:txBody>
      </p:sp>
      <p:sp>
        <p:nvSpPr>
          <p:cNvPr id="22" name="Arrow: Pentagon 21">
            <a:extLst>
              <a:ext uri="{FF2B5EF4-FFF2-40B4-BE49-F238E27FC236}">
                <a16:creationId xmlns:a16="http://schemas.microsoft.com/office/drawing/2014/main" id="{9479D431-F31E-4543-87DA-56076900C41C}"/>
              </a:ext>
            </a:extLst>
          </p:cNvPr>
          <p:cNvSpPr/>
          <p:nvPr/>
        </p:nvSpPr>
        <p:spPr>
          <a:xfrm>
            <a:off x="41880" y="3356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3" name="Isosceles Triangle 22">
            <a:extLst>
              <a:ext uri="{FF2B5EF4-FFF2-40B4-BE49-F238E27FC236}">
                <a16:creationId xmlns:a16="http://schemas.microsoft.com/office/drawing/2014/main" id="{21BDC53C-0087-4564-9A29-303FCDE7A8A4}"/>
              </a:ext>
            </a:extLst>
          </p:cNvPr>
          <p:cNvSpPr/>
          <p:nvPr/>
        </p:nvSpPr>
        <p:spPr>
          <a:xfrm rot="5400000">
            <a:off x="1032612" y="3409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6391C9F-AA73-4CC1-8F02-4602EBA6B64C}"/>
              </a:ext>
            </a:extLst>
          </p:cNvPr>
          <p:cNvPicPr>
            <a:picLocks noChangeAspect="1"/>
          </p:cNvPicPr>
          <p:nvPr/>
        </p:nvPicPr>
        <p:blipFill rotWithShape="1">
          <a:blip r:embed="rId4"/>
          <a:srcRect l="12617" t="13936" r="44930" b="11430"/>
          <a:stretch/>
        </p:blipFill>
        <p:spPr>
          <a:xfrm>
            <a:off x="7500663" y="1162345"/>
            <a:ext cx="3700837" cy="2435197"/>
          </a:xfrm>
          <a:prstGeom prst="rect">
            <a:avLst/>
          </a:prstGeom>
        </p:spPr>
      </p:pic>
      <p:sp>
        <p:nvSpPr>
          <p:cNvPr id="2" name="Rectangle 1">
            <a:extLst>
              <a:ext uri="{FF2B5EF4-FFF2-40B4-BE49-F238E27FC236}">
                <a16:creationId xmlns:a16="http://schemas.microsoft.com/office/drawing/2014/main" id="{9958B60C-44AB-4D5B-AFD4-A9B32B0E6646}"/>
              </a:ext>
            </a:extLst>
          </p:cNvPr>
          <p:cNvSpPr/>
          <p:nvPr/>
        </p:nvSpPr>
        <p:spPr>
          <a:xfrm>
            <a:off x="255333" y="1463080"/>
            <a:ext cx="6096000" cy="1815882"/>
          </a:xfrm>
          <a:prstGeom prst="rect">
            <a:avLst/>
          </a:prstGeom>
        </p:spPr>
        <p:txBody>
          <a:bodyPr>
            <a:spAutoFit/>
          </a:bodyPr>
          <a:lstStyle/>
          <a:p>
            <a:pPr algn="just"/>
            <a:r>
              <a:rPr lang="vi-VN" sz="2800" b="1">
                <a:solidFill>
                  <a:srgbClr val="1223FA"/>
                </a:solidFill>
                <a:latin typeface="Arial" panose="020B0604020202020204" pitchFamily="34" charset="0"/>
                <a:cs typeface="Arial" panose="020B0604020202020204" pitchFamily="34" charset="0"/>
              </a:rPr>
              <a:t>Hình 1.3 b: </a:t>
            </a:r>
            <a:r>
              <a:rPr lang="vi-VN" sz="2800">
                <a:solidFill>
                  <a:srgbClr val="1223FA"/>
                </a:solidFill>
                <a:latin typeface="Arial" panose="020B0604020202020204" pitchFamily="34" charset="0"/>
                <a:cs typeface="Arial" panose="020B0604020202020204" pitchFamily="34" charset="0"/>
              </a:rPr>
              <a:t>Kinh tuyến là những đường thẳng đồng quy tại 1 điểm tại cực Bắc. Vĩ tuyến là những vòng tròn đồng tâm.</a:t>
            </a:r>
            <a:endParaRPr lang="en-US" sz="2800">
              <a:solidFill>
                <a:srgbClr val="1223FA"/>
              </a:solidFill>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2129C3D9-564B-4A3E-9573-28C0A96BCF8B}"/>
              </a:ext>
            </a:extLst>
          </p:cNvPr>
          <p:cNvSpPr>
            <a:spLocks noChangeArrowheads="1"/>
          </p:cNvSpPr>
          <p:nvPr/>
        </p:nvSpPr>
        <p:spPr bwMode="auto">
          <a:xfrm>
            <a:off x="4677056" y="4671944"/>
            <a:ext cx="652444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1223FA"/>
                </a:solidFill>
                <a:effectLst/>
                <a:cs typeface="Arial" panose="020B0604020202020204" pitchFamily="34" charset="0"/>
              </a:rPr>
              <a:t>- Hình 1.3 c: </a:t>
            </a:r>
            <a:r>
              <a:rPr kumimoji="0" lang="en-US" altLang="en-US" sz="2800" b="0" i="0" u="none" strike="noStrike" cap="none" normalizeH="0" baseline="0">
                <a:ln>
                  <a:noFill/>
                </a:ln>
                <a:solidFill>
                  <a:srgbClr val="1223FA"/>
                </a:solidFill>
                <a:effectLst/>
                <a:cs typeface="Arial" panose="020B0604020202020204" pitchFamily="34" charset="0"/>
              </a:rPr>
              <a:t>Kinh tuyến và vĩ tuyến gốc là những đường thẳng, các kinh tuyến vĩ tuyến còn lại là những đường cong.</a:t>
            </a:r>
          </a:p>
        </p:txBody>
      </p:sp>
      <p:pic>
        <p:nvPicPr>
          <p:cNvPr id="17" name="Picture 16">
            <a:extLst>
              <a:ext uri="{FF2B5EF4-FFF2-40B4-BE49-F238E27FC236}">
                <a16:creationId xmlns:a16="http://schemas.microsoft.com/office/drawing/2014/main" id="{51627E87-DA0F-4918-9F80-2279AA12521E}"/>
              </a:ext>
            </a:extLst>
          </p:cNvPr>
          <p:cNvPicPr>
            <a:picLocks noChangeAspect="1"/>
          </p:cNvPicPr>
          <p:nvPr/>
        </p:nvPicPr>
        <p:blipFill rotWithShape="1">
          <a:blip r:embed="rId4"/>
          <a:srcRect l="14376" t="10343" r="44898" b="13178"/>
          <a:stretch/>
        </p:blipFill>
        <p:spPr>
          <a:xfrm>
            <a:off x="555626" y="3597542"/>
            <a:ext cx="3619765" cy="2544166"/>
          </a:xfrm>
          <a:prstGeom prst="rect">
            <a:avLst/>
          </a:prstGeom>
        </p:spPr>
      </p:pic>
    </p:spTree>
    <p:extLst>
      <p:ext uri="{BB962C8B-B14F-4D97-AF65-F5344CB8AC3E}">
        <p14:creationId xmlns:p14="http://schemas.microsoft.com/office/powerpoint/2010/main" val="18499689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255333" y="6513004"/>
            <a:ext cx="11779240" cy="38439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73" name="Google Shape;973;p39"/>
          <p:cNvSpPr/>
          <p:nvPr/>
        </p:nvSpPr>
        <p:spPr>
          <a:xfrm rot="-10752235" flipH="1">
            <a:off x="1183333" y="6350060"/>
            <a:ext cx="9628587" cy="31644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13" name="Picture 12">
            <a:extLst>
              <a:ext uri="{FF2B5EF4-FFF2-40B4-BE49-F238E27FC236}">
                <a16:creationId xmlns:a16="http://schemas.microsoft.com/office/drawing/2014/main" id="{2CF1654F-69E5-4643-B8EB-1EE762B3C48B}"/>
              </a:ext>
            </a:extLst>
          </p:cNvPr>
          <p:cNvPicPr>
            <a:picLocks noChangeAspect="1"/>
          </p:cNvPicPr>
          <p:nvPr/>
        </p:nvPicPr>
        <p:blipFill>
          <a:blip r:embed="rId3"/>
          <a:stretch>
            <a:fillRect/>
          </a:stretch>
        </p:blipFill>
        <p:spPr>
          <a:xfrm>
            <a:off x="11201500" y="0"/>
            <a:ext cx="948620" cy="834603"/>
          </a:xfrm>
          <a:prstGeom prst="rect">
            <a:avLst/>
          </a:prstGeom>
        </p:spPr>
      </p:pic>
      <p:grpSp>
        <p:nvGrpSpPr>
          <p:cNvPr id="10" name="Group 9">
            <a:extLst>
              <a:ext uri="{FF2B5EF4-FFF2-40B4-BE49-F238E27FC236}">
                <a16:creationId xmlns:a16="http://schemas.microsoft.com/office/drawing/2014/main" id="{470556E7-A5ED-460E-9851-440453F94E03}"/>
              </a:ext>
            </a:extLst>
          </p:cNvPr>
          <p:cNvGrpSpPr/>
          <p:nvPr/>
        </p:nvGrpSpPr>
        <p:grpSpPr>
          <a:xfrm>
            <a:off x="151699" y="36485"/>
            <a:ext cx="8498942" cy="872949"/>
            <a:chOff x="1133366" y="2220084"/>
            <a:chExt cx="5681780" cy="914400"/>
          </a:xfrm>
          <a:solidFill>
            <a:schemeClr val="accent6">
              <a:lumMod val="20000"/>
              <a:lumOff val="80000"/>
            </a:schemeClr>
          </a:solidFill>
        </p:grpSpPr>
        <p:sp>
          <p:nvSpPr>
            <p:cNvPr id="11" name="Arrow: Pentagon 10">
              <a:extLst>
                <a:ext uri="{FF2B5EF4-FFF2-40B4-BE49-F238E27FC236}">
                  <a16:creationId xmlns:a16="http://schemas.microsoft.com/office/drawing/2014/main" id="{439D62B6-0457-4E5C-9A19-216783FA1EE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6FA44AE6-B54F-473C-B632-C263018AADE1}"/>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825FDE58-0BA4-4EBE-91D4-9BEA5AC24149}"/>
              </a:ext>
            </a:extLst>
          </p:cNvPr>
          <p:cNvSpPr txBox="1"/>
          <p:nvPr/>
        </p:nvSpPr>
        <p:spPr>
          <a:xfrm>
            <a:off x="1400628" y="171814"/>
            <a:ext cx="707682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Lưới kinh vĩ tuyến của bản đồ thế giới</a:t>
            </a:r>
          </a:p>
        </p:txBody>
      </p:sp>
      <p:sp>
        <p:nvSpPr>
          <p:cNvPr id="15" name="Arrow: Pentagon 14">
            <a:extLst>
              <a:ext uri="{FF2B5EF4-FFF2-40B4-BE49-F238E27FC236}">
                <a16:creationId xmlns:a16="http://schemas.microsoft.com/office/drawing/2014/main" id="{99F8A9C5-8CD9-4AAD-987E-4EDE5BBFEE14}"/>
              </a:ext>
            </a:extLst>
          </p:cNvPr>
          <p:cNvSpPr/>
          <p:nvPr/>
        </p:nvSpPr>
        <p:spPr>
          <a:xfrm>
            <a:off x="41880" y="3356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6" name="Isosceles Triangle 15">
            <a:extLst>
              <a:ext uri="{FF2B5EF4-FFF2-40B4-BE49-F238E27FC236}">
                <a16:creationId xmlns:a16="http://schemas.microsoft.com/office/drawing/2014/main" id="{A3FC6C54-3A83-4722-A3D2-533B0ABF6691}"/>
              </a:ext>
            </a:extLst>
          </p:cNvPr>
          <p:cNvSpPr/>
          <p:nvPr/>
        </p:nvSpPr>
        <p:spPr>
          <a:xfrm rot="5400000">
            <a:off x="1032612" y="3409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5779B6D2-853E-4C71-BDCA-2DFADE6C91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21" t="69424"/>
          <a:stretch/>
        </p:blipFill>
        <p:spPr bwMode="auto">
          <a:xfrm>
            <a:off x="0" y="1733007"/>
            <a:ext cx="11544602" cy="365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7817"/>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FDA2756-6B82-4E87-9A8D-FB4728D3A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0" y="0"/>
            <a:ext cx="83329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444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Website&#10;&#10;Description automatically generated">
            <a:extLst>
              <a:ext uri="{FF2B5EF4-FFF2-40B4-BE49-F238E27FC236}">
                <a16:creationId xmlns:a16="http://schemas.microsoft.com/office/drawing/2014/main" id="{FFD72C6B-8DBD-4066-87CE-E29C74254EAE}"/>
              </a:ext>
            </a:extLst>
          </p:cNvPr>
          <p:cNvPicPr>
            <a:picLocks noChangeAspect="1"/>
          </p:cNvPicPr>
          <p:nvPr/>
        </p:nvPicPr>
        <p:blipFill rotWithShape="1">
          <a:blip r:embed="rId2"/>
          <a:srcRect b="26165"/>
          <a:stretch/>
        </p:blipFill>
        <p:spPr>
          <a:xfrm>
            <a:off x="374981" y="178231"/>
            <a:ext cx="11442037" cy="3093778"/>
          </a:xfrm>
          <a:prstGeom prst="rect">
            <a:avLst/>
          </a:prstGeom>
        </p:spPr>
      </p:pic>
      <p:sp>
        <p:nvSpPr>
          <p:cNvPr id="5" name="Rectangle 4">
            <a:extLst>
              <a:ext uri="{FF2B5EF4-FFF2-40B4-BE49-F238E27FC236}">
                <a16:creationId xmlns:a16="http://schemas.microsoft.com/office/drawing/2014/main" id="{C49517D6-5ABA-44A9-8F45-0631A5269295}"/>
              </a:ext>
            </a:extLst>
          </p:cNvPr>
          <p:cNvSpPr/>
          <p:nvPr/>
        </p:nvSpPr>
        <p:spPr>
          <a:xfrm>
            <a:off x="848707" y="3694336"/>
            <a:ext cx="11442037" cy="2985433"/>
          </a:xfrm>
          <a:prstGeom prst="rect">
            <a:avLst/>
          </a:prstGeom>
        </p:spPr>
        <p:txBody>
          <a:bodyPr wrap="square">
            <a:spAutoFit/>
          </a:bodyPr>
          <a:lstStyle/>
          <a:p>
            <a:pPr marL="285750" indent="-285750" algn="just">
              <a:buFont typeface="Wingdings" panose="05000000000000000000" pitchFamily="2" charset="2"/>
              <a:buChar char="§"/>
            </a:pPr>
            <a:r>
              <a:rPr lang="en-US" sz="3200" b="1">
                <a:solidFill>
                  <a:srgbClr val="1223FA"/>
                </a:solidFill>
                <a:latin typeface="Arial" panose="020B0604020202020204" pitchFamily="34" charset="0"/>
                <a:cs typeface="Arial" panose="020B0604020202020204" pitchFamily="34" charset="0"/>
              </a:rPr>
              <a:t>Hệ thống kinh, vĩ tuyến và tọa độ địa lí của một điểm</a:t>
            </a:r>
          </a:p>
          <a:p>
            <a:pPr algn="just"/>
            <a:r>
              <a:rPr lang="en-US" sz="3200" b="1">
                <a:solidFill>
                  <a:srgbClr val="1223FA"/>
                </a:solidFill>
                <a:latin typeface="Arial" panose="020B0604020202020204" pitchFamily="34" charset="0"/>
                <a:cs typeface="Arial" panose="020B0604020202020204" pitchFamily="34" charset="0"/>
              </a:rPr>
              <a:t> trên bản đồ</a:t>
            </a:r>
          </a:p>
          <a:p>
            <a:pPr marL="285750" indent="-285750" algn="just">
              <a:buFont typeface="Wingdings" panose="05000000000000000000" pitchFamily="2" charset="2"/>
              <a:buChar char="§"/>
            </a:pPr>
            <a:r>
              <a:rPr lang="en-US" sz="3200" b="1">
                <a:solidFill>
                  <a:srgbClr val="1223FA"/>
                </a:solidFill>
                <a:latin typeface="Arial" panose="020B0604020202020204" pitchFamily="34" charset="0"/>
                <a:cs typeface="Arial" panose="020B0604020202020204" pitchFamily="34" charset="0"/>
              </a:rPr>
              <a:t>Kí hiệu và chú giải trên bản đồ thông dụng</a:t>
            </a:r>
          </a:p>
          <a:p>
            <a:pPr marL="285750" indent="-285750" algn="just">
              <a:buFont typeface="Wingdings" panose="05000000000000000000" pitchFamily="2" charset="2"/>
              <a:buChar char="§"/>
            </a:pPr>
            <a:r>
              <a:rPr lang="en-US" sz="3200" b="1">
                <a:solidFill>
                  <a:srgbClr val="1223FA"/>
                </a:solidFill>
                <a:latin typeface="Arial" panose="020B0604020202020204" pitchFamily="34" charset="0"/>
                <a:cs typeface="Arial" panose="020B0604020202020204" pitchFamily="34" charset="0"/>
              </a:rPr>
              <a:t>Tìm đường đi trên bản đồ</a:t>
            </a:r>
          </a:p>
          <a:p>
            <a:pPr marL="285750" indent="-285750" algn="just">
              <a:buFont typeface="Wingdings" panose="05000000000000000000" pitchFamily="2" charset="2"/>
              <a:buChar char="§"/>
            </a:pPr>
            <a:r>
              <a:rPr lang="en-US" sz="3200" b="1">
                <a:solidFill>
                  <a:srgbClr val="1223FA"/>
                </a:solidFill>
                <a:latin typeface="Arial" panose="020B0604020202020204" pitchFamily="34" charset="0"/>
                <a:cs typeface="Arial" panose="020B0604020202020204" pitchFamily="34" charset="0"/>
              </a:rPr>
              <a:t>Lược đồ trí nhớ</a:t>
            </a:r>
          </a:p>
          <a:p>
            <a:endParaRPr lang="en-US" sz="2800" b="1">
              <a:solidFill>
                <a:srgbClr val="1223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68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E3CAEE-B02C-45CE-A268-8EF14680C928}"/>
              </a:ext>
            </a:extLst>
          </p:cNvPr>
          <p:cNvSpPr txBox="1"/>
          <p:nvPr/>
        </p:nvSpPr>
        <p:spPr>
          <a:xfrm>
            <a:off x="471374" y="731672"/>
            <a:ext cx="11724640" cy="646331"/>
          </a:xfrm>
          <a:prstGeom prst="rect">
            <a:avLst/>
          </a:prstGeom>
          <a:noFill/>
        </p:spPr>
        <p:txBody>
          <a:bodyPr wrap="square" rtlCol="0">
            <a:spAutoFit/>
          </a:bodyPr>
          <a:lstStyle/>
          <a:p>
            <a:r>
              <a:rPr lang="vi-VN" sz="3600" b="1">
                <a:solidFill>
                  <a:srgbClr val="C00000"/>
                </a:solidFill>
                <a:ea typeface="Cambria" panose="02040503050406030204" pitchFamily="18" charset="0"/>
                <a:cs typeface="Cambria" panose="02040503050406030204" pitchFamily="18" charset="0"/>
              </a:rPr>
              <a:t>Ghép nối </a:t>
            </a:r>
            <a:r>
              <a:rPr lang="en-US" sz="3600" b="1">
                <a:solidFill>
                  <a:srgbClr val="C00000"/>
                </a:solidFill>
                <a:ea typeface="Cambria" panose="02040503050406030204" pitchFamily="18" charset="0"/>
                <a:cs typeface="Cambria" panose="02040503050406030204" pitchFamily="18" charset="0"/>
              </a:rPr>
              <a:t>các ô bên trái với các ô bên phải sao cho phù hợp</a:t>
            </a:r>
            <a:endParaRPr lang="en-US" sz="3600">
              <a:solidFill>
                <a:srgbClr val="C00000"/>
              </a:solidFill>
            </a:endParaRPr>
          </a:p>
        </p:txBody>
      </p:sp>
      <p:sp>
        <p:nvSpPr>
          <p:cNvPr id="5" name="Rectangle: Rounded Corners 4">
            <a:extLst>
              <a:ext uri="{FF2B5EF4-FFF2-40B4-BE49-F238E27FC236}">
                <a16:creationId xmlns:a16="http://schemas.microsoft.com/office/drawing/2014/main" id="{7A1B88DE-8315-48E0-A7EF-46BBE99AD336}"/>
              </a:ext>
            </a:extLst>
          </p:cNvPr>
          <p:cNvSpPr/>
          <p:nvPr/>
        </p:nvSpPr>
        <p:spPr>
          <a:xfrm>
            <a:off x="4234589" y="45166"/>
            <a:ext cx="4035651" cy="73192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 TÔI TÀI NĂNG</a:t>
            </a:r>
            <a:endParaRPr lang="en-US" sz="4000" b="1" dirty="0">
              <a:latin typeface="Arial" panose="020B0604020202020204" pitchFamily="34" charset="0"/>
              <a:cs typeface="Arial" panose="020B0604020202020204" pitchFamily="34" charset="0"/>
            </a:endParaRPr>
          </a:p>
        </p:txBody>
      </p:sp>
      <p:graphicFrame>
        <p:nvGraphicFramePr>
          <p:cNvPr id="10" name="Table 7">
            <a:extLst>
              <a:ext uri="{FF2B5EF4-FFF2-40B4-BE49-F238E27FC236}">
                <a16:creationId xmlns:a16="http://schemas.microsoft.com/office/drawing/2014/main" id="{63AFC154-16A5-428D-A1E4-1AA6F62B9BEB}"/>
              </a:ext>
            </a:extLst>
          </p:cNvPr>
          <p:cNvGraphicFramePr>
            <a:graphicFrameLocks noGrp="1"/>
          </p:cNvGraphicFramePr>
          <p:nvPr/>
        </p:nvGraphicFramePr>
        <p:xfrm>
          <a:off x="50800" y="1764570"/>
          <a:ext cx="3190240" cy="518160"/>
        </p:xfrm>
        <a:graphic>
          <a:graphicData uri="http://schemas.openxmlformats.org/drawingml/2006/table">
            <a:tbl>
              <a:tblPr firstRow="1" bandRow="1">
                <a:tableStyleId>{5C22544A-7EE6-4342-B048-85BDC9FD1C3A}</a:tableStyleId>
              </a:tblPr>
              <a:tblGrid>
                <a:gridCol w="3190240">
                  <a:extLst>
                    <a:ext uri="{9D8B030D-6E8A-4147-A177-3AD203B41FA5}">
                      <a16:colId xmlns:a16="http://schemas.microsoft.com/office/drawing/2014/main" val="535580066"/>
                    </a:ext>
                  </a:extLst>
                </a:gridCol>
              </a:tblGrid>
              <a:tr h="276699">
                <a:tc>
                  <a:txBody>
                    <a:bodyPr/>
                    <a:lstStyle/>
                    <a:p>
                      <a:r>
                        <a:rPr lang="en-US" sz="2800">
                          <a:solidFill>
                            <a:srgbClr val="0070C0"/>
                          </a:solidFill>
                          <a:latin typeface="Arial" panose="020B0604020202020204" pitchFamily="34" charset="0"/>
                          <a:cs typeface="Arial" panose="020B0604020202020204" pitchFamily="34" charset="0"/>
                        </a:rPr>
                        <a:t>1. Kinh tuyến</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11" name="Table 7">
            <a:extLst>
              <a:ext uri="{FF2B5EF4-FFF2-40B4-BE49-F238E27FC236}">
                <a16:creationId xmlns:a16="http://schemas.microsoft.com/office/drawing/2014/main" id="{7EA14B66-BECB-4C38-AE86-54CFC43B7E80}"/>
              </a:ext>
            </a:extLst>
          </p:cNvPr>
          <p:cNvGraphicFramePr>
            <a:graphicFrameLocks noGrp="1"/>
          </p:cNvGraphicFramePr>
          <p:nvPr/>
        </p:nvGraphicFramePr>
        <p:xfrm>
          <a:off x="60960" y="2617456"/>
          <a:ext cx="3190240" cy="518160"/>
        </p:xfrm>
        <a:graphic>
          <a:graphicData uri="http://schemas.openxmlformats.org/drawingml/2006/table">
            <a:tbl>
              <a:tblPr firstRow="1" bandRow="1">
                <a:tableStyleId>{5C22544A-7EE6-4342-B048-85BDC9FD1C3A}</a:tableStyleId>
              </a:tblPr>
              <a:tblGrid>
                <a:gridCol w="3190240">
                  <a:extLst>
                    <a:ext uri="{9D8B030D-6E8A-4147-A177-3AD203B41FA5}">
                      <a16:colId xmlns:a16="http://schemas.microsoft.com/office/drawing/2014/main" val="535580066"/>
                    </a:ext>
                  </a:extLst>
                </a:gridCol>
              </a:tblGrid>
              <a:tr h="0">
                <a:tc>
                  <a:txBody>
                    <a:bodyPr/>
                    <a:lstStyle/>
                    <a:p>
                      <a:r>
                        <a:rPr lang="en-US" sz="2800">
                          <a:solidFill>
                            <a:srgbClr val="0070C0"/>
                          </a:solidFill>
                          <a:latin typeface="Arial" panose="020B0604020202020204" pitchFamily="34" charset="0"/>
                          <a:cs typeface="Arial" panose="020B0604020202020204" pitchFamily="34" charset="0"/>
                        </a:rPr>
                        <a:t>2. Vĩ tuyến gốc</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12" name="Table 7">
            <a:extLst>
              <a:ext uri="{FF2B5EF4-FFF2-40B4-BE49-F238E27FC236}">
                <a16:creationId xmlns:a16="http://schemas.microsoft.com/office/drawing/2014/main" id="{FF29D4C1-3F85-4608-986C-47341CB4438F}"/>
              </a:ext>
            </a:extLst>
          </p:cNvPr>
          <p:cNvGraphicFramePr>
            <a:graphicFrameLocks noGrp="1"/>
          </p:cNvGraphicFramePr>
          <p:nvPr/>
        </p:nvGraphicFramePr>
        <p:xfrm>
          <a:off x="60960" y="3498894"/>
          <a:ext cx="3190240" cy="518160"/>
        </p:xfrm>
        <a:graphic>
          <a:graphicData uri="http://schemas.openxmlformats.org/drawingml/2006/table">
            <a:tbl>
              <a:tblPr firstRow="1" bandRow="1">
                <a:tableStyleId>{5C22544A-7EE6-4342-B048-85BDC9FD1C3A}</a:tableStyleId>
              </a:tblPr>
              <a:tblGrid>
                <a:gridCol w="31902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3. Bán cầu bắc</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13" name="Table 7">
            <a:extLst>
              <a:ext uri="{FF2B5EF4-FFF2-40B4-BE49-F238E27FC236}">
                <a16:creationId xmlns:a16="http://schemas.microsoft.com/office/drawing/2014/main" id="{420C36D9-06EE-49F7-B488-68C1A948016A}"/>
              </a:ext>
            </a:extLst>
          </p:cNvPr>
          <p:cNvGraphicFramePr>
            <a:graphicFrameLocks noGrp="1"/>
          </p:cNvGraphicFramePr>
          <p:nvPr/>
        </p:nvGraphicFramePr>
        <p:xfrm>
          <a:off x="60960" y="4316891"/>
          <a:ext cx="3190240" cy="518160"/>
        </p:xfrm>
        <a:graphic>
          <a:graphicData uri="http://schemas.openxmlformats.org/drawingml/2006/table">
            <a:tbl>
              <a:tblPr firstRow="1" bandRow="1">
                <a:tableStyleId>{5C22544A-7EE6-4342-B048-85BDC9FD1C3A}</a:tableStyleId>
              </a:tblPr>
              <a:tblGrid>
                <a:gridCol w="31902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4. Bán cầu nam</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22" name="Table 7">
            <a:extLst>
              <a:ext uri="{FF2B5EF4-FFF2-40B4-BE49-F238E27FC236}">
                <a16:creationId xmlns:a16="http://schemas.microsoft.com/office/drawing/2014/main" id="{6B126622-7427-4661-864C-86FE8C851524}"/>
              </a:ext>
            </a:extLst>
          </p:cNvPr>
          <p:cNvGraphicFramePr>
            <a:graphicFrameLocks noGrp="1"/>
          </p:cNvGraphicFramePr>
          <p:nvPr/>
        </p:nvGraphicFramePr>
        <p:xfrm>
          <a:off x="4572000" y="1457055"/>
          <a:ext cx="7559040" cy="944880"/>
        </p:xfrm>
        <a:graphic>
          <a:graphicData uri="http://schemas.openxmlformats.org/drawingml/2006/table">
            <a:tbl>
              <a:tblPr firstRow="1" bandRow="1">
                <a:tableStyleId>{5C22544A-7EE6-4342-B048-85BDC9FD1C3A}</a:tableStyleId>
              </a:tblPr>
              <a:tblGrid>
                <a:gridCol w="75590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a. Là xích đạo chia quả Địa Cầu thành 2 nửa cầu: nửa cầu Bắc và nửa cầu Nam.</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28" name="Table 7">
            <a:extLst>
              <a:ext uri="{FF2B5EF4-FFF2-40B4-BE49-F238E27FC236}">
                <a16:creationId xmlns:a16="http://schemas.microsoft.com/office/drawing/2014/main" id="{6D78C4AA-1B4B-4543-BD1B-0D48FA210435}"/>
              </a:ext>
            </a:extLst>
          </p:cNvPr>
          <p:cNvGraphicFramePr>
            <a:graphicFrameLocks noGrp="1"/>
          </p:cNvGraphicFramePr>
          <p:nvPr/>
        </p:nvGraphicFramePr>
        <p:xfrm>
          <a:off x="4572000" y="2665243"/>
          <a:ext cx="7559040" cy="944880"/>
        </p:xfrm>
        <a:graphic>
          <a:graphicData uri="http://schemas.openxmlformats.org/drawingml/2006/table">
            <a:tbl>
              <a:tblPr firstRow="1" bandRow="1">
                <a:tableStyleId>{5C22544A-7EE6-4342-B048-85BDC9FD1C3A}</a:tableStyleId>
              </a:tblPr>
              <a:tblGrid>
                <a:gridCol w="75590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b. Là các đ</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ờng nối cực bắc và cực nam trên quả Địa cầu.</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29" name="Table 7">
            <a:extLst>
              <a:ext uri="{FF2B5EF4-FFF2-40B4-BE49-F238E27FC236}">
                <a16:creationId xmlns:a16="http://schemas.microsoft.com/office/drawing/2014/main" id="{86C8B818-DCED-4FA3-81AF-B248DDA9B54D}"/>
              </a:ext>
            </a:extLst>
          </p:cNvPr>
          <p:cNvGraphicFramePr>
            <a:graphicFrameLocks noGrp="1"/>
          </p:cNvGraphicFramePr>
          <p:nvPr/>
        </p:nvGraphicFramePr>
        <p:xfrm>
          <a:off x="4572000" y="4610041"/>
          <a:ext cx="7559040" cy="944880"/>
        </p:xfrm>
        <a:graphic>
          <a:graphicData uri="http://schemas.openxmlformats.org/drawingml/2006/table">
            <a:tbl>
              <a:tblPr firstRow="1" bandRow="1">
                <a:tableStyleId>{5C22544A-7EE6-4342-B048-85BDC9FD1C3A}</a:tableStyleId>
              </a:tblPr>
              <a:tblGrid>
                <a:gridCol w="7559040">
                  <a:extLst>
                    <a:ext uri="{9D8B030D-6E8A-4147-A177-3AD203B41FA5}">
                      <a16:colId xmlns:a16="http://schemas.microsoft.com/office/drawing/2014/main" val="53558006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0070C0"/>
                          </a:solidFill>
                          <a:latin typeface="Arial" panose="020B0604020202020204" pitchFamily="34" charset="0"/>
                          <a:cs typeface="Arial" panose="020B0604020202020204" pitchFamily="34" charset="0"/>
                        </a:rPr>
                        <a:t>d. Đ</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ợc đánh số </a:t>
                      </a:r>
                      <a:r>
                        <a:rPr lang="pt-BR" sz="2800" b="1" kern="1200">
                          <a:solidFill>
                            <a:srgbClr val="0070C0"/>
                          </a:solidFill>
                          <a:effectLst/>
                          <a:latin typeface="Arial" panose="020B0604020202020204" pitchFamily="34" charset="0"/>
                          <a:ea typeface="+mn-ea"/>
                          <a:cs typeface="Arial" panose="020B0604020202020204" pitchFamily="34" charset="0"/>
                        </a:rPr>
                        <a:t>0</a:t>
                      </a:r>
                      <a:r>
                        <a:rPr lang="pt-BR" sz="2800" b="1" kern="1200" baseline="30000">
                          <a:solidFill>
                            <a:srgbClr val="0070C0"/>
                          </a:solidFill>
                          <a:effectLst/>
                          <a:latin typeface="Arial" panose="020B0604020202020204" pitchFamily="34" charset="0"/>
                          <a:ea typeface="+mn-ea"/>
                          <a:cs typeface="Arial" panose="020B0604020202020204" pitchFamily="34" charset="0"/>
                        </a:rPr>
                        <a:t>0 </a:t>
                      </a:r>
                      <a:r>
                        <a:rPr lang="en-US" sz="2800">
                          <a:solidFill>
                            <a:srgbClr val="0070C0"/>
                          </a:solidFill>
                          <a:latin typeface="Arial" panose="020B0604020202020204" pitchFamily="34" charset="0"/>
                          <a:cs typeface="Arial" panose="020B0604020202020204" pitchFamily="34" charset="0"/>
                        </a:rPr>
                        <a:t>đi qua đài thiên văn</a:t>
                      </a:r>
                    </a:p>
                    <a:p>
                      <a:pPr marL="0" indent="0">
                        <a:buNone/>
                      </a:pPr>
                      <a:r>
                        <a:rPr lang="en-US" sz="2800">
                          <a:solidFill>
                            <a:srgbClr val="0070C0"/>
                          </a:solidFill>
                          <a:latin typeface="Arial" panose="020B0604020202020204" pitchFamily="34" charset="0"/>
                          <a:cs typeface="Arial" panose="020B0604020202020204" pitchFamily="34" charset="0"/>
                        </a:rPr>
                        <a:t> Grin-uých ở ngoại ô thủ đô Lôn Đôn (Anh).</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30" name="Table 7">
            <a:extLst>
              <a:ext uri="{FF2B5EF4-FFF2-40B4-BE49-F238E27FC236}">
                <a16:creationId xmlns:a16="http://schemas.microsoft.com/office/drawing/2014/main" id="{814648F1-22A7-4BC2-A5CD-0480C44A8293}"/>
              </a:ext>
            </a:extLst>
          </p:cNvPr>
          <p:cNvGraphicFramePr>
            <a:graphicFrameLocks noGrp="1"/>
          </p:cNvGraphicFramePr>
          <p:nvPr/>
        </p:nvGraphicFramePr>
        <p:xfrm>
          <a:off x="4572000" y="5780636"/>
          <a:ext cx="7559040" cy="518160"/>
        </p:xfrm>
        <a:graphic>
          <a:graphicData uri="http://schemas.openxmlformats.org/drawingml/2006/table">
            <a:tbl>
              <a:tblPr firstRow="1" bandRow="1">
                <a:tableStyleId>{5C22544A-7EE6-4342-B048-85BDC9FD1C3A}</a:tableStyleId>
              </a:tblPr>
              <a:tblGrid>
                <a:gridCol w="75590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e. Là nửa cầu nằm phía bắc xích đạo.</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31" name="Table 7">
            <a:extLst>
              <a:ext uri="{FF2B5EF4-FFF2-40B4-BE49-F238E27FC236}">
                <a16:creationId xmlns:a16="http://schemas.microsoft.com/office/drawing/2014/main" id="{597C9334-3D23-492E-9A0E-5A950ABFE255}"/>
              </a:ext>
            </a:extLst>
          </p:cNvPr>
          <p:cNvGraphicFramePr>
            <a:graphicFrameLocks noGrp="1"/>
          </p:cNvGraphicFramePr>
          <p:nvPr/>
        </p:nvGraphicFramePr>
        <p:xfrm>
          <a:off x="60960" y="5099211"/>
          <a:ext cx="3190240" cy="518160"/>
        </p:xfrm>
        <a:graphic>
          <a:graphicData uri="http://schemas.openxmlformats.org/drawingml/2006/table">
            <a:tbl>
              <a:tblPr firstRow="1" bandRow="1">
                <a:tableStyleId>{5C22544A-7EE6-4342-B048-85BDC9FD1C3A}</a:tableStyleId>
              </a:tblPr>
              <a:tblGrid>
                <a:gridCol w="31902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5. Kinh tuyến gốc</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32" name="Table 7">
            <a:extLst>
              <a:ext uri="{FF2B5EF4-FFF2-40B4-BE49-F238E27FC236}">
                <a16:creationId xmlns:a16="http://schemas.microsoft.com/office/drawing/2014/main" id="{6D812088-1C79-44D5-ABD9-39C935FD439B}"/>
              </a:ext>
            </a:extLst>
          </p:cNvPr>
          <p:cNvGraphicFramePr>
            <a:graphicFrameLocks noGrp="1"/>
          </p:cNvGraphicFramePr>
          <p:nvPr/>
        </p:nvGraphicFramePr>
        <p:xfrm>
          <a:off x="4572000" y="3843225"/>
          <a:ext cx="7559040" cy="518160"/>
        </p:xfrm>
        <a:graphic>
          <a:graphicData uri="http://schemas.openxmlformats.org/drawingml/2006/table">
            <a:tbl>
              <a:tblPr firstRow="1" bandRow="1">
                <a:tableStyleId>{5C22544A-7EE6-4342-B048-85BDC9FD1C3A}</a:tableStyleId>
              </a:tblPr>
              <a:tblGrid>
                <a:gridCol w="75590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c. Là nửa cầu nằm phía nam xích đạo.</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cxnSp>
        <p:nvCxnSpPr>
          <p:cNvPr id="34" name="Straight Arrow Connector 33">
            <a:extLst>
              <a:ext uri="{FF2B5EF4-FFF2-40B4-BE49-F238E27FC236}">
                <a16:creationId xmlns:a16="http://schemas.microsoft.com/office/drawing/2014/main" id="{8E1A8D5D-4C89-4545-A191-78BABDC9C92A}"/>
              </a:ext>
            </a:extLst>
          </p:cNvPr>
          <p:cNvCxnSpPr/>
          <p:nvPr/>
        </p:nvCxnSpPr>
        <p:spPr>
          <a:xfrm>
            <a:off x="3241040" y="1929495"/>
            <a:ext cx="1249680" cy="138266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C1675838-F80E-4369-BE3E-DDB970DDDA0F}"/>
              </a:ext>
            </a:extLst>
          </p:cNvPr>
          <p:cNvCxnSpPr>
            <a:cxnSpLocks/>
            <a:endCxn id="22" idx="1"/>
          </p:cNvCxnSpPr>
          <p:nvPr/>
        </p:nvCxnSpPr>
        <p:spPr>
          <a:xfrm flipV="1">
            <a:off x="3215640" y="1929495"/>
            <a:ext cx="1356360" cy="103441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D8CA5C56-2691-4315-92CE-0D8DB49313A9}"/>
              </a:ext>
            </a:extLst>
          </p:cNvPr>
          <p:cNvCxnSpPr>
            <a:cxnSpLocks/>
          </p:cNvCxnSpPr>
          <p:nvPr/>
        </p:nvCxnSpPr>
        <p:spPr>
          <a:xfrm flipV="1">
            <a:off x="3215640" y="4927600"/>
            <a:ext cx="1275080" cy="4722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9" name="Straight Arrow Connector 38">
            <a:extLst>
              <a:ext uri="{FF2B5EF4-FFF2-40B4-BE49-F238E27FC236}">
                <a16:creationId xmlns:a16="http://schemas.microsoft.com/office/drawing/2014/main" id="{9F061738-D9E9-4B13-929D-AD18AB4D0D7B}"/>
              </a:ext>
            </a:extLst>
          </p:cNvPr>
          <p:cNvCxnSpPr>
            <a:cxnSpLocks/>
          </p:cNvCxnSpPr>
          <p:nvPr/>
        </p:nvCxnSpPr>
        <p:spPr>
          <a:xfrm>
            <a:off x="3251200" y="3788454"/>
            <a:ext cx="1320800" cy="22817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F3373A92-B016-4835-9724-D10A08353B9C}"/>
              </a:ext>
            </a:extLst>
          </p:cNvPr>
          <p:cNvCxnSpPr>
            <a:cxnSpLocks/>
            <a:endCxn id="32" idx="1"/>
          </p:cNvCxnSpPr>
          <p:nvPr/>
        </p:nvCxnSpPr>
        <p:spPr>
          <a:xfrm flipV="1">
            <a:off x="3322320" y="4102305"/>
            <a:ext cx="1249680" cy="62807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a16="http://schemas.microsoft.com/office/drawing/2014/main" id="{D27A37A7-4AD7-4127-8DCC-D477FAA2FDDF}"/>
              </a:ext>
            </a:extLst>
          </p:cNvPr>
          <p:cNvSpPr txBox="1"/>
          <p:nvPr/>
        </p:nvSpPr>
        <p:spPr>
          <a:xfrm>
            <a:off x="101600" y="6280096"/>
            <a:ext cx="2184400"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Đáp án: </a:t>
            </a:r>
          </a:p>
        </p:txBody>
      </p:sp>
      <p:sp>
        <p:nvSpPr>
          <p:cNvPr id="46" name="TextBox 45">
            <a:extLst>
              <a:ext uri="{FF2B5EF4-FFF2-40B4-BE49-F238E27FC236}">
                <a16:creationId xmlns:a16="http://schemas.microsoft.com/office/drawing/2014/main" id="{1F1BCA63-A2C5-4173-948C-8DA17BDB9619}"/>
              </a:ext>
            </a:extLst>
          </p:cNvPr>
          <p:cNvSpPr txBox="1"/>
          <p:nvPr/>
        </p:nvSpPr>
        <p:spPr>
          <a:xfrm>
            <a:off x="2286000" y="6318852"/>
            <a:ext cx="6278880"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1 - b, 2 - c, 3 - e, 4 – c, 5 - d</a:t>
            </a:r>
          </a:p>
        </p:txBody>
      </p:sp>
    </p:spTree>
    <p:extLst>
      <p:ext uri="{BB962C8B-B14F-4D97-AF65-F5344CB8AC3E}">
        <p14:creationId xmlns:p14="http://schemas.microsoft.com/office/powerpoint/2010/main" val="191769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5">
                                            <p:txEl>
                                              <p:pRg st="0" end="0"/>
                                            </p:txEl>
                                          </p:spTgt>
                                        </p:tgtEl>
                                        <p:attrNameLst>
                                          <p:attrName>style.visibility</p:attrName>
                                        </p:attrNameLst>
                                      </p:cBhvr>
                                      <p:to>
                                        <p:strVal val="visible"/>
                                      </p:to>
                                    </p:set>
                                    <p:animEffect transition="in" filter="barn(inVertical)">
                                      <p:cBhvr>
                                        <p:cTn id="37" dur="500"/>
                                        <p:tgtEl>
                                          <p:spTgt spid="4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6">
                                            <p:txEl>
                                              <p:pRg st="0" end="0"/>
                                            </p:txEl>
                                          </p:spTgt>
                                        </p:tgtEl>
                                        <p:attrNameLst>
                                          <p:attrName>style.visibility</p:attrName>
                                        </p:attrNameLst>
                                      </p:cBhvr>
                                      <p:to>
                                        <p:strVal val="visible"/>
                                      </p:to>
                                    </p:set>
                                    <p:anim calcmode="lin" valueType="num">
                                      <p:cBhvr>
                                        <p:cTn id="42"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27D08-A674-43EA-BEA9-7BD6730CEC47}"/>
              </a:ext>
            </a:extLst>
          </p:cNvPr>
          <p:cNvSpPr/>
          <p:nvPr/>
        </p:nvSpPr>
        <p:spPr>
          <a:xfrm>
            <a:off x="1979364" y="4859873"/>
            <a:ext cx="8894284" cy="1938992"/>
          </a:xfrm>
          <a:prstGeom prst="rect">
            <a:avLst/>
          </a:prstGeom>
          <a:ln>
            <a:solidFill>
              <a:srgbClr val="00B0F0"/>
            </a:solidFill>
            <a:prstDash val="sysDash"/>
          </a:ln>
        </p:spPr>
        <p:txBody>
          <a:bodyPr wrap="square">
            <a:spAutoFit/>
          </a:bodyPr>
          <a:lstStyle/>
          <a:p>
            <a:pPr algn="just"/>
            <a:r>
              <a:rPr lang="vi-VN" sz="2400">
                <a:solidFill>
                  <a:srgbClr val="FF0000"/>
                </a:solidFill>
                <a:latin typeface="Arial" panose="020B0604020202020204" pitchFamily="34" charset="0"/>
                <a:cs typeface="Arial" panose="020B0604020202020204" pitchFamily="34" charset="0"/>
              </a:rPr>
              <a:t>Dựa vào hình 1.4, em hãy hoàn thành các nhiệm vụ sau:</a:t>
            </a:r>
          </a:p>
          <a:p>
            <a:pPr algn="just"/>
            <a:r>
              <a:rPr lang="vi-VN" sz="2400" b="1">
                <a:solidFill>
                  <a:srgbClr val="FF0000"/>
                </a:solidFill>
                <a:latin typeface="Arial" panose="020B0604020202020204" pitchFamily="34" charset="0"/>
                <a:cs typeface="Arial" panose="020B0604020202020204" pitchFamily="34" charset="0"/>
              </a:rPr>
              <a:t>1.</a:t>
            </a:r>
            <a:r>
              <a:rPr lang="vi-VN" sz="2400">
                <a:solidFill>
                  <a:srgbClr val="FF0000"/>
                </a:solidFill>
                <a:latin typeface="Arial" panose="020B0604020202020204" pitchFamily="34" charset="0"/>
                <a:cs typeface="Arial" panose="020B0604020202020204" pitchFamily="34" charset="0"/>
              </a:rPr>
              <a:t> Mô tả đặc điểm lưới kinh, vĩ tuyến của bản đồ trên.</a:t>
            </a:r>
          </a:p>
          <a:p>
            <a:pPr algn="just"/>
            <a:r>
              <a:rPr lang="vi-VN" sz="2400" b="1">
                <a:solidFill>
                  <a:srgbClr val="FF0000"/>
                </a:solidFill>
                <a:latin typeface="Arial" panose="020B0604020202020204" pitchFamily="34" charset="0"/>
                <a:cs typeface="Arial" panose="020B0604020202020204" pitchFamily="34" charset="0"/>
              </a:rPr>
              <a:t>2.</a:t>
            </a:r>
            <a:r>
              <a:rPr lang="vi-VN" sz="2400">
                <a:solidFill>
                  <a:srgbClr val="FF0000"/>
                </a:solidFill>
                <a:latin typeface="Arial" panose="020B0604020202020204" pitchFamily="34" charset="0"/>
                <a:cs typeface="Arial" panose="020B0604020202020204" pitchFamily="34" charset="0"/>
              </a:rPr>
              <a:t> Tìm trên bản đồ các vĩ tuyến:</a:t>
            </a:r>
          </a:p>
          <a:p>
            <a:pPr algn="just"/>
            <a:r>
              <a:rPr lang="vi-VN" sz="2400">
                <a:solidFill>
                  <a:srgbClr val="FF0000"/>
                </a:solidFill>
                <a:latin typeface="Arial" panose="020B0604020202020204" pitchFamily="34" charset="0"/>
                <a:cs typeface="Arial" panose="020B0604020202020204" pitchFamily="34" charset="0"/>
              </a:rPr>
              <a:t>- Vòng cực Bắc, Vòng cực Nam. Chí tuyến Bắc, Chí tuyến Nam.</a:t>
            </a:r>
          </a:p>
          <a:p>
            <a:pPr algn="just"/>
            <a:r>
              <a:rPr lang="vi-VN" sz="2400" b="1">
                <a:solidFill>
                  <a:srgbClr val="FF0000"/>
                </a:solidFill>
                <a:latin typeface="Arial" panose="020B0604020202020204" pitchFamily="34" charset="0"/>
                <a:cs typeface="Arial" panose="020B0604020202020204" pitchFamily="34" charset="0"/>
              </a:rPr>
              <a:t>3.</a:t>
            </a:r>
            <a:r>
              <a:rPr lang="vi-VN" sz="2400">
                <a:solidFill>
                  <a:srgbClr val="FF0000"/>
                </a:solidFill>
                <a:latin typeface="Arial" panose="020B0604020202020204" pitchFamily="34" charset="0"/>
                <a:cs typeface="Arial" panose="020B0604020202020204" pitchFamily="34" charset="0"/>
              </a:rPr>
              <a:t> Xác định tọa độ địa lí của các điểm A, B, C, D.</a:t>
            </a:r>
            <a:endParaRPr lang="en-US" sz="2400">
              <a:solidFill>
                <a:srgbClr val="FF0000"/>
              </a:solidFill>
            </a:endParaRPr>
          </a:p>
        </p:txBody>
      </p:sp>
      <p:grpSp>
        <p:nvGrpSpPr>
          <p:cNvPr id="7" name="Group 6">
            <a:extLst>
              <a:ext uri="{FF2B5EF4-FFF2-40B4-BE49-F238E27FC236}">
                <a16:creationId xmlns:a16="http://schemas.microsoft.com/office/drawing/2014/main" id="{5EB77FF7-FDDE-4F95-8C37-501418FD7243}"/>
              </a:ext>
            </a:extLst>
          </p:cNvPr>
          <p:cNvGrpSpPr/>
          <p:nvPr/>
        </p:nvGrpSpPr>
        <p:grpSpPr>
          <a:xfrm>
            <a:off x="2941011" y="939604"/>
            <a:ext cx="6603267" cy="3978518"/>
            <a:chOff x="2941011" y="939604"/>
            <a:chExt cx="6603267" cy="3978518"/>
          </a:xfrm>
        </p:grpSpPr>
        <p:pic>
          <p:nvPicPr>
            <p:cNvPr id="5" name="Picture 4">
              <a:extLst>
                <a:ext uri="{FF2B5EF4-FFF2-40B4-BE49-F238E27FC236}">
                  <a16:creationId xmlns:a16="http://schemas.microsoft.com/office/drawing/2014/main" id="{21308DD0-3B4C-4D87-84C6-DC6AB2A57CBE}"/>
                </a:ext>
              </a:extLst>
            </p:cNvPr>
            <p:cNvPicPr>
              <a:picLocks noChangeAspect="1"/>
            </p:cNvPicPr>
            <p:nvPr/>
          </p:nvPicPr>
          <p:blipFill>
            <a:blip r:embed="rId2"/>
            <a:stretch>
              <a:fillRect/>
            </a:stretch>
          </p:blipFill>
          <p:spPr>
            <a:xfrm>
              <a:off x="2941011" y="939604"/>
              <a:ext cx="6603267" cy="3639964"/>
            </a:xfrm>
            <a:prstGeom prst="rect">
              <a:avLst/>
            </a:prstGeom>
          </p:spPr>
        </p:pic>
        <p:sp>
          <p:nvSpPr>
            <p:cNvPr id="6" name="Rectangle 5">
              <a:extLst>
                <a:ext uri="{FF2B5EF4-FFF2-40B4-BE49-F238E27FC236}">
                  <a16:creationId xmlns:a16="http://schemas.microsoft.com/office/drawing/2014/main" id="{E60CEA50-6561-4C79-912B-781A5E614FE7}"/>
                </a:ext>
              </a:extLst>
            </p:cNvPr>
            <p:cNvSpPr/>
            <p:nvPr/>
          </p:nvSpPr>
          <p:spPr>
            <a:xfrm>
              <a:off x="3444606" y="4579568"/>
              <a:ext cx="6096000" cy="338554"/>
            </a:xfrm>
            <a:prstGeom prst="rect">
              <a:avLst/>
            </a:prstGeom>
          </p:spPr>
          <p:txBody>
            <a:bodyPr>
              <a:spAutoFit/>
            </a:bodyPr>
            <a:lstStyle/>
            <a:p>
              <a:r>
                <a:rPr lang="en-US" sz="1600">
                  <a:solidFill>
                    <a:srgbClr val="1223FA"/>
                  </a:solidFill>
                  <a:latin typeface="Arial" panose="020B0604020202020204" pitchFamily="34" charset="0"/>
                  <a:cs typeface="Arial" panose="020B0604020202020204" pitchFamily="34" charset="0"/>
                </a:rPr>
                <a:t>Hình 1.4. Vị trí của các điểm A, B, C, D trên bản đồ thế giới</a:t>
              </a:r>
            </a:p>
          </p:txBody>
        </p:sp>
      </p:grpSp>
      <p:sp>
        <p:nvSpPr>
          <p:cNvPr id="9" name="Rectangle: Rounded Corners 8">
            <a:extLst>
              <a:ext uri="{FF2B5EF4-FFF2-40B4-BE49-F238E27FC236}">
                <a16:creationId xmlns:a16="http://schemas.microsoft.com/office/drawing/2014/main" id="{973213D1-903D-4A46-85F2-DDC889473E91}"/>
              </a:ext>
            </a:extLst>
          </p:cNvPr>
          <p:cNvSpPr/>
          <p:nvPr/>
        </p:nvSpPr>
        <p:spPr>
          <a:xfrm>
            <a:off x="4937145" y="165252"/>
            <a:ext cx="2565342" cy="627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pic>
        <p:nvPicPr>
          <p:cNvPr id="10" name="Picture 9">
            <a:extLst>
              <a:ext uri="{FF2B5EF4-FFF2-40B4-BE49-F238E27FC236}">
                <a16:creationId xmlns:a16="http://schemas.microsoft.com/office/drawing/2014/main" id="{57D12F0E-BECB-4C58-BEEA-8EB0A0725ED7}"/>
              </a:ext>
            </a:extLst>
          </p:cNvPr>
          <p:cNvPicPr>
            <a:picLocks noChangeAspect="1"/>
          </p:cNvPicPr>
          <p:nvPr/>
        </p:nvPicPr>
        <p:blipFill>
          <a:blip r:embed="rId3"/>
          <a:stretch>
            <a:fillRect/>
          </a:stretch>
        </p:blipFill>
        <p:spPr>
          <a:xfrm>
            <a:off x="11201500" y="0"/>
            <a:ext cx="948620" cy="834603"/>
          </a:xfrm>
          <a:prstGeom prst="rect">
            <a:avLst/>
          </a:prstGeom>
        </p:spPr>
      </p:pic>
    </p:spTree>
    <p:extLst>
      <p:ext uri="{BB962C8B-B14F-4D97-AF65-F5344CB8AC3E}">
        <p14:creationId xmlns:p14="http://schemas.microsoft.com/office/powerpoint/2010/main" val="7133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EB77FF7-FDDE-4F95-8C37-501418FD7243}"/>
              </a:ext>
            </a:extLst>
          </p:cNvPr>
          <p:cNvGrpSpPr/>
          <p:nvPr/>
        </p:nvGrpSpPr>
        <p:grpSpPr>
          <a:xfrm>
            <a:off x="5479057" y="1237060"/>
            <a:ext cx="6603267" cy="3978518"/>
            <a:chOff x="2941011" y="939604"/>
            <a:chExt cx="6603267" cy="3978518"/>
          </a:xfrm>
        </p:grpSpPr>
        <p:pic>
          <p:nvPicPr>
            <p:cNvPr id="5" name="Picture 4">
              <a:extLst>
                <a:ext uri="{FF2B5EF4-FFF2-40B4-BE49-F238E27FC236}">
                  <a16:creationId xmlns:a16="http://schemas.microsoft.com/office/drawing/2014/main" id="{21308DD0-3B4C-4D87-84C6-DC6AB2A57CBE}"/>
                </a:ext>
              </a:extLst>
            </p:cNvPr>
            <p:cNvPicPr>
              <a:picLocks noChangeAspect="1"/>
            </p:cNvPicPr>
            <p:nvPr/>
          </p:nvPicPr>
          <p:blipFill>
            <a:blip r:embed="rId2"/>
            <a:stretch>
              <a:fillRect/>
            </a:stretch>
          </p:blipFill>
          <p:spPr>
            <a:xfrm>
              <a:off x="2941011" y="939604"/>
              <a:ext cx="6603267" cy="3639964"/>
            </a:xfrm>
            <a:prstGeom prst="rect">
              <a:avLst/>
            </a:prstGeom>
          </p:spPr>
        </p:pic>
        <p:sp>
          <p:nvSpPr>
            <p:cNvPr id="6" name="Rectangle 5">
              <a:extLst>
                <a:ext uri="{FF2B5EF4-FFF2-40B4-BE49-F238E27FC236}">
                  <a16:creationId xmlns:a16="http://schemas.microsoft.com/office/drawing/2014/main" id="{E60CEA50-6561-4C79-912B-781A5E614FE7}"/>
                </a:ext>
              </a:extLst>
            </p:cNvPr>
            <p:cNvSpPr/>
            <p:nvPr/>
          </p:nvSpPr>
          <p:spPr>
            <a:xfrm>
              <a:off x="3444606" y="4579568"/>
              <a:ext cx="6096000" cy="338554"/>
            </a:xfrm>
            <a:prstGeom prst="rect">
              <a:avLst/>
            </a:prstGeom>
          </p:spPr>
          <p:txBody>
            <a:bodyPr>
              <a:spAutoFit/>
            </a:bodyPr>
            <a:lstStyle/>
            <a:p>
              <a:r>
                <a:rPr lang="en-US" sz="1600">
                  <a:solidFill>
                    <a:srgbClr val="1223FA"/>
                  </a:solidFill>
                  <a:latin typeface="Arial" panose="020B0604020202020204" pitchFamily="34" charset="0"/>
                  <a:cs typeface="Arial" panose="020B0604020202020204" pitchFamily="34" charset="0"/>
                </a:rPr>
                <a:t>Hình 1.4. Vị trí của các điểm A, B, C, D trên bản đồ thế giới</a:t>
              </a:r>
            </a:p>
          </p:txBody>
        </p:sp>
      </p:grpSp>
      <p:sp>
        <p:nvSpPr>
          <p:cNvPr id="9" name="Rectangle: Rounded Corners 8">
            <a:extLst>
              <a:ext uri="{FF2B5EF4-FFF2-40B4-BE49-F238E27FC236}">
                <a16:creationId xmlns:a16="http://schemas.microsoft.com/office/drawing/2014/main" id="{973213D1-903D-4A46-85F2-DDC889473E91}"/>
              </a:ext>
            </a:extLst>
          </p:cNvPr>
          <p:cNvSpPr/>
          <p:nvPr/>
        </p:nvSpPr>
        <p:spPr>
          <a:xfrm>
            <a:off x="4937145" y="165252"/>
            <a:ext cx="2565342" cy="627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2" name="Rectangle 1">
            <a:extLst>
              <a:ext uri="{FF2B5EF4-FFF2-40B4-BE49-F238E27FC236}">
                <a16:creationId xmlns:a16="http://schemas.microsoft.com/office/drawing/2014/main" id="{BC0575C7-1EE3-4D1F-8E48-B3FCD073D436}"/>
              </a:ext>
            </a:extLst>
          </p:cNvPr>
          <p:cNvSpPr/>
          <p:nvPr/>
        </p:nvSpPr>
        <p:spPr>
          <a:xfrm>
            <a:off x="157910" y="1434841"/>
            <a:ext cx="5321147" cy="2677656"/>
          </a:xfrm>
          <a:prstGeom prst="rect">
            <a:avLst/>
          </a:prstGeom>
        </p:spPr>
        <p:txBody>
          <a:bodyPr wrap="square">
            <a:spAutoFit/>
          </a:bodyPr>
          <a:lstStyle/>
          <a:p>
            <a:pPr algn="just"/>
            <a:r>
              <a:rPr lang="vi-VN" sz="2400">
                <a:solidFill>
                  <a:srgbClr val="1223FA"/>
                </a:solidFill>
                <a:latin typeface="Arial" panose="020B0604020202020204" pitchFamily="34" charset="0"/>
                <a:cs typeface="Arial" panose="020B0604020202020204" pitchFamily="34" charset="0"/>
              </a:rPr>
              <a:t>- Kinh tuyến gốc và vĩ tuyến gốc là 2 đường thẳng vuông góc với nhau.</a:t>
            </a:r>
          </a:p>
          <a:p>
            <a:pPr algn="just"/>
            <a:r>
              <a:rPr lang="vi-VN" sz="2400">
                <a:solidFill>
                  <a:srgbClr val="1223FA"/>
                </a:solidFill>
                <a:latin typeface="Arial" panose="020B0604020202020204" pitchFamily="34" charset="0"/>
                <a:cs typeface="Arial" panose="020B0604020202020204" pitchFamily="34" charset="0"/>
              </a:rPr>
              <a:t>- Các kinh tuyến còn lại là những đường cong.</a:t>
            </a:r>
          </a:p>
          <a:p>
            <a:pPr algn="just"/>
            <a:r>
              <a:rPr lang="vi-VN" sz="2400">
                <a:solidFill>
                  <a:srgbClr val="1223FA"/>
                </a:solidFill>
                <a:latin typeface="Arial" panose="020B0604020202020204" pitchFamily="34" charset="0"/>
                <a:cs typeface="Arial" panose="020B0604020202020204" pitchFamily="34" charset="0"/>
              </a:rPr>
              <a:t>- Các vĩ tuyến còn lại là những đường thẳng song song cách đều nhau và vuông góc với kinh tuyến gốc.</a:t>
            </a:r>
            <a:endParaRPr lang="en-US" sz="240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9B14BAE-0599-41AB-ACD8-AFFA2EBB910A}"/>
              </a:ext>
            </a:extLst>
          </p:cNvPr>
          <p:cNvSpPr/>
          <p:nvPr/>
        </p:nvSpPr>
        <p:spPr>
          <a:xfrm>
            <a:off x="157910" y="4053057"/>
            <a:ext cx="4983297" cy="1938992"/>
          </a:xfrm>
          <a:prstGeom prst="rect">
            <a:avLst/>
          </a:prstGeom>
        </p:spPr>
        <p:txBody>
          <a:bodyPr wrap="square">
            <a:spAutoFit/>
          </a:bodyPr>
          <a:lstStyle/>
          <a:p>
            <a:pPr algn="just"/>
            <a:r>
              <a:rPr lang="en-US" sz="2400" b="1">
                <a:solidFill>
                  <a:srgbClr val="FF3399"/>
                </a:solidFill>
                <a:latin typeface="Arial" panose="020B0604020202020204" pitchFamily="34" charset="0"/>
                <a:cs typeface="Arial" panose="020B0604020202020204" pitchFamily="34" charset="0"/>
              </a:rPr>
              <a:t>2. Tìm trên bản đồ các vĩ tuyến</a:t>
            </a:r>
            <a:endParaRPr lang="en-US" sz="2400">
              <a:solidFill>
                <a:srgbClr val="FF3399"/>
              </a:solidFill>
              <a:latin typeface="Arial" panose="020B0604020202020204" pitchFamily="34" charset="0"/>
              <a:cs typeface="Arial" panose="020B0604020202020204" pitchFamily="34" charset="0"/>
            </a:endParaRPr>
          </a:p>
          <a:p>
            <a:pPr algn="just"/>
            <a:r>
              <a:rPr lang="en-US" sz="2400">
                <a:solidFill>
                  <a:srgbClr val="1223FA"/>
                </a:solidFill>
                <a:latin typeface="Arial" panose="020B0604020202020204" pitchFamily="34" charset="0"/>
                <a:cs typeface="Arial" panose="020B0604020202020204" pitchFamily="34" charset="0"/>
              </a:rPr>
              <a:t>- Vòng cực Bắc: 66</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33’B, Vòng cực Nam: 66</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33’N.</a:t>
            </a:r>
          </a:p>
          <a:p>
            <a:pPr algn="just"/>
            <a:r>
              <a:rPr lang="en-US" sz="2400">
                <a:solidFill>
                  <a:srgbClr val="1223FA"/>
                </a:solidFill>
                <a:latin typeface="Arial" panose="020B0604020202020204" pitchFamily="34" charset="0"/>
                <a:cs typeface="Arial" panose="020B0604020202020204" pitchFamily="34" charset="0"/>
              </a:rPr>
              <a:t>- Chí tuyến Bắc: 23</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27’B, Chí tuyến Nam: 23</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27’N.</a:t>
            </a:r>
          </a:p>
        </p:txBody>
      </p:sp>
      <p:sp>
        <p:nvSpPr>
          <p:cNvPr id="8" name="Rectangle 7">
            <a:extLst>
              <a:ext uri="{FF2B5EF4-FFF2-40B4-BE49-F238E27FC236}">
                <a16:creationId xmlns:a16="http://schemas.microsoft.com/office/drawing/2014/main" id="{BC39625F-D565-4F3C-AF70-73B5DFB7415D}"/>
              </a:ext>
            </a:extLst>
          </p:cNvPr>
          <p:cNvSpPr/>
          <p:nvPr/>
        </p:nvSpPr>
        <p:spPr>
          <a:xfrm>
            <a:off x="157910" y="5971914"/>
            <a:ext cx="10572519" cy="830997"/>
          </a:xfrm>
          <a:prstGeom prst="rect">
            <a:avLst/>
          </a:prstGeom>
        </p:spPr>
        <p:txBody>
          <a:bodyPr wrap="square">
            <a:spAutoFit/>
          </a:bodyPr>
          <a:lstStyle/>
          <a:p>
            <a:pPr algn="just"/>
            <a:r>
              <a:rPr lang="en-US" sz="2400" b="1">
                <a:solidFill>
                  <a:srgbClr val="FF3399"/>
                </a:solidFill>
                <a:latin typeface="Arial" panose="020B0604020202020204" pitchFamily="34" charset="0"/>
                <a:cs typeface="Arial" panose="020B0604020202020204" pitchFamily="34" charset="0"/>
              </a:rPr>
              <a:t>3. Tọa độ các điểm</a:t>
            </a:r>
            <a:endParaRPr lang="en-US" sz="2400">
              <a:solidFill>
                <a:srgbClr val="FF3399"/>
              </a:solidFill>
              <a:latin typeface="Arial" panose="020B0604020202020204" pitchFamily="34" charset="0"/>
              <a:cs typeface="Arial" panose="020B0604020202020204" pitchFamily="34" charset="0"/>
            </a:endParaRPr>
          </a:p>
          <a:p>
            <a:pPr algn="just"/>
            <a:r>
              <a:rPr lang="en-US" sz="2400">
                <a:solidFill>
                  <a:srgbClr val="1223FA"/>
                </a:solidFill>
                <a:latin typeface="Arial" panose="020B0604020202020204" pitchFamily="34" charset="0"/>
                <a:cs typeface="Arial" panose="020B0604020202020204" pitchFamily="34" charset="0"/>
              </a:rPr>
              <a:t>- A (30</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B, 150</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T). - B (60</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B; 90</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Đ). - C (30</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N; 60</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Đ). - D (60</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N; 150</a:t>
            </a:r>
            <a:r>
              <a:rPr lang="en-US" sz="2400" baseline="30000">
                <a:solidFill>
                  <a:srgbClr val="1223FA"/>
                </a:solidFill>
                <a:latin typeface="Arial" panose="020B0604020202020204" pitchFamily="34" charset="0"/>
                <a:cs typeface="Arial" panose="020B0604020202020204" pitchFamily="34" charset="0"/>
              </a:rPr>
              <a:t>o</a:t>
            </a:r>
            <a:r>
              <a:rPr lang="en-US" sz="2400">
                <a:solidFill>
                  <a:srgbClr val="1223FA"/>
                </a:solidFill>
                <a:latin typeface="Arial" panose="020B0604020202020204" pitchFamily="34" charset="0"/>
                <a:cs typeface="Arial" panose="020B0604020202020204" pitchFamily="34" charset="0"/>
              </a:rPr>
              <a:t>T).</a:t>
            </a:r>
            <a:endParaRPr lang="en-US" sz="24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4C61C7FD-0563-4A64-B900-2C56E6806734}"/>
              </a:ext>
            </a:extLst>
          </p:cNvPr>
          <p:cNvSpPr/>
          <p:nvPr/>
        </p:nvSpPr>
        <p:spPr>
          <a:xfrm>
            <a:off x="157910" y="973176"/>
            <a:ext cx="4641014" cy="461665"/>
          </a:xfrm>
          <a:prstGeom prst="rect">
            <a:avLst/>
          </a:prstGeom>
        </p:spPr>
        <p:txBody>
          <a:bodyPr wrap="none">
            <a:spAutoFit/>
          </a:bodyPr>
          <a:lstStyle/>
          <a:p>
            <a:r>
              <a:rPr lang="vi-VN" sz="2400" b="1">
                <a:solidFill>
                  <a:srgbClr val="FF3399"/>
                </a:solidFill>
                <a:latin typeface="Arial" panose="020B0604020202020204" pitchFamily="34" charset="0"/>
                <a:cs typeface="Arial" panose="020B0604020202020204" pitchFamily="34" charset="0"/>
              </a:rPr>
              <a:t>1. Đặc điểm lưới kinh, vĩ tuyến</a:t>
            </a:r>
            <a:endParaRPr lang="en-US" sz="2400">
              <a:solidFill>
                <a:srgbClr val="FF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857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74F7F1-81AD-477E-8D76-7F40703A16FD}"/>
              </a:ext>
            </a:extLst>
          </p:cNvPr>
          <p:cNvSpPr/>
          <p:nvPr/>
        </p:nvSpPr>
        <p:spPr>
          <a:xfrm>
            <a:off x="414969" y="935962"/>
            <a:ext cx="11362062" cy="1754326"/>
          </a:xfrm>
          <a:prstGeom prst="rect">
            <a:avLst/>
          </a:prstGeom>
          <a:ln>
            <a:solidFill>
              <a:srgbClr val="00B0F0"/>
            </a:solidFill>
            <a:prstDash val="sysDash"/>
          </a:ln>
        </p:spPr>
        <p:txBody>
          <a:bodyPr wrap="square">
            <a:spAutoFit/>
          </a:bodyPr>
          <a:lstStyle/>
          <a:p>
            <a:pPr algn="just"/>
            <a:r>
              <a:rPr lang="vi-VN" sz="3600">
                <a:solidFill>
                  <a:srgbClr val="FF3399"/>
                </a:solidFill>
                <a:latin typeface="Arial" panose="020B0604020202020204" pitchFamily="34" charset="0"/>
                <a:cs typeface="Arial" panose="020B0604020202020204" pitchFamily="34" charset="0"/>
              </a:rPr>
              <a:t>Dựa vào bản đồ hành chính Việt nam, em hãy xác định và ghi ra tọa độ trên đất liền 4 điểm cực: cực Bắc, cực Nam, cực Đông và cực Tây của lãnh thổ nước ta.</a:t>
            </a:r>
            <a:endParaRPr lang="en-US" sz="3600">
              <a:solidFill>
                <a:srgbClr val="FF3399"/>
              </a:solidFill>
              <a:latin typeface="Arial" panose="020B0604020202020204" pitchFamily="34" charset="0"/>
              <a:cs typeface="Arial" panose="020B0604020202020204" pitchFamily="34" charset="0"/>
            </a:endParaRPr>
          </a:p>
        </p:txBody>
      </p:sp>
      <p:pic>
        <p:nvPicPr>
          <p:cNvPr id="5" name="Picture 6" descr="scan0006">
            <a:extLst>
              <a:ext uri="{FF2B5EF4-FFF2-40B4-BE49-F238E27FC236}">
                <a16:creationId xmlns:a16="http://schemas.microsoft.com/office/drawing/2014/main" id="{D3D9E8F0-F804-4811-9F38-353939885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143" y="2833036"/>
            <a:ext cx="3921760" cy="402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0BF23275-96B7-486A-ABF7-5F583AE89DA0}"/>
              </a:ext>
            </a:extLst>
          </p:cNvPr>
          <p:cNvSpPr/>
          <p:nvPr/>
        </p:nvSpPr>
        <p:spPr>
          <a:xfrm>
            <a:off x="4937145" y="165252"/>
            <a:ext cx="2565342" cy="627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VẬN DỤNG</a:t>
            </a:r>
          </a:p>
        </p:txBody>
      </p:sp>
      <p:pic>
        <p:nvPicPr>
          <p:cNvPr id="7" name="Picture 6">
            <a:extLst>
              <a:ext uri="{FF2B5EF4-FFF2-40B4-BE49-F238E27FC236}">
                <a16:creationId xmlns:a16="http://schemas.microsoft.com/office/drawing/2014/main" id="{966C3C9B-6931-4DCF-9063-5945986264FB}"/>
              </a:ext>
            </a:extLst>
          </p:cNvPr>
          <p:cNvPicPr>
            <a:picLocks noChangeAspect="1"/>
          </p:cNvPicPr>
          <p:nvPr/>
        </p:nvPicPr>
        <p:blipFill>
          <a:blip r:embed="rId3"/>
          <a:stretch>
            <a:fillRect/>
          </a:stretch>
        </p:blipFill>
        <p:spPr>
          <a:xfrm>
            <a:off x="11201500" y="0"/>
            <a:ext cx="948620" cy="834603"/>
          </a:xfrm>
          <a:prstGeom prst="rect">
            <a:avLst/>
          </a:prstGeom>
        </p:spPr>
      </p:pic>
    </p:spTree>
    <p:extLst>
      <p:ext uri="{BB962C8B-B14F-4D97-AF65-F5344CB8AC3E}">
        <p14:creationId xmlns:p14="http://schemas.microsoft.com/office/powerpoint/2010/main" val="1039856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scan0006">
            <a:extLst>
              <a:ext uri="{FF2B5EF4-FFF2-40B4-BE49-F238E27FC236}">
                <a16:creationId xmlns:a16="http://schemas.microsoft.com/office/drawing/2014/main" id="{05723871-4E25-424B-B7A2-DDA6F9C91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533400"/>
            <a:ext cx="5791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Line 8">
            <a:extLst>
              <a:ext uri="{FF2B5EF4-FFF2-40B4-BE49-F238E27FC236}">
                <a16:creationId xmlns:a16="http://schemas.microsoft.com/office/drawing/2014/main" id="{57DEC8CD-2BEE-4E70-872F-FB49944A8737}"/>
              </a:ext>
            </a:extLst>
          </p:cNvPr>
          <p:cNvSpPr>
            <a:spLocks noChangeShapeType="1"/>
          </p:cNvSpPr>
          <p:nvPr/>
        </p:nvSpPr>
        <p:spPr bwMode="auto">
          <a:xfrm rot="21458273">
            <a:off x="4875213" y="531814"/>
            <a:ext cx="5791200" cy="295275"/>
          </a:xfrm>
          <a:prstGeom prst="line">
            <a:avLst/>
          </a:prstGeom>
          <a:noFill/>
          <a:ln w="44450">
            <a:solidFill>
              <a:srgbClr val="33996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 name="Line 9">
            <a:extLst>
              <a:ext uri="{FF2B5EF4-FFF2-40B4-BE49-F238E27FC236}">
                <a16:creationId xmlns:a16="http://schemas.microsoft.com/office/drawing/2014/main" id="{E6336B0A-AC65-46FE-95A1-1A04AE0D8495}"/>
              </a:ext>
            </a:extLst>
          </p:cNvPr>
          <p:cNvSpPr>
            <a:spLocks noChangeShapeType="1"/>
          </p:cNvSpPr>
          <p:nvPr/>
        </p:nvSpPr>
        <p:spPr bwMode="auto">
          <a:xfrm>
            <a:off x="4953000" y="5791200"/>
            <a:ext cx="5715000" cy="0"/>
          </a:xfrm>
          <a:prstGeom prst="line">
            <a:avLst/>
          </a:prstGeom>
          <a:noFill/>
          <a:ln w="444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 name="Oval 10">
            <a:extLst>
              <a:ext uri="{FF2B5EF4-FFF2-40B4-BE49-F238E27FC236}">
                <a16:creationId xmlns:a16="http://schemas.microsoft.com/office/drawing/2014/main" id="{73C6D3EC-9029-43C9-A420-26E6E8E786C9}"/>
              </a:ext>
            </a:extLst>
          </p:cNvPr>
          <p:cNvSpPr>
            <a:spLocks noChangeArrowheads="1"/>
          </p:cNvSpPr>
          <p:nvPr/>
        </p:nvSpPr>
        <p:spPr bwMode="auto">
          <a:xfrm>
            <a:off x="7391400" y="4495800"/>
            <a:ext cx="76200" cy="76200"/>
          </a:xfrm>
          <a:prstGeom prst="ellipse">
            <a:avLst/>
          </a:prstGeom>
          <a:solidFill>
            <a:schemeClr val="accent1"/>
          </a:solidFill>
          <a:ln w="28575">
            <a:solidFill>
              <a:srgbClr val="FF0000"/>
            </a:solidFill>
            <a:round/>
            <a:headEnd/>
            <a:tailEnd/>
          </a:ln>
        </p:spPr>
        <p:txBody>
          <a:bodyPr wrap="none" anchor="ct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vi-VN" altLang="en-US" sz="1800"/>
          </a:p>
        </p:txBody>
      </p:sp>
      <p:sp>
        <p:nvSpPr>
          <p:cNvPr id="3083" name="Oval 11">
            <a:extLst>
              <a:ext uri="{FF2B5EF4-FFF2-40B4-BE49-F238E27FC236}">
                <a16:creationId xmlns:a16="http://schemas.microsoft.com/office/drawing/2014/main" id="{D29F4218-197C-494C-8CC7-BA0D91C8CA78}"/>
              </a:ext>
            </a:extLst>
          </p:cNvPr>
          <p:cNvSpPr>
            <a:spLocks noChangeArrowheads="1"/>
          </p:cNvSpPr>
          <p:nvPr/>
        </p:nvSpPr>
        <p:spPr bwMode="auto">
          <a:xfrm>
            <a:off x="6096000" y="762000"/>
            <a:ext cx="76200" cy="76200"/>
          </a:xfrm>
          <a:prstGeom prst="ellipse">
            <a:avLst/>
          </a:prstGeom>
          <a:solidFill>
            <a:schemeClr val="accent1"/>
          </a:solidFill>
          <a:ln w="28575">
            <a:solidFill>
              <a:srgbClr val="FF0000"/>
            </a:solidFill>
            <a:round/>
            <a:headEnd/>
            <a:tailEnd/>
          </a:ln>
        </p:spPr>
        <p:txBody>
          <a:bodyPr wrap="none" anchor="ct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vi-VN" altLang="en-US" sz="1800"/>
          </a:p>
        </p:txBody>
      </p:sp>
      <p:sp>
        <p:nvSpPr>
          <p:cNvPr id="3084" name="Oval 12">
            <a:extLst>
              <a:ext uri="{FF2B5EF4-FFF2-40B4-BE49-F238E27FC236}">
                <a16:creationId xmlns:a16="http://schemas.microsoft.com/office/drawing/2014/main" id="{6320D206-1417-4B01-A728-49C21953064E}"/>
              </a:ext>
            </a:extLst>
          </p:cNvPr>
          <p:cNvSpPr>
            <a:spLocks noChangeArrowheads="1"/>
          </p:cNvSpPr>
          <p:nvPr/>
        </p:nvSpPr>
        <p:spPr bwMode="auto">
          <a:xfrm>
            <a:off x="5638800" y="5791200"/>
            <a:ext cx="76200" cy="76200"/>
          </a:xfrm>
          <a:prstGeom prst="ellipse">
            <a:avLst/>
          </a:prstGeom>
          <a:solidFill>
            <a:schemeClr val="accent1"/>
          </a:solidFill>
          <a:ln w="28575">
            <a:solidFill>
              <a:srgbClr val="FF0000"/>
            </a:solidFill>
            <a:round/>
            <a:headEnd/>
            <a:tailEnd/>
          </a:ln>
        </p:spPr>
        <p:txBody>
          <a:bodyPr wrap="none" anchor="ct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vi-VN" altLang="en-US" sz="1800"/>
          </a:p>
        </p:txBody>
      </p:sp>
      <p:sp>
        <p:nvSpPr>
          <p:cNvPr id="3085" name="Oval 13">
            <a:extLst>
              <a:ext uri="{FF2B5EF4-FFF2-40B4-BE49-F238E27FC236}">
                <a16:creationId xmlns:a16="http://schemas.microsoft.com/office/drawing/2014/main" id="{6621A4BA-6CA7-44D9-AF56-59EF7C5C55C3}"/>
              </a:ext>
            </a:extLst>
          </p:cNvPr>
          <p:cNvSpPr>
            <a:spLocks noChangeArrowheads="1"/>
          </p:cNvSpPr>
          <p:nvPr/>
        </p:nvSpPr>
        <p:spPr bwMode="auto">
          <a:xfrm>
            <a:off x="4953000" y="990600"/>
            <a:ext cx="76200" cy="76200"/>
          </a:xfrm>
          <a:prstGeom prst="ellipse">
            <a:avLst/>
          </a:prstGeom>
          <a:solidFill>
            <a:schemeClr val="accent1"/>
          </a:solidFill>
          <a:ln w="28575">
            <a:solidFill>
              <a:srgbClr val="FF0000"/>
            </a:solidFill>
            <a:round/>
            <a:headEnd/>
            <a:tailEnd/>
          </a:ln>
        </p:spPr>
        <p:txBody>
          <a:bodyPr wrap="none" anchor="ct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vi-VN" altLang="en-US" sz="1800"/>
          </a:p>
        </p:txBody>
      </p:sp>
      <p:sp>
        <p:nvSpPr>
          <p:cNvPr id="7182" name="Rectangle 20">
            <a:extLst>
              <a:ext uri="{FF2B5EF4-FFF2-40B4-BE49-F238E27FC236}">
                <a16:creationId xmlns:a16="http://schemas.microsoft.com/office/drawing/2014/main" id="{B340847B-E8C1-4EF3-9815-9EDE16ABBC7E}"/>
              </a:ext>
            </a:extLst>
          </p:cNvPr>
          <p:cNvSpPr>
            <a:spLocks noChangeArrowheads="1"/>
          </p:cNvSpPr>
          <p:nvPr/>
        </p:nvSpPr>
        <p:spPr bwMode="auto">
          <a:xfrm>
            <a:off x="107623" y="2307431"/>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400">
                <a:solidFill>
                  <a:srgbClr val="0000CC"/>
                </a:solidFill>
                <a:latin typeface="Times New Roman" panose="02020603050405020304" pitchFamily="18" charset="0"/>
                <a:cs typeface="Times New Roman" panose="02020603050405020304" pitchFamily="18" charset="0"/>
              </a:rPr>
              <a:t>-</a:t>
            </a:r>
            <a:r>
              <a:rPr lang="en-US" altLang="en-US" sz="2400">
                <a:solidFill>
                  <a:srgbClr val="0000CC"/>
                </a:solidFill>
                <a:cs typeface="Arial" panose="020B0604020202020204" pitchFamily="34" charset="0"/>
              </a:rPr>
              <a:t>Toạ độ địa lí :</a:t>
            </a:r>
          </a:p>
          <a:p>
            <a:pPr>
              <a:spcBef>
                <a:spcPct val="0"/>
              </a:spcBef>
              <a:buClrTx/>
              <a:buFontTx/>
              <a:buNone/>
            </a:pPr>
            <a:r>
              <a:rPr lang="en-US" altLang="en-US" sz="2400">
                <a:solidFill>
                  <a:srgbClr val="0000CC"/>
                </a:solidFill>
                <a:cs typeface="Arial" panose="020B0604020202020204" pitchFamily="34" charset="0"/>
              </a:rPr>
              <a:t>+Cực Bắc: 23</a:t>
            </a:r>
            <a:r>
              <a:rPr lang="en-US" altLang="en-US" sz="2400" baseline="30000">
                <a:solidFill>
                  <a:srgbClr val="0000CC"/>
                </a:solidFill>
                <a:cs typeface="Arial" panose="020B0604020202020204" pitchFamily="34" charset="0"/>
              </a:rPr>
              <a:t>0</a:t>
            </a:r>
            <a:r>
              <a:rPr lang="en-US" altLang="en-US" sz="2400">
                <a:solidFill>
                  <a:srgbClr val="0000CC"/>
                </a:solidFill>
                <a:cs typeface="Arial" panose="020B0604020202020204" pitchFamily="34" charset="0"/>
              </a:rPr>
              <a:t>23</a:t>
            </a:r>
            <a:r>
              <a:rPr lang="en-US" altLang="en-US" sz="2400" baseline="30000">
                <a:solidFill>
                  <a:srgbClr val="0000CC"/>
                </a:solidFill>
                <a:cs typeface="Arial" panose="020B0604020202020204" pitchFamily="34" charset="0"/>
              </a:rPr>
              <a:t>’</a:t>
            </a:r>
            <a:r>
              <a:rPr lang="en-US" altLang="en-US" sz="2400">
                <a:solidFill>
                  <a:srgbClr val="0000CC"/>
                </a:solidFill>
                <a:cs typeface="Arial" panose="020B0604020202020204" pitchFamily="34" charset="0"/>
              </a:rPr>
              <a:t>B</a:t>
            </a:r>
          </a:p>
          <a:p>
            <a:pPr>
              <a:spcBef>
                <a:spcPct val="0"/>
              </a:spcBef>
              <a:buClrTx/>
              <a:buFontTx/>
              <a:buNone/>
            </a:pPr>
            <a:r>
              <a:rPr lang="en-US" altLang="en-US" sz="2400">
                <a:solidFill>
                  <a:srgbClr val="0000CC"/>
                </a:solidFill>
                <a:cs typeface="Arial" panose="020B0604020202020204" pitchFamily="34" charset="0"/>
              </a:rPr>
              <a:t>+Cực Nam:8</a:t>
            </a:r>
            <a:r>
              <a:rPr lang="en-US" altLang="en-US" sz="2400" baseline="30000">
                <a:solidFill>
                  <a:srgbClr val="0000CC"/>
                </a:solidFill>
                <a:cs typeface="Arial" panose="020B0604020202020204" pitchFamily="34" charset="0"/>
              </a:rPr>
              <a:t>0</a:t>
            </a:r>
            <a:r>
              <a:rPr lang="en-US" altLang="en-US" sz="2400">
                <a:solidFill>
                  <a:srgbClr val="0000CC"/>
                </a:solidFill>
                <a:cs typeface="Arial" panose="020B0604020202020204" pitchFamily="34" charset="0"/>
              </a:rPr>
              <a:t>34</a:t>
            </a:r>
            <a:r>
              <a:rPr lang="en-US" altLang="en-US" sz="2400" baseline="30000">
                <a:solidFill>
                  <a:srgbClr val="0000CC"/>
                </a:solidFill>
                <a:cs typeface="Arial" panose="020B0604020202020204" pitchFamily="34" charset="0"/>
              </a:rPr>
              <a:t>’</a:t>
            </a:r>
            <a:r>
              <a:rPr lang="en-US" altLang="en-US" sz="2400">
                <a:solidFill>
                  <a:srgbClr val="0000CC"/>
                </a:solidFill>
                <a:cs typeface="Arial" panose="020B0604020202020204" pitchFamily="34" charset="0"/>
              </a:rPr>
              <a:t>B</a:t>
            </a:r>
          </a:p>
          <a:p>
            <a:pPr>
              <a:spcBef>
                <a:spcPct val="0"/>
              </a:spcBef>
              <a:buClrTx/>
              <a:buFontTx/>
              <a:buNone/>
            </a:pPr>
            <a:r>
              <a:rPr lang="en-US" altLang="en-US" sz="2400">
                <a:solidFill>
                  <a:srgbClr val="0000CC"/>
                </a:solidFill>
                <a:cs typeface="Arial" panose="020B0604020202020204" pitchFamily="34" charset="0"/>
              </a:rPr>
              <a:t>+Cực Tây:102</a:t>
            </a:r>
            <a:r>
              <a:rPr lang="en-US" altLang="en-US" sz="2400" baseline="30000">
                <a:solidFill>
                  <a:srgbClr val="0000CC"/>
                </a:solidFill>
                <a:cs typeface="Arial" panose="020B0604020202020204" pitchFamily="34" charset="0"/>
              </a:rPr>
              <a:t>0</a:t>
            </a:r>
            <a:r>
              <a:rPr lang="en-US" altLang="en-US" sz="2400">
                <a:solidFill>
                  <a:srgbClr val="0000CC"/>
                </a:solidFill>
                <a:cs typeface="Arial" panose="020B0604020202020204" pitchFamily="34" charset="0"/>
              </a:rPr>
              <a:t>10</a:t>
            </a:r>
            <a:r>
              <a:rPr lang="en-US" altLang="en-US" sz="2400" baseline="30000">
                <a:solidFill>
                  <a:srgbClr val="0000CC"/>
                </a:solidFill>
                <a:cs typeface="Arial" panose="020B0604020202020204" pitchFamily="34" charset="0"/>
              </a:rPr>
              <a:t>’</a:t>
            </a:r>
            <a:r>
              <a:rPr lang="en-US" altLang="en-US" sz="2400">
                <a:solidFill>
                  <a:srgbClr val="0000CC"/>
                </a:solidFill>
                <a:cs typeface="Arial" panose="020B0604020202020204" pitchFamily="34" charset="0"/>
              </a:rPr>
              <a:t>Đ</a:t>
            </a:r>
          </a:p>
          <a:p>
            <a:pPr>
              <a:spcBef>
                <a:spcPct val="0"/>
              </a:spcBef>
              <a:buClrTx/>
              <a:buFontTx/>
              <a:buNone/>
            </a:pPr>
            <a:r>
              <a:rPr lang="en-US" altLang="en-US" sz="2400">
                <a:solidFill>
                  <a:srgbClr val="0000CC"/>
                </a:solidFill>
                <a:cs typeface="Arial" panose="020B0604020202020204" pitchFamily="34" charset="0"/>
              </a:rPr>
              <a:t>+Cực Đông:109</a:t>
            </a:r>
            <a:r>
              <a:rPr lang="en-US" altLang="en-US" sz="2400" baseline="30000">
                <a:solidFill>
                  <a:srgbClr val="0000CC"/>
                </a:solidFill>
                <a:cs typeface="Arial" panose="020B0604020202020204" pitchFamily="34" charset="0"/>
              </a:rPr>
              <a:t>0 </a:t>
            </a:r>
            <a:r>
              <a:rPr lang="en-US" altLang="en-US" sz="2400">
                <a:solidFill>
                  <a:srgbClr val="0000CC"/>
                </a:solidFill>
                <a:cs typeface="Arial" panose="020B0604020202020204" pitchFamily="34" charset="0"/>
              </a:rPr>
              <a:t>24</a:t>
            </a:r>
            <a:r>
              <a:rPr lang="en-US" altLang="en-US" sz="2400" baseline="30000">
                <a:solidFill>
                  <a:srgbClr val="0000CC"/>
                </a:solidFill>
                <a:cs typeface="Arial" panose="020B0604020202020204" pitchFamily="34" charset="0"/>
              </a:rPr>
              <a:t>’</a:t>
            </a:r>
            <a:r>
              <a:rPr lang="en-US" altLang="en-US" sz="2400">
                <a:solidFill>
                  <a:srgbClr val="0000CC"/>
                </a:solidFill>
                <a:cs typeface="Arial" panose="020B0604020202020204" pitchFamily="34" charset="0"/>
              </a:rPr>
              <a:t>Đ.</a:t>
            </a:r>
          </a:p>
        </p:txBody>
      </p:sp>
      <p:sp>
        <p:nvSpPr>
          <p:cNvPr id="2" name="Rectangle 1">
            <a:extLst>
              <a:ext uri="{FF2B5EF4-FFF2-40B4-BE49-F238E27FC236}">
                <a16:creationId xmlns:a16="http://schemas.microsoft.com/office/drawing/2014/main" id="{36DB667B-BA0C-40D1-8CC2-34D56A8BEF98}"/>
              </a:ext>
            </a:extLst>
          </p:cNvPr>
          <p:cNvSpPr/>
          <p:nvPr/>
        </p:nvSpPr>
        <p:spPr>
          <a:xfrm>
            <a:off x="5330579" y="151731"/>
            <a:ext cx="4121642" cy="369332"/>
          </a:xfrm>
          <a:prstGeom prst="rect">
            <a:avLst/>
          </a:prstGeom>
        </p:spPr>
        <p:txBody>
          <a:bodyPr wrap="none">
            <a:spAutoFit/>
          </a:bodyPr>
          <a:lstStyle/>
          <a:p>
            <a:pPr algn="ctr">
              <a:spcBef>
                <a:spcPct val="0"/>
              </a:spcBef>
            </a:pPr>
            <a:r>
              <a:rPr lang="en-US" altLang="en-US">
                <a:solidFill>
                  <a:srgbClr val="00B050"/>
                </a:solidFill>
                <a:latin typeface="Arial" panose="020B0604020202020204" pitchFamily="34" charset="0"/>
                <a:cs typeface="Arial" panose="020B0604020202020204" pitchFamily="34" charset="0"/>
              </a:rPr>
              <a:t>23</a:t>
            </a:r>
            <a:r>
              <a:rPr lang="en-US" altLang="en-US" baseline="30000">
                <a:solidFill>
                  <a:srgbClr val="00B050"/>
                </a:solidFill>
                <a:latin typeface="Arial" panose="020B0604020202020204" pitchFamily="34" charset="0"/>
                <a:cs typeface="Arial" panose="020B0604020202020204" pitchFamily="34" charset="0"/>
              </a:rPr>
              <a:t>0</a:t>
            </a:r>
            <a:r>
              <a:rPr lang="en-US" altLang="en-US">
                <a:solidFill>
                  <a:srgbClr val="00B050"/>
                </a:solidFill>
                <a:latin typeface="Arial" panose="020B0604020202020204" pitchFamily="34" charset="0"/>
                <a:cs typeface="Arial" panose="020B0604020202020204" pitchFamily="34" charset="0"/>
              </a:rPr>
              <a:t>23</a:t>
            </a:r>
            <a:r>
              <a:rPr lang="en-US" altLang="en-US" baseline="30000">
                <a:solidFill>
                  <a:srgbClr val="00B050"/>
                </a:solidFill>
                <a:latin typeface="Arial" panose="020B0604020202020204" pitchFamily="34" charset="0"/>
                <a:cs typeface="Arial" panose="020B0604020202020204" pitchFamily="34" charset="0"/>
              </a:rPr>
              <a:t>!</a:t>
            </a:r>
            <a:r>
              <a:rPr lang="en-US" altLang="en-US">
                <a:solidFill>
                  <a:srgbClr val="00B050"/>
                </a:solidFill>
                <a:latin typeface="Arial" panose="020B0604020202020204" pitchFamily="34" charset="0"/>
                <a:cs typeface="Arial" panose="020B0604020202020204" pitchFamily="34" charset="0"/>
              </a:rPr>
              <a:t>B Lũng Cú Đồng Văn-Hà Giang </a:t>
            </a:r>
          </a:p>
        </p:txBody>
      </p:sp>
      <p:sp>
        <p:nvSpPr>
          <p:cNvPr id="3" name="Rectangle 2">
            <a:extLst>
              <a:ext uri="{FF2B5EF4-FFF2-40B4-BE49-F238E27FC236}">
                <a16:creationId xmlns:a16="http://schemas.microsoft.com/office/drawing/2014/main" id="{E95F3E30-9DF4-4AA1-A5CF-E4DCFB22AA0D}"/>
              </a:ext>
            </a:extLst>
          </p:cNvPr>
          <p:cNvSpPr/>
          <p:nvPr/>
        </p:nvSpPr>
        <p:spPr>
          <a:xfrm>
            <a:off x="107623" y="805934"/>
            <a:ext cx="4630435" cy="369332"/>
          </a:xfrm>
          <a:prstGeom prst="rect">
            <a:avLst/>
          </a:prstGeom>
        </p:spPr>
        <p:txBody>
          <a:bodyPr wrap="none">
            <a:spAutoFit/>
          </a:bodyPr>
          <a:lstStyle/>
          <a:p>
            <a:pPr algn="ctr">
              <a:spcBef>
                <a:spcPct val="0"/>
              </a:spcBef>
            </a:pPr>
            <a:r>
              <a:rPr lang="en-US" altLang="en-US">
                <a:solidFill>
                  <a:srgbClr val="00B050"/>
                </a:solidFill>
                <a:latin typeface="Arial" panose="020B0604020202020204" pitchFamily="34" charset="0"/>
                <a:cs typeface="Arial" panose="020B0604020202020204" pitchFamily="34" charset="0"/>
              </a:rPr>
              <a:t>102</a:t>
            </a:r>
            <a:r>
              <a:rPr lang="en-US" altLang="en-US" baseline="30000">
                <a:solidFill>
                  <a:srgbClr val="00B050"/>
                </a:solidFill>
                <a:latin typeface="Arial" panose="020B0604020202020204" pitchFamily="34" charset="0"/>
                <a:cs typeface="Arial" panose="020B0604020202020204" pitchFamily="34" charset="0"/>
              </a:rPr>
              <a:t>0</a:t>
            </a:r>
            <a:r>
              <a:rPr lang="en-US" altLang="en-US">
                <a:solidFill>
                  <a:srgbClr val="00B050"/>
                </a:solidFill>
                <a:latin typeface="Arial" panose="020B0604020202020204" pitchFamily="34" charset="0"/>
                <a:cs typeface="Arial" panose="020B0604020202020204" pitchFamily="34" charset="0"/>
              </a:rPr>
              <a:t>10</a:t>
            </a:r>
            <a:r>
              <a:rPr lang="en-US" altLang="en-US" baseline="30000">
                <a:solidFill>
                  <a:srgbClr val="00B050"/>
                </a:solidFill>
                <a:latin typeface="Arial" panose="020B0604020202020204" pitchFamily="34" charset="0"/>
                <a:cs typeface="Arial" panose="020B0604020202020204" pitchFamily="34" charset="0"/>
              </a:rPr>
              <a:t>’</a:t>
            </a:r>
            <a:r>
              <a:rPr lang="en-US" altLang="en-US">
                <a:solidFill>
                  <a:srgbClr val="00B050"/>
                </a:solidFill>
                <a:latin typeface="Arial" panose="020B0604020202020204" pitchFamily="34" charset="0"/>
                <a:cs typeface="Arial" panose="020B0604020202020204" pitchFamily="34" charset="0"/>
              </a:rPr>
              <a:t>Đ Sín Thầu- Mường Nhé-Điện Biên </a:t>
            </a:r>
          </a:p>
        </p:txBody>
      </p:sp>
      <p:sp>
        <p:nvSpPr>
          <p:cNvPr id="4" name="Rectangle 3">
            <a:extLst>
              <a:ext uri="{FF2B5EF4-FFF2-40B4-BE49-F238E27FC236}">
                <a16:creationId xmlns:a16="http://schemas.microsoft.com/office/drawing/2014/main" id="{D7606900-5F1D-4201-AC84-0258821821FA}"/>
              </a:ext>
            </a:extLst>
          </p:cNvPr>
          <p:cNvSpPr/>
          <p:nvPr/>
        </p:nvSpPr>
        <p:spPr>
          <a:xfrm>
            <a:off x="7617460" y="4472346"/>
            <a:ext cx="4729480" cy="369332"/>
          </a:xfrm>
          <a:prstGeom prst="rect">
            <a:avLst/>
          </a:prstGeom>
          <a:solidFill>
            <a:schemeClr val="bg1"/>
          </a:solidFill>
        </p:spPr>
        <p:txBody>
          <a:bodyPr wrap="square">
            <a:spAutoFit/>
          </a:bodyPr>
          <a:lstStyle/>
          <a:p>
            <a:pPr algn="ctr">
              <a:spcBef>
                <a:spcPct val="0"/>
              </a:spcBef>
              <a:buClrTx/>
              <a:buNone/>
            </a:pPr>
            <a:r>
              <a:rPr lang="en-US" altLang="en-US">
                <a:solidFill>
                  <a:srgbClr val="00B050"/>
                </a:solidFill>
                <a:latin typeface="Arial" panose="020B0604020202020204" pitchFamily="34" charset="0"/>
                <a:cs typeface="Arial" panose="020B0604020202020204" pitchFamily="34" charset="0"/>
              </a:rPr>
              <a:t>109</a:t>
            </a:r>
            <a:r>
              <a:rPr lang="en-US" altLang="en-US" baseline="30000">
                <a:solidFill>
                  <a:srgbClr val="00B050"/>
                </a:solidFill>
                <a:latin typeface="Arial" panose="020B0604020202020204" pitchFamily="34" charset="0"/>
                <a:cs typeface="Arial" panose="020B0604020202020204" pitchFamily="34" charset="0"/>
              </a:rPr>
              <a:t>0 </a:t>
            </a:r>
            <a:r>
              <a:rPr lang="en-US" altLang="en-US">
                <a:solidFill>
                  <a:srgbClr val="00B050"/>
                </a:solidFill>
                <a:latin typeface="Arial" panose="020B0604020202020204" pitchFamily="34" charset="0"/>
                <a:cs typeface="Arial" panose="020B0604020202020204" pitchFamily="34" charset="0"/>
              </a:rPr>
              <a:t>24</a:t>
            </a:r>
            <a:r>
              <a:rPr lang="en-US" altLang="en-US" baseline="30000">
                <a:solidFill>
                  <a:srgbClr val="00B050"/>
                </a:solidFill>
                <a:latin typeface="Arial" panose="020B0604020202020204" pitchFamily="34" charset="0"/>
                <a:cs typeface="Arial" panose="020B0604020202020204" pitchFamily="34" charset="0"/>
              </a:rPr>
              <a:t>’</a:t>
            </a:r>
            <a:r>
              <a:rPr lang="en-US" altLang="en-US">
                <a:solidFill>
                  <a:srgbClr val="00B050"/>
                </a:solidFill>
                <a:latin typeface="Arial" panose="020B0604020202020204" pitchFamily="34" charset="0"/>
                <a:cs typeface="Arial" panose="020B0604020202020204" pitchFamily="34" charset="0"/>
              </a:rPr>
              <a:t>Đ  Vạn Thanh- Vạn Ninh Khánh Hoà </a:t>
            </a:r>
          </a:p>
        </p:txBody>
      </p:sp>
      <p:sp>
        <p:nvSpPr>
          <p:cNvPr id="5" name="Rectangle 4">
            <a:extLst>
              <a:ext uri="{FF2B5EF4-FFF2-40B4-BE49-F238E27FC236}">
                <a16:creationId xmlns:a16="http://schemas.microsoft.com/office/drawing/2014/main" id="{BB9A27CB-18C3-4038-8022-CD3F1582DB35}"/>
              </a:ext>
            </a:extLst>
          </p:cNvPr>
          <p:cNvSpPr/>
          <p:nvPr/>
        </p:nvSpPr>
        <p:spPr>
          <a:xfrm>
            <a:off x="3976517" y="6060878"/>
            <a:ext cx="3983783" cy="369332"/>
          </a:xfrm>
          <a:prstGeom prst="rect">
            <a:avLst/>
          </a:prstGeom>
          <a:solidFill>
            <a:schemeClr val="bg1"/>
          </a:solidFill>
        </p:spPr>
        <p:txBody>
          <a:bodyPr wrap="none">
            <a:spAutoFit/>
          </a:bodyPr>
          <a:lstStyle/>
          <a:p>
            <a:pPr algn="ctr">
              <a:spcBef>
                <a:spcPct val="0"/>
              </a:spcBef>
            </a:pPr>
            <a:r>
              <a:rPr lang="en-US" altLang="en-US">
                <a:solidFill>
                  <a:srgbClr val="00B050"/>
                </a:solidFill>
                <a:latin typeface="Arial" panose="020B0604020202020204" pitchFamily="34" charset="0"/>
                <a:cs typeface="Arial" panose="020B0604020202020204" pitchFamily="34" charset="0"/>
              </a:rPr>
              <a:t>8</a:t>
            </a:r>
            <a:r>
              <a:rPr lang="en-US" altLang="en-US" baseline="30000">
                <a:solidFill>
                  <a:srgbClr val="00B050"/>
                </a:solidFill>
                <a:latin typeface="Arial" panose="020B0604020202020204" pitchFamily="34" charset="0"/>
                <a:cs typeface="Arial" panose="020B0604020202020204" pitchFamily="34" charset="0"/>
              </a:rPr>
              <a:t>0</a:t>
            </a:r>
            <a:r>
              <a:rPr lang="en-US" altLang="en-US">
                <a:solidFill>
                  <a:srgbClr val="00B050"/>
                </a:solidFill>
                <a:latin typeface="Arial" panose="020B0604020202020204" pitchFamily="34" charset="0"/>
                <a:cs typeface="Arial" panose="020B0604020202020204" pitchFamily="34" charset="0"/>
              </a:rPr>
              <a:t>34</a:t>
            </a:r>
            <a:r>
              <a:rPr lang="en-US" altLang="en-US" baseline="30000">
                <a:solidFill>
                  <a:srgbClr val="00B050"/>
                </a:solidFill>
                <a:latin typeface="Arial" panose="020B0604020202020204" pitchFamily="34" charset="0"/>
                <a:cs typeface="Arial" panose="020B0604020202020204" pitchFamily="34" charset="0"/>
              </a:rPr>
              <a:t>’</a:t>
            </a:r>
            <a:r>
              <a:rPr lang="en-US" altLang="en-US">
                <a:solidFill>
                  <a:srgbClr val="00B050"/>
                </a:solidFill>
                <a:latin typeface="Arial" panose="020B0604020202020204" pitchFamily="34" charset="0"/>
                <a:cs typeface="Arial" panose="020B0604020202020204" pitchFamily="34" charset="0"/>
              </a:rPr>
              <a:t>B Đất mũi -Ngọc Hiển – Cà Mau</a:t>
            </a:r>
          </a:p>
        </p:txBody>
      </p:sp>
      <p:pic>
        <p:nvPicPr>
          <p:cNvPr id="14" name="Picture 13">
            <a:extLst>
              <a:ext uri="{FF2B5EF4-FFF2-40B4-BE49-F238E27FC236}">
                <a16:creationId xmlns:a16="http://schemas.microsoft.com/office/drawing/2014/main" id="{4255BD11-8364-450B-98CF-9B540713DDEB}"/>
              </a:ext>
            </a:extLst>
          </p:cNvPr>
          <p:cNvPicPr>
            <a:picLocks noChangeAspect="1"/>
          </p:cNvPicPr>
          <p:nvPr/>
        </p:nvPicPr>
        <p:blipFill>
          <a:blip r:embed="rId3"/>
          <a:stretch>
            <a:fillRect/>
          </a:stretch>
        </p:blipFill>
        <p:spPr>
          <a:xfrm>
            <a:off x="11201500" y="0"/>
            <a:ext cx="948620" cy="834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repeatCount="indefinite" fill="hold" grpId="0" nodeType="clickEffect">
                                  <p:stCondLst>
                                    <p:cond delay="0"/>
                                  </p:stCondLst>
                                  <p:childTnLst>
                                    <p:animScale>
                                      <p:cBhvr>
                                        <p:cTn id="6" dur="2000" fill="hold"/>
                                        <p:tgtEl>
                                          <p:spTgt spid="3083"/>
                                        </p:tgtEl>
                                      </p:cBhvr>
                                      <p:by x="150000" y="150000"/>
                                    </p:animScale>
                                  </p:childTnLst>
                                </p:cTn>
                              </p:par>
                            </p:childTnLst>
                          </p:cTn>
                        </p:par>
                        <p:par>
                          <p:cTn id="7" fill="hold" nodeType="withGroup">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repeatCount="indefinite" fill="hold" grpId="0" nodeType="clickEffect">
                                  <p:stCondLst>
                                    <p:cond delay="0"/>
                                  </p:stCondLst>
                                  <p:childTnLst>
                                    <p:animScale>
                                      <p:cBhvr>
                                        <p:cTn id="14" dur="2000" fill="hold"/>
                                        <p:tgtEl>
                                          <p:spTgt spid="3084"/>
                                        </p:tgtEl>
                                      </p:cBhvr>
                                      <p:by x="150000" y="150000"/>
                                    </p:animScale>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repeatCount="indefinite" fill="hold" grpId="0" nodeType="clickEffect">
                                  <p:stCondLst>
                                    <p:cond delay="0"/>
                                  </p:stCondLst>
                                  <p:childTnLst>
                                    <p:animScale>
                                      <p:cBhvr>
                                        <p:cTn id="22" dur="2000" fill="hold"/>
                                        <p:tgtEl>
                                          <p:spTgt spid="3082"/>
                                        </p:tgtEl>
                                      </p:cBhvr>
                                      <p:by x="150000" y="150000"/>
                                    </p:animScale>
                                  </p:childTnLst>
                                </p:cTn>
                              </p:par>
                            </p:childTnLst>
                          </p:cTn>
                        </p:par>
                        <p:par>
                          <p:cTn id="23" fill="hold" nodeType="withGroup">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repeatCount="indefinite" fill="hold" grpId="0" nodeType="clickEffect">
                                  <p:stCondLst>
                                    <p:cond delay="0"/>
                                  </p:stCondLst>
                                  <p:childTnLst>
                                    <p:animScale>
                                      <p:cBhvr>
                                        <p:cTn id="30" dur="2000" fill="hold"/>
                                        <p:tgtEl>
                                          <p:spTgt spid="3085"/>
                                        </p:tgtEl>
                                      </p:cBhvr>
                                      <p:by x="150000" y="150000"/>
                                    </p:animScale>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182">
                                            <p:txEl>
                                              <p:pRg st="0" end="0"/>
                                            </p:txEl>
                                          </p:spTgt>
                                        </p:tgtEl>
                                        <p:attrNameLst>
                                          <p:attrName>style.visibility</p:attrName>
                                        </p:attrNameLst>
                                      </p:cBhvr>
                                      <p:to>
                                        <p:strVal val="visible"/>
                                      </p:to>
                                    </p:set>
                                    <p:animEffect transition="in" filter="wipe(left)">
                                      <p:cBhvr>
                                        <p:cTn id="39" dur="500"/>
                                        <p:tgtEl>
                                          <p:spTgt spid="7182">
                                            <p:txEl>
                                              <p:pRg st="0" end="0"/>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7182">
                                            <p:txEl>
                                              <p:pRg st="1" end="1"/>
                                            </p:txEl>
                                          </p:spTgt>
                                        </p:tgtEl>
                                        <p:attrNameLst>
                                          <p:attrName>style.visibility</p:attrName>
                                        </p:attrNameLst>
                                      </p:cBhvr>
                                      <p:to>
                                        <p:strVal val="visible"/>
                                      </p:to>
                                    </p:set>
                                    <p:animEffect transition="in" filter="wipe(left)">
                                      <p:cBhvr>
                                        <p:cTn id="42" dur="500"/>
                                        <p:tgtEl>
                                          <p:spTgt spid="7182">
                                            <p:txEl>
                                              <p:pRg st="1" end="1"/>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7182">
                                            <p:txEl>
                                              <p:pRg st="2" end="2"/>
                                            </p:txEl>
                                          </p:spTgt>
                                        </p:tgtEl>
                                        <p:attrNameLst>
                                          <p:attrName>style.visibility</p:attrName>
                                        </p:attrNameLst>
                                      </p:cBhvr>
                                      <p:to>
                                        <p:strVal val="visible"/>
                                      </p:to>
                                    </p:set>
                                    <p:animEffect transition="in" filter="wipe(left)">
                                      <p:cBhvr>
                                        <p:cTn id="45" dur="500"/>
                                        <p:tgtEl>
                                          <p:spTgt spid="7182">
                                            <p:txEl>
                                              <p:pRg st="2" end="2"/>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7182">
                                            <p:txEl>
                                              <p:pRg st="3" end="3"/>
                                            </p:txEl>
                                          </p:spTgt>
                                        </p:tgtEl>
                                        <p:attrNameLst>
                                          <p:attrName>style.visibility</p:attrName>
                                        </p:attrNameLst>
                                      </p:cBhvr>
                                      <p:to>
                                        <p:strVal val="visible"/>
                                      </p:to>
                                    </p:set>
                                    <p:animEffect transition="in" filter="wipe(left)">
                                      <p:cBhvr>
                                        <p:cTn id="48" dur="500"/>
                                        <p:tgtEl>
                                          <p:spTgt spid="7182">
                                            <p:txEl>
                                              <p:pRg st="3" end="3"/>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7182">
                                            <p:txEl>
                                              <p:pRg st="4" end="4"/>
                                            </p:txEl>
                                          </p:spTgt>
                                        </p:tgtEl>
                                        <p:attrNameLst>
                                          <p:attrName>style.visibility</p:attrName>
                                        </p:attrNameLst>
                                      </p:cBhvr>
                                      <p:to>
                                        <p:strVal val="visible"/>
                                      </p:to>
                                    </p:set>
                                    <p:animEffect transition="in" filter="wipe(left)">
                                      <p:cBhvr>
                                        <p:cTn id="51" dur="500"/>
                                        <p:tgtEl>
                                          <p:spTgt spid="71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animBg="1"/>
      <p:bldP spid="3083" grpId="0" animBg="1"/>
      <p:bldP spid="3084" grpId="0" animBg="1"/>
      <p:bldP spid="3085" grpId="0" animBg="1"/>
      <p:bldP spid="2" grpId="0"/>
      <p:bldP spid="3" grpId="0"/>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062D72-9A41-465F-9850-15A629F723F4}"/>
              </a:ext>
            </a:extLst>
          </p:cNvPr>
          <p:cNvSpPr/>
          <p:nvPr/>
        </p:nvSpPr>
        <p:spPr>
          <a:xfrm>
            <a:off x="73445" y="125545"/>
            <a:ext cx="12074487" cy="2445745"/>
          </a:xfrm>
          <a:prstGeom prst="rect">
            <a:avLst/>
          </a:prstGeom>
          <a:solidFill>
            <a:srgbClr val="86D1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F0F8EC-4511-4956-9419-300D954D59C5}"/>
              </a:ext>
            </a:extLst>
          </p:cNvPr>
          <p:cNvGrpSpPr/>
          <p:nvPr/>
        </p:nvGrpSpPr>
        <p:grpSpPr>
          <a:xfrm>
            <a:off x="190041" y="264406"/>
            <a:ext cx="2330068" cy="2137272"/>
            <a:chOff x="190041" y="264406"/>
            <a:chExt cx="2330068" cy="2137272"/>
          </a:xfrm>
        </p:grpSpPr>
        <p:sp>
          <p:nvSpPr>
            <p:cNvPr id="11" name="Flowchart: Connector 10">
              <a:extLst>
                <a:ext uri="{FF2B5EF4-FFF2-40B4-BE49-F238E27FC236}">
                  <a16:creationId xmlns:a16="http://schemas.microsoft.com/office/drawing/2014/main" id="{E5EDD67D-D240-4541-B054-3463B343E5F0}"/>
                </a:ext>
              </a:extLst>
            </p:cNvPr>
            <p:cNvSpPr/>
            <p:nvPr/>
          </p:nvSpPr>
          <p:spPr>
            <a:xfrm>
              <a:off x="275422" y="264406"/>
              <a:ext cx="2159306" cy="2137272"/>
            </a:xfrm>
            <a:prstGeom prst="flowChartConnector">
              <a:avLst/>
            </a:prstGeom>
            <a:noFill/>
            <a:ln w="107950" cmpd="thinThick">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9E1BF4-1D2D-4768-B491-02ED41A09BFE}"/>
                </a:ext>
              </a:extLst>
            </p:cNvPr>
            <p:cNvSpPr txBox="1"/>
            <p:nvPr/>
          </p:nvSpPr>
          <p:spPr>
            <a:xfrm>
              <a:off x="190041" y="841469"/>
              <a:ext cx="2330068" cy="707886"/>
            </a:xfrm>
            <a:prstGeom prst="rect">
              <a:avLst/>
            </a:prstGeom>
            <a:noFill/>
          </p:spPr>
          <p:txBody>
            <a:bodyPr wrap="square" rtlCol="0">
              <a:spAutoFit/>
            </a:bodyPr>
            <a:lstStyle/>
            <a:p>
              <a:pPr algn="ctr"/>
              <a:r>
                <a:rPr lang="en-US" sz="4000" b="1">
                  <a:solidFill>
                    <a:srgbClr val="7030A0"/>
                  </a:solidFill>
                  <a:latin typeface="Arial" panose="020B0604020202020204" pitchFamily="34" charset="0"/>
                  <a:cs typeface="Arial" panose="020B0604020202020204" pitchFamily="34" charset="0"/>
                </a:rPr>
                <a:t>BÀI 1</a:t>
              </a:r>
            </a:p>
          </p:txBody>
        </p:sp>
      </p:grpSp>
      <p:sp>
        <p:nvSpPr>
          <p:cNvPr id="13" name="TextBox 12">
            <a:extLst>
              <a:ext uri="{FF2B5EF4-FFF2-40B4-BE49-F238E27FC236}">
                <a16:creationId xmlns:a16="http://schemas.microsoft.com/office/drawing/2014/main" id="{C572A391-672F-47D8-81D7-192D848CE7D8}"/>
              </a:ext>
            </a:extLst>
          </p:cNvPr>
          <p:cNvSpPr txBox="1"/>
          <p:nvPr/>
        </p:nvSpPr>
        <p:spPr>
          <a:xfrm>
            <a:off x="2978226" y="764525"/>
            <a:ext cx="8626207" cy="1569660"/>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HỆ THỐNG KINH, VĨ TUYẾN VÀ TỌA ĐỘ ĐỊA LÍ</a:t>
            </a:r>
          </a:p>
        </p:txBody>
      </p:sp>
      <p:sp>
        <p:nvSpPr>
          <p:cNvPr id="16" name="Rectangle 15">
            <a:extLst>
              <a:ext uri="{FF2B5EF4-FFF2-40B4-BE49-F238E27FC236}">
                <a16:creationId xmlns:a16="http://schemas.microsoft.com/office/drawing/2014/main" id="{BC61F664-EAAB-47D8-80F0-DA4A88B96A09}"/>
              </a:ext>
            </a:extLst>
          </p:cNvPr>
          <p:cNvSpPr/>
          <p:nvPr/>
        </p:nvSpPr>
        <p:spPr>
          <a:xfrm>
            <a:off x="275422" y="3504328"/>
            <a:ext cx="11756834" cy="2062103"/>
          </a:xfrm>
          <a:prstGeom prst="rect">
            <a:avLst/>
          </a:prstGeom>
        </p:spPr>
        <p:txBody>
          <a:bodyPr wrap="square">
            <a:spAutoFit/>
          </a:bodyPr>
          <a:lstStyle/>
          <a:p>
            <a:pPr marL="457200" indent="-457200" algn="just">
              <a:buFont typeface="Wingdings" panose="05000000000000000000" pitchFamily="2" charset="2"/>
              <a:buChar char="§"/>
            </a:pPr>
            <a:r>
              <a:rPr lang="en-US" sz="3200">
                <a:solidFill>
                  <a:srgbClr val="1223FA"/>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1223FA"/>
                </a:solidFill>
                <a:latin typeface="Arial" panose="020B0604020202020204" pitchFamily="34" charset="0"/>
                <a:cs typeface="Arial" panose="020B0604020202020204" pitchFamily="34" charset="0"/>
              </a:rPr>
              <a:t>Xác định trên bản đồ và trên quả Địa Cầu kinh tuyến gốc, xích đạo,các bán cầu.</a:t>
            </a:r>
          </a:p>
          <a:p>
            <a:pPr marL="457200" indent="-457200" algn="just">
              <a:buFont typeface="Wingdings" panose="05000000000000000000" pitchFamily="2" charset="2"/>
              <a:buChar char="§"/>
            </a:pPr>
            <a:r>
              <a:rPr lang="en-US" sz="3200">
                <a:solidFill>
                  <a:srgbClr val="1223FA"/>
                </a:solidFill>
                <a:latin typeface="Arial" panose="020B0604020202020204" pitchFamily="34" charset="0"/>
                <a:cs typeface="Arial" panose="020B0604020202020204" pitchFamily="34" charset="0"/>
              </a:rPr>
              <a:t>Ghi được tọa độ địa lí của một địa điểm trên bản đồ.</a:t>
            </a:r>
          </a:p>
          <a:p>
            <a:pPr marL="457200" indent="-457200" algn="just">
              <a:buFont typeface="Wingdings" panose="05000000000000000000" pitchFamily="2" charset="2"/>
              <a:buChar char="§"/>
            </a:pPr>
            <a:r>
              <a:rPr lang="en-US" sz="3200">
                <a:solidFill>
                  <a:srgbClr val="1223FA"/>
                </a:solidFill>
                <a:latin typeface="Arial" panose="020B0604020202020204" pitchFamily="34" charset="0"/>
                <a:cs typeface="Arial" panose="020B0604020202020204" pitchFamily="34" charset="0"/>
              </a:rPr>
              <a:t>Nhận biết được một số lưới kinh,vĩ tuyến của bản đồ thế giới.</a:t>
            </a:r>
          </a:p>
        </p:txBody>
      </p:sp>
      <p:sp>
        <p:nvSpPr>
          <p:cNvPr id="17" name="TextBox 16">
            <a:extLst>
              <a:ext uri="{FF2B5EF4-FFF2-40B4-BE49-F238E27FC236}">
                <a16:creationId xmlns:a16="http://schemas.microsoft.com/office/drawing/2014/main" id="{3C35C537-87DC-4620-B9D1-F3857441A44B}"/>
              </a:ext>
            </a:extLst>
          </p:cNvPr>
          <p:cNvSpPr txBox="1"/>
          <p:nvPr/>
        </p:nvSpPr>
        <p:spPr>
          <a:xfrm>
            <a:off x="435166" y="2766786"/>
            <a:ext cx="3475822" cy="707886"/>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MỤC TIÊU:</a:t>
            </a:r>
          </a:p>
        </p:txBody>
      </p:sp>
      <p:pic>
        <p:nvPicPr>
          <p:cNvPr id="14" name="Hình ảnh 1">
            <a:extLst>
              <a:ext uri="{FF2B5EF4-FFF2-40B4-BE49-F238E27FC236}">
                <a16:creationId xmlns:a16="http://schemas.microsoft.com/office/drawing/2014/main" id="{651C2088-E544-4429-AB6A-5E62C492EB4F}"/>
              </a:ext>
            </a:extLst>
          </p:cNvPr>
          <p:cNvPicPr/>
          <p:nvPr/>
        </p:nvPicPr>
        <p:blipFill>
          <a:blip r:embed="rId2">
            <a:extLst>
              <a:ext uri="{BEBA8EAE-BF5A-486C-A8C5-ECC9F3942E4B}">
                <a14:imgProps xmlns:a14="http://schemas.microsoft.com/office/drawing/2010/main">
                  <a14:imgLayer r:embed="rId3">
                    <a14:imgEffect>
                      <a14:backgroundRemoval t="4395" b="93066" l="9961" r="89844">
                        <a14:foregroundMark x1="39551" y1="10156" x2="39551" y2="10156"/>
                        <a14:foregroundMark x1="37402" y1="9570" x2="25781" y2="27051"/>
                        <a14:foregroundMark x1="25781" y1="27051" x2="26172" y2="54980"/>
                        <a14:foregroundMark x1="26172" y1="54980" x2="46582" y2="69238"/>
                        <a14:foregroundMark x1="46582" y1="69238" x2="62305" y2="67969"/>
                        <a14:foregroundMark x1="51563" y1="70215" x2="54590" y2="79980"/>
                        <a14:foregroundMark x1="28809" y1="52734" x2="28223" y2="56836"/>
                        <a14:foregroundMark x1="28223" y1="57813" x2="19922" y2="40039"/>
                        <a14:foregroundMark x1="19922" y1="40039" x2="25293" y2="23047"/>
                        <a14:foregroundMark x1="25293" y1="23047" x2="37402" y2="12402"/>
                        <a14:foregroundMark x1="41406" y1="10840" x2="39551" y2="8887"/>
                        <a14:foregroundMark x1="41406" y1="8594" x2="41406" y2="11426"/>
                        <a14:foregroundMark x1="39551" y1="7910" x2="41406" y2="10156"/>
                        <a14:foregroundMark x1="36816" y1="12402" x2="49121" y2="14648"/>
                        <a14:foregroundMark x1="37695" y1="12402" x2="43262" y2="4492"/>
                        <a14:foregroundMark x1="54590" y1="74902" x2="60059" y2="94043"/>
                        <a14:foregroundMark x1="60059" y1="94043" x2="35938" y2="89648"/>
                        <a14:foregroundMark x1="35938" y1="89648" x2="59961" y2="93066"/>
                        <a14:foregroundMark x1="59961" y1="93066" x2="70508" y2="84180"/>
                      </a14:backgroundRemoval>
                    </a14:imgEffect>
                  </a14:imgLayer>
                </a14:imgProps>
              </a:ext>
            </a:extLst>
          </a:blip>
          <a:stretch>
            <a:fillRect/>
          </a:stretch>
        </p:blipFill>
        <p:spPr>
          <a:xfrm>
            <a:off x="11082969" y="5552660"/>
            <a:ext cx="1178804" cy="1251010"/>
          </a:xfrm>
          <a:prstGeom prst="rect">
            <a:avLst/>
          </a:prstGeom>
        </p:spPr>
      </p:pic>
    </p:spTree>
    <p:extLst>
      <p:ext uri="{BB962C8B-B14F-4D97-AF65-F5344CB8AC3E}">
        <p14:creationId xmlns:p14="http://schemas.microsoft.com/office/powerpoint/2010/main" val="103167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3160887" y="1928885"/>
            <a:ext cx="660789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3993999" y="2034063"/>
            <a:ext cx="5044669"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Hệ thống kinh vĩ tuyến</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2398660" y="1928885"/>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2508479" y="3182490"/>
            <a:ext cx="7260299"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3926388" y="3333992"/>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Tọa độ địa lí</a:t>
            </a:r>
          </a:p>
        </p:txBody>
      </p:sp>
      <p:sp>
        <p:nvSpPr>
          <p:cNvPr id="58" name="Arrow: Pentagon 57">
            <a:extLst>
              <a:ext uri="{FF2B5EF4-FFF2-40B4-BE49-F238E27FC236}">
                <a16:creationId xmlns:a16="http://schemas.microsoft.com/office/drawing/2014/main" id="{B227D5F1-AB8A-4158-8922-B2A51DFBD068}"/>
              </a:ext>
            </a:extLst>
          </p:cNvPr>
          <p:cNvSpPr/>
          <p:nvPr/>
        </p:nvSpPr>
        <p:spPr>
          <a:xfrm>
            <a:off x="2398660" y="3179566"/>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3389392" y="348693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1B03DE80-C2ED-44AC-AB7C-9C72AEC540EA}"/>
              </a:ext>
            </a:extLst>
          </p:cNvPr>
          <p:cNvGrpSpPr/>
          <p:nvPr/>
        </p:nvGrpSpPr>
        <p:grpSpPr>
          <a:xfrm>
            <a:off x="2462840" y="4702169"/>
            <a:ext cx="8498942"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id="{B3EB7F8F-6AAD-4224-864D-663DF6F03964}"/>
              </a:ext>
            </a:extLst>
          </p:cNvPr>
          <p:cNvSpPr txBox="1"/>
          <p:nvPr/>
        </p:nvSpPr>
        <p:spPr>
          <a:xfrm>
            <a:off x="3711769" y="4837498"/>
            <a:ext cx="707682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Lưới kinh vĩ tuyến của bản đồ thế giới</a:t>
            </a:r>
          </a:p>
        </p:txBody>
      </p:sp>
      <p:sp>
        <p:nvSpPr>
          <p:cNvPr id="65" name="Arrow: Pentagon 64">
            <a:extLst>
              <a:ext uri="{FF2B5EF4-FFF2-40B4-BE49-F238E27FC236}">
                <a16:creationId xmlns:a16="http://schemas.microsoft.com/office/drawing/2014/main" id="{733D660B-1805-49FB-A17F-B7D5619858B7}"/>
              </a:ext>
            </a:extLst>
          </p:cNvPr>
          <p:cNvSpPr/>
          <p:nvPr/>
        </p:nvSpPr>
        <p:spPr>
          <a:xfrm>
            <a:off x="2353021" y="4699245"/>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id="{F2409D1B-74C3-4E19-9136-9E842D4E21CF}"/>
              </a:ext>
            </a:extLst>
          </p:cNvPr>
          <p:cNvSpPr/>
          <p:nvPr/>
        </p:nvSpPr>
        <p:spPr>
          <a:xfrm rot="5400000">
            <a:off x="3343753" y="500661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95917" y="-173005"/>
            <a:ext cx="1557416" cy="1628208"/>
          </a:xfrm>
          <a:prstGeom prst="rect">
            <a:avLst/>
          </a:prstGeom>
        </p:spPr>
      </p:pic>
      <p:pic>
        <p:nvPicPr>
          <p:cNvPr id="33" name="Picture 32">
            <a:extLst>
              <a:ext uri="{FF2B5EF4-FFF2-40B4-BE49-F238E27FC236}">
                <a16:creationId xmlns:a16="http://schemas.microsoft.com/office/drawing/2014/main" id="{EE769C31-9969-44BF-9518-6056A2119E2A}"/>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wipe(left)">
                                      <p:cBhvr>
                                        <p:cTn id="36" dur="500"/>
                                        <p:tgtEl>
                                          <p:spTgt spid="6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ipe(left)">
                                      <p:cBhvr>
                                        <p:cTn id="39" dur="500"/>
                                        <p:tgtEl>
                                          <p:spTgt spid="6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left)">
                                      <p:cBhvr>
                                        <p:cTn id="45" dur="500"/>
                                        <p:tgtEl>
                                          <p:spTgt spid="66"/>
                                        </p:tgtEl>
                                      </p:cBhvr>
                                    </p:animEffect>
                                  </p:childTnLst>
                                </p:cTn>
                              </p:par>
                              <p:par>
                                <p:cTn id="46" presetID="21" presetClass="emph" presetSubtype="0" fill="hold" nodeType="withEffect">
                                  <p:stCondLst>
                                    <p:cond delay="0"/>
                                  </p:stCondLst>
                                  <p:childTnLst>
                                    <p:animClr clrSpc="hsl" dir="cw">
                                      <p:cBhvr override="childStyle">
                                        <p:cTn id="47" dur="500" fill="hold"/>
                                        <p:tgtEl>
                                          <p:spTgt spid="71"/>
                                        </p:tgtEl>
                                        <p:attrNameLst>
                                          <p:attrName>style.color</p:attrName>
                                        </p:attrNameLst>
                                      </p:cBhvr>
                                      <p:by>
                                        <p:hsl h="7200000" s="0" l="0"/>
                                      </p:by>
                                    </p:animClr>
                                    <p:animClr clrSpc="hsl" dir="cw">
                                      <p:cBhvr>
                                        <p:cTn id="48" dur="500" fill="hold"/>
                                        <p:tgtEl>
                                          <p:spTgt spid="71"/>
                                        </p:tgtEl>
                                        <p:attrNameLst>
                                          <p:attrName>fillcolor</p:attrName>
                                        </p:attrNameLst>
                                      </p:cBhvr>
                                      <p:by>
                                        <p:hsl h="7200000" s="0" l="0"/>
                                      </p:by>
                                    </p:animClr>
                                    <p:animClr clrSpc="hsl" dir="cw">
                                      <p:cBhvr>
                                        <p:cTn id="49" dur="500" fill="hold"/>
                                        <p:tgtEl>
                                          <p:spTgt spid="71"/>
                                        </p:tgtEl>
                                        <p:attrNameLst>
                                          <p:attrName>stroke.color</p:attrName>
                                        </p:attrNameLst>
                                      </p:cBhvr>
                                      <p:by>
                                        <p:hsl h="7200000" s="0" l="0"/>
                                      </p:by>
                                    </p:animClr>
                                    <p:set>
                                      <p:cBhvr>
                                        <p:cTn id="50"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hought Bubble: Cloud 12">
            <a:extLst>
              <a:ext uri="{FF2B5EF4-FFF2-40B4-BE49-F238E27FC236}">
                <a16:creationId xmlns:a16="http://schemas.microsoft.com/office/drawing/2014/main" id="{9BDCACF2-27D1-4295-B281-63267A13BB99}"/>
              </a:ext>
            </a:extLst>
          </p:cNvPr>
          <p:cNvSpPr/>
          <p:nvPr/>
        </p:nvSpPr>
        <p:spPr>
          <a:xfrm>
            <a:off x="0" y="1324920"/>
            <a:ext cx="5151120" cy="3525520"/>
          </a:xfrm>
          <a:prstGeom prst="cloudCallout">
            <a:avLst>
              <a:gd name="adj1" fmla="val 103834"/>
              <a:gd name="adj2" fmla="val 7694"/>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Quả địa cầu</a:t>
            </a:r>
          </a:p>
          <a:p>
            <a:pPr algn="ctr"/>
            <a:r>
              <a:rPr lang="en-US" sz="4000" b="1">
                <a:solidFill>
                  <a:srgbClr val="FF0000"/>
                </a:solidFill>
                <a:latin typeface="Arial" panose="020B0604020202020204" pitchFamily="34" charset="0"/>
                <a:cs typeface="Arial" panose="020B0604020202020204" pitchFamily="34" charset="0"/>
              </a:rPr>
              <a:t> là gì</a:t>
            </a:r>
          </a:p>
        </p:txBody>
      </p:sp>
      <p:sp>
        <p:nvSpPr>
          <p:cNvPr id="14" name="Thought Bubble: Cloud 13">
            <a:extLst>
              <a:ext uri="{FF2B5EF4-FFF2-40B4-BE49-F238E27FC236}">
                <a16:creationId xmlns:a16="http://schemas.microsoft.com/office/drawing/2014/main" id="{48BEEB80-9615-42FC-A289-91E3D0551974}"/>
              </a:ext>
            </a:extLst>
          </p:cNvPr>
          <p:cNvSpPr/>
          <p:nvPr/>
        </p:nvSpPr>
        <p:spPr>
          <a:xfrm>
            <a:off x="0" y="1379634"/>
            <a:ext cx="5151120" cy="3525520"/>
          </a:xfrm>
          <a:prstGeom prst="cloudCallout">
            <a:avLst>
              <a:gd name="adj1" fmla="val 103834"/>
              <a:gd name="adj2" fmla="val 7694"/>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Xác định điểm cực Bắc và cực Nam trên quả địa cầu?</a:t>
            </a:r>
          </a:p>
        </p:txBody>
      </p:sp>
      <p:grpSp>
        <p:nvGrpSpPr>
          <p:cNvPr id="11" name="Group 10">
            <a:extLst>
              <a:ext uri="{FF2B5EF4-FFF2-40B4-BE49-F238E27FC236}">
                <a16:creationId xmlns:a16="http://schemas.microsoft.com/office/drawing/2014/main" id="{C9F4D871-0058-47AB-94E1-DAA3076C896B}"/>
              </a:ext>
            </a:extLst>
          </p:cNvPr>
          <p:cNvGrpSpPr/>
          <p:nvPr/>
        </p:nvGrpSpPr>
        <p:grpSpPr>
          <a:xfrm>
            <a:off x="0" y="19443"/>
            <a:ext cx="6640008" cy="872949"/>
            <a:chOff x="0" y="19443"/>
            <a:chExt cx="6640008" cy="872949"/>
          </a:xfrm>
        </p:grpSpPr>
        <p:grpSp>
          <p:nvGrpSpPr>
            <p:cNvPr id="12" name="Group 11">
              <a:extLst>
                <a:ext uri="{FF2B5EF4-FFF2-40B4-BE49-F238E27FC236}">
                  <a16:creationId xmlns:a16="http://schemas.microsoft.com/office/drawing/2014/main" id="{ABF46203-230E-47B0-9B56-3601D766E937}"/>
                </a:ext>
              </a:extLst>
            </p:cNvPr>
            <p:cNvGrpSpPr/>
            <p:nvPr/>
          </p:nvGrpSpPr>
          <p:grpSpPr>
            <a:xfrm>
              <a:off x="762227" y="19443"/>
              <a:ext cx="5333773" cy="872949"/>
              <a:chOff x="1133366" y="2220084"/>
              <a:chExt cx="4586227" cy="914400"/>
            </a:xfrm>
            <a:solidFill>
              <a:schemeClr val="accent4">
                <a:lumMod val="40000"/>
                <a:lumOff val="60000"/>
              </a:schemeClr>
            </a:solidFill>
          </p:grpSpPr>
          <p:sp>
            <p:nvSpPr>
              <p:cNvPr id="20" name="Arrow: Pentagon 19">
                <a:extLst>
                  <a:ext uri="{FF2B5EF4-FFF2-40B4-BE49-F238E27FC236}">
                    <a16:creationId xmlns:a16="http://schemas.microsoft.com/office/drawing/2014/main" id="{B0D66196-3800-4351-9E7B-129EDEE1E897}"/>
                  </a:ext>
                </a:extLst>
              </p:cNvPr>
              <p:cNvSpPr/>
              <p:nvPr/>
            </p:nvSpPr>
            <p:spPr>
              <a:xfrm>
                <a:off x="1133366" y="2220084"/>
                <a:ext cx="458622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32AB3E68-23D2-46C6-BBEE-5617AC861324}"/>
                  </a:ext>
                </a:extLst>
              </p:cNvPr>
              <p:cNvSpPr txBox="1"/>
              <p:nvPr/>
            </p:nvSpPr>
            <p:spPr>
              <a:xfrm>
                <a:off x="1307656" y="2384346"/>
                <a:ext cx="4096176"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E9815046-1ECE-4722-AAE3-F9136BF351A6}"/>
                </a:ext>
              </a:extLst>
            </p:cNvPr>
            <p:cNvSpPr txBox="1"/>
            <p:nvPr/>
          </p:nvSpPr>
          <p:spPr>
            <a:xfrm>
              <a:off x="1595339" y="124621"/>
              <a:ext cx="5044669"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Hệ thống kinh vĩ tuyến</a:t>
              </a:r>
            </a:p>
          </p:txBody>
        </p:sp>
        <p:grpSp>
          <p:nvGrpSpPr>
            <p:cNvPr id="17" name="Group 16">
              <a:extLst>
                <a:ext uri="{FF2B5EF4-FFF2-40B4-BE49-F238E27FC236}">
                  <a16:creationId xmlns:a16="http://schemas.microsoft.com/office/drawing/2014/main" id="{EDE3A25F-6540-4911-8948-B0EB5B1A012F}"/>
                </a:ext>
              </a:extLst>
            </p:cNvPr>
            <p:cNvGrpSpPr/>
            <p:nvPr/>
          </p:nvGrpSpPr>
          <p:grpSpPr>
            <a:xfrm>
              <a:off x="0" y="19443"/>
              <a:ext cx="1301952" cy="872949"/>
              <a:chOff x="344605" y="154323"/>
              <a:chExt cx="1301952" cy="872949"/>
            </a:xfrm>
          </p:grpSpPr>
          <p:sp>
            <p:nvSpPr>
              <p:cNvPr id="18" name="Arrow: Pentagon 17">
                <a:extLst>
                  <a:ext uri="{FF2B5EF4-FFF2-40B4-BE49-F238E27FC236}">
                    <a16:creationId xmlns:a16="http://schemas.microsoft.com/office/drawing/2014/main" id="{26E5440D-863B-41A4-A84A-4078E8FF798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9" name="Isosceles Triangle 18">
                <a:extLst>
                  <a:ext uri="{FF2B5EF4-FFF2-40B4-BE49-F238E27FC236}">
                    <a16:creationId xmlns:a16="http://schemas.microsoft.com/office/drawing/2014/main" id="{25D4A475-851B-4422-BE8A-7E95E29645A4}"/>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2" name="Hình ảnh 1">
            <a:extLst>
              <a:ext uri="{FF2B5EF4-FFF2-40B4-BE49-F238E27FC236}">
                <a16:creationId xmlns:a16="http://schemas.microsoft.com/office/drawing/2014/main" id="{DDCF36AB-9D72-4F92-A03A-0D4601658D64}"/>
              </a:ext>
            </a:extLst>
          </p:cNvPr>
          <p:cNvPicPr/>
          <p:nvPr/>
        </p:nvPicPr>
        <p:blipFill>
          <a:blip r:embed="rId2">
            <a:extLst>
              <a:ext uri="{BEBA8EAE-BF5A-486C-A8C5-ECC9F3942E4B}">
                <a14:imgProps xmlns:a14="http://schemas.microsoft.com/office/drawing/2010/main">
                  <a14:imgLayer r:embed="rId3">
                    <a14:imgEffect>
                      <a14:backgroundRemoval t="4395" b="93066" l="9961" r="89844">
                        <a14:foregroundMark x1="39551" y1="10156" x2="39551" y2="10156"/>
                        <a14:foregroundMark x1="37402" y1="9570" x2="25781" y2="27051"/>
                        <a14:foregroundMark x1="25781" y1="27051" x2="26172" y2="54980"/>
                        <a14:foregroundMark x1="26172" y1="54980" x2="46582" y2="69238"/>
                        <a14:foregroundMark x1="46582" y1="69238" x2="62305" y2="67969"/>
                        <a14:foregroundMark x1="51563" y1="70215" x2="54590" y2="79980"/>
                        <a14:foregroundMark x1="28809" y1="52734" x2="28223" y2="56836"/>
                        <a14:foregroundMark x1="28223" y1="57813" x2="19922" y2="40039"/>
                        <a14:foregroundMark x1="19922" y1="40039" x2="25293" y2="23047"/>
                        <a14:foregroundMark x1="25293" y1="23047" x2="37402" y2="12402"/>
                        <a14:foregroundMark x1="41406" y1="10840" x2="39551" y2="8887"/>
                        <a14:foregroundMark x1="41406" y1="8594" x2="41406" y2="11426"/>
                        <a14:foregroundMark x1="39551" y1="7910" x2="41406" y2="10156"/>
                        <a14:foregroundMark x1="36816" y1="12402" x2="49121" y2="14648"/>
                        <a14:foregroundMark x1="37695" y1="12402" x2="43262" y2="4492"/>
                        <a14:foregroundMark x1="54590" y1="74902" x2="60059" y2="94043"/>
                        <a14:foregroundMark x1="60059" y1="94043" x2="35938" y2="89648"/>
                        <a14:foregroundMark x1="35938" y1="89648" x2="59961" y2="93066"/>
                        <a14:foregroundMark x1="59961" y1="93066" x2="70508" y2="84180"/>
                      </a14:backgroundRemoval>
                    </a14:imgEffect>
                  </a14:imgLayer>
                </a14:imgProps>
              </a:ext>
            </a:extLst>
          </a:blip>
          <a:stretch>
            <a:fillRect/>
          </a:stretch>
        </p:blipFill>
        <p:spPr>
          <a:xfrm>
            <a:off x="6298699" y="776423"/>
            <a:ext cx="6062668" cy="5929320"/>
          </a:xfrm>
          <a:prstGeom prst="rect">
            <a:avLst/>
          </a:prstGeom>
        </p:spPr>
      </p:pic>
      <p:cxnSp>
        <p:nvCxnSpPr>
          <p:cNvPr id="23" name="Straight Arrow Connector 22">
            <a:extLst>
              <a:ext uri="{FF2B5EF4-FFF2-40B4-BE49-F238E27FC236}">
                <a16:creationId xmlns:a16="http://schemas.microsoft.com/office/drawing/2014/main" id="{50FF0460-C6DF-4078-9913-FC8F76EFC994}"/>
              </a:ext>
            </a:extLst>
          </p:cNvPr>
          <p:cNvCxnSpPr>
            <a:cxnSpLocks/>
          </p:cNvCxnSpPr>
          <p:nvPr/>
        </p:nvCxnSpPr>
        <p:spPr>
          <a:xfrm>
            <a:off x="8047202" y="959522"/>
            <a:ext cx="759638" cy="5218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13325F9-F1B7-4F80-9BE7-ED9F4AE17DFC}"/>
              </a:ext>
            </a:extLst>
          </p:cNvPr>
          <p:cNvSpPr txBox="1"/>
          <p:nvPr/>
        </p:nvSpPr>
        <p:spPr>
          <a:xfrm>
            <a:off x="7135250" y="436302"/>
            <a:ext cx="2010951"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Cực bắc</a:t>
            </a:r>
          </a:p>
        </p:txBody>
      </p:sp>
      <p:cxnSp>
        <p:nvCxnSpPr>
          <p:cNvPr id="25" name="Straight Arrow Connector 24">
            <a:extLst>
              <a:ext uri="{FF2B5EF4-FFF2-40B4-BE49-F238E27FC236}">
                <a16:creationId xmlns:a16="http://schemas.microsoft.com/office/drawing/2014/main" id="{DF2C6CE4-F6D9-4892-973B-1B051902BA66}"/>
              </a:ext>
            </a:extLst>
          </p:cNvPr>
          <p:cNvCxnSpPr>
            <a:cxnSpLocks/>
          </p:cNvCxnSpPr>
          <p:nvPr/>
        </p:nvCxnSpPr>
        <p:spPr>
          <a:xfrm flipV="1">
            <a:off x="8211828" y="4729969"/>
            <a:ext cx="1190025" cy="6037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1D44C55-95B1-4E8A-AF80-9E19EED1CFA5}"/>
              </a:ext>
            </a:extLst>
          </p:cNvPr>
          <p:cNvSpPr txBox="1"/>
          <p:nvPr/>
        </p:nvSpPr>
        <p:spPr>
          <a:xfrm>
            <a:off x="6455884" y="5489048"/>
            <a:ext cx="1647164"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Cực Nam</a:t>
            </a:r>
          </a:p>
        </p:txBody>
      </p:sp>
    </p:spTree>
    <p:extLst>
      <p:ext uri="{BB962C8B-B14F-4D97-AF65-F5344CB8AC3E}">
        <p14:creationId xmlns:p14="http://schemas.microsoft.com/office/powerpoint/2010/main" val="29501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par>
                                <p:cTn id="42" presetID="22" presetClass="entr" presetSubtype="8"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par>
                                <p:cTn id="50" presetID="2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DA144F5-42A5-44E2-BD12-68D6B8192C07}"/>
              </a:ext>
            </a:extLst>
          </p:cNvPr>
          <p:cNvGraphicFramePr>
            <a:graphicFrameLocks noGrp="1"/>
          </p:cNvGraphicFramePr>
          <p:nvPr>
            <p:extLst>
              <p:ext uri="{D42A27DB-BD31-4B8C-83A1-F6EECF244321}">
                <p14:modId xmlns:p14="http://schemas.microsoft.com/office/powerpoint/2010/main" val="381731553"/>
              </p:ext>
            </p:extLst>
          </p:nvPr>
        </p:nvGraphicFramePr>
        <p:xfrm>
          <a:off x="429523" y="2256808"/>
          <a:ext cx="10989938" cy="4516920"/>
        </p:xfrm>
        <a:graphic>
          <a:graphicData uri="http://schemas.openxmlformats.org/drawingml/2006/table">
            <a:tbl>
              <a:tblPr firstRow="1" bandRow="1">
                <a:tableStyleId>{5C22544A-7EE6-4342-B048-85BDC9FD1C3A}</a:tableStyleId>
              </a:tblPr>
              <a:tblGrid>
                <a:gridCol w="3454084">
                  <a:extLst>
                    <a:ext uri="{9D8B030D-6E8A-4147-A177-3AD203B41FA5}">
                      <a16:colId xmlns:a16="http://schemas.microsoft.com/office/drawing/2014/main" val="1340674927"/>
                    </a:ext>
                  </a:extLst>
                </a:gridCol>
                <a:gridCol w="7535854">
                  <a:extLst>
                    <a:ext uri="{9D8B030D-6E8A-4147-A177-3AD203B41FA5}">
                      <a16:colId xmlns:a16="http://schemas.microsoft.com/office/drawing/2014/main" val="1619294060"/>
                    </a:ext>
                  </a:extLst>
                </a:gridCol>
              </a:tblGrid>
              <a:tr h="461701">
                <a:tc>
                  <a:txBody>
                    <a:bodyPr/>
                    <a:lstStyle/>
                    <a:p>
                      <a:pPr algn="l">
                        <a:lnSpc>
                          <a:spcPct val="107000"/>
                        </a:lnSpc>
                        <a:spcAft>
                          <a:spcPts val="0"/>
                        </a:spcAft>
                      </a:pPr>
                      <a:r>
                        <a:rPr lang="vi-VN" sz="2400" b="0">
                          <a:solidFill>
                            <a:srgbClr val="1223FA"/>
                          </a:solidFill>
                          <a:effectLst/>
                          <a:latin typeface="+mn-lt"/>
                          <a:ea typeface="Times New Roman" panose="02020603050405020304" pitchFamily="18" charset="0"/>
                          <a:cs typeface="Times New Roman" panose="02020603050405020304" pitchFamily="18" charset="0"/>
                        </a:rPr>
                        <a:t>Kinh tuyến?</a:t>
                      </a:r>
                      <a:endParaRPr lang="en-US" sz="2400" b="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rgbClr val="F2FA8E"/>
                    </a:solidFill>
                  </a:tcPr>
                </a:tc>
                <a:tc>
                  <a:txBody>
                    <a:bodyPr/>
                    <a:lstStyle/>
                    <a:p>
                      <a:pPr algn="ctr">
                        <a:lnSpc>
                          <a:spcPct val="107000"/>
                        </a:lnSpc>
                        <a:spcAft>
                          <a:spcPts val="0"/>
                        </a:spcAft>
                      </a:pPr>
                      <a:endParaRPr lang="en-US" sz="2400">
                        <a:solidFill>
                          <a:srgbClr val="FFFF00"/>
                        </a:solidFill>
                        <a:effectLst/>
                        <a:latin typeface="+mn-lt"/>
                        <a:ea typeface="Times New Roman" panose="02020603050405020304" pitchFamily="18" charset="0"/>
                        <a:cs typeface="Times New Roman" panose="02020603050405020304" pitchFamily="18" charset="0"/>
                      </a:endParaRPr>
                    </a:p>
                  </a:txBody>
                  <a:tcPr marL="68580" marR="68580" marT="0" marB="0">
                    <a:solidFill>
                      <a:srgbClr val="F2FA8E"/>
                    </a:solidFill>
                  </a:tcPr>
                </a:tc>
                <a:extLst>
                  <a:ext uri="{0D108BD9-81ED-4DB2-BD59-A6C34878D82A}">
                    <a16:rowId xmlns:a16="http://schemas.microsoft.com/office/drawing/2014/main" val="490856806"/>
                  </a:ext>
                </a:extLst>
              </a:tr>
              <a:tr h="579317">
                <a:tc>
                  <a:txBody>
                    <a:bodyPr/>
                    <a:lstStyle/>
                    <a:p>
                      <a:pPr>
                        <a:lnSpc>
                          <a:spcPct val="107000"/>
                        </a:lnSpc>
                        <a:spcAft>
                          <a:spcPts val="0"/>
                        </a:spcAft>
                      </a:pPr>
                      <a:r>
                        <a:rPr lang="vi-VN" sz="2400">
                          <a:solidFill>
                            <a:srgbClr val="1223FA"/>
                          </a:solidFill>
                          <a:effectLst/>
                          <a:latin typeface="+mn-lt"/>
                          <a:ea typeface="Times New Roman" panose="02020603050405020304" pitchFamily="18" charset="0"/>
                          <a:cs typeface="Times New Roman" panose="02020603050405020304" pitchFamily="18" charset="0"/>
                        </a:rPr>
                        <a:t>Kinh tuyến gốc?</a:t>
                      </a: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7000"/>
                        </a:lnSpc>
                        <a:spcAft>
                          <a:spcPts val="0"/>
                        </a:spcAft>
                      </a:pP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916501637"/>
                  </a:ext>
                </a:extLst>
              </a:tr>
              <a:tr h="579317">
                <a:tc>
                  <a:txBody>
                    <a:bodyPr/>
                    <a:lstStyle/>
                    <a:p>
                      <a:pPr>
                        <a:lnSpc>
                          <a:spcPct val="107000"/>
                        </a:lnSpc>
                        <a:spcAft>
                          <a:spcPts val="0"/>
                        </a:spcAft>
                      </a:pPr>
                      <a:r>
                        <a:rPr lang="vi-VN" sz="2400">
                          <a:solidFill>
                            <a:srgbClr val="1223FA"/>
                          </a:solidFill>
                          <a:effectLst/>
                          <a:latin typeface="+mn-lt"/>
                          <a:ea typeface="Times New Roman" panose="02020603050405020304" pitchFamily="18" charset="0"/>
                          <a:cs typeface="Times New Roman" panose="02020603050405020304" pitchFamily="18" charset="0"/>
                        </a:rPr>
                        <a:t>Vĩ tuyến?</a:t>
                      </a: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5">
                        <a:lumMod val="40000"/>
                        <a:lumOff val="60000"/>
                      </a:schemeClr>
                    </a:solidFill>
                  </a:tcPr>
                </a:tc>
                <a:tc>
                  <a:txBody>
                    <a:bodyPr/>
                    <a:lstStyle/>
                    <a:p>
                      <a:pPr>
                        <a:lnSpc>
                          <a:spcPct val="107000"/>
                        </a:lnSpc>
                        <a:spcAft>
                          <a:spcPts val="0"/>
                        </a:spcAft>
                      </a:pP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96247678"/>
                  </a:ext>
                </a:extLst>
              </a:tr>
              <a:tr h="579317">
                <a:tc>
                  <a:txBody>
                    <a:bodyPr/>
                    <a:lstStyle/>
                    <a:p>
                      <a:pPr>
                        <a:lnSpc>
                          <a:spcPct val="107000"/>
                        </a:lnSpc>
                        <a:spcAft>
                          <a:spcPts val="0"/>
                        </a:spcAft>
                      </a:pPr>
                      <a:r>
                        <a:rPr lang="vi-VN" sz="2400">
                          <a:solidFill>
                            <a:srgbClr val="1223FA"/>
                          </a:solidFill>
                          <a:effectLst/>
                          <a:latin typeface="+mn-lt"/>
                          <a:ea typeface="Times New Roman" panose="02020603050405020304" pitchFamily="18" charset="0"/>
                          <a:cs typeface="Times New Roman" panose="02020603050405020304" pitchFamily="18" charset="0"/>
                        </a:rPr>
                        <a:t>Vĩ tuyến gốc?</a:t>
                      </a: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414202093"/>
                  </a:ext>
                </a:extLst>
              </a:tr>
              <a:tr h="579317">
                <a:tc>
                  <a:txBody>
                    <a:bodyPr/>
                    <a:lstStyle/>
                    <a:p>
                      <a:pPr>
                        <a:lnSpc>
                          <a:spcPct val="107000"/>
                        </a:lnSpc>
                        <a:spcAft>
                          <a:spcPts val="0"/>
                        </a:spcAft>
                      </a:pPr>
                      <a:r>
                        <a:rPr lang="vi-VN" sz="2400">
                          <a:solidFill>
                            <a:srgbClr val="1223FA"/>
                          </a:solidFill>
                          <a:effectLst/>
                          <a:latin typeface="+mn-lt"/>
                          <a:ea typeface="Times New Roman" panose="02020603050405020304" pitchFamily="18" charset="0"/>
                          <a:cs typeface="Times New Roman" panose="02020603050405020304" pitchFamily="18" charset="0"/>
                        </a:rPr>
                        <a:t>Vĩ tuyến Bắc</a:t>
                      </a: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7000"/>
                        </a:lnSpc>
                        <a:spcAft>
                          <a:spcPts val="0"/>
                        </a:spcAft>
                      </a:pP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88941137"/>
                  </a:ext>
                </a:extLst>
              </a:tr>
              <a:tr h="579317">
                <a:tc>
                  <a:txBody>
                    <a:bodyPr/>
                    <a:lstStyle/>
                    <a:p>
                      <a:pPr>
                        <a:lnSpc>
                          <a:spcPct val="107000"/>
                        </a:lnSpc>
                        <a:spcAft>
                          <a:spcPts val="0"/>
                        </a:spcAft>
                      </a:pPr>
                      <a:r>
                        <a:rPr lang="vi-VN" sz="2400">
                          <a:solidFill>
                            <a:srgbClr val="1223FA"/>
                          </a:solidFill>
                          <a:effectLst/>
                          <a:latin typeface="+mn-lt"/>
                          <a:ea typeface="Times New Roman" panose="02020603050405020304" pitchFamily="18" charset="0"/>
                          <a:cs typeface="Times New Roman" panose="02020603050405020304" pitchFamily="18" charset="0"/>
                        </a:rPr>
                        <a:t>Vĩ tuyến Nam?</a:t>
                      </a: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5">
                        <a:lumMod val="40000"/>
                        <a:lumOff val="60000"/>
                      </a:schemeClr>
                    </a:solidFill>
                  </a:tcPr>
                </a:tc>
                <a:tc>
                  <a:txBody>
                    <a:bodyPr/>
                    <a:lstStyle/>
                    <a:p>
                      <a:pPr>
                        <a:lnSpc>
                          <a:spcPct val="107000"/>
                        </a:lnSpc>
                        <a:spcAft>
                          <a:spcPts val="0"/>
                        </a:spcAft>
                      </a:pP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896424101"/>
                  </a:ext>
                </a:extLst>
              </a:tr>
              <a:tr h="579317">
                <a:tc>
                  <a:txBody>
                    <a:bodyPr/>
                    <a:lstStyle/>
                    <a:p>
                      <a:pPr>
                        <a:lnSpc>
                          <a:spcPct val="107000"/>
                        </a:lnSpc>
                        <a:spcAft>
                          <a:spcPts val="0"/>
                        </a:spcAft>
                      </a:pPr>
                      <a:r>
                        <a:rPr lang="vi-VN" sz="2400">
                          <a:solidFill>
                            <a:srgbClr val="1223FA"/>
                          </a:solidFill>
                          <a:effectLst/>
                          <a:latin typeface="+mn-lt"/>
                          <a:ea typeface="Times New Roman" panose="02020603050405020304" pitchFamily="18" charset="0"/>
                          <a:cs typeface="Times New Roman" panose="02020603050405020304" pitchFamily="18" charset="0"/>
                        </a:rPr>
                        <a:t>Kinh tuyến</a:t>
                      </a:r>
                      <a:r>
                        <a:rPr lang="en-US" sz="2400">
                          <a:solidFill>
                            <a:srgbClr val="1223FA"/>
                          </a:solidFill>
                          <a:effectLst/>
                          <a:latin typeface="+mn-lt"/>
                          <a:ea typeface="Times New Roman" panose="02020603050405020304" pitchFamily="18" charset="0"/>
                          <a:cs typeface="Times New Roman" panose="02020603050405020304" pitchFamily="18" charset="0"/>
                        </a:rPr>
                        <a:t> Tây?</a:t>
                      </a:r>
                    </a:p>
                  </a:txBody>
                  <a:tcPr marL="68580" marR="68580" marT="0" marB="0">
                    <a:solidFill>
                      <a:schemeClr val="accent4">
                        <a:lumMod val="60000"/>
                        <a:lumOff val="40000"/>
                      </a:schemeClr>
                    </a:solidFill>
                  </a:tcPr>
                </a:tc>
                <a:tc>
                  <a:txBody>
                    <a:bodyPr/>
                    <a:lstStyle/>
                    <a:p>
                      <a:pPr>
                        <a:lnSpc>
                          <a:spcPct val="107000"/>
                        </a:lnSpc>
                        <a:spcAft>
                          <a:spcPts val="0"/>
                        </a:spcAft>
                      </a:pP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185747842"/>
                  </a:ext>
                </a:extLst>
              </a:tr>
              <a:tr h="579317">
                <a:tc>
                  <a:txBody>
                    <a:bodyPr/>
                    <a:lstStyle/>
                    <a:p>
                      <a:pPr>
                        <a:lnSpc>
                          <a:spcPct val="107000"/>
                        </a:lnSpc>
                        <a:spcAft>
                          <a:spcPts val="0"/>
                        </a:spcAft>
                      </a:pPr>
                      <a:r>
                        <a:rPr lang="vi-VN" sz="2400">
                          <a:solidFill>
                            <a:srgbClr val="1223FA"/>
                          </a:solidFill>
                          <a:effectLst/>
                          <a:latin typeface="+mn-lt"/>
                          <a:ea typeface="Times New Roman" panose="02020603050405020304" pitchFamily="18" charset="0"/>
                          <a:cs typeface="Times New Roman" panose="02020603050405020304" pitchFamily="18" charset="0"/>
                        </a:rPr>
                        <a:t>Kinh tuyến</a:t>
                      </a:r>
                      <a:r>
                        <a:rPr lang="en-US" sz="2400">
                          <a:solidFill>
                            <a:srgbClr val="1223FA"/>
                          </a:solidFill>
                          <a:effectLst/>
                          <a:latin typeface="+mn-lt"/>
                          <a:ea typeface="Times New Roman" panose="02020603050405020304" pitchFamily="18" charset="0"/>
                          <a:cs typeface="Times New Roman" panose="02020603050405020304" pitchFamily="18" charset="0"/>
                        </a:rPr>
                        <a:t> Đông?</a:t>
                      </a:r>
                    </a:p>
                  </a:txBody>
                  <a:tcPr marL="68580" marR="68580" marT="0" marB="0">
                    <a:solidFill>
                      <a:schemeClr val="accent6">
                        <a:lumMod val="40000"/>
                        <a:lumOff val="60000"/>
                      </a:schemeClr>
                    </a:solidFill>
                  </a:tcPr>
                </a:tc>
                <a:tc>
                  <a:txBody>
                    <a:bodyPr/>
                    <a:lstStyle/>
                    <a:p>
                      <a:pPr>
                        <a:lnSpc>
                          <a:spcPct val="107000"/>
                        </a:lnSpc>
                        <a:spcAft>
                          <a:spcPts val="0"/>
                        </a:spcAft>
                      </a:pPr>
                      <a:endParaRPr lang="en-US" sz="2400">
                        <a:solidFill>
                          <a:srgbClr val="1223FA"/>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56691830"/>
                  </a:ext>
                </a:extLst>
              </a:tr>
            </a:tbl>
          </a:graphicData>
        </a:graphic>
      </p:graphicFrame>
      <p:sp>
        <p:nvSpPr>
          <p:cNvPr id="6" name="Rectangle 5">
            <a:extLst>
              <a:ext uri="{FF2B5EF4-FFF2-40B4-BE49-F238E27FC236}">
                <a16:creationId xmlns:a16="http://schemas.microsoft.com/office/drawing/2014/main" id="{6E1FB7E8-B15C-4D04-AA2E-DACCCF2CC02B}"/>
              </a:ext>
            </a:extLst>
          </p:cNvPr>
          <p:cNvSpPr/>
          <p:nvPr/>
        </p:nvSpPr>
        <p:spPr>
          <a:xfrm>
            <a:off x="330501" y="1254352"/>
            <a:ext cx="11112347" cy="954107"/>
          </a:xfrm>
          <a:prstGeom prst="rect">
            <a:avLst/>
          </a:prstGeom>
          <a:ln>
            <a:solidFill>
              <a:srgbClr val="0070C0"/>
            </a:solidFill>
            <a:prstDash val="sysDash"/>
          </a:ln>
        </p:spPr>
        <p:txBody>
          <a:bodyPr wrap="square">
            <a:spAutoFit/>
          </a:bodyPr>
          <a:lstStyle/>
          <a:p>
            <a:pPr algn="ctr"/>
            <a:r>
              <a:rPr lang="vi-VN" sz="2800">
                <a:solidFill>
                  <a:srgbClr val="FF3399"/>
                </a:solidFill>
                <a:highlight>
                  <a:srgbClr val="FFFED8"/>
                </a:highlight>
                <a:ea typeface="Times New Roman" panose="02020603050405020304" pitchFamily="18" charset="0"/>
              </a:rPr>
              <a:t>Nhiệm vụ: Dựa vào hình </a:t>
            </a:r>
            <a:r>
              <a:rPr lang="en-US" sz="2800">
                <a:solidFill>
                  <a:srgbClr val="FF3399"/>
                </a:solidFill>
                <a:highlight>
                  <a:srgbClr val="FFFED8"/>
                </a:highlight>
                <a:ea typeface="Times New Roman" panose="02020603050405020304" pitchFamily="18" charset="0"/>
              </a:rPr>
              <a:t>1.1</a:t>
            </a:r>
            <a:r>
              <a:rPr lang="vi-VN" sz="2800">
                <a:solidFill>
                  <a:srgbClr val="FF3399"/>
                </a:solidFill>
                <a:highlight>
                  <a:srgbClr val="FFFED8"/>
                </a:highlight>
                <a:ea typeface="Times New Roman" panose="02020603050405020304" pitchFamily="18" charset="0"/>
              </a:rPr>
              <a:t> và thông tin SGK, các em hãy trao đổi và hãy điền những thông tin còn thiếu vào phiếu học tập</a:t>
            </a:r>
            <a:endParaRPr lang="en-US" sz="2800">
              <a:solidFill>
                <a:srgbClr val="FF3399"/>
              </a:solidFill>
              <a:highlight>
                <a:srgbClr val="FFFED8"/>
              </a:highlight>
            </a:endParaRPr>
          </a:p>
        </p:txBody>
      </p:sp>
      <p:grpSp>
        <p:nvGrpSpPr>
          <p:cNvPr id="7" name="Group 6">
            <a:extLst>
              <a:ext uri="{FF2B5EF4-FFF2-40B4-BE49-F238E27FC236}">
                <a16:creationId xmlns:a16="http://schemas.microsoft.com/office/drawing/2014/main" id="{C5533BAD-0812-4D32-9440-A3606429350E}"/>
              </a:ext>
            </a:extLst>
          </p:cNvPr>
          <p:cNvGrpSpPr/>
          <p:nvPr/>
        </p:nvGrpSpPr>
        <p:grpSpPr>
          <a:xfrm>
            <a:off x="3937176" y="358561"/>
            <a:ext cx="3743707" cy="827835"/>
            <a:chOff x="2966071" y="1334049"/>
            <a:chExt cx="3453027" cy="682233"/>
          </a:xfrm>
        </p:grpSpPr>
        <p:sp>
          <p:nvSpPr>
            <p:cNvPr id="8" name="Rectangle: Rounded Corners 7">
              <a:extLst>
                <a:ext uri="{FF2B5EF4-FFF2-40B4-BE49-F238E27FC236}">
                  <a16:creationId xmlns:a16="http://schemas.microsoft.com/office/drawing/2014/main" id="{E8AB4D99-05F4-4FCF-85C3-47077D7FE1DD}"/>
                </a:ext>
              </a:extLst>
            </p:cNvPr>
            <p:cNvSpPr/>
            <p:nvPr/>
          </p:nvSpPr>
          <p:spPr>
            <a:xfrm>
              <a:off x="2966071" y="1334049"/>
              <a:ext cx="3198589" cy="682233"/>
            </a:xfrm>
            <a:prstGeom prst="round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9" name="TextBox 8">
              <a:extLst>
                <a:ext uri="{FF2B5EF4-FFF2-40B4-BE49-F238E27FC236}">
                  <a16:creationId xmlns:a16="http://schemas.microsoft.com/office/drawing/2014/main" id="{C2DC807D-B86F-49D7-ADEC-D187EF986A17}"/>
                </a:ext>
              </a:extLst>
            </p:cNvPr>
            <p:cNvSpPr txBox="1"/>
            <p:nvPr/>
          </p:nvSpPr>
          <p:spPr>
            <a:xfrm>
              <a:off x="2966071" y="1459724"/>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NHÓM TÀI NĂNG</a:t>
              </a:r>
            </a:p>
          </p:txBody>
        </p:sp>
      </p:grpSp>
      <p:pic>
        <p:nvPicPr>
          <p:cNvPr id="11"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43E6AA7D-1040-4EF9-B1A9-E92C977588A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338013" y="37470"/>
            <a:ext cx="1838761" cy="796693"/>
          </a:xfrm>
          <a:prstGeom prst="rect">
            <a:avLst/>
          </a:prstGeom>
          <a:noFill/>
          <a:extLst>
            <a:ext uri="{909E8E84-426E-40DD-AFC4-6F175D3DCCD1}">
              <a14:hiddenFill xmlns:a14="http://schemas.microsoft.com/office/drawing/2010/main">
                <a:solidFill>
                  <a:srgbClr val="FFFFFF"/>
                </a:solidFill>
              </a14:hiddenFill>
            </a:ext>
          </a:extLst>
        </p:spPr>
      </p:pic>
      <p:pic>
        <p:nvPicPr>
          <p:cNvPr id="12" name="3 Minute Timer (Nho)">
            <a:hlinkClick r:id="" action="ppaction://media"/>
            <a:extLst>
              <a:ext uri="{FF2B5EF4-FFF2-40B4-BE49-F238E27FC236}">
                <a16:creationId xmlns:a16="http://schemas.microsoft.com/office/drawing/2014/main" id="{8ED68023-AEE8-4FB9-A952-76A7AD75C3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98066" y="115237"/>
            <a:ext cx="1365228" cy="791642"/>
          </a:xfrm>
          <a:prstGeom prst="rect">
            <a:avLst/>
          </a:prstGeom>
        </p:spPr>
      </p:pic>
      <p:sp>
        <p:nvSpPr>
          <p:cNvPr id="13" name="Rectangle 12">
            <a:extLst>
              <a:ext uri="{FF2B5EF4-FFF2-40B4-BE49-F238E27FC236}">
                <a16:creationId xmlns:a16="http://schemas.microsoft.com/office/drawing/2014/main" id="{15D64754-7C82-4B90-AEF8-482090552573}"/>
              </a:ext>
            </a:extLst>
          </p:cNvPr>
          <p:cNvSpPr/>
          <p:nvPr/>
        </p:nvSpPr>
        <p:spPr>
          <a:xfrm>
            <a:off x="1355817" y="701391"/>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4" name="Rectangle 13">
            <a:extLst>
              <a:ext uri="{FF2B5EF4-FFF2-40B4-BE49-F238E27FC236}">
                <a16:creationId xmlns:a16="http://schemas.microsoft.com/office/drawing/2014/main" id="{DFDAD5EC-35B7-4A4C-8346-A2E4967732E5}"/>
              </a:ext>
            </a:extLst>
          </p:cNvPr>
          <p:cNvSpPr/>
          <p:nvPr/>
        </p:nvSpPr>
        <p:spPr>
          <a:xfrm>
            <a:off x="7658416" y="748703"/>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118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par>
                                <p:cTn id="19" presetID="2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2"/>
                </p:tgtEl>
              </p:cMediaNode>
            </p:video>
          </p:childTnLst>
        </p:cTn>
      </p:par>
    </p:tnLst>
    <p:bldLst>
      <p:bldP spid="6" grpId="0" animBg="1"/>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255333" y="6513004"/>
            <a:ext cx="11779240" cy="38439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73" name="Google Shape;973;p39"/>
          <p:cNvSpPr/>
          <p:nvPr/>
        </p:nvSpPr>
        <p:spPr>
          <a:xfrm rot="-10752235" flipH="1">
            <a:off x="1183333" y="6350060"/>
            <a:ext cx="9628587" cy="31644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11" name="Picture 10">
            <a:extLst>
              <a:ext uri="{FF2B5EF4-FFF2-40B4-BE49-F238E27FC236}">
                <a16:creationId xmlns:a16="http://schemas.microsoft.com/office/drawing/2014/main" id="{5852496A-9323-4AD1-A7D4-3A347C747333}"/>
              </a:ext>
            </a:extLst>
          </p:cNvPr>
          <p:cNvPicPr>
            <a:picLocks noChangeAspect="1"/>
          </p:cNvPicPr>
          <p:nvPr/>
        </p:nvPicPr>
        <p:blipFill>
          <a:blip r:embed="rId3"/>
          <a:stretch>
            <a:fillRect/>
          </a:stretch>
        </p:blipFill>
        <p:spPr>
          <a:xfrm>
            <a:off x="10969371" y="-9721"/>
            <a:ext cx="1222629" cy="1075678"/>
          </a:xfrm>
          <a:prstGeom prst="rect">
            <a:avLst/>
          </a:prstGeom>
        </p:spPr>
      </p:pic>
      <p:grpSp>
        <p:nvGrpSpPr>
          <p:cNvPr id="2" name="Group 1">
            <a:extLst>
              <a:ext uri="{FF2B5EF4-FFF2-40B4-BE49-F238E27FC236}">
                <a16:creationId xmlns:a16="http://schemas.microsoft.com/office/drawing/2014/main" id="{61EDB428-BD1B-47E5-99EB-0CD2F94157AA}"/>
              </a:ext>
            </a:extLst>
          </p:cNvPr>
          <p:cNvGrpSpPr/>
          <p:nvPr/>
        </p:nvGrpSpPr>
        <p:grpSpPr>
          <a:xfrm>
            <a:off x="0" y="19443"/>
            <a:ext cx="7370126" cy="872949"/>
            <a:chOff x="0" y="19443"/>
            <a:chExt cx="7370126" cy="872949"/>
          </a:xfrm>
        </p:grpSpPr>
        <p:grpSp>
          <p:nvGrpSpPr>
            <p:cNvPr id="8" name="Group 7">
              <a:extLst>
                <a:ext uri="{FF2B5EF4-FFF2-40B4-BE49-F238E27FC236}">
                  <a16:creationId xmlns:a16="http://schemas.microsoft.com/office/drawing/2014/main" id="{86F99F8D-5B01-49FD-8DA2-08EB81E3911C}"/>
                </a:ext>
              </a:extLst>
            </p:cNvPr>
            <p:cNvGrpSpPr/>
            <p:nvPr/>
          </p:nvGrpSpPr>
          <p:grpSpPr>
            <a:xfrm>
              <a:off x="762227" y="19443"/>
              <a:ext cx="6607899" cy="872949"/>
              <a:chOff x="1133366" y="2220084"/>
              <a:chExt cx="5681780" cy="914400"/>
            </a:xfrm>
            <a:solidFill>
              <a:schemeClr val="accent4">
                <a:lumMod val="40000"/>
                <a:lumOff val="60000"/>
              </a:schemeClr>
            </a:solidFill>
          </p:grpSpPr>
          <p:sp>
            <p:nvSpPr>
              <p:cNvPr id="9" name="Arrow: Pentagon 8">
                <a:extLst>
                  <a:ext uri="{FF2B5EF4-FFF2-40B4-BE49-F238E27FC236}">
                    <a16:creationId xmlns:a16="http://schemas.microsoft.com/office/drawing/2014/main" id="{6C7DA648-91DF-44D0-83E5-2DB401C85AD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81E178B7-CA40-4070-B6E1-A09CA9E1463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id="{52E02486-51F8-40B9-B5E8-1F7EC227F94C}"/>
                </a:ext>
              </a:extLst>
            </p:cNvPr>
            <p:cNvSpPr txBox="1"/>
            <p:nvPr/>
          </p:nvSpPr>
          <p:spPr>
            <a:xfrm>
              <a:off x="1595339" y="124621"/>
              <a:ext cx="5044669"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Hệ thống kinh vĩ tuyến</a:t>
              </a:r>
            </a:p>
          </p:txBody>
        </p:sp>
        <p:grpSp>
          <p:nvGrpSpPr>
            <p:cNvPr id="16" name="Group 15">
              <a:extLst>
                <a:ext uri="{FF2B5EF4-FFF2-40B4-BE49-F238E27FC236}">
                  <a16:creationId xmlns:a16="http://schemas.microsoft.com/office/drawing/2014/main" id="{0B0F5F43-A581-4B51-935A-F7B743DC4D6B}"/>
                </a:ext>
              </a:extLst>
            </p:cNvPr>
            <p:cNvGrpSpPr/>
            <p:nvPr/>
          </p:nvGrpSpPr>
          <p:grpSpPr>
            <a:xfrm>
              <a:off x="0" y="19443"/>
              <a:ext cx="1301952" cy="872949"/>
              <a:chOff x="344605" y="154323"/>
              <a:chExt cx="1301952" cy="872949"/>
            </a:xfrm>
          </p:grpSpPr>
          <p:sp>
            <p:nvSpPr>
              <p:cNvPr id="17" name="Arrow: Pentagon 16">
                <a:extLst>
                  <a:ext uri="{FF2B5EF4-FFF2-40B4-BE49-F238E27FC236}">
                    <a16:creationId xmlns:a16="http://schemas.microsoft.com/office/drawing/2014/main" id="{0755B0FC-C223-4514-9B01-378FB87031D5}"/>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8" name="Isosceles Triangle 17">
                <a:extLst>
                  <a:ext uri="{FF2B5EF4-FFF2-40B4-BE49-F238E27FC236}">
                    <a16:creationId xmlns:a16="http://schemas.microsoft.com/office/drawing/2014/main" id="{24D7EECA-B7B5-4958-937A-FAF4B6142332}"/>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a16="http://schemas.microsoft.com/office/drawing/2014/main" id="{8395ED72-7811-4EB5-BB9C-219037A1AB60}"/>
              </a:ext>
            </a:extLst>
          </p:cNvPr>
          <p:cNvGrpSpPr/>
          <p:nvPr/>
        </p:nvGrpSpPr>
        <p:grpSpPr>
          <a:xfrm>
            <a:off x="5573092" y="1141917"/>
            <a:ext cx="6618908" cy="5295126"/>
            <a:chOff x="5415665" y="1122210"/>
            <a:chExt cx="6618908" cy="5295126"/>
          </a:xfrm>
        </p:grpSpPr>
        <p:pic>
          <p:nvPicPr>
            <p:cNvPr id="3" name="Picture 2">
              <a:extLst>
                <a:ext uri="{FF2B5EF4-FFF2-40B4-BE49-F238E27FC236}">
                  <a16:creationId xmlns:a16="http://schemas.microsoft.com/office/drawing/2014/main" id="{EDE7EBA0-8135-4A54-ADA8-0583454F6976}"/>
                </a:ext>
              </a:extLst>
            </p:cNvPr>
            <p:cNvPicPr>
              <a:picLocks noChangeAspect="1"/>
            </p:cNvPicPr>
            <p:nvPr/>
          </p:nvPicPr>
          <p:blipFill>
            <a:blip r:embed="rId4"/>
            <a:stretch>
              <a:fillRect/>
            </a:stretch>
          </p:blipFill>
          <p:spPr>
            <a:xfrm>
              <a:off x="5415665" y="1122210"/>
              <a:ext cx="6618908" cy="5295126"/>
            </a:xfrm>
            <a:prstGeom prst="rect">
              <a:avLst/>
            </a:prstGeom>
          </p:spPr>
        </p:pic>
        <p:sp>
          <p:nvSpPr>
            <p:cNvPr id="19" name="Rectangle 18">
              <a:extLst>
                <a:ext uri="{FF2B5EF4-FFF2-40B4-BE49-F238E27FC236}">
                  <a16:creationId xmlns:a16="http://schemas.microsoft.com/office/drawing/2014/main" id="{AB163FA9-70FB-4C21-BC37-9A881629F733}"/>
                </a:ext>
              </a:extLst>
            </p:cNvPr>
            <p:cNvSpPr/>
            <p:nvPr/>
          </p:nvSpPr>
          <p:spPr>
            <a:xfrm>
              <a:off x="5415665" y="5732476"/>
              <a:ext cx="6101852" cy="52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rgbClr val="0070C0"/>
                  </a:solidFill>
                  <a:latin typeface="Arial" panose="020B0604020202020204" pitchFamily="34" charset="0"/>
                  <a:cs typeface="Arial" panose="020B0604020202020204" pitchFamily="34" charset="0"/>
                </a:rPr>
                <a:t>Hình 1.1. Kinh tuyến và vĩ tuyến trên quả Địa cầu</a:t>
              </a:r>
            </a:p>
          </p:txBody>
        </p:sp>
      </p:grpSp>
      <p:sp>
        <p:nvSpPr>
          <p:cNvPr id="5" name="Rectangle 4">
            <a:extLst>
              <a:ext uri="{FF2B5EF4-FFF2-40B4-BE49-F238E27FC236}">
                <a16:creationId xmlns:a16="http://schemas.microsoft.com/office/drawing/2014/main" id="{FE90F898-633F-4157-84AE-2E05EC37DF8F}"/>
              </a:ext>
            </a:extLst>
          </p:cNvPr>
          <p:cNvSpPr/>
          <p:nvPr/>
        </p:nvSpPr>
        <p:spPr>
          <a:xfrm>
            <a:off x="86284" y="1795637"/>
            <a:ext cx="5257800" cy="2677656"/>
          </a:xfrm>
          <a:prstGeom prst="rect">
            <a:avLst/>
          </a:prstGeom>
          <a:ln>
            <a:solidFill>
              <a:srgbClr val="00B0F0"/>
            </a:solidFill>
            <a:prstDash val="sysDash"/>
          </a:ln>
        </p:spPr>
        <p:txBody>
          <a:bodyPr wrap="square">
            <a:spAutoFit/>
          </a:bodyPr>
          <a:lstStyle/>
          <a:p>
            <a:pPr algn="just"/>
            <a:r>
              <a:rPr lang="en-US" sz="2800">
                <a:solidFill>
                  <a:srgbClr val="FF0000"/>
                </a:solidFill>
                <a:latin typeface="Arial" panose="020B0604020202020204" pitchFamily="34" charset="0"/>
                <a:cs typeface="Arial" panose="020B0604020202020204" pitchFamily="34" charset="0"/>
              </a:rPr>
              <a:t>Dựa vào thông tin vừa thảo luận, em hãy xác định: kinh tuyến gốc, các kinh tuyến Đông, các kinh tuyến Tây, vĩ tuyến Bắc, vĩ tuyến Nam, Xích đạo, bán cầu Bắc, bán cầu Nam</a:t>
            </a:r>
            <a:r>
              <a:rPr lang="en-US" sz="2800">
                <a:solidFill>
                  <a:srgbClr val="FF0000"/>
                </a:solidFill>
                <a:latin typeface="OpenSans"/>
              </a:rPr>
              <a:t>.</a:t>
            </a:r>
            <a:endParaRPr lang="en-US" sz="2800"/>
          </a:p>
        </p:txBody>
      </p:sp>
    </p:spTree>
    <p:extLst>
      <p:ext uri="{BB962C8B-B14F-4D97-AF65-F5344CB8AC3E}">
        <p14:creationId xmlns:p14="http://schemas.microsoft.com/office/powerpoint/2010/main" val="32003314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255333" y="6513004"/>
            <a:ext cx="11779240" cy="38439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73" name="Google Shape;973;p39"/>
          <p:cNvSpPr/>
          <p:nvPr/>
        </p:nvSpPr>
        <p:spPr>
          <a:xfrm rot="-10752235" flipH="1">
            <a:off x="1183333" y="6350060"/>
            <a:ext cx="9628587" cy="31644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11" name="Picture 10">
            <a:extLst>
              <a:ext uri="{FF2B5EF4-FFF2-40B4-BE49-F238E27FC236}">
                <a16:creationId xmlns:a16="http://schemas.microsoft.com/office/drawing/2014/main" id="{5852496A-9323-4AD1-A7D4-3A347C747333}"/>
              </a:ext>
            </a:extLst>
          </p:cNvPr>
          <p:cNvPicPr>
            <a:picLocks noChangeAspect="1"/>
          </p:cNvPicPr>
          <p:nvPr/>
        </p:nvPicPr>
        <p:blipFill>
          <a:blip r:embed="rId3"/>
          <a:stretch>
            <a:fillRect/>
          </a:stretch>
        </p:blipFill>
        <p:spPr>
          <a:xfrm>
            <a:off x="10969371" y="-9721"/>
            <a:ext cx="1222629" cy="1075678"/>
          </a:xfrm>
          <a:prstGeom prst="rect">
            <a:avLst/>
          </a:prstGeom>
        </p:spPr>
      </p:pic>
      <p:grpSp>
        <p:nvGrpSpPr>
          <p:cNvPr id="2" name="Group 1">
            <a:extLst>
              <a:ext uri="{FF2B5EF4-FFF2-40B4-BE49-F238E27FC236}">
                <a16:creationId xmlns:a16="http://schemas.microsoft.com/office/drawing/2014/main" id="{61EDB428-BD1B-47E5-99EB-0CD2F94157AA}"/>
              </a:ext>
            </a:extLst>
          </p:cNvPr>
          <p:cNvGrpSpPr/>
          <p:nvPr/>
        </p:nvGrpSpPr>
        <p:grpSpPr>
          <a:xfrm>
            <a:off x="0" y="19443"/>
            <a:ext cx="7370126" cy="872949"/>
            <a:chOff x="0" y="19443"/>
            <a:chExt cx="7370126" cy="872949"/>
          </a:xfrm>
        </p:grpSpPr>
        <p:grpSp>
          <p:nvGrpSpPr>
            <p:cNvPr id="8" name="Group 7">
              <a:extLst>
                <a:ext uri="{FF2B5EF4-FFF2-40B4-BE49-F238E27FC236}">
                  <a16:creationId xmlns:a16="http://schemas.microsoft.com/office/drawing/2014/main" id="{86F99F8D-5B01-49FD-8DA2-08EB81E3911C}"/>
                </a:ext>
              </a:extLst>
            </p:cNvPr>
            <p:cNvGrpSpPr/>
            <p:nvPr/>
          </p:nvGrpSpPr>
          <p:grpSpPr>
            <a:xfrm>
              <a:off x="762227" y="19443"/>
              <a:ext cx="6607899" cy="872949"/>
              <a:chOff x="1133366" y="2220084"/>
              <a:chExt cx="5681780" cy="914400"/>
            </a:xfrm>
            <a:solidFill>
              <a:schemeClr val="accent4">
                <a:lumMod val="40000"/>
                <a:lumOff val="60000"/>
              </a:schemeClr>
            </a:solidFill>
          </p:grpSpPr>
          <p:sp>
            <p:nvSpPr>
              <p:cNvPr id="9" name="Arrow: Pentagon 8">
                <a:extLst>
                  <a:ext uri="{FF2B5EF4-FFF2-40B4-BE49-F238E27FC236}">
                    <a16:creationId xmlns:a16="http://schemas.microsoft.com/office/drawing/2014/main" id="{6C7DA648-91DF-44D0-83E5-2DB401C85AD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81E178B7-CA40-4070-B6E1-A09CA9E1463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id="{52E02486-51F8-40B9-B5E8-1F7EC227F94C}"/>
                </a:ext>
              </a:extLst>
            </p:cNvPr>
            <p:cNvSpPr txBox="1"/>
            <p:nvPr/>
          </p:nvSpPr>
          <p:spPr>
            <a:xfrm>
              <a:off x="1595339" y="124621"/>
              <a:ext cx="5044669"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Hệ thống kinh vĩ tuyến</a:t>
              </a:r>
            </a:p>
          </p:txBody>
        </p:sp>
        <p:grpSp>
          <p:nvGrpSpPr>
            <p:cNvPr id="16" name="Group 15">
              <a:extLst>
                <a:ext uri="{FF2B5EF4-FFF2-40B4-BE49-F238E27FC236}">
                  <a16:creationId xmlns:a16="http://schemas.microsoft.com/office/drawing/2014/main" id="{0B0F5F43-A581-4B51-935A-F7B743DC4D6B}"/>
                </a:ext>
              </a:extLst>
            </p:cNvPr>
            <p:cNvGrpSpPr/>
            <p:nvPr/>
          </p:nvGrpSpPr>
          <p:grpSpPr>
            <a:xfrm>
              <a:off x="0" y="19443"/>
              <a:ext cx="1301952" cy="872949"/>
              <a:chOff x="344605" y="154323"/>
              <a:chExt cx="1301952" cy="872949"/>
            </a:xfrm>
          </p:grpSpPr>
          <p:sp>
            <p:nvSpPr>
              <p:cNvPr id="17" name="Arrow: Pentagon 16">
                <a:extLst>
                  <a:ext uri="{FF2B5EF4-FFF2-40B4-BE49-F238E27FC236}">
                    <a16:creationId xmlns:a16="http://schemas.microsoft.com/office/drawing/2014/main" id="{0755B0FC-C223-4514-9B01-378FB87031D5}"/>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8" name="Isosceles Triangle 17">
                <a:extLst>
                  <a:ext uri="{FF2B5EF4-FFF2-40B4-BE49-F238E27FC236}">
                    <a16:creationId xmlns:a16="http://schemas.microsoft.com/office/drawing/2014/main" id="{24D7EECA-B7B5-4958-937A-FAF4B6142332}"/>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a16="http://schemas.microsoft.com/office/drawing/2014/main" id="{8395ED72-7811-4EB5-BB9C-219037A1AB60}"/>
              </a:ext>
            </a:extLst>
          </p:cNvPr>
          <p:cNvGrpSpPr/>
          <p:nvPr/>
        </p:nvGrpSpPr>
        <p:grpSpPr>
          <a:xfrm>
            <a:off x="5573092" y="1141917"/>
            <a:ext cx="6618908" cy="5295126"/>
            <a:chOff x="5415665" y="1122210"/>
            <a:chExt cx="6618908" cy="5295126"/>
          </a:xfrm>
        </p:grpSpPr>
        <p:pic>
          <p:nvPicPr>
            <p:cNvPr id="3" name="Picture 2">
              <a:extLst>
                <a:ext uri="{FF2B5EF4-FFF2-40B4-BE49-F238E27FC236}">
                  <a16:creationId xmlns:a16="http://schemas.microsoft.com/office/drawing/2014/main" id="{EDE7EBA0-8135-4A54-ADA8-0583454F6976}"/>
                </a:ext>
              </a:extLst>
            </p:cNvPr>
            <p:cNvPicPr>
              <a:picLocks noChangeAspect="1"/>
            </p:cNvPicPr>
            <p:nvPr/>
          </p:nvPicPr>
          <p:blipFill>
            <a:blip r:embed="rId4"/>
            <a:stretch>
              <a:fillRect/>
            </a:stretch>
          </p:blipFill>
          <p:spPr>
            <a:xfrm>
              <a:off x="5415665" y="1122210"/>
              <a:ext cx="6618908" cy="5295126"/>
            </a:xfrm>
            <a:prstGeom prst="rect">
              <a:avLst/>
            </a:prstGeom>
          </p:spPr>
        </p:pic>
        <p:sp>
          <p:nvSpPr>
            <p:cNvPr id="19" name="Rectangle 18">
              <a:extLst>
                <a:ext uri="{FF2B5EF4-FFF2-40B4-BE49-F238E27FC236}">
                  <a16:creationId xmlns:a16="http://schemas.microsoft.com/office/drawing/2014/main" id="{AB163FA9-70FB-4C21-BC37-9A881629F733}"/>
                </a:ext>
              </a:extLst>
            </p:cNvPr>
            <p:cNvSpPr/>
            <p:nvPr/>
          </p:nvSpPr>
          <p:spPr>
            <a:xfrm>
              <a:off x="5415665" y="5732476"/>
              <a:ext cx="6101852" cy="52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rgbClr val="0070C0"/>
                  </a:solidFill>
                  <a:latin typeface="Arial" panose="020B0604020202020204" pitchFamily="34" charset="0"/>
                  <a:cs typeface="Arial" panose="020B0604020202020204" pitchFamily="34" charset="0"/>
                </a:rPr>
                <a:t>Hình 1.1. Kinh tuyến và vĩ tuyến trên quả Địa cầu</a:t>
              </a:r>
            </a:p>
          </p:txBody>
        </p:sp>
      </p:grpSp>
      <p:cxnSp>
        <p:nvCxnSpPr>
          <p:cNvPr id="20" name="Straight Connector 19">
            <a:extLst>
              <a:ext uri="{FF2B5EF4-FFF2-40B4-BE49-F238E27FC236}">
                <a16:creationId xmlns:a16="http://schemas.microsoft.com/office/drawing/2014/main" id="{873D5A1E-06A6-4384-95D6-D6856288B575}"/>
              </a:ext>
            </a:extLst>
          </p:cNvPr>
          <p:cNvCxnSpPr>
            <a:cxnSpLocks/>
          </p:cNvCxnSpPr>
          <p:nvPr/>
        </p:nvCxnSpPr>
        <p:spPr>
          <a:xfrm>
            <a:off x="8854231" y="1592445"/>
            <a:ext cx="0" cy="39957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Freeform: Shape 30">
            <a:extLst>
              <a:ext uri="{FF2B5EF4-FFF2-40B4-BE49-F238E27FC236}">
                <a16:creationId xmlns:a16="http://schemas.microsoft.com/office/drawing/2014/main" id="{0E90DC65-91E8-490C-83DD-1172562596D6}"/>
              </a:ext>
            </a:extLst>
          </p:cNvPr>
          <p:cNvSpPr/>
          <p:nvPr/>
        </p:nvSpPr>
        <p:spPr>
          <a:xfrm>
            <a:off x="6885542" y="3525397"/>
            <a:ext cx="3906077" cy="1145755"/>
          </a:xfrm>
          <a:custGeom>
            <a:avLst/>
            <a:gdLst>
              <a:gd name="connsiteX0" fmla="*/ 0 w 4763386"/>
              <a:gd name="connsiteY0" fmla="*/ 0 h 1329070"/>
              <a:gd name="connsiteX1" fmla="*/ 233916 w 4763386"/>
              <a:gd name="connsiteY1" fmla="*/ 552893 h 1329070"/>
              <a:gd name="connsiteX2" fmla="*/ 733646 w 4763386"/>
              <a:gd name="connsiteY2" fmla="*/ 967563 h 1329070"/>
              <a:gd name="connsiteX3" fmla="*/ 1371600 w 4763386"/>
              <a:gd name="connsiteY3" fmla="*/ 1233377 h 1329070"/>
              <a:gd name="connsiteX4" fmla="*/ 2381693 w 4763386"/>
              <a:gd name="connsiteY4" fmla="*/ 1329070 h 1329070"/>
              <a:gd name="connsiteX5" fmla="*/ 3200400 w 4763386"/>
              <a:gd name="connsiteY5" fmla="*/ 1233377 h 1329070"/>
              <a:gd name="connsiteX6" fmla="*/ 3912781 w 4763386"/>
              <a:gd name="connsiteY6" fmla="*/ 988828 h 1329070"/>
              <a:gd name="connsiteX7" fmla="*/ 4614530 w 4763386"/>
              <a:gd name="connsiteY7" fmla="*/ 361507 h 1329070"/>
              <a:gd name="connsiteX8" fmla="*/ 4763386 w 4763386"/>
              <a:gd name="connsiteY8" fmla="*/ 21265 h 1329070"/>
              <a:gd name="connsiteX9" fmla="*/ 4763386 w 4763386"/>
              <a:gd name="connsiteY9" fmla="*/ 21265 h 13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3386" h="1329070">
                <a:moveTo>
                  <a:pt x="0" y="0"/>
                </a:moveTo>
                <a:cubicBezTo>
                  <a:pt x="55821" y="195816"/>
                  <a:pt x="111642" y="391633"/>
                  <a:pt x="233916" y="552893"/>
                </a:cubicBezTo>
                <a:cubicBezTo>
                  <a:pt x="356190" y="714153"/>
                  <a:pt x="544032" y="854149"/>
                  <a:pt x="733646" y="967563"/>
                </a:cubicBezTo>
                <a:cubicBezTo>
                  <a:pt x="923260" y="1080977"/>
                  <a:pt x="1096926" y="1173126"/>
                  <a:pt x="1371600" y="1233377"/>
                </a:cubicBezTo>
                <a:cubicBezTo>
                  <a:pt x="1646274" y="1293628"/>
                  <a:pt x="2076893" y="1329070"/>
                  <a:pt x="2381693" y="1329070"/>
                </a:cubicBezTo>
                <a:cubicBezTo>
                  <a:pt x="2686493" y="1329070"/>
                  <a:pt x="2945219" y="1290084"/>
                  <a:pt x="3200400" y="1233377"/>
                </a:cubicBezTo>
                <a:cubicBezTo>
                  <a:pt x="3455581" y="1176670"/>
                  <a:pt x="3677093" y="1134140"/>
                  <a:pt x="3912781" y="988828"/>
                </a:cubicBezTo>
                <a:cubicBezTo>
                  <a:pt x="4148469" y="843516"/>
                  <a:pt x="4472763" y="522768"/>
                  <a:pt x="4614530" y="361507"/>
                </a:cubicBezTo>
                <a:cubicBezTo>
                  <a:pt x="4756298" y="200247"/>
                  <a:pt x="4763386" y="21265"/>
                  <a:pt x="4763386" y="21265"/>
                </a:cubicBezTo>
                <a:lnTo>
                  <a:pt x="4763386" y="21265"/>
                </a:lnTo>
              </a:path>
            </a:pathLst>
          </a:custGeom>
          <a:ln w="41275">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E5CF9825-1ECE-45C9-9A29-6C2D9E2C641E}"/>
              </a:ext>
            </a:extLst>
          </p:cNvPr>
          <p:cNvSpPr/>
          <p:nvPr/>
        </p:nvSpPr>
        <p:spPr>
          <a:xfrm>
            <a:off x="48953" y="1462398"/>
            <a:ext cx="5436208" cy="1569660"/>
          </a:xfrm>
          <a:prstGeom prst="rect">
            <a:avLst/>
          </a:prstGeom>
        </p:spPr>
        <p:txBody>
          <a:bodyPr wrap="square">
            <a:spAutoFit/>
          </a:bodyPr>
          <a:lstStyle/>
          <a:p>
            <a:pPr algn="just"/>
            <a:r>
              <a:rPr lang="en-US" sz="2400" b="1">
                <a:solidFill>
                  <a:srgbClr val="1223FA"/>
                </a:solidFill>
              </a:rPr>
              <a:t>- </a:t>
            </a:r>
            <a:r>
              <a:rPr lang="vi-VN" sz="2400" b="1">
                <a:solidFill>
                  <a:srgbClr val="1223FA"/>
                </a:solidFill>
              </a:rPr>
              <a:t>Kinh tuyến gốc (0</a:t>
            </a:r>
            <a:r>
              <a:rPr lang="vi-VN" sz="2400" b="1" baseline="30000">
                <a:solidFill>
                  <a:srgbClr val="1223FA"/>
                </a:solidFill>
              </a:rPr>
              <a:t>o</a:t>
            </a:r>
            <a:r>
              <a:rPr lang="vi-VN" sz="2400" b="1">
                <a:solidFill>
                  <a:srgbClr val="1223FA"/>
                </a:solidFill>
              </a:rPr>
              <a:t>):</a:t>
            </a:r>
            <a:r>
              <a:rPr lang="vi-VN" sz="2400">
                <a:solidFill>
                  <a:srgbClr val="1223FA"/>
                </a:solidFill>
              </a:rPr>
              <a:t> được quy ước là kinh tuyến đi qua Đài thiên văn Grin-uých (nằm ở ngoại ô thành phố Luân Đôn, thủ đô nước Anh).</a:t>
            </a:r>
            <a:endParaRPr lang="en-US" sz="2400">
              <a:solidFill>
                <a:srgbClr val="1223FA"/>
              </a:solidFill>
            </a:endParaRPr>
          </a:p>
        </p:txBody>
      </p:sp>
      <p:sp>
        <p:nvSpPr>
          <p:cNvPr id="29" name="Rectangle 28">
            <a:extLst>
              <a:ext uri="{FF2B5EF4-FFF2-40B4-BE49-F238E27FC236}">
                <a16:creationId xmlns:a16="http://schemas.microsoft.com/office/drawing/2014/main" id="{B7C72178-FC26-4B1D-8515-DCD14064A325}"/>
              </a:ext>
            </a:extLst>
          </p:cNvPr>
          <p:cNvSpPr/>
          <p:nvPr/>
        </p:nvSpPr>
        <p:spPr>
          <a:xfrm>
            <a:off x="48953" y="3150388"/>
            <a:ext cx="5059470" cy="1200329"/>
          </a:xfrm>
          <a:prstGeom prst="rect">
            <a:avLst/>
          </a:prstGeom>
        </p:spPr>
        <p:txBody>
          <a:bodyPr wrap="square">
            <a:spAutoFit/>
          </a:bodyPr>
          <a:lstStyle/>
          <a:p>
            <a:pPr algn="just"/>
            <a:r>
              <a:rPr lang="en-US" sz="2400" b="1">
                <a:solidFill>
                  <a:srgbClr val="1223FA"/>
                </a:solidFill>
                <a:latin typeface="Arial" panose="020B0604020202020204" pitchFamily="34" charset="0"/>
                <a:cs typeface="Arial" panose="020B0604020202020204" pitchFamily="34" charset="0"/>
              </a:rPr>
              <a:t>- Các kinh tuyến Đông:</a:t>
            </a:r>
            <a:r>
              <a:rPr lang="en-US" sz="2400">
                <a:solidFill>
                  <a:srgbClr val="1223FA"/>
                </a:solidFill>
                <a:latin typeface="Arial" panose="020B0604020202020204" pitchFamily="34" charset="0"/>
                <a:cs typeface="Arial" panose="020B0604020202020204" pitchFamily="34" charset="0"/>
              </a:rPr>
              <a:t> những kinh tuyến nằm ở phía đông của kinh tuyến gốc đến kinh tuyến 180</a:t>
            </a:r>
            <a:r>
              <a:rPr lang="en-US" sz="2400" baseline="30000">
                <a:solidFill>
                  <a:srgbClr val="1223FA"/>
                </a:solidFill>
                <a:latin typeface="Arial" panose="020B0604020202020204" pitchFamily="34" charset="0"/>
                <a:cs typeface="Arial" panose="020B0604020202020204" pitchFamily="34" charset="0"/>
              </a:rPr>
              <a:t>o</a:t>
            </a:r>
            <a:endParaRPr lang="en-US">
              <a:solidFill>
                <a:srgbClr val="1223FA"/>
              </a:solidFill>
            </a:endParaRPr>
          </a:p>
        </p:txBody>
      </p:sp>
      <p:sp>
        <p:nvSpPr>
          <p:cNvPr id="964" name="TextBox 963">
            <a:extLst>
              <a:ext uri="{FF2B5EF4-FFF2-40B4-BE49-F238E27FC236}">
                <a16:creationId xmlns:a16="http://schemas.microsoft.com/office/drawing/2014/main" id="{F039114A-7869-412D-B248-E913D579F3A1}"/>
              </a:ext>
            </a:extLst>
          </p:cNvPr>
          <p:cNvSpPr txBox="1"/>
          <p:nvPr/>
        </p:nvSpPr>
        <p:spPr>
          <a:xfrm>
            <a:off x="10184130" y="1553955"/>
            <a:ext cx="2007870" cy="369332"/>
          </a:xfrm>
          <a:prstGeom prst="rect">
            <a:avLst/>
          </a:prstGeom>
          <a:solidFill>
            <a:schemeClr val="bg1"/>
          </a:solidFill>
        </p:spPr>
        <p:txBody>
          <a:bodyPr wrap="square" rtlCol="0">
            <a:spAutoFit/>
          </a:bodyPr>
          <a:lstStyle/>
          <a:p>
            <a:r>
              <a:rPr lang="en-US"/>
              <a:t>Kinh tuyến đông</a:t>
            </a:r>
          </a:p>
        </p:txBody>
      </p:sp>
      <p:cxnSp>
        <p:nvCxnSpPr>
          <p:cNvPr id="39" name="Straight Arrow Connector 38">
            <a:extLst>
              <a:ext uri="{FF2B5EF4-FFF2-40B4-BE49-F238E27FC236}">
                <a16:creationId xmlns:a16="http://schemas.microsoft.com/office/drawing/2014/main" id="{3B9F699A-DADE-4071-B1E7-F57827431E63}"/>
              </a:ext>
            </a:extLst>
          </p:cNvPr>
          <p:cNvCxnSpPr>
            <a:cxnSpLocks/>
          </p:cNvCxnSpPr>
          <p:nvPr/>
        </p:nvCxnSpPr>
        <p:spPr>
          <a:xfrm flipH="1">
            <a:off x="9669780" y="1897380"/>
            <a:ext cx="811530" cy="666431"/>
          </a:xfrm>
          <a:prstGeom prst="straightConnector1">
            <a:avLst/>
          </a:prstGeom>
          <a:ln w="38100">
            <a:solidFill>
              <a:srgbClr val="1223FA"/>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38526EC-0760-404C-98C4-3F2F3F17D0F3}"/>
              </a:ext>
            </a:extLst>
          </p:cNvPr>
          <p:cNvSpPr txBox="1"/>
          <p:nvPr/>
        </p:nvSpPr>
        <p:spPr>
          <a:xfrm>
            <a:off x="10576750" y="2208555"/>
            <a:ext cx="1615250" cy="366686"/>
          </a:xfrm>
          <a:prstGeom prst="rect">
            <a:avLst/>
          </a:prstGeom>
          <a:solidFill>
            <a:schemeClr val="bg1"/>
          </a:solidFill>
        </p:spPr>
        <p:txBody>
          <a:bodyPr wrap="square" rtlCol="0">
            <a:spAutoFit/>
          </a:bodyPr>
          <a:lstStyle/>
          <a:p>
            <a:r>
              <a:rPr lang="en-US"/>
              <a:t>Kinh tuyến gốc</a:t>
            </a:r>
          </a:p>
        </p:txBody>
      </p:sp>
      <p:sp>
        <p:nvSpPr>
          <p:cNvPr id="41" name="TextBox 40">
            <a:extLst>
              <a:ext uri="{FF2B5EF4-FFF2-40B4-BE49-F238E27FC236}">
                <a16:creationId xmlns:a16="http://schemas.microsoft.com/office/drawing/2014/main" id="{C3D76BF8-0085-4EFF-9A3F-1709A0DC6CFC}"/>
              </a:ext>
            </a:extLst>
          </p:cNvPr>
          <p:cNvSpPr txBox="1"/>
          <p:nvPr/>
        </p:nvSpPr>
        <p:spPr>
          <a:xfrm>
            <a:off x="6023582" y="1592445"/>
            <a:ext cx="1615250" cy="366686"/>
          </a:xfrm>
          <a:prstGeom prst="rect">
            <a:avLst/>
          </a:prstGeom>
          <a:solidFill>
            <a:schemeClr val="bg1"/>
          </a:solidFill>
        </p:spPr>
        <p:txBody>
          <a:bodyPr wrap="square" rtlCol="0">
            <a:spAutoFit/>
          </a:bodyPr>
          <a:lstStyle/>
          <a:p>
            <a:r>
              <a:rPr lang="en-US"/>
              <a:t>Kinh tuyến tây</a:t>
            </a:r>
          </a:p>
        </p:txBody>
      </p:sp>
      <p:sp>
        <p:nvSpPr>
          <p:cNvPr id="42" name="TextBox 41">
            <a:extLst>
              <a:ext uri="{FF2B5EF4-FFF2-40B4-BE49-F238E27FC236}">
                <a16:creationId xmlns:a16="http://schemas.microsoft.com/office/drawing/2014/main" id="{1A232984-B925-46B3-A516-9C3F788FDE56}"/>
              </a:ext>
            </a:extLst>
          </p:cNvPr>
          <p:cNvSpPr txBox="1"/>
          <p:nvPr/>
        </p:nvSpPr>
        <p:spPr>
          <a:xfrm>
            <a:off x="5523709" y="2226316"/>
            <a:ext cx="1407550" cy="369332"/>
          </a:xfrm>
          <a:prstGeom prst="rect">
            <a:avLst/>
          </a:prstGeom>
          <a:solidFill>
            <a:schemeClr val="bg1"/>
          </a:solidFill>
        </p:spPr>
        <p:txBody>
          <a:bodyPr wrap="square" rtlCol="0">
            <a:spAutoFit/>
          </a:bodyPr>
          <a:lstStyle/>
          <a:p>
            <a:r>
              <a:rPr lang="en-US"/>
              <a:t>Vĩ tuyến bắc</a:t>
            </a:r>
          </a:p>
        </p:txBody>
      </p:sp>
      <p:sp>
        <p:nvSpPr>
          <p:cNvPr id="43" name="TextBox 42">
            <a:extLst>
              <a:ext uri="{FF2B5EF4-FFF2-40B4-BE49-F238E27FC236}">
                <a16:creationId xmlns:a16="http://schemas.microsoft.com/office/drawing/2014/main" id="{129DF27E-83CA-43F5-9BBF-B929F45CFCA1}"/>
              </a:ext>
            </a:extLst>
          </p:cNvPr>
          <p:cNvSpPr txBox="1"/>
          <p:nvPr/>
        </p:nvSpPr>
        <p:spPr>
          <a:xfrm>
            <a:off x="5578102" y="4657669"/>
            <a:ext cx="1493866" cy="646331"/>
          </a:xfrm>
          <a:prstGeom prst="rect">
            <a:avLst/>
          </a:prstGeom>
          <a:solidFill>
            <a:schemeClr val="bg1"/>
          </a:solidFill>
        </p:spPr>
        <p:txBody>
          <a:bodyPr wrap="square" rtlCol="0">
            <a:spAutoFit/>
          </a:bodyPr>
          <a:lstStyle/>
          <a:p>
            <a:pPr algn="ctr"/>
            <a:r>
              <a:rPr lang="en-US"/>
              <a:t>Xích đạo,</a:t>
            </a:r>
          </a:p>
          <a:p>
            <a:pPr algn="ctr"/>
            <a:r>
              <a:rPr lang="en-US"/>
              <a:t>vĩ tuyến gốc</a:t>
            </a:r>
          </a:p>
        </p:txBody>
      </p:sp>
      <p:sp>
        <p:nvSpPr>
          <p:cNvPr id="44" name="TextBox 43">
            <a:extLst>
              <a:ext uri="{FF2B5EF4-FFF2-40B4-BE49-F238E27FC236}">
                <a16:creationId xmlns:a16="http://schemas.microsoft.com/office/drawing/2014/main" id="{D6213A3C-7773-4BC9-AEB5-AA44B34AD5E3}"/>
              </a:ext>
            </a:extLst>
          </p:cNvPr>
          <p:cNvSpPr txBox="1"/>
          <p:nvPr/>
        </p:nvSpPr>
        <p:spPr>
          <a:xfrm>
            <a:off x="6144952" y="5340648"/>
            <a:ext cx="1493867" cy="369332"/>
          </a:xfrm>
          <a:prstGeom prst="rect">
            <a:avLst/>
          </a:prstGeom>
          <a:solidFill>
            <a:schemeClr val="bg1"/>
          </a:solidFill>
        </p:spPr>
        <p:txBody>
          <a:bodyPr wrap="square" rtlCol="0">
            <a:spAutoFit/>
          </a:bodyPr>
          <a:lstStyle/>
          <a:p>
            <a:r>
              <a:rPr lang="en-US"/>
              <a:t>Vĩ tuyến nam</a:t>
            </a:r>
          </a:p>
        </p:txBody>
      </p:sp>
      <p:sp>
        <p:nvSpPr>
          <p:cNvPr id="965" name="Rectangle 964">
            <a:extLst>
              <a:ext uri="{FF2B5EF4-FFF2-40B4-BE49-F238E27FC236}">
                <a16:creationId xmlns:a16="http://schemas.microsoft.com/office/drawing/2014/main" id="{0F51AA79-8249-475A-8A0B-EB9068879607}"/>
              </a:ext>
            </a:extLst>
          </p:cNvPr>
          <p:cNvSpPr/>
          <p:nvPr/>
        </p:nvSpPr>
        <p:spPr>
          <a:xfrm>
            <a:off x="-3434" y="4392821"/>
            <a:ext cx="5059470" cy="1754326"/>
          </a:xfrm>
          <a:prstGeom prst="rect">
            <a:avLst/>
          </a:prstGeom>
        </p:spPr>
        <p:txBody>
          <a:bodyPr wrap="square">
            <a:spAutoFit/>
          </a:bodyPr>
          <a:lstStyle/>
          <a:p>
            <a:pPr algn="just"/>
            <a:r>
              <a:rPr lang="en-US" sz="2400" b="1">
                <a:solidFill>
                  <a:srgbClr val="1223FA"/>
                </a:solidFill>
                <a:latin typeface="OpenSans"/>
                <a:cs typeface="Arial" panose="020B0604020202020204" pitchFamily="34" charset="0"/>
              </a:rPr>
              <a:t>- C</a:t>
            </a:r>
            <a:r>
              <a:rPr lang="en-US" sz="2400" b="1">
                <a:solidFill>
                  <a:srgbClr val="1223FA"/>
                </a:solidFill>
                <a:latin typeface="Arial" panose="020B0604020202020204" pitchFamily="34" charset="0"/>
                <a:cs typeface="Arial" panose="020B0604020202020204" pitchFamily="34" charset="0"/>
              </a:rPr>
              <a:t>ác kinh tuyến Tây:</a:t>
            </a:r>
            <a:r>
              <a:rPr lang="en-US" sz="2400">
                <a:solidFill>
                  <a:srgbClr val="1223FA"/>
                </a:solidFill>
                <a:latin typeface="Arial" panose="020B0604020202020204" pitchFamily="34" charset="0"/>
                <a:cs typeface="Arial" panose="020B0604020202020204" pitchFamily="34" charset="0"/>
              </a:rPr>
              <a:t> những kinh tuyến nằm ở phía tây của kinh tuyến gốc đến kinh tuyến 180</a:t>
            </a:r>
            <a:r>
              <a:rPr lang="en-US" sz="2400" baseline="30000">
                <a:solidFill>
                  <a:srgbClr val="1223FA"/>
                </a:solidFill>
                <a:latin typeface="Arial" panose="020B0604020202020204" pitchFamily="34" charset="0"/>
                <a:cs typeface="Arial" panose="020B0604020202020204" pitchFamily="34" charset="0"/>
              </a:rPr>
              <a:t>o</a:t>
            </a:r>
            <a:br>
              <a:rPr lang="en-US">
                <a:solidFill>
                  <a:srgbClr val="000000"/>
                </a:solidFill>
                <a:latin typeface="OpenSans"/>
              </a:rPr>
            </a:br>
            <a:br>
              <a:rPr lang="en-US">
                <a:solidFill>
                  <a:srgbClr val="000000"/>
                </a:solidFill>
                <a:latin typeface="OpenSans"/>
              </a:rPr>
            </a:br>
            <a:endParaRPr lang="en-US"/>
          </a:p>
        </p:txBody>
      </p:sp>
      <p:cxnSp>
        <p:nvCxnSpPr>
          <p:cNvPr id="46" name="Straight Arrow Connector 45">
            <a:extLst>
              <a:ext uri="{FF2B5EF4-FFF2-40B4-BE49-F238E27FC236}">
                <a16:creationId xmlns:a16="http://schemas.microsoft.com/office/drawing/2014/main" id="{EB009C67-DA15-46A1-81E5-1307154C574C}"/>
              </a:ext>
            </a:extLst>
          </p:cNvPr>
          <p:cNvCxnSpPr>
            <a:cxnSpLocks/>
          </p:cNvCxnSpPr>
          <p:nvPr/>
        </p:nvCxnSpPr>
        <p:spPr>
          <a:xfrm>
            <a:off x="7370126" y="1944905"/>
            <a:ext cx="356637" cy="535780"/>
          </a:xfrm>
          <a:prstGeom prst="straightConnector1">
            <a:avLst/>
          </a:prstGeom>
          <a:ln w="38100">
            <a:solidFill>
              <a:srgbClr val="1223F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784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par>
                          <p:cTn id="13" fill="hold">
                            <p:stCondLst>
                              <p:cond delay="500"/>
                            </p:stCondLst>
                            <p:childTnLst>
                              <p:par>
                                <p:cTn id="14" presetID="21" presetClass="emph" presetSubtype="0" repeatCount="indefinite" fill="hold" nodeType="afterEffect">
                                  <p:stCondLst>
                                    <p:cond delay="0"/>
                                  </p:stCondLst>
                                  <p:endCondLst>
                                    <p:cond evt="onNext" delay="0">
                                      <p:tgtEl>
                                        <p:sldTgt/>
                                      </p:tgtEl>
                                    </p:cond>
                                  </p:endCondLst>
                                  <p:childTnLst>
                                    <p:animClr clrSpc="hsl" dir="cw">
                                      <p:cBhvr override="childStyle">
                                        <p:cTn id="15" dur="500" fill="hold"/>
                                        <p:tgtEl>
                                          <p:spTgt spid="20"/>
                                        </p:tgtEl>
                                        <p:attrNameLst>
                                          <p:attrName>style.color</p:attrName>
                                        </p:attrNameLst>
                                      </p:cBhvr>
                                      <p:by>
                                        <p:hsl h="7200000" s="0" l="0"/>
                                      </p:by>
                                    </p:animClr>
                                    <p:animClr clrSpc="hsl" dir="cw">
                                      <p:cBhvr>
                                        <p:cTn id="16" dur="500" fill="hold"/>
                                        <p:tgtEl>
                                          <p:spTgt spid="20"/>
                                        </p:tgtEl>
                                        <p:attrNameLst>
                                          <p:attrName>fillcolor</p:attrName>
                                        </p:attrNameLst>
                                      </p:cBhvr>
                                      <p:by>
                                        <p:hsl h="7200000" s="0" l="0"/>
                                      </p:by>
                                    </p:animClr>
                                    <p:animClr clrSpc="hsl" dir="cw">
                                      <p:cBhvr>
                                        <p:cTn id="17" dur="500" fill="hold"/>
                                        <p:tgtEl>
                                          <p:spTgt spid="20"/>
                                        </p:tgtEl>
                                        <p:attrNameLst>
                                          <p:attrName>stroke.color</p:attrName>
                                        </p:attrNameLst>
                                      </p:cBhvr>
                                      <p:by>
                                        <p:hsl h="7200000" s="0" l="0"/>
                                      </p:by>
                                    </p:animClr>
                                    <p:set>
                                      <p:cBhvr>
                                        <p:cTn id="18" dur="500" fill="hold"/>
                                        <p:tgtEl>
                                          <p:spTgt spid="20"/>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right)">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65"/>
                                        </p:tgtEl>
                                        <p:attrNameLst>
                                          <p:attrName>style.visibility</p:attrName>
                                        </p:attrNameLst>
                                      </p:cBhvr>
                                      <p:to>
                                        <p:strVal val="visible"/>
                                      </p:to>
                                    </p:set>
                                    <p:animEffect transition="in" filter="barn(inVertical)">
                                      <p:cBhvr>
                                        <p:cTn id="38" dur="500"/>
                                        <p:tgtEl>
                                          <p:spTgt spid="96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right)">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8" grpId="0"/>
      <p:bldP spid="29" grpId="0"/>
      <p:bldP spid="9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255333" y="6513004"/>
            <a:ext cx="11779240" cy="38439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73" name="Google Shape;973;p39"/>
          <p:cNvSpPr/>
          <p:nvPr/>
        </p:nvSpPr>
        <p:spPr>
          <a:xfrm rot="-10752235" flipH="1">
            <a:off x="1183333" y="6350060"/>
            <a:ext cx="9628587" cy="31644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11" name="Picture 10">
            <a:extLst>
              <a:ext uri="{FF2B5EF4-FFF2-40B4-BE49-F238E27FC236}">
                <a16:creationId xmlns:a16="http://schemas.microsoft.com/office/drawing/2014/main" id="{5852496A-9323-4AD1-A7D4-3A347C747333}"/>
              </a:ext>
            </a:extLst>
          </p:cNvPr>
          <p:cNvPicPr>
            <a:picLocks noChangeAspect="1"/>
          </p:cNvPicPr>
          <p:nvPr/>
        </p:nvPicPr>
        <p:blipFill>
          <a:blip r:embed="rId3"/>
          <a:stretch>
            <a:fillRect/>
          </a:stretch>
        </p:blipFill>
        <p:spPr>
          <a:xfrm>
            <a:off x="10969371" y="-9721"/>
            <a:ext cx="1222629" cy="1075678"/>
          </a:xfrm>
          <a:prstGeom prst="rect">
            <a:avLst/>
          </a:prstGeom>
        </p:spPr>
      </p:pic>
      <p:grpSp>
        <p:nvGrpSpPr>
          <p:cNvPr id="2" name="Group 1">
            <a:extLst>
              <a:ext uri="{FF2B5EF4-FFF2-40B4-BE49-F238E27FC236}">
                <a16:creationId xmlns:a16="http://schemas.microsoft.com/office/drawing/2014/main" id="{61EDB428-BD1B-47E5-99EB-0CD2F94157AA}"/>
              </a:ext>
            </a:extLst>
          </p:cNvPr>
          <p:cNvGrpSpPr/>
          <p:nvPr/>
        </p:nvGrpSpPr>
        <p:grpSpPr>
          <a:xfrm>
            <a:off x="0" y="19443"/>
            <a:ext cx="7370126" cy="872949"/>
            <a:chOff x="0" y="19443"/>
            <a:chExt cx="7370126" cy="872949"/>
          </a:xfrm>
        </p:grpSpPr>
        <p:grpSp>
          <p:nvGrpSpPr>
            <p:cNvPr id="8" name="Group 7">
              <a:extLst>
                <a:ext uri="{FF2B5EF4-FFF2-40B4-BE49-F238E27FC236}">
                  <a16:creationId xmlns:a16="http://schemas.microsoft.com/office/drawing/2014/main" id="{86F99F8D-5B01-49FD-8DA2-08EB81E3911C}"/>
                </a:ext>
              </a:extLst>
            </p:cNvPr>
            <p:cNvGrpSpPr/>
            <p:nvPr/>
          </p:nvGrpSpPr>
          <p:grpSpPr>
            <a:xfrm>
              <a:off x="762227" y="19443"/>
              <a:ext cx="6607899" cy="872949"/>
              <a:chOff x="1133366" y="2220084"/>
              <a:chExt cx="5681780" cy="914400"/>
            </a:xfrm>
            <a:solidFill>
              <a:schemeClr val="accent4">
                <a:lumMod val="40000"/>
                <a:lumOff val="60000"/>
              </a:schemeClr>
            </a:solidFill>
          </p:grpSpPr>
          <p:sp>
            <p:nvSpPr>
              <p:cNvPr id="9" name="Arrow: Pentagon 8">
                <a:extLst>
                  <a:ext uri="{FF2B5EF4-FFF2-40B4-BE49-F238E27FC236}">
                    <a16:creationId xmlns:a16="http://schemas.microsoft.com/office/drawing/2014/main" id="{6C7DA648-91DF-44D0-83E5-2DB401C85AD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81E178B7-CA40-4070-B6E1-A09CA9E1463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id="{52E02486-51F8-40B9-B5E8-1F7EC227F94C}"/>
                </a:ext>
              </a:extLst>
            </p:cNvPr>
            <p:cNvSpPr txBox="1"/>
            <p:nvPr/>
          </p:nvSpPr>
          <p:spPr>
            <a:xfrm>
              <a:off x="1595339" y="124621"/>
              <a:ext cx="5044669"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Hệ thống kinh vĩ tuyến</a:t>
              </a:r>
            </a:p>
          </p:txBody>
        </p:sp>
        <p:grpSp>
          <p:nvGrpSpPr>
            <p:cNvPr id="16" name="Group 15">
              <a:extLst>
                <a:ext uri="{FF2B5EF4-FFF2-40B4-BE49-F238E27FC236}">
                  <a16:creationId xmlns:a16="http://schemas.microsoft.com/office/drawing/2014/main" id="{0B0F5F43-A581-4B51-935A-F7B743DC4D6B}"/>
                </a:ext>
              </a:extLst>
            </p:cNvPr>
            <p:cNvGrpSpPr/>
            <p:nvPr/>
          </p:nvGrpSpPr>
          <p:grpSpPr>
            <a:xfrm>
              <a:off x="0" y="19443"/>
              <a:ext cx="1301952" cy="872949"/>
              <a:chOff x="344605" y="154323"/>
              <a:chExt cx="1301952" cy="872949"/>
            </a:xfrm>
          </p:grpSpPr>
          <p:sp>
            <p:nvSpPr>
              <p:cNvPr id="17" name="Arrow: Pentagon 16">
                <a:extLst>
                  <a:ext uri="{FF2B5EF4-FFF2-40B4-BE49-F238E27FC236}">
                    <a16:creationId xmlns:a16="http://schemas.microsoft.com/office/drawing/2014/main" id="{0755B0FC-C223-4514-9B01-378FB87031D5}"/>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8" name="Isosceles Triangle 17">
                <a:extLst>
                  <a:ext uri="{FF2B5EF4-FFF2-40B4-BE49-F238E27FC236}">
                    <a16:creationId xmlns:a16="http://schemas.microsoft.com/office/drawing/2014/main" id="{24D7EECA-B7B5-4958-937A-FAF4B6142332}"/>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a16="http://schemas.microsoft.com/office/drawing/2014/main" id="{8395ED72-7811-4EB5-BB9C-219037A1AB60}"/>
              </a:ext>
            </a:extLst>
          </p:cNvPr>
          <p:cNvGrpSpPr/>
          <p:nvPr/>
        </p:nvGrpSpPr>
        <p:grpSpPr>
          <a:xfrm>
            <a:off x="5573092" y="1141917"/>
            <a:ext cx="6618908" cy="5295126"/>
            <a:chOff x="5415665" y="1122210"/>
            <a:chExt cx="6618908" cy="5295126"/>
          </a:xfrm>
        </p:grpSpPr>
        <p:pic>
          <p:nvPicPr>
            <p:cNvPr id="3" name="Picture 2">
              <a:extLst>
                <a:ext uri="{FF2B5EF4-FFF2-40B4-BE49-F238E27FC236}">
                  <a16:creationId xmlns:a16="http://schemas.microsoft.com/office/drawing/2014/main" id="{EDE7EBA0-8135-4A54-ADA8-0583454F6976}"/>
                </a:ext>
              </a:extLst>
            </p:cNvPr>
            <p:cNvPicPr>
              <a:picLocks noChangeAspect="1"/>
            </p:cNvPicPr>
            <p:nvPr/>
          </p:nvPicPr>
          <p:blipFill>
            <a:blip r:embed="rId4"/>
            <a:stretch>
              <a:fillRect/>
            </a:stretch>
          </p:blipFill>
          <p:spPr>
            <a:xfrm>
              <a:off x="5415665" y="1122210"/>
              <a:ext cx="6618908" cy="5295126"/>
            </a:xfrm>
            <a:prstGeom prst="rect">
              <a:avLst/>
            </a:prstGeom>
          </p:spPr>
        </p:pic>
        <p:sp>
          <p:nvSpPr>
            <p:cNvPr id="19" name="Rectangle 18">
              <a:extLst>
                <a:ext uri="{FF2B5EF4-FFF2-40B4-BE49-F238E27FC236}">
                  <a16:creationId xmlns:a16="http://schemas.microsoft.com/office/drawing/2014/main" id="{AB163FA9-70FB-4C21-BC37-9A881629F733}"/>
                </a:ext>
              </a:extLst>
            </p:cNvPr>
            <p:cNvSpPr/>
            <p:nvPr/>
          </p:nvSpPr>
          <p:spPr>
            <a:xfrm>
              <a:off x="5415665" y="5732476"/>
              <a:ext cx="6101852" cy="52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rgbClr val="0070C0"/>
                  </a:solidFill>
                  <a:latin typeface="Arial" panose="020B0604020202020204" pitchFamily="34" charset="0"/>
                  <a:cs typeface="Arial" panose="020B0604020202020204" pitchFamily="34" charset="0"/>
                </a:rPr>
                <a:t>Hình 1.1. Kinh tuyến và vĩ tuyến trên quả Địa cầu</a:t>
              </a:r>
            </a:p>
          </p:txBody>
        </p:sp>
      </p:grpSp>
      <p:cxnSp>
        <p:nvCxnSpPr>
          <p:cNvPr id="20" name="Straight Connector 19">
            <a:extLst>
              <a:ext uri="{FF2B5EF4-FFF2-40B4-BE49-F238E27FC236}">
                <a16:creationId xmlns:a16="http://schemas.microsoft.com/office/drawing/2014/main" id="{873D5A1E-06A6-4384-95D6-D6856288B575}"/>
              </a:ext>
            </a:extLst>
          </p:cNvPr>
          <p:cNvCxnSpPr>
            <a:cxnSpLocks/>
          </p:cNvCxnSpPr>
          <p:nvPr/>
        </p:nvCxnSpPr>
        <p:spPr>
          <a:xfrm>
            <a:off x="8854231" y="1592445"/>
            <a:ext cx="0" cy="39957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Freeform: Shape 30">
            <a:extLst>
              <a:ext uri="{FF2B5EF4-FFF2-40B4-BE49-F238E27FC236}">
                <a16:creationId xmlns:a16="http://schemas.microsoft.com/office/drawing/2014/main" id="{0E90DC65-91E8-490C-83DD-1172562596D6}"/>
              </a:ext>
            </a:extLst>
          </p:cNvPr>
          <p:cNvSpPr/>
          <p:nvPr/>
        </p:nvSpPr>
        <p:spPr>
          <a:xfrm>
            <a:off x="6885542" y="3525397"/>
            <a:ext cx="3906077" cy="1145755"/>
          </a:xfrm>
          <a:custGeom>
            <a:avLst/>
            <a:gdLst>
              <a:gd name="connsiteX0" fmla="*/ 0 w 4763386"/>
              <a:gd name="connsiteY0" fmla="*/ 0 h 1329070"/>
              <a:gd name="connsiteX1" fmla="*/ 233916 w 4763386"/>
              <a:gd name="connsiteY1" fmla="*/ 552893 h 1329070"/>
              <a:gd name="connsiteX2" fmla="*/ 733646 w 4763386"/>
              <a:gd name="connsiteY2" fmla="*/ 967563 h 1329070"/>
              <a:gd name="connsiteX3" fmla="*/ 1371600 w 4763386"/>
              <a:gd name="connsiteY3" fmla="*/ 1233377 h 1329070"/>
              <a:gd name="connsiteX4" fmla="*/ 2381693 w 4763386"/>
              <a:gd name="connsiteY4" fmla="*/ 1329070 h 1329070"/>
              <a:gd name="connsiteX5" fmla="*/ 3200400 w 4763386"/>
              <a:gd name="connsiteY5" fmla="*/ 1233377 h 1329070"/>
              <a:gd name="connsiteX6" fmla="*/ 3912781 w 4763386"/>
              <a:gd name="connsiteY6" fmla="*/ 988828 h 1329070"/>
              <a:gd name="connsiteX7" fmla="*/ 4614530 w 4763386"/>
              <a:gd name="connsiteY7" fmla="*/ 361507 h 1329070"/>
              <a:gd name="connsiteX8" fmla="*/ 4763386 w 4763386"/>
              <a:gd name="connsiteY8" fmla="*/ 21265 h 1329070"/>
              <a:gd name="connsiteX9" fmla="*/ 4763386 w 4763386"/>
              <a:gd name="connsiteY9" fmla="*/ 21265 h 13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3386" h="1329070">
                <a:moveTo>
                  <a:pt x="0" y="0"/>
                </a:moveTo>
                <a:cubicBezTo>
                  <a:pt x="55821" y="195816"/>
                  <a:pt x="111642" y="391633"/>
                  <a:pt x="233916" y="552893"/>
                </a:cubicBezTo>
                <a:cubicBezTo>
                  <a:pt x="356190" y="714153"/>
                  <a:pt x="544032" y="854149"/>
                  <a:pt x="733646" y="967563"/>
                </a:cubicBezTo>
                <a:cubicBezTo>
                  <a:pt x="923260" y="1080977"/>
                  <a:pt x="1096926" y="1173126"/>
                  <a:pt x="1371600" y="1233377"/>
                </a:cubicBezTo>
                <a:cubicBezTo>
                  <a:pt x="1646274" y="1293628"/>
                  <a:pt x="2076893" y="1329070"/>
                  <a:pt x="2381693" y="1329070"/>
                </a:cubicBezTo>
                <a:cubicBezTo>
                  <a:pt x="2686493" y="1329070"/>
                  <a:pt x="2945219" y="1290084"/>
                  <a:pt x="3200400" y="1233377"/>
                </a:cubicBezTo>
                <a:cubicBezTo>
                  <a:pt x="3455581" y="1176670"/>
                  <a:pt x="3677093" y="1134140"/>
                  <a:pt x="3912781" y="988828"/>
                </a:cubicBezTo>
                <a:cubicBezTo>
                  <a:pt x="4148469" y="843516"/>
                  <a:pt x="4472763" y="522768"/>
                  <a:pt x="4614530" y="361507"/>
                </a:cubicBezTo>
                <a:cubicBezTo>
                  <a:pt x="4756298" y="200247"/>
                  <a:pt x="4763386" y="21265"/>
                  <a:pt x="4763386" y="21265"/>
                </a:cubicBezTo>
                <a:lnTo>
                  <a:pt x="4763386" y="21265"/>
                </a:lnTo>
              </a:path>
            </a:pathLst>
          </a:custGeom>
          <a:ln w="41275">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964" name="TextBox 963">
            <a:extLst>
              <a:ext uri="{FF2B5EF4-FFF2-40B4-BE49-F238E27FC236}">
                <a16:creationId xmlns:a16="http://schemas.microsoft.com/office/drawing/2014/main" id="{F039114A-7869-412D-B248-E913D579F3A1}"/>
              </a:ext>
            </a:extLst>
          </p:cNvPr>
          <p:cNvSpPr txBox="1"/>
          <p:nvPr/>
        </p:nvSpPr>
        <p:spPr>
          <a:xfrm>
            <a:off x="10184130" y="1553955"/>
            <a:ext cx="2007870" cy="369332"/>
          </a:xfrm>
          <a:prstGeom prst="rect">
            <a:avLst/>
          </a:prstGeom>
          <a:solidFill>
            <a:schemeClr val="bg1"/>
          </a:solidFill>
        </p:spPr>
        <p:txBody>
          <a:bodyPr wrap="square" rtlCol="0">
            <a:spAutoFit/>
          </a:bodyPr>
          <a:lstStyle/>
          <a:p>
            <a:r>
              <a:rPr lang="en-US"/>
              <a:t>Kinh tuyến đông</a:t>
            </a:r>
          </a:p>
        </p:txBody>
      </p:sp>
      <p:cxnSp>
        <p:nvCxnSpPr>
          <p:cNvPr id="39" name="Straight Arrow Connector 38">
            <a:extLst>
              <a:ext uri="{FF2B5EF4-FFF2-40B4-BE49-F238E27FC236}">
                <a16:creationId xmlns:a16="http://schemas.microsoft.com/office/drawing/2014/main" id="{3B9F699A-DADE-4071-B1E7-F57827431E63}"/>
              </a:ext>
            </a:extLst>
          </p:cNvPr>
          <p:cNvCxnSpPr>
            <a:cxnSpLocks/>
          </p:cNvCxnSpPr>
          <p:nvPr/>
        </p:nvCxnSpPr>
        <p:spPr>
          <a:xfrm flipH="1">
            <a:off x="9669780" y="1897380"/>
            <a:ext cx="811530" cy="666431"/>
          </a:xfrm>
          <a:prstGeom prst="straightConnector1">
            <a:avLst/>
          </a:prstGeom>
          <a:ln w="38100">
            <a:solidFill>
              <a:srgbClr val="1223FA"/>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38526EC-0760-404C-98C4-3F2F3F17D0F3}"/>
              </a:ext>
            </a:extLst>
          </p:cNvPr>
          <p:cNvSpPr txBox="1"/>
          <p:nvPr/>
        </p:nvSpPr>
        <p:spPr>
          <a:xfrm>
            <a:off x="10576750" y="2208555"/>
            <a:ext cx="1615250" cy="366686"/>
          </a:xfrm>
          <a:prstGeom prst="rect">
            <a:avLst/>
          </a:prstGeom>
          <a:solidFill>
            <a:schemeClr val="bg1"/>
          </a:solidFill>
        </p:spPr>
        <p:txBody>
          <a:bodyPr wrap="square" rtlCol="0">
            <a:spAutoFit/>
          </a:bodyPr>
          <a:lstStyle/>
          <a:p>
            <a:r>
              <a:rPr lang="en-US"/>
              <a:t>Kinh tuyến gốc</a:t>
            </a:r>
          </a:p>
        </p:txBody>
      </p:sp>
      <p:sp>
        <p:nvSpPr>
          <p:cNvPr id="41" name="TextBox 40">
            <a:extLst>
              <a:ext uri="{FF2B5EF4-FFF2-40B4-BE49-F238E27FC236}">
                <a16:creationId xmlns:a16="http://schemas.microsoft.com/office/drawing/2014/main" id="{C3D76BF8-0085-4EFF-9A3F-1709A0DC6CFC}"/>
              </a:ext>
            </a:extLst>
          </p:cNvPr>
          <p:cNvSpPr txBox="1"/>
          <p:nvPr/>
        </p:nvSpPr>
        <p:spPr>
          <a:xfrm>
            <a:off x="6023582" y="1592445"/>
            <a:ext cx="1615250" cy="366686"/>
          </a:xfrm>
          <a:prstGeom prst="rect">
            <a:avLst/>
          </a:prstGeom>
          <a:solidFill>
            <a:schemeClr val="bg1"/>
          </a:solidFill>
        </p:spPr>
        <p:txBody>
          <a:bodyPr wrap="square" rtlCol="0">
            <a:spAutoFit/>
          </a:bodyPr>
          <a:lstStyle/>
          <a:p>
            <a:r>
              <a:rPr lang="en-US"/>
              <a:t>Kinh tuyến tây</a:t>
            </a:r>
          </a:p>
        </p:txBody>
      </p:sp>
      <p:sp>
        <p:nvSpPr>
          <p:cNvPr id="42" name="TextBox 41">
            <a:extLst>
              <a:ext uri="{FF2B5EF4-FFF2-40B4-BE49-F238E27FC236}">
                <a16:creationId xmlns:a16="http://schemas.microsoft.com/office/drawing/2014/main" id="{1A232984-B925-46B3-A516-9C3F788FDE56}"/>
              </a:ext>
            </a:extLst>
          </p:cNvPr>
          <p:cNvSpPr txBox="1"/>
          <p:nvPr/>
        </p:nvSpPr>
        <p:spPr>
          <a:xfrm>
            <a:off x="5523709" y="2226316"/>
            <a:ext cx="1407550" cy="369332"/>
          </a:xfrm>
          <a:prstGeom prst="rect">
            <a:avLst/>
          </a:prstGeom>
          <a:solidFill>
            <a:schemeClr val="bg1"/>
          </a:solidFill>
        </p:spPr>
        <p:txBody>
          <a:bodyPr wrap="square" rtlCol="0">
            <a:spAutoFit/>
          </a:bodyPr>
          <a:lstStyle/>
          <a:p>
            <a:r>
              <a:rPr lang="en-US"/>
              <a:t>Vĩ tuyến bắc</a:t>
            </a:r>
          </a:p>
        </p:txBody>
      </p:sp>
      <p:sp>
        <p:nvSpPr>
          <p:cNvPr id="43" name="TextBox 42">
            <a:extLst>
              <a:ext uri="{FF2B5EF4-FFF2-40B4-BE49-F238E27FC236}">
                <a16:creationId xmlns:a16="http://schemas.microsoft.com/office/drawing/2014/main" id="{129DF27E-83CA-43F5-9BBF-B929F45CFCA1}"/>
              </a:ext>
            </a:extLst>
          </p:cNvPr>
          <p:cNvSpPr txBox="1"/>
          <p:nvPr/>
        </p:nvSpPr>
        <p:spPr>
          <a:xfrm>
            <a:off x="5578102" y="4657669"/>
            <a:ext cx="1493866" cy="646331"/>
          </a:xfrm>
          <a:prstGeom prst="rect">
            <a:avLst/>
          </a:prstGeom>
          <a:solidFill>
            <a:schemeClr val="bg1"/>
          </a:solidFill>
        </p:spPr>
        <p:txBody>
          <a:bodyPr wrap="square" rtlCol="0">
            <a:spAutoFit/>
          </a:bodyPr>
          <a:lstStyle/>
          <a:p>
            <a:pPr algn="ctr"/>
            <a:r>
              <a:rPr lang="en-US"/>
              <a:t>Xích đạo,</a:t>
            </a:r>
          </a:p>
          <a:p>
            <a:pPr algn="ctr"/>
            <a:r>
              <a:rPr lang="en-US"/>
              <a:t>vĩ tuyến gốc</a:t>
            </a:r>
          </a:p>
        </p:txBody>
      </p:sp>
      <p:sp>
        <p:nvSpPr>
          <p:cNvPr id="44" name="TextBox 43">
            <a:extLst>
              <a:ext uri="{FF2B5EF4-FFF2-40B4-BE49-F238E27FC236}">
                <a16:creationId xmlns:a16="http://schemas.microsoft.com/office/drawing/2014/main" id="{D6213A3C-7773-4BC9-AEB5-AA44B34AD5E3}"/>
              </a:ext>
            </a:extLst>
          </p:cNvPr>
          <p:cNvSpPr txBox="1"/>
          <p:nvPr/>
        </p:nvSpPr>
        <p:spPr>
          <a:xfrm>
            <a:off x="6144952" y="5340648"/>
            <a:ext cx="1493867" cy="369332"/>
          </a:xfrm>
          <a:prstGeom prst="rect">
            <a:avLst/>
          </a:prstGeom>
          <a:solidFill>
            <a:schemeClr val="bg1"/>
          </a:solidFill>
        </p:spPr>
        <p:txBody>
          <a:bodyPr wrap="square" rtlCol="0">
            <a:spAutoFit/>
          </a:bodyPr>
          <a:lstStyle/>
          <a:p>
            <a:r>
              <a:rPr lang="en-US"/>
              <a:t>Vĩ tuyến nam</a:t>
            </a:r>
          </a:p>
        </p:txBody>
      </p:sp>
      <p:cxnSp>
        <p:nvCxnSpPr>
          <p:cNvPr id="46" name="Straight Arrow Connector 45">
            <a:extLst>
              <a:ext uri="{FF2B5EF4-FFF2-40B4-BE49-F238E27FC236}">
                <a16:creationId xmlns:a16="http://schemas.microsoft.com/office/drawing/2014/main" id="{EB009C67-DA15-46A1-81E5-1307154C574C}"/>
              </a:ext>
            </a:extLst>
          </p:cNvPr>
          <p:cNvCxnSpPr>
            <a:cxnSpLocks/>
          </p:cNvCxnSpPr>
          <p:nvPr/>
        </p:nvCxnSpPr>
        <p:spPr>
          <a:xfrm>
            <a:off x="7370126" y="1944905"/>
            <a:ext cx="356637" cy="535780"/>
          </a:xfrm>
          <a:prstGeom prst="straightConnector1">
            <a:avLst/>
          </a:prstGeom>
          <a:ln w="38100">
            <a:solidFill>
              <a:srgbClr val="1223FA"/>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DF09A1F-BFFB-40CF-BC20-50A074C9A7A6}"/>
              </a:ext>
            </a:extLst>
          </p:cNvPr>
          <p:cNvSpPr/>
          <p:nvPr/>
        </p:nvSpPr>
        <p:spPr>
          <a:xfrm>
            <a:off x="68198" y="1995483"/>
            <a:ext cx="5208034" cy="1200329"/>
          </a:xfrm>
          <a:prstGeom prst="rect">
            <a:avLst/>
          </a:prstGeom>
        </p:spPr>
        <p:txBody>
          <a:bodyPr wrap="square">
            <a:spAutoFit/>
          </a:bodyPr>
          <a:lstStyle/>
          <a:p>
            <a:pPr algn="just"/>
            <a:r>
              <a:rPr lang="en-US" sz="2400" b="1">
                <a:solidFill>
                  <a:srgbClr val="1223FA"/>
                </a:solidFill>
                <a:latin typeface="Arial" panose="020B0604020202020204" pitchFamily="34" charset="0"/>
                <a:cs typeface="Arial" panose="020B0604020202020204" pitchFamily="34" charset="0"/>
              </a:rPr>
              <a:t>- Vĩ tuyến Bắc:</a:t>
            </a:r>
            <a:r>
              <a:rPr lang="en-US" sz="2400">
                <a:solidFill>
                  <a:srgbClr val="1223FA"/>
                </a:solidFill>
                <a:latin typeface="Arial" panose="020B0604020202020204" pitchFamily="34" charset="0"/>
                <a:cs typeface="Arial" panose="020B0604020202020204" pitchFamily="34" charset="0"/>
              </a:rPr>
              <a:t> những vĩ tuyến nằm ở bán cầu Bắc (từ Xích đạo đến cực Bắc).</a:t>
            </a:r>
            <a:endParaRPr lang="en-US">
              <a:solidFill>
                <a:srgbClr val="1223FA"/>
              </a:solidFill>
            </a:endParaRPr>
          </a:p>
        </p:txBody>
      </p:sp>
      <p:sp>
        <p:nvSpPr>
          <p:cNvPr id="30" name="Rectangle 29">
            <a:extLst>
              <a:ext uri="{FF2B5EF4-FFF2-40B4-BE49-F238E27FC236}">
                <a16:creationId xmlns:a16="http://schemas.microsoft.com/office/drawing/2014/main" id="{BBCBE5E6-64E2-4B24-93B2-B40070FFB0F9}"/>
              </a:ext>
            </a:extLst>
          </p:cNvPr>
          <p:cNvSpPr/>
          <p:nvPr/>
        </p:nvSpPr>
        <p:spPr>
          <a:xfrm>
            <a:off x="57836" y="3203178"/>
            <a:ext cx="5208034" cy="1200329"/>
          </a:xfrm>
          <a:prstGeom prst="rect">
            <a:avLst/>
          </a:prstGeom>
        </p:spPr>
        <p:txBody>
          <a:bodyPr wrap="square">
            <a:spAutoFit/>
          </a:bodyPr>
          <a:lstStyle/>
          <a:p>
            <a:pPr algn="just"/>
            <a:r>
              <a:rPr lang="en-US" sz="2400" b="1">
                <a:solidFill>
                  <a:srgbClr val="1223FA"/>
                </a:solidFill>
                <a:latin typeface="Arial" panose="020B0604020202020204" pitchFamily="34" charset="0"/>
                <a:cs typeface="Arial" panose="020B0604020202020204" pitchFamily="34" charset="0"/>
              </a:rPr>
              <a:t>- Vĩ tuyến Nam:</a:t>
            </a:r>
            <a:r>
              <a:rPr lang="en-US" sz="2400">
                <a:solidFill>
                  <a:srgbClr val="1223FA"/>
                </a:solidFill>
                <a:latin typeface="Arial" panose="020B0604020202020204" pitchFamily="34" charset="0"/>
                <a:cs typeface="Arial" panose="020B0604020202020204" pitchFamily="34" charset="0"/>
              </a:rPr>
              <a:t> những vĩ tuyến nằm ở bán cầu Nam (từ Xích đạo đến cực Nam).</a:t>
            </a:r>
            <a:endParaRPr lang="en-US">
              <a:solidFill>
                <a:srgbClr val="1223FA"/>
              </a:solidFill>
            </a:endParaRPr>
          </a:p>
        </p:txBody>
      </p:sp>
      <p:cxnSp>
        <p:nvCxnSpPr>
          <p:cNvPr id="32" name="Straight Arrow Connector 31">
            <a:extLst>
              <a:ext uri="{FF2B5EF4-FFF2-40B4-BE49-F238E27FC236}">
                <a16:creationId xmlns:a16="http://schemas.microsoft.com/office/drawing/2014/main" id="{CEBA5BB3-EB3A-468C-A3B2-2AD948D6CC50}"/>
              </a:ext>
            </a:extLst>
          </p:cNvPr>
          <p:cNvCxnSpPr>
            <a:cxnSpLocks/>
          </p:cNvCxnSpPr>
          <p:nvPr/>
        </p:nvCxnSpPr>
        <p:spPr>
          <a:xfrm>
            <a:off x="6893649" y="2543622"/>
            <a:ext cx="921005" cy="257686"/>
          </a:xfrm>
          <a:prstGeom prst="straightConnector1">
            <a:avLst/>
          </a:prstGeom>
          <a:ln w="44450">
            <a:solidFill>
              <a:srgbClr val="FF339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7C5CF2A-DA7C-4037-9BF3-B9D8BF7E3B0E}"/>
              </a:ext>
            </a:extLst>
          </p:cNvPr>
          <p:cNvCxnSpPr>
            <a:cxnSpLocks/>
          </p:cNvCxnSpPr>
          <p:nvPr/>
        </p:nvCxnSpPr>
        <p:spPr>
          <a:xfrm flipV="1">
            <a:off x="7125588" y="4610656"/>
            <a:ext cx="601175" cy="699717"/>
          </a:xfrm>
          <a:prstGeom prst="straightConnector1">
            <a:avLst/>
          </a:prstGeom>
          <a:ln w="44450">
            <a:solidFill>
              <a:srgbClr val="FF33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708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1998</Words>
  <Application>Microsoft Office PowerPoint</Application>
  <PresentationFormat>Widescreen</PresentationFormat>
  <Paragraphs>188</Paragraphs>
  <Slides>25</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#9Slide03 SFU Futura_12</vt:lpstr>
      <vt:lpstr>Arial</vt:lpstr>
      <vt:lpstr>Calibri</vt:lpstr>
      <vt:lpstr>Calibri Light</vt:lpstr>
      <vt:lpstr>Cambria</vt:lpstr>
      <vt:lpstr>OpenSans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Minh Anh Luu</cp:lastModifiedBy>
  <cp:revision>17</cp:revision>
  <dcterms:created xsi:type="dcterms:W3CDTF">2022-07-14T21:09:32Z</dcterms:created>
  <dcterms:modified xsi:type="dcterms:W3CDTF">2024-02-22T08:03:02Z</dcterms:modified>
</cp:coreProperties>
</file>