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66" r:id="rId2"/>
    <p:sldId id="1378" r:id="rId3"/>
    <p:sldId id="275" r:id="rId4"/>
    <p:sldId id="367" r:id="rId5"/>
    <p:sldId id="368" r:id="rId6"/>
    <p:sldId id="370" r:id="rId7"/>
    <p:sldId id="256" r:id="rId8"/>
    <p:sldId id="373" r:id="rId9"/>
    <p:sldId id="372" r:id="rId10"/>
    <p:sldId id="374" r:id="rId11"/>
    <p:sldId id="353" r:id="rId12"/>
    <p:sldId id="375" r:id="rId13"/>
    <p:sldId id="326" r:id="rId14"/>
    <p:sldId id="6226" r:id="rId15"/>
    <p:sldId id="6225" r:id="rId16"/>
    <p:sldId id="377" r:id="rId17"/>
    <p:sldId id="6227" r:id="rId18"/>
    <p:sldId id="328" r:id="rId19"/>
    <p:sldId id="355" r:id="rId20"/>
    <p:sldId id="329" r:id="rId21"/>
    <p:sldId id="6229" r:id="rId22"/>
    <p:sldId id="356" r:id="rId23"/>
    <p:sldId id="357" r:id="rId24"/>
    <p:sldId id="378" r:id="rId25"/>
    <p:sldId id="359" r:id="rId26"/>
    <p:sldId id="327" r:id="rId27"/>
    <p:sldId id="380" r:id="rId28"/>
    <p:sldId id="381" r:id="rId29"/>
    <p:sldId id="360" r:id="rId30"/>
    <p:sldId id="6231" r:id="rId31"/>
    <p:sldId id="6230" r:id="rId32"/>
    <p:sldId id="31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7F593"/>
    <a:srgbClr val="6AF117"/>
    <a:srgbClr val="F84664"/>
    <a:srgbClr val="F8F568"/>
    <a:srgbClr val="0CFC5C"/>
    <a:srgbClr val="A1F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Anh Luu" userId="646b5113a9278a5e" providerId="LiveId" clId="{C0BCEF16-A55D-42E5-B044-33ED4938E405}"/>
    <pc:docChg chg="delSld">
      <pc:chgData name="Minh Anh Luu" userId="646b5113a9278a5e" providerId="LiveId" clId="{C0BCEF16-A55D-42E5-B044-33ED4938E405}" dt="2024-02-22T07:53:49.815" v="9" actId="2696"/>
      <pc:docMkLst>
        <pc:docMk/>
      </pc:docMkLst>
      <pc:sldChg chg="del">
        <pc:chgData name="Minh Anh Luu" userId="646b5113a9278a5e" providerId="LiveId" clId="{C0BCEF16-A55D-42E5-B044-33ED4938E405}" dt="2024-02-22T07:53:29.834" v="4" actId="2696"/>
        <pc:sldMkLst>
          <pc:docMk/>
          <pc:sldMk cId="2371749161" sldId="258"/>
        </pc:sldMkLst>
      </pc:sldChg>
      <pc:sldChg chg="del">
        <pc:chgData name="Minh Anh Luu" userId="646b5113a9278a5e" providerId="LiveId" clId="{C0BCEF16-A55D-42E5-B044-33ED4938E405}" dt="2024-02-22T07:53:40.366" v="7" actId="2696"/>
        <pc:sldMkLst>
          <pc:docMk/>
          <pc:sldMk cId="129369210" sldId="259"/>
        </pc:sldMkLst>
      </pc:sldChg>
      <pc:sldChg chg="del">
        <pc:chgData name="Minh Anh Luu" userId="646b5113a9278a5e" providerId="LiveId" clId="{C0BCEF16-A55D-42E5-B044-33ED4938E405}" dt="2024-02-22T07:53:43.790" v="8" actId="2696"/>
        <pc:sldMkLst>
          <pc:docMk/>
          <pc:sldMk cId="2392699463" sldId="261"/>
        </pc:sldMkLst>
      </pc:sldChg>
      <pc:sldChg chg="del">
        <pc:chgData name="Minh Anh Luu" userId="646b5113a9278a5e" providerId="LiveId" clId="{C0BCEF16-A55D-42E5-B044-33ED4938E405}" dt="2024-02-22T07:53:15.519" v="0" actId="2696"/>
        <pc:sldMkLst>
          <pc:docMk/>
          <pc:sldMk cId="3773924460" sldId="264"/>
        </pc:sldMkLst>
      </pc:sldChg>
      <pc:sldChg chg="del">
        <pc:chgData name="Minh Anh Luu" userId="646b5113a9278a5e" providerId="LiveId" clId="{C0BCEF16-A55D-42E5-B044-33ED4938E405}" dt="2024-02-22T07:53:23.223" v="2" actId="2696"/>
        <pc:sldMkLst>
          <pc:docMk/>
          <pc:sldMk cId="1200196200" sldId="266"/>
        </pc:sldMkLst>
      </pc:sldChg>
      <pc:sldChg chg="del">
        <pc:chgData name="Minh Anh Luu" userId="646b5113a9278a5e" providerId="LiveId" clId="{C0BCEF16-A55D-42E5-B044-33ED4938E405}" dt="2024-02-22T07:53:26.511" v="3" actId="2696"/>
        <pc:sldMkLst>
          <pc:docMk/>
          <pc:sldMk cId="757328735" sldId="346"/>
        </pc:sldMkLst>
      </pc:sldChg>
      <pc:sldChg chg="del">
        <pc:chgData name="Minh Anh Luu" userId="646b5113a9278a5e" providerId="LiveId" clId="{C0BCEF16-A55D-42E5-B044-33ED4938E405}" dt="2024-02-22T07:53:34.057" v="5" actId="2696"/>
        <pc:sldMkLst>
          <pc:docMk/>
          <pc:sldMk cId="3170706589" sldId="347"/>
        </pc:sldMkLst>
      </pc:sldChg>
      <pc:sldChg chg="del">
        <pc:chgData name="Minh Anh Luu" userId="646b5113a9278a5e" providerId="LiveId" clId="{C0BCEF16-A55D-42E5-B044-33ED4938E405}" dt="2024-02-22T07:53:37.236" v="6" actId="2696"/>
        <pc:sldMkLst>
          <pc:docMk/>
          <pc:sldMk cId="3742504597" sldId="348"/>
        </pc:sldMkLst>
      </pc:sldChg>
      <pc:sldChg chg="del">
        <pc:chgData name="Minh Anh Luu" userId="646b5113a9278a5e" providerId="LiveId" clId="{C0BCEF16-A55D-42E5-B044-33ED4938E405}" dt="2024-02-22T07:53:19.727" v="1" actId="2696"/>
        <pc:sldMkLst>
          <pc:docMk/>
          <pc:sldMk cId="1674414408" sldId="488"/>
        </pc:sldMkLst>
      </pc:sldChg>
      <pc:sldChg chg="del">
        <pc:chgData name="Minh Anh Luu" userId="646b5113a9278a5e" providerId="LiveId" clId="{C0BCEF16-A55D-42E5-B044-33ED4938E405}" dt="2024-02-22T07:53:49.815" v="9" actId="2696"/>
        <pc:sldMkLst>
          <pc:docMk/>
          <pc:sldMk cId="3962173191" sldId="61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FAF00-6014-4393-A14A-BBB01B8FCFE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4CFD1B6-EF67-4ADA-AA9C-5DBC36E3E0A3}">
      <dgm:prSet phldrT="[Text]"/>
      <dgm:spPr/>
      <dgm:t>
        <a:bodyPr/>
        <a:lstStyle/>
        <a:p>
          <a:pPr algn="ctr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Nước mưa</a:t>
          </a:r>
        </a:p>
      </dgm:t>
    </dgm:pt>
    <dgm:pt modelId="{36CEB5ED-23FD-4ECE-90D0-DCFF4BD6D8B1}" type="parTrans" cxnId="{5AD1291D-CF66-4964-9D8A-85BFF27F7174}">
      <dgm:prSet/>
      <dgm:spPr/>
      <dgm:t>
        <a:bodyPr/>
        <a:lstStyle/>
        <a:p>
          <a:endParaRPr lang="en-US"/>
        </a:p>
      </dgm:t>
    </dgm:pt>
    <dgm:pt modelId="{28ED54B0-A979-48C9-B3B0-98E3A1E30694}" type="sibTrans" cxnId="{5AD1291D-CF66-4964-9D8A-85BFF27F7174}">
      <dgm:prSet/>
      <dgm:spPr/>
      <dgm:t>
        <a:bodyPr/>
        <a:lstStyle/>
        <a:p>
          <a:endParaRPr lang="en-US"/>
        </a:p>
      </dgm:t>
    </dgm:pt>
    <dgm:pt modelId="{3ED442BC-CCAE-43BF-B913-7E218B32B65E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Nước ngầm</a:t>
          </a:r>
        </a:p>
      </dgm:t>
    </dgm:pt>
    <dgm:pt modelId="{992D784B-ECE5-4681-B6BE-5C5694658E13}" type="parTrans" cxnId="{B5840A3F-073E-40FD-8968-855AF77583BD}">
      <dgm:prSet/>
      <dgm:spPr/>
      <dgm:t>
        <a:bodyPr/>
        <a:lstStyle/>
        <a:p>
          <a:endParaRPr lang="en-US"/>
        </a:p>
      </dgm:t>
    </dgm:pt>
    <dgm:pt modelId="{3315DA0B-B47F-437E-91B0-E94153F7B630}" type="sibTrans" cxnId="{B5840A3F-073E-40FD-8968-855AF77583BD}">
      <dgm:prSet/>
      <dgm:spPr/>
      <dgm:t>
        <a:bodyPr/>
        <a:lstStyle/>
        <a:p>
          <a:endParaRPr lang="en-US"/>
        </a:p>
      </dgm:t>
    </dgm:pt>
    <dgm:pt modelId="{3CB218A3-E4FF-43BB-AF3E-8D9693132799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Băng tuyết tan</a:t>
          </a:r>
        </a:p>
      </dgm:t>
    </dgm:pt>
    <dgm:pt modelId="{F3EA2B71-6827-4C1B-BB1B-8E85BE1EB378}" type="parTrans" cxnId="{AE604C4D-5E8A-43BD-B78C-FCA9D399BAC8}">
      <dgm:prSet/>
      <dgm:spPr/>
      <dgm:t>
        <a:bodyPr/>
        <a:lstStyle/>
        <a:p>
          <a:endParaRPr lang="en-US"/>
        </a:p>
      </dgm:t>
    </dgm:pt>
    <dgm:pt modelId="{47FFEFBF-694E-4B6C-924C-442B54B8A209}" type="sibTrans" cxnId="{AE604C4D-5E8A-43BD-B78C-FCA9D399BAC8}">
      <dgm:prSet/>
      <dgm:spPr/>
      <dgm:t>
        <a:bodyPr/>
        <a:lstStyle/>
        <a:p>
          <a:endParaRPr lang="en-US"/>
        </a:p>
      </dgm:t>
    </dgm:pt>
    <dgm:pt modelId="{0341E9CA-1326-46B0-B3E1-3DBF13C6E593}" type="pres">
      <dgm:prSet presAssocID="{629FAF00-6014-4393-A14A-BBB01B8FCFEC}" presName="compositeShape" presStyleCnt="0">
        <dgm:presLayoutVars>
          <dgm:chMax val="7"/>
          <dgm:dir/>
          <dgm:resizeHandles val="exact"/>
        </dgm:presLayoutVars>
      </dgm:prSet>
      <dgm:spPr/>
    </dgm:pt>
    <dgm:pt modelId="{8A1A281C-8C31-47CC-BF3D-F9497EDDB896}" type="pres">
      <dgm:prSet presAssocID="{629FAF00-6014-4393-A14A-BBB01B8FCFEC}" presName="wedge1" presStyleLbl="node1" presStyleIdx="0" presStyleCnt="3"/>
      <dgm:spPr/>
    </dgm:pt>
    <dgm:pt modelId="{C45DE8FE-F175-47F0-88BD-DFDA3CE99A19}" type="pres">
      <dgm:prSet presAssocID="{629FAF00-6014-4393-A14A-BBB01B8FCFEC}" presName="dummy1a" presStyleCnt="0"/>
      <dgm:spPr/>
    </dgm:pt>
    <dgm:pt modelId="{1AB5C3B6-5990-452A-9091-880E98ABE1AC}" type="pres">
      <dgm:prSet presAssocID="{629FAF00-6014-4393-A14A-BBB01B8FCFEC}" presName="dummy1b" presStyleCnt="0"/>
      <dgm:spPr/>
    </dgm:pt>
    <dgm:pt modelId="{88B55DC9-D6D9-4197-B941-4F557086BC86}" type="pres">
      <dgm:prSet presAssocID="{629FAF00-6014-4393-A14A-BBB01B8FCF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5DEECBD-BEBF-4D4E-940B-85969AEAD1EB}" type="pres">
      <dgm:prSet presAssocID="{629FAF00-6014-4393-A14A-BBB01B8FCFEC}" presName="wedge2" presStyleLbl="node1" presStyleIdx="1" presStyleCnt="3"/>
      <dgm:spPr/>
    </dgm:pt>
    <dgm:pt modelId="{42F8B31C-35A0-4F92-BA82-57FF26D28495}" type="pres">
      <dgm:prSet presAssocID="{629FAF00-6014-4393-A14A-BBB01B8FCFEC}" presName="dummy2a" presStyleCnt="0"/>
      <dgm:spPr/>
    </dgm:pt>
    <dgm:pt modelId="{A97BA0EE-3F44-4624-8292-7887FA2107CF}" type="pres">
      <dgm:prSet presAssocID="{629FAF00-6014-4393-A14A-BBB01B8FCFEC}" presName="dummy2b" presStyleCnt="0"/>
      <dgm:spPr/>
    </dgm:pt>
    <dgm:pt modelId="{A21BD031-34C4-4318-A797-0426F47BC95F}" type="pres">
      <dgm:prSet presAssocID="{629FAF00-6014-4393-A14A-BBB01B8FCF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BAE4190-8435-4415-A4A5-909052E0F84C}" type="pres">
      <dgm:prSet presAssocID="{629FAF00-6014-4393-A14A-BBB01B8FCFEC}" presName="wedge3" presStyleLbl="node1" presStyleIdx="2" presStyleCnt="3"/>
      <dgm:spPr/>
    </dgm:pt>
    <dgm:pt modelId="{B37724E2-B72D-43CF-A917-17543293DBA9}" type="pres">
      <dgm:prSet presAssocID="{629FAF00-6014-4393-A14A-BBB01B8FCFEC}" presName="dummy3a" presStyleCnt="0"/>
      <dgm:spPr/>
    </dgm:pt>
    <dgm:pt modelId="{D6B4F3EB-ACB0-431D-9753-D65517F9F042}" type="pres">
      <dgm:prSet presAssocID="{629FAF00-6014-4393-A14A-BBB01B8FCFEC}" presName="dummy3b" presStyleCnt="0"/>
      <dgm:spPr/>
    </dgm:pt>
    <dgm:pt modelId="{EE8BFFCF-0DC3-4BD0-B6DB-50E263B3759D}" type="pres">
      <dgm:prSet presAssocID="{629FAF00-6014-4393-A14A-BBB01B8FCF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7074D51-8CFF-4E65-A2C6-B158502893B8}" type="pres">
      <dgm:prSet presAssocID="{28ED54B0-A979-48C9-B3B0-98E3A1E30694}" presName="arrowWedge1" presStyleLbl="fgSibTrans2D1" presStyleIdx="0" presStyleCnt="3"/>
      <dgm:spPr/>
    </dgm:pt>
    <dgm:pt modelId="{A6D170D2-783A-472D-913B-152AE0453DB1}" type="pres">
      <dgm:prSet presAssocID="{3315DA0B-B47F-437E-91B0-E94153F7B630}" presName="arrowWedge2" presStyleLbl="fgSibTrans2D1" presStyleIdx="1" presStyleCnt="3"/>
      <dgm:spPr/>
    </dgm:pt>
    <dgm:pt modelId="{4075F91C-8C0F-4184-9E86-CA36F7AD8240}" type="pres">
      <dgm:prSet presAssocID="{47FFEFBF-694E-4B6C-924C-442B54B8A209}" presName="arrowWedge3" presStyleLbl="fgSibTrans2D1" presStyleIdx="2" presStyleCnt="3"/>
      <dgm:spPr/>
    </dgm:pt>
  </dgm:ptLst>
  <dgm:cxnLst>
    <dgm:cxn modelId="{5AD1291D-CF66-4964-9D8A-85BFF27F7174}" srcId="{629FAF00-6014-4393-A14A-BBB01B8FCFEC}" destId="{B4CFD1B6-EF67-4ADA-AA9C-5DBC36E3E0A3}" srcOrd="0" destOrd="0" parTransId="{36CEB5ED-23FD-4ECE-90D0-DCFF4BD6D8B1}" sibTransId="{28ED54B0-A979-48C9-B3B0-98E3A1E30694}"/>
    <dgm:cxn modelId="{B5840A3F-073E-40FD-8968-855AF77583BD}" srcId="{629FAF00-6014-4393-A14A-BBB01B8FCFEC}" destId="{3ED442BC-CCAE-43BF-B913-7E218B32B65E}" srcOrd="1" destOrd="0" parTransId="{992D784B-ECE5-4681-B6BE-5C5694658E13}" sibTransId="{3315DA0B-B47F-437E-91B0-E94153F7B630}"/>
    <dgm:cxn modelId="{83333541-5CC9-48D8-9E17-6EFBB7AD33A8}" type="presOf" srcId="{3CB218A3-E4FF-43BB-AF3E-8D9693132799}" destId="{6BAE4190-8435-4415-A4A5-909052E0F84C}" srcOrd="0" destOrd="0" presId="urn:microsoft.com/office/officeart/2005/8/layout/cycle8"/>
    <dgm:cxn modelId="{AE604C4D-5E8A-43BD-B78C-FCA9D399BAC8}" srcId="{629FAF00-6014-4393-A14A-BBB01B8FCFEC}" destId="{3CB218A3-E4FF-43BB-AF3E-8D9693132799}" srcOrd="2" destOrd="0" parTransId="{F3EA2B71-6827-4C1B-BB1B-8E85BE1EB378}" sibTransId="{47FFEFBF-694E-4B6C-924C-442B54B8A209}"/>
    <dgm:cxn modelId="{AAB31074-BA41-4D0A-B56F-39FF261EE3AD}" type="presOf" srcId="{3ED442BC-CCAE-43BF-B913-7E218B32B65E}" destId="{65DEECBD-BEBF-4D4E-940B-85969AEAD1EB}" srcOrd="0" destOrd="0" presId="urn:microsoft.com/office/officeart/2005/8/layout/cycle8"/>
    <dgm:cxn modelId="{243AFBA8-AD0A-461E-B0C7-0CACA18779C5}" type="presOf" srcId="{3CB218A3-E4FF-43BB-AF3E-8D9693132799}" destId="{EE8BFFCF-0DC3-4BD0-B6DB-50E263B3759D}" srcOrd="1" destOrd="0" presId="urn:microsoft.com/office/officeart/2005/8/layout/cycle8"/>
    <dgm:cxn modelId="{0C7D51AE-7C22-46B5-BA02-EEC80615F19F}" type="presOf" srcId="{B4CFD1B6-EF67-4ADA-AA9C-5DBC36E3E0A3}" destId="{8A1A281C-8C31-47CC-BF3D-F9497EDDB896}" srcOrd="0" destOrd="0" presId="urn:microsoft.com/office/officeart/2005/8/layout/cycle8"/>
    <dgm:cxn modelId="{5D0E13B8-E4AB-42C4-937C-227DFDCD2A68}" type="presOf" srcId="{629FAF00-6014-4393-A14A-BBB01B8FCFEC}" destId="{0341E9CA-1326-46B0-B3E1-3DBF13C6E593}" srcOrd="0" destOrd="0" presId="urn:microsoft.com/office/officeart/2005/8/layout/cycle8"/>
    <dgm:cxn modelId="{40BAFFBF-F16E-43B3-985E-73BE9B840CA2}" type="presOf" srcId="{B4CFD1B6-EF67-4ADA-AA9C-5DBC36E3E0A3}" destId="{88B55DC9-D6D9-4197-B941-4F557086BC86}" srcOrd="1" destOrd="0" presId="urn:microsoft.com/office/officeart/2005/8/layout/cycle8"/>
    <dgm:cxn modelId="{3799DFDF-5D01-486C-9CA8-22DD03CA82B7}" type="presOf" srcId="{3ED442BC-CCAE-43BF-B913-7E218B32B65E}" destId="{A21BD031-34C4-4318-A797-0426F47BC95F}" srcOrd="1" destOrd="0" presId="urn:microsoft.com/office/officeart/2005/8/layout/cycle8"/>
    <dgm:cxn modelId="{BB7A9B80-3252-4C0F-90F5-E41A8C1F456A}" type="presParOf" srcId="{0341E9CA-1326-46B0-B3E1-3DBF13C6E593}" destId="{8A1A281C-8C31-47CC-BF3D-F9497EDDB896}" srcOrd="0" destOrd="0" presId="urn:microsoft.com/office/officeart/2005/8/layout/cycle8"/>
    <dgm:cxn modelId="{E3C00CA7-97F4-446F-A05A-C3452434F37E}" type="presParOf" srcId="{0341E9CA-1326-46B0-B3E1-3DBF13C6E593}" destId="{C45DE8FE-F175-47F0-88BD-DFDA3CE99A19}" srcOrd="1" destOrd="0" presId="urn:microsoft.com/office/officeart/2005/8/layout/cycle8"/>
    <dgm:cxn modelId="{82BAA7C2-0D9C-4AC3-873A-D81D704F2B8F}" type="presParOf" srcId="{0341E9CA-1326-46B0-B3E1-3DBF13C6E593}" destId="{1AB5C3B6-5990-452A-9091-880E98ABE1AC}" srcOrd="2" destOrd="0" presId="urn:microsoft.com/office/officeart/2005/8/layout/cycle8"/>
    <dgm:cxn modelId="{F583AC0D-72BE-4614-8737-20C61563B6AD}" type="presParOf" srcId="{0341E9CA-1326-46B0-B3E1-3DBF13C6E593}" destId="{88B55DC9-D6D9-4197-B941-4F557086BC86}" srcOrd="3" destOrd="0" presId="urn:microsoft.com/office/officeart/2005/8/layout/cycle8"/>
    <dgm:cxn modelId="{8EBB915E-72E9-456C-AC5C-C0DF56881F7C}" type="presParOf" srcId="{0341E9CA-1326-46B0-B3E1-3DBF13C6E593}" destId="{65DEECBD-BEBF-4D4E-940B-85969AEAD1EB}" srcOrd="4" destOrd="0" presId="urn:microsoft.com/office/officeart/2005/8/layout/cycle8"/>
    <dgm:cxn modelId="{39ABA2DD-715A-4C87-8728-AE044395C54A}" type="presParOf" srcId="{0341E9CA-1326-46B0-B3E1-3DBF13C6E593}" destId="{42F8B31C-35A0-4F92-BA82-57FF26D28495}" srcOrd="5" destOrd="0" presId="urn:microsoft.com/office/officeart/2005/8/layout/cycle8"/>
    <dgm:cxn modelId="{10842244-0A43-4478-9953-BBD66F20818E}" type="presParOf" srcId="{0341E9CA-1326-46B0-B3E1-3DBF13C6E593}" destId="{A97BA0EE-3F44-4624-8292-7887FA2107CF}" srcOrd="6" destOrd="0" presId="urn:microsoft.com/office/officeart/2005/8/layout/cycle8"/>
    <dgm:cxn modelId="{050C0430-C6A0-4E60-AC84-60649D65FF97}" type="presParOf" srcId="{0341E9CA-1326-46B0-B3E1-3DBF13C6E593}" destId="{A21BD031-34C4-4318-A797-0426F47BC95F}" srcOrd="7" destOrd="0" presId="urn:microsoft.com/office/officeart/2005/8/layout/cycle8"/>
    <dgm:cxn modelId="{64F563D8-E813-4AE0-922A-A8EB4352BB10}" type="presParOf" srcId="{0341E9CA-1326-46B0-B3E1-3DBF13C6E593}" destId="{6BAE4190-8435-4415-A4A5-909052E0F84C}" srcOrd="8" destOrd="0" presId="urn:microsoft.com/office/officeart/2005/8/layout/cycle8"/>
    <dgm:cxn modelId="{63BB42C6-1457-4E64-B929-1CD65B1D5F77}" type="presParOf" srcId="{0341E9CA-1326-46B0-B3E1-3DBF13C6E593}" destId="{B37724E2-B72D-43CF-A917-17543293DBA9}" srcOrd="9" destOrd="0" presId="urn:microsoft.com/office/officeart/2005/8/layout/cycle8"/>
    <dgm:cxn modelId="{839279D5-B44A-48DE-99F0-E32E79F15864}" type="presParOf" srcId="{0341E9CA-1326-46B0-B3E1-3DBF13C6E593}" destId="{D6B4F3EB-ACB0-431D-9753-D65517F9F042}" srcOrd="10" destOrd="0" presId="urn:microsoft.com/office/officeart/2005/8/layout/cycle8"/>
    <dgm:cxn modelId="{60DF5B33-3279-487C-A079-3757AC659E7F}" type="presParOf" srcId="{0341E9CA-1326-46B0-B3E1-3DBF13C6E593}" destId="{EE8BFFCF-0DC3-4BD0-B6DB-50E263B3759D}" srcOrd="11" destOrd="0" presId="urn:microsoft.com/office/officeart/2005/8/layout/cycle8"/>
    <dgm:cxn modelId="{D98A49A9-BC01-414D-92D8-F793C0B58584}" type="presParOf" srcId="{0341E9CA-1326-46B0-B3E1-3DBF13C6E593}" destId="{77074D51-8CFF-4E65-A2C6-B158502893B8}" srcOrd="12" destOrd="0" presId="urn:microsoft.com/office/officeart/2005/8/layout/cycle8"/>
    <dgm:cxn modelId="{8C3C86AE-3497-4FFD-9596-A076786FE97C}" type="presParOf" srcId="{0341E9CA-1326-46B0-B3E1-3DBF13C6E593}" destId="{A6D170D2-783A-472D-913B-152AE0453DB1}" srcOrd="13" destOrd="0" presId="urn:microsoft.com/office/officeart/2005/8/layout/cycle8"/>
    <dgm:cxn modelId="{7EE91095-278F-449A-B17A-7265AB5E5551}" type="presParOf" srcId="{0341E9CA-1326-46B0-B3E1-3DBF13C6E593}" destId="{4075F91C-8C0F-4184-9E86-CA36F7AD824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A281C-8C31-47CC-BF3D-F9497EDDB896}">
      <dsp:nvSpPr>
        <dsp:cNvPr id="0" name=""/>
        <dsp:cNvSpPr/>
      </dsp:nvSpPr>
      <dsp:spPr>
        <a:xfrm>
          <a:off x="1428391" y="195004"/>
          <a:ext cx="2520060" cy="25200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Nước mưa</a:t>
          </a:r>
        </a:p>
      </dsp:txBody>
      <dsp:txXfrm>
        <a:off x="2756522" y="729017"/>
        <a:ext cx="900021" cy="750018"/>
      </dsp:txXfrm>
    </dsp:sp>
    <dsp:sp modelId="{65DEECBD-BEBF-4D4E-940B-85969AEAD1EB}">
      <dsp:nvSpPr>
        <dsp:cNvPr id="0" name=""/>
        <dsp:cNvSpPr/>
      </dsp:nvSpPr>
      <dsp:spPr>
        <a:xfrm>
          <a:off x="1376489" y="285006"/>
          <a:ext cx="2520060" cy="25200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Nước ngầm</a:t>
          </a:r>
        </a:p>
      </dsp:txBody>
      <dsp:txXfrm>
        <a:off x="1976504" y="1920046"/>
        <a:ext cx="1350032" cy="660015"/>
      </dsp:txXfrm>
    </dsp:sp>
    <dsp:sp modelId="{6BAE4190-8435-4415-A4A5-909052E0F84C}">
      <dsp:nvSpPr>
        <dsp:cNvPr id="0" name=""/>
        <dsp:cNvSpPr/>
      </dsp:nvSpPr>
      <dsp:spPr>
        <a:xfrm>
          <a:off x="1324588" y="195004"/>
          <a:ext cx="2520060" cy="252006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Băng tuyết tan</a:t>
          </a:r>
        </a:p>
      </dsp:txBody>
      <dsp:txXfrm>
        <a:off x="1616495" y="729017"/>
        <a:ext cx="900021" cy="750018"/>
      </dsp:txXfrm>
    </dsp:sp>
    <dsp:sp modelId="{77074D51-8CFF-4E65-A2C6-B158502893B8}">
      <dsp:nvSpPr>
        <dsp:cNvPr id="0" name=""/>
        <dsp:cNvSpPr/>
      </dsp:nvSpPr>
      <dsp:spPr>
        <a:xfrm>
          <a:off x="1272595" y="39000"/>
          <a:ext cx="2832067" cy="28320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170D2-783A-472D-913B-152AE0453DB1}">
      <dsp:nvSpPr>
        <dsp:cNvPr id="0" name=""/>
        <dsp:cNvSpPr/>
      </dsp:nvSpPr>
      <dsp:spPr>
        <a:xfrm>
          <a:off x="1220486" y="128843"/>
          <a:ext cx="2832067" cy="28320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5F91C-8C0F-4184-9E86-CA36F7AD8240}">
      <dsp:nvSpPr>
        <dsp:cNvPr id="0" name=""/>
        <dsp:cNvSpPr/>
      </dsp:nvSpPr>
      <dsp:spPr>
        <a:xfrm>
          <a:off x="1168376" y="39000"/>
          <a:ext cx="2832067" cy="28320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7A0-0AB8-47B2-9B86-1D960C492AE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16D3-B114-4CF2-9396-C474E8FB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5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 bộ phận chính của một dòng sông: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Sông chính: dẫn nước.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Phụ lưu: những dòng chảy nhỏ cung cấp nước cho sông.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Chi lưu: dòng chảy tách ra từ dòng sông chính.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Cửa sông: giáp với biển.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5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Hs đọc tt sgk: Cho biết l</a:t>
            </a:r>
            <a:r>
              <a:rPr lang="vi-VN"/>
              <a:t>ư</a:t>
            </a:r>
            <a:r>
              <a:rPr lang="en-US"/>
              <a:t>u l</a:t>
            </a:r>
            <a:r>
              <a:rPr lang="vi-VN"/>
              <a:t>ư</a:t>
            </a:r>
            <a:r>
              <a:rPr lang="en-US"/>
              <a:t>ợng n</a:t>
            </a:r>
            <a:r>
              <a:rPr lang="vi-VN"/>
              <a:t>ư</a:t>
            </a:r>
            <a:r>
              <a:rPr lang="en-US"/>
              <a:t>ớc  là gì?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7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97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3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5778-B374-4209-998D-A5C9C43C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570C2-CB31-49F7-B407-1C36AC84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AEDD0-F956-477C-8238-70322A9F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6C1F3-299D-4CD9-B5C5-B4214EF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CB37D-479E-4BD9-8AA6-210F53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2D811-7C91-4005-AA17-0998AE85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DA3-E254-4745-8DFC-052E0E3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52FF5-A190-481D-A33F-2AD2CA81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30FB-A50E-4E83-87EA-89178B2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CBB8-D7EC-4B6C-AA8F-E55452D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C037B-03A8-4DBD-AC2A-69251980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83BF-97C0-411A-82E2-99138563C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66AB7-5EC3-4F0D-B894-BA1F5841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F203-1201-4158-9819-09863891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68F7-69C8-49D1-B639-EA4F6A7A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E275-19BF-4B2B-8702-BD784B39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4FB0-7A36-42D6-8FE9-4531337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84CF9-8747-4FF1-9842-B92268A0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8BD8-BDD3-44CC-AE75-C76C1D70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CA257-8C14-4A59-89F5-13DCDBB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2337-8F25-4E90-B167-0A67AE6A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36A1-AB6E-4068-8FC4-9C7630F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186E-A900-46F3-9252-19A38A186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D624B-2D39-4E9F-80DC-B52611D4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50F5-0C6E-4B63-B5C7-09F78C5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53415-8BF9-4260-84E0-89B614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821F-B9F9-4992-9644-E3C9C0F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5BBB-605E-41F8-B59C-9F23DA54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6C155-5127-43A3-B303-5AAA8A72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109D2-F361-4C91-A62A-A03C4403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56560-D63D-43AB-964E-E1C859722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221B7-B99F-4016-841C-1A91E8D64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EABAA-099F-41DA-B8A2-FDEE1712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2F847-8CE1-4023-ABCC-4F001A6F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9B516-9546-4B12-A956-A3EECE89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A588-0DBB-48C4-8A8E-8260671C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3D973-6827-4003-A439-C70B74E0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1DDAA-AAE6-429C-9AD0-1EAD1CC9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CFA4A-18EF-4C14-ADFB-37203E6A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CD7E3-1BF5-4767-B0CF-3FCC6DEC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B8907-DF6E-41CB-9969-EFBB61D3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B61D0-921F-4379-93B8-E64E0E2E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3F90-8DA4-4049-A2EA-4C15022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57A5-B52A-4125-85B9-793608B6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86349-387E-43B9-9C51-64329DB5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59475-E2AB-4C14-9FC1-84821900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6DE4C-8BDF-483D-A0EE-FC4136DF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0FAE6-866F-4A56-8F23-4D41E346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0000-BDD5-4433-8319-277B00CB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6D0D-D16A-4135-ADD6-EF365605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CE4C-B763-46CC-8063-E23D895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7DFE-CAEF-403F-A2DC-C5ED726A47B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51A0-D4B8-45BA-9F39-89B0DA1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12774-9D51-40EC-A79D-93CB276C9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6836386" y="1408201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17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E86505-8EE1-437F-8FA4-0B9D13D5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r="12097" b="9483"/>
          <a:stretch/>
        </p:blipFill>
        <p:spPr>
          <a:xfrm>
            <a:off x="0" y="0"/>
            <a:ext cx="7193280" cy="685800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64A216-015B-4F31-AEE7-37EDBE12E830}"/>
              </a:ext>
            </a:extLst>
          </p:cNvPr>
          <p:cNvSpPr txBox="1"/>
          <p:nvPr/>
        </p:nvSpPr>
        <p:spPr>
          <a:xfrm>
            <a:off x="6096000" y="3014334"/>
            <a:ext cx="672592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VÀ HỒ.</a:t>
            </a:r>
          </a:p>
        </p:txBody>
      </p:sp>
    </p:spTree>
    <p:extLst>
      <p:ext uri="{BB962C8B-B14F-4D97-AF65-F5344CB8AC3E}">
        <p14:creationId xmlns:p14="http://schemas.microsoft.com/office/powerpoint/2010/main" val="17549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A6B3564-1B5F-45CD-A4FF-05FEE5F95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0"/>
          <a:stretch/>
        </p:blipFill>
        <p:spPr>
          <a:xfrm>
            <a:off x="5721277" y="1044454"/>
            <a:ext cx="6580770" cy="5702701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F6BFBD-E9EF-45AB-96E1-1805BEA86801}"/>
              </a:ext>
            </a:extLst>
          </p:cNvPr>
          <p:cNvSpPr/>
          <p:nvPr/>
        </p:nvSpPr>
        <p:spPr>
          <a:xfrm>
            <a:off x="322506" y="2459920"/>
            <a:ext cx="4090005" cy="3034422"/>
          </a:xfrm>
          <a:prstGeom prst="wedgeRoundRectCallout">
            <a:avLst>
              <a:gd name="adj1" fmla="val 87347"/>
              <a:gd name="adj2" fmla="val -24662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AAD64-2CB5-41A0-A9A9-DC08C64328A3}"/>
              </a:ext>
            </a:extLst>
          </p:cNvPr>
          <p:cNvSpPr txBox="1"/>
          <p:nvPr/>
        </p:nvSpPr>
        <p:spPr>
          <a:xfrm>
            <a:off x="486184" y="2545970"/>
            <a:ext cx="37626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lược đồ, hãy xác định các phụ lưu,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lưu của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Hồng?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8DDE3B-DEF3-42CC-AF24-071451CFE927}"/>
              </a:ext>
            </a:extLst>
          </p:cNvPr>
          <p:cNvGrpSpPr/>
          <p:nvPr/>
        </p:nvGrpSpPr>
        <p:grpSpPr>
          <a:xfrm>
            <a:off x="486184" y="1530099"/>
            <a:ext cx="4819463" cy="2020186"/>
            <a:chOff x="486184" y="1530099"/>
            <a:chExt cx="4819463" cy="202018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AD676773-8C8A-400B-BAA9-CE3FB51E130C}"/>
                </a:ext>
              </a:extLst>
            </p:cNvPr>
            <p:cNvSpPr/>
            <p:nvPr/>
          </p:nvSpPr>
          <p:spPr>
            <a:xfrm>
              <a:off x="486184" y="1530099"/>
              <a:ext cx="4819463" cy="2020186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3A216-96E1-49E0-9BB2-4DB4B6C1C704}"/>
                </a:ext>
              </a:extLst>
            </p:cNvPr>
            <p:cNvSpPr txBox="1"/>
            <p:nvPr/>
          </p:nvSpPr>
          <p:spPr>
            <a:xfrm>
              <a:off x="1684904" y="1632251"/>
              <a:ext cx="29951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 l</a:t>
              </a:r>
              <a:r>
                <a:rPr lang="vi-VN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Gâm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Lô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Đà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535BA1-1CA2-4B13-BE35-BDCC9FE4E765}"/>
              </a:ext>
            </a:extLst>
          </p:cNvPr>
          <p:cNvGrpSpPr/>
          <p:nvPr/>
        </p:nvGrpSpPr>
        <p:grpSpPr>
          <a:xfrm>
            <a:off x="486184" y="3936601"/>
            <a:ext cx="4819463" cy="2020186"/>
            <a:chOff x="486184" y="3936601"/>
            <a:chExt cx="4819463" cy="2020186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4C5A65A2-2D94-418F-8405-EC2AE389CB08}"/>
                </a:ext>
              </a:extLst>
            </p:cNvPr>
            <p:cNvSpPr/>
            <p:nvPr/>
          </p:nvSpPr>
          <p:spPr>
            <a:xfrm>
              <a:off x="486184" y="3936601"/>
              <a:ext cx="4819463" cy="2020186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7CEF81-27F5-4B50-96B5-4AE86F07E0DF}"/>
                </a:ext>
              </a:extLst>
            </p:cNvPr>
            <p:cNvSpPr txBox="1"/>
            <p:nvPr/>
          </p:nvSpPr>
          <p:spPr>
            <a:xfrm>
              <a:off x="1684903" y="4038753"/>
              <a:ext cx="29951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 l</a:t>
              </a:r>
              <a:r>
                <a:rPr lang="vi-VN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Đáy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Trà Lý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Ninh C</a:t>
              </a:r>
              <a:r>
                <a:rPr lang="vi-VN" sz="28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endParaRPr lang="en-US" sz="28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76CA21-3FD8-4CB8-9B9C-D93713791BC5}"/>
              </a:ext>
            </a:extLst>
          </p:cNvPr>
          <p:cNvSpPr txBox="1"/>
          <p:nvPr/>
        </p:nvSpPr>
        <p:spPr>
          <a:xfrm>
            <a:off x="3562572" y="159434"/>
            <a:ext cx="381350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AI NHANH HƠN </a:t>
            </a:r>
          </a:p>
        </p:txBody>
      </p:sp>
      <p:pic>
        <p:nvPicPr>
          <p:cNvPr id="19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DEDE064B-D1C4-4EC4-8337-AF08976A2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2560" y="85046"/>
            <a:ext cx="1680048" cy="9442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D1B5B-A82E-4B71-AC36-F3423119D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0634" r="14299" b="17523"/>
          <a:stretch/>
        </p:blipFill>
        <p:spPr>
          <a:xfrm flipH="1">
            <a:off x="89252" y="5980815"/>
            <a:ext cx="793864" cy="886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DCC4E1-E7A3-4E77-8F50-90D3BB7CF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5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9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  <p:bldP spid="10" grpId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B7AB3-BF2E-42D3-AA04-B4C95ABA8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66" t="42074" r="27584" b="34074"/>
          <a:stretch/>
        </p:blipFill>
        <p:spPr>
          <a:xfrm>
            <a:off x="26504" y="3079240"/>
            <a:ext cx="12165496" cy="3718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BBFC2-3FF3-41FD-8081-2DE41BD7A07D}"/>
              </a:ext>
            </a:extLst>
          </p:cNvPr>
          <p:cNvSpPr txBox="1"/>
          <p:nvPr/>
        </p:nvSpPr>
        <p:spPr>
          <a:xfrm>
            <a:off x="1910286" y="1358495"/>
            <a:ext cx="9570720" cy="1815882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của sông Gianh vào những tháng nào?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tháng nào có l</a:t>
            </a:r>
            <a:r>
              <a:rPr lang="vi-VN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lớn nhất?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ra mối quan hệ giữa mùa lũ của sông và nguồn cung cấp n</a:t>
            </a:r>
            <a:r>
              <a:rPr lang="vi-VN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84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38588-5A74-4564-B120-2046A22217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83" t="52262" r="65167" b="38074"/>
          <a:stretch/>
        </p:blipFill>
        <p:spPr>
          <a:xfrm>
            <a:off x="7017867" y="225668"/>
            <a:ext cx="2118546" cy="107127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6DA259-F632-4303-A57D-1207ED360B58}"/>
              </a:ext>
            </a:extLst>
          </p:cNvPr>
          <p:cNvSpPr/>
          <p:nvPr/>
        </p:nvSpPr>
        <p:spPr>
          <a:xfrm>
            <a:off x="640081" y="89126"/>
            <a:ext cx="5455919" cy="759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B227A-F7AA-4719-AE95-8D953541B787}"/>
              </a:ext>
            </a:extLst>
          </p:cNvPr>
          <p:cNvSpPr txBox="1"/>
          <p:nvPr/>
        </p:nvSpPr>
        <p:spPr>
          <a:xfrm>
            <a:off x="839466" y="107533"/>
            <a:ext cx="627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2.L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l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n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1812E6-CE9E-4AED-8605-317926F20107}"/>
              </a:ext>
            </a:extLst>
          </p:cNvPr>
          <p:cNvSpPr txBox="1"/>
          <p:nvPr/>
        </p:nvSpPr>
        <p:spPr>
          <a:xfrm>
            <a:off x="698431" y="1296940"/>
            <a:ext cx="1211855" cy="193899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EM</a:t>
            </a:r>
          </a:p>
        </p:txBody>
      </p:sp>
      <p:pic>
        <p:nvPicPr>
          <p:cNvPr id="13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DD3DDA1D-DB34-4507-A4F0-4406B258E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7803" y="339522"/>
            <a:ext cx="1680048" cy="9442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C8A42-7516-479E-9038-1E79AD069A1A}"/>
              </a:ext>
            </a:extLst>
          </p:cNvPr>
          <p:cNvSpPr/>
          <p:nvPr/>
        </p:nvSpPr>
        <p:spPr>
          <a:xfrm>
            <a:off x="7899094" y="5499505"/>
            <a:ext cx="3283025" cy="718186"/>
          </a:xfrm>
          <a:prstGeom prst="roundRect">
            <a:avLst/>
          </a:prstGeom>
          <a:solidFill>
            <a:srgbClr val="6AF117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8519A3-947A-4D17-95B6-2872E581D4B5}"/>
              </a:ext>
            </a:extLst>
          </p:cNvPr>
          <p:cNvSpPr/>
          <p:nvPr/>
        </p:nvSpPr>
        <p:spPr>
          <a:xfrm>
            <a:off x="8723524" y="4781319"/>
            <a:ext cx="2458596" cy="718186"/>
          </a:xfrm>
          <a:prstGeom prst="roundRect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0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7" grpId="0" animBg="1"/>
      <p:bldP spid="2" grpId="0" animBg="1"/>
      <p:bldP spid="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5108142-BAE2-49FB-A5E9-D091AE8C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87" y="2377440"/>
            <a:ext cx="8590123" cy="418734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5DFDF26A-FD32-41F7-BDF7-B191E85CBB84}"/>
              </a:ext>
            </a:extLst>
          </p:cNvPr>
          <p:cNvSpPr/>
          <p:nvPr/>
        </p:nvSpPr>
        <p:spPr>
          <a:xfrm>
            <a:off x="182880" y="110331"/>
            <a:ext cx="5171440" cy="226710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E1521-5A4E-4909-9254-879501E58A0C}"/>
              </a:ext>
            </a:extLst>
          </p:cNvPr>
          <p:cNvSpPr txBox="1"/>
          <p:nvPr/>
        </p:nvSpPr>
        <p:spPr>
          <a:xfrm>
            <a:off x="782320" y="700790"/>
            <a:ext cx="373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có những nguồn cung cấp n</a:t>
            </a:r>
            <a:r>
              <a:rPr lang="vi-VN" sz="28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nào?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2CCA0DE-1A91-4CE3-BA14-F8E134F637F1}"/>
              </a:ext>
            </a:extLst>
          </p:cNvPr>
          <p:cNvGraphicFramePr/>
          <p:nvPr/>
        </p:nvGraphicFramePr>
        <p:xfrm>
          <a:off x="-904240" y="2804161"/>
          <a:ext cx="5273040" cy="300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9DDCBA6-FD42-42F4-B8B8-E0EAD7A34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Graphic spid="1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2196EAD-E1E3-4B32-B96D-CE0F8D039ED2}"/>
              </a:ext>
            </a:extLst>
          </p:cNvPr>
          <p:cNvSpPr txBox="1"/>
          <p:nvPr/>
        </p:nvSpPr>
        <p:spPr>
          <a:xfrm>
            <a:off x="939800" y="866393"/>
            <a:ext cx="1060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mối quan hệ giữa mùa lũ của sông với nguồn cung cấp nước sông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D1FB16-86FB-462F-9C01-F5D46F12A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488539"/>
              </p:ext>
            </p:extLst>
          </p:nvPr>
        </p:nvGraphicFramePr>
        <p:xfrm>
          <a:off x="558800" y="2016888"/>
          <a:ext cx="11369040" cy="4698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7721">
                  <a:extLst>
                    <a:ext uri="{9D8B030D-6E8A-4147-A177-3AD203B41FA5}">
                      <a16:colId xmlns:a16="http://schemas.microsoft.com/office/drawing/2014/main" val="45900572"/>
                    </a:ext>
                  </a:extLst>
                </a:gridCol>
                <a:gridCol w="6271319">
                  <a:extLst>
                    <a:ext uri="{9D8B030D-6E8A-4147-A177-3AD203B41FA5}">
                      <a16:colId xmlns:a16="http://schemas.microsoft.com/office/drawing/2014/main" val="1664854989"/>
                    </a:ext>
                  </a:extLst>
                </a:gridCol>
              </a:tblGrid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936370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9126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335244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216383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5329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24837D-691C-4376-B8FA-79970AF5DC98}"/>
              </a:ext>
            </a:extLst>
          </p:cNvPr>
          <p:cNvSpPr txBox="1"/>
          <p:nvPr/>
        </p:nvSpPr>
        <p:spPr>
          <a:xfrm>
            <a:off x="792480" y="2255388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cung cấp n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437B4-8308-49A1-B80B-2A0829B4DA6C}"/>
              </a:ext>
            </a:extLst>
          </p:cNvPr>
          <p:cNvSpPr txBox="1"/>
          <p:nvPr/>
        </p:nvSpPr>
        <p:spPr>
          <a:xfrm>
            <a:off x="6969760" y="227921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mùa lũ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D3E7B-E171-4DD1-8827-733B70452ED7}"/>
              </a:ext>
            </a:extLst>
          </p:cNvPr>
          <p:cNvSpPr txBox="1"/>
          <p:nvPr/>
        </p:nvSpPr>
        <p:spPr>
          <a:xfrm>
            <a:off x="792480" y="3177121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n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C94F7-E270-4CD5-88F0-1DA6A2FB058D}"/>
              </a:ext>
            </a:extLst>
          </p:cNvPr>
          <p:cNvSpPr txBox="1"/>
          <p:nvPr/>
        </p:nvSpPr>
        <p:spPr>
          <a:xfrm>
            <a:off x="792480" y="4098853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tuyết 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F8B8A-F267-487A-82D7-C10EE3064B33}"/>
              </a:ext>
            </a:extLst>
          </p:cNvPr>
          <p:cNvSpPr txBox="1"/>
          <p:nvPr/>
        </p:nvSpPr>
        <p:spPr>
          <a:xfrm>
            <a:off x="792480" y="502058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băng tan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FB6FBB-B44E-4E2F-90B2-21FC99DC548F}"/>
              </a:ext>
            </a:extLst>
          </p:cNvPr>
          <p:cNvSpPr txBox="1"/>
          <p:nvPr/>
        </p:nvSpPr>
        <p:spPr>
          <a:xfrm>
            <a:off x="858522" y="5921129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nguồn cấp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8E78BD-CC31-4CF0-824D-7C00E96BDEA5}"/>
              </a:ext>
            </a:extLst>
          </p:cNvPr>
          <p:cNvSpPr txBox="1"/>
          <p:nvPr/>
        </p:nvSpPr>
        <p:spPr>
          <a:xfrm>
            <a:off x="5900359" y="314724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mưa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5BF9CC-82A0-4517-9F97-EE81BEC402C3}"/>
              </a:ext>
            </a:extLst>
          </p:cNvPr>
          <p:cNvSpPr txBox="1"/>
          <p:nvPr/>
        </p:nvSpPr>
        <p:spPr>
          <a:xfrm>
            <a:off x="5900359" y="405559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xuân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A0C980-C383-4C62-832A-CA2FB5C8ADEB}"/>
              </a:ext>
            </a:extLst>
          </p:cNvPr>
          <p:cNvSpPr txBox="1"/>
          <p:nvPr/>
        </p:nvSpPr>
        <p:spPr>
          <a:xfrm>
            <a:off x="6334761" y="5012780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vào đầu mùa hạ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DC0665-2796-465A-BBCB-B6BC28C83C50}"/>
              </a:ext>
            </a:extLst>
          </p:cNvPr>
          <p:cNvSpPr txBox="1"/>
          <p:nvPr/>
        </p:nvSpPr>
        <p:spPr>
          <a:xfrm>
            <a:off x="6116324" y="5921130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 tạp,có nhiều mùa lũ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FE9339-EC85-47D7-95C2-7332A2BB3386}"/>
              </a:ext>
            </a:extLst>
          </p:cNvPr>
          <p:cNvSpPr txBox="1"/>
          <p:nvPr/>
        </p:nvSpPr>
        <p:spPr>
          <a:xfrm>
            <a:off x="3532628" y="19377"/>
            <a:ext cx="381350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AI NHANH HƠN </a:t>
            </a:r>
          </a:p>
        </p:txBody>
      </p:sp>
      <p:pic>
        <p:nvPicPr>
          <p:cNvPr id="26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429FAE5D-178A-4E15-A424-795F1ED64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7869" y="111455"/>
            <a:ext cx="1427401" cy="802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7ED53D-B1ED-4565-854A-6A48411B7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5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6">
            <a:extLst>
              <a:ext uri="{FF2B5EF4-FFF2-40B4-BE49-F238E27FC236}">
                <a16:creationId xmlns:a16="http://schemas.microsoft.com/office/drawing/2014/main" id="{90B1120D-1257-4F45-9E50-D12B69E665E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54766" y="2022798"/>
            <a:ext cx="7337234" cy="4650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09910-2C14-40F2-90F5-35FF1F37EDB3}"/>
              </a:ext>
            </a:extLst>
          </p:cNvPr>
          <p:cNvSpPr txBox="1"/>
          <p:nvPr/>
        </p:nvSpPr>
        <p:spPr>
          <a:xfrm rot="3758496">
            <a:off x="9029902" y="4066294"/>
            <a:ext cx="12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Lê-na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BB35A6-52C3-4E84-B701-1FB893AD061A}"/>
              </a:ext>
            </a:extLst>
          </p:cNvPr>
          <p:cNvSpPr/>
          <p:nvPr/>
        </p:nvSpPr>
        <p:spPr>
          <a:xfrm>
            <a:off x="72929" y="2022798"/>
            <a:ext cx="4641775" cy="4650312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vi-VN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mục em có biết, em hãy cho biết</a:t>
            </a:r>
            <a:r>
              <a:rPr lang="en-US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Nguồn cung cấp nước chính cho sông Lê-na ở Liên Bang Nga? Giải thích nguyên nhân?</a:t>
            </a:r>
            <a:endParaRPr lang="en-US" sz="260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Sông nhiều nước vào thời điểm nào? Vì sao?</a:t>
            </a:r>
            <a:endParaRPr lang="en-US" sz="260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6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Lượng nước sông tăng nhanh gây ra hậu quả gì?</a:t>
            </a:r>
            <a:endParaRPr lang="en-US" sz="2600">
              <a:solidFill>
                <a:srgbClr val="FF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5F6A6E-DA02-45D3-BC33-1368321C77E9}"/>
              </a:ext>
            </a:extLst>
          </p:cNvPr>
          <p:cNvSpPr/>
          <p:nvPr/>
        </p:nvSpPr>
        <p:spPr>
          <a:xfrm>
            <a:off x="4176120" y="660877"/>
            <a:ext cx="4641775" cy="89236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THỬ THÁCH CHO 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583E1-0F70-4B0F-9F48-4A359ED32AD7}"/>
              </a:ext>
            </a:extLst>
          </p:cNvPr>
          <p:cNvSpPr/>
          <p:nvPr/>
        </p:nvSpPr>
        <p:spPr>
          <a:xfrm>
            <a:off x="1285720" y="835658"/>
            <a:ext cx="4120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3600" b="1">
                <a:solidFill>
                  <a:srgbClr val="0000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Cặp đôi</a:t>
            </a:r>
            <a:endParaRPr lang="en-US" sz="3600" b="1" dirty="0">
              <a:solidFill>
                <a:srgbClr val="0000FF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0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9CE28E9C-7DB6-48A2-BAC0-CADE8B56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24" y="560058"/>
            <a:ext cx="1034700" cy="10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D0DBE5DA-8EE0-4B4E-86E8-D8C29499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7" y="717164"/>
            <a:ext cx="901252" cy="90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83FA1738-B22B-42F1-88BC-9987854B9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0560" y="560058"/>
            <a:ext cx="1741544" cy="9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6629-D24D-457B-970B-8912AFBA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864" y="242370"/>
            <a:ext cx="5814136" cy="3873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163156-A7F4-441B-ADDD-4176B1B82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91" y="242370"/>
            <a:ext cx="5814136" cy="39321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84A2FB-89DB-4244-9C7A-FE2B045A263C}"/>
              </a:ext>
            </a:extLst>
          </p:cNvPr>
          <p:cNvSpPr/>
          <p:nvPr/>
        </p:nvSpPr>
        <p:spPr>
          <a:xfrm>
            <a:off x="476691" y="4320082"/>
            <a:ext cx="11715309" cy="1083502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 cung cấp nước chính cho sông Lê-na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yếu băng tuyết tan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 bắt nguồn từ vùng núi Bai-can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522151-DA45-4BCF-A73F-DABBF00E5E46}"/>
              </a:ext>
            </a:extLst>
          </p:cNvPr>
          <p:cNvSpPr/>
          <p:nvPr/>
        </p:nvSpPr>
        <p:spPr>
          <a:xfrm>
            <a:off x="476691" y="5607383"/>
            <a:ext cx="8598829" cy="519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 nhiều nước vào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 xuân do băng tuyết tan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661-39AE-4CBC-B3F1-6AF862C7E615}"/>
              </a:ext>
            </a:extLst>
          </p:cNvPr>
          <p:cNvSpPr/>
          <p:nvPr/>
        </p:nvSpPr>
        <p:spPr>
          <a:xfrm>
            <a:off x="476691" y="6331068"/>
            <a:ext cx="7375737" cy="519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 nước sông tăng nhanh gây ra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lũ lụt</a:t>
            </a:r>
          </a:p>
        </p:txBody>
      </p:sp>
    </p:spTree>
    <p:extLst>
      <p:ext uri="{BB962C8B-B14F-4D97-AF65-F5344CB8AC3E}">
        <p14:creationId xmlns:p14="http://schemas.microsoft.com/office/powerpoint/2010/main" val="2430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C3B7048-E8BC-43AD-A1AD-64662B406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2" t="24741" r="75358" b="51259"/>
          <a:stretch/>
        </p:blipFill>
        <p:spPr>
          <a:xfrm>
            <a:off x="1732931" y="2337520"/>
            <a:ext cx="4065648" cy="3365190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6FA4C1-05F5-4B39-B33B-11DB7F5B5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8" t="24741" r="57084" b="51259"/>
          <a:stretch/>
        </p:blipFill>
        <p:spPr>
          <a:xfrm>
            <a:off x="6227630" y="2337520"/>
            <a:ext cx="4436562" cy="336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E52BE-ADCD-4752-BED5-58A0F50B5D5D}"/>
              </a:ext>
            </a:extLst>
          </p:cNvPr>
          <p:cNvSpPr txBox="1"/>
          <p:nvPr/>
        </p:nvSpPr>
        <p:spPr>
          <a:xfrm>
            <a:off x="1994648" y="5674435"/>
            <a:ext cx="9552890" cy="7398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Kể tên 3 hồ nổi tiếng trên thế giới?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48CED-B4DC-4E06-AD3E-FE7836246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3" t="56119" r="79167" b="30074"/>
          <a:stretch/>
        </p:blipFill>
        <p:spPr>
          <a:xfrm>
            <a:off x="0" y="5674435"/>
            <a:ext cx="1424248" cy="11344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E00B82-08E6-4DEC-BE3B-9146B8D5426C}"/>
              </a:ext>
            </a:extLst>
          </p:cNvPr>
          <p:cNvGrpSpPr/>
          <p:nvPr/>
        </p:nvGrpSpPr>
        <p:grpSpPr>
          <a:xfrm>
            <a:off x="201327" y="143360"/>
            <a:ext cx="3564428" cy="880659"/>
            <a:chOff x="201327" y="143360"/>
            <a:chExt cx="3564428" cy="88065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F3CDBADC-983F-4069-BB7E-0EC2CBC63E05}"/>
                </a:ext>
              </a:extLst>
            </p:cNvPr>
            <p:cNvSpPr/>
            <p:nvPr/>
          </p:nvSpPr>
          <p:spPr>
            <a:xfrm>
              <a:off x="311148" y="143360"/>
              <a:ext cx="3367000" cy="87294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67769D27-4BAD-40D3-A72D-D00F8ED14DE1}"/>
                </a:ext>
              </a:extLst>
            </p:cNvPr>
            <p:cNvSpPr/>
            <p:nvPr/>
          </p:nvSpPr>
          <p:spPr>
            <a:xfrm>
              <a:off x="201327" y="143361"/>
              <a:ext cx="1301952" cy="88065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720FC24-3FFF-43A9-A85C-D0E6F42AD69A}"/>
                </a:ext>
              </a:extLst>
            </p:cNvPr>
            <p:cNvSpPr/>
            <p:nvPr/>
          </p:nvSpPr>
          <p:spPr>
            <a:xfrm rot="5400000">
              <a:off x="1192059" y="45844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B834BA-3AB1-4B30-ACF7-45D4DEFB8EAA}"/>
                </a:ext>
              </a:extLst>
            </p:cNvPr>
            <p:cNvSpPr txBox="1"/>
            <p:nvPr/>
          </p:nvSpPr>
          <p:spPr>
            <a:xfrm>
              <a:off x="657942" y="318224"/>
              <a:ext cx="3107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814EF9A-8DB0-4E39-AAB6-199A40D72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C885B21D-B5BD-47E5-B2D4-C6E45081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r="1380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3" descr="A picture containing text, tree, water, sky&#10;&#10;Description automatically generated">
            <a:extLst>
              <a:ext uri="{FF2B5EF4-FFF2-40B4-BE49-F238E27FC236}">
                <a16:creationId xmlns:a16="http://schemas.microsoft.com/office/drawing/2014/main" id="{367889B5-3FF6-4453-9E2C-2D27A41B5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r="1" b="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89AE5-9DEB-4D6B-A7E9-1E1B2B136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86" b="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B3CD4B-3810-4F64-8E57-5420D7FA56F5}"/>
              </a:ext>
            </a:extLst>
          </p:cNvPr>
          <p:cNvSpPr/>
          <p:nvPr/>
        </p:nvSpPr>
        <p:spPr>
          <a:xfrm>
            <a:off x="2326068" y="6488658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FF"/>
                </a:solidFill>
                <a:latin typeface="Helvetica Neue"/>
              </a:rPr>
              <a:t>Hồ Baikal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AFD53-0DB5-472B-9475-5CD28D741EBA}"/>
              </a:ext>
            </a:extLst>
          </p:cNvPr>
          <p:cNvSpPr txBox="1"/>
          <p:nvPr/>
        </p:nvSpPr>
        <p:spPr>
          <a:xfrm>
            <a:off x="7534654" y="3162040"/>
            <a:ext cx="1575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Hồ Supenior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8BD977-BA36-46CC-978D-7056FF212E5F}"/>
              </a:ext>
            </a:extLst>
          </p:cNvPr>
          <p:cNvSpPr txBox="1"/>
          <p:nvPr/>
        </p:nvSpPr>
        <p:spPr>
          <a:xfrm>
            <a:off x="7504391" y="6486234"/>
            <a:ext cx="1201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Hồ Huron</a:t>
            </a:r>
          </a:p>
        </p:txBody>
      </p:sp>
    </p:spTree>
    <p:extLst>
      <p:ext uri="{BB962C8B-B14F-4D97-AF65-F5344CB8AC3E}">
        <p14:creationId xmlns:p14="http://schemas.microsoft.com/office/powerpoint/2010/main" val="3517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39EB89F-4273-4BC4-AF53-4079CB55D1C2}"/>
              </a:ext>
            </a:extLst>
          </p:cNvPr>
          <p:cNvSpPr/>
          <p:nvPr/>
        </p:nvSpPr>
        <p:spPr>
          <a:xfrm>
            <a:off x="311148" y="143360"/>
            <a:ext cx="3367000" cy="87294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5E7E35A-F0D0-4A7C-8C46-0CAF3DC6B598}"/>
              </a:ext>
            </a:extLst>
          </p:cNvPr>
          <p:cNvSpPr/>
          <p:nvPr/>
        </p:nvSpPr>
        <p:spPr>
          <a:xfrm>
            <a:off x="201327" y="151069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F5364B1-F45B-4D55-9655-50A0E137DD2F}"/>
              </a:ext>
            </a:extLst>
          </p:cNvPr>
          <p:cNvSpPr/>
          <p:nvPr/>
        </p:nvSpPr>
        <p:spPr>
          <a:xfrm rot="5400000">
            <a:off x="1192059" y="45844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34326-FEAD-455C-AA7E-2E71DCDE1641}"/>
              </a:ext>
            </a:extLst>
          </p:cNvPr>
          <p:cNvSpPr txBox="1"/>
          <p:nvPr/>
        </p:nvSpPr>
        <p:spPr>
          <a:xfrm>
            <a:off x="1099335" y="344395"/>
            <a:ext cx="247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1B0FC5-3988-4563-9B71-749D63F67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03C931-9B4A-4E4E-ADE9-30A8259C8B13}"/>
              </a:ext>
            </a:extLst>
          </p:cNvPr>
          <p:cNvSpPr/>
          <p:nvPr/>
        </p:nvSpPr>
        <p:spPr>
          <a:xfrm>
            <a:off x="1994648" y="2658503"/>
            <a:ext cx="8097396" cy="2111475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thông tin SGK và hình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17.2, 17.3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cho biết: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Hồ là gì?</a:t>
            </a:r>
          </a:p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Phân loại hồ?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1B2D4-7C0C-48A8-8E10-57E3D25D5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8444" r="83037" b="58827"/>
          <a:stretch/>
        </p:blipFill>
        <p:spPr>
          <a:xfrm>
            <a:off x="2503980" y="1552259"/>
            <a:ext cx="1075776" cy="110624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8DAFE95-99A2-45A3-A31E-14FA463CAA32}"/>
              </a:ext>
            </a:extLst>
          </p:cNvPr>
          <p:cNvSpPr/>
          <p:nvPr/>
        </p:nvSpPr>
        <p:spPr>
          <a:xfrm>
            <a:off x="3786053" y="1570758"/>
            <a:ext cx="4182892" cy="931104"/>
          </a:xfrm>
          <a:prstGeom prst="wedgeRoundRectCallout">
            <a:avLst>
              <a:gd name="adj1" fmla="val -13896"/>
              <a:gd name="adj2" fmla="val 49761"/>
              <a:gd name="adj3" fmla="val 16667"/>
            </a:avLst>
          </a:prstGeom>
          <a:solidFill>
            <a:srgbClr val="FF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2EA37-E4CB-42D0-BB38-029C5A55759C}"/>
              </a:ext>
            </a:extLst>
          </p:cNvPr>
          <p:cNvSpPr txBox="1"/>
          <p:nvPr/>
        </p:nvSpPr>
        <p:spPr>
          <a:xfrm>
            <a:off x="4070265" y="1715676"/>
            <a:ext cx="402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132FF3-0BBE-470D-8F10-D16AF1A3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718" y="1460621"/>
            <a:ext cx="1199612" cy="1071449"/>
          </a:xfrm>
          <a:prstGeom prst="rect">
            <a:avLst/>
          </a:prstGeom>
        </p:spPr>
      </p:pic>
      <p:pic>
        <p:nvPicPr>
          <p:cNvPr id="22" name="Picture 2" descr="Trang chủ - NQ Education">
            <a:extLst>
              <a:ext uri="{FF2B5EF4-FFF2-40B4-BE49-F238E27FC236}">
                <a16:creationId xmlns:a16="http://schemas.microsoft.com/office/drawing/2014/main" id="{9A6B3BA6-0C82-493D-A2F6-97B27B58B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72" y="5426772"/>
            <a:ext cx="797427" cy="9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001DB3-E0F5-466A-91DE-727A3AB2E361}"/>
              </a:ext>
            </a:extLst>
          </p:cNvPr>
          <p:cNvSpPr/>
          <p:nvPr/>
        </p:nvSpPr>
        <p:spPr>
          <a:xfrm>
            <a:off x="1794226" y="5829643"/>
            <a:ext cx="417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Cá nhân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0D0BC4-CA2F-458D-9694-67A5EF641327}"/>
              </a:ext>
            </a:extLst>
          </p:cNvPr>
          <p:cNvSpPr/>
          <p:nvPr/>
        </p:nvSpPr>
        <p:spPr>
          <a:xfrm>
            <a:off x="6674098" y="5777312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FECF9AB9-10C4-4DC8-A5E6-9E647DBAD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8225" y="5426772"/>
            <a:ext cx="1459098" cy="873760"/>
          </a:xfrm>
          <a:prstGeom prst="rect">
            <a:avLst/>
          </a:prstGeom>
        </p:spPr>
      </p:pic>
      <p:pic>
        <p:nvPicPr>
          <p:cNvPr id="26" name="Picture 2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E6ED27D-ACA0-47B9-905B-0C71A6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118" t="24741" r="57084" b="51259"/>
          <a:stretch/>
        </p:blipFill>
        <p:spPr>
          <a:xfrm>
            <a:off x="56676" y="1248464"/>
            <a:ext cx="1737550" cy="1317954"/>
          </a:xfrm>
          <a:prstGeom prst="rect">
            <a:avLst/>
          </a:prstGeom>
        </p:spPr>
      </p:pic>
      <p:pic>
        <p:nvPicPr>
          <p:cNvPr id="27" name="Picture 2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BCFBEF5-9C66-4504-9AEC-A4EF2ED09F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32" t="24741" r="75358" b="51259"/>
          <a:stretch/>
        </p:blipFill>
        <p:spPr>
          <a:xfrm>
            <a:off x="4697127" y="5241939"/>
            <a:ext cx="1909625" cy="15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3" grpId="0" animBg="1"/>
      <p:bldP spid="19" grpId="0" animBg="1"/>
      <p:bldP spid="20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6DAD0C0-DBE7-4774-A9B7-0C15A9F2B8D8}"/>
              </a:ext>
            </a:extLst>
          </p:cNvPr>
          <p:cNvSpPr/>
          <p:nvPr/>
        </p:nvSpPr>
        <p:spPr>
          <a:xfrm>
            <a:off x="311148" y="143360"/>
            <a:ext cx="3367000" cy="87294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0404045-49A6-4A8E-9DE9-02795A1E52A7}"/>
              </a:ext>
            </a:extLst>
          </p:cNvPr>
          <p:cNvSpPr/>
          <p:nvPr/>
        </p:nvSpPr>
        <p:spPr>
          <a:xfrm>
            <a:off x="201327" y="129035"/>
            <a:ext cx="1301952" cy="88727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4B58F01-B65A-4038-A695-17BF6F1B92CD}"/>
              </a:ext>
            </a:extLst>
          </p:cNvPr>
          <p:cNvSpPr/>
          <p:nvPr/>
        </p:nvSpPr>
        <p:spPr>
          <a:xfrm rot="5400000">
            <a:off x="1192059" y="45844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08010-1BE9-4ED7-9B58-F842DD79EADC}"/>
              </a:ext>
            </a:extLst>
          </p:cNvPr>
          <p:cNvSpPr txBox="1"/>
          <p:nvPr/>
        </p:nvSpPr>
        <p:spPr>
          <a:xfrm>
            <a:off x="466296" y="344395"/>
            <a:ext cx="310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pic>
        <p:nvPicPr>
          <p:cNvPr id="13" name="Hình ảnh 17">
            <a:extLst>
              <a:ext uri="{FF2B5EF4-FFF2-40B4-BE49-F238E27FC236}">
                <a16:creationId xmlns:a16="http://schemas.microsoft.com/office/drawing/2014/main" id="{FDB950F2-EDCF-455F-8369-D28C92B6FF70}"/>
              </a:ext>
            </a:extLst>
          </p:cNvPr>
          <p:cNvPicPr/>
          <p:nvPr/>
        </p:nvPicPr>
        <p:blipFill rotWithShape="1">
          <a:blip r:embed="rId2"/>
          <a:srcRect l="28959"/>
          <a:stretch/>
        </p:blipFill>
        <p:spPr>
          <a:xfrm>
            <a:off x="6257580" y="572672"/>
            <a:ext cx="5468123" cy="36343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890E72-872B-47E2-A4B8-E89BD26D44E2}"/>
              </a:ext>
            </a:extLst>
          </p:cNvPr>
          <p:cNvSpPr/>
          <p:nvPr/>
        </p:nvSpPr>
        <p:spPr>
          <a:xfrm>
            <a:off x="515007" y="4308934"/>
            <a:ext cx="10998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000">
                <a:solidFill>
                  <a:srgbClr val="0000FF"/>
                </a:solidFill>
                <a:ea typeface="Times New Roman" panose="02020603050405020304" pitchFamily="18" charset="0"/>
              </a:rPr>
              <a:t>Hồ là dạng địa hình trũng chứa nước, thường khép kín và không trực tiếp thông ra biển.</a:t>
            </a:r>
            <a:endParaRPr lang="en-US" sz="4000">
              <a:solidFill>
                <a:srgbClr val="0000FF"/>
              </a:solidFill>
            </a:endParaRPr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0EE666D5-5F74-4DBC-A024-34416F9C3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6" y="2680116"/>
            <a:ext cx="1888490" cy="9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118D8-8D9D-4AEA-AA07-F2F96D995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4830DCB-EB49-42C4-9C25-8B0ED6FE4396}"/>
              </a:ext>
            </a:extLst>
          </p:cNvPr>
          <p:cNvSpPr/>
          <p:nvPr/>
        </p:nvSpPr>
        <p:spPr>
          <a:xfrm>
            <a:off x="3795117" y="691989"/>
            <a:ext cx="2781954" cy="168558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là gì?</a:t>
            </a:r>
          </a:p>
        </p:txBody>
      </p:sp>
    </p:spTree>
    <p:extLst>
      <p:ext uri="{BB962C8B-B14F-4D97-AF65-F5344CB8AC3E}">
        <p14:creationId xmlns:p14="http://schemas.microsoft.com/office/powerpoint/2010/main" val="38417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881638" y="547851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Mô tả được các bộ phận của một dòng sông lớn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1881638" y="2546157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Mô tả đ</a:t>
              </a:r>
              <a:r>
                <a:rPr lang="vi-VN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mối quan hệ giữa mùa lũ của sông với các nguồn cấp nước sông.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FADF7A-CEB8-447A-9F24-1C417C75B603}"/>
              </a:ext>
            </a:extLst>
          </p:cNvPr>
          <p:cNvGrpSpPr/>
          <p:nvPr/>
        </p:nvGrpSpPr>
        <p:grpSpPr>
          <a:xfrm>
            <a:off x="1881638" y="4664446"/>
            <a:ext cx="9276509" cy="2100310"/>
            <a:chOff x="967239" y="4780775"/>
            <a:chExt cx="9276509" cy="21003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BBAFA-74DF-401E-AECF-E5300922D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50003" r="35584" b="26222"/>
            <a:stretch/>
          </p:blipFill>
          <p:spPr>
            <a:xfrm>
              <a:off x="967239" y="4780775"/>
              <a:ext cx="9276509" cy="21003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E8F338-7066-42D7-9D43-A9777D93EBE3}"/>
                </a:ext>
              </a:extLst>
            </p:cNvPr>
            <p:cNvSpPr/>
            <p:nvPr/>
          </p:nvSpPr>
          <p:spPr>
            <a:xfrm>
              <a:off x="3147727" y="5210187"/>
              <a:ext cx="6730508" cy="115933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được tầm quan trọng của việc sử dụng tổng hợp nước sông, hồ.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353892" y="1290961"/>
            <a:ext cx="169915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00B05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00B05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TIÊU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00B05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BÀI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00B05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HỌC</a:t>
            </a:r>
          </a:p>
        </p:txBody>
      </p: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F11271-85AA-42E9-B513-ABEFC94BCE87}"/>
              </a:ext>
            </a:extLst>
          </p:cNvPr>
          <p:cNvSpPr/>
          <p:nvPr/>
        </p:nvSpPr>
        <p:spPr>
          <a:xfrm>
            <a:off x="249504" y="2105561"/>
            <a:ext cx="10998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000">
                <a:solidFill>
                  <a:srgbClr val="0000FF"/>
                </a:solidFill>
                <a:ea typeface="Times New Roman" panose="02020603050405020304" pitchFamily="18" charset="0"/>
              </a:rPr>
              <a:t>Hồ là dạng địa hình trũng chứa nước, thường khép kín và không trực tiếp thông ra biển.</a:t>
            </a:r>
            <a:endParaRPr lang="en-US" sz="4000">
              <a:solidFill>
                <a:srgbClr val="0000FF"/>
              </a:solidFill>
            </a:endParaRPr>
          </a:p>
        </p:txBody>
      </p:sp>
      <p:pic>
        <p:nvPicPr>
          <p:cNvPr id="16" name="Picture 15" descr="book9">
            <a:extLst>
              <a:ext uri="{FF2B5EF4-FFF2-40B4-BE49-F238E27FC236}">
                <a16:creationId xmlns:a16="http://schemas.microsoft.com/office/drawing/2014/main" id="{26871DD7-89E2-4759-B1F4-94D65FC370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11" y="443692"/>
            <a:ext cx="1888490" cy="9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EF22491-A30E-45FC-B6BF-D597335B4035}"/>
              </a:ext>
            </a:extLst>
          </p:cNvPr>
          <p:cNvSpPr/>
          <p:nvPr/>
        </p:nvSpPr>
        <p:spPr>
          <a:xfrm>
            <a:off x="249504" y="71442"/>
            <a:ext cx="3367000" cy="87294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471B52E-9371-4DE7-8AC5-BFE2268E40BB}"/>
              </a:ext>
            </a:extLst>
          </p:cNvPr>
          <p:cNvSpPr/>
          <p:nvPr/>
        </p:nvSpPr>
        <p:spPr>
          <a:xfrm>
            <a:off x="139683" y="79151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AEE722AD-E9E3-4973-83DD-FBD5FEB34318}"/>
              </a:ext>
            </a:extLst>
          </p:cNvPr>
          <p:cNvSpPr/>
          <p:nvPr/>
        </p:nvSpPr>
        <p:spPr>
          <a:xfrm rot="5400000">
            <a:off x="1130415" y="38652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DDBCE-408A-4F8B-B8E3-AE76A17A46D6}"/>
              </a:ext>
            </a:extLst>
          </p:cNvPr>
          <p:cNvSpPr txBox="1"/>
          <p:nvPr/>
        </p:nvSpPr>
        <p:spPr>
          <a:xfrm>
            <a:off x="1313678" y="246306"/>
            <a:ext cx="173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DED0F2-63C9-46B6-BA5E-E27A5C19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EF22491-A30E-45FC-B6BF-D597335B4035}"/>
              </a:ext>
            </a:extLst>
          </p:cNvPr>
          <p:cNvSpPr/>
          <p:nvPr/>
        </p:nvSpPr>
        <p:spPr>
          <a:xfrm>
            <a:off x="249504" y="71442"/>
            <a:ext cx="3367000" cy="87294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471B52E-9371-4DE7-8AC5-BFE2268E40BB}"/>
              </a:ext>
            </a:extLst>
          </p:cNvPr>
          <p:cNvSpPr/>
          <p:nvPr/>
        </p:nvSpPr>
        <p:spPr>
          <a:xfrm>
            <a:off x="139683" y="79151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AEE722AD-E9E3-4973-83DD-FBD5FEB34318}"/>
              </a:ext>
            </a:extLst>
          </p:cNvPr>
          <p:cNvSpPr/>
          <p:nvPr/>
        </p:nvSpPr>
        <p:spPr>
          <a:xfrm rot="5400000">
            <a:off x="1130415" y="38652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DDBCE-408A-4F8B-B8E3-AE76A17A46D6}"/>
              </a:ext>
            </a:extLst>
          </p:cNvPr>
          <p:cNvSpPr txBox="1"/>
          <p:nvPr/>
        </p:nvSpPr>
        <p:spPr>
          <a:xfrm>
            <a:off x="1313678" y="246306"/>
            <a:ext cx="173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DED0F2-63C9-46B6-BA5E-E27A5C19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6AA3CDBB-BD7B-4E5B-945F-ED62DB55B2E0}"/>
              </a:ext>
            </a:extLst>
          </p:cNvPr>
          <p:cNvSpPr/>
          <p:nvPr/>
        </p:nvSpPr>
        <p:spPr>
          <a:xfrm>
            <a:off x="3415230" y="507916"/>
            <a:ext cx="3784488" cy="168558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 hồ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81D450-76A9-4535-84F1-8C0B92EB87EA}"/>
              </a:ext>
            </a:extLst>
          </p:cNvPr>
          <p:cNvSpPr/>
          <p:nvPr/>
        </p:nvSpPr>
        <p:spPr>
          <a:xfrm>
            <a:off x="2247442" y="2684678"/>
            <a:ext cx="2335576" cy="1244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Tính chất nước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92EC8B-04FD-4E0F-BEB4-BAB97CDA53D8}"/>
              </a:ext>
            </a:extLst>
          </p:cNvPr>
          <p:cNvSpPr/>
          <p:nvPr/>
        </p:nvSpPr>
        <p:spPr>
          <a:xfrm>
            <a:off x="2313399" y="4389114"/>
            <a:ext cx="2335576" cy="1244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Nguồn gốc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0BA6DD5-15D7-4A86-9AE2-C8010F4C13DF}"/>
              </a:ext>
            </a:extLst>
          </p:cNvPr>
          <p:cNvCxnSpPr>
            <a:cxnSpLocks/>
          </p:cNvCxnSpPr>
          <p:nvPr/>
        </p:nvCxnSpPr>
        <p:spPr>
          <a:xfrm flipV="1">
            <a:off x="4583017" y="2660808"/>
            <a:ext cx="1828801" cy="630716"/>
          </a:xfrm>
          <a:prstGeom prst="curvedConnector3">
            <a:avLst/>
          </a:prstGeom>
          <a:ln w="34925">
            <a:solidFill>
              <a:srgbClr val="FF00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B4EE6A4E-8872-47A4-88BB-5B92673FCA6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583018" y="3307131"/>
            <a:ext cx="2043629" cy="401886"/>
          </a:xfrm>
          <a:prstGeom prst="curvedConnector3">
            <a:avLst/>
          </a:prstGeom>
          <a:ln w="34925">
            <a:solidFill>
              <a:srgbClr val="FF00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2D572632-FAB7-40FE-8513-AC68F9DFE853}"/>
              </a:ext>
            </a:extLst>
          </p:cNvPr>
          <p:cNvCxnSpPr>
            <a:cxnSpLocks/>
          </p:cNvCxnSpPr>
          <p:nvPr/>
        </p:nvCxnSpPr>
        <p:spPr>
          <a:xfrm flipV="1">
            <a:off x="4690431" y="4233047"/>
            <a:ext cx="1828801" cy="630716"/>
          </a:xfrm>
          <a:prstGeom prst="curvedConnector3">
            <a:avLst/>
          </a:prstGeom>
          <a:ln w="34925">
            <a:solidFill>
              <a:srgbClr val="FF00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8686632E-DDB7-4866-993C-D959929736E6}"/>
              </a:ext>
            </a:extLst>
          </p:cNvPr>
          <p:cNvCxnSpPr>
            <a:cxnSpLocks/>
          </p:cNvCxnSpPr>
          <p:nvPr/>
        </p:nvCxnSpPr>
        <p:spPr>
          <a:xfrm>
            <a:off x="4690431" y="4863763"/>
            <a:ext cx="2043629" cy="401886"/>
          </a:xfrm>
          <a:prstGeom prst="curvedConnector3">
            <a:avLst/>
          </a:prstGeom>
          <a:ln w="34925">
            <a:solidFill>
              <a:srgbClr val="FF00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44E5C27-4D8A-46E5-9AA3-272FC279A7C8}"/>
              </a:ext>
            </a:extLst>
          </p:cNvPr>
          <p:cNvCxnSpPr>
            <a:cxnSpLocks/>
          </p:cNvCxnSpPr>
          <p:nvPr/>
        </p:nvCxnSpPr>
        <p:spPr>
          <a:xfrm>
            <a:off x="4690431" y="4908407"/>
            <a:ext cx="1977672" cy="1172143"/>
          </a:xfrm>
          <a:prstGeom prst="curvedConnector3">
            <a:avLst/>
          </a:prstGeom>
          <a:ln w="34925">
            <a:solidFill>
              <a:srgbClr val="FF00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0AF686E-02A2-45E4-90C8-2E4C2FA1678B}"/>
              </a:ext>
            </a:extLst>
          </p:cNvPr>
          <p:cNvSpPr txBox="1"/>
          <p:nvPr/>
        </p:nvSpPr>
        <p:spPr>
          <a:xfrm>
            <a:off x="6519231" y="2379643"/>
            <a:ext cx="272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Hồ n</a:t>
            </a:r>
            <a:r>
              <a:rPr lang="vi-VN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</a:t>
            </a:r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ớc mặn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F44A37-0F10-4F80-9F39-D03078F20776}"/>
              </a:ext>
            </a:extLst>
          </p:cNvPr>
          <p:cNvSpPr txBox="1"/>
          <p:nvPr/>
        </p:nvSpPr>
        <p:spPr>
          <a:xfrm>
            <a:off x="6668103" y="3447407"/>
            <a:ext cx="272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Hồ n</a:t>
            </a:r>
            <a:r>
              <a:rPr lang="vi-VN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</a:t>
            </a:r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ớc ngọt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37AF50-82F1-4443-A628-A193B1E8517D}"/>
              </a:ext>
            </a:extLst>
          </p:cNvPr>
          <p:cNvSpPr txBox="1"/>
          <p:nvPr/>
        </p:nvSpPr>
        <p:spPr>
          <a:xfrm>
            <a:off x="6734060" y="4055864"/>
            <a:ext cx="476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Hồ vết tích của khúc sông cũ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81F73-25F6-4F1C-914C-6D414E492DEE}"/>
              </a:ext>
            </a:extLst>
          </p:cNvPr>
          <p:cNvSpPr txBox="1"/>
          <p:nvPr/>
        </p:nvSpPr>
        <p:spPr>
          <a:xfrm>
            <a:off x="6775516" y="4986461"/>
            <a:ext cx="476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Hồ miệng núi lửa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D25BF6-9770-4B25-9E94-421BC877071C}"/>
              </a:ext>
            </a:extLst>
          </p:cNvPr>
          <p:cNvSpPr txBox="1"/>
          <p:nvPr/>
        </p:nvSpPr>
        <p:spPr>
          <a:xfrm>
            <a:off x="6816972" y="5917058"/>
            <a:ext cx="476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Hồ nhân tạo</a:t>
            </a:r>
          </a:p>
        </p:txBody>
      </p:sp>
    </p:spTree>
    <p:extLst>
      <p:ext uri="{BB962C8B-B14F-4D97-AF65-F5344CB8AC3E}">
        <p14:creationId xmlns:p14="http://schemas.microsoft.com/office/powerpoint/2010/main" val="272271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44CC8-3259-41DB-96B8-1C5601F42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0" t="21395" r="49965" b="53098"/>
          <a:stretch/>
        </p:blipFill>
        <p:spPr>
          <a:xfrm>
            <a:off x="849187" y="-4275"/>
            <a:ext cx="4990218" cy="3089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EE01F-B812-4B89-A708-E02F0C590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6" t="21395" r="26492" b="53098"/>
          <a:stretch/>
        </p:blipFill>
        <p:spPr>
          <a:xfrm>
            <a:off x="6516340" y="39021"/>
            <a:ext cx="5068187" cy="3046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445378-C4D1-4181-9F2D-EC796FD90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1" t="47475" r="54734" b="32865"/>
          <a:stretch/>
        </p:blipFill>
        <p:spPr>
          <a:xfrm>
            <a:off x="734914" y="3340789"/>
            <a:ext cx="5159721" cy="2804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0F121-5272-46FD-A6FD-C6A72194B31B}"/>
              </a:ext>
            </a:extLst>
          </p:cNvPr>
          <p:cNvSpPr txBox="1"/>
          <p:nvPr/>
        </p:nvSpPr>
        <p:spPr>
          <a:xfrm>
            <a:off x="615271" y="6150114"/>
            <a:ext cx="545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17.2. Hồ Xuân H</a:t>
            </a:r>
            <a:r>
              <a:rPr lang="vi-VN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ở TP Đà Lạt, đ</a:t>
            </a:r>
            <a:r>
              <a:rPr lang="vi-VN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bởi việc ngăn đập trên suối Cam 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0F742-3109-4F81-82D7-C97B5D0DE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3" t="47597" r="31043" b="32743"/>
          <a:stretch/>
        </p:blipFill>
        <p:spPr>
          <a:xfrm>
            <a:off x="6516340" y="3340789"/>
            <a:ext cx="5159721" cy="2958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9D5720-062A-4F93-8033-3B1DE61702A1}"/>
              </a:ext>
            </a:extLst>
          </p:cNvPr>
          <p:cNvSpPr txBox="1"/>
          <p:nvPr/>
        </p:nvSpPr>
        <p:spPr>
          <a:xfrm>
            <a:off x="392049" y="2915921"/>
            <a:ext cx="590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Cra-tơ ở Hoa Kỳ là hồ hình thành từ miệng núi lửa đã tắt gần 7000 năm trước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5EA17-9BC3-419B-9025-A9F069B29A69}"/>
              </a:ext>
            </a:extLst>
          </p:cNvPr>
          <p:cNvSpPr txBox="1"/>
          <p:nvPr/>
        </p:nvSpPr>
        <p:spPr>
          <a:xfrm>
            <a:off x="5975616" y="2908958"/>
            <a:ext cx="636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Tây ở Hà Nội là hồ móng ngựa được</a:t>
            </a:r>
          </a:p>
          <a:p>
            <a:pPr algn="ctr"/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thành từ một khúc uốn của sông Hồng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23D74-85EC-4F95-8330-C705DBBA68AD}"/>
              </a:ext>
            </a:extLst>
          </p:cNvPr>
          <p:cNvSpPr txBox="1"/>
          <p:nvPr/>
        </p:nvSpPr>
        <p:spPr>
          <a:xfrm>
            <a:off x="6383494" y="6180892"/>
            <a:ext cx="5838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17.3.Hồ T</a:t>
            </a:r>
            <a:r>
              <a:rPr lang="vi-VN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thành phố Plây-ku, Gia Lai đ</a:t>
            </a:r>
            <a:r>
              <a:rPr lang="vi-VN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từ miệng núi lửa đã tắt</a:t>
            </a:r>
          </a:p>
        </p:txBody>
      </p:sp>
    </p:spTree>
    <p:extLst>
      <p:ext uri="{BB962C8B-B14F-4D97-AF65-F5344CB8AC3E}">
        <p14:creationId xmlns:p14="http://schemas.microsoft.com/office/powerpoint/2010/main" val="28985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F11271-85AA-42E9-B513-ABEFC94BCE87}"/>
              </a:ext>
            </a:extLst>
          </p:cNvPr>
          <p:cNvSpPr/>
          <p:nvPr/>
        </p:nvSpPr>
        <p:spPr>
          <a:xfrm>
            <a:off x="249504" y="1453025"/>
            <a:ext cx="111247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>
                <a:solidFill>
                  <a:srgbClr val="0000FF"/>
                </a:solidFill>
              </a:rPr>
              <a:t>- Phân loại</a:t>
            </a:r>
            <a:endParaRPr lang="en-US" sz="4000">
              <a:solidFill>
                <a:srgbClr val="0000FF"/>
              </a:solidFill>
            </a:endParaRPr>
          </a:p>
          <a:p>
            <a:r>
              <a:rPr lang="vi-VN" sz="4000">
                <a:solidFill>
                  <a:srgbClr val="0000FF"/>
                </a:solidFill>
              </a:rPr>
              <a:t>+ Tính chất nước: Hồ nước mặn và nước ngọt</a:t>
            </a:r>
            <a:endParaRPr lang="en-US" sz="4000">
              <a:solidFill>
                <a:srgbClr val="0000FF"/>
              </a:solidFill>
            </a:endParaRPr>
          </a:p>
          <a:p>
            <a:r>
              <a:rPr lang="vi-VN" sz="4000">
                <a:solidFill>
                  <a:srgbClr val="0000FF"/>
                </a:solidFill>
              </a:rPr>
              <a:t>+ Nguồn gốc hình thành: Hồ nhân tạo, hồ miệng núi lửa, hồ vết tích của khúc sông cũ.</a:t>
            </a:r>
            <a:r>
              <a:rPr lang="vi-VN" sz="4000">
                <a:solidFill>
                  <a:srgbClr val="0000FF"/>
                </a:solidFill>
                <a:ea typeface="Times New Roman" panose="02020603050405020304" pitchFamily="18" charset="0"/>
              </a:rPr>
              <a:t>.</a:t>
            </a:r>
            <a:endParaRPr lang="en-US" sz="4000">
              <a:solidFill>
                <a:srgbClr val="0000FF"/>
              </a:solidFill>
            </a:endParaRPr>
          </a:p>
        </p:txBody>
      </p:sp>
      <p:pic>
        <p:nvPicPr>
          <p:cNvPr id="16" name="Picture 15" descr="book9">
            <a:extLst>
              <a:ext uri="{FF2B5EF4-FFF2-40B4-BE49-F238E27FC236}">
                <a16:creationId xmlns:a16="http://schemas.microsoft.com/office/drawing/2014/main" id="{26871DD7-89E2-4759-B1F4-94D65FC370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63" y="580076"/>
            <a:ext cx="1404990" cy="8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BEA827-266B-439B-8C0D-2BC354011029}"/>
              </a:ext>
            </a:extLst>
          </p:cNvPr>
          <p:cNvSpPr/>
          <p:nvPr/>
        </p:nvSpPr>
        <p:spPr>
          <a:xfrm>
            <a:off x="249504" y="71442"/>
            <a:ext cx="3367000" cy="87294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722DDE-99EE-459E-A6C5-6BBE7F3AD4F2}"/>
              </a:ext>
            </a:extLst>
          </p:cNvPr>
          <p:cNvSpPr/>
          <p:nvPr/>
        </p:nvSpPr>
        <p:spPr>
          <a:xfrm>
            <a:off x="139683" y="79151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17ABA73-6C0E-462D-9FAF-FB1B295CA7B3}"/>
              </a:ext>
            </a:extLst>
          </p:cNvPr>
          <p:cNvSpPr/>
          <p:nvPr/>
        </p:nvSpPr>
        <p:spPr>
          <a:xfrm rot="5400000">
            <a:off x="1130415" y="38652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F19388-5F8D-492E-B4DB-7F941F1F6C76}"/>
              </a:ext>
            </a:extLst>
          </p:cNvPr>
          <p:cNvSpPr txBox="1"/>
          <p:nvPr/>
        </p:nvSpPr>
        <p:spPr>
          <a:xfrm>
            <a:off x="1388612" y="318467"/>
            <a:ext cx="165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E7EC3-86CD-4FF3-8D7E-5CB3824D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B53396-0505-49A3-BCEE-1CAE0822023C}"/>
              </a:ext>
            </a:extLst>
          </p:cNvPr>
          <p:cNvSpPr txBox="1"/>
          <p:nvPr/>
        </p:nvSpPr>
        <p:spPr>
          <a:xfrm>
            <a:off x="3957020" y="786528"/>
            <a:ext cx="528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ĐOÁN HÌNH ẢNH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ABF39-4C1C-4253-ACA5-3CC864D802F9}"/>
              </a:ext>
            </a:extLst>
          </p:cNvPr>
          <p:cNvSpPr txBox="1"/>
          <p:nvPr/>
        </p:nvSpPr>
        <p:spPr>
          <a:xfrm>
            <a:off x="699524" y="2711118"/>
            <a:ext cx="1451678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GIÁ </a:t>
            </a:r>
          </a:p>
          <a:p>
            <a:r>
              <a:rPr lang="en-US" sz="3600">
                <a:solidFill>
                  <a:srgbClr val="00B05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TRỊ </a:t>
            </a:r>
          </a:p>
          <a:p>
            <a:r>
              <a:rPr lang="en-US" sz="3600">
                <a:solidFill>
                  <a:srgbClr val="00B05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CỦA </a:t>
            </a:r>
          </a:p>
          <a:p>
            <a:r>
              <a:rPr lang="en-US" sz="3600">
                <a:solidFill>
                  <a:srgbClr val="00B05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SÔNG</a:t>
            </a:r>
          </a:p>
          <a:p>
            <a:r>
              <a:rPr lang="en-US" sz="3600">
                <a:solidFill>
                  <a:srgbClr val="00B05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HỒ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AE0251-F8A1-422C-9908-B7B5E1BC6FB1}"/>
              </a:ext>
            </a:extLst>
          </p:cNvPr>
          <p:cNvGrpSpPr/>
          <p:nvPr/>
        </p:nvGrpSpPr>
        <p:grpSpPr>
          <a:xfrm>
            <a:off x="802285" y="1363364"/>
            <a:ext cx="11206101" cy="1095103"/>
            <a:chOff x="890297" y="670563"/>
            <a:chExt cx="10587429" cy="1095103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15390A8B-0A53-4577-A150-C1AC1FB3EF94}"/>
                </a:ext>
              </a:extLst>
            </p:cNvPr>
            <p:cNvSpPr/>
            <p:nvPr/>
          </p:nvSpPr>
          <p:spPr>
            <a:xfrm>
              <a:off x="890297" y="670563"/>
              <a:ext cx="10587429" cy="1095103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7F593"/>
            </a:solidFill>
            <a:ln w="22225"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8E548-2BEB-4A32-AD9D-53BE3F49CEF4}"/>
                </a:ext>
              </a:extLst>
            </p:cNvPr>
            <p:cNvSpPr txBox="1"/>
            <p:nvPr/>
          </p:nvSpPr>
          <p:spPr>
            <a:xfrm>
              <a:off x="1300479" y="670563"/>
              <a:ext cx="10001224" cy="1077218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 hình ảnh và gọi tên đúng giá trị của sông hồ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 gia trả lời bằng cách gi</a:t>
              </a:r>
              <a:r>
                <a:rPr lang="vi-VN" sz="32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>
                  <a:solidFill>
                    <a:srgbClr val="172D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tay nhanh nhất</a:t>
              </a:r>
            </a:p>
          </p:txBody>
        </p:sp>
      </p:grpSp>
      <p:pic>
        <p:nvPicPr>
          <p:cNvPr id="1028" name="Picture 4" descr="Người dân đồng bằng sông Cửu Long lao đao chờ lũ | baotintuc.vn">
            <a:extLst>
              <a:ext uri="{FF2B5EF4-FFF2-40B4-BE49-F238E27FC236}">
                <a16:creationId xmlns:a16="http://schemas.microsoft.com/office/drawing/2014/main" id="{CF540643-D549-4590-B0E3-32FD179E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30" y="2711118"/>
            <a:ext cx="5492350" cy="33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ông Hồng bồi đắp văn hoá người Hà Nội">
            <a:extLst>
              <a:ext uri="{FF2B5EF4-FFF2-40B4-BE49-F238E27FC236}">
                <a16:creationId xmlns:a16="http://schemas.microsoft.com/office/drawing/2014/main" id="{711F5AF3-D75F-489A-865E-992156D3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21" y="2711118"/>
            <a:ext cx="5498120" cy="33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9B973-6D7A-44D8-B63F-CF6AE2EC671E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151202" y="2983823"/>
            <a:ext cx="740853" cy="11584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EB713B-F8FA-4C9E-A0E5-9D065220F664}"/>
              </a:ext>
            </a:extLst>
          </p:cNvPr>
          <p:cNvSpPr txBox="1"/>
          <p:nvPr/>
        </p:nvSpPr>
        <p:spPr>
          <a:xfrm>
            <a:off x="2892055" y="2583712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 đắp phù sa cho đồng bằng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1951C6-1112-45AB-885E-CC806A31A00C}"/>
              </a:ext>
            </a:extLst>
          </p:cNvPr>
          <p:cNvCxnSpPr>
            <a:cxnSpLocks/>
          </p:cNvCxnSpPr>
          <p:nvPr/>
        </p:nvCxnSpPr>
        <p:spPr>
          <a:xfrm flipV="1">
            <a:off x="2151202" y="3682868"/>
            <a:ext cx="960593" cy="49281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Nước sinh hoạt là gì? – Nước sinh hoạt gia đình">
            <a:extLst>
              <a:ext uri="{FF2B5EF4-FFF2-40B4-BE49-F238E27FC236}">
                <a16:creationId xmlns:a16="http://schemas.microsoft.com/office/drawing/2014/main" id="{1108101B-3FE2-4A4D-AC1B-536EFF72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734" y="2707035"/>
            <a:ext cx="5477646" cy="34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0C157-28B6-4503-B318-2B7A0983EBE6}"/>
              </a:ext>
            </a:extLst>
          </p:cNvPr>
          <p:cNvSpPr txBox="1"/>
          <p:nvPr/>
        </p:nvSpPr>
        <p:spPr>
          <a:xfrm>
            <a:off x="3068548" y="3374045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cấp nước cho sinh hoạt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BA37DA8-40B2-4581-9053-30FB6AE2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21" y="2715137"/>
            <a:ext cx="5459359" cy="3472300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665AF75-4E8C-4664-AF4E-37F2EA82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30" y="2700713"/>
            <a:ext cx="5586837" cy="348672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DBFA4C-EAA7-448D-914C-589DCD77C50B}"/>
              </a:ext>
            </a:extLst>
          </p:cNvPr>
          <p:cNvCxnSpPr>
            <a:cxnSpLocks/>
          </p:cNvCxnSpPr>
          <p:nvPr/>
        </p:nvCxnSpPr>
        <p:spPr>
          <a:xfrm>
            <a:off x="2151202" y="4175680"/>
            <a:ext cx="96059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36AEF4-C11D-4EAE-B3F7-A139B53E3490}"/>
              </a:ext>
            </a:extLst>
          </p:cNvPr>
          <p:cNvSpPr txBox="1"/>
          <p:nvPr/>
        </p:nvSpPr>
        <p:spPr>
          <a:xfrm>
            <a:off x="3237378" y="3964313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thông vận tải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2832B1-4E03-4145-8186-C77B6FBCA12D}"/>
              </a:ext>
            </a:extLst>
          </p:cNvPr>
          <p:cNvCxnSpPr>
            <a:cxnSpLocks/>
          </p:cNvCxnSpPr>
          <p:nvPr/>
        </p:nvCxnSpPr>
        <p:spPr>
          <a:xfrm>
            <a:off x="2151201" y="4209081"/>
            <a:ext cx="960593" cy="40011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F934A16-65CD-463D-9C48-19C5E2B4131B}"/>
              </a:ext>
            </a:extLst>
          </p:cNvPr>
          <p:cNvSpPr txBox="1"/>
          <p:nvPr/>
        </p:nvSpPr>
        <p:spPr>
          <a:xfrm>
            <a:off x="3266651" y="4375736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điện-thủy lợi</a:t>
            </a:r>
          </a:p>
        </p:txBody>
      </p:sp>
      <p:pic>
        <p:nvPicPr>
          <p:cNvPr id="32" name="Picture 14" descr="images[8]">
            <a:extLst>
              <a:ext uri="{FF2B5EF4-FFF2-40B4-BE49-F238E27FC236}">
                <a16:creationId xmlns:a16="http://schemas.microsoft.com/office/drawing/2014/main" id="{49F73205-DA41-4B58-82AB-442E6518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12" y="2700713"/>
            <a:ext cx="5559455" cy="3472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B9431D-7B81-4ACF-A61F-B56DF2F27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18" t="37912" r="50000" b="37509"/>
          <a:stretch/>
        </p:blipFill>
        <p:spPr>
          <a:xfrm>
            <a:off x="6575686" y="2632474"/>
            <a:ext cx="5616313" cy="3565359"/>
          </a:xfrm>
          <a:prstGeom prst="rect">
            <a:avLst/>
          </a:prstGeom>
        </p:spPr>
      </p:pic>
      <p:pic>
        <p:nvPicPr>
          <p:cNvPr id="34" name="Picture 17" descr="ANd9GcR0xk2uZOxvL-tAgeP1ZIedKfqMQzURIExlSIS4ipKwofijI_As">
            <a:extLst>
              <a:ext uri="{FF2B5EF4-FFF2-40B4-BE49-F238E27FC236}">
                <a16:creationId xmlns:a16="http://schemas.microsoft.com/office/drawing/2014/main" id="{DE6D6801-8F6A-4727-8BBE-AB9E8395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4762" r="3279" b="4762"/>
          <a:stretch>
            <a:fillRect/>
          </a:stretch>
        </p:blipFill>
        <p:spPr bwMode="auto">
          <a:xfrm>
            <a:off x="6761941" y="2675573"/>
            <a:ext cx="5367961" cy="34671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07-Thuy-san-19509-300">
            <a:extLst>
              <a:ext uri="{FF2B5EF4-FFF2-40B4-BE49-F238E27FC236}">
                <a16:creationId xmlns:a16="http://schemas.microsoft.com/office/drawing/2014/main" id="{210F3F92-410C-4685-8385-04097F91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58" y="2686289"/>
            <a:ext cx="5417202" cy="347413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892FA6-B527-4252-B213-353DEE61838A}"/>
              </a:ext>
            </a:extLst>
          </p:cNvPr>
          <p:cNvCxnSpPr>
            <a:cxnSpLocks/>
          </p:cNvCxnSpPr>
          <p:nvPr/>
        </p:nvCxnSpPr>
        <p:spPr>
          <a:xfrm>
            <a:off x="2145592" y="4255169"/>
            <a:ext cx="790553" cy="9281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1A05005-8BD0-4ADA-8285-9C1ED2786777}"/>
              </a:ext>
            </a:extLst>
          </p:cNvPr>
          <p:cNvSpPr txBox="1"/>
          <p:nvPr/>
        </p:nvSpPr>
        <p:spPr>
          <a:xfrm>
            <a:off x="3003974" y="4953124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thủy sản</a:t>
            </a:r>
          </a:p>
        </p:txBody>
      </p:sp>
      <p:pic>
        <p:nvPicPr>
          <p:cNvPr id="1030" name="Picture 6" descr="Giá Vé Tham Quan Tràng An, Ninh Bình Cập Nhật 2021 - Cinvestra Travel">
            <a:extLst>
              <a:ext uri="{FF2B5EF4-FFF2-40B4-BE49-F238E27FC236}">
                <a16:creationId xmlns:a16="http://schemas.microsoft.com/office/drawing/2014/main" id="{6CFC941C-81FB-4A00-864A-4527F3DB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41" y="2668034"/>
            <a:ext cx="5467106" cy="349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nh nghiệm du lịch Hồ Ba Bể - &amp;#39;viên ngọc xanh&amp;#39; của Bắc Kạn">
            <a:extLst>
              <a:ext uri="{FF2B5EF4-FFF2-40B4-BE49-F238E27FC236}">
                <a16:creationId xmlns:a16="http://schemas.microsoft.com/office/drawing/2014/main" id="{74B5C6BC-80C5-45D6-B18F-A4A6F2B0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8" y="2678860"/>
            <a:ext cx="5497887" cy="347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F8BB1FE-5681-4F74-9017-64DBCAA42FF8}"/>
              </a:ext>
            </a:extLst>
          </p:cNvPr>
          <p:cNvCxnSpPr>
            <a:cxnSpLocks/>
          </p:cNvCxnSpPr>
          <p:nvPr/>
        </p:nvCxnSpPr>
        <p:spPr>
          <a:xfrm>
            <a:off x="2160681" y="4242482"/>
            <a:ext cx="797808" cy="162674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486C73-706E-4731-A064-CFF8E856CDE6}"/>
              </a:ext>
            </a:extLst>
          </p:cNvPr>
          <p:cNvSpPr txBox="1"/>
          <p:nvPr/>
        </p:nvSpPr>
        <p:spPr>
          <a:xfrm>
            <a:off x="3017161" y="5627686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2D7D10-2135-46F7-9069-23634E687F31}"/>
              </a:ext>
            </a:extLst>
          </p:cNvPr>
          <p:cNvGrpSpPr/>
          <p:nvPr/>
        </p:nvGrpSpPr>
        <p:grpSpPr>
          <a:xfrm>
            <a:off x="699524" y="35284"/>
            <a:ext cx="6878852" cy="751705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9" name="Arrow: Pentagon 38">
              <a:extLst>
                <a:ext uri="{FF2B5EF4-FFF2-40B4-BE49-F238E27FC236}">
                  <a16:creationId xmlns:a16="http://schemas.microsoft.com/office/drawing/2014/main" id="{5C82E7F0-1698-45F4-B63B-6A19CAA1017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294666A-649C-48EB-8970-AE4C4AA23C90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DB47170-01D4-4386-8825-45535945716D}"/>
              </a:ext>
            </a:extLst>
          </p:cNvPr>
          <p:cNvSpPr txBox="1"/>
          <p:nvPr/>
        </p:nvSpPr>
        <p:spPr>
          <a:xfrm>
            <a:off x="1572900" y="112909"/>
            <a:ext cx="944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nước sông hồ</a:t>
            </a: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8969E2CA-DA2F-4DFB-8FC6-07F67C2E1E93}"/>
              </a:ext>
            </a:extLst>
          </p:cNvPr>
          <p:cNvSpPr/>
          <p:nvPr/>
        </p:nvSpPr>
        <p:spPr>
          <a:xfrm>
            <a:off x="59938" y="40561"/>
            <a:ext cx="1301952" cy="751704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940362D-CC00-49D4-9D8F-E9160DE57F89}"/>
              </a:ext>
            </a:extLst>
          </p:cNvPr>
          <p:cNvSpPr/>
          <p:nvPr/>
        </p:nvSpPr>
        <p:spPr>
          <a:xfrm rot="5400000">
            <a:off x="928028" y="342657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6" descr="Right Hand Icon - Iconomator">
            <a:extLst>
              <a:ext uri="{FF2B5EF4-FFF2-40B4-BE49-F238E27FC236}">
                <a16:creationId xmlns:a16="http://schemas.microsoft.com/office/drawing/2014/main" id="{1B494334-3C0B-4D6D-832F-C86B8B89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624" y="1436146"/>
            <a:ext cx="1025608" cy="10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18" grpId="0"/>
      <p:bldP spid="24" grpId="0"/>
      <p:bldP spid="31" grpId="0"/>
      <p:bldP spid="37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68AC8-CB30-426E-A284-C4CD2D40A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6" t="50000" r="25417" b="9482"/>
          <a:stretch/>
        </p:blipFill>
        <p:spPr>
          <a:xfrm>
            <a:off x="98233" y="1547806"/>
            <a:ext cx="12192000" cy="5382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A0C6F5-BD88-4BF3-B65F-E34D4F80B58D}"/>
              </a:ext>
            </a:extLst>
          </p:cNvPr>
          <p:cNvSpPr txBox="1"/>
          <p:nvPr/>
        </p:nvSpPr>
        <p:spPr>
          <a:xfrm>
            <a:off x="331148" y="1214614"/>
            <a:ext cx="1172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 có thể cùng lúc sử dụng nhiều mục đích không?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AA8789B3-629F-4381-B498-903565E22CAC}"/>
              </a:ext>
            </a:extLst>
          </p:cNvPr>
          <p:cNvSpPr/>
          <p:nvPr/>
        </p:nvSpPr>
        <p:spPr>
          <a:xfrm>
            <a:off x="756161" y="125696"/>
            <a:ext cx="6878852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49B4E-1E50-4E57-9124-FFB6E18CCF72}"/>
              </a:ext>
            </a:extLst>
          </p:cNvPr>
          <p:cNvSpPr txBox="1"/>
          <p:nvPr/>
        </p:nvSpPr>
        <p:spPr>
          <a:xfrm>
            <a:off x="1651229" y="297317"/>
            <a:ext cx="554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nước sông hồ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D63FF78-577C-4EB9-A114-65EA435AB3BF}"/>
              </a:ext>
            </a:extLst>
          </p:cNvPr>
          <p:cNvSpPr/>
          <p:nvPr/>
        </p:nvSpPr>
        <p:spPr>
          <a:xfrm>
            <a:off x="116575" y="130972"/>
            <a:ext cx="1301952" cy="872949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D09EA3B-8BBF-4EDB-A06F-0F708D3CB979}"/>
              </a:ext>
            </a:extLst>
          </p:cNvPr>
          <p:cNvSpPr/>
          <p:nvPr/>
        </p:nvSpPr>
        <p:spPr>
          <a:xfrm rot="5400000">
            <a:off x="984665" y="433069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94BF2E-191E-48BD-B27C-AEEC8110CF03}"/>
              </a:ext>
            </a:extLst>
          </p:cNvPr>
          <p:cNvSpPr/>
          <p:nvPr/>
        </p:nvSpPr>
        <p:spPr>
          <a:xfrm>
            <a:off x="241039" y="1009197"/>
            <a:ext cx="1172617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Sông nào cung cấp nước cho hồ Dầu Tiếng? Hiện nay hồ Dầu Tiếng đang được khai thác với những mục đích gì?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D387AB-A471-407C-8C02-54B69DE2294D}"/>
              </a:ext>
            </a:extLst>
          </p:cNvPr>
          <p:cNvSpPr/>
          <p:nvPr/>
        </p:nvSpPr>
        <p:spPr>
          <a:xfrm>
            <a:off x="704702" y="2706460"/>
            <a:ext cx="10782596" cy="2679405"/>
          </a:xfrm>
          <a:prstGeom prst="roundRect">
            <a:avLst/>
          </a:prstGeom>
          <a:solidFill>
            <a:srgbClr val="F7F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5B6E0-CC70-488F-A9F2-20AB935E16AB}"/>
              </a:ext>
            </a:extLst>
          </p:cNvPr>
          <p:cNvSpPr txBox="1"/>
          <p:nvPr/>
        </p:nvSpPr>
        <p:spPr>
          <a:xfrm>
            <a:off x="1306032" y="3093896"/>
            <a:ext cx="9579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sử dụng tổng hợp n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 có thể mang lại những lợi ích gì?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ví dụ?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8D54F-457B-4472-BBB9-D824BAD54DDD}"/>
              </a:ext>
            </a:extLst>
          </p:cNvPr>
          <p:cNvSpPr txBox="1"/>
          <p:nvPr/>
        </p:nvSpPr>
        <p:spPr>
          <a:xfrm>
            <a:off x="1089018" y="49040"/>
            <a:ext cx="1046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 hồ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C65A85A-79DE-4DBF-911C-E23BAAB74696}"/>
              </a:ext>
            </a:extLst>
          </p:cNvPr>
          <p:cNvSpPr/>
          <p:nvPr/>
        </p:nvSpPr>
        <p:spPr>
          <a:xfrm>
            <a:off x="756161" y="125696"/>
            <a:ext cx="6878852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7F9EF-5DDF-4C9D-980F-C6826B208841}"/>
              </a:ext>
            </a:extLst>
          </p:cNvPr>
          <p:cNvSpPr txBox="1"/>
          <p:nvPr/>
        </p:nvSpPr>
        <p:spPr>
          <a:xfrm>
            <a:off x="1651229" y="297317"/>
            <a:ext cx="554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nước sông hồ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2ABB495B-73B0-416D-B81A-0F0EC4E6F8D5}"/>
              </a:ext>
            </a:extLst>
          </p:cNvPr>
          <p:cNvSpPr/>
          <p:nvPr/>
        </p:nvSpPr>
        <p:spPr>
          <a:xfrm>
            <a:off x="116575" y="130972"/>
            <a:ext cx="1301952" cy="872949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911CC7C-5C6C-4350-868B-ECA89367E1B0}"/>
              </a:ext>
            </a:extLst>
          </p:cNvPr>
          <p:cNvSpPr/>
          <p:nvPr/>
        </p:nvSpPr>
        <p:spPr>
          <a:xfrm rot="5400000">
            <a:off x="984665" y="433069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9B4638-945F-4592-8B7D-B85ED7C92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66FE3D1-315F-4404-BD75-9D8ACC76D8FF}"/>
              </a:ext>
            </a:extLst>
          </p:cNvPr>
          <p:cNvGrpSpPr/>
          <p:nvPr/>
        </p:nvGrpSpPr>
        <p:grpSpPr>
          <a:xfrm>
            <a:off x="3837506" y="1777658"/>
            <a:ext cx="4861994" cy="668363"/>
            <a:chOff x="3199788" y="1093088"/>
            <a:chExt cx="4315803" cy="5508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A3B9F7A-28B0-4500-BC7F-5BB6219D4692}"/>
                </a:ext>
              </a:extLst>
            </p:cNvPr>
            <p:cNvSpPr/>
            <p:nvPr/>
          </p:nvSpPr>
          <p:spPr>
            <a:xfrm>
              <a:off x="3199788" y="1093088"/>
              <a:ext cx="4253857" cy="55080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AD7E67-C5F5-41AB-8E5A-E89C4947852B}"/>
                </a:ext>
              </a:extLst>
            </p:cNvPr>
            <p:cNvSpPr txBox="1"/>
            <p:nvPr/>
          </p:nvSpPr>
          <p:spPr>
            <a:xfrm>
              <a:off x="3261733" y="1193243"/>
              <a:ext cx="4253858" cy="38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 TÀI GIỎI - BẠN CŨNG THẾ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347A9DC-56C1-41BF-AE79-415C56AC9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580" y="1638695"/>
            <a:ext cx="1469020" cy="845188"/>
          </a:xfrm>
          <a:prstGeom prst="rect">
            <a:avLst/>
          </a:prstGeom>
        </p:spPr>
      </p:pic>
      <p:pic>
        <p:nvPicPr>
          <p:cNvPr id="29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50A2D2DA-A08D-4981-9913-646441498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8562" y="1610123"/>
            <a:ext cx="1459098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2CA7A-70BA-4163-BED9-AD24F3DA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7" t="27310" r="50000" b="40657"/>
          <a:stretch/>
        </p:blipFill>
        <p:spPr>
          <a:xfrm>
            <a:off x="2280212" y="2786497"/>
            <a:ext cx="4378112" cy="289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5366C-4D08-419A-9E4E-F2C26A8C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9" t="43411" r="27241" b="26228"/>
          <a:stretch/>
        </p:blipFill>
        <p:spPr>
          <a:xfrm>
            <a:off x="7451077" y="667417"/>
            <a:ext cx="4452294" cy="2894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EE93C-7465-474F-B39D-6584FC091E91}"/>
              </a:ext>
            </a:extLst>
          </p:cNvPr>
          <p:cNvSpPr txBox="1"/>
          <p:nvPr/>
        </p:nvSpPr>
        <p:spPr>
          <a:xfrm>
            <a:off x="3287912" y="5623690"/>
            <a:ext cx="39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Đập thủy điện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CF3B0-660A-43A1-971C-88DEF210F69C}"/>
              </a:ext>
            </a:extLst>
          </p:cNvPr>
          <p:cNvSpPr txBox="1"/>
          <p:nvPr/>
        </p:nvSpPr>
        <p:spPr>
          <a:xfrm>
            <a:off x="8556438" y="3585993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Điểm du lịch ven hồ</a:t>
            </a:r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E0A09-E850-4B27-97E9-7FFC83510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3" t="42249" r="37741" b="26586"/>
          <a:stretch/>
        </p:blipFill>
        <p:spPr>
          <a:xfrm>
            <a:off x="7550174" y="4034416"/>
            <a:ext cx="4455005" cy="230623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F6A0C-21A1-4EA8-91EC-B2C01015021A}"/>
              </a:ext>
            </a:extLst>
          </p:cNvPr>
          <p:cNvSpPr txBox="1"/>
          <p:nvPr/>
        </p:nvSpPr>
        <p:spPr>
          <a:xfrm>
            <a:off x="9677224" y="5888480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Nuôi cá trên hồ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31003-8B4A-4BBF-8FFF-F2CBFB570A8D}"/>
              </a:ext>
            </a:extLst>
          </p:cNvPr>
          <p:cNvSpPr txBox="1"/>
          <p:nvPr/>
        </p:nvSpPr>
        <p:spPr>
          <a:xfrm>
            <a:off x="2508544" y="6371691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2. Sử dụng tổng hợp nước hồ thủy điện Hòa Bình</a:t>
            </a:r>
            <a:endParaRPr lang="en-US" sz="2800" i="1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AB0CA7-F49A-43AE-81F8-9C50DE9A3601}"/>
              </a:ext>
            </a:extLst>
          </p:cNvPr>
          <p:cNvSpPr txBox="1"/>
          <p:nvPr/>
        </p:nvSpPr>
        <p:spPr>
          <a:xfrm>
            <a:off x="221760" y="735667"/>
            <a:ext cx="7075702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sử dụng tổng hợp n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 hồ có thể mang lại lợi ích gì. Nêu ví dụ?</a:t>
            </a:r>
          </a:p>
        </p:txBody>
      </p:sp>
    </p:spTree>
    <p:extLst>
      <p:ext uri="{BB962C8B-B14F-4D97-AF65-F5344CB8AC3E}">
        <p14:creationId xmlns:p14="http://schemas.microsoft.com/office/powerpoint/2010/main" val="33252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6F8D54F-457B-4472-BBB9-D824BAD54DDD}"/>
              </a:ext>
            </a:extLst>
          </p:cNvPr>
          <p:cNvSpPr txBox="1"/>
          <p:nvPr/>
        </p:nvSpPr>
        <p:spPr>
          <a:xfrm>
            <a:off x="1089018" y="49040"/>
            <a:ext cx="1046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 hồ</a:t>
            </a:r>
          </a:p>
        </p:txBody>
      </p:sp>
      <p:sp>
        <p:nvSpPr>
          <p:cNvPr id="12" name="Google Shape;147;p19">
            <a:extLst>
              <a:ext uri="{FF2B5EF4-FFF2-40B4-BE49-F238E27FC236}">
                <a16:creationId xmlns:a16="http://schemas.microsoft.com/office/drawing/2014/main" id="{DF8260F5-7E67-4A07-A9F3-F568F373229F}"/>
              </a:ext>
            </a:extLst>
          </p:cNvPr>
          <p:cNvSpPr txBox="1"/>
          <p:nvPr/>
        </p:nvSpPr>
        <p:spPr>
          <a:xfrm>
            <a:off x="361429" y="1829642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lại hiệu quả kinh tế cao, hẹn chế sự lãng phí nước và góp phần bảo vệ tài nguyên nước.</a:t>
            </a:r>
            <a:endParaRPr lang="en-US" sz="40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book9">
            <a:extLst>
              <a:ext uri="{FF2B5EF4-FFF2-40B4-BE49-F238E27FC236}">
                <a16:creationId xmlns:a16="http://schemas.microsoft.com/office/drawing/2014/main" id="{B6581CF0-4CD3-4AFA-9719-993FD17EF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32" y="880037"/>
            <a:ext cx="1262624" cy="71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FF9F3E19-2411-4932-B909-239119140E2C}"/>
              </a:ext>
            </a:extLst>
          </p:cNvPr>
          <p:cNvSpPr/>
          <p:nvPr/>
        </p:nvSpPr>
        <p:spPr>
          <a:xfrm>
            <a:off x="756161" y="125696"/>
            <a:ext cx="6878852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E5172-1C71-400A-A11B-0160FE060B4B}"/>
              </a:ext>
            </a:extLst>
          </p:cNvPr>
          <p:cNvSpPr txBox="1"/>
          <p:nvPr/>
        </p:nvSpPr>
        <p:spPr>
          <a:xfrm>
            <a:off x="1651229" y="297317"/>
            <a:ext cx="554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nước sông hồ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0FA4214-9A87-4D0E-AA46-B2BE5E123F39}"/>
              </a:ext>
            </a:extLst>
          </p:cNvPr>
          <p:cNvSpPr/>
          <p:nvPr/>
        </p:nvSpPr>
        <p:spPr>
          <a:xfrm>
            <a:off x="116575" y="130972"/>
            <a:ext cx="1301952" cy="872949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A4D700E-13B0-4305-8345-74424A1A4F2E}"/>
              </a:ext>
            </a:extLst>
          </p:cNvPr>
          <p:cNvSpPr/>
          <p:nvPr/>
        </p:nvSpPr>
        <p:spPr>
          <a:xfrm rot="5400000">
            <a:off x="984665" y="433069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F0F01B-48E3-4340-9EB1-572EFD34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4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2">
            <a:extLst>
              <a:ext uri="{FF2B5EF4-FFF2-40B4-BE49-F238E27FC236}">
                <a16:creationId xmlns:a16="http://schemas.microsoft.com/office/drawing/2014/main" id="{AF08F4F1-7057-4094-A619-F49C66E242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5121" y="1341120"/>
            <a:ext cx="11511280" cy="5405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CE5CC-9314-4AE3-A623-52526446C2CB}"/>
              </a:ext>
            </a:extLst>
          </p:cNvPr>
          <p:cNvSpPr txBox="1"/>
          <p:nvPr/>
        </p:nvSpPr>
        <p:spPr>
          <a:xfrm>
            <a:off x="589281" y="27842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th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thấy hình ảnh này ngày nào trong năm?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27E3A-7F20-4820-A257-2FAAD37D85C3}"/>
              </a:ext>
            </a:extLst>
          </p:cNvPr>
          <p:cNvSpPr/>
          <p:nvPr/>
        </p:nvSpPr>
        <p:spPr>
          <a:xfrm>
            <a:off x="700123" y="150952"/>
            <a:ext cx="1101344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 sao chúng ta cần phải sử dụng tiết kiệm và bảo vệ chất lượng nước sông, hồ?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195536" y="172016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3285695" y="2000821"/>
            <a:ext cx="6878852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955389" y="2132944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và lưu lượng nước của sông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523466" y="2000821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622834" y="3277337"/>
            <a:ext cx="4332770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870482" y="3447176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513013" y="3274413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503745" y="3581786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17BE-CE8D-4800-ADB5-0C7F29E7D19D}"/>
              </a:ext>
            </a:extLst>
          </p:cNvPr>
          <p:cNvGrpSpPr/>
          <p:nvPr/>
        </p:nvGrpSpPr>
        <p:grpSpPr>
          <a:xfrm>
            <a:off x="3275241" y="4557595"/>
            <a:ext cx="6878852" cy="872949"/>
            <a:chOff x="1133366" y="2220084"/>
            <a:chExt cx="5681780" cy="914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2A5E8A9C-E2E2-4B8D-BFFE-0E5A649D3D4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3A3E1B-245C-4671-A436-69745AF40D9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C59E277-10D5-40E5-84C9-3AE7985CC1CD}"/>
              </a:ext>
            </a:extLst>
          </p:cNvPr>
          <p:cNvSpPr txBox="1"/>
          <p:nvPr/>
        </p:nvSpPr>
        <p:spPr>
          <a:xfrm>
            <a:off x="3992393" y="4738530"/>
            <a:ext cx="944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tổng hợp nước sông hồ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2D10A5F-38EC-49B4-A39F-CDF772C64D23}"/>
              </a:ext>
            </a:extLst>
          </p:cNvPr>
          <p:cNvSpPr/>
          <p:nvPr/>
        </p:nvSpPr>
        <p:spPr>
          <a:xfrm>
            <a:off x="2635655" y="4562871"/>
            <a:ext cx="1301952" cy="872949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III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85E2A25-32CF-46A6-BD13-63557ACE40F5}"/>
              </a:ext>
            </a:extLst>
          </p:cNvPr>
          <p:cNvSpPr/>
          <p:nvPr/>
        </p:nvSpPr>
        <p:spPr>
          <a:xfrm rot="5400000">
            <a:off x="3503745" y="48649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EDC5A687-4CE6-4FDA-8A6A-9ABDBCFA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7"/>
          <a:stretch/>
        </p:blipFill>
        <p:spPr>
          <a:xfrm>
            <a:off x="1253601" y="3296523"/>
            <a:ext cx="1039346" cy="1001973"/>
          </a:xfrm>
          <a:prstGeom prst="flowChartConnector">
            <a:avLst/>
          </a:prstGeom>
        </p:spPr>
      </p:pic>
      <p:pic>
        <p:nvPicPr>
          <p:cNvPr id="37" name="Hình ảnh 8">
            <a:extLst>
              <a:ext uri="{FF2B5EF4-FFF2-40B4-BE49-F238E27FC236}">
                <a16:creationId xmlns:a16="http://schemas.microsoft.com/office/drawing/2014/main" id="{B35A37B1-7542-4904-94A9-C089908D4CE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834" y="4305789"/>
            <a:ext cx="1550035" cy="1473200"/>
          </a:xfrm>
          <a:prstGeom prst="flowChartConnector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34A60A5-5511-4F9A-94FD-1497E8B54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34011" r="35752" b="42936"/>
          <a:stretch/>
        </p:blipFill>
        <p:spPr>
          <a:xfrm>
            <a:off x="1217589" y="1798633"/>
            <a:ext cx="1301952" cy="11918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1A8BAB-4F2B-4160-95EC-7546ED779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  <p:bldP spid="21" grpId="0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2FA7AC-32F6-4772-8D71-15873AD86FA9}"/>
              </a:ext>
            </a:extLst>
          </p:cNvPr>
          <p:cNvSpPr/>
          <p:nvPr/>
        </p:nvSpPr>
        <p:spPr>
          <a:xfrm>
            <a:off x="640080" y="325369"/>
            <a:ext cx="4368602" cy="19568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VẬN DỤNG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70B3E-2F95-4843-AFA9-509D50853EC2}"/>
              </a:ext>
            </a:extLst>
          </p:cNvPr>
          <p:cNvSpPr txBox="1"/>
          <p:nvPr/>
        </p:nvSpPr>
        <p:spPr>
          <a:xfrm>
            <a:off x="-444001" y="2903522"/>
            <a:ext cx="5452682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con sông ở địa phương em?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học sinh em có thể làm gì để bảo vệ sự trong sạch của các dòng sông và hồ nơi em đang ở?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153121-64D3-475F-8097-1C8E69AB6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-16721" r="11404" b="16722"/>
          <a:stretch/>
        </p:blipFill>
        <p:spPr>
          <a:xfrm>
            <a:off x="5159428" y="-63380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93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7DAD5A-02F4-4371-818D-D41B38FC22A5}"/>
              </a:ext>
            </a:extLst>
          </p:cNvPr>
          <p:cNvSpPr/>
          <p:nvPr/>
        </p:nvSpPr>
        <p:spPr>
          <a:xfrm>
            <a:off x="0" y="5984412"/>
            <a:ext cx="12192000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FF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hãy vẽ sơ đồ thể hiện các bộ phận chính của một dòng sông lớn.</a:t>
            </a:r>
            <a:br>
              <a:rPr lang="en-US" sz="3000" kern="1200">
                <a:solidFill>
                  <a:srgbClr val="FF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3000" kern="1200">
                <a:solidFill>
                  <a:srgbClr val="FF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sz="3000" kern="1200">
              <a:solidFill>
                <a:srgbClr val="FF00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068EF-E9F0-4428-BC63-67D3789BB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4" r="-2" b="-2"/>
          <a:stretch/>
        </p:blipFill>
        <p:spPr>
          <a:xfrm>
            <a:off x="0" y="1192265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49D0D-06F9-456E-BA56-C7A9E33DD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1" r="2" b="2"/>
          <a:stretch/>
        </p:blipFill>
        <p:spPr>
          <a:xfrm>
            <a:off x="5977139" y="1192265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901A48-B024-4D7E-ADC2-F3D4B8EEEDAF}"/>
              </a:ext>
            </a:extLst>
          </p:cNvPr>
          <p:cNvSpPr/>
          <p:nvPr/>
        </p:nvSpPr>
        <p:spPr>
          <a:xfrm>
            <a:off x="3850640" y="111160"/>
            <a:ext cx="3960250" cy="806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45836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 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18: Biển và đại dương.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5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2" descr="Logo, company name&#10;&#10;Description automatically generated">
            <a:extLst>
              <a:ext uri="{FF2B5EF4-FFF2-40B4-BE49-F238E27FC236}">
                <a16:creationId xmlns:a16="http://schemas.microsoft.com/office/drawing/2014/main" id="{7EBFDE7A-182F-4E69-B19B-B5BE782F53EA}"/>
              </a:ext>
            </a:extLst>
          </p:cNvPr>
          <p:cNvPicPr/>
          <p:nvPr/>
        </p:nvPicPr>
        <p:blipFill rotWithShape="1">
          <a:blip r:embed="rId4"/>
          <a:srcRect l="3323" r="35838"/>
          <a:stretch/>
        </p:blipFill>
        <p:spPr>
          <a:xfrm>
            <a:off x="1076959" y="1523999"/>
            <a:ext cx="6166519" cy="4771813"/>
          </a:xfrm>
          <a:prstGeom prst="rect">
            <a:avLst/>
          </a:prstGeom>
        </p:spPr>
      </p:pic>
      <p:pic>
        <p:nvPicPr>
          <p:cNvPr id="7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57556800-7F92-4025-AF72-89AB60DF9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373" y="4809788"/>
            <a:ext cx="2418081" cy="1359109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DB0AAA43-2661-4D9F-8FB5-36F14D3CED20}"/>
              </a:ext>
            </a:extLst>
          </p:cNvPr>
          <p:cNvSpPr/>
          <p:nvPr/>
        </p:nvSpPr>
        <p:spPr>
          <a:xfrm>
            <a:off x="6583680" y="807720"/>
            <a:ext cx="4765040" cy="3398520"/>
          </a:xfrm>
          <a:prstGeom prst="cloud">
            <a:avLst/>
          </a:prstGeom>
          <a:solidFill>
            <a:srgbClr val="F7F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8CD07-4874-44EC-8A76-5A4B54637289}"/>
              </a:ext>
            </a:extLst>
          </p:cNvPr>
          <p:cNvSpPr txBox="1"/>
          <p:nvPr/>
        </p:nvSpPr>
        <p:spPr>
          <a:xfrm>
            <a:off x="6964680" y="1635760"/>
            <a:ext cx="4003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phác họa hình ảnh một con sông theo trí t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t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của em?</a:t>
            </a:r>
          </a:p>
        </p:txBody>
      </p:sp>
    </p:spTree>
    <p:extLst>
      <p:ext uri="{BB962C8B-B14F-4D97-AF65-F5344CB8AC3E}">
        <p14:creationId xmlns:p14="http://schemas.microsoft.com/office/powerpoint/2010/main" val="164671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90B178-508B-4B15-A5F8-18B4A60060F6}"/>
              </a:ext>
            </a:extLst>
          </p:cNvPr>
          <p:cNvSpPr txBox="1"/>
          <p:nvPr/>
        </p:nvSpPr>
        <p:spPr>
          <a:xfrm>
            <a:off x="1089019" y="4904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1EA573F-90AF-41BE-92DE-9A10093D1C78}"/>
              </a:ext>
            </a:extLst>
          </p:cNvPr>
          <p:cNvSpPr/>
          <p:nvPr/>
        </p:nvSpPr>
        <p:spPr>
          <a:xfrm>
            <a:off x="223404" y="2447926"/>
            <a:ext cx="4450314" cy="2562447"/>
          </a:xfrm>
          <a:prstGeom prst="wedgeRoundRectCallout">
            <a:avLst>
              <a:gd name="adj1" fmla="val 73884"/>
              <a:gd name="adj2" fmla="val -159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D7CD8-31BD-43CC-AC68-3BB09061B355}"/>
              </a:ext>
            </a:extLst>
          </p:cNvPr>
          <p:cNvSpPr txBox="1"/>
          <p:nvPr/>
        </p:nvSpPr>
        <p:spPr>
          <a:xfrm>
            <a:off x="149314" y="2759653"/>
            <a:ext cx="4524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là gì? Kể tên một số con sông mà em biết?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3F0767-9162-497E-9D84-9A3F4073D566}"/>
              </a:ext>
            </a:extLst>
          </p:cNvPr>
          <p:cNvGrpSpPr/>
          <p:nvPr/>
        </p:nvGrpSpPr>
        <p:grpSpPr>
          <a:xfrm>
            <a:off x="2217420" y="250586"/>
            <a:ext cx="6878852" cy="872949"/>
            <a:chOff x="1133366" y="2220084"/>
            <a:chExt cx="5681780" cy="914400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11C2D53C-913D-4378-98DF-83CABFA5F73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ED02F-4432-40EE-9FA2-8F6C1878CFF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35D139B-63FB-4B29-A8A1-73DCBEF00B62}"/>
              </a:ext>
            </a:extLst>
          </p:cNvPr>
          <p:cNvSpPr txBox="1"/>
          <p:nvPr/>
        </p:nvSpPr>
        <p:spPr>
          <a:xfrm>
            <a:off x="2887114" y="38270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và lưu lượng nước của sông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1BF711-97EF-459C-B1EB-40A94543186A}"/>
              </a:ext>
            </a:extLst>
          </p:cNvPr>
          <p:cNvGrpSpPr/>
          <p:nvPr/>
        </p:nvGrpSpPr>
        <p:grpSpPr>
          <a:xfrm>
            <a:off x="1455191" y="250586"/>
            <a:ext cx="1301952" cy="872949"/>
            <a:chOff x="344605" y="154323"/>
            <a:chExt cx="1301952" cy="872949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F4BA16D5-77FD-4523-838D-AE27FBD512C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3A49259-742C-41AF-BA15-09795E2EB95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8E90B33-A96A-4605-8C4A-5A6EA8B9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34011" r="35752" b="42936"/>
          <a:stretch/>
        </p:blipFill>
        <p:spPr>
          <a:xfrm>
            <a:off x="149314" y="48398"/>
            <a:ext cx="1301952" cy="1191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C63D3C-824E-4CB1-B556-8D76F784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C40D6C-2BBE-4F58-A1EC-9413F7EF18F8}"/>
              </a:ext>
            </a:extLst>
          </p:cNvPr>
          <p:cNvGrpSpPr/>
          <p:nvPr/>
        </p:nvGrpSpPr>
        <p:grpSpPr>
          <a:xfrm>
            <a:off x="6024996" y="1685926"/>
            <a:ext cx="5943600" cy="4192757"/>
            <a:chOff x="6024996" y="1685926"/>
            <a:chExt cx="5943600" cy="4192757"/>
          </a:xfrm>
        </p:grpSpPr>
        <p:pic>
          <p:nvPicPr>
            <p:cNvPr id="4" name="Hình ảnh 21">
              <a:extLst>
                <a:ext uri="{FF2B5EF4-FFF2-40B4-BE49-F238E27FC236}">
                  <a16:creationId xmlns:a16="http://schemas.microsoft.com/office/drawing/2014/main" id="{B9E4E882-96D0-4F5B-84F7-1BC20F3BD5CA}"/>
                </a:ext>
              </a:extLst>
            </p:cNvPr>
            <p:cNvPicPr/>
            <p:nvPr/>
          </p:nvPicPr>
          <p:blipFill rotWithShape="1">
            <a:blip r:embed="rId4"/>
            <a:srcRect b="9695"/>
            <a:stretch/>
          </p:blipFill>
          <p:spPr>
            <a:xfrm>
              <a:off x="6024996" y="1685926"/>
              <a:ext cx="5943600" cy="361553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9A293D-CBAE-48DE-BBED-1E6BC18240A6}"/>
                </a:ext>
              </a:extLst>
            </p:cNvPr>
            <p:cNvSpPr txBox="1"/>
            <p:nvPr/>
          </p:nvSpPr>
          <p:spPr>
            <a:xfrm>
              <a:off x="6863137" y="5478573"/>
              <a:ext cx="4852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17.1. Mô hình một hệ thống sông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42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E586DD-2635-481A-99DF-5880A495ED6F}"/>
              </a:ext>
            </a:extLst>
          </p:cNvPr>
          <p:cNvGrpSpPr/>
          <p:nvPr/>
        </p:nvGrpSpPr>
        <p:grpSpPr>
          <a:xfrm>
            <a:off x="518562" y="151513"/>
            <a:ext cx="5281265" cy="3377234"/>
            <a:chOff x="539135" y="118599"/>
            <a:chExt cx="5281265" cy="33772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9F4BC7-4FE1-4313-8DE7-E3957DD7E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820" t="24961" r="35204" b="23876"/>
            <a:stretch/>
          </p:blipFill>
          <p:spPr>
            <a:xfrm>
              <a:off x="539135" y="118599"/>
              <a:ext cx="5281265" cy="30604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81AD59-C9B2-4635-81C7-D59296B66270}"/>
                </a:ext>
              </a:extLst>
            </p:cNvPr>
            <p:cNvSpPr txBox="1"/>
            <p:nvPr/>
          </p:nvSpPr>
          <p:spPr>
            <a:xfrm>
              <a:off x="2151596" y="3126501"/>
              <a:ext cx="2220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Ama-dôn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9612A4-BE78-43AF-BAE3-CE45B16A53D6}"/>
              </a:ext>
            </a:extLst>
          </p:cNvPr>
          <p:cNvGrpSpPr/>
          <p:nvPr/>
        </p:nvGrpSpPr>
        <p:grpSpPr>
          <a:xfrm>
            <a:off x="6167120" y="3528747"/>
            <a:ext cx="5575282" cy="3264000"/>
            <a:chOff x="6167120" y="3528747"/>
            <a:chExt cx="5575282" cy="3264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CE6CA-732C-4DE1-B530-05DB0257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32" t="18294" r="35378" b="32403"/>
            <a:stretch/>
          </p:blipFill>
          <p:spPr>
            <a:xfrm>
              <a:off x="6167120" y="3528747"/>
              <a:ext cx="5575282" cy="289466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B174EA-8F9C-4740-88AF-5BEC6712EB2A}"/>
                </a:ext>
              </a:extLst>
            </p:cNvPr>
            <p:cNvSpPr txBox="1"/>
            <p:nvPr/>
          </p:nvSpPr>
          <p:spPr>
            <a:xfrm>
              <a:off x="8512277" y="6423415"/>
              <a:ext cx="234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Nin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B434F-578F-41C4-9CB2-162B553A5F9D}"/>
              </a:ext>
            </a:extLst>
          </p:cNvPr>
          <p:cNvGrpSpPr/>
          <p:nvPr/>
        </p:nvGrpSpPr>
        <p:grpSpPr>
          <a:xfrm>
            <a:off x="477417" y="3518859"/>
            <a:ext cx="5322410" cy="3339141"/>
            <a:chOff x="497990" y="3476221"/>
            <a:chExt cx="5322410" cy="33391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922AF8-B694-42DC-AFCA-D8F3CC8E5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13" t="29768" r="36055" b="28176"/>
            <a:stretch/>
          </p:blipFill>
          <p:spPr>
            <a:xfrm>
              <a:off x="497990" y="3476221"/>
              <a:ext cx="5322410" cy="29677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5FF86-494C-43CE-8C71-9C528DB0B7E5}"/>
                </a:ext>
              </a:extLst>
            </p:cNvPr>
            <p:cNvSpPr txBox="1"/>
            <p:nvPr/>
          </p:nvSpPr>
          <p:spPr>
            <a:xfrm>
              <a:off x="1738133" y="6446030"/>
              <a:ext cx="234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Mê - công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3CA63A-8650-4958-8EB6-04CA68B2607C}"/>
              </a:ext>
            </a:extLst>
          </p:cNvPr>
          <p:cNvGrpSpPr/>
          <p:nvPr/>
        </p:nvGrpSpPr>
        <p:grpSpPr>
          <a:xfrm>
            <a:off x="6096000" y="165212"/>
            <a:ext cx="5646402" cy="3383141"/>
            <a:chOff x="6096000" y="165212"/>
            <a:chExt cx="5646402" cy="33831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1684D-CDE7-4EC7-9AC7-264229A4D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36" t="11086" r="10140" b="22712"/>
            <a:stretch/>
          </p:blipFill>
          <p:spPr>
            <a:xfrm>
              <a:off x="6096000" y="165212"/>
              <a:ext cx="5646402" cy="301380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0B8585-BECD-4128-81FC-84FBE19629B9}"/>
                </a:ext>
              </a:extLst>
            </p:cNvPr>
            <p:cNvSpPr txBox="1"/>
            <p:nvPr/>
          </p:nvSpPr>
          <p:spPr>
            <a:xfrm>
              <a:off x="8220418" y="3179021"/>
              <a:ext cx="234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 Trường Giang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3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B38628-1867-432B-BF5D-9FDD766B128E}"/>
              </a:ext>
            </a:extLst>
          </p:cNvPr>
          <p:cNvSpPr/>
          <p:nvPr/>
        </p:nvSpPr>
        <p:spPr>
          <a:xfrm>
            <a:off x="208376" y="75989"/>
            <a:ext cx="6757312" cy="7598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26404-80D3-41F0-BAB9-D500EA82F054}"/>
              </a:ext>
            </a:extLst>
          </p:cNvPr>
          <p:cNvSpPr txBox="1"/>
          <p:nvPr/>
        </p:nvSpPr>
        <p:spPr>
          <a:xfrm>
            <a:off x="208377" y="132760"/>
            <a:ext cx="683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bộ phận của dòng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E4FFD-B885-4574-B233-29FD7FA7BB8A}"/>
              </a:ext>
            </a:extLst>
          </p:cNvPr>
          <p:cNvSpPr txBox="1"/>
          <p:nvPr/>
        </p:nvSpPr>
        <p:spPr>
          <a:xfrm>
            <a:off x="932593" y="6118590"/>
            <a:ext cx="47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1590F-210C-4B90-8001-83E1AEA35F17}"/>
              </a:ext>
            </a:extLst>
          </p:cNvPr>
          <p:cNvSpPr txBox="1"/>
          <p:nvPr/>
        </p:nvSpPr>
        <p:spPr>
          <a:xfrm>
            <a:off x="925994" y="624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Mê-Công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9914C0-E141-4B98-93DE-5095AD42FAF6}"/>
              </a:ext>
            </a:extLst>
          </p:cNvPr>
          <p:cNvSpPr/>
          <p:nvPr/>
        </p:nvSpPr>
        <p:spPr>
          <a:xfrm>
            <a:off x="103926" y="1386737"/>
            <a:ext cx="11521440" cy="148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4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Sông là các dòng chảy </a:t>
            </a:r>
            <a:r>
              <a:rPr lang="vi-VN" sz="44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 đối ổn định trên bề mặt lục địa.</a:t>
            </a:r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book9">
            <a:extLst>
              <a:ext uri="{FF2B5EF4-FFF2-40B4-BE49-F238E27FC236}">
                <a16:creationId xmlns:a16="http://schemas.microsoft.com/office/drawing/2014/main" id="{31FC1EE2-7978-45AC-A80E-FD9676615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18" y="240553"/>
            <a:ext cx="1264272" cy="84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DEA9D-E45A-40E9-A4AC-433B4BF8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95CA25-3E30-46E9-82BA-E03DECA0A94E}"/>
              </a:ext>
            </a:extLst>
          </p:cNvPr>
          <p:cNvSpPr txBox="1"/>
          <p:nvPr/>
        </p:nvSpPr>
        <p:spPr>
          <a:xfrm>
            <a:off x="1119768" y="202302"/>
            <a:ext cx="903767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 và nội dung mục 1 SGK, hãy nối ý cột A và cột B sao cho đúng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7EA82B0-8425-42AA-A1BC-83D3F4AF6DAD}"/>
              </a:ext>
            </a:extLst>
          </p:cNvPr>
          <p:cNvGraphicFramePr>
            <a:graphicFrameLocks noGrp="1"/>
          </p:cNvGraphicFramePr>
          <p:nvPr/>
        </p:nvGraphicFramePr>
        <p:xfrm>
          <a:off x="5739641" y="1342535"/>
          <a:ext cx="6353545" cy="5406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7848">
                  <a:extLst>
                    <a:ext uri="{9D8B030D-6E8A-4147-A177-3AD203B41FA5}">
                      <a16:colId xmlns:a16="http://schemas.microsoft.com/office/drawing/2014/main" val="3309884759"/>
                    </a:ext>
                  </a:extLst>
                </a:gridCol>
                <a:gridCol w="933698">
                  <a:extLst>
                    <a:ext uri="{9D8B030D-6E8A-4147-A177-3AD203B41FA5}">
                      <a16:colId xmlns:a16="http://schemas.microsoft.com/office/drawing/2014/main" val="2539849556"/>
                    </a:ext>
                  </a:extLst>
                </a:gridCol>
                <a:gridCol w="3301999">
                  <a:extLst>
                    <a:ext uri="{9D8B030D-6E8A-4147-A177-3AD203B41FA5}">
                      <a16:colId xmlns:a16="http://schemas.microsoft.com/office/drawing/2014/main" val="3520673986"/>
                    </a:ext>
                  </a:extLst>
                </a:gridCol>
              </a:tblGrid>
              <a:tr h="920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005198"/>
                  </a:ext>
                </a:extLst>
              </a:tr>
              <a:tr h="920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96992"/>
                  </a:ext>
                </a:extLst>
              </a:tr>
              <a:tr h="920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32093"/>
                  </a:ext>
                </a:extLst>
              </a:tr>
              <a:tr h="920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9FA6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E9FA6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9F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492737"/>
                  </a:ext>
                </a:extLst>
              </a:tr>
              <a:tr h="920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4876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F3C603B-B2FE-4117-8DD6-87CD80B2F667}"/>
              </a:ext>
            </a:extLst>
          </p:cNvPr>
          <p:cNvSpPr txBox="1"/>
          <p:nvPr/>
        </p:nvSpPr>
        <p:spPr>
          <a:xfrm>
            <a:off x="5741344" y="1572855"/>
            <a:ext cx="18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A.KHÁI NIỆM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E98E1-9C56-4633-A7FA-310975B0E272}"/>
              </a:ext>
            </a:extLst>
          </p:cNvPr>
          <p:cNvSpPr txBox="1"/>
          <p:nvPr/>
        </p:nvSpPr>
        <p:spPr>
          <a:xfrm>
            <a:off x="7891602" y="1418967"/>
            <a:ext cx="95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2C1A3-CE50-477F-B5BA-A350D680C27A}"/>
              </a:ext>
            </a:extLst>
          </p:cNvPr>
          <p:cNvSpPr txBox="1"/>
          <p:nvPr/>
        </p:nvSpPr>
        <p:spPr>
          <a:xfrm>
            <a:off x="9331605" y="1572855"/>
            <a:ext cx="18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B.GIẢI NGHĨA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F34CE-48EF-4270-8F64-3A364294C479}"/>
              </a:ext>
            </a:extLst>
          </p:cNvPr>
          <p:cNvSpPr txBox="1"/>
          <p:nvPr/>
        </p:nvSpPr>
        <p:spPr>
          <a:xfrm>
            <a:off x="5716535" y="2510266"/>
            <a:ext cx="18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Sông chính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6B7D4-662A-4647-A98A-806A918EB8B2}"/>
              </a:ext>
            </a:extLst>
          </p:cNvPr>
          <p:cNvSpPr txBox="1"/>
          <p:nvPr/>
        </p:nvSpPr>
        <p:spPr>
          <a:xfrm>
            <a:off x="5556961" y="3574522"/>
            <a:ext cx="18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Phụ lưu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5B3A3C-D4F2-4C2D-91CE-0AC45623DE94}"/>
              </a:ext>
            </a:extLst>
          </p:cNvPr>
          <p:cNvSpPr txBox="1"/>
          <p:nvPr/>
        </p:nvSpPr>
        <p:spPr>
          <a:xfrm>
            <a:off x="5473670" y="4844126"/>
            <a:ext cx="18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 l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2F9A75-390B-4E11-B030-8760BE1BC870}"/>
              </a:ext>
            </a:extLst>
          </p:cNvPr>
          <p:cNvSpPr txBox="1"/>
          <p:nvPr/>
        </p:nvSpPr>
        <p:spPr>
          <a:xfrm>
            <a:off x="5594613" y="5884979"/>
            <a:ext cx="18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vực sông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C69B-F9BA-4D40-8ADD-C608103EEF91}"/>
              </a:ext>
            </a:extLst>
          </p:cNvPr>
          <p:cNvSpPr txBox="1"/>
          <p:nvPr/>
        </p:nvSpPr>
        <p:spPr>
          <a:xfrm>
            <a:off x="8754769" y="2400277"/>
            <a:ext cx="3423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Là các sông nhỏ thoát n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cho sông chính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78BF2-06FD-4924-90CA-83D474618FA3}"/>
              </a:ext>
            </a:extLst>
          </p:cNvPr>
          <p:cNvSpPr txBox="1"/>
          <p:nvPr/>
        </p:nvSpPr>
        <p:spPr>
          <a:xfrm>
            <a:off x="8650657" y="3431994"/>
            <a:ext cx="348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Là các sông nhỏ đổ n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vào cho sông chính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62252-2A61-4CEE-B8BE-F889117419AC}"/>
              </a:ext>
            </a:extLst>
          </p:cNvPr>
          <p:cNvSpPr txBox="1"/>
          <p:nvPr/>
        </p:nvSpPr>
        <p:spPr>
          <a:xfrm>
            <a:off x="8843335" y="4505947"/>
            <a:ext cx="3307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Là khu vực cung cấp n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th</a:t>
            </a:r>
            <a:r>
              <a:rPr lang="vi-VN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xuyên cho sông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2EBBD1-FB6B-4877-8021-B3746827D419}"/>
              </a:ext>
            </a:extLst>
          </p:cNvPr>
          <p:cNvSpPr txBox="1"/>
          <p:nvPr/>
        </p:nvSpPr>
        <p:spPr>
          <a:xfrm>
            <a:off x="8716534" y="5661584"/>
            <a:ext cx="3307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72D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Là dòng sông lớn, chảy dài xuyên suốt hệ thống sông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66DF9-9AD2-434C-B801-8C0E0F0C9379}"/>
              </a:ext>
            </a:extLst>
          </p:cNvPr>
          <p:cNvSpPr txBox="1"/>
          <p:nvPr/>
        </p:nvSpPr>
        <p:spPr>
          <a:xfrm>
            <a:off x="7883871" y="2510266"/>
            <a:ext cx="75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FF5FFF-6F73-4F47-B41F-ECD3E2FDEB6F}"/>
              </a:ext>
            </a:extLst>
          </p:cNvPr>
          <p:cNvSpPr txBox="1"/>
          <p:nvPr/>
        </p:nvSpPr>
        <p:spPr>
          <a:xfrm>
            <a:off x="7903698" y="3508194"/>
            <a:ext cx="75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2E252B-5C04-478F-AB16-536D3E4E12D4}"/>
              </a:ext>
            </a:extLst>
          </p:cNvPr>
          <p:cNvSpPr txBox="1"/>
          <p:nvPr/>
        </p:nvSpPr>
        <p:spPr>
          <a:xfrm>
            <a:off x="7883870" y="4844126"/>
            <a:ext cx="75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2486D5-86AE-4E85-83A2-EEDEDD0D85A7}"/>
              </a:ext>
            </a:extLst>
          </p:cNvPr>
          <p:cNvSpPr txBox="1"/>
          <p:nvPr/>
        </p:nvSpPr>
        <p:spPr>
          <a:xfrm>
            <a:off x="7909121" y="6011857"/>
            <a:ext cx="75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</a:t>
            </a:r>
          </a:p>
        </p:txBody>
      </p:sp>
      <p:pic>
        <p:nvPicPr>
          <p:cNvPr id="26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252A2537-66CA-443E-AE4B-D9CE7172F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9387" y="195654"/>
            <a:ext cx="1741544" cy="986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11F6C3-A5CB-450F-833D-CD5E55E5F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8444" r="83037" b="58827"/>
          <a:stretch/>
        </p:blipFill>
        <p:spPr>
          <a:xfrm>
            <a:off x="43992" y="125266"/>
            <a:ext cx="1075776" cy="11062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A2D03E-D5DE-48A2-A1B0-4B653681F2BD}"/>
              </a:ext>
            </a:extLst>
          </p:cNvPr>
          <p:cNvGrpSpPr/>
          <p:nvPr/>
        </p:nvGrpSpPr>
        <p:grpSpPr>
          <a:xfrm>
            <a:off x="110005" y="2710321"/>
            <a:ext cx="5524241" cy="4004427"/>
            <a:chOff x="100954" y="2565098"/>
            <a:chExt cx="5524241" cy="4004427"/>
          </a:xfrm>
        </p:grpSpPr>
        <p:pic>
          <p:nvPicPr>
            <p:cNvPr id="28" name="Hình ảnh 21">
              <a:extLst>
                <a:ext uri="{FF2B5EF4-FFF2-40B4-BE49-F238E27FC236}">
                  <a16:creationId xmlns:a16="http://schemas.microsoft.com/office/drawing/2014/main" id="{59AE7110-50EE-453A-91BE-700496ADFE32}"/>
                </a:ext>
              </a:extLst>
            </p:cNvPr>
            <p:cNvPicPr/>
            <p:nvPr/>
          </p:nvPicPr>
          <p:blipFill rotWithShape="1">
            <a:blip r:embed="rId7"/>
            <a:srcRect b="11416"/>
            <a:stretch/>
          </p:blipFill>
          <p:spPr>
            <a:xfrm>
              <a:off x="100954" y="2565098"/>
              <a:ext cx="5524241" cy="36918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F74B97-05C2-493B-8FE7-776ADE71D3C9}"/>
                </a:ext>
              </a:extLst>
            </p:cNvPr>
            <p:cNvSpPr txBox="1"/>
            <p:nvPr/>
          </p:nvSpPr>
          <p:spPr>
            <a:xfrm>
              <a:off x="530430" y="6169415"/>
              <a:ext cx="4852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17.1. Mô hình một hệ thống sông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84C310-A672-46D0-8517-0257A35A5E45}"/>
              </a:ext>
            </a:extLst>
          </p:cNvPr>
          <p:cNvSpPr txBox="1"/>
          <p:nvPr/>
        </p:nvSpPr>
        <p:spPr>
          <a:xfrm>
            <a:off x="637278" y="1434355"/>
            <a:ext cx="4448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17.1, em hãy mô tả các bộ phận chính của một dòng sông.</a:t>
            </a:r>
          </a:p>
        </p:txBody>
      </p:sp>
    </p:spTree>
    <p:extLst>
      <p:ext uri="{BB962C8B-B14F-4D97-AF65-F5344CB8AC3E}">
        <p14:creationId xmlns:p14="http://schemas.microsoft.com/office/powerpoint/2010/main" val="418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2" grpId="0"/>
      <p:bldP spid="23" grpId="0"/>
      <p:bldP spid="24" grpId="0"/>
      <p:bldP spid="2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80E4FFD-B885-4574-B233-29FD7FA7BB8A}"/>
              </a:ext>
            </a:extLst>
          </p:cNvPr>
          <p:cNvSpPr txBox="1"/>
          <p:nvPr/>
        </p:nvSpPr>
        <p:spPr>
          <a:xfrm>
            <a:off x="932593" y="6118590"/>
            <a:ext cx="47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1590F-210C-4B90-8001-83E1AEA35F17}"/>
              </a:ext>
            </a:extLst>
          </p:cNvPr>
          <p:cNvSpPr txBox="1"/>
          <p:nvPr/>
        </p:nvSpPr>
        <p:spPr>
          <a:xfrm>
            <a:off x="925994" y="624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Mê-Công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9914C0-E141-4B98-93DE-5095AD42FAF6}"/>
              </a:ext>
            </a:extLst>
          </p:cNvPr>
          <p:cNvSpPr/>
          <p:nvPr/>
        </p:nvSpPr>
        <p:spPr>
          <a:xfrm>
            <a:off x="335280" y="1804002"/>
            <a:ext cx="11521440" cy="148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4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Sông là các dòng chảy </a:t>
            </a:r>
            <a:r>
              <a:rPr lang="vi-VN" sz="44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 đối ổn định trên bề mặt lục địa.</a:t>
            </a:r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DD188-949B-4F4F-B8E9-110F4F728F7B}"/>
              </a:ext>
            </a:extLst>
          </p:cNvPr>
          <p:cNvSpPr/>
          <p:nvPr/>
        </p:nvSpPr>
        <p:spPr>
          <a:xfrm>
            <a:off x="182881" y="3378404"/>
            <a:ext cx="11521440" cy="136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Hệ thống sông bao gồm sông chính, các phụ lưu và chi lưu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cửa sông</a:t>
            </a:r>
            <a:endParaRPr lang="en-US" sz="400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C58250B5-641A-4812-93BA-13C0D9812D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1152354"/>
            <a:ext cx="914400" cy="6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06E239-D9BF-4D9F-B747-C2E6054E5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88" y="18816"/>
            <a:ext cx="1130630" cy="99473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B206E2-FFA4-4BC0-8969-45B08CA2D9C4}"/>
              </a:ext>
            </a:extLst>
          </p:cNvPr>
          <p:cNvSpPr/>
          <p:nvPr/>
        </p:nvSpPr>
        <p:spPr>
          <a:xfrm>
            <a:off x="208376" y="75989"/>
            <a:ext cx="6757312" cy="7598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ED174-497B-4E82-AA38-F5C0674BDA51}"/>
              </a:ext>
            </a:extLst>
          </p:cNvPr>
          <p:cNvSpPr txBox="1"/>
          <p:nvPr/>
        </p:nvSpPr>
        <p:spPr>
          <a:xfrm>
            <a:off x="208377" y="132760"/>
            <a:ext cx="683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bộ phận của dòng sông</a:t>
            </a:r>
          </a:p>
        </p:txBody>
      </p:sp>
    </p:spTree>
    <p:extLst>
      <p:ext uri="{BB962C8B-B14F-4D97-AF65-F5344CB8AC3E}">
        <p14:creationId xmlns:p14="http://schemas.microsoft.com/office/powerpoint/2010/main" val="23130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830915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2033</Words>
  <Application>Microsoft Office PowerPoint</Application>
  <PresentationFormat>Widescreen</PresentationFormat>
  <Paragraphs>250</Paragraphs>
  <Slides>32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#9Slide03 AllRoundGothic</vt:lpstr>
      <vt:lpstr>#9Slide03 Arima Madurai Medium</vt:lpstr>
      <vt:lpstr>#9Slide03 IcielNovecento sans E</vt:lpstr>
      <vt:lpstr>#9Slide03 SFU Futura_12</vt:lpstr>
      <vt:lpstr>#9Slide07 IcielBC Cubano Normal</vt:lpstr>
      <vt:lpstr>Arial</vt:lpstr>
      <vt:lpstr>Calibri</vt:lpstr>
      <vt:lpstr>Calibri Light</vt:lpstr>
      <vt:lpstr>Helvetica Neue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 Anh Luu</cp:lastModifiedBy>
  <cp:revision>6</cp:revision>
  <dcterms:created xsi:type="dcterms:W3CDTF">2022-07-24T03:42:28Z</dcterms:created>
  <dcterms:modified xsi:type="dcterms:W3CDTF">2024-02-22T07:53:55Z</dcterms:modified>
</cp:coreProperties>
</file>