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2" r:id="rId2"/>
    <p:sldMasterId id="2147483727" r:id="rId3"/>
    <p:sldMasterId id="2147483740" r:id="rId4"/>
  </p:sldMasterIdLst>
  <p:notesMasterIdLst>
    <p:notesMasterId r:id="rId39"/>
  </p:notesMasterIdLst>
  <p:sldIdLst>
    <p:sldId id="272" r:id="rId5"/>
    <p:sldId id="396" r:id="rId6"/>
    <p:sldId id="366" r:id="rId7"/>
    <p:sldId id="397" r:id="rId8"/>
    <p:sldId id="368" r:id="rId9"/>
    <p:sldId id="369" r:id="rId10"/>
    <p:sldId id="370" r:id="rId11"/>
    <p:sldId id="398" r:id="rId12"/>
    <p:sldId id="434" r:id="rId13"/>
    <p:sldId id="299" r:id="rId14"/>
    <p:sldId id="425" r:id="rId15"/>
    <p:sldId id="276" r:id="rId16"/>
    <p:sldId id="427" r:id="rId17"/>
    <p:sldId id="258" r:id="rId18"/>
    <p:sldId id="433" r:id="rId19"/>
    <p:sldId id="291" r:id="rId20"/>
    <p:sldId id="281" r:id="rId21"/>
    <p:sldId id="265" r:id="rId22"/>
    <p:sldId id="292" r:id="rId23"/>
    <p:sldId id="415" r:id="rId24"/>
    <p:sldId id="436" r:id="rId25"/>
    <p:sldId id="274" r:id="rId26"/>
    <p:sldId id="275" r:id="rId27"/>
    <p:sldId id="429" r:id="rId28"/>
    <p:sldId id="431" r:id="rId29"/>
    <p:sldId id="420" r:id="rId30"/>
    <p:sldId id="422" r:id="rId31"/>
    <p:sldId id="437" r:id="rId32"/>
    <p:sldId id="298" r:id="rId33"/>
    <p:sldId id="278" r:id="rId34"/>
    <p:sldId id="439" r:id="rId35"/>
    <p:sldId id="296" r:id="rId36"/>
    <p:sldId id="423" r:id="rId37"/>
    <p:sldId id="4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21BC-8BD9-4240-BBD4-1A30FE5BBD0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5D52-B517-4E11-B488-1EE01C48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B93A3DA4-E329-49F4-8470-5A681CB0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E1F72DC-2D1C-47E8-96C5-D0E0B17739CC}" type="slidenum">
              <a:rPr lang="en-US" altLang="vi-VN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SzPct val="100000"/>
              </a:pPr>
              <a:t>18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F80C48D-0E32-4B81-95E5-E87952792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1F2D6C60-92E6-4FDC-BB91-616222D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245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B219472-03AF-4C61-83DC-982DD1E20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0E8FFAB-6F1A-46D3-BECC-E1957BF4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78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B219472-03AF-4C61-83DC-982DD1E20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0E8FFAB-6F1A-46D3-BECC-E1957BF4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FA69-42D5-42E2-AFC4-01DE0B2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574242C-BA16-47D5-A57C-86D782F202E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5BC6-398D-4E07-A488-A678EAFF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ABB5D-8183-4885-9DFD-315A7EE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C8618FE-DBE7-4471-82BB-B28CF331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02CFC-D8C4-492C-A943-4CCD7631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DA307A3D-7F15-4814-BB7E-7F34522FE893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07269-D1C4-4A80-87EC-68003D6D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22-5E6E-496C-93BB-09452B5A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9E774D8-9F7E-49CE-8653-78DBD2647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05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C0DBE-7B11-471C-91C1-5722203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15A1DEAE-F7E3-4C2F-ABCC-46DEDA5F83E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0641C-3114-44E0-8BDD-C117FFB2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32FC-026D-475F-BC4D-259C35FB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E0FD643-72ED-4BAC-B2C8-494B71289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2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35A0-BAB0-4780-A0A3-0ABE9C1C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D3DE1-1B58-4F49-A3B2-0A154BF6C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A9E0-1B8B-4048-B867-F591EF60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55FC-A693-4AD0-A2E0-C9ED6579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7947-A56C-46D6-A2CE-43869AFD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0E6E-89FE-4CF7-9A93-A83873FB8BC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848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9346-DEF4-4092-9F10-5BAF3B1B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D8D2-4520-4841-8DE6-C00262E1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5877C-CF97-4C68-92BB-9A713F04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55DF9-D3F2-415A-8A13-DF7BB4EF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3A4C-3E89-4DC5-9EB0-04E48874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03B9-01A7-4AC7-9F2C-0A5EB660105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868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CF33-A03D-42A3-B715-50BF8130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7413-D5C4-4ADC-B1CD-DA26B5A1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FAB1-6969-49C4-B9F9-B91163C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6E57-9DEA-4E2B-A77B-DDC340E1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FB9FE-36A2-4AD3-84FD-C8A1549D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AD65-429E-4D5B-8E6F-8C419EB1B41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163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519F-865B-4D8A-B314-A12E3DEE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810A-8F4F-4557-B075-66237AF81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83ACE-645B-4B33-A796-C687B4E96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2BB3-384B-4253-AA62-3B44D7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81284-1D82-4375-908E-60B09444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8500D-B711-4DCC-A3D7-4924340E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194C-1B6D-4B60-B233-EEA1114CF10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735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BC37-5D62-43EC-98D3-41C07765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C88F0-EDB1-4F48-A976-FC6BA9403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CBB3E-6E8A-4BFF-9668-0B0AF28D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17013-87C3-4280-9B12-00AA74A49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8AD21-E482-49D3-838F-FCE3EE654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3D60F-434C-46A7-89B2-D081C1C2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E2557-F154-41EB-8B57-FBA0B1F1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AF4FD-BCE9-4CD2-9AC2-3299BCB8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31F-7698-4CA1-AF6E-E8EC30B7122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513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D806-5800-4922-BFF6-9D039F4F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B52C5-D770-4DEE-915B-30DBAD8C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457BA-8F59-472B-B615-4728F91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EBF2-2409-4093-BCE4-B5ADE3E8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E544-FCB0-444A-9F3C-1B5DE68DB1E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614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617E4-65F4-451B-94EE-40DA0D31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68568-4ACF-4AC2-9B7D-03034853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BBA9-31CF-4308-A5B9-4CDBFF22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798E-3C85-4AD0-A86B-6420E2FB4E5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60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4932-F021-478D-AD09-3A3F4682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7749-CB63-43D0-B3CA-55996F6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822D3-F495-499E-BE32-777B0D35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C6413-B6E4-45A9-8EC7-62656880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DD772-9B89-4CBE-8B4C-3F0F563E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6A476-B9E3-4C1F-9FC6-9252B81E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FD61-B7D0-4833-B267-7411DF4C059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42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356B-B0A8-407F-A897-33C3E912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B06930F-F272-484C-968C-119A6E96F593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80754-E5D7-4E09-8402-B95D858C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DE38-AD37-4DE8-84E9-C4A450CE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8665445-0F59-45F2-B493-70EE4DC87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8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83A4-CE58-46D1-A3C6-9B9301D0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B9A51-F44C-4ED8-99FC-E2DF5185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93553-012C-4581-8EC2-48690F3FF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03AFD-31D4-4DFC-B504-0CC3E90C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1A735-B1A7-48A4-BBC7-92ABD707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8019-F3BA-4E70-94BA-0040DE5C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E8AB-ED84-4A17-A619-BCBEE926924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399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629E-8D3B-4C8D-AC5E-E4C7F878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314FC-E5A5-4A69-A1D7-F14B1D90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23E3-7947-42A3-B55B-AB2C16D3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C458-99AF-4D82-9F24-CD61D18C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8036-55CF-4543-9E70-8285FBB0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385F-11E2-4762-9410-6613C2444DC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315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61013-5A95-4E2A-A8ED-297EEB906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B8455-8AFA-4A57-9193-AD0E9415F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5A6C0-841C-4AD2-9B79-371D0110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21C7-97E5-4BFE-B5A5-AA22240A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5930-A12E-412C-86ED-7EB21552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18E-273D-438C-9803-C9C4D54287B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8312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DC4FB-5331-4547-85E4-65BD8923C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7BC363-F20C-4B57-8197-96EE27893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DBEB1-D83A-4D00-8530-92AA9CB3E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F650-D005-46BC-8A70-6D96CC3E1B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933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889CD7-99C2-4600-8822-2046330C5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F5C79-2B67-40AA-8F50-AE061B772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DC6CE-D2AC-403F-920C-420C51BD4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AA18-9E78-45FF-8A66-58E8470BE1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23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72A2E-D5B3-4E7D-AAE0-665E1529A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A7ABC-A473-41EA-A8C6-8DA8FA78D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7F0CB4-EA49-478C-8AF3-E84DFD094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FF04-CA8F-4F3C-A619-5599CFF0232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084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BE807-1FDB-42F2-AC70-F6D52351B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6CB96-AB12-47AE-BE7F-9C0852E66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69886-981B-4D72-8EF9-9AB5EFA6C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6BD1-F5BA-4E0F-810F-F27F6205FF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8185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AB9A2-4287-4334-BCB9-A4D993201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F6A225-80D6-4F62-BC0B-A620AB4F1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086BB2-2F85-4C08-8775-10EA5F813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EAD1-D0F5-482A-85A9-0D55DF1AB16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969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B83BC3-8782-4A56-B9E8-C6733065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501B93-9492-46B4-A36E-D614CFBE0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7AAB7B-5AB0-478D-A414-5AAB819AB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D010-5E0B-4A4D-BD23-53A12E8A04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0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B196D0-A94D-4836-939F-E56AC131A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4AC142-CAAF-433E-982B-67DF414F2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F6B091-F6D1-4BC2-ADF3-7C6BD3BCD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5641-09DA-4B95-B3AD-97071D7F27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90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FAD6-0834-436F-B245-0E966C5F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0B33A55F-0E11-42E2-8A62-FC9BC82351A5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8C8D-8F7D-41D6-8D3E-1DE18CCF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1BA6-1079-4334-A1A5-184E23D5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0EB8119-37CD-445E-89E6-701EFCD1A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142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3FEBF-7984-4892-A5DF-6639C180B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ECFB5-F581-4AA2-A86B-A1D4AF4CC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F81F8-AF3E-4692-B1D2-47F86BF41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403D-B029-4DE1-B0BC-8B6A0D6623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2399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46A13-62C4-43FD-83CB-1F25E06DC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B37E-1A0C-4AC1-A8C6-9871151AD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3E93A-2339-47B1-BCDF-3F49D093C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B415-1FC5-480E-AC10-3ABC369776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02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1085D-E8F0-483A-B931-AFB555BE4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79BC9-6D8A-4C5B-BD05-BB3C85F71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FF4ED-51B9-47F1-84C8-1C22BFE0D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3758D-BB45-4F17-B0F6-86AEF1CBD8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6338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30ADE-3873-42D4-91F1-949449935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E1633-6E92-4863-B25B-5349926AB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67486F-F72C-4694-983A-0120CF04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C8A5-812D-401F-9135-F8F99C4667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033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9D5D92-1BF7-426B-AD54-514ACDE82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FE4802-54E3-4D08-84BB-587D443F8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84A866-C96E-4E11-9A18-738DC435E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8D01-2FF5-405D-B6F2-E58C68A14A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3299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6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4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05CEE-452B-403B-BF69-E8B60D44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9A710737-0869-4B69-A55F-5CEB7BC2D838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A7A0F-F770-4CD0-A497-9288688A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467A-E8C1-4784-A431-41E00274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8E052D6-1265-47EF-8598-CDDBFD4BB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53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38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3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03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FC2BF-3141-404C-9672-6CE3DFF0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125166BD-B0D4-445D-8B1A-CA0527E1A9B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F4036-8BB7-410A-AE0B-3C5D1D05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FCA85-F16C-4713-9308-2F70154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D35E2F15-0B1D-4BAB-AD2D-953085C42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3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E644F-1310-4AC7-9AFF-736F7990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92B71C68-D3CD-4206-996F-A222A7985E47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6FAF0-C104-460F-B1C0-433FF7A5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01926-F5E1-428E-A026-891A15D1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24BB8D1-1AE5-45E0-A72D-B74B56DBD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9DFD5-B400-4CC0-948D-D640C674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BB296A23-F4B8-49CB-A86B-FF75AFECF8AF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7AE22-A0BF-4287-8350-57DCCDAA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C2077-8F36-4ADF-ABAB-AA847327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856B87D-2694-46C9-AC39-2E392835F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99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1346-65AF-4862-BFB8-4A73F11E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B49245D8-B9A8-4284-A014-500632C70067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FCB3E-D721-4E23-9D32-9F818D54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40BA-851E-47EE-B179-F7E084A4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86364DC-AF53-4B04-8C7E-EFD3C0868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91BDD-DA64-40D4-A243-5FF870EB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fld id="{2D93CE3E-54C4-4BB3-AF46-895860A83CEB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0282B-7750-49A3-B4FB-69FE45C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E69F8-3269-4A94-A2C6-F1A60C70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438B649-6055-4AFB-AE61-0345783D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4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AA50813-CA66-4DED-AAF6-B3F4BFF3C5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85EF4C2-362C-4B92-865C-4B7FEE24C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159A-116B-4DC3-9C0C-40E7BFF9F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105A5DA-DABD-4D2E-83F9-928E381D4A66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86493-72B2-461D-909D-DA64D00B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07F6-044F-4009-90F8-ECEEC367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DC5AAFD0-8BA3-46C5-8ABD-869361062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04D36-D046-4B46-88E7-277E56FC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F984-EBD7-4EB7-AB1D-0F4FD037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F5E3-13A1-4B2E-8191-4FDCE167F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A5DA-DABD-4D2E-83F9-928E381D4A66}" type="datetimeFigureOut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E470-F5E9-4C24-A6C5-2A32FE7F8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B60C6-640B-4AED-A14E-96305E2F8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AFD0-8BA3-46C5-8ABD-869361062E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B2B7E8-6F7F-4BFF-A844-F0D524534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0FA82B-3510-4A73-9AD2-49810B6F7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62054D-54DF-4515-A7DC-A4A780841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642506-451D-4B7F-A216-CB41E512D6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81D740-5EC6-4937-BF37-2AFF830C36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001132-1D97-455C-920D-3A5F8DB164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69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D609-A46D-4377-8573-D448B986B53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B107-2AD5-4628-8AAC-4392B511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file:///H:\NHAC\KHO1\TNLK1.ckt" TargetMode="Externa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1796E-F163-46CD-AC06-BDAF2F7E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2348880"/>
            <a:ext cx="7772400" cy="2546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CHÀO MỪNG </a:t>
            </a:r>
            <a:br>
              <a:rPr lang="en-US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CÁC EM ĐẾN VỚI TIẾT HỌC NGÀY HÔM NAY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EF53-76C9-40A5-83F2-172FCAF5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CC833-AB52-4FC6-8CF0-EF71BA527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2276"/>
            <a:ext cx="10547257" cy="6433447"/>
          </a:xfrm>
        </p:spPr>
      </p:pic>
    </p:spTree>
    <p:extLst>
      <p:ext uri="{BB962C8B-B14F-4D97-AF65-F5344CB8AC3E}">
        <p14:creationId xmlns:p14="http://schemas.microsoft.com/office/powerpoint/2010/main" val="117085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D 2-cach tinh TG">
            <a:hlinkClick r:id="" action="ppaction://media"/>
            <a:extLst>
              <a:ext uri="{FF2B5EF4-FFF2-40B4-BE49-F238E27FC236}">
                <a16:creationId xmlns:a16="http://schemas.microsoft.com/office/drawing/2014/main" id="{10C9BF38-F7BE-4290-8435-9ED42F1E0FE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6627" y="116094"/>
            <a:ext cx="8097285" cy="579437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F7482-A7C5-43BA-B636-A2AC7E285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03" y="4197398"/>
            <a:ext cx="2817523" cy="2653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2DCD5-83B8-4AF5-AE68-F80B20501B89}"/>
              </a:ext>
            </a:extLst>
          </p:cNvPr>
          <p:cNvSpPr txBox="1"/>
          <p:nvPr/>
        </p:nvSpPr>
        <p:spPr>
          <a:xfrm>
            <a:off x="601536" y="0"/>
            <a:ext cx="2817523" cy="503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Hoạt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Nhóm</a:t>
            </a:r>
            <a:r>
              <a:rPr lang="en-US" sz="2400" dirty="0">
                <a:solidFill>
                  <a:srgbClr val="FF0000"/>
                </a:solidFill>
              </a:rPr>
              <a:t>( 3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marR="0"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Người xưa làm ra lịch dựa trên cơ sở nào 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sát Hình 2.2 , 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đồng hồ Mặt Trời này, em hãy cho biết người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đã tính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nào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8F6D303-6ED4-49EE-B444-8C8685B4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291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CE3B3CD6-B6BB-4D34-84E9-CB7C1C1B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"/>
            <a:ext cx="4614862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0CBF405F-30C1-4307-AB04-48205DD1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59164"/>
            <a:ext cx="4529138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F7FD1526-AD2F-42E3-B504-EA6B1DD9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9" y="3429000"/>
            <a:ext cx="4618037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3604546-4593-4ABC-AEB3-C17AE09E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"/>
            <a:ext cx="2643188" cy="4556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 MẶT TRỜI MỌC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F3B8E0B-DBFB-4250-8DD8-3518BF09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-39688"/>
            <a:ext cx="2540000" cy="4572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 MẶT TRỜI LẶN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0BCF4F8-5F03-4B6B-AA99-DB136D95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1" y="4365626"/>
            <a:ext cx="4881563" cy="4556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vi-VN" altLang="vi-VN" sz="2400" b="1" dirty="0">
                <a:solidFill>
                  <a:srgbClr val="0000CC"/>
                </a:solidFill>
              </a:rPr>
              <a:t>TRĂNG TRÒN, TRĂNG KHUYẾT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F7482-A7C5-43BA-B636-A2AC7E28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4" y="1793283"/>
            <a:ext cx="8751184" cy="435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2DCD5-83B8-4AF5-AE68-F80B20501B89}"/>
              </a:ext>
            </a:extLst>
          </p:cNvPr>
          <p:cNvSpPr txBox="1"/>
          <p:nvPr/>
        </p:nvSpPr>
        <p:spPr>
          <a:xfrm>
            <a:off x="601536" y="0"/>
            <a:ext cx="10821838" cy="262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Người xưa làm ra lịch dựa trên cơ sở nào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2.2 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vào đồng hồ Mặt Trời này, em hãy cho biết người dân đã tính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cách 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enk.mediacdn.vn/N0WoyYblO3QdmZFKPMtKnadHAHTevz/Image/2012/09/waterclock-18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-1"/>
            <a:ext cx="3686752" cy="68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ồng hồ cát là gì? Ý nghĩa, phân loại và công dụng nổi bật - Ảnh: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7" y="1232928"/>
            <a:ext cx="7647709" cy="36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53604546-4593-4ABC-AEB3-C17AE09E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397" y="5035604"/>
            <a:ext cx="2643188" cy="4556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Đồng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hồ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cát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53604546-4593-4ABC-AEB3-C17AE09E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556" y="6320842"/>
            <a:ext cx="2643188" cy="4556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Đồng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hồ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nước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3">
            <a:extLst>
              <a:ext uri="{FF2B5EF4-FFF2-40B4-BE49-F238E27FC236}">
                <a16:creationId xmlns:a16="http://schemas.microsoft.com/office/drawing/2014/main" id="{E4357A40-5BC4-4CF1-A0F5-DA6EA907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4176714"/>
            <a:ext cx="51885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EAE9C7CE-F728-4DED-973D-8955B140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6251"/>
            <a:ext cx="42799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465483-78CC-49DA-99D1-E3290B088922}"/>
              </a:ext>
            </a:extLst>
          </p:cNvPr>
          <p:cNvSpPr/>
          <p:nvPr/>
        </p:nvSpPr>
        <p:spPr bwMode="auto">
          <a:xfrm>
            <a:off x="6407150" y="1173163"/>
            <a:ext cx="1727200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EBABD7-BC6C-4863-A73A-03BB014697E0}"/>
              </a:ext>
            </a:extLst>
          </p:cNvPr>
          <p:cNvSpPr/>
          <p:nvPr/>
        </p:nvSpPr>
        <p:spPr bwMode="auto">
          <a:xfrm>
            <a:off x="6407150" y="1857376"/>
            <a:ext cx="1727200" cy="5762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006716-D255-4A57-8A89-1DDCBA1FEBA1}"/>
              </a:ext>
            </a:extLst>
          </p:cNvPr>
          <p:cNvSpPr/>
          <p:nvPr/>
        </p:nvSpPr>
        <p:spPr bwMode="auto">
          <a:xfrm>
            <a:off x="6432550" y="2643188"/>
            <a:ext cx="1728788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Một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38178A6-4721-4A98-B134-6D8B139B29F5}"/>
              </a:ext>
            </a:extLst>
          </p:cNvPr>
          <p:cNvSpPr/>
          <p:nvPr/>
        </p:nvSpPr>
        <p:spPr bwMode="auto">
          <a:xfrm>
            <a:off x="6410325" y="3384550"/>
            <a:ext cx="1727200" cy="6921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2018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Mậu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Tuất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FFDEE6-74A6-485D-A829-4929ADE56C7D}"/>
              </a:ext>
            </a:extLst>
          </p:cNvPr>
          <p:cNvSpPr/>
          <p:nvPr/>
        </p:nvSpPr>
        <p:spPr bwMode="auto">
          <a:xfrm>
            <a:off x="8485189" y="271463"/>
            <a:ext cx="1844675" cy="5762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lịch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EF9B98-3DA3-4B4B-AF18-5A255AAAFDB8}"/>
              </a:ext>
            </a:extLst>
          </p:cNvPr>
          <p:cNvSpPr/>
          <p:nvPr/>
        </p:nvSpPr>
        <p:spPr bwMode="auto">
          <a:xfrm>
            <a:off x="6224589" y="325439"/>
            <a:ext cx="2003425" cy="574675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lịch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4E7F99-2835-483F-9956-209278B5A464}"/>
              </a:ext>
            </a:extLst>
          </p:cNvPr>
          <p:cNvSpPr/>
          <p:nvPr/>
        </p:nvSpPr>
        <p:spPr bwMode="auto">
          <a:xfrm>
            <a:off x="8485188" y="1146176"/>
            <a:ext cx="1858962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4A26BC6-7922-4947-8908-FC3DFBA9327F}"/>
              </a:ext>
            </a:extLst>
          </p:cNvPr>
          <p:cNvSpPr/>
          <p:nvPr/>
        </p:nvSpPr>
        <p:spPr bwMode="auto">
          <a:xfrm>
            <a:off x="8485189" y="1884364"/>
            <a:ext cx="1844675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15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8066291-A74D-4FFC-85D9-A23CCF143C4C}"/>
              </a:ext>
            </a:extLst>
          </p:cNvPr>
          <p:cNvSpPr/>
          <p:nvPr/>
        </p:nvSpPr>
        <p:spPr bwMode="auto">
          <a:xfrm>
            <a:off x="8488364" y="2620963"/>
            <a:ext cx="1855787" cy="576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Tháng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Mười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Một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9940DC-9818-40AA-82BE-9F606A5F5D2A}"/>
              </a:ext>
            </a:extLst>
          </p:cNvPr>
          <p:cNvSpPr/>
          <p:nvPr/>
        </p:nvSpPr>
        <p:spPr bwMode="auto">
          <a:xfrm>
            <a:off x="8486776" y="3341688"/>
            <a:ext cx="1857375" cy="7350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2017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Đinh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Dậu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15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9852-52F6-422F-9C09-06F94C5A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2431-D190-4017-96C8-62A41E7F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Callout 3">
            <a:extLst>
              <a:ext uri="{FF2B5EF4-FFF2-40B4-BE49-F238E27FC236}">
                <a16:creationId xmlns:a16="http://schemas.microsoft.com/office/drawing/2014/main" id="{5306E759-BAF6-4A01-80B5-3F16E784E9CF}"/>
              </a:ext>
            </a:extLst>
          </p:cNvPr>
          <p:cNvSpPr/>
          <p:nvPr/>
        </p:nvSpPr>
        <p:spPr bwMode="auto">
          <a:xfrm>
            <a:off x="1603513" y="1012619"/>
            <a:ext cx="7670489" cy="2817259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Có bao nhiêu loại lịch ? Cách tính thời gian của lịch đó như thế nào?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BA7CE14C-08C2-4F5A-97CA-4702E47A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260600"/>
            <a:ext cx="6551612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91FD9-95BF-45FB-AC3B-1F7CA1F240E6}"/>
              </a:ext>
            </a:extLst>
          </p:cNvPr>
          <p:cNvSpPr txBox="1"/>
          <p:nvPr/>
        </p:nvSpPr>
        <p:spPr>
          <a:xfrm>
            <a:off x="569844" y="692151"/>
            <a:ext cx="9223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ADF06454-9080-442D-9E92-6BE4D455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627188"/>
            <a:ext cx="8713788" cy="4813300"/>
          </a:xfrm>
          <a:prstGeom prst="rect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37891" name="Oval 2">
            <a:extLst>
              <a:ext uri="{FF2B5EF4-FFF2-40B4-BE49-F238E27FC236}">
                <a16:creationId xmlns:a16="http://schemas.microsoft.com/office/drawing/2014/main" id="{AE2B4C46-FD11-4581-A0B4-B14BBBEE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1" y="2268539"/>
            <a:ext cx="7345363" cy="3711575"/>
          </a:xfrm>
          <a:prstGeom prst="ellipse">
            <a:avLst/>
          </a:prstGeom>
          <a:solidFill>
            <a:srgbClr val="000000"/>
          </a:solidFill>
          <a:ln w="28440" cap="sq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2A1F1860-8802-48A8-89DD-8FAAED5B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75039"/>
            <a:ext cx="10937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1835C5EE-5136-4E41-8E60-6F4D3766D0F3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2919413"/>
            <a:ext cx="2292350" cy="2292350"/>
            <a:chOff x="-250" y="1435"/>
            <a:chExt cx="1444" cy="1444"/>
          </a:xfrm>
        </p:grpSpPr>
        <p:sp>
          <p:nvSpPr>
            <p:cNvPr id="37898" name="Line 5">
              <a:extLst>
                <a:ext uri="{FF2B5EF4-FFF2-40B4-BE49-F238E27FC236}">
                  <a16:creationId xmlns:a16="http://schemas.microsoft.com/office/drawing/2014/main" id="{12623564-C3FB-4FF5-A7F1-E188DAEA9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" y="1632"/>
              <a:ext cx="279" cy="1037"/>
            </a:xfrm>
            <a:prstGeom prst="line">
              <a:avLst/>
            </a:prstGeom>
            <a:noFill/>
            <a:ln w="28440" cap="sq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899" name="Picture 6">
              <a:extLst>
                <a:ext uri="{FF2B5EF4-FFF2-40B4-BE49-F238E27FC236}">
                  <a16:creationId xmlns:a16="http://schemas.microsoft.com/office/drawing/2014/main" id="{46CB1780-3A29-4046-BB73-D26FB2310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" y="1435"/>
              <a:ext cx="1444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295" name="AutoShape 7">
            <a:extLst>
              <a:ext uri="{FF2B5EF4-FFF2-40B4-BE49-F238E27FC236}">
                <a16:creationId xmlns:a16="http://schemas.microsoft.com/office/drawing/2014/main" id="{FBC4FF6C-F8A7-4259-A710-BCB91478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7243763"/>
            <a:ext cx="7488237" cy="577850"/>
          </a:xfrm>
          <a:prstGeom prst="wedgeRoundRectCallout">
            <a:avLst>
              <a:gd name="adj1" fmla="val -40426"/>
              <a:gd name="adj2" fmla="val -11966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alt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 lịch được tính như thế  nào?</a:t>
            </a:r>
          </a:p>
        </p:txBody>
      </p:sp>
      <p:sp>
        <p:nvSpPr>
          <p:cNvPr id="37896" name="Oval 3">
            <a:extLst>
              <a:ext uri="{FF2B5EF4-FFF2-40B4-BE49-F238E27FC236}">
                <a16:creationId xmlns:a16="http://schemas.microsoft.com/office/drawing/2014/main" id="{6334EC17-689D-4050-AA8A-69C41B098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532688"/>
            <a:ext cx="914400" cy="9144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0C9B5-915C-4956-B7BF-BEC36D410C43}"/>
              </a:ext>
            </a:extLst>
          </p:cNvPr>
          <p:cNvSpPr/>
          <p:nvPr/>
        </p:nvSpPr>
        <p:spPr>
          <a:xfrm>
            <a:off x="185530" y="615951"/>
            <a:ext cx="9223513" cy="89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  <a:defRPr/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Dương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1945 C 0.02743 0.20232 0.21302 0.35209 0.44201 0.35093 C 0.67152 0.35209 0.85868 0.20232 0.85868 0.01875 C 0.85868 -0.16435 0.67204 -0.31226 0.44201 -0.31226 C 0.21302 -0.31226 0.02743 -0.16435 0.02743 0.01945 Z " rAng="0" ptsTypes="AAAAA">
                                      <p:cBhvr additive="repl"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rCtr x="415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A2982-E02E-40E2-9577-60CC32F8C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753" y="2294888"/>
            <a:ext cx="10669489" cy="4563112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97BE11E6-1A30-435E-9377-D9ED343FECD9}"/>
              </a:ext>
            </a:extLst>
          </p:cNvPr>
          <p:cNvSpPr/>
          <p:nvPr/>
        </p:nvSpPr>
        <p:spPr bwMode="auto">
          <a:xfrm>
            <a:off x="2034953" y="19422"/>
            <a:ext cx="9554818" cy="2065751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imSun-ExtB" panose="02010609060101010101" pitchFamily="49" charset="-122"/>
                <a:cs typeface="Calibri" panose="020F0502020204030204" pitchFamily="34" charset="0"/>
              </a:rPr>
              <a:t>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imSun-ExtB" panose="02010609060101010101" pitchFamily="49" charset="-122"/>
                <a:cs typeface="Calibri" panose="020F0502020204030204" pitchFamily="34" charset="0"/>
              </a:rPr>
              <a:t>âu đồng dao Việt Nam trong tư liệu 2.1 thể hiện cách tính thời gian của người xưa theo Âm lịch hay Dương lịch 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SimSun-ExtB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C4FB7-26FD-4CAD-B69E-83775E80EB0F}"/>
              </a:ext>
            </a:extLst>
          </p:cNvPr>
          <p:cNvSpPr txBox="1"/>
          <p:nvPr/>
        </p:nvSpPr>
        <p:spPr>
          <a:xfrm>
            <a:off x="8637105" y="2548999"/>
            <a:ext cx="35548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Bài đồng dao đúc kết kinh nghiệm của người xưa về cách tính thời gian theo hình dáng của trăng</a:t>
            </a:r>
            <a:r>
              <a:rPr lang="en-US" sz="2400" dirty="0"/>
              <a:t>:</a:t>
            </a:r>
            <a:r>
              <a:rPr lang="vi-VN" sz="2400" dirty="0"/>
              <a:t> “Trăng náu” nghĩa là trăng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 đầu tỏ. </a:t>
            </a:r>
            <a:r>
              <a:rPr lang="en-US" sz="2400" dirty="0"/>
              <a:t>T</a:t>
            </a:r>
            <a:r>
              <a:rPr lang="vi-VN" sz="2400" dirty="0"/>
              <a:t>răng treo” nghĩa là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7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F72AA17A-2AD3-40B6-A3E8-461FCE21BAD6}"/>
              </a:ext>
            </a:extLst>
          </p:cNvPr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/>
              </a:rPr>
              <a:t>CÂU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/>
              </a:rPr>
              <a:t>HỎI ?</a:t>
            </a: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E6AD7FDC-2AAF-4DE9-B9BD-D47DD019DC0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Trò chơi: Bí Mật trong quả bóng</a:t>
            </a:r>
            <a:br>
              <a:rPr lang="en-US" altLang="vi-VN" sz="3200" b="1">
                <a:solidFill>
                  <a:srgbClr val="FF0000"/>
                </a:solidFill>
              </a:rPr>
            </a:br>
            <a:r>
              <a:rPr lang="en-US" altLang="vi-VN" sz="3200" b="1">
                <a:solidFill>
                  <a:srgbClr val="0000CC"/>
                </a:solidFill>
              </a:rPr>
              <a:t>Giới thiệu </a:t>
            </a: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id="{19EC4525-C72D-4437-A627-A2DB9C38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id="{91BFF68B-0B7C-4EFE-9410-9BFF8A7A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7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id="{2C00D273-0483-4CE2-A9DA-0F637AF8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DCF82F91-8432-46F4-825C-68B333649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990C9D4-8081-4F4C-BA31-92A6BBF1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8FB93420-1415-4E55-8D6D-B936B152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id="{A0130394-70AD-47E3-A51D-7A31EE29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id="{5C7AA65D-AFB9-4221-AE38-24E55AA0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id="{4D432848-69B9-4D3D-8E77-DEA3C6364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624ED7-BF28-4598-8C60-160A1797E6C4}"/>
              </a:ext>
            </a:extLst>
          </p:cNvPr>
          <p:cNvSpPr txBox="1"/>
          <p:nvPr/>
        </p:nvSpPr>
        <p:spPr>
          <a:xfrm>
            <a:off x="1510748" y="834887"/>
            <a:ext cx="7434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4736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AA5731-4E75-41CB-94BE-AED55FDB7915}"/>
              </a:ext>
            </a:extLst>
          </p:cNvPr>
          <p:cNvSpPr txBox="1">
            <a:spLocks/>
          </p:cNvSpPr>
          <p:nvPr/>
        </p:nvSpPr>
        <p:spPr>
          <a:xfrm>
            <a:off x="1385368" y="444742"/>
            <a:ext cx="8137525" cy="6662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92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8CC5B-8077-46CE-B012-1324E0C2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0" y="2241073"/>
            <a:ext cx="12192000" cy="2470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DAB04-2BAF-4FBF-B038-676B7FEE3EEA}"/>
              </a:ext>
            </a:extLst>
          </p:cNvPr>
          <p:cNvSpPr txBox="1"/>
          <p:nvPr/>
        </p:nvSpPr>
        <p:spPr>
          <a:xfrm>
            <a:off x="122581" y="442334"/>
            <a:ext cx="11598364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6ABA4-0CB4-4E45-8BA7-F6A3EB1C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38" y="4596296"/>
            <a:ext cx="80619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thập kỉ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năm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kỉ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năm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thiên niên kỉ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vi-VN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 năm</a:t>
            </a:r>
            <a:endParaRPr kumimoji="0" lang="x-none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3C1EB-66B6-4F03-81A6-24D676AF845A}"/>
              </a:ext>
            </a:extLst>
          </p:cNvPr>
          <p:cNvSpPr txBox="1"/>
          <p:nvPr/>
        </p:nvSpPr>
        <p:spPr>
          <a:xfrm>
            <a:off x="638107" y="1141063"/>
            <a:ext cx="111244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(TCN).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(CN).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AA5731-4E75-41CB-94BE-AED55FDB7915}"/>
              </a:ext>
            </a:extLst>
          </p:cNvPr>
          <p:cNvSpPr txBox="1">
            <a:spLocks/>
          </p:cNvSpPr>
          <p:nvPr/>
        </p:nvSpPr>
        <p:spPr>
          <a:xfrm>
            <a:off x="1385368" y="444742"/>
            <a:ext cx="8137525" cy="6662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372D9-6CF7-4E4B-BBFF-0C9D604A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07" y="4497758"/>
            <a:ext cx="9109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thập kỉ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năm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kỉ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năm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thiên niên kỉ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 năm</a:t>
            </a:r>
            <a:endParaRPr kumimoji="0" lang="x-none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AG00218_">
            <a:hlinkClick r:id="rId2" action="ppaction://hlinkfile"/>
            <a:extLst>
              <a:ext uri="{FF2B5EF4-FFF2-40B4-BE49-F238E27FC236}">
                <a16:creationId xmlns:a16="http://schemas.microsoft.com/office/drawing/2014/main" id="{A2E4E433-2026-49DE-A149-DEB29A8A0E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91" y="323525"/>
            <a:ext cx="135081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5A4E81C7-C515-429E-A289-D20EF81D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436" y="318189"/>
            <a:ext cx="9185564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VÀO 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 ĐỒ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TÍNH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THỜI GIAN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Freeform 2">
            <a:extLst>
              <a:ext uri="{FF2B5EF4-FFF2-40B4-BE49-F238E27FC236}">
                <a16:creationId xmlns:a16="http://schemas.microsoft.com/office/drawing/2014/main" id="{6D56CC1D-04C6-4967-8EB7-73DC4F48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14DC753-E2FE-4868-BB79-A847372B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1826"/>
            <a:ext cx="3124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Công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nguyên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Times New Roman" pitchFamily="16" charset="0"/>
            </a:endParaRP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7B0546B2-263A-414A-A586-F5EAEE93E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701FF7B9-A9DA-4B7E-90E3-3BA966ECCA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57E34FE2-DCCB-44B0-8F5B-D153756D96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>
            <a:extLst>
              <a:ext uri="{FF2B5EF4-FFF2-40B4-BE49-F238E27FC236}">
                <a16:creationId xmlns:a16="http://schemas.microsoft.com/office/drawing/2014/main" id="{EF4EC90C-F7CC-47FE-9A74-2CBF02F9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8" name="Freeform 8">
            <a:extLst>
              <a:ext uri="{FF2B5EF4-FFF2-40B4-BE49-F238E27FC236}">
                <a16:creationId xmlns:a16="http://schemas.microsoft.com/office/drawing/2014/main" id="{C3FBB59E-127F-4A9C-B790-6A7B098B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A7D9A494-6A03-429C-AEE3-0E23E0F2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542</a:t>
            </a:r>
          </a:p>
        </p:txBody>
      </p:sp>
      <p:sp>
        <p:nvSpPr>
          <p:cNvPr id="15370" name="Freeform 10">
            <a:extLst>
              <a:ext uri="{FF2B5EF4-FFF2-40B4-BE49-F238E27FC236}">
                <a16:creationId xmlns:a16="http://schemas.microsoft.com/office/drawing/2014/main" id="{A2BF47D8-28ED-4AFC-A90A-C7E95C59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68DB097E-3FA7-48EE-8097-9CDA80E5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1899984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công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nguyên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  <p:sp>
        <p:nvSpPr>
          <p:cNvPr id="15372" name="Freeform 12">
            <a:extLst>
              <a:ext uri="{FF2B5EF4-FFF2-40B4-BE49-F238E27FC236}">
                <a16:creationId xmlns:a16="http://schemas.microsoft.com/office/drawing/2014/main" id="{4F9C620B-A26F-4886-AA0B-7AD4A7E3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FA50FFBD-D5BD-4749-9FF7-FB66F431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40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56EE6979-394B-485F-94F6-497FF17E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179</a:t>
            </a:r>
          </a:p>
        </p:txBody>
      </p:sp>
      <p:sp>
        <p:nvSpPr>
          <p:cNvPr id="15375" name="WordArt 15">
            <a:extLst>
              <a:ext uri="{FF2B5EF4-FFF2-40B4-BE49-F238E27FC236}">
                <a16:creationId xmlns:a16="http://schemas.microsoft.com/office/drawing/2014/main" id="{E32B81D4-3425-4FA8-9ABA-ABA874413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>
            <a:extLst>
              <a:ext uri="{FF2B5EF4-FFF2-40B4-BE49-F238E27FC236}">
                <a16:creationId xmlns:a16="http://schemas.microsoft.com/office/drawing/2014/main" id="{6C4C0B0E-89F0-4E2E-A146-626CA3D74FF6}"/>
              </a:ext>
            </a:extLst>
          </p:cNvPr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Freeform 17">
            <a:extLst>
              <a:ext uri="{FF2B5EF4-FFF2-40B4-BE49-F238E27FC236}">
                <a16:creationId xmlns:a16="http://schemas.microsoft.com/office/drawing/2014/main" id="{4042BF3E-2041-4398-998C-B7BF489AECCD}"/>
              </a:ext>
            </a:extLst>
          </p:cNvPr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F757C013-8F6A-4FE6-AE5D-AFDB17E9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179 TCN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40:</a:t>
            </a:r>
          </a:p>
        </p:txBody>
      </p:sp>
      <p:sp>
        <p:nvSpPr>
          <p:cNvPr id="15379" name="WordArt 19">
            <a:extLst>
              <a:ext uri="{FF2B5EF4-FFF2-40B4-BE49-F238E27FC236}">
                <a16:creationId xmlns:a16="http://schemas.microsoft.com/office/drawing/2014/main" id="{29DA5ACB-F39D-49A8-AEE4-374D74E42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4E3D9080-5F7F-4EA0-9E36-5A434070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710" y="5481349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542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40:</a:t>
            </a:r>
          </a:p>
        </p:txBody>
      </p:sp>
      <p:sp>
        <p:nvSpPr>
          <p:cNvPr id="43040" name="Rectangle 1">
            <a:extLst>
              <a:ext uri="{FF2B5EF4-FFF2-40B4-BE49-F238E27FC236}">
                <a16:creationId xmlns:a16="http://schemas.microsoft.com/office/drawing/2014/main" id="{ED973E26-7F33-4D42-904D-0EB5F616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1839727"/>
            <a:ext cx="895734" cy="46221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8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5A4E81C7-C515-429E-A289-D20EF81D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436" y="318189"/>
            <a:ext cx="9185564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VÀO 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 ĐỒ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TÍNH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THỜI GIAN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Freeform 2">
            <a:extLst>
              <a:ext uri="{FF2B5EF4-FFF2-40B4-BE49-F238E27FC236}">
                <a16:creationId xmlns:a16="http://schemas.microsoft.com/office/drawing/2014/main" id="{6D56CC1D-04C6-4967-8EB7-73DC4F48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14DC753-E2FE-4868-BB79-A847372B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1826"/>
            <a:ext cx="3124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Công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nguyên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Times New Roman" pitchFamily="16" charset="0"/>
            </a:endParaRP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7B0546B2-263A-414A-A586-F5EAEE93E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701FF7B9-A9DA-4B7E-90E3-3BA966ECCA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57E34FE2-DCCB-44B0-8F5B-D153756D96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>
            <a:extLst>
              <a:ext uri="{FF2B5EF4-FFF2-40B4-BE49-F238E27FC236}">
                <a16:creationId xmlns:a16="http://schemas.microsoft.com/office/drawing/2014/main" id="{EF4EC90C-F7CC-47FE-9A74-2CBF02F9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8" name="Freeform 8">
            <a:extLst>
              <a:ext uri="{FF2B5EF4-FFF2-40B4-BE49-F238E27FC236}">
                <a16:creationId xmlns:a16="http://schemas.microsoft.com/office/drawing/2014/main" id="{C3FBB59E-127F-4A9C-B790-6A7B098B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icrosoft YaHei" pitchFamily="32" charset="-122"/>
              <a:cs typeface="+mn-cs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A7D9A494-6A03-429C-AEE3-0E23E0F2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542</a:t>
            </a:r>
          </a:p>
        </p:txBody>
      </p:sp>
      <p:sp>
        <p:nvSpPr>
          <p:cNvPr id="15370" name="Freeform 10">
            <a:extLst>
              <a:ext uri="{FF2B5EF4-FFF2-40B4-BE49-F238E27FC236}">
                <a16:creationId xmlns:a16="http://schemas.microsoft.com/office/drawing/2014/main" id="{A2BF47D8-28ED-4AFC-A90A-C7E95C59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68DB097E-3FA7-48EE-8097-9CDA80E5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1899984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công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nguyên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  <p:sp>
        <p:nvSpPr>
          <p:cNvPr id="15372" name="Freeform 12">
            <a:extLst>
              <a:ext uri="{FF2B5EF4-FFF2-40B4-BE49-F238E27FC236}">
                <a16:creationId xmlns:a16="http://schemas.microsoft.com/office/drawing/2014/main" id="{4F9C620B-A26F-4886-AA0B-7AD4A7E3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FA50FFBD-D5BD-4749-9FF7-FB66F431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40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56EE6979-394B-485F-94F6-497FF17E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imes New Roman" pitchFamily="16" charset="0"/>
                <a:ea typeface="Microsoft YaHei" pitchFamily="32" charset="-122"/>
                <a:cs typeface="+mn-cs"/>
              </a:rPr>
              <a:t>179</a:t>
            </a:r>
          </a:p>
        </p:txBody>
      </p:sp>
      <p:sp>
        <p:nvSpPr>
          <p:cNvPr id="15375" name="WordArt 15">
            <a:extLst>
              <a:ext uri="{FF2B5EF4-FFF2-40B4-BE49-F238E27FC236}">
                <a16:creationId xmlns:a16="http://schemas.microsoft.com/office/drawing/2014/main" id="{E32B81D4-3425-4FA8-9ABA-ABA874413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>
            <a:extLst>
              <a:ext uri="{FF2B5EF4-FFF2-40B4-BE49-F238E27FC236}">
                <a16:creationId xmlns:a16="http://schemas.microsoft.com/office/drawing/2014/main" id="{6C4C0B0E-89F0-4E2E-A146-626CA3D74FF6}"/>
              </a:ext>
            </a:extLst>
          </p:cNvPr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Freeform 17">
            <a:extLst>
              <a:ext uri="{FF2B5EF4-FFF2-40B4-BE49-F238E27FC236}">
                <a16:creationId xmlns:a16="http://schemas.microsoft.com/office/drawing/2014/main" id="{4042BF3E-2041-4398-998C-B7BF489AECCD}"/>
              </a:ext>
            </a:extLst>
          </p:cNvPr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F757C013-8F6A-4FE6-AE5D-AFDB17E9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179 TCN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40:</a:t>
            </a:r>
          </a:p>
        </p:txBody>
      </p:sp>
      <p:sp>
        <p:nvSpPr>
          <p:cNvPr id="15379" name="WordArt 19">
            <a:extLst>
              <a:ext uri="{FF2B5EF4-FFF2-40B4-BE49-F238E27FC236}">
                <a16:creationId xmlns:a16="http://schemas.microsoft.com/office/drawing/2014/main" id="{29DA5ACB-F39D-49A8-AEE4-374D74E42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471BA1E0-0B90-4B76-99C2-83B2A556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10" y="392588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179 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F5C042E5-2AB6-4F2E-9B7F-3E3BCD462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38877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+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A5802DCD-CC27-4595-B5C7-A41D8367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5" y="390525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40</a:t>
            </a: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11D26F47-FB39-444B-9449-A95EDD0F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925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=</a:t>
            </a: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388CB1B9-8EC2-4E17-9D3E-0C4DA063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306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219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năm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4E3D9080-5F7F-4EA0-9E36-5A434070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710" y="5481349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542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40:</a:t>
            </a: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0709DAE2-FA3B-40E3-BEF6-C92A6E34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654" y="5510865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542  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792FB00D-176D-4FCC-AAA4-67DA9BD5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245" y="5503754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-</a:t>
            </a: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E6515EE8-DA45-40EA-B61C-11FCFE29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28" y="55217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40</a:t>
            </a: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5D5D45A1-65AF-4AE5-995C-104CE3FA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23" y="55217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=</a:t>
            </a:r>
          </a:p>
        </p:txBody>
      </p:sp>
      <p:sp>
        <p:nvSpPr>
          <p:cNvPr id="15390" name="Text Box 30">
            <a:extLst>
              <a:ext uri="{FF2B5EF4-FFF2-40B4-BE49-F238E27FC236}">
                <a16:creationId xmlns:a16="http://schemas.microsoft.com/office/drawing/2014/main" id="{70886089-2639-4657-B125-BD45E88D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564" y="5521725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502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năm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040" name="Rectangle 1">
            <a:extLst>
              <a:ext uri="{FF2B5EF4-FFF2-40B4-BE49-F238E27FC236}">
                <a16:creationId xmlns:a16="http://schemas.microsoft.com/office/drawing/2014/main" id="{ED973E26-7F33-4D42-904D-0EB5F616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1839727"/>
            <a:ext cx="895734" cy="46221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FE64-843C-4025-B110-3DF80C2B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24861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96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 nhóm:    ...................................................................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96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Hình 2.4, em hãy xác định khoảng cách thời gian của các mốc TG sau và suy ra bao nhiêu thế kỉ tương ứng. Thời gian : 3 phút.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179 TCN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 bao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:………………………..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111 TCN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:……………………….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544 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 bao 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=&gt;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:………………………..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 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bao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D2A08-5235-4513-90F0-F5A86140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4695963"/>
            <a:ext cx="9772735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FE64-843C-4025-B110-3DF80C2B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235364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6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 nhóm:    ...................................................................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6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Hình 2.4, em hãy xác định khoảng cách thời gian của các mốc TG sau và suy ra bao nhiêu thế kỉ tương ứng.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179 TCN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 bao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938 + 179= 1117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=&gt;12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111 TCN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bao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2023 + 111= 2134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544 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938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938-544= 394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=&gt;4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938 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bao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2023-938=1085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6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6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5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9377-7879-4FBB-8422-EC29A350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2, 3, 4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khoa( </a:t>
            </a:r>
            <a:r>
              <a:rPr lang="en-US" dirty="0" err="1"/>
              <a:t>trang</a:t>
            </a:r>
            <a:r>
              <a:rPr lang="en-US" dirty="0"/>
              <a:t> 16)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3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FE1CC-6FF7-4179-9AD7-26A214709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946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CC28-1911-4AA6-B7AD-E0A2227126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0000CC"/>
                </a:solidFill>
              </a:rPr>
              <a:t>Trò chơi: Bí Mật trong quả bóng</a:t>
            </a:r>
            <a:br>
              <a:rPr lang="en-US" sz="4000" b="1">
                <a:solidFill>
                  <a:srgbClr val="0000CC"/>
                </a:solidFill>
              </a:rPr>
            </a:br>
            <a:r>
              <a:rPr lang="en-US" sz="4000" b="1">
                <a:solidFill>
                  <a:srgbClr val="0000CC"/>
                </a:solidFill>
              </a:rPr>
              <a:t>Slide chính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635023-CE72-4CE1-95D2-D5A683E31FFD}"/>
              </a:ext>
            </a:extLst>
          </p:cNvPr>
          <p:cNvSpPr/>
          <p:nvPr/>
        </p:nvSpPr>
        <p:spPr>
          <a:xfrm>
            <a:off x="26670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3DDD157C-619C-4937-B480-10BB7F5A34FF}"/>
              </a:ext>
            </a:extLst>
          </p:cNvPr>
          <p:cNvSpPr/>
          <p:nvPr/>
        </p:nvSpPr>
        <p:spPr>
          <a:xfrm>
            <a:off x="39624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DA2954F-0ACE-4562-A59E-52C9579A5DA6}"/>
              </a:ext>
            </a:extLst>
          </p:cNvPr>
          <p:cNvSpPr/>
          <p:nvPr/>
        </p:nvSpPr>
        <p:spPr>
          <a:xfrm>
            <a:off x="525780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E4F49B10-CAB5-48C0-8A8E-CD0838585B21}"/>
              </a:ext>
            </a:extLst>
          </p:cNvPr>
          <p:cNvSpPr/>
          <p:nvPr/>
        </p:nvSpPr>
        <p:spPr>
          <a:xfrm>
            <a:off x="655320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6F432F70-B80B-403E-AF19-E1F5E030F490}"/>
              </a:ext>
            </a:extLst>
          </p:cNvPr>
          <p:cNvSpPr/>
          <p:nvPr/>
        </p:nvSpPr>
        <p:spPr>
          <a:xfrm>
            <a:off x="784860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C1338B91-5DC0-4B51-BCD3-7698522A3966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FFFF"/>
                </a:solidFill>
                <a:latin typeface="Calibri" pitchFamily="34" charset="0"/>
                <a:cs typeface="Arial"/>
              </a:rPr>
              <a:t>Chọn bóng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1B5E5D31-A89B-4A27-A8C1-050B5180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4321" y="272668"/>
            <a:ext cx="5630701" cy="7553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E28B6CF-17A0-4374-987F-C45B34006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383" y="1496599"/>
            <a:ext cx="11450782" cy="392353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*BT2: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cho biết những ngày lễ quan trọng của Việt Nam sau dựa theo loại lịch nào: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iỗ Tổ Hùng Vương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Nguyên Đán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 Quốc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7"/>
    </mc:Choice>
    <mc:Fallback xmlns="">
      <p:transition spd="slow" advTm="1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1B5E5D31-A89B-4A27-A8C1-050B5180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4321" y="272668"/>
            <a:ext cx="5630701" cy="7553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E28B6CF-17A0-4374-987F-C45B34006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383" y="1496599"/>
            <a:ext cx="11450782" cy="392353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*BT2: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cho biết những ngày lễ quan trọng của Việt Nam sau dựa theo loại lịch nào: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iỗ Tổ Hùng Vương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Nguyên Đán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 Quốc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E212B-4683-49EF-8BB1-0043EACC193D}"/>
              </a:ext>
            </a:extLst>
          </p:cNvPr>
          <p:cNvSpPr txBox="1"/>
          <p:nvPr/>
        </p:nvSpPr>
        <p:spPr>
          <a:xfrm>
            <a:off x="6241405" y="2474692"/>
            <a:ext cx="174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8F267-7FDA-4E60-B158-14216293266B}"/>
              </a:ext>
            </a:extLst>
          </p:cNvPr>
          <p:cNvSpPr txBox="1"/>
          <p:nvPr/>
        </p:nvSpPr>
        <p:spPr>
          <a:xfrm>
            <a:off x="6241404" y="3582546"/>
            <a:ext cx="140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40EA5-853D-4AF0-ACF7-2A4ABF936DCD}"/>
              </a:ext>
            </a:extLst>
          </p:cNvPr>
          <p:cNvSpPr txBox="1"/>
          <p:nvPr/>
        </p:nvSpPr>
        <p:spPr>
          <a:xfrm>
            <a:off x="6522982" y="4690400"/>
            <a:ext cx="224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7"/>
    </mc:Choice>
    <mc:Fallback xmlns="">
      <p:transition spd="slow" advTm="1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A75ABE14-5087-46C7-A1E3-CFC690AC9992}"/>
              </a:ext>
            </a:extLst>
          </p:cNvPr>
          <p:cNvSpPr/>
          <p:nvPr/>
        </p:nvSpPr>
        <p:spPr bwMode="auto">
          <a:xfrm>
            <a:off x="821635" y="1043397"/>
            <a:ext cx="9999510" cy="2065751"/>
          </a:xfrm>
          <a:prstGeom prst="wedgeEllipseCallout">
            <a:avLst>
              <a:gd name="adj1" fmla="val -21496"/>
              <a:gd name="adj2" fmla="val 10364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70330-44B6-4408-B40F-CA265CAB5E73}"/>
              </a:ext>
            </a:extLst>
          </p:cNvPr>
          <p:cNvSpPr txBox="1"/>
          <p:nvPr/>
        </p:nvSpPr>
        <p:spPr>
          <a:xfrm>
            <a:off x="1060174" y="848140"/>
            <a:ext cx="944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Dặn </a:t>
            </a:r>
            <a:r>
              <a:rPr lang="en-US" sz="2800" dirty="0" err="1">
                <a:solidFill>
                  <a:srgbClr val="FF0000"/>
                </a:solidFill>
              </a:rPr>
              <a:t>dò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: </a:t>
            </a:r>
            <a:r>
              <a:rPr lang="en-US" sz="2800" dirty="0" err="1"/>
              <a:t>bài</a:t>
            </a:r>
            <a:r>
              <a:rPr lang="en-US" sz="2800" dirty="0"/>
              <a:t> 3: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gốc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</a:p>
          <a:p>
            <a:r>
              <a:rPr lang="en-US" sz="2800" dirty="0"/>
              <a:t>1.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lược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tiến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vượn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?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cổ</a:t>
            </a:r>
            <a:r>
              <a:rPr lang="en-US" sz="2800" dirty="0"/>
              <a:t> ở </a:t>
            </a:r>
            <a:r>
              <a:rPr lang="en-US" sz="2800" dirty="0" err="1"/>
              <a:t>Đông</a:t>
            </a:r>
            <a:r>
              <a:rPr lang="en-US" sz="2800" dirty="0"/>
              <a:t> Nam Á 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lược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3.5( </a:t>
            </a:r>
            <a:r>
              <a:rPr lang="en-US" sz="2800" dirty="0" err="1"/>
              <a:t>trang</a:t>
            </a:r>
            <a:r>
              <a:rPr lang="en-US" sz="2800" dirty="0"/>
              <a:t> 20).</a:t>
            </a:r>
          </a:p>
        </p:txBody>
      </p:sp>
    </p:spTree>
    <p:extLst>
      <p:ext uri="{BB962C8B-B14F-4D97-AF65-F5344CB8AC3E}">
        <p14:creationId xmlns:p14="http://schemas.microsoft.com/office/powerpoint/2010/main" val="196014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ople on tables">
            <a:extLst>
              <a:ext uri="{FF2B5EF4-FFF2-40B4-BE49-F238E27FC236}">
                <a16:creationId xmlns:a16="http://schemas.microsoft.com/office/drawing/2014/main" id="{EB950A3C-A834-4DD8-A1DC-1A9768809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2024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4AF58-92E8-45DC-BB15-919E07BF064D}"/>
              </a:ext>
            </a:extLst>
          </p:cNvPr>
          <p:cNvSpPr txBox="1"/>
          <p:nvPr/>
        </p:nvSpPr>
        <p:spPr>
          <a:xfrm>
            <a:off x="677333" y="1783219"/>
            <a:ext cx="4446210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THẦY CÔ VÀ CÁC EM ĐÃ THEO DÕI NỘI DUNG TIẾT HỌC.</a:t>
            </a:r>
          </a:p>
        </p:txBody>
      </p:sp>
    </p:spTree>
    <p:extLst>
      <p:ext uri="{BB962C8B-B14F-4D97-AF65-F5344CB8AC3E}">
        <p14:creationId xmlns:p14="http://schemas.microsoft.com/office/powerpoint/2010/main" val="101608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D57BC1-7755-4F90-ACBB-18046690781A}"/>
              </a:ext>
            </a:extLst>
          </p:cNvPr>
          <p:cNvSpPr/>
          <p:nvPr/>
        </p:nvSpPr>
        <p:spPr>
          <a:xfrm>
            <a:off x="4495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ra?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LS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694B5980-E44F-4F1E-934C-3F495FDC1B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AFDEDEEE-01B2-4713-B5AE-3B71C20C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541588" y="304801"/>
            <a:ext cx="3330577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4D8CE5B4-4AC2-419B-9A0F-1E1BC8CD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872166" y="304801"/>
            <a:ext cx="32766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C24AEAB4-EEDE-4CAB-BA4E-BDC93B3386BC}"/>
              </a:ext>
            </a:extLst>
          </p:cNvPr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957601D3-385A-4D11-B707-57F526B14087}"/>
              </a:ext>
            </a:extLst>
          </p:cNvPr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6202B685-2110-4B84-BD29-DF08387DE6EC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2381C5F-1315-4B49-94C9-563852B74187}"/>
              </a:ext>
            </a:extLst>
          </p:cNvPr>
          <p:cNvSpPr/>
          <p:nvPr/>
        </p:nvSpPr>
        <p:spPr>
          <a:xfrm>
            <a:off x="4495800" y="111126"/>
            <a:ext cx="3581400" cy="5984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25/4 DL, 10/3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37F7443F-9BBA-4345-8FC4-65C19E9B9D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B63BD58E-1E04-4669-9D55-41A607486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309815" y="139701"/>
            <a:ext cx="35814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ABB36DC2-1C7F-4AC8-BA8F-90672664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791200" y="119064"/>
            <a:ext cx="3035299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0F457DEB-8511-4ACD-AF56-158845C89B43}"/>
              </a:ext>
            </a:extLst>
          </p:cNvPr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FC08AA51-EC6A-4C7C-AFAE-D5308C92134C}"/>
              </a:ext>
            </a:extLst>
          </p:cNvPr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A943A087-B7B2-44C0-A7ED-4C1C791E6F6F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0D0D3-5652-4E56-92FE-A63C232DA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30" y="1317072"/>
            <a:ext cx="3119196" cy="451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0D46F78-B59A-4BC8-A911-636B2B087A3D}"/>
              </a:ext>
            </a:extLst>
          </p:cNvPr>
          <p:cNvSpPr/>
          <p:nvPr/>
        </p:nvSpPr>
        <p:spPr>
          <a:xfrm>
            <a:off x="4452730" y="1066800"/>
            <a:ext cx="362447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8D711B63-430A-4BBD-8B18-4FFD1D8C4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F33B13F0-177D-4B4B-A354-4B625BB8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719387" y="-19050"/>
            <a:ext cx="35290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1AC71925-319B-4E10-8858-051FEB0E4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49578" y="-44450"/>
            <a:ext cx="312142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B687D6E9-02CD-49A1-B936-C2177897B4B7}"/>
              </a:ext>
            </a:extLst>
          </p:cNvPr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17BE3513-3803-409D-8653-45A4607D63F0}"/>
              </a:ext>
            </a:extLst>
          </p:cNvPr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E0FCAC6A-02A2-4ABC-B0CF-834317ED1588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7DC7F-F18B-45FB-99C7-3B71A4A7D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5" y="1162050"/>
            <a:ext cx="3121423" cy="451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B75B3E-5690-45B4-94DE-E4ACE128177C}"/>
              </a:ext>
            </a:extLst>
          </p:cNvPr>
          <p:cNvSpPr/>
          <p:nvPr/>
        </p:nvSpPr>
        <p:spPr>
          <a:xfrm>
            <a:off x="4495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dụng?Vật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5FA30771-B888-444E-A14A-4A560635B3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7EF7E842-A3A0-41BD-9594-FE436A706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582864" y="176214"/>
            <a:ext cx="3513136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602860C5-4DDD-4016-A306-2BF69604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51536" y="152401"/>
            <a:ext cx="317659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2FD1494E-E03D-4418-92DF-1D50B31FA2AF}"/>
              </a:ext>
            </a:extLst>
          </p:cNvPr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0F1EBA5D-0AB3-4F4B-B6CE-ED3C0609EB9F}"/>
              </a:ext>
            </a:extLst>
          </p:cNvPr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C14F173E-4219-498B-B448-5EF61F3EE23B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3BA82-8CEB-4D6F-AD34-788B01BF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85" y="966786"/>
            <a:ext cx="3184632" cy="438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6D4571-11EA-4A27-AC26-FA2EF34E8E2E}"/>
              </a:ext>
            </a:extLst>
          </p:cNvPr>
          <p:cNvSpPr/>
          <p:nvPr/>
        </p:nvSpPr>
        <p:spPr>
          <a:xfrm>
            <a:off x="4495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40,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bao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5F5C6689-87A3-4C3D-A0AC-6474CA453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8F00B4B7-A439-4E13-A06D-32479457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94014" y="22226"/>
            <a:ext cx="350678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2BAEA62D-2413-49B4-8711-F10696A86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00799" y="28576"/>
            <a:ext cx="310039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E90E3BD8-AB93-4D4F-8D30-74A9C1FC9F8F}"/>
              </a:ext>
            </a:extLst>
          </p:cNvPr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ĐA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6E2A4FD2-9153-4917-BE6A-8C3B2381818C}"/>
              </a:ext>
            </a:extLst>
          </p:cNvPr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4D9BBC55-6FD0-4257-91D1-70CA602BB320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0EC7-25D0-495B-860D-49405289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1842-F4ED-482B-9D88-7581C2AC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225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 2: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THỜI GIAN TRONG LỊCH SỬ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6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1150</Words>
  <Application>Microsoft Office PowerPoint</Application>
  <PresentationFormat>Widescreen</PresentationFormat>
  <Paragraphs>171</Paragraphs>
  <Slides>34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Times New Roman</vt:lpstr>
      <vt:lpstr>Wingdings</vt:lpstr>
      <vt:lpstr>Wingdings 3</vt:lpstr>
      <vt:lpstr>2_Office Theme</vt:lpstr>
      <vt:lpstr>Office Theme</vt:lpstr>
      <vt:lpstr>1_Default Design</vt:lpstr>
      <vt:lpstr>1_Office Theme</vt:lpstr>
      <vt:lpstr>CHÀO MỪNG  CÁC EM ĐẾN VỚI TIẾT HỌC NGÀY HÔM NAY</vt:lpstr>
      <vt:lpstr>Trò chơi: Bí Mật trong quả bóng Giới thiệu </vt:lpstr>
      <vt:lpstr>Trò chơi: Bí Mật trong quả bóng Slide chính</vt:lpstr>
      <vt:lpstr>Câu 1</vt:lpstr>
      <vt:lpstr>Câu 2</vt:lpstr>
      <vt:lpstr>Câu 3</vt:lpstr>
      <vt:lpstr>Câu 4</vt:lpstr>
      <vt:lpstr>Câu 5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* Vận dụng -Làm bài tập 2, 3, 4 sách giáo khoa( trang 16)  </vt:lpstr>
      <vt:lpstr>PowerPoint Presentation</vt:lpstr>
      <vt:lpstr>BÀI TẬP VẬN DỤNG</vt:lpstr>
      <vt:lpstr>BÀI TẬP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EM ĐẾN VỚI TIẾT HỌC NGÀY HÔM NAY</dc:title>
  <dc:creator>Thái Nguyễn Đức Minh Quân</dc:creator>
  <cp:lastModifiedBy>NCC</cp:lastModifiedBy>
  <cp:revision>171</cp:revision>
  <dcterms:created xsi:type="dcterms:W3CDTF">2021-08-24T13:04:53Z</dcterms:created>
  <dcterms:modified xsi:type="dcterms:W3CDTF">2023-12-19T14:44:03Z</dcterms:modified>
</cp:coreProperties>
</file>