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763" r:id="rId2"/>
    <p:sldId id="262" r:id="rId3"/>
    <p:sldId id="256" r:id="rId4"/>
    <p:sldId id="765" r:id="rId5"/>
    <p:sldId id="771" r:id="rId6"/>
    <p:sldId id="260" r:id="rId7"/>
    <p:sldId id="764" r:id="rId8"/>
    <p:sldId id="766" r:id="rId9"/>
    <p:sldId id="261" r:id="rId10"/>
    <p:sldId id="767" r:id="rId11"/>
    <p:sldId id="768" r:id="rId12"/>
    <p:sldId id="263" r:id="rId13"/>
    <p:sldId id="284" r:id="rId14"/>
    <p:sldId id="367" r:id="rId15"/>
    <p:sldId id="368" r:id="rId16"/>
    <p:sldId id="369" r:id="rId17"/>
    <p:sldId id="370" r:id="rId18"/>
    <p:sldId id="281" r:id="rId19"/>
    <p:sldId id="282" r:id="rId20"/>
    <p:sldId id="769" r:id="rId21"/>
    <p:sldId id="770" r:id="rId22"/>
    <p:sldId id="761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26" Type="http://schemas.openxmlformats.org/officeDocument/2006/relationships/slide" Target="slide1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gif"/><Relationship Id="rId25" Type="http://schemas.openxmlformats.org/officeDocument/2006/relationships/image" Target="../media/image33.png"/><Relationship Id="rId2" Type="http://schemas.openxmlformats.org/officeDocument/2006/relationships/audio" Target="../media/media1.wma"/><Relationship Id="rId16" Type="http://schemas.openxmlformats.org/officeDocument/2006/relationships/image" Target="../media/image27.png"/><Relationship Id="rId20" Type="http://schemas.openxmlformats.org/officeDocument/2006/relationships/slide" Target="slide14.xml"/><Relationship Id="rId29" Type="http://schemas.openxmlformats.org/officeDocument/2006/relationships/image" Target="../media/image35.png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slide" Target="slide16.xml"/><Relationship Id="rId5" Type="http://schemas.openxmlformats.org/officeDocument/2006/relationships/image" Target="../media/image16.png"/><Relationship Id="rId15" Type="http://schemas.openxmlformats.org/officeDocument/2006/relationships/image" Target="../media/image26.gif"/><Relationship Id="rId23" Type="http://schemas.openxmlformats.org/officeDocument/2006/relationships/image" Target="../media/image32.png"/><Relationship Id="rId28" Type="http://schemas.openxmlformats.org/officeDocument/2006/relationships/slide" Target="slide18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openxmlformats.org/officeDocument/2006/relationships/slide" Target="slide15.xml"/><Relationship Id="rId27" Type="http://schemas.openxmlformats.org/officeDocument/2006/relationships/image" Target="../media/image34.png"/><Relationship Id="rId30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wm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666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55417" y="74897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612721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 lâu đài đẹp nhất nước Anh đưa bạn trở về quá khứ - TripZilla Việt Nam">
            <a:extLst>
              <a:ext uri="{FF2B5EF4-FFF2-40B4-BE49-F238E27FC236}">
                <a16:creationId xmlns:a16="http://schemas.microsoft.com/office/drawing/2014/main" id="{41674DA2-2FBB-6A59-26DA-AB7AF57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4" y="1306429"/>
            <a:ext cx="76200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107981" y="204418"/>
            <a:ext cx="924265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974955" y="10340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669302" y="1557269"/>
            <a:ext cx="74997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 "/>
              </a:rPr>
              <a:t>- </a:t>
            </a:r>
            <a:r>
              <a:rPr lang="vi-VN" sz="2800" b="1" dirty="0">
                <a:latin typeface="Times New Roman "/>
              </a:rPr>
              <a:t>Quá trình</a:t>
            </a:r>
            <a:r>
              <a:rPr lang="vi-VN" sz="2800" dirty="0">
                <a:latin typeface="Times New Roman "/>
              </a:rPr>
              <a:t>:</a:t>
            </a:r>
            <a:endParaRPr lang="en-US" sz="2800" dirty="0">
              <a:latin typeface="Times New Roman 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+ </a:t>
            </a:r>
            <a:r>
              <a:rPr lang="vi-VN" sz="2800" dirty="0">
                <a:solidFill>
                  <a:schemeClr val="accent1"/>
                </a:solidFill>
                <a:latin typeface="Times New Roman "/>
              </a:rPr>
              <a:t>Khi mới ra đời, Thiên Chúa giáo bị đế quốc La Mã ngăn cản. </a:t>
            </a:r>
            <a:endParaRPr lang="en-US" sz="2800" dirty="0">
              <a:solidFill>
                <a:schemeClr val="accent1"/>
              </a:solidFill>
              <a:latin typeface="Times New Roman "/>
            </a:endParaRPr>
          </a:p>
          <a:p>
            <a:r>
              <a:rPr lang="vi-VN" sz="2800" dirty="0">
                <a:solidFill>
                  <a:schemeClr val="accent1"/>
                </a:solidFill>
                <a:latin typeface="Times New Roman "/>
              </a:rPr>
              <a:t>+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thế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kỉ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thứ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IV</a:t>
            </a:r>
            <a:r>
              <a:rPr lang="vi-VN" sz="2800" dirty="0">
                <a:solidFill>
                  <a:schemeClr val="accent1"/>
                </a:solidFill>
                <a:latin typeface="Times New Roman "/>
              </a:rPr>
              <a:t>, Thiên Chúa giáo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hoàng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đế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La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Mã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công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nhận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và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một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vị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trí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vững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chắc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xã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hội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.</a:t>
            </a:r>
          </a:p>
          <a:p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-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Đứng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Giáo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hoàng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–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người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quyền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lực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chính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trị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,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ảnh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hưởng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cai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trị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 "/>
              </a:rPr>
              <a:t>vua</a:t>
            </a:r>
            <a:r>
              <a:rPr lang="en-US" sz="2800" dirty="0">
                <a:solidFill>
                  <a:schemeClr val="accent1"/>
                </a:solidFill>
                <a:latin typeface="Times New Roman "/>
              </a:rPr>
              <a:t>.</a:t>
            </a:r>
          </a:p>
          <a:p>
            <a:r>
              <a:rPr lang="en-US" sz="2800" b="1" i="1" dirty="0">
                <a:latin typeface="Times New Roman "/>
                <a:sym typeface="Wingdings" panose="05000000000000000000" pitchFamily="2" charset="2"/>
              </a:rPr>
              <a:t></a:t>
            </a:r>
            <a:r>
              <a:rPr lang="en-US" sz="2800" b="1" i="1" dirty="0">
                <a:latin typeface="Times New Roman "/>
              </a:rPr>
              <a:t> </a:t>
            </a:r>
            <a:r>
              <a:rPr lang="vi-VN" sz="2800" b="1" i="1" dirty="0">
                <a:latin typeface="Times New Roman "/>
              </a:rPr>
              <a:t> Thiên Chúa giáo trở thành thế lực rất lớn về chính trị, kinh tế, văn hóa, xã hội ở Tây Âu.</a:t>
            </a:r>
            <a:endParaRPr lang="en-US" sz="2800" b="1" i="1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D831-5D18-D351-857F-6C71523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46" y="1295659"/>
            <a:ext cx="3472549" cy="53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F25D2-1AD7-ABD8-5C48-B21399E07883}"/>
              </a:ext>
            </a:extLst>
          </p:cNvPr>
          <p:cNvSpPr txBox="1"/>
          <p:nvPr/>
        </p:nvSpPr>
        <p:spPr>
          <a:xfrm>
            <a:off x="10943321" y="275693"/>
            <a:ext cx="1133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 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Rêm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đăng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quang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Pháp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đại</a:t>
            </a:r>
            <a:endParaRPr lang="en-US" dirty="0">
              <a:solidFill>
                <a:srgbClr val="002060"/>
              </a:solidFill>
              <a:latin typeface="Times New Roman "/>
            </a:endParaRPr>
          </a:p>
        </p:txBody>
      </p:sp>
    </p:spTree>
    <p:extLst>
      <p:ext uri="{BB962C8B-B14F-4D97-AF65-F5344CB8AC3E}">
        <p14:creationId xmlns:p14="http://schemas.microsoft.com/office/powerpoint/2010/main" val="214963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4F0B2A-DDAD-499E-BB21-AB0A86BACB20}"/>
              </a:ext>
            </a:extLst>
          </p:cNvPr>
          <p:cNvSpPr/>
          <p:nvPr/>
        </p:nvSpPr>
        <p:spPr>
          <a:xfrm>
            <a:off x="452487" y="1028343"/>
            <a:ext cx="112650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2. Lãnh địa phong kiến</a:t>
            </a:r>
            <a:endParaRPr lang="vi-VN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+mj-lt"/>
              </a:rPr>
              <a:t>Đơn vị kinh tế–chính trị khép kín.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latin typeface="+mj-lt"/>
              </a:rPr>
              <a:t>Lãnh chúa:</a:t>
            </a:r>
            <a:r>
              <a:rPr lang="vi-VN" dirty="0">
                <a:latin typeface="+mj-lt"/>
              </a:rPr>
              <a:t> có ruộng đất, quyền lực lớn.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latin typeface="+mj-lt"/>
              </a:rPr>
              <a:t>Nông nô:</a:t>
            </a:r>
            <a:r>
              <a:rPr lang="vi-VN" dirty="0">
                <a:latin typeface="+mj-lt"/>
              </a:rPr>
              <a:t> lệ thuộc, phải nộp tô và lao dịch.</a:t>
            </a:r>
          </a:p>
          <a:p>
            <a:r>
              <a:rPr lang="vi-VN" b="1" dirty="0">
                <a:latin typeface="+mj-lt"/>
              </a:rPr>
              <a:t>3. Sự phát triển của chế độ phong kiến (thế kỉ XI–XV)</a:t>
            </a:r>
            <a:endParaRPr lang="vi-VN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+mj-lt"/>
              </a:rPr>
              <a:t>Sản xuất phục hồi, thành thị trung đại hình thành.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+mj-lt"/>
              </a:rPr>
              <a:t>Thành thị: trung tâm thủ công, thương mại → thúc đẩy kinh tế.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+mj-lt"/>
              </a:rPr>
              <a:t>Phong kiến Tây Âu phát triển nhưng đến TK XV bắt đầu suy yếu.</a:t>
            </a:r>
          </a:p>
          <a:p>
            <a:r>
              <a:rPr lang="vi-VN" b="1" dirty="0">
                <a:latin typeface="+mj-lt"/>
              </a:rPr>
              <a:t>4. Tôn giáo</a:t>
            </a:r>
            <a:endParaRPr lang="vi-VN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+mj-lt"/>
              </a:rPr>
              <a:t>Thiên Chúa giáo ra đời, trở thành tôn giáo có ảnh hưởng lớn trong xã hội.</a:t>
            </a:r>
          </a:p>
        </p:txBody>
      </p:sp>
    </p:spTree>
    <p:extLst>
      <p:ext uri="{BB962C8B-B14F-4D97-AF65-F5344CB8AC3E}">
        <p14:creationId xmlns:p14="http://schemas.microsoft.com/office/powerpoint/2010/main" val="351350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94912-93DF-4B00-B5BF-4104535036C0}"/>
              </a:ext>
            </a:extLst>
          </p:cNvPr>
          <p:cNvSpPr/>
          <p:nvPr/>
        </p:nvSpPr>
        <p:spPr>
          <a:xfrm>
            <a:off x="675587" y="484518"/>
            <a:ext cx="115949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Câu 1. (Trắc nghiệm)</a:t>
            </a:r>
            <a:br>
              <a:rPr lang="vi-VN" dirty="0"/>
            </a:br>
            <a:r>
              <a:rPr lang="vi-VN" dirty="0"/>
              <a:t>Sự kiện nào đánh dấu sự hình thành xã hội phong kiến ở Tây Âu?</a:t>
            </a:r>
            <a:br>
              <a:rPr lang="vi-VN" dirty="0"/>
            </a:br>
            <a:r>
              <a:rPr lang="vi-VN" dirty="0"/>
              <a:t>A. Đế quốc Rô-ma suy yếu</a:t>
            </a:r>
            <a:br>
              <a:rPr lang="vi-VN" dirty="0"/>
            </a:br>
            <a:r>
              <a:rPr lang="vi-VN" dirty="0"/>
              <a:t>B. Người Giéc-man thành lập nhiều vương quốc mới</a:t>
            </a:r>
            <a:br>
              <a:rPr lang="vi-VN" dirty="0"/>
            </a:br>
            <a:r>
              <a:rPr lang="vi-VN" dirty="0"/>
              <a:t>C. Quý tộc chiếm nhiều ruộng đất, nông dân lệ thuộc</a:t>
            </a:r>
            <a:br>
              <a:rPr lang="vi-VN" dirty="0"/>
            </a:br>
            <a:r>
              <a:rPr lang="vi-VN" dirty="0"/>
              <a:t>D. Cả A, B, C</a:t>
            </a:r>
            <a:br>
              <a:rPr lang="vi-VN" dirty="0"/>
            </a:br>
            <a:r>
              <a:rPr lang="en-US" dirty="0"/>
              <a:t>👉 </a:t>
            </a:r>
            <a:r>
              <a:rPr lang="vi-VN" dirty="0"/>
              <a:t>Đáp án: </a:t>
            </a:r>
            <a:r>
              <a:rPr lang="vi-VN" b="1" dirty="0"/>
              <a:t>D</a:t>
            </a:r>
            <a:endParaRPr lang="vi-VN" dirty="0"/>
          </a:p>
          <a:p>
            <a:r>
              <a:rPr lang="vi-VN" b="1" dirty="0"/>
              <a:t>Câu 2. (Trắc nghiệm)</a:t>
            </a:r>
            <a:br>
              <a:rPr lang="vi-VN" dirty="0"/>
            </a:br>
            <a:r>
              <a:rPr lang="vi-VN" dirty="0"/>
              <a:t>Trong lãnh địa phong kiến, ai là người có nhiều quyền lực và sở hữu ruộng đất?</a:t>
            </a:r>
            <a:br>
              <a:rPr lang="vi-VN" dirty="0"/>
            </a:br>
            <a:r>
              <a:rPr lang="vi-VN" dirty="0"/>
              <a:t>A. Nông nô</a:t>
            </a:r>
            <a:br>
              <a:rPr lang="vi-VN" dirty="0"/>
            </a:br>
            <a:r>
              <a:rPr lang="vi-VN" dirty="0"/>
              <a:t>B. Thợ thủ công</a:t>
            </a:r>
            <a:br>
              <a:rPr lang="vi-VN" dirty="0"/>
            </a:br>
            <a:r>
              <a:rPr lang="vi-VN" dirty="0"/>
              <a:t>C. Lãnh chúa</a:t>
            </a:r>
            <a:br>
              <a:rPr lang="vi-VN" dirty="0"/>
            </a:br>
            <a:r>
              <a:rPr lang="vi-VN" dirty="0"/>
              <a:t>D. Thương nhân</a:t>
            </a:r>
            <a:br>
              <a:rPr lang="vi-VN" dirty="0"/>
            </a:br>
            <a:r>
              <a:rPr lang="en-US" dirty="0"/>
              <a:t>👉 </a:t>
            </a:r>
            <a:r>
              <a:rPr lang="vi-VN" dirty="0"/>
              <a:t>Đáp án: </a:t>
            </a:r>
            <a:r>
              <a:rPr lang="vi-VN" b="1" dirty="0"/>
              <a:t>C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7411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ED771C-85F4-40E0-9F00-054933A4D220}"/>
              </a:ext>
            </a:extLst>
          </p:cNvPr>
          <p:cNvSpPr/>
          <p:nvPr/>
        </p:nvSpPr>
        <p:spPr>
          <a:xfrm>
            <a:off x="546755" y="1305342"/>
            <a:ext cx="111142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Câu 3. (Tự luận ngắn)</a:t>
            </a:r>
            <a:br>
              <a:rPr lang="vi-VN" dirty="0"/>
            </a:br>
            <a:r>
              <a:rPr lang="vi-VN" dirty="0"/>
              <a:t>Trình bày đặc điểm cơ bản của thành thị trung đại ở Tây Âu. Theo em, thành thị có vai trò gì đối với kinh tế – văn hoá thời kì đó?</a:t>
            </a:r>
          </a:p>
          <a:p>
            <a:r>
              <a:rPr lang="vi-VN" b="1" dirty="0"/>
              <a:t>Câu 4. (Tự luận – Vận dụng QPAN)</a:t>
            </a:r>
            <a:br>
              <a:rPr lang="vi-VN" dirty="0"/>
            </a:br>
            <a:r>
              <a:rPr lang="vi-VN" dirty="0"/>
              <a:t>Qua việc tìm hiểu các </a:t>
            </a:r>
            <a:r>
              <a:rPr lang="vi-VN" b="1" dirty="0"/>
              <a:t>cuộc phát kiến địa lí</a:t>
            </a:r>
            <a:r>
              <a:rPr lang="vi-VN" dirty="0"/>
              <a:t>, em rút ra bài học gì cho công cuộc giữ gìn độc lập, chủ quyền của dân tộc ta ngày nay?</a:t>
            </a:r>
          </a:p>
          <a:p>
            <a:r>
              <a:rPr lang="vi-VN" b="1" dirty="0"/>
              <a:t>Câu 5. (Thảo luận nhóm/quan sát)</a:t>
            </a:r>
            <a:br>
              <a:rPr lang="vi-VN" dirty="0"/>
            </a:br>
            <a:r>
              <a:rPr lang="vi-VN" dirty="0"/>
              <a:t>Xem tranh hoặc video về sự ra đời và du nhập của </a:t>
            </a:r>
            <a:r>
              <a:rPr lang="vi-VN" b="1" dirty="0"/>
              <a:t>Thiên Chúa giáo vào Việt Nam</a:t>
            </a:r>
            <a:r>
              <a:rPr lang="vi-VN" dirty="0"/>
              <a:t>. Em hãy: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Nêu một số ảnh hưởng tích cực và hạn chế.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Liên hệ trách nhiệm của thế hệ trẻ trong việc </a:t>
            </a:r>
            <a:r>
              <a:rPr lang="vi-VN" b="1" dirty="0"/>
              <a:t>giữ gìn bản sắc văn hoá và cảnh giác trước âm mưu lợi dụng tôn giáo</a:t>
            </a:r>
            <a:r>
              <a:rPr lang="vi-V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78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22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2454B-7EEC-C97E-6841-3329CDDC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078" y="6055804"/>
            <a:ext cx="4676625" cy="618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747255" y="49161"/>
            <a:ext cx="10294366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894734" y="849523"/>
            <a:ext cx="11049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747255" y="2022071"/>
            <a:ext cx="6222502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 "/>
              </a:rPr>
              <a:t>a. </a:t>
            </a:r>
            <a:r>
              <a:rPr lang="en-US" sz="2800" b="1" dirty="0" err="1">
                <a:latin typeface="Times New Roman "/>
              </a:rPr>
              <a:t>Lãnh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địa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phong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kiến</a:t>
            </a:r>
            <a:endParaRPr lang="en-US" sz="2800" dirty="0">
              <a:latin typeface="Times New Roman "/>
            </a:endParaRPr>
          </a:p>
          <a:p>
            <a:r>
              <a:rPr lang="en-US" sz="2800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Lãnh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địa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những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vùng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đất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đai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rộng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lớn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bị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các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quý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tộc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biến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những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vùng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đất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riêng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của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họ</a:t>
            </a:r>
            <a:r>
              <a:rPr lang="en-US" sz="2800" dirty="0">
                <a:latin typeface="Times New Roman "/>
              </a:rPr>
              <a:t>, </a:t>
            </a:r>
            <a:r>
              <a:rPr lang="en-US" sz="2800" dirty="0" err="1">
                <a:latin typeface="Times New Roman "/>
              </a:rPr>
              <a:t>được</a:t>
            </a:r>
            <a:r>
              <a:rPr lang="en-US" sz="2800" dirty="0">
                <a:latin typeface="Times New Roman "/>
              </a:rPr>
              <a:t> cha </a:t>
            </a:r>
            <a:r>
              <a:rPr lang="en-US" sz="2800" dirty="0" err="1">
                <a:latin typeface="Times New Roman "/>
              </a:rPr>
              <a:t>truyền</a:t>
            </a:r>
            <a:r>
              <a:rPr lang="en-US" sz="2800" dirty="0">
                <a:latin typeface="Times New Roman "/>
              </a:rPr>
              <a:t> con </a:t>
            </a:r>
            <a:r>
              <a:rPr lang="en-US" sz="2800" dirty="0" err="1">
                <a:latin typeface="Times New Roman "/>
              </a:rPr>
              <a:t>nối</a:t>
            </a:r>
            <a:r>
              <a:rPr lang="en-US" sz="2800" dirty="0">
                <a:latin typeface="Times New Roman "/>
              </a:rPr>
              <a:t>.</a:t>
            </a:r>
          </a:p>
          <a:p>
            <a:r>
              <a:rPr lang="en-US" sz="2800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Thời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gian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hình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giữa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kỉ</a:t>
            </a:r>
            <a:r>
              <a:rPr lang="en-US" sz="2800" dirty="0">
                <a:latin typeface="Times New Roman "/>
              </a:rPr>
              <a:t> IX.</a:t>
            </a:r>
          </a:p>
          <a:p>
            <a:r>
              <a:rPr lang="en-US" sz="2800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Hoạt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động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kinh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tế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trong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lãnh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địa</a:t>
            </a:r>
            <a:r>
              <a:rPr lang="en-US" sz="2800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Chủ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yếu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nghiệp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mang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tính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tự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cung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tự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cấp</a:t>
            </a:r>
            <a:r>
              <a:rPr lang="en-US" sz="2800" dirty="0">
                <a:latin typeface="Times New Roman "/>
              </a:rPr>
              <a:t>. </a:t>
            </a:r>
            <a:r>
              <a:rPr lang="en-US" sz="2800" dirty="0" err="1">
                <a:latin typeface="Times New Roman "/>
              </a:rPr>
              <a:t>Ngoài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ra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có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nghề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thủ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công</a:t>
            </a:r>
            <a:r>
              <a:rPr lang="en-US" sz="2800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dệt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vải</a:t>
            </a:r>
            <a:r>
              <a:rPr lang="en-US" sz="2800" dirty="0">
                <a:latin typeface="Times New Roman "/>
              </a:rPr>
              <a:t>, </a:t>
            </a:r>
            <a:r>
              <a:rPr lang="en-US" sz="2800" dirty="0" err="1">
                <a:latin typeface="Times New Roman "/>
              </a:rPr>
              <a:t>rèn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đúc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cụ</a:t>
            </a:r>
            <a:r>
              <a:rPr lang="en-US" sz="2800" dirty="0">
                <a:latin typeface="Times New Roman "/>
              </a:rPr>
              <a:t>, </a:t>
            </a:r>
            <a:r>
              <a:rPr lang="en-US" sz="2800" dirty="0" err="1">
                <a:latin typeface="Times New Roman "/>
              </a:rPr>
              <a:t>vũ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khí</a:t>
            </a:r>
            <a:r>
              <a:rPr lang="en-US" sz="2800" dirty="0">
                <a:latin typeface="Times New Roman 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28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465BF-F2A7-4BB2-AB60-B816C12D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760" y="2036988"/>
            <a:ext cx="4295979" cy="3898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70699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433634" y="87649"/>
            <a:ext cx="1056744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88491" y="667616"/>
            <a:ext cx="1201501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1,2 -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433634" y="2032413"/>
            <a:ext cx="9758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5" y="2766430"/>
            <a:ext cx="11348019" cy="35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433634" y="87649"/>
            <a:ext cx="1056744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376519" y="496019"/>
            <a:ext cx="9438962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1,2- </a:t>
            </a: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074655" y="1455413"/>
            <a:ext cx="8952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074655" y="2136338"/>
            <a:ext cx="103600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 "/>
              </a:rPr>
              <a:t>- </a:t>
            </a:r>
            <a:r>
              <a:rPr lang="en-US" sz="2800" dirty="0" err="1">
                <a:latin typeface="Times New Roman "/>
              </a:rPr>
              <a:t>Đầu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thế</a:t>
            </a:r>
            <a:r>
              <a:rPr lang="vi-VN" sz="2800" dirty="0">
                <a:latin typeface="Times New Roman "/>
              </a:rPr>
              <a:t> kỉ thứ I</a:t>
            </a:r>
            <a:r>
              <a:rPr lang="en-US" sz="2800" dirty="0">
                <a:latin typeface="Times New Roman "/>
              </a:rPr>
              <a:t>V</a:t>
            </a:r>
            <a:r>
              <a:rPr lang="vi-VN" sz="2800" dirty="0">
                <a:latin typeface="Times New Roman "/>
              </a:rPr>
              <a:t>, đế </a:t>
            </a:r>
            <a:r>
              <a:rPr lang="en-US" sz="2800" dirty="0" err="1">
                <a:latin typeface="Times New Roman "/>
              </a:rPr>
              <a:t>chế</a:t>
            </a:r>
            <a:r>
              <a:rPr lang="vi-VN" sz="2800" dirty="0">
                <a:latin typeface="Times New Roman "/>
              </a:rPr>
              <a:t> La Mã </a:t>
            </a:r>
            <a:r>
              <a:rPr lang="en-US" sz="2800" dirty="0" err="1">
                <a:latin typeface="Times New Roman "/>
              </a:rPr>
              <a:t>cổ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đại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suy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yếu</a:t>
            </a:r>
            <a:r>
              <a:rPr lang="vi-VN" sz="2800" dirty="0">
                <a:latin typeface="Times New Roman "/>
              </a:rPr>
              <a:t>. </a:t>
            </a:r>
            <a:endParaRPr lang="en-US" sz="2800" dirty="0">
              <a:latin typeface="Times New Roman "/>
            </a:endParaRPr>
          </a:p>
          <a:p>
            <a:r>
              <a:rPr lang="vi-VN" sz="2800" dirty="0">
                <a:latin typeface="Times New Roman "/>
              </a:rPr>
              <a:t>- </a:t>
            </a:r>
            <a:r>
              <a:rPr lang="en-US" sz="2800" dirty="0" err="1">
                <a:latin typeface="Times New Roman "/>
              </a:rPr>
              <a:t>Năm</a:t>
            </a:r>
            <a:r>
              <a:rPr lang="en-US" sz="2800" dirty="0">
                <a:latin typeface="Times New Roman "/>
              </a:rPr>
              <a:t> 476, </a:t>
            </a:r>
            <a:r>
              <a:rPr lang="en-US" sz="2800" dirty="0" err="1">
                <a:latin typeface="Times New Roman "/>
              </a:rPr>
              <a:t>chế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độ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chiếm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nô</a:t>
            </a:r>
            <a:r>
              <a:rPr lang="en-US" sz="2800" dirty="0">
                <a:latin typeface="Times New Roman "/>
              </a:rPr>
              <a:t> La </a:t>
            </a:r>
            <a:r>
              <a:rPr lang="en-US" sz="2800" dirty="0" err="1">
                <a:latin typeface="Times New Roman "/>
              </a:rPr>
              <a:t>Mã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sụp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đổ</a:t>
            </a:r>
            <a:r>
              <a:rPr lang="en-US" sz="2800" dirty="0">
                <a:latin typeface="Times New Roman "/>
              </a:rPr>
              <a:t>. </a:t>
            </a:r>
            <a:r>
              <a:rPr lang="en-US" sz="2800" dirty="0" err="1">
                <a:latin typeface="Times New Roman "/>
              </a:rPr>
              <a:t>Nhiều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vương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quốc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Giéc</a:t>
            </a:r>
            <a:r>
              <a:rPr lang="en-US" sz="2800" dirty="0">
                <a:latin typeface="Times New Roman "/>
              </a:rPr>
              <a:t>-man </a:t>
            </a:r>
            <a:r>
              <a:rPr lang="en-US" sz="2800" dirty="0" err="1">
                <a:latin typeface="Times New Roman "/>
              </a:rPr>
              <a:t>lần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lượt</a:t>
            </a:r>
            <a:r>
              <a:rPr lang="en-US" sz="2800" dirty="0">
                <a:latin typeface="Times New Roman "/>
              </a:rPr>
              <a:t> ra </a:t>
            </a:r>
            <a:r>
              <a:rPr lang="en-US" sz="2800" dirty="0" err="1">
                <a:latin typeface="Times New Roman "/>
              </a:rPr>
              <a:t>đời</a:t>
            </a:r>
            <a:r>
              <a:rPr lang="en-US" sz="2800" dirty="0">
                <a:latin typeface="Times New Roman "/>
              </a:rPr>
              <a:t> ở </a:t>
            </a:r>
            <a:r>
              <a:rPr lang="en-US" sz="2800" dirty="0" err="1">
                <a:latin typeface="Times New Roman "/>
              </a:rPr>
              <a:t>Tây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Âu</a:t>
            </a:r>
            <a:r>
              <a:rPr lang="en-US" sz="2800" dirty="0">
                <a:latin typeface="Times New Roman "/>
              </a:rPr>
              <a:t>.</a:t>
            </a:r>
          </a:p>
          <a:p>
            <a:r>
              <a:rPr lang="en-US" sz="2800" dirty="0">
                <a:latin typeface="Times New Roman "/>
              </a:rPr>
              <a:t>-  </a:t>
            </a:r>
            <a:r>
              <a:rPr lang="en-US" sz="2800" dirty="0" err="1">
                <a:latin typeface="Times New Roman "/>
              </a:rPr>
              <a:t>Xã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hội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phong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kiến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Tây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Âu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dần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hình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với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sự</a:t>
            </a:r>
            <a:r>
              <a:rPr lang="en-US" sz="2800" dirty="0">
                <a:latin typeface="Times New Roman "/>
              </a:rPr>
              <a:t> ra </a:t>
            </a:r>
            <a:r>
              <a:rPr lang="en-US" sz="2800" dirty="0" err="1">
                <a:latin typeface="Times New Roman "/>
              </a:rPr>
              <a:t>đời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của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hai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giai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cấp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mới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đó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lãnh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chúa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phong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kiến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nô</a:t>
            </a:r>
            <a:r>
              <a:rPr lang="en-US" sz="2800" dirty="0">
                <a:latin typeface="Times New Roman "/>
              </a:rPr>
              <a:t>.</a:t>
            </a:r>
          </a:p>
          <a:p>
            <a:r>
              <a:rPr lang="en-US" sz="2800" dirty="0">
                <a:latin typeface="Times New Roman "/>
              </a:rPr>
              <a:t>- </a:t>
            </a:r>
            <a:r>
              <a:rPr lang="en-US" sz="2800" dirty="0" err="1">
                <a:latin typeface="Times New Roman "/>
              </a:rPr>
              <a:t>Đến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kỉ</a:t>
            </a:r>
            <a:r>
              <a:rPr lang="en-US" sz="2800" dirty="0">
                <a:latin typeface="Times New Roman "/>
              </a:rPr>
              <a:t> IX, </a:t>
            </a:r>
            <a:r>
              <a:rPr lang="en-US" sz="2800" dirty="0" err="1">
                <a:latin typeface="Times New Roman "/>
              </a:rPr>
              <a:t>về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cơ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bản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xã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hội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phong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kiến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Tây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Âu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đã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hình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2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4F0B2A-DDAD-499E-BB21-AB0A86BACB20}"/>
              </a:ext>
            </a:extLst>
          </p:cNvPr>
          <p:cNvSpPr/>
          <p:nvPr/>
        </p:nvSpPr>
        <p:spPr>
          <a:xfrm>
            <a:off x="329939" y="1612806"/>
            <a:ext cx="112650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- </a:t>
            </a:r>
            <a:r>
              <a:rPr lang="vi-VN" sz="3200" b="1" dirty="0">
                <a:latin typeface="+mj-lt"/>
              </a:rPr>
              <a:t>Lãnh địa phong kiến</a:t>
            </a:r>
            <a:r>
              <a:rPr lang="en-US" sz="3200" dirty="0">
                <a:latin typeface="+mj-lt"/>
              </a:rPr>
              <a:t>:  </a:t>
            </a:r>
            <a:r>
              <a:rPr lang="vi-VN" sz="3200" dirty="0">
                <a:latin typeface="+mj-lt"/>
              </a:rPr>
              <a:t>Đơn vị kinh tế–chính trị khép kín.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+mj-lt"/>
              </a:rPr>
              <a:t>- </a:t>
            </a:r>
            <a:r>
              <a:rPr lang="en-US" sz="3200" b="1" dirty="0" err="1">
                <a:latin typeface="Times New Roman "/>
              </a:rPr>
              <a:t>Thời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gian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hình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thành</a:t>
            </a:r>
            <a:r>
              <a:rPr lang="en-US" sz="3200" dirty="0">
                <a:latin typeface="Times New Roman "/>
              </a:rPr>
              <a:t>: </a:t>
            </a:r>
            <a:r>
              <a:rPr lang="en-US" sz="3200" dirty="0" err="1">
                <a:latin typeface="Times New Roman "/>
              </a:rPr>
              <a:t>giữa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thế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kỉ</a:t>
            </a:r>
            <a:r>
              <a:rPr lang="en-US" sz="3200" dirty="0">
                <a:latin typeface="Times New Roman "/>
              </a:rPr>
              <a:t> IX.</a:t>
            </a:r>
            <a:endParaRPr lang="en-US" sz="3200" b="1" dirty="0">
              <a:latin typeface="+mj-lt"/>
            </a:endParaRPr>
          </a:p>
          <a:p>
            <a:r>
              <a:rPr lang="en-US" sz="3200" b="1" dirty="0">
                <a:latin typeface="+mj-lt"/>
              </a:rPr>
              <a:t>- </a:t>
            </a:r>
            <a:r>
              <a:rPr lang="vi-VN" sz="3200" b="1" dirty="0">
                <a:latin typeface="+mj-lt"/>
              </a:rPr>
              <a:t>Lãnh chúa:</a:t>
            </a:r>
            <a:r>
              <a:rPr lang="vi-VN" sz="3200" dirty="0">
                <a:latin typeface="+mj-lt"/>
              </a:rPr>
              <a:t> có ruộng đất, quyền lực lớn.</a:t>
            </a:r>
          </a:p>
          <a:p>
            <a:r>
              <a:rPr lang="en-US" sz="3200" b="1" dirty="0">
                <a:latin typeface="+mj-lt"/>
              </a:rPr>
              <a:t>- </a:t>
            </a:r>
            <a:r>
              <a:rPr lang="vi-VN" sz="3200" b="1" dirty="0">
                <a:latin typeface="+mj-lt"/>
              </a:rPr>
              <a:t>Nông nô:</a:t>
            </a:r>
            <a:r>
              <a:rPr lang="vi-VN" sz="3200" dirty="0">
                <a:latin typeface="+mj-lt"/>
              </a:rPr>
              <a:t> lệ thuộc, phải nộp tô và lao dịch.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en-US" sz="3200" b="1" dirty="0" err="1">
                <a:latin typeface="Times New Roman "/>
              </a:rPr>
              <a:t>Hoạt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động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kinh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tế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trong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lãnh</a:t>
            </a:r>
            <a:r>
              <a:rPr lang="en-US" sz="3200" b="1" dirty="0">
                <a:latin typeface="Times New Roman "/>
              </a:rPr>
              <a:t> </a:t>
            </a:r>
            <a:r>
              <a:rPr lang="en-US" sz="3200" b="1" dirty="0" err="1">
                <a:latin typeface="Times New Roman "/>
              </a:rPr>
              <a:t>địa</a:t>
            </a:r>
            <a:r>
              <a:rPr lang="en-US" sz="3200" dirty="0">
                <a:latin typeface="Times New Roman "/>
              </a:rPr>
              <a:t>: </a:t>
            </a:r>
            <a:r>
              <a:rPr lang="en-US" sz="3200" dirty="0" err="1">
                <a:latin typeface="Times New Roman "/>
              </a:rPr>
              <a:t>Chủ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yếu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là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nông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nghiệp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mang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tính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tự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cung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tự</a:t>
            </a:r>
            <a:r>
              <a:rPr lang="en-US" sz="3200" dirty="0">
                <a:latin typeface="Times New Roman "/>
              </a:rPr>
              <a:t> </a:t>
            </a:r>
            <a:r>
              <a:rPr lang="en-US" sz="3200" dirty="0" err="1">
                <a:latin typeface="Times New Roman "/>
              </a:rPr>
              <a:t>cấp</a:t>
            </a:r>
            <a:r>
              <a:rPr lang="en-US" sz="3200" dirty="0">
                <a:latin typeface="Times New Roman 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A535E-B340-453C-9C6B-7A9C9AEFEBF2}"/>
              </a:ext>
            </a:extLst>
          </p:cNvPr>
          <p:cNvSpPr txBox="1"/>
          <p:nvPr/>
        </p:nvSpPr>
        <p:spPr>
          <a:xfrm>
            <a:off x="253712" y="340476"/>
            <a:ext cx="11049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958788" y="0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537612" y="249331"/>
            <a:ext cx="939270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74909" y="1122903"/>
            <a:ext cx="10058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D1E6-A7CC-9D3E-C84C-D48F9B6F8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12" y="4246409"/>
            <a:ext cx="9086396" cy="260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F11B786B-0281-B939-8A93-B016FAC1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454" y="1872906"/>
            <a:ext cx="3587519" cy="261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C6858D44-3482-E9F7-F184-87CA0DF9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9" y="1927398"/>
            <a:ext cx="3693602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FE386153-34F3-DC9C-A5B1-ADCCC7B4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27" y="1996475"/>
            <a:ext cx="3736111" cy="248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627395" y="635682"/>
            <a:ext cx="10058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989814" y="1297331"/>
            <a:ext cx="104166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Thời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gian</a:t>
            </a:r>
            <a:r>
              <a:rPr lang="en-US" sz="2800" b="1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Cuối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kỉ</a:t>
            </a:r>
            <a:r>
              <a:rPr lang="en-US" sz="2800" dirty="0">
                <a:latin typeface="Times New Roman "/>
              </a:rPr>
              <a:t> XI</a:t>
            </a:r>
          </a:p>
          <a:p>
            <a:r>
              <a:rPr lang="en-US" sz="2800" b="1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Nguyên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nhân</a:t>
            </a:r>
            <a:r>
              <a:rPr lang="en-US" sz="2800" b="1" dirty="0">
                <a:latin typeface="Times New Roman "/>
              </a:rPr>
              <a:t>: </a:t>
            </a:r>
            <a:r>
              <a:rPr lang="en-US" sz="2800" dirty="0">
                <a:latin typeface="Times New Roman "/>
              </a:rPr>
              <a:t>do </a:t>
            </a:r>
            <a:r>
              <a:rPr lang="en-US" sz="2800" dirty="0" err="1">
                <a:latin typeface="Times New Roman "/>
              </a:rPr>
              <a:t>nhu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cầu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trao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đổi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sản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phẩm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của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thợ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thủ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buôn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bán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của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thương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nhân</a:t>
            </a:r>
            <a:r>
              <a:rPr lang="en-US" sz="2800" dirty="0">
                <a:latin typeface="Times New Roman "/>
              </a:rPr>
              <a:t>.</a:t>
            </a:r>
          </a:p>
          <a:p>
            <a:r>
              <a:rPr lang="en-US" sz="2800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Quá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trình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hình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Một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số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thợ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thủ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thoát</a:t>
            </a:r>
            <a:r>
              <a:rPr lang="en-US" sz="2800" dirty="0">
                <a:latin typeface="Times New Roman "/>
              </a:rPr>
              <a:t> ra </a:t>
            </a:r>
            <a:r>
              <a:rPr lang="en-US" sz="2800" dirty="0" err="1">
                <a:latin typeface="Times New Roman "/>
              </a:rPr>
              <a:t>khỏi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lãnh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địa</a:t>
            </a:r>
            <a:r>
              <a:rPr lang="en-US" sz="2800" dirty="0">
                <a:latin typeface="Times New Roman "/>
              </a:rPr>
              <a:t>,  </a:t>
            </a:r>
            <a:r>
              <a:rPr lang="en-US" sz="2800" dirty="0" err="1">
                <a:latin typeface="Times New Roman "/>
              </a:rPr>
              <a:t>Họ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đến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những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nơi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có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người</a:t>
            </a:r>
            <a:r>
              <a:rPr lang="en-US" sz="2800" dirty="0">
                <a:latin typeface="Times New Roman "/>
              </a:rPr>
              <a:t> qua </a:t>
            </a:r>
            <a:r>
              <a:rPr lang="en-US" sz="2800" dirty="0" err="1">
                <a:latin typeface="Times New Roman "/>
              </a:rPr>
              <a:t>lại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để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bán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hàng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lập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xưởng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sản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xuất</a:t>
            </a:r>
            <a:r>
              <a:rPr lang="en-US" sz="2800" dirty="0">
                <a:latin typeface="Times New Roman "/>
              </a:rPr>
              <a:t>. </a:t>
            </a:r>
            <a:r>
              <a:rPr lang="en-US" sz="2800" dirty="0" err="1">
                <a:latin typeface="Times New Roman "/>
              </a:rPr>
              <a:t>Các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thị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trấn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nhỏ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bắt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đầu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xuất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hiện</a:t>
            </a:r>
            <a:r>
              <a:rPr lang="en-US" sz="2800" dirty="0">
                <a:latin typeface="Times New Roman "/>
              </a:rPr>
              <a:t>, </a:t>
            </a:r>
            <a:r>
              <a:rPr lang="en-US" sz="2800" dirty="0" err="1">
                <a:latin typeface="Times New Roman "/>
              </a:rPr>
              <a:t>dần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dần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trở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những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phố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lớn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gọi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thị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trung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đại</a:t>
            </a:r>
            <a:r>
              <a:rPr lang="en-US" sz="2800" dirty="0">
                <a:latin typeface="Times New Roman "/>
              </a:rPr>
              <a:t>.</a:t>
            </a:r>
          </a:p>
          <a:p>
            <a:r>
              <a:rPr lang="en-US" sz="2800">
                <a:latin typeface="Times New Roman "/>
              </a:rPr>
              <a:t>- </a:t>
            </a:r>
            <a:r>
              <a:rPr lang="en-US" sz="2800" dirty="0" err="1">
                <a:latin typeface="Times New Roman "/>
              </a:rPr>
              <a:t>Kinh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chủ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đạo</a:t>
            </a:r>
            <a:r>
              <a:rPr lang="en-US" sz="2800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thủ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nghiệp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thương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nghiệp</a:t>
            </a:r>
            <a:r>
              <a:rPr lang="en-US" sz="2800" dirty="0">
                <a:latin typeface="Times New Roman 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564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381540" y="635682"/>
            <a:ext cx="10058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1046840" y="1636696"/>
            <a:ext cx="104727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 "/>
              </a:rPr>
              <a:t>- Ý </a:t>
            </a:r>
            <a:r>
              <a:rPr lang="en-US" sz="2800" b="1" dirty="0" err="1">
                <a:latin typeface="Times New Roman "/>
              </a:rPr>
              <a:t>nghĩa</a:t>
            </a:r>
            <a:r>
              <a:rPr lang="en-US" sz="2800" b="1" dirty="0">
                <a:latin typeface="Times New Roman "/>
              </a:rPr>
              <a:t>: </a:t>
            </a:r>
            <a:br>
              <a:rPr lang="en-US" sz="2800" b="1" dirty="0">
                <a:latin typeface="Times New Roman "/>
              </a:rPr>
            </a:br>
            <a:r>
              <a:rPr lang="en-US" sz="2800" dirty="0">
                <a:latin typeface="Times New Roman "/>
              </a:rPr>
              <a:t>+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thị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góp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phần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phá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vỡ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nền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kinh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tự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nhiên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của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lãnh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địa</a:t>
            </a:r>
            <a:r>
              <a:rPr lang="en-US" sz="2800" dirty="0">
                <a:latin typeface="Times New Roman "/>
              </a:rPr>
              <a:t>, </a:t>
            </a:r>
            <a:r>
              <a:rPr lang="en-US" sz="2800" dirty="0" err="1">
                <a:latin typeface="Times New Roman "/>
              </a:rPr>
              <a:t>tạo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điều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kiện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cho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kinh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hàng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hóa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phát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triển</a:t>
            </a:r>
            <a:r>
              <a:rPr lang="en-US" sz="2800" dirty="0">
                <a:latin typeface="Times New Roman "/>
              </a:rPr>
              <a:t>.</a:t>
            </a:r>
          </a:p>
          <a:p>
            <a:r>
              <a:rPr lang="en-US" sz="2800" dirty="0">
                <a:latin typeface="Times New Roman "/>
              </a:rPr>
              <a:t>+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thị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mang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lại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không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khí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tự</a:t>
            </a:r>
            <a:r>
              <a:rPr lang="en-US" sz="2800" dirty="0">
                <a:latin typeface="Times New Roman "/>
              </a:rPr>
              <a:t> do </a:t>
            </a:r>
            <a:r>
              <a:rPr lang="en-US" sz="2800" dirty="0" err="1">
                <a:latin typeface="Times New Roman "/>
              </a:rPr>
              <a:t>và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cầu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mở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mang</a:t>
            </a:r>
            <a:r>
              <a:rPr lang="en-US" sz="2800" dirty="0">
                <a:latin typeface="Times New Roman "/>
              </a:rPr>
              <a:t> tri </a:t>
            </a:r>
            <a:r>
              <a:rPr lang="en-US" sz="2800" dirty="0" err="1">
                <a:latin typeface="Times New Roman "/>
              </a:rPr>
              <a:t>thức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cho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mọi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người</a:t>
            </a:r>
            <a:r>
              <a:rPr lang="en-US" sz="2800" dirty="0">
                <a:latin typeface="Times New Roman "/>
              </a:rPr>
              <a:t> (</a:t>
            </a:r>
            <a:r>
              <a:rPr lang="en-US" sz="2800" dirty="0" err="1">
                <a:latin typeface="Times New Roman "/>
              </a:rPr>
              <a:t>Các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trường</a:t>
            </a:r>
            <a:r>
              <a:rPr lang="en-US" sz="2800" dirty="0">
                <a:latin typeface="Times New Roman "/>
              </a:rPr>
              <a:t> ĐH </a:t>
            </a:r>
            <a:r>
              <a:rPr lang="en-US" sz="2800" dirty="0" err="1">
                <a:latin typeface="Times New Roman "/>
              </a:rPr>
              <a:t>lớn</a:t>
            </a:r>
            <a:r>
              <a:rPr lang="en-US" sz="2800" dirty="0">
                <a:latin typeface="Times New Roman "/>
              </a:rPr>
              <a:t> ở </a:t>
            </a:r>
            <a:r>
              <a:rPr lang="en-US" sz="2800" dirty="0" err="1">
                <a:latin typeface="Times New Roman "/>
              </a:rPr>
              <a:t>Tây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Âu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hình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thành</a:t>
            </a:r>
            <a:r>
              <a:rPr lang="en-US" sz="2800" dirty="0">
                <a:latin typeface="Times New Roman "/>
              </a:rPr>
              <a:t>).</a:t>
            </a:r>
            <a:endParaRPr lang="en-US" sz="28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63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107981" y="204418"/>
            <a:ext cx="924265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974955" y="10340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763570" y="2386900"/>
            <a:ext cx="104943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Thời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gian</a:t>
            </a:r>
            <a:r>
              <a:rPr lang="en-US" sz="2800" b="1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Thế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kỉ</a:t>
            </a:r>
            <a:r>
              <a:rPr lang="en-US" sz="2800" dirty="0">
                <a:latin typeface="Times New Roman "/>
              </a:rPr>
              <a:t> I </a:t>
            </a:r>
          </a:p>
          <a:p>
            <a:r>
              <a:rPr lang="en-US" sz="2800" b="1" dirty="0">
                <a:latin typeface="Times New Roman "/>
              </a:rPr>
              <a:t>- </a:t>
            </a:r>
            <a:r>
              <a:rPr lang="en-US" sz="2800" b="1" dirty="0" err="1">
                <a:latin typeface="Times New Roman "/>
              </a:rPr>
              <a:t>Địa</a:t>
            </a:r>
            <a:r>
              <a:rPr lang="en-US" sz="2800" b="1" dirty="0">
                <a:latin typeface="Times New Roman "/>
              </a:rPr>
              <a:t> </a:t>
            </a:r>
            <a:r>
              <a:rPr lang="en-US" sz="2800" b="1" dirty="0" err="1">
                <a:latin typeface="Times New Roman "/>
              </a:rPr>
              <a:t>điểm</a:t>
            </a:r>
            <a:r>
              <a:rPr lang="en-US" sz="2800" b="1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Giu-đê</a:t>
            </a:r>
            <a:r>
              <a:rPr lang="en-US" sz="2800" dirty="0">
                <a:latin typeface="Times New Roman "/>
              </a:rPr>
              <a:t> (</a:t>
            </a:r>
            <a:r>
              <a:rPr lang="en-US" sz="2800" dirty="0" err="1">
                <a:latin typeface="Times New Roman "/>
              </a:rPr>
              <a:t>Vùng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Giê-ru-sa-lem</a:t>
            </a:r>
            <a:r>
              <a:rPr lang="en-US" sz="2800" dirty="0">
                <a:latin typeface="Times New Roman "/>
              </a:rPr>
              <a:t>) </a:t>
            </a:r>
            <a:r>
              <a:rPr lang="en-US" sz="2800" dirty="0" err="1">
                <a:latin typeface="Times New Roman "/>
              </a:rPr>
              <a:t>hiện</a:t>
            </a:r>
            <a:r>
              <a:rPr lang="en-US" sz="2800" dirty="0">
                <a:latin typeface="Times New Roman "/>
              </a:rPr>
              <a:t> nay </a:t>
            </a:r>
            <a:r>
              <a:rPr lang="en-US" sz="2800" dirty="0" err="1">
                <a:latin typeface="Times New Roman "/>
              </a:rPr>
              <a:t>thuộc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Palestin</a:t>
            </a:r>
            <a:r>
              <a:rPr lang="en-US" sz="2800" dirty="0">
                <a:latin typeface="Times New Roman "/>
              </a:rPr>
              <a:t> (La </a:t>
            </a:r>
            <a:r>
              <a:rPr lang="en-US" sz="2800" dirty="0" err="1">
                <a:latin typeface="Times New Roman "/>
              </a:rPr>
              <a:t>Mã</a:t>
            </a:r>
            <a:r>
              <a:rPr lang="en-US" sz="2800" dirty="0">
                <a:latin typeface="Times New Roman "/>
              </a:rPr>
              <a:t>)</a:t>
            </a:r>
          </a:p>
          <a:p>
            <a:r>
              <a:rPr lang="en-US" sz="2800" dirty="0">
                <a:latin typeface="Times New Roman "/>
              </a:rPr>
              <a:t>- </a:t>
            </a:r>
            <a:r>
              <a:rPr lang="vi-VN" sz="2800" b="1" dirty="0">
                <a:latin typeface="Times New Roman "/>
              </a:rPr>
              <a:t>Nguồn gốc</a:t>
            </a:r>
            <a:r>
              <a:rPr lang="en-US" sz="2800" dirty="0">
                <a:latin typeface="Times New Roman "/>
              </a:rPr>
              <a:t>: </a:t>
            </a:r>
            <a:r>
              <a:rPr lang="en-US" sz="2800" dirty="0" err="1">
                <a:latin typeface="Times New Roman "/>
              </a:rPr>
              <a:t>tôn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giáo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của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những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người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nghèo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khổ</a:t>
            </a:r>
            <a:r>
              <a:rPr lang="en-US" sz="2800" dirty="0">
                <a:latin typeface="Times New Roman "/>
              </a:rPr>
              <a:t>, </a:t>
            </a:r>
            <a:r>
              <a:rPr lang="en-US" sz="2800" dirty="0" err="1">
                <a:latin typeface="Times New Roman "/>
              </a:rPr>
              <a:t>bị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áp</a:t>
            </a:r>
            <a:r>
              <a:rPr lang="en-US" sz="2800" dirty="0">
                <a:latin typeface="Times New Roman "/>
              </a:rPr>
              <a:t> </a:t>
            </a:r>
            <a:r>
              <a:rPr lang="en-US" sz="2800" dirty="0" err="1">
                <a:latin typeface="Times New Roman "/>
              </a:rPr>
              <a:t>bức</a:t>
            </a:r>
            <a:r>
              <a:rPr lang="en-US" sz="2800" dirty="0">
                <a:latin typeface="Times New Roman 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1545</Words>
  <Application>Microsoft Office PowerPoint</Application>
  <PresentationFormat>Widescreen</PresentationFormat>
  <Paragraphs>99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Times New Roman 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Administrator</cp:lastModifiedBy>
  <cp:revision>43</cp:revision>
  <dcterms:created xsi:type="dcterms:W3CDTF">2022-06-19T11:40:22Z</dcterms:created>
  <dcterms:modified xsi:type="dcterms:W3CDTF">2025-09-10T06:58:42Z</dcterms:modified>
</cp:coreProperties>
</file>