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5.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handoutMasterIdLst>
    <p:handoutMasterId r:id="rId26"/>
  </p:handoutMasterIdLst>
  <p:sldIdLst>
    <p:sldId id="267" r:id="rId5"/>
    <p:sldId id="284" r:id="rId6"/>
    <p:sldId id="285" r:id="rId7"/>
    <p:sldId id="331" r:id="rId8"/>
    <p:sldId id="332" r:id="rId9"/>
    <p:sldId id="286" r:id="rId10"/>
    <p:sldId id="288" r:id="rId11"/>
    <p:sldId id="333" r:id="rId12"/>
    <p:sldId id="289" r:id="rId13"/>
    <p:sldId id="290" r:id="rId14"/>
    <p:sldId id="291" r:id="rId15"/>
    <p:sldId id="326" r:id="rId16"/>
    <p:sldId id="272" r:id="rId17"/>
    <p:sldId id="327" r:id="rId18"/>
    <p:sldId id="311" r:id="rId19"/>
    <p:sldId id="316" r:id="rId20"/>
    <p:sldId id="328" r:id="rId21"/>
    <p:sldId id="329" r:id="rId22"/>
    <p:sldId id="330" r:id="rId23"/>
    <p:sldId id="292"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DBB"/>
    <a:srgbClr val="5D2D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599" autoAdjust="0"/>
  </p:normalViewPr>
  <p:slideViewPr>
    <p:cSldViewPr>
      <p:cViewPr varScale="1">
        <p:scale>
          <a:sx n="87" d="100"/>
          <a:sy n="87" d="100"/>
        </p:scale>
        <p:origin x="-528" y="-86"/>
      </p:cViewPr>
      <p:guideLst>
        <p:guide orient="horz" pos="2160"/>
        <p:guide pos="3839"/>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11/13/2025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11/13/2025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11/13/2025</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11/13/2025</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11/13/2025</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11/13/2025</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8E36636D-D922-432D-A958-524484B5923D}" type="datetimeFigureOut">
              <a:rPr lang="en-US"/>
              <a:pPr/>
              <a:t>11/13/2025</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11/13/2025</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8E36636D-D922-432D-A958-524484B5923D}" type="datetimeFigureOut">
              <a:rPr lang="en-US"/>
              <a:pPr/>
              <a:t>11/13/2025</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8E36636D-D922-432D-A958-524484B5923D}" type="datetimeFigureOut">
              <a:rPr lang="en-US"/>
              <a:pPr/>
              <a:t>11/13/2025</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8E36636D-D922-432D-A958-524484B5923D}" type="datetimeFigureOut">
              <a:rPr lang="en-US"/>
              <a:pPr/>
              <a:t>11/13/2025</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11/13/2025</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8E36636D-D922-432D-A958-524484B5923D}" type="datetimeFigureOut">
              <a:rPr lang="en-US"/>
              <a:pPr/>
              <a:t>11/13/2025</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11/13/2025</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12.png"/><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slide" Target="slide20.xml"/><Relationship Id="rId18" Type="http://schemas.microsoft.com/office/2007/relationships/hdphoto" Target="../media/hdphoto5.wdp"/><Relationship Id="rId3" Type="http://schemas.openxmlformats.org/officeDocument/2006/relationships/image" Target="../media/image17.png"/><Relationship Id="rId7" Type="http://schemas.openxmlformats.org/officeDocument/2006/relationships/slide" Target="slide17.xml"/><Relationship Id="rId12" Type="http://schemas.openxmlformats.org/officeDocument/2006/relationships/image" Target="../media/image21.png"/><Relationship Id="rId17" Type="http://schemas.openxmlformats.org/officeDocument/2006/relationships/image" Target="../media/image23.png"/><Relationship Id="rId2" Type="http://schemas.openxmlformats.org/officeDocument/2006/relationships/image" Target="../media/image16.jpg"/><Relationship Id="rId16" Type="http://schemas.openxmlformats.org/officeDocument/2006/relationships/slide" Target="slide12.xml"/><Relationship Id="rId20"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slide" Target="slide19.xml"/><Relationship Id="rId5" Type="http://schemas.openxmlformats.org/officeDocument/2006/relationships/slide" Target="slide16.xml"/><Relationship Id="rId15" Type="http://schemas.microsoft.com/office/2007/relationships/hdphoto" Target="../media/hdphoto4.wdp"/><Relationship Id="rId10" Type="http://schemas.openxmlformats.org/officeDocument/2006/relationships/image" Target="../media/image20.png"/><Relationship Id="rId19" Type="http://schemas.openxmlformats.org/officeDocument/2006/relationships/image" Target="../media/image24.png"/><Relationship Id="rId4" Type="http://schemas.microsoft.com/office/2007/relationships/hdphoto" Target="../media/hdphoto3.wdp"/><Relationship Id="rId9" Type="http://schemas.openxmlformats.org/officeDocument/2006/relationships/slide" Target="slide18.xml"/><Relationship Id="rId1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5.png"/><Relationship Id="rId7" Type="http://schemas.microsoft.com/office/2007/relationships/hdphoto" Target="../media/hdphoto7.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8.wdp"/><Relationship Id="rId4" Type="http://schemas.openxmlformats.org/officeDocument/2006/relationships/image" Target="../media/image26.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1.png"/><Relationship Id="rId7" Type="http://schemas.microsoft.com/office/2007/relationships/hdphoto" Target="../media/hdphoto7.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33.png"/><Relationship Id="rId10" Type="http://schemas.microsoft.com/office/2007/relationships/hdphoto" Target="../media/hdphoto8.wdp"/><Relationship Id="rId4" Type="http://schemas.openxmlformats.org/officeDocument/2006/relationships/image" Target="../media/image32.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5.png"/><Relationship Id="rId7" Type="http://schemas.microsoft.com/office/2007/relationships/hdphoto" Target="../media/hdphoto7.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8.png"/><Relationship Id="rId5" Type="http://schemas.openxmlformats.org/officeDocument/2006/relationships/image" Target="../media/image37.png"/><Relationship Id="rId10" Type="http://schemas.microsoft.com/office/2007/relationships/hdphoto" Target="../media/hdphoto8.wdp"/><Relationship Id="rId4" Type="http://schemas.openxmlformats.org/officeDocument/2006/relationships/image" Target="../media/image36.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9.png"/><Relationship Id="rId7" Type="http://schemas.microsoft.com/office/2007/relationships/hdphoto" Target="../media/hdphoto7.wdp"/><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42.png"/><Relationship Id="rId5" Type="http://schemas.openxmlformats.org/officeDocument/2006/relationships/image" Target="../media/image41.png"/><Relationship Id="rId10" Type="http://schemas.microsoft.com/office/2007/relationships/hdphoto" Target="../media/hdphoto8.wdp"/><Relationship Id="rId4" Type="http://schemas.openxmlformats.org/officeDocument/2006/relationships/image" Target="../media/image40.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l-NL" b="1" dirty="0">
                <a:solidFill>
                  <a:schemeClr val="tx1"/>
                </a:solidFill>
                <a:latin typeface="Times New Roman" panose="02020603050405020304" pitchFamily="18" charset="0"/>
                <a:ea typeface="Times New Roman" panose="02020603050405020304" pitchFamily="18" charset="0"/>
              </a:rPr>
              <a:t>§ 1. TẬP HỢP. </a:t>
            </a:r>
            <a:br>
              <a:rPr lang="nl-NL" b="1" dirty="0">
                <a:solidFill>
                  <a:schemeClr val="tx1"/>
                </a:solidFill>
                <a:latin typeface="Times New Roman" panose="02020603050405020304" pitchFamily="18" charset="0"/>
                <a:ea typeface="Times New Roman" panose="02020603050405020304" pitchFamily="18" charset="0"/>
              </a:rPr>
            </a:br>
            <a:r>
              <a:rPr lang="nl-NL" b="1" dirty="0">
                <a:solidFill>
                  <a:schemeClr val="tx1"/>
                </a:solidFill>
                <a:latin typeface="Times New Roman" panose="02020603050405020304" pitchFamily="18" charset="0"/>
                <a:ea typeface="Times New Roman" panose="02020603050405020304" pitchFamily="18" charset="0"/>
              </a:rPr>
              <a:t>PHẦN TỬ CỦA TẬP HỢP</a:t>
            </a:r>
            <a:endParaRPr lang="en-US" dirty="0">
              <a:solidFill>
                <a:schemeClr val="tx1"/>
              </a:solidFill>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GV: HOÀNG THỊ THÙY TRANG</a:t>
            </a:r>
          </a:p>
          <a:p>
            <a:r>
              <a:rPr lang="en-US" dirty="0" smtClean="0">
                <a:latin typeface="Times New Roman" panose="02020603050405020304" pitchFamily="18" charset="0"/>
                <a:cs typeface="Times New Roman" panose="02020603050405020304" pitchFamily="18" charset="0"/>
              </a:rPr>
              <a:t>ĐƠN VỊ CÔNG TÁC: LỚP 6A2 - TRƯỜNG THCS PHÚ HỘI</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6475412" y="1092200"/>
            <a:ext cx="4769806" cy="711200"/>
          </a:xfrm>
        </p:spPr>
        <p:txBody>
          <a:bodyPr>
            <a:normAutofit/>
          </a:bodyPr>
          <a:lstStyle/>
          <a:p>
            <a:r>
              <a:rPr lang="en-US" sz="2400" dirty="0" err="1"/>
              <a:t>Đáp</a:t>
            </a:r>
            <a:r>
              <a:rPr lang="en-US" sz="2400" dirty="0"/>
              <a:t> </a:t>
            </a:r>
            <a:r>
              <a:rPr lang="en-US" sz="2400" dirty="0" err="1"/>
              <a:t>án</a:t>
            </a:r>
            <a:r>
              <a:rPr lang="en-US" sz="2400" dirty="0"/>
              <a:t> </a:t>
            </a:r>
            <a:r>
              <a:rPr lang="en-US" sz="2400" dirty="0" err="1"/>
              <a:t>thực</a:t>
            </a:r>
            <a:r>
              <a:rPr lang="en-US" sz="2400" dirty="0"/>
              <a:t> </a:t>
            </a:r>
            <a:r>
              <a:rPr lang="en-US" sz="2400" dirty="0" err="1"/>
              <a:t>hành</a:t>
            </a:r>
            <a:r>
              <a:rPr lang="en-US" sz="2400" dirty="0"/>
              <a:t> 3</a:t>
            </a:r>
          </a:p>
        </p:txBody>
      </p:sp>
      <p:sp>
        <p:nvSpPr>
          <p:cNvPr id="6" name="Content Placeholder 5"/>
          <p:cNvSpPr>
            <a:spLocks noGrp="1"/>
          </p:cNvSpPr>
          <p:nvPr>
            <p:ph sz="quarter" idx="4"/>
          </p:nvPr>
        </p:nvSpPr>
        <p:spPr>
          <a:xfrm>
            <a:off x="6471349" y="1803400"/>
            <a:ext cx="4773956" cy="4673600"/>
          </a:xfrm>
        </p:spPr>
        <p:txBody>
          <a:bodyPr>
            <a:normAutofit/>
          </a:bodyPr>
          <a:lstStyle/>
          <a:p>
            <a:pPr marL="0" indent="0" algn="just">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 = {8;9;10;11;12;13;14}.</a:t>
            </a:r>
          </a:p>
          <a:p>
            <a:pPr marL="0" indent="0" algn="just">
              <a:buNone/>
            </a:pPr>
            <a:r>
              <a:rPr lang="en-US" sz="2400" dirty="0">
                <a:latin typeface="Times New Roman" panose="02020603050405020304" pitchFamily="18" charset="0"/>
                <a:cs typeface="Times New Roman" panose="02020603050405020304" pitchFamily="18" charset="0"/>
              </a:rPr>
              <a:t>b) 10 ∈ A, 13 ∈ A, 16 ∉ A, 19 ∉ A.</a:t>
            </a:r>
          </a:p>
          <a:p>
            <a:pPr marL="0" indent="0" algn="just">
              <a:buNone/>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1: B = {</a:t>
            </a:r>
            <a:r>
              <a:rPr lang="en-US" sz="2400" dirty="0" err="1">
                <a:latin typeface="Times New Roman" panose="02020603050405020304" pitchFamily="18" charset="0"/>
                <a:cs typeface="Times New Roman" panose="02020603050405020304" pitchFamily="18" charset="0"/>
              </a:rPr>
              <a:t>x|x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a:t>
            </a:r>
          </a:p>
          <a:p>
            <a:pPr marL="0" indent="0" algn="just">
              <a:buNone/>
            </a:pP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2: B = {8;10;12;14}</a:t>
            </a:r>
          </a:p>
          <a:p>
            <a:pPr marL="0" indent="0">
              <a:buNone/>
            </a:pPr>
            <a:endParaRPr lang="en-US" dirty="0"/>
          </a:p>
        </p:txBody>
      </p:sp>
      <p:sp>
        <p:nvSpPr>
          <p:cNvPr id="7" name="TextBox 6">
            <a:extLst>
              <a:ext uri="{FF2B5EF4-FFF2-40B4-BE49-F238E27FC236}">
                <a16:creationId xmlns:a16="http://schemas.microsoft.com/office/drawing/2014/main" xmlns="" id="{3BAA0E61-E6C0-480D-90C4-D147BF45F356}"/>
              </a:ext>
            </a:extLst>
          </p:cNvPr>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C. HOẠT ĐỘNG THỰC HÀNH</a:t>
            </a:r>
          </a:p>
        </p:txBody>
      </p:sp>
      <p:sp>
        <p:nvSpPr>
          <p:cNvPr id="14" name="Text Placeholder 4">
            <a:extLst>
              <a:ext uri="{FF2B5EF4-FFF2-40B4-BE49-F238E27FC236}">
                <a16:creationId xmlns:a16="http://schemas.microsoft.com/office/drawing/2014/main" xmlns="" id="{899EE959-3348-4670-8962-A3A4D0B0A1F2}"/>
              </a:ext>
            </a:extLst>
          </p:cNvPr>
          <p:cNvSpPr txBox="1">
            <a:spLocks/>
          </p:cNvSpPr>
          <p:nvPr/>
        </p:nvSpPr>
        <p:spPr>
          <a:xfrm>
            <a:off x="760412" y="10922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r>
              <a:rPr lang="en-US" sz="2400" dirty="0" err="1"/>
              <a:t>Đáp</a:t>
            </a:r>
            <a:r>
              <a:rPr lang="en-US" sz="2400" dirty="0"/>
              <a:t> </a:t>
            </a:r>
            <a:r>
              <a:rPr lang="en-US" sz="2400" dirty="0" err="1"/>
              <a:t>án</a:t>
            </a:r>
            <a:r>
              <a:rPr lang="en-US" sz="2400" dirty="0"/>
              <a:t> </a:t>
            </a:r>
            <a:r>
              <a:rPr lang="en-US" sz="2400" dirty="0" err="1"/>
              <a:t>thực</a:t>
            </a:r>
            <a:r>
              <a:rPr lang="en-US" sz="2400" dirty="0"/>
              <a:t> </a:t>
            </a:r>
            <a:r>
              <a:rPr lang="en-US" sz="2400" dirty="0" err="1"/>
              <a:t>hành</a:t>
            </a:r>
            <a:r>
              <a:rPr lang="en-US" sz="2400" dirty="0"/>
              <a:t> 2</a:t>
            </a:r>
          </a:p>
        </p:txBody>
      </p:sp>
      <p:sp>
        <p:nvSpPr>
          <p:cNvPr id="15" name="Content Placeholder 5">
            <a:extLst>
              <a:ext uri="{FF2B5EF4-FFF2-40B4-BE49-F238E27FC236}">
                <a16:creationId xmlns:a16="http://schemas.microsoft.com/office/drawing/2014/main" xmlns="" id="{42727387-6444-40F7-B5DC-55CA9D4DA960}"/>
              </a:ext>
            </a:extLst>
          </p:cNvPr>
          <p:cNvSpPr txBox="1">
            <a:spLocks/>
          </p:cNvSpPr>
          <p:nvPr/>
        </p:nvSpPr>
        <p:spPr>
          <a:xfrm>
            <a:off x="756349" y="1803400"/>
            <a:ext cx="4773956" cy="35560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a) + Tính chất đặc trưng của tập hợp E là: E gồm số tự nhiên chẵn nhỏ hơn 10.</a:t>
            </a:r>
          </a:p>
          <a:p>
            <a:pPr marL="0" indent="0" algn="just">
              <a:buFont typeface="Arial" pitchFamily="34" charset="0"/>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Có thể viết E</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{x|x là số tự nhiên chẵn nhỏ hơn 10}.</a:t>
            </a:r>
          </a:p>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b) P={11;12;13;14;15;16;17;18;19}</a:t>
            </a:r>
          </a:p>
          <a:p>
            <a:pPr marL="0" indent="0">
              <a:buFont typeface="Arial" pitchFamily="34" charset="0"/>
              <a:buNone/>
            </a:pPr>
            <a:endParaRPr lang="en-US" dirty="0"/>
          </a:p>
        </p:txBody>
      </p:sp>
    </p:spTree>
    <p:extLst>
      <p:ext uri="{BB962C8B-B14F-4D97-AF65-F5344CB8AC3E}">
        <p14:creationId xmlns:p14="http://schemas.microsoft.com/office/powerpoint/2010/main" val="646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vi-VN" sz="2800" b="1" dirty="0">
                <a:latin typeface="Times New Roman" panose="02020603050405020304" pitchFamily="18" charset="0"/>
                <a:cs typeface="Times New Roman" panose="02020603050405020304" pitchFamily="18" charset="0"/>
              </a:rPr>
              <a:t>Dưới đây là quảng cáo khuyến mãi cuối tuần của một siêu thị</a:t>
            </a:r>
            <a:r>
              <a:rPr lang="en-US" sz="2800" b="1" dirty="0">
                <a:latin typeface="Times New Roman" panose="02020603050405020304" pitchFamily="18" charset="0"/>
                <a:cs typeface="Times New Roman" panose="02020603050405020304" pitchFamily="18" charset="0"/>
              </a:rPr>
              <a:t>.</a:t>
            </a:r>
          </a:p>
        </p:txBody>
      </p:sp>
      <p:pic>
        <p:nvPicPr>
          <p:cNvPr id="11" name="Content Placeholder 10">
            <a:extLst>
              <a:ext uri="{FF2B5EF4-FFF2-40B4-BE49-F238E27FC236}">
                <a16:creationId xmlns:a16="http://schemas.microsoft.com/office/drawing/2014/main" xmlns="" id="{EC8BEF1A-1248-4BD9-A988-0172478E0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662" y="1752600"/>
            <a:ext cx="8191500" cy="3143250"/>
          </a:xfrm>
        </p:spPr>
      </p:pic>
      <p:sp>
        <p:nvSpPr>
          <p:cNvPr id="14" name="Title 1">
            <a:extLst>
              <a:ext uri="{FF2B5EF4-FFF2-40B4-BE49-F238E27FC236}">
                <a16:creationId xmlns:a16="http://schemas.microsoft.com/office/drawing/2014/main" xmlns="" id="{05D5B481-124A-43E8-B161-EB1AF1AC5FDD}"/>
              </a:ext>
            </a:extLst>
          </p:cNvPr>
          <p:cNvSpPr txBox="1">
            <a:spLocks/>
          </p:cNvSpPr>
          <p:nvPr/>
        </p:nvSpPr>
        <p:spPr>
          <a:xfrm>
            <a:off x="1218883" y="5048250"/>
            <a:ext cx="9751060" cy="1168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just"/>
            <a:r>
              <a:rPr lang="vi-VN" sz="2800" b="1" dirty="0">
                <a:latin typeface="Times New Roman" panose="02020603050405020304" pitchFamily="18" charset="0"/>
                <a:cs typeface="Times New Roman" panose="02020603050405020304" pitchFamily="18" charset="0"/>
              </a:rPr>
              <a:t>Hãy viết tập hợp các sản phẩm được giảm giá trên 12000 đồng mỗi ki-lô-gam</a:t>
            </a:r>
            <a:r>
              <a:rPr lang="en-US" sz="28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259475CD-3F7D-4415-B54B-BAAF865B74EB}"/>
              </a:ext>
            </a:extLst>
          </p:cNvPr>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D. HOẠT ĐỘNG VẬN DỤNG</a:t>
            </a:r>
          </a:p>
        </p:txBody>
      </p:sp>
    </p:spTree>
    <p:extLst>
      <p:ext uri="{BB962C8B-B14F-4D97-AF65-F5344CB8AC3E}">
        <p14:creationId xmlns:p14="http://schemas.microsoft.com/office/powerpoint/2010/main" val="18023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589" y="0"/>
            <a:ext cx="12190413"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pic>
        <p:nvPicPr>
          <p:cNvPr id="5" name="Ảnh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282588" y="990601"/>
            <a:ext cx="7823198" cy="5867399"/>
          </a:xfrm>
          <a:prstGeom prst="rect">
            <a:avLst/>
          </a:prstGeom>
        </p:spPr>
      </p:pic>
      <p:sp>
        <p:nvSpPr>
          <p:cNvPr id="6" name="Hình chữ nhật 5"/>
          <p:cNvSpPr/>
          <p:nvPr/>
        </p:nvSpPr>
        <p:spPr>
          <a:xfrm>
            <a:off x="2436812" y="264889"/>
            <a:ext cx="7772400" cy="646331"/>
          </a:xfrm>
          <a:prstGeom prst="rect">
            <a:avLst/>
          </a:prstGeom>
        </p:spPr>
        <p:txBody>
          <a:bodyPr wrap="square">
            <a:spAutoFit/>
          </a:bodyPr>
          <a:lstStyle/>
          <a:p>
            <a:pPr algn="ctr"/>
            <a:r>
              <a:rPr lang="en-US" sz="3600" b="1">
                <a:ln w="12700">
                  <a:solidFill>
                    <a:schemeClr val="accent1"/>
                  </a:solidFill>
                  <a:prstDash val="solid"/>
                </a:ln>
                <a:solidFill>
                  <a:schemeClr val="accent2">
                    <a:lumMod val="40000"/>
                    <a:lumOff val="60000"/>
                  </a:schemeClr>
                </a:solidFill>
                <a:effectLst>
                  <a:outerShdw dist="38100" dir="2640000" algn="bl" rotWithShape="0">
                    <a:schemeClr val="accent1"/>
                  </a:outerShdw>
                </a:effectLst>
              </a:rPr>
              <a:t>MỊ CHÂU – TRỌNG THỦY</a:t>
            </a:r>
            <a:endParaRPr lang="vi-VN" sz="3600" b="1">
              <a:ln w="12700">
                <a:solidFill>
                  <a:schemeClr val="accent1"/>
                </a:solidFill>
                <a:prstDash val="solid"/>
              </a:ln>
              <a:solidFill>
                <a:schemeClr val="accent2">
                  <a:lumMod val="40000"/>
                  <a:lumOff val="60000"/>
                </a:schemeClr>
              </a:solidFill>
              <a:effectLst>
                <a:outerShdw dist="38100" dir="2640000" algn="bl" rotWithShape="0">
                  <a:schemeClr val="accent1"/>
                </a:outerShdw>
              </a:effectLst>
            </a:endParaRPr>
          </a:p>
        </p:txBody>
      </p:sp>
      <p:pic>
        <p:nvPicPr>
          <p:cNvPr id="7" name="Ảnh 6">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4803084" y="4021365"/>
            <a:ext cx="2358128" cy="1098631"/>
          </a:xfrm>
          <a:prstGeom prst="rect">
            <a:avLst/>
          </a:prstGeom>
        </p:spPr>
      </p:pic>
      <p:pic>
        <p:nvPicPr>
          <p:cNvPr id="8" name="Ảnh 7">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4756916" y="4766936"/>
            <a:ext cx="2307908" cy="1007029"/>
          </a:xfrm>
          <a:prstGeom prst="rect">
            <a:avLst/>
          </a:prstGeom>
        </p:spPr>
      </p:pic>
      <p:pic>
        <p:nvPicPr>
          <p:cNvPr id="9" name="Ảnh 8"/>
          <p:cNvPicPr>
            <a:picLocks noChangeAspect="1"/>
          </p:cNvPicPr>
          <p:nvPr/>
        </p:nvPicPr>
        <p:blipFill>
          <a:blip r:embed="rId8">
            <a:clrChange>
              <a:clrFrom>
                <a:srgbClr val="E8EFEF"/>
              </a:clrFrom>
              <a:clrTo>
                <a:srgbClr val="E8EFEF">
                  <a:alpha val="0"/>
                </a:srgbClr>
              </a:clrTo>
            </a:clrChange>
          </a:blip>
          <a:stretch>
            <a:fillRect/>
          </a:stretch>
        </p:blipFill>
        <p:spPr>
          <a:xfrm>
            <a:off x="4966795" y="5594280"/>
            <a:ext cx="1935116" cy="941685"/>
          </a:xfrm>
          <a:prstGeom prst="rect">
            <a:avLst/>
          </a:prstGeom>
        </p:spPr>
      </p:pic>
    </p:spTree>
    <p:extLst>
      <p:ext uri="{BB962C8B-B14F-4D97-AF65-F5344CB8AC3E}">
        <p14:creationId xmlns:p14="http://schemas.microsoft.com/office/powerpoint/2010/main" val="144760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repeatCount="indefinite" fill="hold" grpId="0" nodeType="withEffect">
                                  <p:stCondLst>
                                    <p:cond delay="0"/>
                                  </p:stCondLst>
                                  <p:iterate type="lt">
                                    <p:tmPct val="4000"/>
                                  </p:iterate>
                                  <p:childTnLst>
                                    <p:set>
                                      <p:cBhvr override="childStyle">
                                        <p:cTn id="6" dur="30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MỊ CHÂU</a:t>
            </a:r>
          </a:p>
        </p:txBody>
      </p:sp>
      <p:sp>
        <p:nvSpPr>
          <p:cNvPr id="4" name="TextBox 3"/>
          <p:cNvSpPr txBox="1"/>
          <p:nvPr/>
        </p:nvSpPr>
        <p:spPr>
          <a:xfrm>
            <a:off x="455612" y="1870770"/>
            <a:ext cx="11277600" cy="3539430"/>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Mị Châu</a:t>
            </a:r>
            <a:r>
              <a:rPr lang="vi-VN" sz="2800" dirty="0">
                <a:latin typeface="Times New Roman" panose="02020603050405020304" pitchFamily="18" charset="0"/>
                <a:cs typeface="Times New Roman" panose="02020603050405020304" pitchFamily="18" charset="0"/>
              </a:rPr>
              <a:t> (chữ Hán: </a:t>
            </a:r>
            <a:r>
              <a:rPr lang="ja-JP" altLang="en-US" sz="2800" dirty="0">
                <a:latin typeface="Times New Roman" panose="02020603050405020304" pitchFamily="18" charset="0"/>
                <a:cs typeface="Times New Roman" panose="02020603050405020304" pitchFamily="18" charset="0"/>
              </a:rPr>
              <a:t>媚珠</a:t>
            </a:r>
            <a:r>
              <a:rPr lang="en-US" altLang="ja-JP"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một nhân vật truyền thuyết rất nổi tiếng trong lịch sử Việt Nam. Nàng là con gái của An Dương Vương Thục Phán, người đã đánh bại Hùng Vương và khai sinh ra nước Âu Lạc trong lịch sử Việt Nam.</a:t>
            </a:r>
          </a:p>
          <a:p>
            <a:pPr algn="just"/>
            <a:r>
              <a:rPr lang="vi-VN" sz="2800" dirty="0">
                <a:latin typeface="Times New Roman" panose="02020603050405020304" pitchFamily="18" charset="0"/>
                <a:cs typeface="Times New Roman" panose="02020603050405020304" pitchFamily="18" charset="0"/>
              </a:rPr>
              <a:t>Câu chuyện truyền thuyết về nàng gắng liền với sự tích </a:t>
            </a:r>
            <a:r>
              <a:rPr lang="vi-VN" sz="2800" i="1" dirty="0">
                <a:latin typeface="Times New Roman" panose="02020603050405020304" pitchFamily="18" charset="0"/>
                <a:cs typeface="Times New Roman" panose="02020603050405020304" pitchFamily="18" charset="0"/>
              </a:rPr>
              <a:t>"Rải lông ngỗng dẫn Trọng Thủy"</a:t>
            </a:r>
            <a:r>
              <a:rPr lang="vi-VN" sz="2800" dirty="0">
                <a:latin typeface="Times New Roman" panose="02020603050405020304" pitchFamily="18" charset="0"/>
                <a:cs typeface="Times New Roman" panose="02020603050405020304" pitchFamily="18" charset="0"/>
              </a:rPr>
              <a:t>, một điển tích qua đó nàng đã để lộ thông tin quân sự cho chồng là Trọng Thủy, dẫn đến thất bại toàn diện của Âu Lạc trước quân đội của Triệu Đà.</a:t>
            </a:r>
          </a:p>
        </p:txBody>
      </p:sp>
      <p:pic>
        <p:nvPicPr>
          <p:cNvPr id="6" name="Picture 2" descr="Káº¿t quáº£ hÃ¬nh áº£nh cho lÃ´ng ngá»ng hoáº¡t hÃ¬nh">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a:off x="9523412" y="5181600"/>
            <a:ext cx="180473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2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CÁCH CHƠI</a:t>
            </a:r>
          </a:p>
        </p:txBody>
      </p:sp>
      <p:sp>
        <p:nvSpPr>
          <p:cNvPr id="3" name="Content Placeholder 2"/>
          <p:cNvSpPr>
            <a:spLocks noGrp="1"/>
          </p:cNvSpPr>
          <p:nvPr>
            <p:ph sz="quarter" idx="1"/>
          </p:nvPr>
        </p:nvSpPr>
        <p:spPr>
          <a:xfrm>
            <a:off x="1218883" y="1752600"/>
            <a:ext cx="9904729" cy="4038600"/>
          </a:xfrm>
        </p:spPr>
        <p:txBody>
          <a:bodyPr>
            <a:normAutofit/>
          </a:bodyPr>
          <a:lstStyle/>
          <a:p>
            <a:pPr marL="0" indent="0" algn="just">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rải</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a:t>
            </a:r>
          </a:p>
          <a:p>
            <a:pPr marL="0" indent="0" algn="just">
              <a:buNone/>
            </a:pP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a:t>
            </a:r>
          </a:p>
        </p:txBody>
      </p:sp>
      <p:pic>
        <p:nvPicPr>
          <p:cNvPr id="5" name="Picture 2" descr="Káº¿t quáº£ hÃ¬nh áº£nh cho lÃ´ng ngá»ng hoáº¡t hÃ¬nh">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a:off x="8228012" y="5181600"/>
            <a:ext cx="180473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3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 y="-1"/>
            <a:ext cx="12190413" cy="6887655"/>
          </a:xfrm>
          <a:prstGeom prst="rect">
            <a:avLst/>
          </a:prstGeom>
        </p:spPr>
      </p:pic>
      <p:pic>
        <p:nvPicPr>
          <p:cNvPr id="6" name="Ảnh 5"/>
          <p:cNvPicPr>
            <a:picLocks noChangeAspect="1"/>
          </p:cNvPicPr>
          <p:nvPr/>
        </p:nvPicPr>
        <p:blipFill>
          <a:blip r:embed="rId3">
            <a:extLst>
              <a:ext uri="{BEBA8EAE-BF5A-486C-A8C5-ECC9F3942E4B}">
                <a14:imgProps xmlns:a14="http://schemas.microsoft.com/office/drawing/2010/main">
                  <a14:imgLayer r:embed="rId4">
                    <a14:imgEffect>
                      <a14:backgroundRemoval t="1214" b="98544" l="0" r="64464">
                        <a14:foregroundMark x1="23214" y1="25728" x2="23214" y2="25728"/>
                        <a14:foregroundMark x1="36786" y1="20388" x2="36786" y2="20388"/>
                        <a14:foregroundMark x1="32679" y1="31796" x2="32679" y2="31796"/>
                        <a14:foregroundMark x1="22321" y1="32282" x2="22321" y2="32282"/>
                        <a14:foregroundMark x1="53393" y1="56068" x2="53393" y2="56068"/>
                        <a14:foregroundMark x1="52321" y1="59951" x2="52321" y2="59951"/>
                        <a14:backgroundMark x1="9107" y1="18932" x2="9107" y2="18932"/>
                        <a14:backgroundMark x1="11429" y1="21359" x2="11429" y2="21359"/>
                        <a14:backgroundMark x1="11429" y1="29854" x2="11429" y2="29854"/>
                        <a14:backgroundMark x1="8036" y1="35194" x2="8036" y2="35194"/>
                        <a14:backgroundMark x1="7500" y1="38107" x2="7500" y2="38107"/>
                        <a14:backgroundMark x1="15357" y1="28155" x2="15357" y2="28155"/>
                        <a14:backgroundMark x1="13214" y1="37379" x2="13214" y2="37379"/>
                        <a14:backgroundMark x1="6964" y1="40291" x2="6964" y2="40291"/>
                        <a14:backgroundMark x1="49821" y1="31553" x2="49821" y2="31553"/>
                        <a14:backgroundMark x1="49821" y1="31553" x2="49821" y2="31553"/>
                        <a14:backgroundMark x1="53214" y1="24757" x2="53571" y2="25000"/>
                        <a14:backgroundMark x1="58036" y1="32282" x2="58036" y2="32282"/>
                        <a14:backgroundMark x1="60179" y1="35194" x2="60179" y2="35194"/>
                        <a14:backgroundMark x1="63036" y1="39563" x2="63036" y2="39563"/>
                        <a14:backgroundMark x1="61786" y1="31553" x2="61786" y2="31553"/>
                        <a14:backgroundMark x1="46786" y1="31796" x2="46786" y2="31796"/>
                        <a14:backgroundMark x1="60179" y1="20874" x2="60179" y2="20874"/>
                        <a14:backgroundMark x1="61964" y1="24757" x2="61964" y2="24757"/>
                        <a14:backgroundMark x1="61964" y1="24757" x2="61964" y2="24757"/>
                        <a14:backgroundMark x1="30714" y1="17718" x2="30714" y2="17718"/>
                        <a14:backgroundMark x1="30536" y1="20874" x2="30536" y2="20874"/>
                        <a14:backgroundMark x1="29286" y1="26456" x2="29286" y2="26456"/>
                        <a14:backgroundMark x1="32679" y1="24515" x2="32679" y2="24515"/>
                        <a14:backgroundMark x1="6071" y1="20388" x2="6071" y2="20388"/>
                        <a14:backgroundMark x1="5357" y1="25485" x2="5357" y2="25485"/>
                        <a14:backgroundMark x1="5714" y1="30583" x2="5714" y2="30583"/>
                        <a14:backgroundMark x1="1964" y1="16990" x2="1964" y2="16990"/>
                        <a14:backgroundMark x1="2500" y1="21117" x2="2500" y2="21117"/>
                        <a14:backgroundMark x1="1607" y1="36165" x2="1607" y2="36165"/>
                        <a14:backgroundMark x1="28036" y1="17476" x2="28036" y2="17476"/>
                        <a14:backgroundMark x1="27143" y1="34223" x2="27143" y2="34223"/>
                        <a14:backgroundMark x1="27321" y1="38350" x2="27321" y2="38350"/>
                        <a14:backgroundMark x1="27321" y1="40049" x2="27321" y2="40049"/>
                        <a14:backgroundMark x1="55536" y1="54612" x2="55536" y2="54612"/>
                        <a14:backgroundMark x1="51964" y1="58010" x2="51964" y2="58010"/>
                        <a14:backgroundMark x1="3214" y1="41019" x2="3214" y2="41019"/>
                      </a14:backgroundRemoval>
                    </a14:imgEffect>
                  </a14:imgLayer>
                </a14:imgProps>
              </a:ext>
              <a:ext uri="{28A0092B-C50C-407E-A947-70E740481C1C}">
                <a14:useLocalDpi xmlns:a14="http://schemas.microsoft.com/office/drawing/2010/main" val="0"/>
              </a:ext>
            </a:extLst>
          </a:blip>
          <a:stretch>
            <a:fillRect/>
          </a:stretch>
        </p:blipFill>
        <p:spPr>
          <a:xfrm rot="20782674">
            <a:off x="3523610" y="3083006"/>
            <a:ext cx="3733800" cy="2900293"/>
          </a:xfrm>
          <a:prstGeom prst="rect">
            <a:avLst/>
          </a:prstGeom>
        </p:spPr>
      </p:pic>
      <p:pic>
        <p:nvPicPr>
          <p:cNvPr id="8" name="1">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2505410" y="75399"/>
            <a:ext cx="731520" cy="1669102"/>
          </a:xfrm>
          <a:prstGeom prst="rect">
            <a:avLst/>
          </a:prstGeom>
        </p:spPr>
      </p:pic>
      <p:pic>
        <p:nvPicPr>
          <p:cNvPr id="9" name="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3565917" y="0"/>
            <a:ext cx="619048" cy="1590476"/>
          </a:xfrm>
          <a:prstGeom prst="rect">
            <a:avLst/>
          </a:prstGeom>
        </p:spPr>
      </p:pic>
      <p:pic>
        <p:nvPicPr>
          <p:cNvPr id="10" name="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4513952" y="-14066"/>
            <a:ext cx="609524" cy="1580952"/>
          </a:xfrm>
          <a:prstGeom prst="rect">
            <a:avLst/>
          </a:prstGeom>
        </p:spPr>
      </p:pic>
      <p:pic>
        <p:nvPicPr>
          <p:cNvPr id="11" name="4">
            <a:hlinkClick r:id="rId11"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5456870" y="85675"/>
            <a:ext cx="605400" cy="1648549"/>
          </a:xfrm>
          <a:prstGeom prst="rect">
            <a:avLst/>
          </a:prstGeom>
        </p:spPr>
      </p:pic>
      <p:pic>
        <p:nvPicPr>
          <p:cNvPr id="17" name="Ảnh 16">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8791" b="89011" l="1946" r="100000"/>
                    </a14:imgEffect>
                    <a14:imgEffect>
                      <a14:saturation sat="0"/>
                    </a14:imgEffect>
                  </a14:imgLayer>
                </a14:imgProps>
              </a:ext>
            </a:extLst>
          </a:blip>
          <a:stretch>
            <a:fillRect/>
          </a:stretch>
        </p:blipFill>
        <p:spPr>
          <a:xfrm>
            <a:off x="7863617" y="166900"/>
            <a:ext cx="2447619" cy="866667"/>
          </a:xfrm>
          <a:prstGeom prst="rect">
            <a:avLst/>
          </a:prstGeom>
        </p:spPr>
      </p:pic>
      <p:pic>
        <p:nvPicPr>
          <p:cNvPr id="20" name="Picture 2" descr="Káº¿t quáº£ hÃ¬nh áº£nh cho lÃ´ng ngá»ng hoáº¡t hÃ¬nh">
            <a:hlinkClick r:id="rId16"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465611">
            <a:off x="3030643" y="5829917"/>
            <a:ext cx="747709" cy="6313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áº¿t quáº£ hÃ¬nh áº£nh cho lÃ´ng ngá»ng hoáº¡t hÃ¬nh">
            <a:hlinkClick r:id="rId16" action="ppaction://hlinksldjump"/>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211715">
            <a:off x="2386665" y="5981825"/>
            <a:ext cx="625467" cy="5281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áº¿t quáº£ hÃ¬nh áº£nh cho lÃ´ng ngá»ng hoáº¡t hÃ¬nh">
            <a:hlinkClick r:id="rId16" action="ppaction://hlinksldjump"/>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7634005">
            <a:off x="3443632" y="4386848"/>
            <a:ext cx="625467" cy="5281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áº¿t quáº£ hÃ¬nh áº£nh cho lÃ´ng ngá»ng hoáº¡t hÃ¬nh">
            <a:hlinkClick r:id="rId16" action="ppaction://hlinksldjump"/>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937386">
            <a:off x="1851472" y="6203603"/>
            <a:ext cx="625467" cy="52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3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8"/>
                                        </p:tgtEl>
                                        <p:attrNameLst>
                                          <p:attrName>ppt_y</p:attrName>
                                        </p:attrNameLst>
                                      </p:cBhvr>
                                      <p:tavLst>
                                        <p:tav tm="0">
                                          <p:val>
                                            <p:strVal val="#ppt_y"/>
                                          </p:val>
                                        </p:tav>
                                        <p:tav tm="100000">
                                          <p:val>
                                            <p:strVal val="#ppt_y+#ppt_h*1.125000"/>
                                          </p:val>
                                        </p:tav>
                                      </p:tavLst>
                                    </p:anim>
                                    <p:animEffect transition="out" filter="wipe(down)">
                                      <p:cBhvr>
                                        <p:cTn id="7" dur="500"/>
                                        <p:tgtEl>
                                          <p:spTgt spid="8"/>
                                        </p:tgtEl>
                                      </p:cBhvr>
                                    </p:animEffect>
                                    <p:set>
                                      <p:cBhvr>
                                        <p:cTn id="8" dur="1" fill="hold">
                                          <p:stCondLst>
                                            <p:cond delay="499"/>
                                          </p:stCondLst>
                                        </p:cTn>
                                        <p:tgtEl>
                                          <p:spTgt spid="8"/>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9"/>
                                        </p:tgtEl>
                                        <p:attrNameLst>
                                          <p:attrName>ppt_y</p:attrName>
                                        </p:attrNameLst>
                                      </p:cBhvr>
                                      <p:tavLst>
                                        <p:tav tm="0">
                                          <p:val>
                                            <p:strVal val="#ppt_y"/>
                                          </p:val>
                                        </p:tav>
                                        <p:tav tm="100000">
                                          <p:val>
                                            <p:strVal val="#ppt_y+#ppt_h*1.125000"/>
                                          </p:val>
                                        </p:tav>
                                      </p:tavLst>
                                    </p:anim>
                                    <p:animEffect transition="out" filter="wipe(dow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2" presetClass="exit" presetSubtype="4" fill="hold" nodeType="clickEffect">
                                  <p:stCondLst>
                                    <p:cond delay="0"/>
                                  </p:stCondLst>
                                  <p:childTnLst>
                                    <p:anim calcmode="lin" valueType="num">
                                      <p:cBhvr additive="base">
                                        <p:cTn id="26" dur="500"/>
                                        <p:tgtEl>
                                          <p:spTgt spid="10"/>
                                        </p:tgtEl>
                                        <p:attrNameLst>
                                          <p:attrName>ppt_y</p:attrName>
                                        </p:attrNameLst>
                                      </p:cBhvr>
                                      <p:tavLst>
                                        <p:tav tm="0">
                                          <p:val>
                                            <p:strVal val="#ppt_y"/>
                                          </p:val>
                                        </p:tav>
                                        <p:tav tm="100000">
                                          <p:val>
                                            <p:strVal val="#ppt_y+#ppt_h*1.125000"/>
                                          </p:val>
                                        </p:tav>
                                      </p:tavLst>
                                    </p:anim>
                                    <p:animEffect transition="out" filter="wipe(down)">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2" presetClass="exit" presetSubtype="4" fill="hold" nodeType="clickEffect">
                                  <p:stCondLst>
                                    <p:cond delay="0"/>
                                  </p:stCondLst>
                                  <p:childTnLst>
                                    <p:anim calcmode="lin" valueType="num">
                                      <p:cBhvr additive="base">
                                        <p:cTn id="36" dur="500"/>
                                        <p:tgtEl>
                                          <p:spTgt spid="11"/>
                                        </p:tgtEl>
                                        <p:attrNameLst>
                                          <p:attrName>ppt_y</p:attrName>
                                        </p:attrNameLst>
                                      </p:cBhvr>
                                      <p:tavLst>
                                        <p:tav tm="0">
                                          <p:val>
                                            <p:strVal val="#ppt_y"/>
                                          </p:val>
                                        </p:tav>
                                        <p:tav tm="100000">
                                          <p:val>
                                            <p:strVal val="#ppt_y+#ppt_h*1.125000"/>
                                          </p:val>
                                        </p:tav>
                                      </p:tavLst>
                                    </p:anim>
                                    <p:animEffect transition="out" filter="wipe(down)">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08400" cy="6858000"/>
          </a:xfrm>
          <a:prstGeom prst="rect">
            <a:avLst/>
          </a:prstGeom>
        </p:spPr>
      </p:pic>
      <p:sp>
        <p:nvSpPr>
          <p:cNvPr id="5" name="Round Same Side Corner Rectangle 7"/>
          <p:cNvSpPr/>
          <p:nvPr/>
        </p:nvSpPr>
        <p:spPr>
          <a:xfrm rot="16200000">
            <a:off x="6513994" y="1444795"/>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4663"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2240" y="2355138"/>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ound Same Side Corner Rectangle 10"/>
          <p:cNvSpPr/>
          <p:nvPr/>
        </p:nvSpPr>
        <p:spPr>
          <a:xfrm rot="5400000" flipH="1">
            <a:off x="9054663"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2770" y="3226333"/>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5195"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2770" y="4030479"/>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5195"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7495"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5489"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7739"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69181" y="5635557"/>
            <a:ext cx="472155" cy="707886"/>
          </a:xfrm>
          <a:prstGeom prst="rect">
            <a:avLst/>
          </a:prstGeom>
          <a:noFill/>
          <a:ln w="9525">
            <a:noFill/>
            <a:miter lim="800000"/>
            <a:headEnd/>
            <a:tailEnd/>
          </a:ln>
        </p:spPr>
        <p:txBody>
          <a:bodyPr wrap="square" anchor="ctr">
            <a:spAutoFit/>
          </a:bodyPr>
          <a:lstStyle/>
          <a:p>
            <a:pPr algn="ctr"/>
            <a:r>
              <a:rPr lang="en-US" sz="4000" b="1" dirty="0">
                <a:solidFill>
                  <a:schemeClr val="bg1"/>
                </a:solidFill>
                <a:latin typeface="Comic Sans MS" pitchFamily="66" charset="0"/>
              </a:rPr>
              <a:t>D</a:t>
            </a:r>
          </a:p>
        </p:txBody>
      </p:sp>
      <p:sp>
        <p:nvSpPr>
          <p:cNvPr id="17" name="Rectangle 32"/>
          <p:cNvSpPr>
            <a:spLocks noChangeArrowheads="1"/>
          </p:cNvSpPr>
          <p:nvPr/>
        </p:nvSpPr>
        <p:spPr bwMode="auto">
          <a:xfrm>
            <a:off x="4998581"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xmlns:a14="http://schemas.microsoft.com/office/drawing/2010/main">
        <mc:Choice Requires="a14">
          <p:sp>
            <p:nvSpPr>
              <p:cNvPr id="18" name="Rectangle 37"/>
              <p:cNvSpPr>
                <a:spLocks noChangeArrowheads="1"/>
              </p:cNvSpPr>
              <p:nvPr/>
            </p:nvSpPr>
            <p:spPr bwMode="auto">
              <a:xfrm>
                <a:off x="5132808" y="4157246"/>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bg1"/>
                          </a:solidFill>
                          <a:latin typeface="Cambria Math" panose="02040503050406030204" pitchFamily="18" charset="0"/>
                        </a:rPr>
                        <m:t>7</m:t>
                      </m:r>
                      <m:r>
                        <a:rPr lang="en-US" sz="2000" i="1" dirty="0" smtClean="0">
                          <a:solidFill>
                            <a:schemeClr val="bg1"/>
                          </a:solidFill>
                          <a:latin typeface="Cambria Math" panose="02040503050406030204" pitchFamily="18" charset="0"/>
                          <a:ea typeface="Cambria Math" panose="02040503050406030204" pitchFamily="18" charset="0"/>
                        </a:rPr>
                        <m:t>∉</m:t>
                      </m:r>
                      <m:r>
                        <a:rPr lang="en-US" sz="2000" i="1" dirty="0" smtClean="0">
                          <a:solidFill>
                            <a:schemeClr val="bg1"/>
                          </a:solidFill>
                          <a:latin typeface="Cambria Math" panose="02040503050406030204" pitchFamily="18" charset="0"/>
                        </a:rPr>
                        <m:t>𝐷</m:t>
                      </m:r>
                      <m:r>
                        <a:rPr lang="en-US" sz="2000" i="1" dirty="0">
                          <a:solidFill>
                            <a:schemeClr val="bg1"/>
                          </a:solidFill>
                          <a:latin typeface="Cambria Math" panose="02040503050406030204" pitchFamily="18" charset="0"/>
                        </a:rPr>
                        <m:t>.</m:t>
                      </m:r>
                    </m:oMath>
                  </m:oMathPara>
                </a14:m>
                <a:endParaRPr lang="en-US" sz="2000" dirty="0"/>
              </a:p>
            </p:txBody>
          </p:sp>
        </mc:Choice>
        <mc:Fallback xmlns="">
          <p:sp>
            <p:nvSpPr>
              <p:cNvPr id="18" name="Rectangle 37"/>
              <p:cNvSpPr>
                <a:spLocks noRot="1" noChangeAspect="1" noMove="1" noResize="1" noEditPoints="1" noAdjustHandles="1" noChangeArrowheads="1" noChangeShapeType="1" noTextEdit="1"/>
              </p:cNvSpPr>
              <p:nvPr/>
            </p:nvSpPr>
            <p:spPr bwMode="auto">
              <a:xfrm>
                <a:off x="5132808" y="4157246"/>
                <a:ext cx="3542003" cy="400110"/>
              </a:xfrm>
              <a:prstGeom prst="rect">
                <a:avLst/>
              </a:prstGeom>
              <a:blipFill>
                <a:blip r:embed="rId3"/>
                <a:stretch>
                  <a:fillRect b="-151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8"/>
              <p:cNvSpPr>
                <a:spLocks noChangeArrowheads="1"/>
              </p:cNvSpPr>
              <p:nvPr/>
            </p:nvSpPr>
            <p:spPr bwMode="auto">
              <a:xfrm>
                <a:off x="5074781" y="5029200"/>
                <a:ext cx="3542002"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bg1"/>
                          </a:solidFill>
                          <a:latin typeface="Cambria Math" panose="02040503050406030204" pitchFamily="18" charset="0"/>
                        </a:rPr>
                        <m:t>17</m:t>
                      </m:r>
                      <m:r>
                        <a:rPr lang="en-US" sz="2000" i="1" dirty="0" smtClean="0">
                          <a:solidFill>
                            <a:schemeClr val="bg1"/>
                          </a:solidFill>
                          <a:latin typeface="Cambria Math" panose="02040503050406030204" pitchFamily="18" charset="0"/>
                          <a:ea typeface="Cambria Math" panose="02040503050406030204" pitchFamily="18" charset="0"/>
                        </a:rPr>
                        <m:t>∈</m:t>
                      </m:r>
                      <m:r>
                        <a:rPr lang="en-US" sz="2000" i="1" dirty="0" smtClean="0">
                          <a:solidFill>
                            <a:schemeClr val="bg1"/>
                          </a:solidFill>
                          <a:latin typeface="Cambria Math" panose="02040503050406030204" pitchFamily="18" charset="0"/>
                        </a:rPr>
                        <m:t>𝐷</m:t>
                      </m:r>
                    </m:oMath>
                  </m:oMathPara>
                </a14:m>
                <a:endParaRPr lang="en-US" sz="2000" dirty="0"/>
              </a:p>
            </p:txBody>
          </p:sp>
        </mc:Choice>
        <mc:Fallback xmlns="">
          <p:sp>
            <p:nvSpPr>
              <p:cNvPr id="19" name="Rectangle 38"/>
              <p:cNvSpPr>
                <a:spLocks noRot="1" noChangeAspect="1" noMove="1" noResize="1" noEditPoints="1" noAdjustHandles="1" noChangeArrowheads="1" noChangeShapeType="1" noTextEdit="1"/>
              </p:cNvSpPr>
              <p:nvPr/>
            </p:nvSpPr>
            <p:spPr bwMode="auto">
              <a:xfrm>
                <a:off x="5074781" y="5029200"/>
                <a:ext cx="3542002" cy="40011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9"/>
              <p:cNvSpPr>
                <a:spLocks noChangeArrowheads="1"/>
              </p:cNvSpPr>
              <p:nvPr/>
            </p:nvSpPr>
            <p:spPr bwMode="auto">
              <a:xfrm>
                <a:off x="5132808" y="5816025"/>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bg1"/>
                          </a:solidFill>
                          <a:latin typeface="Cambria Math" panose="02040503050406030204" pitchFamily="18" charset="0"/>
                        </a:rPr>
                        <m:t>0</m:t>
                      </m:r>
                      <m:r>
                        <a:rPr lang="en-US" sz="2000" b="0" i="1" dirty="0" smtClean="0">
                          <a:solidFill>
                            <a:schemeClr val="bg1"/>
                          </a:solidFill>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𝐷</m:t>
                      </m:r>
                    </m:oMath>
                  </m:oMathPara>
                </a14:m>
                <a:endParaRPr lang="en-US" sz="2000" dirty="0">
                  <a:solidFill>
                    <a:schemeClr val="bg1"/>
                  </a:solidFill>
                </a:endParaRPr>
              </a:p>
            </p:txBody>
          </p:sp>
        </mc:Choice>
        <mc:Fallback xmlns="">
          <p:sp>
            <p:nvSpPr>
              <p:cNvPr id="20" name="Rectangle 39"/>
              <p:cNvSpPr>
                <a:spLocks noRot="1" noChangeAspect="1" noMove="1" noResize="1" noEditPoints="1" noAdjustHandles="1" noChangeArrowheads="1" noChangeShapeType="1" noTextEdit="1"/>
              </p:cNvSpPr>
              <p:nvPr/>
            </p:nvSpPr>
            <p:spPr bwMode="auto">
              <a:xfrm>
                <a:off x="5132808" y="5816025"/>
                <a:ext cx="3542003" cy="400110"/>
              </a:xfrm>
              <a:prstGeom prst="rect">
                <a:avLst/>
              </a:prstGeom>
              <a:blipFill>
                <a:blip r:embed="rId5"/>
                <a:stretch>
                  <a:fillRect b="-1515"/>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8338"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8338"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8338"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8338"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8338"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8338"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0938"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3784"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3212" y="382142"/>
            <a:ext cx="11582400" cy="1938992"/>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 D là tập hợp các số tự nhiên vừa lớn hơn 5 vừa nhỏ hơn 12. Trong các khẳng định sau, khẳng định nào là đúng?</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6886" y="4000915"/>
            <a:ext cx="1515640" cy="25272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C1391FFC-4BAC-47D2-A990-1B5666133351}"/>
                  </a:ext>
                </a:extLst>
              </p:cNvPr>
              <p:cNvSpPr/>
              <p:nvPr/>
            </p:nvSpPr>
            <p:spPr>
              <a:xfrm>
                <a:off x="4993680" y="3200400"/>
                <a:ext cx="367623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panose="02040503050406030204" pitchFamily="18" charset="0"/>
                        </a:rPr>
                        <m:t>5∈</m:t>
                      </m:r>
                      <m:r>
                        <a:rPr lang="en-US" sz="2000" i="1" smtClean="0">
                          <a:solidFill>
                            <a:schemeClr val="bg1"/>
                          </a:solidFill>
                          <a:latin typeface="Cambria Math" panose="02040503050406030204" pitchFamily="18" charset="0"/>
                        </a:rPr>
                        <m:t>𝐷</m:t>
                      </m:r>
                      <m:r>
                        <a:rPr lang="en-US" sz="2000"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4993680" y="3200400"/>
                <a:ext cx="3676230" cy="400110"/>
              </a:xfrm>
              <a:prstGeom prst="rect">
                <a:avLst/>
              </a:prstGeom>
              <a:blipFill>
                <a:blip r:embed="rId11"/>
                <a:stretch>
                  <a:fillRect/>
                </a:stretch>
              </a:blipFill>
            </p:spPr>
            <p:txBody>
              <a:bodyPr/>
              <a:lstStyle/>
              <a:p>
                <a:r>
                  <a:rPr lang="en-US">
                    <a:noFill/>
                  </a:rPr>
                  <a:t> </a:t>
                </a:r>
              </a:p>
            </p:txBody>
          </p:sp>
        </mc:Fallback>
      </mc:AlternateContent>
      <p:sp>
        <p:nvSpPr>
          <p:cNvPr id="40" name="Circle: Hollow 39">
            <a:extLst>
              <a:ext uri="{FF2B5EF4-FFF2-40B4-BE49-F238E27FC236}">
                <a16:creationId xmlns:a16="http://schemas.microsoft.com/office/drawing/2014/main" xmlns="" id="{8498BB65-53B0-47FA-8E13-44B1003F11B6}"/>
              </a:ext>
            </a:extLst>
          </p:cNvPr>
          <p:cNvSpPr/>
          <p:nvPr/>
        </p:nvSpPr>
        <p:spPr>
          <a:xfrm>
            <a:off x="8888941" y="5594724"/>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818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1" restart="whenNotActive" fill="hold" evtFilter="cancelBubble" nodeType="interactiveSeq">
                <p:stCondLst>
                  <p:cond evt="onClick" delay="0">
                    <p:tgtEl>
                      <p:spTgt spid="32"/>
                    </p:tgtEl>
                  </p:cond>
                </p:stCondLst>
                <p:endSync evt="end" delay="0">
                  <p:rtn val="all"/>
                </p:endSync>
                <p:childTnLst>
                  <p:par>
                    <p:cTn id="82" fill="hold">
                      <p:stCondLst>
                        <p:cond delay="0"/>
                      </p:stCondLst>
                      <p:childTnLst>
                        <p:par>
                          <p:cTn id="83" fill="hold">
                            <p:stCondLst>
                              <p:cond delay="0"/>
                            </p:stCondLst>
                            <p:childTnLst>
                              <p:par>
                                <p:cTn id="84" presetID="11" presetClass="entr" presetSubtype="0" fill="hold" grpId="0" nodeType="afterEffect">
                                  <p:stCondLst>
                                    <p:cond delay="0"/>
                                  </p:stCondLst>
                                  <p:childTnLst>
                                    <p:set>
                                      <p:cBhvr>
                                        <p:cTn id="85" dur="1000">
                                          <p:stCondLst>
                                            <p:cond delay="0"/>
                                          </p:stCondLst>
                                        </p:cTn>
                                        <p:tgtEl>
                                          <p:spTgt spid="21"/>
                                        </p:tgtEl>
                                        <p:attrNameLst>
                                          <p:attrName>style.visibility</p:attrName>
                                        </p:attrNameLst>
                                      </p:cBhvr>
                                      <p:to>
                                        <p:strVal val="visible"/>
                                      </p:to>
                                    </p:set>
                                  </p:childTnLst>
                                </p:cTn>
                              </p:par>
                            </p:childTnLst>
                          </p:cTn>
                        </p:par>
                        <p:par>
                          <p:cTn id="86" fill="hold">
                            <p:stCondLst>
                              <p:cond delay="1000"/>
                            </p:stCondLst>
                            <p:childTnLst>
                              <p:par>
                                <p:cTn id="87" presetID="11" presetClass="entr" presetSubtype="0" fill="hold" grpId="0" nodeType="afterEffect">
                                  <p:stCondLst>
                                    <p:cond delay="0"/>
                                  </p:stCondLst>
                                  <p:childTnLst>
                                    <p:set>
                                      <p:cBhvr>
                                        <p:cTn id="88" dur="1000">
                                          <p:stCondLst>
                                            <p:cond delay="0"/>
                                          </p:stCondLst>
                                        </p:cTn>
                                        <p:tgtEl>
                                          <p:spTgt spid="22"/>
                                        </p:tgtEl>
                                        <p:attrNameLst>
                                          <p:attrName>style.visibility</p:attrName>
                                        </p:attrNameLst>
                                      </p:cBhvr>
                                      <p:to>
                                        <p:strVal val="visible"/>
                                      </p:to>
                                    </p:set>
                                  </p:childTnLst>
                                </p:cTn>
                              </p:par>
                            </p:childTnLst>
                          </p:cTn>
                        </p:par>
                        <p:par>
                          <p:cTn id="89" fill="hold">
                            <p:stCondLst>
                              <p:cond delay="2000"/>
                            </p:stCondLst>
                            <p:childTnLst>
                              <p:par>
                                <p:cTn id="90" presetID="11" presetClass="entr" presetSubtype="0" fill="hold" grpId="0" nodeType="afterEffect">
                                  <p:stCondLst>
                                    <p:cond delay="0"/>
                                  </p:stCondLst>
                                  <p:childTnLst>
                                    <p:set>
                                      <p:cBhvr>
                                        <p:cTn id="91" dur="1000">
                                          <p:stCondLst>
                                            <p:cond delay="0"/>
                                          </p:stCondLst>
                                        </p:cTn>
                                        <p:tgtEl>
                                          <p:spTgt spid="23"/>
                                        </p:tgtEl>
                                        <p:attrNameLst>
                                          <p:attrName>style.visibility</p:attrName>
                                        </p:attrNameLst>
                                      </p:cBhvr>
                                      <p:to>
                                        <p:strVal val="visible"/>
                                      </p:to>
                                    </p:set>
                                  </p:childTnLst>
                                </p:cTn>
                              </p:par>
                            </p:childTnLst>
                          </p:cTn>
                        </p:par>
                        <p:par>
                          <p:cTn id="92" fill="hold">
                            <p:stCondLst>
                              <p:cond delay="3000"/>
                            </p:stCondLst>
                            <p:childTnLst>
                              <p:par>
                                <p:cTn id="93" presetID="11" presetClass="entr" presetSubtype="0" fill="hold" grpId="0" nodeType="afterEffect">
                                  <p:stCondLst>
                                    <p:cond delay="0"/>
                                  </p:stCondLst>
                                  <p:childTnLst>
                                    <p:set>
                                      <p:cBhvr>
                                        <p:cTn id="94" dur="1000">
                                          <p:stCondLst>
                                            <p:cond delay="0"/>
                                          </p:stCondLst>
                                        </p:cTn>
                                        <p:tgtEl>
                                          <p:spTgt spid="24"/>
                                        </p:tgtEl>
                                        <p:attrNameLst>
                                          <p:attrName>style.visibility</p:attrName>
                                        </p:attrNameLst>
                                      </p:cBhvr>
                                      <p:to>
                                        <p:strVal val="visible"/>
                                      </p:to>
                                    </p:set>
                                  </p:childTnLst>
                                </p:cTn>
                              </p:par>
                            </p:childTnLst>
                          </p:cTn>
                        </p:par>
                        <p:par>
                          <p:cTn id="95" fill="hold">
                            <p:stCondLst>
                              <p:cond delay="4000"/>
                            </p:stCondLst>
                            <p:childTnLst>
                              <p:par>
                                <p:cTn id="96" presetID="11" presetClass="entr" presetSubtype="0" fill="hold" grpId="0" nodeType="afterEffect">
                                  <p:stCondLst>
                                    <p:cond delay="0"/>
                                  </p:stCondLst>
                                  <p:childTnLst>
                                    <p:set>
                                      <p:cBhvr>
                                        <p:cTn id="97" dur="1000">
                                          <p:stCondLst>
                                            <p:cond delay="0"/>
                                          </p:stCondLst>
                                        </p:cTn>
                                        <p:tgtEl>
                                          <p:spTgt spid="25"/>
                                        </p:tgtEl>
                                        <p:attrNameLst>
                                          <p:attrName>style.visibility</p:attrName>
                                        </p:attrNameLst>
                                      </p:cBhvr>
                                      <p:to>
                                        <p:strVal val="visible"/>
                                      </p:to>
                                    </p:set>
                                  </p:childTnLst>
                                </p:cTn>
                              </p:par>
                            </p:childTnLst>
                          </p:cTn>
                        </p:par>
                        <p:par>
                          <p:cTn id="98" fill="hold">
                            <p:stCondLst>
                              <p:cond delay="5000"/>
                            </p:stCondLst>
                            <p:childTnLst>
                              <p:par>
                                <p:cTn id="99" presetID="11" presetClass="entr" presetSubtype="0" fill="hold" grpId="0" nodeType="afterEffect">
                                  <p:stCondLst>
                                    <p:cond delay="0"/>
                                  </p:stCondLst>
                                  <p:childTnLst>
                                    <p:set>
                                      <p:cBhvr>
                                        <p:cTn id="100" dur="1000">
                                          <p:stCondLst>
                                            <p:cond delay="0"/>
                                          </p:stCondLst>
                                        </p:cTn>
                                        <p:tgtEl>
                                          <p:spTgt spid="26"/>
                                        </p:tgtEl>
                                        <p:attrNameLst>
                                          <p:attrName>style.visibility</p:attrName>
                                        </p:attrNameLst>
                                      </p:cBhvr>
                                      <p:to>
                                        <p:strVal val="visible"/>
                                      </p:to>
                                    </p:set>
                                  </p:childTnLst>
                                </p:cTn>
                              </p:par>
                            </p:childTnLst>
                          </p:cTn>
                        </p:par>
                        <p:par>
                          <p:cTn id="101" fill="hold">
                            <p:stCondLst>
                              <p:cond delay="6000"/>
                            </p:stCondLst>
                            <p:childTnLst>
                              <p:par>
                                <p:cTn id="102" presetID="11" presetClass="entr" presetSubtype="0" fill="hold" grpId="0" nodeType="afterEffect">
                                  <p:stCondLst>
                                    <p:cond delay="0"/>
                                  </p:stCondLst>
                                  <p:childTnLst>
                                    <p:set>
                                      <p:cBhvr>
                                        <p:cTn id="103" dur="1000">
                                          <p:stCondLst>
                                            <p:cond delay="0"/>
                                          </p:stCondLst>
                                        </p:cTn>
                                        <p:tgtEl>
                                          <p:spTgt spid="27"/>
                                        </p:tgtEl>
                                        <p:attrNameLst>
                                          <p:attrName>style.visibility</p:attrName>
                                        </p:attrNameLst>
                                      </p:cBhvr>
                                      <p:to>
                                        <p:strVal val="visible"/>
                                      </p:to>
                                    </p:set>
                                  </p:childTnLst>
                                </p:cTn>
                              </p:par>
                            </p:childTnLst>
                          </p:cTn>
                        </p:par>
                        <p:par>
                          <p:cTn id="104" fill="hold">
                            <p:stCondLst>
                              <p:cond delay="7000"/>
                            </p:stCondLst>
                            <p:childTnLst>
                              <p:par>
                                <p:cTn id="105" presetID="11" presetClass="entr" presetSubtype="0" fill="hold" grpId="0" nodeType="afterEffect">
                                  <p:stCondLst>
                                    <p:cond delay="0"/>
                                  </p:stCondLst>
                                  <p:childTnLst>
                                    <p:set>
                                      <p:cBhvr>
                                        <p:cTn id="106" dur="1000">
                                          <p:stCondLst>
                                            <p:cond delay="0"/>
                                          </p:stCondLst>
                                        </p:cTn>
                                        <p:tgtEl>
                                          <p:spTgt spid="28"/>
                                        </p:tgtEl>
                                        <p:attrNameLst>
                                          <p:attrName>style.visibility</p:attrName>
                                        </p:attrNameLst>
                                      </p:cBhvr>
                                      <p:to>
                                        <p:strVal val="visible"/>
                                      </p:to>
                                    </p:set>
                                  </p:childTnLst>
                                </p:cTn>
                              </p:par>
                            </p:childTnLst>
                          </p:cTn>
                        </p:par>
                        <p:par>
                          <p:cTn id="107" fill="hold">
                            <p:stCondLst>
                              <p:cond delay="8000"/>
                            </p:stCondLst>
                            <p:childTnLst>
                              <p:par>
                                <p:cTn id="108" presetID="11" presetClass="entr" presetSubtype="0" fill="hold" grpId="0" nodeType="afterEffect">
                                  <p:stCondLst>
                                    <p:cond delay="0"/>
                                  </p:stCondLst>
                                  <p:childTnLst>
                                    <p:set>
                                      <p:cBhvr>
                                        <p:cTn id="109" dur="1000">
                                          <p:stCondLst>
                                            <p:cond delay="0"/>
                                          </p:stCondLst>
                                        </p:cTn>
                                        <p:tgtEl>
                                          <p:spTgt spid="29"/>
                                        </p:tgtEl>
                                        <p:attrNameLst>
                                          <p:attrName>style.visibility</p:attrName>
                                        </p:attrNameLst>
                                      </p:cBhvr>
                                      <p:to>
                                        <p:strVal val="visible"/>
                                      </p:to>
                                    </p:set>
                                  </p:childTnLst>
                                </p:cTn>
                              </p:par>
                            </p:childTnLst>
                          </p:cTn>
                        </p:par>
                        <p:par>
                          <p:cTn id="110" fill="hold">
                            <p:stCondLst>
                              <p:cond delay="9000"/>
                            </p:stCondLst>
                            <p:childTnLst>
                              <p:par>
                                <p:cTn id="111" presetID="11" presetClass="entr" presetSubtype="0" fill="hold" grpId="0" nodeType="afterEffect">
                                  <p:stCondLst>
                                    <p:cond delay="0"/>
                                  </p:stCondLst>
                                  <p:childTnLst>
                                    <p:set>
                                      <p:cBhvr>
                                        <p:cTn id="112" dur="1000">
                                          <p:stCondLst>
                                            <p:cond delay="0"/>
                                          </p:stCondLst>
                                        </p:cTn>
                                        <p:tgtEl>
                                          <p:spTgt spid="30"/>
                                        </p:tgtEl>
                                        <p:attrNameLst>
                                          <p:attrName>style.visibility</p:attrName>
                                        </p:attrNameLst>
                                      </p:cBhvr>
                                      <p:to>
                                        <p:strVal val="visible"/>
                                      </p:to>
                                    </p:set>
                                  </p:childTnLst>
                                </p:cTn>
                              </p:par>
                            </p:childTnLst>
                          </p:cTn>
                        </p:par>
                        <p:par>
                          <p:cTn id="113" fill="hold">
                            <p:stCondLst>
                              <p:cond delay="10000"/>
                            </p:stCondLst>
                            <p:childTnLst>
                              <p:par>
                                <p:cTn id="114" presetID="11" presetClass="entr" presetSubtype="0" fill="hold" grpId="0" nodeType="afterEffect">
                                  <p:stCondLst>
                                    <p:cond delay="0"/>
                                  </p:stCondLst>
                                  <p:childTnLst>
                                    <p:set>
                                      <p:cBhvr>
                                        <p:cTn id="115"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p:bldP spid="3" grpId="0"/>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08400" cy="6858000"/>
          </a:xfrm>
          <a:prstGeom prst="rect">
            <a:avLst/>
          </a:prstGeom>
        </p:spPr>
      </p:pic>
      <p:sp>
        <p:nvSpPr>
          <p:cNvPr id="5" name="Round Same Side Corner Rectangle 7"/>
          <p:cNvSpPr/>
          <p:nvPr/>
        </p:nvSpPr>
        <p:spPr>
          <a:xfrm rot="16200000">
            <a:off x="6472238" y="1440735"/>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4663"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2240" y="2355138"/>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ound Same Side Corner Rectangle 10"/>
          <p:cNvSpPr/>
          <p:nvPr/>
        </p:nvSpPr>
        <p:spPr>
          <a:xfrm rot="5400000" flipH="1">
            <a:off x="9054663"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2770" y="3226333"/>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5195"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2770" y="4030479"/>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5195"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7495"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5489"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7739"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69181"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17" name="Rectangle 32"/>
          <p:cNvSpPr>
            <a:spLocks noChangeArrowheads="1"/>
          </p:cNvSpPr>
          <p:nvPr/>
        </p:nvSpPr>
        <p:spPr bwMode="auto">
          <a:xfrm>
            <a:off x="4998581"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xmlns:a14="http://schemas.microsoft.com/office/drawing/2010/main">
        <mc:Choice Requires="a14">
          <p:sp>
            <p:nvSpPr>
              <p:cNvPr id="18" name="Rectangle 37"/>
              <p:cNvSpPr>
                <a:spLocks noChangeArrowheads="1"/>
              </p:cNvSpPr>
              <p:nvPr/>
            </p:nvSpPr>
            <p:spPr bwMode="auto">
              <a:xfrm>
                <a:off x="5132808" y="4157246"/>
                <a:ext cx="3542003" cy="400110"/>
              </a:xfrm>
              <a:prstGeom prst="rect">
                <a:avLst/>
              </a:prstGeom>
              <a:noFill/>
              <a:ln w="9525">
                <a:noFill/>
                <a:miter lim="800000"/>
                <a:headEnd/>
                <a:tailEnd/>
              </a:ln>
            </p:spPr>
            <p:txBody>
              <a:bodyPr wrap="square">
                <a:spAutoFit/>
              </a:bodyPr>
              <a:lstStyle/>
              <a:p>
                <a:pPr algn="ctr"/>
                <a14:m>
                  <m:oMath xmlns:m="http://schemas.openxmlformats.org/officeDocument/2006/math">
                    <m:r>
                      <a:rPr lang="en-US" sz="2000" i="1" dirty="0" smtClean="0">
                        <a:solidFill>
                          <a:schemeClr val="bg1"/>
                        </a:solidFill>
                        <a:latin typeface="Cambria Math" panose="02040503050406030204" pitchFamily="18" charset="0"/>
                      </a:rPr>
                      <m:t>𝑈</m:t>
                    </m:r>
                    <m:r>
                      <a:rPr lang="en-US" sz="2000" i="1" dirty="0">
                        <a:solidFill>
                          <a:schemeClr val="bg1"/>
                        </a:solidFill>
                        <a:latin typeface="Cambria Math" panose="02040503050406030204" pitchFamily="18" charset="0"/>
                        <a:ea typeface="Cambria Math" panose="02040503050406030204" pitchFamily="18" charset="0"/>
                      </a:rPr>
                      <m:t>∈</m:t>
                    </m:r>
                    <m:r>
                      <a:rPr lang="en-US" sz="2000" i="1" dirty="0" smtClean="0">
                        <a:solidFill>
                          <a:schemeClr val="bg1"/>
                        </a:solidFill>
                        <a:latin typeface="Cambria Math" panose="02040503050406030204" pitchFamily="18" charset="0"/>
                      </a:rPr>
                      <m:t>𝑀</m:t>
                    </m:r>
                  </m:oMath>
                </a14:m>
                <a:r>
                  <a:rPr lang="en-US" sz="2000" dirty="0">
                    <a:solidFill>
                      <a:schemeClr val="bg1"/>
                    </a:solidFill>
                    <a:latin typeface="Arial" charset="0"/>
                  </a:rPr>
                  <a:t>.</a:t>
                </a:r>
                <a:endParaRPr lang="en-US" sz="2000" dirty="0"/>
              </a:p>
            </p:txBody>
          </p:sp>
        </mc:Choice>
        <mc:Fallback xmlns="">
          <p:sp>
            <p:nvSpPr>
              <p:cNvPr id="18" name="Rectangle 37"/>
              <p:cNvSpPr>
                <a:spLocks noRot="1" noChangeAspect="1" noMove="1" noResize="1" noEditPoints="1" noAdjustHandles="1" noChangeArrowheads="1" noChangeShapeType="1" noTextEdit="1"/>
              </p:cNvSpPr>
              <p:nvPr/>
            </p:nvSpPr>
            <p:spPr bwMode="auto">
              <a:xfrm>
                <a:off x="5132808" y="4157246"/>
                <a:ext cx="3542003" cy="400110"/>
              </a:xfrm>
              <a:prstGeom prst="rect">
                <a:avLst/>
              </a:prstGeom>
              <a:blipFill>
                <a:blip r:embed="rId3"/>
                <a:stretch>
                  <a:fillRect t="-10606" b="-2424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8"/>
              <p:cNvSpPr>
                <a:spLocks noChangeArrowheads="1"/>
              </p:cNvSpPr>
              <p:nvPr/>
            </p:nvSpPr>
            <p:spPr bwMode="auto">
              <a:xfrm>
                <a:off x="5074781" y="5029200"/>
                <a:ext cx="3542002"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000" i="1" dirty="0" smtClean="0">
                          <a:solidFill>
                            <a:schemeClr val="bg1"/>
                          </a:solidFill>
                          <a:latin typeface="Cambria Math" panose="02040503050406030204" pitchFamily="18" charset="0"/>
                        </a:rPr>
                        <m:t>T</m:t>
                      </m:r>
                      <m:r>
                        <a:rPr lang="en-US" sz="2000" i="1" dirty="0" smtClean="0">
                          <a:solidFill>
                            <a:schemeClr val="bg1"/>
                          </a:solidFill>
                          <a:latin typeface="Cambria Math" panose="02040503050406030204" pitchFamily="18" charset="0"/>
                        </a:rPr>
                        <m:t> ∈</m:t>
                      </m:r>
                      <m:r>
                        <a:rPr lang="en-US" sz="2000" b="0" i="1" dirty="0" smtClean="0">
                          <a:solidFill>
                            <a:schemeClr val="bg1"/>
                          </a:solidFill>
                          <a:latin typeface="Cambria Math" panose="02040503050406030204" pitchFamily="18" charset="0"/>
                        </a:rPr>
                        <m:t>𝑀</m:t>
                      </m:r>
                    </m:oMath>
                  </m:oMathPara>
                </a14:m>
                <a:endParaRPr lang="en-US" sz="2000" dirty="0"/>
              </a:p>
            </p:txBody>
          </p:sp>
        </mc:Choice>
        <mc:Fallback xmlns="">
          <p:sp>
            <p:nvSpPr>
              <p:cNvPr id="19" name="Rectangle 38"/>
              <p:cNvSpPr>
                <a:spLocks noRot="1" noChangeAspect="1" noMove="1" noResize="1" noEditPoints="1" noAdjustHandles="1" noChangeArrowheads="1" noChangeShapeType="1" noTextEdit="1"/>
              </p:cNvSpPr>
              <p:nvPr/>
            </p:nvSpPr>
            <p:spPr bwMode="auto">
              <a:xfrm>
                <a:off x="5074781" y="5029200"/>
                <a:ext cx="3542002" cy="40011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9"/>
              <p:cNvSpPr>
                <a:spLocks noChangeArrowheads="1"/>
              </p:cNvSpPr>
              <p:nvPr/>
            </p:nvSpPr>
            <p:spPr bwMode="auto">
              <a:xfrm>
                <a:off x="5132808" y="5816025"/>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000" i="1" smtClean="0">
                          <a:solidFill>
                            <a:schemeClr val="bg1"/>
                          </a:solidFill>
                          <a:latin typeface="Cambria Math" panose="02040503050406030204" pitchFamily="18" charset="0"/>
                        </a:rPr>
                        <m:t>Q</m:t>
                      </m:r>
                      <m:r>
                        <a:rPr lang="en-US" sz="200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𝑀</m:t>
                      </m:r>
                    </m:oMath>
                  </m:oMathPara>
                </a14:m>
                <a:endParaRPr lang="en-US" sz="2000" dirty="0">
                  <a:solidFill>
                    <a:schemeClr val="bg1"/>
                  </a:solidFill>
                </a:endParaRPr>
              </a:p>
            </p:txBody>
          </p:sp>
        </mc:Choice>
        <mc:Fallback xmlns="">
          <p:sp>
            <p:nvSpPr>
              <p:cNvPr id="20" name="Rectangle 39"/>
              <p:cNvSpPr>
                <a:spLocks noRot="1" noChangeAspect="1" noMove="1" noResize="1" noEditPoints="1" noAdjustHandles="1" noChangeArrowheads="1" noChangeShapeType="1" noTextEdit="1"/>
              </p:cNvSpPr>
              <p:nvPr/>
            </p:nvSpPr>
            <p:spPr bwMode="auto">
              <a:xfrm>
                <a:off x="5132808" y="5816025"/>
                <a:ext cx="3542003" cy="400110"/>
              </a:xfrm>
              <a:prstGeom prst="rect">
                <a:avLst/>
              </a:prstGeom>
              <a:blipFill>
                <a:blip r:embed="rId5"/>
                <a:stretch>
                  <a:fillRect b="-10606"/>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8338"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8338"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8338"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8338"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8338"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8338"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0938"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3784"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3212" y="382142"/>
            <a:ext cx="11582400" cy="1938992"/>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 M là tập hợp các chữ cái tiếng Việt có mặt trong từ “NHA TRANG”. Trong các khẳng định sau, khẳng định nào là đúng?</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6886" y="4000915"/>
            <a:ext cx="1515640" cy="25272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C1391FFC-4BAC-47D2-A990-1B5666133351}"/>
                  </a:ext>
                </a:extLst>
              </p:cNvPr>
              <p:cNvSpPr/>
              <p:nvPr/>
            </p:nvSpPr>
            <p:spPr>
              <a:xfrm>
                <a:off x="4940553" y="3244333"/>
                <a:ext cx="367623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i="1" smtClean="0">
                          <a:solidFill>
                            <a:schemeClr val="bg1"/>
                          </a:solidFill>
                          <a:latin typeface="Cambria Math" panose="02040503050406030204" pitchFamily="18" charset="0"/>
                        </a:rPr>
                        <m:t>N</m:t>
                      </m:r>
                      <m:r>
                        <a:rPr lang="en-US" sz="200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𝑀</m:t>
                      </m:r>
                      <m:r>
                        <a:rPr lang="en-US" sz="2000"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4940553" y="3244333"/>
                <a:ext cx="3676230" cy="400110"/>
              </a:xfrm>
              <a:prstGeom prst="rect">
                <a:avLst/>
              </a:prstGeom>
              <a:blipFill>
                <a:blip r:embed="rId11"/>
                <a:stretch>
                  <a:fillRect/>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xmlns="" id="{954FD368-B1A0-4188-BCCF-5DD8CCF28238}"/>
              </a:ext>
            </a:extLst>
          </p:cNvPr>
          <p:cNvSpPr/>
          <p:nvPr/>
        </p:nvSpPr>
        <p:spPr>
          <a:xfrm>
            <a:off x="8958802" y="4815025"/>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xmlns="" id="{7E7A6661-CB98-4470-8F90-D6F4217F9DF6}"/>
              </a:ext>
            </a:extLst>
          </p:cNvPr>
          <p:cNvSpPr/>
          <p:nvPr/>
        </p:nvSpPr>
        <p:spPr>
          <a:xfrm>
            <a:off x="8951846" y="2979818"/>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2323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32"/>
                    </p:tgtEl>
                  </p:cond>
                </p:stCondLst>
                <p:endSync evt="end" delay="0">
                  <p:rtn val="all"/>
                </p:endSync>
                <p:childTnLst>
                  <p:par>
                    <p:cTn id="84" fill="hold">
                      <p:stCondLst>
                        <p:cond delay="0"/>
                      </p:stCondLst>
                      <p:childTnLst>
                        <p:par>
                          <p:cTn id="85" fill="hold">
                            <p:stCondLst>
                              <p:cond delay="0"/>
                            </p:stCondLst>
                            <p:childTnLst>
                              <p:par>
                                <p:cTn id="86" presetID="11" presetClass="entr" presetSubtype="0" fill="hold" grpId="0" nodeType="afterEffect">
                                  <p:stCondLst>
                                    <p:cond delay="0"/>
                                  </p:stCondLst>
                                  <p:childTnLst>
                                    <p:set>
                                      <p:cBhvr>
                                        <p:cTn id="87" dur="1000">
                                          <p:stCondLst>
                                            <p:cond delay="0"/>
                                          </p:stCondLst>
                                        </p:cTn>
                                        <p:tgtEl>
                                          <p:spTgt spid="21"/>
                                        </p:tgtEl>
                                        <p:attrNameLst>
                                          <p:attrName>style.visibility</p:attrName>
                                        </p:attrNameLst>
                                      </p:cBhvr>
                                      <p:to>
                                        <p:strVal val="visible"/>
                                      </p:to>
                                    </p:set>
                                  </p:childTnLst>
                                </p:cTn>
                              </p:par>
                            </p:childTnLst>
                          </p:cTn>
                        </p:par>
                        <p:par>
                          <p:cTn id="88" fill="hold">
                            <p:stCondLst>
                              <p:cond delay="1000"/>
                            </p:stCondLst>
                            <p:childTnLst>
                              <p:par>
                                <p:cTn id="89" presetID="11" presetClass="entr" presetSubtype="0" fill="hold" grpId="0" nodeType="afterEffect">
                                  <p:stCondLst>
                                    <p:cond delay="0"/>
                                  </p:stCondLst>
                                  <p:childTnLst>
                                    <p:set>
                                      <p:cBhvr>
                                        <p:cTn id="90" dur="1000">
                                          <p:stCondLst>
                                            <p:cond delay="0"/>
                                          </p:stCondLst>
                                        </p:cTn>
                                        <p:tgtEl>
                                          <p:spTgt spid="22"/>
                                        </p:tgtEl>
                                        <p:attrNameLst>
                                          <p:attrName>style.visibility</p:attrName>
                                        </p:attrNameLst>
                                      </p:cBhvr>
                                      <p:to>
                                        <p:strVal val="visible"/>
                                      </p:to>
                                    </p:set>
                                  </p:childTnLst>
                                </p:cTn>
                              </p:par>
                            </p:childTnLst>
                          </p:cTn>
                        </p:par>
                        <p:par>
                          <p:cTn id="91" fill="hold">
                            <p:stCondLst>
                              <p:cond delay="2000"/>
                            </p:stCondLst>
                            <p:childTnLst>
                              <p:par>
                                <p:cTn id="92" presetID="11" presetClass="entr" presetSubtype="0" fill="hold" grpId="0" nodeType="afterEffect">
                                  <p:stCondLst>
                                    <p:cond delay="0"/>
                                  </p:stCondLst>
                                  <p:childTnLst>
                                    <p:set>
                                      <p:cBhvr>
                                        <p:cTn id="93" dur="1000">
                                          <p:stCondLst>
                                            <p:cond delay="0"/>
                                          </p:stCondLst>
                                        </p:cTn>
                                        <p:tgtEl>
                                          <p:spTgt spid="23"/>
                                        </p:tgtEl>
                                        <p:attrNameLst>
                                          <p:attrName>style.visibility</p:attrName>
                                        </p:attrNameLst>
                                      </p:cBhvr>
                                      <p:to>
                                        <p:strVal val="visible"/>
                                      </p:to>
                                    </p:set>
                                  </p:childTnLst>
                                </p:cTn>
                              </p:par>
                            </p:childTnLst>
                          </p:cTn>
                        </p:par>
                        <p:par>
                          <p:cTn id="94" fill="hold">
                            <p:stCondLst>
                              <p:cond delay="3000"/>
                            </p:stCondLst>
                            <p:childTnLst>
                              <p:par>
                                <p:cTn id="95" presetID="11" presetClass="entr" presetSubtype="0" fill="hold" grpId="0" nodeType="afterEffect">
                                  <p:stCondLst>
                                    <p:cond delay="0"/>
                                  </p:stCondLst>
                                  <p:childTnLst>
                                    <p:set>
                                      <p:cBhvr>
                                        <p:cTn id="96" dur="1000">
                                          <p:stCondLst>
                                            <p:cond delay="0"/>
                                          </p:stCondLst>
                                        </p:cTn>
                                        <p:tgtEl>
                                          <p:spTgt spid="24"/>
                                        </p:tgtEl>
                                        <p:attrNameLst>
                                          <p:attrName>style.visibility</p:attrName>
                                        </p:attrNameLst>
                                      </p:cBhvr>
                                      <p:to>
                                        <p:strVal val="visible"/>
                                      </p:to>
                                    </p:set>
                                  </p:childTnLst>
                                </p:cTn>
                              </p:par>
                            </p:childTnLst>
                          </p:cTn>
                        </p:par>
                        <p:par>
                          <p:cTn id="97" fill="hold">
                            <p:stCondLst>
                              <p:cond delay="4000"/>
                            </p:stCondLst>
                            <p:childTnLst>
                              <p:par>
                                <p:cTn id="98" presetID="11" presetClass="entr" presetSubtype="0" fill="hold" grpId="0" nodeType="afterEffect">
                                  <p:stCondLst>
                                    <p:cond delay="0"/>
                                  </p:stCondLst>
                                  <p:childTnLst>
                                    <p:set>
                                      <p:cBhvr>
                                        <p:cTn id="99" dur="1000">
                                          <p:stCondLst>
                                            <p:cond delay="0"/>
                                          </p:stCondLst>
                                        </p:cTn>
                                        <p:tgtEl>
                                          <p:spTgt spid="25"/>
                                        </p:tgtEl>
                                        <p:attrNameLst>
                                          <p:attrName>style.visibility</p:attrName>
                                        </p:attrNameLst>
                                      </p:cBhvr>
                                      <p:to>
                                        <p:strVal val="visible"/>
                                      </p:to>
                                    </p:set>
                                  </p:childTnLst>
                                </p:cTn>
                              </p:par>
                            </p:childTnLst>
                          </p:cTn>
                        </p:par>
                        <p:par>
                          <p:cTn id="100" fill="hold">
                            <p:stCondLst>
                              <p:cond delay="5000"/>
                            </p:stCondLst>
                            <p:childTnLst>
                              <p:par>
                                <p:cTn id="101" presetID="11" presetClass="entr" presetSubtype="0" fill="hold" grpId="0" nodeType="afterEffect">
                                  <p:stCondLst>
                                    <p:cond delay="0"/>
                                  </p:stCondLst>
                                  <p:childTnLst>
                                    <p:set>
                                      <p:cBhvr>
                                        <p:cTn id="102" dur="1000">
                                          <p:stCondLst>
                                            <p:cond delay="0"/>
                                          </p:stCondLst>
                                        </p:cTn>
                                        <p:tgtEl>
                                          <p:spTgt spid="26"/>
                                        </p:tgtEl>
                                        <p:attrNameLst>
                                          <p:attrName>style.visibility</p:attrName>
                                        </p:attrNameLst>
                                      </p:cBhvr>
                                      <p:to>
                                        <p:strVal val="visible"/>
                                      </p:to>
                                    </p:set>
                                  </p:childTnLst>
                                </p:cTn>
                              </p:par>
                            </p:childTnLst>
                          </p:cTn>
                        </p:par>
                        <p:par>
                          <p:cTn id="103" fill="hold">
                            <p:stCondLst>
                              <p:cond delay="6000"/>
                            </p:stCondLst>
                            <p:childTnLst>
                              <p:par>
                                <p:cTn id="104" presetID="11" presetClass="entr" presetSubtype="0" fill="hold" grpId="0" nodeType="afterEffect">
                                  <p:stCondLst>
                                    <p:cond delay="0"/>
                                  </p:stCondLst>
                                  <p:childTnLst>
                                    <p:set>
                                      <p:cBhvr>
                                        <p:cTn id="105" dur="1000">
                                          <p:stCondLst>
                                            <p:cond delay="0"/>
                                          </p:stCondLst>
                                        </p:cTn>
                                        <p:tgtEl>
                                          <p:spTgt spid="27"/>
                                        </p:tgtEl>
                                        <p:attrNameLst>
                                          <p:attrName>style.visibility</p:attrName>
                                        </p:attrNameLst>
                                      </p:cBhvr>
                                      <p:to>
                                        <p:strVal val="visible"/>
                                      </p:to>
                                    </p:set>
                                  </p:childTnLst>
                                </p:cTn>
                              </p:par>
                            </p:childTnLst>
                          </p:cTn>
                        </p:par>
                        <p:par>
                          <p:cTn id="106" fill="hold">
                            <p:stCondLst>
                              <p:cond delay="7000"/>
                            </p:stCondLst>
                            <p:childTnLst>
                              <p:par>
                                <p:cTn id="107" presetID="11" presetClass="entr" presetSubtype="0" fill="hold" grpId="0" nodeType="afterEffect">
                                  <p:stCondLst>
                                    <p:cond delay="0"/>
                                  </p:stCondLst>
                                  <p:childTnLst>
                                    <p:set>
                                      <p:cBhvr>
                                        <p:cTn id="108" dur="1000">
                                          <p:stCondLst>
                                            <p:cond delay="0"/>
                                          </p:stCondLst>
                                        </p:cTn>
                                        <p:tgtEl>
                                          <p:spTgt spid="28"/>
                                        </p:tgtEl>
                                        <p:attrNameLst>
                                          <p:attrName>style.visibility</p:attrName>
                                        </p:attrNameLst>
                                      </p:cBhvr>
                                      <p:to>
                                        <p:strVal val="visible"/>
                                      </p:to>
                                    </p:set>
                                  </p:childTnLst>
                                </p:cTn>
                              </p:par>
                            </p:childTnLst>
                          </p:cTn>
                        </p:par>
                        <p:par>
                          <p:cTn id="109" fill="hold">
                            <p:stCondLst>
                              <p:cond delay="8000"/>
                            </p:stCondLst>
                            <p:childTnLst>
                              <p:par>
                                <p:cTn id="110" presetID="11" presetClass="entr" presetSubtype="0" fill="hold" grpId="0" nodeType="afterEffect">
                                  <p:stCondLst>
                                    <p:cond delay="0"/>
                                  </p:stCondLst>
                                  <p:childTnLst>
                                    <p:set>
                                      <p:cBhvr>
                                        <p:cTn id="111" dur="1000">
                                          <p:stCondLst>
                                            <p:cond delay="0"/>
                                          </p:stCondLst>
                                        </p:cTn>
                                        <p:tgtEl>
                                          <p:spTgt spid="29"/>
                                        </p:tgtEl>
                                        <p:attrNameLst>
                                          <p:attrName>style.visibility</p:attrName>
                                        </p:attrNameLst>
                                      </p:cBhvr>
                                      <p:to>
                                        <p:strVal val="visible"/>
                                      </p:to>
                                    </p:set>
                                  </p:childTnLst>
                                </p:cTn>
                              </p:par>
                            </p:childTnLst>
                          </p:cTn>
                        </p:par>
                        <p:par>
                          <p:cTn id="112" fill="hold">
                            <p:stCondLst>
                              <p:cond delay="9000"/>
                            </p:stCondLst>
                            <p:childTnLst>
                              <p:par>
                                <p:cTn id="113" presetID="11" presetClass="entr" presetSubtype="0" fill="hold" grpId="0" nodeType="afterEffect">
                                  <p:stCondLst>
                                    <p:cond delay="0"/>
                                  </p:stCondLst>
                                  <p:childTnLst>
                                    <p:set>
                                      <p:cBhvr>
                                        <p:cTn id="114" dur="1000">
                                          <p:stCondLst>
                                            <p:cond delay="0"/>
                                          </p:stCondLst>
                                        </p:cTn>
                                        <p:tgtEl>
                                          <p:spTgt spid="30"/>
                                        </p:tgtEl>
                                        <p:attrNameLst>
                                          <p:attrName>style.visibility</p:attrName>
                                        </p:attrNameLst>
                                      </p:cBhvr>
                                      <p:to>
                                        <p:strVal val="visible"/>
                                      </p:to>
                                    </p:set>
                                  </p:childTnLst>
                                </p:cTn>
                              </p:par>
                            </p:childTnLst>
                          </p:cTn>
                        </p:par>
                        <p:par>
                          <p:cTn id="115" fill="hold">
                            <p:stCondLst>
                              <p:cond delay="10000"/>
                            </p:stCondLst>
                            <p:childTnLst>
                              <p:par>
                                <p:cTn id="116" presetID="11" presetClass="entr" presetSubtype="0" fill="hold" grpId="0" nodeType="afterEffect">
                                  <p:stCondLst>
                                    <p:cond delay="0"/>
                                  </p:stCondLst>
                                  <p:childTnLst>
                                    <p:set>
                                      <p:cBhvr>
                                        <p:cTn id="117"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p:bldP spid="3" grpId="0"/>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08400" cy="6858000"/>
          </a:xfrm>
          <a:prstGeom prst="rect">
            <a:avLst/>
          </a:prstGeom>
        </p:spPr>
      </p:pic>
      <p:sp>
        <p:nvSpPr>
          <p:cNvPr id="5" name="Round Same Side Corner Rectangle 7"/>
          <p:cNvSpPr/>
          <p:nvPr/>
        </p:nvSpPr>
        <p:spPr>
          <a:xfrm rot="16200000">
            <a:off x="6472238" y="1440735"/>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4663"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2240" y="2355138"/>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en-US" dirty="0"/>
          </a:p>
        </p:txBody>
      </p:sp>
      <p:sp>
        <p:nvSpPr>
          <p:cNvPr id="8" name="Round Same Side Corner Rectangle 10"/>
          <p:cNvSpPr/>
          <p:nvPr/>
        </p:nvSpPr>
        <p:spPr>
          <a:xfrm rot="5400000" flipH="1">
            <a:off x="9054663"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2770" y="3226333"/>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5195"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2770" y="4030479"/>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5195"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7495"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5489"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7739"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69181"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17" name="Rectangle 32"/>
          <p:cNvSpPr>
            <a:spLocks noChangeArrowheads="1"/>
          </p:cNvSpPr>
          <p:nvPr/>
        </p:nvSpPr>
        <p:spPr bwMode="auto">
          <a:xfrm>
            <a:off x="4998581"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xmlns:a14="http://schemas.microsoft.com/office/drawing/2010/main">
        <mc:Choice Requires="a14">
          <p:sp>
            <p:nvSpPr>
              <p:cNvPr id="18" name="Rectangle 37"/>
              <p:cNvSpPr>
                <a:spLocks noChangeArrowheads="1"/>
              </p:cNvSpPr>
              <p:nvPr/>
            </p:nvSpPr>
            <p:spPr bwMode="auto">
              <a:xfrm>
                <a:off x="4998582" y="4157246"/>
                <a:ext cx="3676230" cy="400110"/>
              </a:xfrm>
              <a:prstGeom prst="rect">
                <a:avLst/>
              </a:prstGeom>
              <a:noFill/>
              <a:ln w="9525">
                <a:noFill/>
                <a:miter lim="800000"/>
                <a:headEnd/>
                <a:tailEnd/>
              </a:ln>
            </p:spPr>
            <p:txBody>
              <a:bodyPr wrap="square">
                <a:spAutoFit/>
              </a:bodyPr>
              <a:lstStyle/>
              <a:p>
                <a14:m>
                  <m:oMath xmlns:m="http://schemas.openxmlformats.org/officeDocument/2006/math">
                    <m:r>
                      <a:rPr lang="en-US" sz="2000" i="1" dirty="0">
                        <a:solidFill>
                          <a:schemeClr val="bg1"/>
                        </a:solidFill>
                        <a:latin typeface="Cambria Math" panose="02040503050406030204" pitchFamily="18" charset="0"/>
                      </a:rPr>
                      <m:t>𝑀</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𝑁</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𝐻</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𝐴</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𝑇</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𝑅</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𝐺</m:t>
                    </m:r>
                    <m:r>
                      <a:rPr lang="en-US" sz="2000" i="1" dirty="0">
                        <a:solidFill>
                          <a:schemeClr val="bg1"/>
                        </a:solidFill>
                        <a:latin typeface="Cambria Math" panose="02040503050406030204" pitchFamily="18" charset="0"/>
                      </a:rPr>
                      <m:t>}</m:t>
                    </m:r>
                  </m:oMath>
                </a14:m>
                <a:r>
                  <a:rPr lang="en-US" sz="2000" dirty="0">
                    <a:solidFill>
                      <a:schemeClr val="bg1"/>
                    </a:solidFill>
                    <a:latin typeface="Arial" charset="0"/>
                  </a:rPr>
                  <a:t>.</a:t>
                </a:r>
                <a:endParaRPr lang="en-US" sz="2000" dirty="0"/>
              </a:p>
            </p:txBody>
          </p:sp>
        </mc:Choice>
        <mc:Fallback xmlns="">
          <p:sp>
            <p:nvSpPr>
              <p:cNvPr id="18" name="Rectangle 37"/>
              <p:cNvSpPr>
                <a:spLocks noRot="1" noChangeAspect="1" noMove="1" noResize="1" noEditPoints="1" noAdjustHandles="1" noChangeArrowheads="1" noChangeShapeType="1" noTextEdit="1"/>
              </p:cNvSpPr>
              <p:nvPr/>
            </p:nvSpPr>
            <p:spPr bwMode="auto">
              <a:xfrm>
                <a:off x="4998582" y="4157246"/>
                <a:ext cx="3676230" cy="400110"/>
              </a:xfrm>
              <a:prstGeom prst="rect">
                <a:avLst/>
              </a:prstGeom>
              <a:blipFill>
                <a:blip r:embed="rId3"/>
                <a:stretch>
                  <a:fillRect t="-10606" b="-2424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8"/>
              <p:cNvSpPr>
                <a:spLocks noChangeArrowheads="1"/>
              </p:cNvSpPr>
              <p:nvPr/>
            </p:nvSpPr>
            <p:spPr bwMode="auto">
              <a:xfrm>
                <a:off x="4998581" y="5029200"/>
                <a:ext cx="3610431"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left"/>
                    </m:oMathParaPr>
                    <m:oMath xmlns:m="http://schemas.openxmlformats.org/officeDocument/2006/math">
                      <m:r>
                        <a:rPr lang="pt-BR" sz="2000" i="1" dirty="0" smtClean="0">
                          <a:solidFill>
                            <a:schemeClr val="bg1"/>
                          </a:solidFill>
                          <a:latin typeface="Cambria Math" panose="02040503050406030204" pitchFamily="18" charset="0"/>
                        </a:rPr>
                        <m:t>𝑀</m:t>
                      </m:r>
                      <m:r>
                        <a:rPr lang="pt-BR" sz="2000" i="1" dirty="0" smtClean="0">
                          <a:solidFill>
                            <a:schemeClr val="bg1"/>
                          </a:solidFill>
                          <a:latin typeface="Cambria Math" panose="02040503050406030204" pitchFamily="18" charset="0"/>
                        </a:rPr>
                        <m:t>=</m:t>
                      </m:r>
                      <m:d>
                        <m:dPr>
                          <m:begChr m:val="{"/>
                          <m:endChr m:val="}"/>
                          <m:ctrlPr>
                            <a:rPr lang="pt-BR" sz="2000" i="1" dirty="0">
                              <a:solidFill>
                                <a:schemeClr val="bg1"/>
                              </a:solidFill>
                              <a:latin typeface="Cambria Math"/>
                            </a:rPr>
                          </m:ctrlPr>
                        </m:dPr>
                        <m:e>
                          <m:r>
                            <a:rPr lang="pt-BR" sz="2000" i="1" dirty="0">
                              <a:solidFill>
                                <a:schemeClr val="bg1"/>
                              </a:solidFill>
                              <a:latin typeface="Cambria Math" panose="02040503050406030204" pitchFamily="18" charset="0"/>
                            </a:rPr>
                            <m:t>𝑁</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𝐻</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𝐴</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𝑇</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𝑅</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𝑁</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𝐺</m:t>
                          </m:r>
                        </m:e>
                      </m:d>
                      <m:r>
                        <a:rPr lang="en-US" sz="2000" b="0" i="1" dirty="0" smtClean="0">
                          <a:solidFill>
                            <a:schemeClr val="bg1"/>
                          </a:solidFill>
                          <a:latin typeface="Cambria Math" panose="02040503050406030204" pitchFamily="18" charset="0"/>
                        </a:rPr>
                        <m:t>.</m:t>
                      </m:r>
                    </m:oMath>
                  </m:oMathPara>
                </a14:m>
                <a:endParaRPr lang="en-US" sz="2000" dirty="0"/>
              </a:p>
            </p:txBody>
          </p:sp>
        </mc:Choice>
        <mc:Fallback xmlns="">
          <p:sp>
            <p:nvSpPr>
              <p:cNvPr id="19" name="Rectangle 38"/>
              <p:cNvSpPr>
                <a:spLocks noRot="1" noChangeAspect="1" noMove="1" noResize="1" noEditPoints="1" noAdjustHandles="1" noChangeArrowheads="1" noChangeShapeType="1" noTextEdit="1"/>
              </p:cNvSpPr>
              <p:nvPr/>
            </p:nvSpPr>
            <p:spPr bwMode="auto">
              <a:xfrm>
                <a:off x="4998581" y="5029200"/>
                <a:ext cx="3610431" cy="40011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9"/>
              <p:cNvSpPr>
                <a:spLocks noChangeArrowheads="1"/>
              </p:cNvSpPr>
              <p:nvPr/>
            </p:nvSpPr>
            <p:spPr bwMode="auto">
              <a:xfrm>
                <a:off x="4998582" y="5816025"/>
                <a:ext cx="3676230" cy="400110"/>
              </a:xfrm>
              <a:prstGeom prst="rect">
                <a:avLst/>
              </a:prstGeom>
              <a:noFill/>
              <a:ln w="9525">
                <a:noFill/>
                <a:miter lim="800000"/>
                <a:headEnd/>
                <a:tailEnd/>
              </a:ln>
            </p:spPr>
            <p:txBody>
              <a:bodyPr wrap="square">
                <a:spAutoFit/>
              </a:bodyPr>
              <a:lstStyle/>
              <a:p>
                <a14:m>
                  <m:oMath xmlns:m="http://schemas.openxmlformats.org/officeDocument/2006/math">
                    <m:r>
                      <a:rPr lang="en-US" sz="2000" i="1">
                        <a:solidFill>
                          <a:schemeClr val="bg1"/>
                        </a:solidFill>
                        <a:latin typeface="Cambria Math" panose="02040503050406030204" pitchFamily="18" charset="0"/>
                      </a:rPr>
                      <m:t>𝑀</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𝑁</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𝐻</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𝐴</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𝑇</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𝑅</m:t>
                    </m:r>
                    <m:r>
                      <a:rPr lang="en-US" sz="2000" i="1">
                        <a:solidFill>
                          <a:schemeClr val="bg1"/>
                        </a:solidFill>
                        <a:latin typeface="Cambria Math" panose="02040503050406030204" pitchFamily="18" charset="0"/>
                      </a:rPr>
                      <m:t>}</m:t>
                    </m:r>
                  </m:oMath>
                </a14:m>
                <a:r>
                  <a:rPr lang="en-US" sz="2000" dirty="0">
                    <a:solidFill>
                      <a:schemeClr val="bg1"/>
                    </a:solidFill>
                  </a:rPr>
                  <a:t>.</a:t>
                </a:r>
              </a:p>
            </p:txBody>
          </p:sp>
        </mc:Choice>
        <mc:Fallback xmlns="">
          <p:sp>
            <p:nvSpPr>
              <p:cNvPr id="20" name="Rectangle 39"/>
              <p:cNvSpPr>
                <a:spLocks noRot="1" noChangeAspect="1" noMove="1" noResize="1" noEditPoints="1" noAdjustHandles="1" noChangeArrowheads="1" noChangeShapeType="1" noTextEdit="1"/>
              </p:cNvSpPr>
              <p:nvPr/>
            </p:nvSpPr>
            <p:spPr bwMode="auto">
              <a:xfrm>
                <a:off x="4998582" y="5816025"/>
                <a:ext cx="3676230" cy="400110"/>
              </a:xfrm>
              <a:prstGeom prst="rect">
                <a:avLst/>
              </a:prstGeom>
              <a:blipFill>
                <a:blip r:embed="rId5"/>
                <a:stretch>
                  <a:fillRect t="-7576" b="-25758"/>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8338"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8338"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8338"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8338"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8338"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8338"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0938"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3784"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3212" y="657761"/>
            <a:ext cx="11582400" cy="1323439"/>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 M là tập hợp các chữ cái tiếng Việt có mặt trong từ “NHA TRANG”. Cách viết nào là đúng?</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6886" y="4000915"/>
            <a:ext cx="1515640" cy="25272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C1391FFC-4BAC-47D2-A990-1B5666133351}"/>
                  </a:ext>
                </a:extLst>
              </p:cNvPr>
              <p:cNvSpPr/>
              <p:nvPr/>
            </p:nvSpPr>
            <p:spPr>
              <a:xfrm>
                <a:off x="5012561" y="3273656"/>
                <a:ext cx="3676230"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i="1">
                          <a:solidFill>
                            <a:schemeClr val="bg1"/>
                          </a:solidFill>
                          <a:latin typeface="Cambria Math" panose="02040503050406030204" pitchFamily="18" charset="0"/>
                        </a:rPr>
                        <m:t>𝑀</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𝑁</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𝐻</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𝐴</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𝑇</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𝑅</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𝐴</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𝑁</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𝐺</m:t>
                      </m:r>
                      <m:r>
                        <a:rPr lang="en-US" sz="2000" i="1">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5012561" y="3273656"/>
                <a:ext cx="3676230" cy="400110"/>
              </a:xfrm>
              <a:prstGeom prst="rect">
                <a:avLst/>
              </a:prstGeom>
              <a:blipFill>
                <a:blip r:embed="rId11"/>
                <a:stretch>
                  <a:fillRect b="-15152"/>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xmlns="" id="{5CFA71F5-07ED-4B47-88E2-619B84F607CB}"/>
              </a:ext>
            </a:extLst>
          </p:cNvPr>
          <p:cNvSpPr/>
          <p:nvPr/>
        </p:nvSpPr>
        <p:spPr>
          <a:xfrm>
            <a:off x="8888941" y="3911667"/>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68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1" restart="whenNotActive" fill="hold" evtFilter="cancelBubble" nodeType="interactiveSeq">
                <p:stCondLst>
                  <p:cond evt="onClick" delay="0">
                    <p:tgtEl>
                      <p:spTgt spid="32"/>
                    </p:tgtEl>
                  </p:cond>
                </p:stCondLst>
                <p:endSync evt="end" delay="0">
                  <p:rtn val="all"/>
                </p:endSync>
                <p:childTnLst>
                  <p:par>
                    <p:cTn id="82" fill="hold">
                      <p:stCondLst>
                        <p:cond delay="0"/>
                      </p:stCondLst>
                      <p:childTnLst>
                        <p:par>
                          <p:cTn id="83" fill="hold">
                            <p:stCondLst>
                              <p:cond delay="0"/>
                            </p:stCondLst>
                            <p:childTnLst>
                              <p:par>
                                <p:cTn id="84" presetID="11" presetClass="entr" presetSubtype="0" fill="hold" grpId="0" nodeType="afterEffect">
                                  <p:stCondLst>
                                    <p:cond delay="0"/>
                                  </p:stCondLst>
                                  <p:childTnLst>
                                    <p:set>
                                      <p:cBhvr>
                                        <p:cTn id="85" dur="1000">
                                          <p:stCondLst>
                                            <p:cond delay="0"/>
                                          </p:stCondLst>
                                        </p:cTn>
                                        <p:tgtEl>
                                          <p:spTgt spid="21"/>
                                        </p:tgtEl>
                                        <p:attrNameLst>
                                          <p:attrName>style.visibility</p:attrName>
                                        </p:attrNameLst>
                                      </p:cBhvr>
                                      <p:to>
                                        <p:strVal val="visible"/>
                                      </p:to>
                                    </p:set>
                                  </p:childTnLst>
                                </p:cTn>
                              </p:par>
                            </p:childTnLst>
                          </p:cTn>
                        </p:par>
                        <p:par>
                          <p:cTn id="86" fill="hold">
                            <p:stCondLst>
                              <p:cond delay="1000"/>
                            </p:stCondLst>
                            <p:childTnLst>
                              <p:par>
                                <p:cTn id="87" presetID="11" presetClass="entr" presetSubtype="0" fill="hold" grpId="0" nodeType="afterEffect">
                                  <p:stCondLst>
                                    <p:cond delay="0"/>
                                  </p:stCondLst>
                                  <p:childTnLst>
                                    <p:set>
                                      <p:cBhvr>
                                        <p:cTn id="88" dur="1000">
                                          <p:stCondLst>
                                            <p:cond delay="0"/>
                                          </p:stCondLst>
                                        </p:cTn>
                                        <p:tgtEl>
                                          <p:spTgt spid="22"/>
                                        </p:tgtEl>
                                        <p:attrNameLst>
                                          <p:attrName>style.visibility</p:attrName>
                                        </p:attrNameLst>
                                      </p:cBhvr>
                                      <p:to>
                                        <p:strVal val="visible"/>
                                      </p:to>
                                    </p:set>
                                  </p:childTnLst>
                                </p:cTn>
                              </p:par>
                            </p:childTnLst>
                          </p:cTn>
                        </p:par>
                        <p:par>
                          <p:cTn id="89" fill="hold">
                            <p:stCondLst>
                              <p:cond delay="2000"/>
                            </p:stCondLst>
                            <p:childTnLst>
                              <p:par>
                                <p:cTn id="90" presetID="11" presetClass="entr" presetSubtype="0" fill="hold" grpId="0" nodeType="afterEffect">
                                  <p:stCondLst>
                                    <p:cond delay="0"/>
                                  </p:stCondLst>
                                  <p:childTnLst>
                                    <p:set>
                                      <p:cBhvr>
                                        <p:cTn id="91" dur="1000">
                                          <p:stCondLst>
                                            <p:cond delay="0"/>
                                          </p:stCondLst>
                                        </p:cTn>
                                        <p:tgtEl>
                                          <p:spTgt spid="23"/>
                                        </p:tgtEl>
                                        <p:attrNameLst>
                                          <p:attrName>style.visibility</p:attrName>
                                        </p:attrNameLst>
                                      </p:cBhvr>
                                      <p:to>
                                        <p:strVal val="visible"/>
                                      </p:to>
                                    </p:set>
                                  </p:childTnLst>
                                </p:cTn>
                              </p:par>
                            </p:childTnLst>
                          </p:cTn>
                        </p:par>
                        <p:par>
                          <p:cTn id="92" fill="hold">
                            <p:stCondLst>
                              <p:cond delay="3000"/>
                            </p:stCondLst>
                            <p:childTnLst>
                              <p:par>
                                <p:cTn id="93" presetID="11" presetClass="entr" presetSubtype="0" fill="hold" grpId="0" nodeType="afterEffect">
                                  <p:stCondLst>
                                    <p:cond delay="0"/>
                                  </p:stCondLst>
                                  <p:childTnLst>
                                    <p:set>
                                      <p:cBhvr>
                                        <p:cTn id="94" dur="1000">
                                          <p:stCondLst>
                                            <p:cond delay="0"/>
                                          </p:stCondLst>
                                        </p:cTn>
                                        <p:tgtEl>
                                          <p:spTgt spid="24"/>
                                        </p:tgtEl>
                                        <p:attrNameLst>
                                          <p:attrName>style.visibility</p:attrName>
                                        </p:attrNameLst>
                                      </p:cBhvr>
                                      <p:to>
                                        <p:strVal val="visible"/>
                                      </p:to>
                                    </p:set>
                                  </p:childTnLst>
                                </p:cTn>
                              </p:par>
                            </p:childTnLst>
                          </p:cTn>
                        </p:par>
                        <p:par>
                          <p:cTn id="95" fill="hold">
                            <p:stCondLst>
                              <p:cond delay="4000"/>
                            </p:stCondLst>
                            <p:childTnLst>
                              <p:par>
                                <p:cTn id="96" presetID="11" presetClass="entr" presetSubtype="0" fill="hold" grpId="0" nodeType="afterEffect">
                                  <p:stCondLst>
                                    <p:cond delay="0"/>
                                  </p:stCondLst>
                                  <p:childTnLst>
                                    <p:set>
                                      <p:cBhvr>
                                        <p:cTn id="97" dur="1000">
                                          <p:stCondLst>
                                            <p:cond delay="0"/>
                                          </p:stCondLst>
                                        </p:cTn>
                                        <p:tgtEl>
                                          <p:spTgt spid="25"/>
                                        </p:tgtEl>
                                        <p:attrNameLst>
                                          <p:attrName>style.visibility</p:attrName>
                                        </p:attrNameLst>
                                      </p:cBhvr>
                                      <p:to>
                                        <p:strVal val="visible"/>
                                      </p:to>
                                    </p:set>
                                  </p:childTnLst>
                                </p:cTn>
                              </p:par>
                            </p:childTnLst>
                          </p:cTn>
                        </p:par>
                        <p:par>
                          <p:cTn id="98" fill="hold">
                            <p:stCondLst>
                              <p:cond delay="5000"/>
                            </p:stCondLst>
                            <p:childTnLst>
                              <p:par>
                                <p:cTn id="99" presetID="11" presetClass="entr" presetSubtype="0" fill="hold" grpId="0" nodeType="afterEffect">
                                  <p:stCondLst>
                                    <p:cond delay="0"/>
                                  </p:stCondLst>
                                  <p:childTnLst>
                                    <p:set>
                                      <p:cBhvr>
                                        <p:cTn id="100" dur="1000">
                                          <p:stCondLst>
                                            <p:cond delay="0"/>
                                          </p:stCondLst>
                                        </p:cTn>
                                        <p:tgtEl>
                                          <p:spTgt spid="26"/>
                                        </p:tgtEl>
                                        <p:attrNameLst>
                                          <p:attrName>style.visibility</p:attrName>
                                        </p:attrNameLst>
                                      </p:cBhvr>
                                      <p:to>
                                        <p:strVal val="visible"/>
                                      </p:to>
                                    </p:set>
                                  </p:childTnLst>
                                </p:cTn>
                              </p:par>
                            </p:childTnLst>
                          </p:cTn>
                        </p:par>
                        <p:par>
                          <p:cTn id="101" fill="hold">
                            <p:stCondLst>
                              <p:cond delay="6000"/>
                            </p:stCondLst>
                            <p:childTnLst>
                              <p:par>
                                <p:cTn id="102" presetID="11" presetClass="entr" presetSubtype="0" fill="hold" grpId="0" nodeType="afterEffect">
                                  <p:stCondLst>
                                    <p:cond delay="0"/>
                                  </p:stCondLst>
                                  <p:childTnLst>
                                    <p:set>
                                      <p:cBhvr>
                                        <p:cTn id="103" dur="1000">
                                          <p:stCondLst>
                                            <p:cond delay="0"/>
                                          </p:stCondLst>
                                        </p:cTn>
                                        <p:tgtEl>
                                          <p:spTgt spid="27"/>
                                        </p:tgtEl>
                                        <p:attrNameLst>
                                          <p:attrName>style.visibility</p:attrName>
                                        </p:attrNameLst>
                                      </p:cBhvr>
                                      <p:to>
                                        <p:strVal val="visible"/>
                                      </p:to>
                                    </p:set>
                                  </p:childTnLst>
                                </p:cTn>
                              </p:par>
                            </p:childTnLst>
                          </p:cTn>
                        </p:par>
                        <p:par>
                          <p:cTn id="104" fill="hold">
                            <p:stCondLst>
                              <p:cond delay="7000"/>
                            </p:stCondLst>
                            <p:childTnLst>
                              <p:par>
                                <p:cTn id="105" presetID="11" presetClass="entr" presetSubtype="0" fill="hold" grpId="0" nodeType="afterEffect">
                                  <p:stCondLst>
                                    <p:cond delay="0"/>
                                  </p:stCondLst>
                                  <p:childTnLst>
                                    <p:set>
                                      <p:cBhvr>
                                        <p:cTn id="106" dur="1000">
                                          <p:stCondLst>
                                            <p:cond delay="0"/>
                                          </p:stCondLst>
                                        </p:cTn>
                                        <p:tgtEl>
                                          <p:spTgt spid="28"/>
                                        </p:tgtEl>
                                        <p:attrNameLst>
                                          <p:attrName>style.visibility</p:attrName>
                                        </p:attrNameLst>
                                      </p:cBhvr>
                                      <p:to>
                                        <p:strVal val="visible"/>
                                      </p:to>
                                    </p:set>
                                  </p:childTnLst>
                                </p:cTn>
                              </p:par>
                            </p:childTnLst>
                          </p:cTn>
                        </p:par>
                        <p:par>
                          <p:cTn id="107" fill="hold">
                            <p:stCondLst>
                              <p:cond delay="8000"/>
                            </p:stCondLst>
                            <p:childTnLst>
                              <p:par>
                                <p:cTn id="108" presetID="11" presetClass="entr" presetSubtype="0" fill="hold" grpId="0" nodeType="afterEffect">
                                  <p:stCondLst>
                                    <p:cond delay="0"/>
                                  </p:stCondLst>
                                  <p:childTnLst>
                                    <p:set>
                                      <p:cBhvr>
                                        <p:cTn id="109" dur="1000">
                                          <p:stCondLst>
                                            <p:cond delay="0"/>
                                          </p:stCondLst>
                                        </p:cTn>
                                        <p:tgtEl>
                                          <p:spTgt spid="29"/>
                                        </p:tgtEl>
                                        <p:attrNameLst>
                                          <p:attrName>style.visibility</p:attrName>
                                        </p:attrNameLst>
                                      </p:cBhvr>
                                      <p:to>
                                        <p:strVal val="visible"/>
                                      </p:to>
                                    </p:set>
                                  </p:childTnLst>
                                </p:cTn>
                              </p:par>
                            </p:childTnLst>
                          </p:cTn>
                        </p:par>
                        <p:par>
                          <p:cTn id="110" fill="hold">
                            <p:stCondLst>
                              <p:cond delay="9000"/>
                            </p:stCondLst>
                            <p:childTnLst>
                              <p:par>
                                <p:cTn id="111" presetID="11" presetClass="entr" presetSubtype="0" fill="hold" grpId="0" nodeType="afterEffect">
                                  <p:stCondLst>
                                    <p:cond delay="0"/>
                                  </p:stCondLst>
                                  <p:childTnLst>
                                    <p:set>
                                      <p:cBhvr>
                                        <p:cTn id="112" dur="1000">
                                          <p:stCondLst>
                                            <p:cond delay="0"/>
                                          </p:stCondLst>
                                        </p:cTn>
                                        <p:tgtEl>
                                          <p:spTgt spid="30"/>
                                        </p:tgtEl>
                                        <p:attrNameLst>
                                          <p:attrName>style.visibility</p:attrName>
                                        </p:attrNameLst>
                                      </p:cBhvr>
                                      <p:to>
                                        <p:strVal val="visible"/>
                                      </p:to>
                                    </p:set>
                                  </p:childTnLst>
                                </p:cTn>
                              </p:par>
                            </p:childTnLst>
                          </p:cTn>
                        </p:par>
                        <p:par>
                          <p:cTn id="113" fill="hold">
                            <p:stCondLst>
                              <p:cond delay="10000"/>
                            </p:stCondLst>
                            <p:childTnLst>
                              <p:par>
                                <p:cTn id="114" presetID="11" presetClass="entr" presetSubtype="0" fill="hold" grpId="0" nodeType="afterEffect">
                                  <p:stCondLst>
                                    <p:cond delay="0"/>
                                  </p:stCondLst>
                                  <p:childTnLst>
                                    <p:set>
                                      <p:cBhvr>
                                        <p:cTn id="115"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p:bldP spid="3" grpId="0"/>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08400" cy="6858000"/>
          </a:xfrm>
          <a:prstGeom prst="rect">
            <a:avLst/>
          </a:prstGeom>
        </p:spPr>
      </p:pic>
      <p:sp>
        <p:nvSpPr>
          <p:cNvPr id="5" name="Round Same Side Corner Rectangle 7"/>
          <p:cNvSpPr/>
          <p:nvPr/>
        </p:nvSpPr>
        <p:spPr>
          <a:xfrm rot="16200000">
            <a:off x="6905625" y="1007347"/>
            <a:ext cx="663575" cy="4876799"/>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907149" y="3030788"/>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905628" y="1921751"/>
            <a:ext cx="663574" cy="4876798"/>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en-US" dirty="0"/>
          </a:p>
        </p:txBody>
      </p:sp>
      <p:sp>
        <p:nvSpPr>
          <p:cNvPr id="8" name="Round Same Side Corner Rectangle 10"/>
          <p:cNvSpPr/>
          <p:nvPr/>
        </p:nvSpPr>
        <p:spPr>
          <a:xfrm rot="5400000" flipH="1">
            <a:off x="9907149"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906157" y="2792947"/>
            <a:ext cx="662510" cy="4876798"/>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907681"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906158" y="3597092"/>
            <a:ext cx="662510" cy="48768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907681"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919981" y="3024808"/>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937975"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940225"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921667"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17" name="Rectangle 32"/>
          <p:cNvSpPr>
            <a:spLocks noChangeArrowheads="1"/>
          </p:cNvSpPr>
          <p:nvPr/>
        </p:nvSpPr>
        <p:spPr bwMode="auto">
          <a:xfrm>
            <a:off x="4998581"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xmlns:a14="http://schemas.microsoft.com/office/drawing/2010/main">
        <mc:Choice Requires="a14">
          <p:sp>
            <p:nvSpPr>
              <p:cNvPr id="18" name="Rectangle 37"/>
              <p:cNvSpPr>
                <a:spLocks noChangeArrowheads="1"/>
              </p:cNvSpPr>
              <p:nvPr/>
            </p:nvSpPr>
            <p:spPr bwMode="auto">
              <a:xfrm>
                <a:off x="4998582" y="4157246"/>
                <a:ext cx="3676230" cy="400110"/>
              </a:xfrm>
              <a:prstGeom prst="rect">
                <a:avLst/>
              </a:prstGeom>
              <a:noFill/>
              <a:ln w="9525">
                <a:noFill/>
                <a:miter lim="800000"/>
                <a:headEnd/>
                <a:tailEnd/>
              </a:ln>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solidFill>
                            <a:schemeClr val="bg1"/>
                          </a:solidFill>
                          <a:latin typeface="Cambria Math" panose="02040503050406030204" pitchFamily="18" charset="0"/>
                        </a:rPr>
                        <m:t>𝑀</m:t>
                      </m:r>
                      <m:r>
                        <a:rPr lang="en-US" sz="2000" i="1" dirty="0" smtClean="0">
                          <a:solidFill>
                            <a:schemeClr val="bg1"/>
                          </a:solidFill>
                          <a:latin typeface="Cambria Math" panose="02040503050406030204" pitchFamily="18" charset="0"/>
                        </a:rPr>
                        <m:t>=</m:t>
                      </m:r>
                      <m:d>
                        <m:dPr>
                          <m:begChr m:val="{"/>
                          <m:endChr m:val="}"/>
                          <m:ctrlPr>
                            <a:rPr lang="en-US" sz="2000" i="1" dirty="0">
                              <a:solidFill>
                                <a:schemeClr val="bg1"/>
                              </a:solidFill>
                              <a:latin typeface="Cambria Math"/>
                            </a:rPr>
                          </m:ctrlPr>
                        </m:dPr>
                        <m:e>
                          <m:r>
                            <a:rPr lang="en-US" sz="2000" i="1" dirty="0">
                              <a:solidFill>
                                <a:schemeClr val="bg1"/>
                              </a:solidFill>
                              <a:latin typeface="Cambria Math" panose="02040503050406030204" pitchFamily="18" charset="0"/>
                            </a:rPr>
                            <m:t>0;2;4;6;8</m:t>
                          </m:r>
                        </m:e>
                      </m:d>
                      <m:r>
                        <a:rPr lang="en-US" sz="2000" b="0" i="1" dirty="0" smtClean="0">
                          <a:solidFill>
                            <a:schemeClr val="bg1"/>
                          </a:solidFill>
                          <a:latin typeface="Cambria Math" panose="02040503050406030204" pitchFamily="18" charset="0"/>
                        </a:rPr>
                        <m:t>.</m:t>
                      </m:r>
                    </m:oMath>
                  </m:oMathPara>
                </a14:m>
                <a:endParaRPr lang="en-US" sz="2000" dirty="0"/>
              </a:p>
            </p:txBody>
          </p:sp>
        </mc:Choice>
        <mc:Fallback xmlns="">
          <p:sp>
            <p:nvSpPr>
              <p:cNvPr id="18" name="Rectangle 37"/>
              <p:cNvSpPr>
                <a:spLocks noRot="1" noChangeAspect="1" noMove="1" noResize="1" noEditPoints="1" noAdjustHandles="1" noChangeArrowheads="1" noChangeShapeType="1" noTextEdit="1"/>
              </p:cNvSpPr>
              <p:nvPr/>
            </p:nvSpPr>
            <p:spPr bwMode="auto">
              <a:xfrm>
                <a:off x="4998582" y="4157246"/>
                <a:ext cx="3676230" cy="400110"/>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8"/>
              <p:cNvSpPr>
                <a:spLocks noChangeArrowheads="1"/>
              </p:cNvSpPr>
              <p:nvPr/>
            </p:nvSpPr>
            <p:spPr bwMode="auto">
              <a:xfrm>
                <a:off x="4998581" y="5029200"/>
                <a:ext cx="451384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left"/>
                    </m:oMathParaPr>
                    <m:oMath xmlns:m="http://schemas.openxmlformats.org/officeDocument/2006/math">
                      <m:r>
                        <a:rPr lang="vi-VN" sz="2000" i="1" dirty="0">
                          <a:solidFill>
                            <a:schemeClr val="bg1"/>
                          </a:solidFill>
                          <a:latin typeface="Cambria Math" panose="02040503050406030204" pitchFamily="18" charset="0"/>
                        </a:rPr>
                        <m:t>𝑀</m:t>
                      </m:r>
                      <m:r>
                        <a:rPr lang="vi-VN" sz="2000" i="1" dirty="0">
                          <a:solidFill>
                            <a:schemeClr val="bg1"/>
                          </a:solidFill>
                          <a:latin typeface="Cambria Math" panose="02040503050406030204" pitchFamily="18" charset="0"/>
                        </a:rPr>
                        <m:t>={</m:t>
                      </m:r>
                      <m:r>
                        <a:rPr lang="vi-VN" sz="2000" i="1" dirty="0">
                          <a:solidFill>
                            <a:schemeClr val="bg1"/>
                          </a:solidFill>
                          <a:latin typeface="Cambria Math" panose="02040503050406030204" pitchFamily="18" charset="0"/>
                        </a:rPr>
                        <m:t>𝑥</m:t>
                      </m:r>
                      <m:r>
                        <a:rPr lang="vi-VN" sz="2000" i="1" dirty="0">
                          <a:solidFill>
                            <a:schemeClr val="bg1"/>
                          </a:solidFill>
                          <a:latin typeface="Cambria Math" panose="02040503050406030204" pitchFamily="18" charset="0"/>
                        </a:rPr>
                        <m:t>|</m:t>
                      </m:r>
                      <m:r>
                        <a:rPr lang="vi-VN" sz="2000" i="1" dirty="0">
                          <a:solidFill>
                            <a:schemeClr val="bg1"/>
                          </a:solidFill>
                          <a:latin typeface="Cambria Math" panose="02040503050406030204" pitchFamily="18" charset="0"/>
                        </a:rPr>
                        <m:t>𝑥</m:t>
                      </m:r>
                      <m:r>
                        <a:rPr lang="vi-VN" sz="2000" i="1" dirty="0">
                          <a:solidFill>
                            <a:schemeClr val="bg1"/>
                          </a:solidFill>
                          <a:latin typeface="Cambria Math" panose="02040503050406030204" pitchFamily="18" charset="0"/>
                        </a:rPr>
                        <m:t> </m:t>
                      </m:r>
                      <m:r>
                        <a:rPr lang="vi-VN" sz="2000" i="1" dirty="0">
                          <a:solidFill>
                            <a:schemeClr val="bg1"/>
                          </a:solidFill>
                          <a:latin typeface="Cambria Math" panose="02040503050406030204" pitchFamily="18" charset="0"/>
                        </a:rPr>
                        <m:t>𝑙</m:t>
                      </m:r>
                      <m:r>
                        <a:rPr lang="vi-VN" sz="2000" i="1" dirty="0">
                          <a:solidFill>
                            <a:schemeClr val="bg1"/>
                          </a:solidFill>
                          <a:latin typeface="Cambria Math" panose="02040503050406030204" pitchFamily="18" charset="0"/>
                        </a:rPr>
                        <m:t>à </m:t>
                      </m:r>
                      <m:r>
                        <a:rPr lang="vi-VN" sz="2000" i="1" dirty="0">
                          <a:solidFill>
                            <a:schemeClr val="bg1"/>
                          </a:solidFill>
                          <a:latin typeface="Cambria Math" panose="02040503050406030204" pitchFamily="18" charset="0"/>
                        </a:rPr>
                        <m:t>𝑠</m:t>
                      </m:r>
                      <m:r>
                        <a:rPr lang="vi-VN" sz="2000" i="1" dirty="0">
                          <a:solidFill>
                            <a:schemeClr val="bg1"/>
                          </a:solidFill>
                          <a:latin typeface="Cambria Math" panose="02040503050406030204" pitchFamily="18" charset="0"/>
                        </a:rPr>
                        <m:t>ố </m:t>
                      </m:r>
                      <m:r>
                        <a:rPr lang="vi-VN" sz="2000" i="1" dirty="0">
                          <a:solidFill>
                            <a:schemeClr val="bg1"/>
                          </a:solidFill>
                          <a:latin typeface="Cambria Math" panose="02040503050406030204" pitchFamily="18" charset="0"/>
                        </a:rPr>
                        <m:t>𝑐h</m:t>
                      </m:r>
                      <m:r>
                        <a:rPr lang="vi-VN" sz="2000" i="1" dirty="0">
                          <a:solidFill>
                            <a:schemeClr val="bg1"/>
                          </a:solidFill>
                          <a:latin typeface="Cambria Math" panose="02040503050406030204" pitchFamily="18" charset="0"/>
                        </a:rPr>
                        <m:t>ẵ</m:t>
                      </m:r>
                      <m:r>
                        <a:rPr lang="vi-VN" sz="2000" i="1" dirty="0">
                          <a:solidFill>
                            <a:schemeClr val="bg1"/>
                          </a:solidFill>
                          <a:latin typeface="Cambria Math" panose="02040503050406030204" pitchFamily="18" charset="0"/>
                        </a:rPr>
                        <m:t>𝑛</m:t>
                      </m:r>
                      <m:r>
                        <a:rPr lang="vi-VN" sz="2000" i="1" dirty="0">
                          <a:solidFill>
                            <a:schemeClr val="bg1"/>
                          </a:solidFill>
                          <a:latin typeface="Cambria Math" panose="02040503050406030204" pitchFamily="18" charset="0"/>
                        </a:rPr>
                        <m:t> </m:t>
                      </m:r>
                      <m:r>
                        <a:rPr lang="vi-VN" sz="2000" i="1" dirty="0">
                          <a:solidFill>
                            <a:schemeClr val="bg1"/>
                          </a:solidFill>
                          <a:latin typeface="Cambria Math" panose="02040503050406030204" pitchFamily="18" charset="0"/>
                        </a:rPr>
                        <m:t>𝑛h</m:t>
                      </m:r>
                      <m:r>
                        <a:rPr lang="vi-VN" sz="2000" i="1" dirty="0">
                          <a:solidFill>
                            <a:schemeClr val="bg1"/>
                          </a:solidFill>
                          <a:latin typeface="Cambria Math" panose="02040503050406030204" pitchFamily="18" charset="0"/>
                        </a:rPr>
                        <m:t>ỏ </m:t>
                      </m:r>
                      <m:r>
                        <a:rPr lang="vi-VN" sz="2000" i="1" dirty="0">
                          <a:solidFill>
                            <a:schemeClr val="bg1"/>
                          </a:solidFill>
                          <a:latin typeface="Cambria Math" panose="02040503050406030204" pitchFamily="18" charset="0"/>
                        </a:rPr>
                        <m:t>h</m:t>
                      </m:r>
                      <m:r>
                        <a:rPr lang="vi-VN" sz="2000" i="1" dirty="0">
                          <a:solidFill>
                            <a:schemeClr val="bg1"/>
                          </a:solidFill>
                          <a:latin typeface="Cambria Math" panose="02040503050406030204" pitchFamily="18" charset="0"/>
                        </a:rPr>
                        <m:t>ơ</m:t>
                      </m:r>
                      <m:r>
                        <a:rPr lang="vi-VN" sz="2000" i="1" dirty="0">
                          <a:solidFill>
                            <a:schemeClr val="bg1"/>
                          </a:solidFill>
                          <a:latin typeface="Cambria Math" panose="02040503050406030204" pitchFamily="18" charset="0"/>
                        </a:rPr>
                        <m:t>𝑛</m:t>
                      </m:r>
                      <m:r>
                        <a:rPr lang="vi-VN" sz="2000" i="1" dirty="0">
                          <a:solidFill>
                            <a:schemeClr val="bg1"/>
                          </a:solidFill>
                          <a:latin typeface="Cambria Math" panose="02040503050406030204" pitchFamily="18" charset="0"/>
                        </a:rPr>
                        <m:t> 10}.</m:t>
                      </m:r>
                    </m:oMath>
                  </m:oMathPara>
                </a14:m>
                <a:endParaRPr lang="en-US" sz="2000" dirty="0"/>
              </a:p>
            </p:txBody>
          </p:sp>
        </mc:Choice>
        <mc:Fallback xmlns="">
          <p:sp>
            <p:nvSpPr>
              <p:cNvPr id="19" name="Rectangle 38"/>
              <p:cNvSpPr>
                <a:spLocks noRot="1" noChangeAspect="1" noMove="1" noResize="1" noEditPoints="1" noAdjustHandles="1" noChangeArrowheads="1" noChangeShapeType="1" noTextEdit="1"/>
              </p:cNvSpPr>
              <p:nvPr/>
            </p:nvSpPr>
            <p:spPr bwMode="auto">
              <a:xfrm>
                <a:off x="4998581" y="5029200"/>
                <a:ext cx="4513843" cy="400110"/>
              </a:xfrm>
              <a:prstGeom prst="rect">
                <a:avLst/>
              </a:prstGeom>
              <a:blipFill>
                <a:blip r:embed="rId4"/>
                <a:stretch>
                  <a:fillRect b="-1363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9"/>
              <p:cNvSpPr>
                <a:spLocks noChangeArrowheads="1"/>
              </p:cNvSpPr>
              <p:nvPr/>
            </p:nvSpPr>
            <p:spPr bwMode="auto">
              <a:xfrm>
                <a:off x="4998582" y="5816025"/>
                <a:ext cx="4540290" cy="353943"/>
              </a:xfrm>
              <a:prstGeom prst="rect">
                <a:avLst/>
              </a:prstGeom>
              <a:noFill/>
              <a:ln w="9525">
                <a:noFill/>
                <a:miter lim="800000"/>
                <a:headEnd/>
                <a:tailEnd/>
              </a:ln>
            </p:spPr>
            <p:txBody>
              <a:bodyPr wrap="square">
                <a:spAutoFit/>
              </a:bodyPr>
              <a:lstStyle/>
              <a:p>
                <a14:m>
                  <m:oMath xmlns:m="http://schemas.openxmlformats.org/officeDocument/2006/math">
                    <m:r>
                      <a:rPr lang="vi-VN" sz="1700" i="1">
                        <a:solidFill>
                          <a:schemeClr val="bg1"/>
                        </a:solidFill>
                        <a:latin typeface="Cambria Math" panose="02040503050406030204" pitchFamily="18" charset="0"/>
                      </a:rPr>
                      <m:t>𝑀</m:t>
                    </m:r>
                    <m:r>
                      <a:rPr lang="vi-VN" sz="1700" i="1">
                        <a:solidFill>
                          <a:schemeClr val="bg1"/>
                        </a:solidFill>
                        <a:latin typeface="Cambria Math" panose="02040503050406030204" pitchFamily="18" charset="0"/>
                      </a:rPr>
                      <m:t>={</m:t>
                    </m:r>
                    <m:r>
                      <a:rPr lang="vi-VN" sz="1700" i="1">
                        <a:solidFill>
                          <a:schemeClr val="bg1"/>
                        </a:solidFill>
                        <a:latin typeface="Cambria Math" panose="02040503050406030204" pitchFamily="18" charset="0"/>
                      </a:rPr>
                      <m:t>𝑥</m:t>
                    </m:r>
                    <m:r>
                      <a:rPr lang="vi-VN" sz="1700" i="1">
                        <a:solidFill>
                          <a:schemeClr val="bg1"/>
                        </a:solidFill>
                        <a:latin typeface="Cambria Math" panose="02040503050406030204" pitchFamily="18" charset="0"/>
                      </a:rPr>
                      <m:t>|</m:t>
                    </m:r>
                    <m:r>
                      <a:rPr lang="vi-VN" sz="1700" i="1">
                        <a:solidFill>
                          <a:schemeClr val="bg1"/>
                        </a:solidFill>
                        <a:latin typeface="Cambria Math" panose="02040503050406030204" pitchFamily="18" charset="0"/>
                      </a:rPr>
                      <m:t>𝑥</m:t>
                    </m:r>
                    <m:r>
                      <a:rPr lang="vi-VN" sz="1700" i="1">
                        <a:solidFill>
                          <a:schemeClr val="bg1"/>
                        </a:solidFill>
                        <a:latin typeface="Cambria Math" panose="02040503050406030204" pitchFamily="18" charset="0"/>
                      </a:rPr>
                      <m:t> </m:t>
                    </m:r>
                    <m:r>
                      <a:rPr lang="vi-VN" sz="1700" i="1">
                        <a:solidFill>
                          <a:schemeClr val="bg1"/>
                        </a:solidFill>
                        <a:latin typeface="Cambria Math" panose="02040503050406030204" pitchFamily="18" charset="0"/>
                      </a:rPr>
                      <m:t>𝑙</m:t>
                    </m:r>
                    <m:r>
                      <a:rPr lang="vi-VN" sz="1700" i="1">
                        <a:solidFill>
                          <a:schemeClr val="bg1"/>
                        </a:solidFill>
                        <a:latin typeface="Cambria Math" panose="02040503050406030204" pitchFamily="18" charset="0"/>
                      </a:rPr>
                      <m:t>à </m:t>
                    </m:r>
                    <m:r>
                      <a:rPr lang="vi-VN" sz="1700" i="1">
                        <a:solidFill>
                          <a:schemeClr val="bg1"/>
                        </a:solidFill>
                        <a:latin typeface="Cambria Math" panose="02040503050406030204" pitchFamily="18" charset="0"/>
                      </a:rPr>
                      <m:t>𝑠</m:t>
                    </m:r>
                    <m:r>
                      <a:rPr lang="vi-VN" sz="1700" i="1">
                        <a:solidFill>
                          <a:schemeClr val="bg1"/>
                        </a:solidFill>
                        <a:latin typeface="Cambria Math" panose="02040503050406030204" pitchFamily="18" charset="0"/>
                      </a:rPr>
                      <m:t>ố </m:t>
                    </m:r>
                    <m:r>
                      <a:rPr lang="vi-VN" sz="1700" i="1">
                        <a:solidFill>
                          <a:schemeClr val="bg1"/>
                        </a:solidFill>
                        <a:latin typeface="Cambria Math" panose="02040503050406030204" pitchFamily="18" charset="0"/>
                      </a:rPr>
                      <m:t>𝑐h𝑖𝑎</m:t>
                    </m:r>
                    <m:r>
                      <a:rPr lang="vi-VN" sz="1700" i="1">
                        <a:solidFill>
                          <a:schemeClr val="bg1"/>
                        </a:solidFill>
                        <a:latin typeface="Cambria Math" panose="02040503050406030204" pitchFamily="18" charset="0"/>
                      </a:rPr>
                      <m:t> </m:t>
                    </m:r>
                    <m:r>
                      <a:rPr lang="vi-VN" sz="1700" i="1">
                        <a:solidFill>
                          <a:schemeClr val="bg1"/>
                        </a:solidFill>
                        <a:latin typeface="Cambria Math" panose="02040503050406030204" pitchFamily="18" charset="0"/>
                      </a:rPr>
                      <m:t>h</m:t>
                    </m:r>
                    <m:r>
                      <a:rPr lang="vi-VN" sz="1700" i="1">
                        <a:solidFill>
                          <a:schemeClr val="bg1"/>
                        </a:solidFill>
                        <a:latin typeface="Cambria Math" panose="02040503050406030204" pitchFamily="18" charset="0"/>
                      </a:rPr>
                      <m:t>ế</m:t>
                    </m:r>
                    <m:r>
                      <a:rPr lang="vi-VN" sz="1700" i="1">
                        <a:solidFill>
                          <a:schemeClr val="bg1"/>
                        </a:solidFill>
                        <a:latin typeface="Cambria Math" panose="02040503050406030204" pitchFamily="18" charset="0"/>
                      </a:rPr>
                      <m:t>𝑡</m:t>
                    </m:r>
                    <m:r>
                      <a:rPr lang="vi-VN" sz="1700" i="1">
                        <a:solidFill>
                          <a:schemeClr val="bg1"/>
                        </a:solidFill>
                        <a:latin typeface="Cambria Math" panose="02040503050406030204" pitchFamily="18" charset="0"/>
                      </a:rPr>
                      <m:t> </m:t>
                    </m:r>
                    <m:r>
                      <a:rPr lang="vi-VN" sz="1700" i="1">
                        <a:solidFill>
                          <a:schemeClr val="bg1"/>
                        </a:solidFill>
                        <a:latin typeface="Cambria Math" panose="02040503050406030204" pitchFamily="18" charset="0"/>
                      </a:rPr>
                      <m:t>𝑐h𝑜</m:t>
                    </m:r>
                    <m:r>
                      <a:rPr lang="vi-VN" sz="1700" i="1">
                        <a:solidFill>
                          <a:schemeClr val="bg1"/>
                        </a:solidFill>
                        <a:latin typeface="Cambria Math" panose="02040503050406030204" pitchFamily="18" charset="0"/>
                      </a:rPr>
                      <m:t> 2 </m:t>
                    </m:r>
                    <m:r>
                      <a:rPr lang="vi-VN" sz="1700" i="1">
                        <a:solidFill>
                          <a:schemeClr val="bg1"/>
                        </a:solidFill>
                        <a:latin typeface="Cambria Math" panose="02040503050406030204" pitchFamily="18" charset="0"/>
                      </a:rPr>
                      <m:t>𝑣</m:t>
                    </m:r>
                    <m:r>
                      <a:rPr lang="vi-VN" sz="1700" i="1">
                        <a:solidFill>
                          <a:schemeClr val="bg1"/>
                        </a:solidFill>
                        <a:latin typeface="Cambria Math" panose="02040503050406030204" pitchFamily="18" charset="0"/>
                      </a:rPr>
                      <m:t>à </m:t>
                    </m:r>
                    <m:r>
                      <a:rPr lang="vi-VN" sz="1700" i="1">
                        <a:solidFill>
                          <a:schemeClr val="bg1"/>
                        </a:solidFill>
                        <a:latin typeface="Cambria Math" panose="02040503050406030204" pitchFamily="18" charset="0"/>
                      </a:rPr>
                      <m:t>𝑛h</m:t>
                    </m:r>
                    <m:r>
                      <a:rPr lang="vi-VN" sz="1700" i="1">
                        <a:solidFill>
                          <a:schemeClr val="bg1"/>
                        </a:solidFill>
                        <a:latin typeface="Cambria Math" panose="02040503050406030204" pitchFamily="18" charset="0"/>
                      </a:rPr>
                      <m:t>ỏ </m:t>
                    </m:r>
                    <m:r>
                      <a:rPr lang="vi-VN" sz="1700" i="1">
                        <a:solidFill>
                          <a:schemeClr val="bg1"/>
                        </a:solidFill>
                        <a:latin typeface="Cambria Math" panose="02040503050406030204" pitchFamily="18" charset="0"/>
                      </a:rPr>
                      <m:t>h</m:t>
                    </m:r>
                    <m:r>
                      <a:rPr lang="vi-VN" sz="1700" i="1">
                        <a:solidFill>
                          <a:schemeClr val="bg1"/>
                        </a:solidFill>
                        <a:latin typeface="Cambria Math" panose="02040503050406030204" pitchFamily="18" charset="0"/>
                      </a:rPr>
                      <m:t>ơ</m:t>
                    </m:r>
                    <m:r>
                      <a:rPr lang="vi-VN" sz="1700" i="1">
                        <a:solidFill>
                          <a:schemeClr val="bg1"/>
                        </a:solidFill>
                        <a:latin typeface="Cambria Math" panose="02040503050406030204" pitchFamily="18" charset="0"/>
                      </a:rPr>
                      <m:t>𝑛</m:t>
                    </m:r>
                    <m:r>
                      <a:rPr lang="vi-VN" sz="1700" i="1">
                        <a:solidFill>
                          <a:schemeClr val="bg1"/>
                        </a:solidFill>
                        <a:latin typeface="Cambria Math" panose="02040503050406030204" pitchFamily="18" charset="0"/>
                      </a:rPr>
                      <m:t> 10}</m:t>
                    </m:r>
                  </m:oMath>
                </a14:m>
                <a:r>
                  <a:rPr lang="en-US" sz="1700" dirty="0">
                    <a:solidFill>
                      <a:schemeClr val="bg1"/>
                    </a:solidFill>
                  </a:rPr>
                  <a:t>.</a:t>
                </a:r>
              </a:p>
            </p:txBody>
          </p:sp>
        </mc:Choice>
        <mc:Fallback xmlns="">
          <p:sp>
            <p:nvSpPr>
              <p:cNvPr id="20" name="Rectangle 39"/>
              <p:cNvSpPr>
                <a:spLocks noRot="1" noChangeAspect="1" noMove="1" noResize="1" noEditPoints="1" noAdjustHandles="1" noChangeArrowheads="1" noChangeShapeType="1" noTextEdit="1"/>
              </p:cNvSpPr>
              <p:nvPr/>
            </p:nvSpPr>
            <p:spPr bwMode="auto">
              <a:xfrm>
                <a:off x="4998582" y="5816025"/>
                <a:ext cx="4540290" cy="353943"/>
              </a:xfrm>
              <a:prstGeom prst="rect">
                <a:avLst/>
              </a:prstGeom>
              <a:blipFill>
                <a:blip r:embed="rId5"/>
                <a:stretch>
                  <a:fillRect t="-5172" b="-22414"/>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989012"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989012"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989012"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989012"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989012"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989012"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989012"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989012"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989012"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989012"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989012"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41612"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3784"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3212" y="657761"/>
            <a:ext cx="11582400" cy="1323439"/>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4. </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 M là tập hợp các số chẵn nhỏ hơn 10. Cách viết nào dưới đây là </a:t>
            </a:r>
            <a:r>
              <a:rPr lang="vi-VN" sz="4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sai</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1197560" y="4000915"/>
            <a:ext cx="1515640" cy="25272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xmlns="" id="{C1391FFC-4BAC-47D2-A990-1B5666133351}"/>
                  </a:ext>
                </a:extLst>
              </p:cNvPr>
              <p:cNvSpPr/>
              <p:nvPr/>
            </p:nvSpPr>
            <p:spPr>
              <a:xfrm>
                <a:off x="5012561" y="3273656"/>
                <a:ext cx="3676230"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i="1">
                          <a:solidFill>
                            <a:schemeClr val="bg1"/>
                          </a:solidFill>
                          <a:latin typeface="Cambria Math" panose="02040503050406030204" pitchFamily="18" charset="0"/>
                        </a:rPr>
                        <m:t>𝑀</m:t>
                      </m:r>
                      <m:r>
                        <a:rPr lang="en-US" sz="2000" i="1">
                          <a:solidFill>
                            <a:schemeClr val="bg1"/>
                          </a:solidFill>
                          <a:latin typeface="Cambria Math" panose="02040503050406030204" pitchFamily="18" charset="0"/>
                        </a:rPr>
                        <m:t>={2;4;6;8}.</m:t>
                      </m:r>
                    </m:oMath>
                  </m:oMathPara>
                </a14:m>
                <a:endParaRPr lang="en-US" sz="2000" dirty="0">
                  <a:solidFill>
                    <a:schemeClr val="bg1"/>
                  </a:solidFill>
                </a:endParaRPr>
              </a:p>
            </p:txBody>
          </p:sp>
        </mc:Choice>
        <mc:Fallback xmlns="">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5012561" y="3273656"/>
                <a:ext cx="3676230" cy="400110"/>
              </a:xfrm>
              <a:prstGeom prst="rect">
                <a:avLst/>
              </a:prstGeom>
              <a:blipFill>
                <a:blip r:embed="rId11"/>
                <a:stretch>
                  <a:fillRect b="-15152"/>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xmlns="" id="{0B72B3F6-474C-4B4E-B8DA-98A9126A316A}"/>
              </a:ext>
            </a:extLst>
          </p:cNvPr>
          <p:cNvSpPr/>
          <p:nvPr/>
        </p:nvSpPr>
        <p:spPr>
          <a:xfrm>
            <a:off x="9765666" y="3024808"/>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637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1" restart="whenNotActive" fill="hold" evtFilter="cancelBubble" nodeType="interactiveSeq">
                <p:stCondLst>
                  <p:cond evt="onClick" delay="0">
                    <p:tgtEl>
                      <p:spTgt spid="32"/>
                    </p:tgtEl>
                  </p:cond>
                </p:stCondLst>
                <p:endSync evt="end" delay="0">
                  <p:rtn val="all"/>
                </p:endSync>
                <p:childTnLst>
                  <p:par>
                    <p:cTn id="82" fill="hold">
                      <p:stCondLst>
                        <p:cond delay="0"/>
                      </p:stCondLst>
                      <p:childTnLst>
                        <p:par>
                          <p:cTn id="83" fill="hold">
                            <p:stCondLst>
                              <p:cond delay="0"/>
                            </p:stCondLst>
                            <p:childTnLst>
                              <p:par>
                                <p:cTn id="84" presetID="11" presetClass="entr" presetSubtype="0" fill="hold" grpId="0" nodeType="afterEffect">
                                  <p:stCondLst>
                                    <p:cond delay="0"/>
                                  </p:stCondLst>
                                  <p:childTnLst>
                                    <p:set>
                                      <p:cBhvr>
                                        <p:cTn id="85" dur="1000">
                                          <p:stCondLst>
                                            <p:cond delay="0"/>
                                          </p:stCondLst>
                                        </p:cTn>
                                        <p:tgtEl>
                                          <p:spTgt spid="21"/>
                                        </p:tgtEl>
                                        <p:attrNameLst>
                                          <p:attrName>style.visibility</p:attrName>
                                        </p:attrNameLst>
                                      </p:cBhvr>
                                      <p:to>
                                        <p:strVal val="visible"/>
                                      </p:to>
                                    </p:set>
                                  </p:childTnLst>
                                </p:cTn>
                              </p:par>
                            </p:childTnLst>
                          </p:cTn>
                        </p:par>
                        <p:par>
                          <p:cTn id="86" fill="hold">
                            <p:stCondLst>
                              <p:cond delay="1000"/>
                            </p:stCondLst>
                            <p:childTnLst>
                              <p:par>
                                <p:cTn id="87" presetID="11" presetClass="entr" presetSubtype="0" fill="hold" grpId="0" nodeType="afterEffect">
                                  <p:stCondLst>
                                    <p:cond delay="0"/>
                                  </p:stCondLst>
                                  <p:childTnLst>
                                    <p:set>
                                      <p:cBhvr>
                                        <p:cTn id="88" dur="1000">
                                          <p:stCondLst>
                                            <p:cond delay="0"/>
                                          </p:stCondLst>
                                        </p:cTn>
                                        <p:tgtEl>
                                          <p:spTgt spid="22"/>
                                        </p:tgtEl>
                                        <p:attrNameLst>
                                          <p:attrName>style.visibility</p:attrName>
                                        </p:attrNameLst>
                                      </p:cBhvr>
                                      <p:to>
                                        <p:strVal val="visible"/>
                                      </p:to>
                                    </p:set>
                                  </p:childTnLst>
                                </p:cTn>
                              </p:par>
                            </p:childTnLst>
                          </p:cTn>
                        </p:par>
                        <p:par>
                          <p:cTn id="89" fill="hold">
                            <p:stCondLst>
                              <p:cond delay="2000"/>
                            </p:stCondLst>
                            <p:childTnLst>
                              <p:par>
                                <p:cTn id="90" presetID="11" presetClass="entr" presetSubtype="0" fill="hold" grpId="0" nodeType="afterEffect">
                                  <p:stCondLst>
                                    <p:cond delay="0"/>
                                  </p:stCondLst>
                                  <p:childTnLst>
                                    <p:set>
                                      <p:cBhvr>
                                        <p:cTn id="91" dur="1000">
                                          <p:stCondLst>
                                            <p:cond delay="0"/>
                                          </p:stCondLst>
                                        </p:cTn>
                                        <p:tgtEl>
                                          <p:spTgt spid="23"/>
                                        </p:tgtEl>
                                        <p:attrNameLst>
                                          <p:attrName>style.visibility</p:attrName>
                                        </p:attrNameLst>
                                      </p:cBhvr>
                                      <p:to>
                                        <p:strVal val="visible"/>
                                      </p:to>
                                    </p:set>
                                  </p:childTnLst>
                                </p:cTn>
                              </p:par>
                            </p:childTnLst>
                          </p:cTn>
                        </p:par>
                        <p:par>
                          <p:cTn id="92" fill="hold">
                            <p:stCondLst>
                              <p:cond delay="3000"/>
                            </p:stCondLst>
                            <p:childTnLst>
                              <p:par>
                                <p:cTn id="93" presetID="11" presetClass="entr" presetSubtype="0" fill="hold" grpId="0" nodeType="afterEffect">
                                  <p:stCondLst>
                                    <p:cond delay="0"/>
                                  </p:stCondLst>
                                  <p:childTnLst>
                                    <p:set>
                                      <p:cBhvr>
                                        <p:cTn id="94" dur="1000">
                                          <p:stCondLst>
                                            <p:cond delay="0"/>
                                          </p:stCondLst>
                                        </p:cTn>
                                        <p:tgtEl>
                                          <p:spTgt spid="24"/>
                                        </p:tgtEl>
                                        <p:attrNameLst>
                                          <p:attrName>style.visibility</p:attrName>
                                        </p:attrNameLst>
                                      </p:cBhvr>
                                      <p:to>
                                        <p:strVal val="visible"/>
                                      </p:to>
                                    </p:set>
                                  </p:childTnLst>
                                </p:cTn>
                              </p:par>
                            </p:childTnLst>
                          </p:cTn>
                        </p:par>
                        <p:par>
                          <p:cTn id="95" fill="hold">
                            <p:stCondLst>
                              <p:cond delay="4000"/>
                            </p:stCondLst>
                            <p:childTnLst>
                              <p:par>
                                <p:cTn id="96" presetID="11" presetClass="entr" presetSubtype="0" fill="hold" grpId="0" nodeType="afterEffect">
                                  <p:stCondLst>
                                    <p:cond delay="0"/>
                                  </p:stCondLst>
                                  <p:childTnLst>
                                    <p:set>
                                      <p:cBhvr>
                                        <p:cTn id="97" dur="1000">
                                          <p:stCondLst>
                                            <p:cond delay="0"/>
                                          </p:stCondLst>
                                        </p:cTn>
                                        <p:tgtEl>
                                          <p:spTgt spid="25"/>
                                        </p:tgtEl>
                                        <p:attrNameLst>
                                          <p:attrName>style.visibility</p:attrName>
                                        </p:attrNameLst>
                                      </p:cBhvr>
                                      <p:to>
                                        <p:strVal val="visible"/>
                                      </p:to>
                                    </p:set>
                                  </p:childTnLst>
                                </p:cTn>
                              </p:par>
                            </p:childTnLst>
                          </p:cTn>
                        </p:par>
                        <p:par>
                          <p:cTn id="98" fill="hold">
                            <p:stCondLst>
                              <p:cond delay="5000"/>
                            </p:stCondLst>
                            <p:childTnLst>
                              <p:par>
                                <p:cTn id="99" presetID="11" presetClass="entr" presetSubtype="0" fill="hold" grpId="0" nodeType="afterEffect">
                                  <p:stCondLst>
                                    <p:cond delay="0"/>
                                  </p:stCondLst>
                                  <p:childTnLst>
                                    <p:set>
                                      <p:cBhvr>
                                        <p:cTn id="100" dur="1000">
                                          <p:stCondLst>
                                            <p:cond delay="0"/>
                                          </p:stCondLst>
                                        </p:cTn>
                                        <p:tgtEl>
                                          <p:spTgt spid="26"/>
                                        </p:tgtEl>
                                        <p:attrNameLst>
                                          <p:attrName>style.visibility</p:attrName>
                                        </p:attrNameLst>
                                      </p:cBhvr>
                                      <p:to>
                                        <p:strVal val="visible"/>
                                      </p:to>
                                    </p:set>
                                  </p:childTnLst>
                                </p:cTn>
                              </p:par>
                            </p:childTnLst>
                          </p:cTn>
                        </p:par>
                        <p:par>
                          <p:cTn id="101" fill="hold">
                            <p:stCondLst>
                              <p:cond delay="6000"/>
                            </p:stCondLst>
                            <p:childTnLst>
                              <p:par>
                                <p:cTn id="102" presetID="11" presetClass="entr" presetSubtype="0" fill="hold" grpId="0" nodeType="afterEffect">
                                  <p:stCondLst>
                                    <p:cond delay="0"/>
                                  </p:stCondLst>
                                  <p:childTnLst>
                                    <p:set>
                                      <p:cBhvr>
                                        <p:cTn id="103" dur="1000">
                                          <p:stCondLst>
                                            <p:cond delay="0"/>
                                          </p:stCondLst>
                                        </p:cTn>
                                        <p:tgtEl>
                                          <p:spTgt spid="27"/>
                                        </p:tgtEl>
                                        <p:attrNameLst>
                                          <p:attrName>style.visibility</p:attrName>
                                        </p:attrNameLst>
                                      </p:cBhvr>
                                      <p:to>
                                        <p:strVal val="visible"/>
                                      </p:to>
                                    </p:set>
                                  </p:childTnLst>
                                </p:cTn>
                              </p:par>
                            </p:childTnLst>
                          </p:cTn>
                        </p:par>
                        <p:par>
                          <p:cTn id="104" fill="hold">
                            <p:stCondLst>
                              <p:cond delay="7000"/>
                            </p:stCondLst>
                            <p:childTnLst>
                              <p:par>
                                <p:cTn id="105" presetID="11" presetClass="entr" presetSubtype="0" fill="hold" grpId="0" nodeType="afterEffect">
                                  <p:stCondLst>
                                    <p:cond delay="0"/>
                                  </p:stCondLst>
                                  <p:childTnLst>
                                    <p:set>
                                      <p:cBhvr>
                                        <p:cTn id="106" dur="1000">
                                          <p:stCondLst>
                                            <p:cond delay="0"/>
                                          </p:stCondLst>
                                        </p:cTn>
                                        <p:tgtEl>
                                          <p:spTgt spid="28"/>
                                        </p:tgtEl>
                                        <p:attrNameLst>
                                          <p:attrName>style.visibility</p:attrName>
                                        </p:attrNameLst>
                                      </p:cBhvr>
                                      <p:to>
                                        <p:strVal val="visible"/>
                                      </p:to>
                                    </p:set>
                                  </p:childTnLst>
                                </p:cTn>
                              </p:par>
                            </p:childTnLst>
                          </p:cTn>
                        </p:par>
                        <p:par>
                          <p:cTn id="107" fill="hold">
                            <p:stCondLst>
                              <p:cond delay="8000"/>
                            </p:stCondLst>
                            <p:childTnLst>
                              <p:par>
                                <p:cTn id="108" presetID="11" presetClass="entr" presetSubtype="0" fill="hold" grpId="0" nodeType="afterEffect">
                                  <p:stCondLst>
                                    <p:cond delay="0"/>
                                  </p:stCondLst>
                                  <p:childTnLst>
                                    <p:set>
                                      <p:cBhvr>
                                        <p:cTn id="109" dur="1000">
                                          <p:stCondLst>
                                            <p:cond delay="0"/>
                                          </p:stCondLst>
                                        </p:cTn>
                                        <p:tgtEl>
                                          <p:spTgt spid="29"/>
                                        </p:tgtEl>
                                        <p:attrNameLst>
                                          <p:attrName>style.visibility</p:attrName>
                                        </p:attrNameLst>
                                      </p:cBhvr>
                                      <p:to>
                                        <p:strVal val="visible"/>
                                      </p:to>
                                    </p:set>
                                  </p:childTnLst>
                                </p:cTn>
                              </p:par>
                            </p:childTnLst>
                          </p:cTn>
                        </p:par>
                        <p:par>
                          <p:cTn id="110" fill="hold">
                            <p:stCondLst>
                              <p:cond delay="9000"/>
                            </p:stCondLst>
                            <p:childTnLst>
                              <p:par>
                                <p:cTn id="111" presetID="11" presetClass="entr" presetSubtype="0" fill="hold" grpId="0" nodeType="afterEffect">
                                  <p:stCondLst>
                                    <p:cond delay="0"/>
                                  </p:stCondLst>
                                  <p:childTnLst>
                                    <p:set>
                                      <p:cBhvr>
                                        <p:cTn id="112" dur="1000">
                                          <p:stCondLst>
                                            <p:cond delay="0"/>
                                          </p:stCondLst>
                                        </p:cTn>
                                        <p:tgtEl>
                                          <p:spTgt spid="30"/>
                                        </p:tgtEl>
                                        <p:attrNameLst>
                                          <p:attrName>style.visibility</p:attrName>
                                        </p:attrNameLst>
                                      </p:cBhvr>
                                      <p:to>
                                        <p:strVal val="visible"/>
                                      </p:to>
                                    </p:set>
                                  </p:childTnLst>
                                </p:cTn>
                              </p:par>
                            </p:childTnLst>
                          </p:cTn>
                        </p:par>
                        <p:par>
                          <p:cTn id="113" fill="hold">
                            <p:stCondLst>
                              <p:cond delay="10000"/>
                            </p:stCondLst>
                            <p:childTnLst>
                              <p:par>
                                <p:cTn id="114" presetID="11" presetClass="entr" presetSubtype="0" fill="hold" grpId="0" nodeType="afterEffect">
                                  <p:stCondLst>
                                    <p:cond delay="0"/>
                                  </p:stCondLst>
                                  <p:childTnLst>
                                    <p:set>
                                      <p:cBhvr>
                                        <p:cTn id="115"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p:bldP spid="3"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1103" y="1270000"/>
            <a:ext cx="4769806" cy="711200"/>
          </a:xfrm>
        </p:spPr>
        <p:txBody>
          <a:bodyPr>
            <a:normAutofit/>
          </a:bodyPr>
          <a:lstStyle/>
          <a:p>
            <a:pPr algn="ct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6200049" y="1219200"/>
            <a:ext cx="4769806" cy="711200"/>
          </a:xfrm>
        </p:spPr>
        <p:txBody>
          <a:bodyPr>
            <a:noAutofit/>
          </a:bodyPr>
          <a:lstStyle/>
          <a:p>
            <a:pPr algn="ct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p>
        </p:txBody>
      </p:sp>
      <p:pic>
        <p:nvPicPr>
          <p:cNvPr id="10" name="Content Placeholder 9">
            <a:extLst>
              <a:ext uri="{FF2B5EF4-FFF2-40B4-BE49-F238E27FC236}">
                <a16:creationId xmlns:a16="http://schemas.microsoft.com/office/drawing/2014/main" xmlns="" id="{4975C864-3884-4A55-B3AF-4EADC99D86B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201569" y="2136775"/>
            <a:ext cx="4762500" cy="3448050"/>
          </a:xfrm>
        </p:spPr>
      </p:pic>
      <p:pic>
        <p:nvPicPr>
          <p:cNvPr id="18" name="Content Placeholder 17" descr="ererrr">
            <a:extLst>
              <a:ext uri="{FF2B5EF4-FFF2-40B4-BE49-F238E27FC236}">
                <a16:creationId xmlns:a16="http://schemas.microsoft.com/office/drawing/2014/main" xmlns="" id="{AEA815F3-37FD-4855-8BF7-23100E56E4FF}"/>
              </a:ext>
              <a:ext uri="{C183D7F6-B498-43B3-948B-1728B52AA6E4}">
                <adec:decorative xmlns:adec="http://schemas.microsoft.com/office/drawing/2017/decorative" xmlns="" val="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219200" y="2518221"/>
            <a:ext cx="4773613" cy="2685157"/>
          </a:xfrm>
        </p:spPr>
      </p:pic>
      <p:sp>
        <p:nvSpPr>
          <p:cNvPr id="24" name="Text Placeholder 2">
            <a:extLst>
              <a:ext uri="{FF2B5EF4-FFF2-40B4-BE49-F238E27FC236}">
                <a16:creationId xmlns:a16="http://schemas.microsoft.com/office/drawing/2014/main" xmlns="" id="{2C04ADAD-9307-4BCB-A6FF-5B7842F56E3E}"/>
              </a:ext>
            </a:extLst>
          </p:cNvPr>
          <p:cNvSpPr txBox="1">
            <a:spLocks/>
          </p:cNvSpPr>
          <p:nvPr/>
        </p:nvSpPr>
        <p:spPr>
          <a:xfrm>
            <a:off x="1141412" y="55372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pPr algn="ctr"/>
            <a:r>
              <a:rPr lang="en-US" dirty="0">
                <a:solidFill>
                  <a:schemeClr val="tx2"/>
                </a:solidFill>
                <a:latin typeface="Times New Roman" panose="02020603050405020304" pitchFamily="18" charset="0"/>
                <a:cs typeface="Times New Roman" panose="02020603050405020304" pitchFamily="18" charset="0"/>
              </a:rPr>
              <a:t>HÌNH  1</a:t>
            </a:r>
          </a:p>
        </p:txBody>
      </p:sp>
      <p:sp>
        <p:nvSpPr>
          <p:cNvPr id="25" name="Text Placeholder 4">
            <a:extLst>
              <a:ext uri="{FF2B5EF4-FFF2-40B4-BE49-F238E27FC236}">
                <a16:creationId xmlns:a16="http://schemas.microsoft.com/office/drawing/2014/main" xmlns="" id="{C44EF377-70FB-4A27-8372-25B015ED4825}"/>
              </a:ext>
            </a:extLst>
          </p:cNvPr>
          <p:cNvSpPr txBox="1">
            <a:spLocks/>
          </p:cNvSpPr>
          <p:nvPr/>
        </p:nvSpPr>
        <p:spPr>
          <a:xfrm>
            <a:off x="6197908" y="55626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pPr algn="ctr"/>
            <a:r>
              <a:rPr lang="en-US" dirty="0">
                <a:solidFill>
                  <a:schemeClr val="tx2"/>
                </a:solidFill>
                <a:latin typeface="Times New Roman" panose="02020603050405020304" pitchFamily="18" charset="0"/>
                <a:cs typeface="Times New Roman" panose="02020603050405020304" pitchFamily="18" charset="0"/>
              </a:rPr>
              <a:t>HÌNH 2</a:t>
            </a:r>
          </a:p>
        </p:txBody>
      </p:sp>
      <p:sp>
        <p:nvSpPr>
          <p:cNvPr id="11" name="TextBox 10">
            <a:extLst>
              <a:ext uri="{FF2B5EF4-FFF2-40B4-BE49-F238E27FC236}">
                <a16:creationId xmlns:a16="http://schemas.microsoft.com/office/drawing/2014/main" xmlns="" id="{8375DB7F-0051-4DAD-B452-6AEB7A455D1F}"/>
              </a:ext>
            </a:extLst>
          </p:cNvPr>
          <p:cNvSpPr txBox="1"/>
          <p:nvPr/>
        </p:nvSpPr>
        <p:spPr>
          <a:xfrm>
            <a:off x="608012" y="391180"/>
            <a:ext cx="5486400" cy="523220"/>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A. HOẠT ĐỘNG KHỞI ĐỘNG</a:t>
            </a:r>
          </a:p>
        </p:txBody>
      </p:sp>
    </p:spTree>
    <p:extLst>
      <p:ext uri="{BB962C8B-B14F-4D97-AF65-F5344CB8AC3E}">
        <p14:creationId xmlns:p14="http://schemas.microsoft.com/office/powerpoint/2010/main" val="68636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24" grpId="0"/>
      <p:bldP spid="25"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HƯỚNG DẪN VỀ NHÀ</a:t>
            </a:r>
            <a:endParaRPr lang="en-US" dirty="0"/>
          </a:p>
        </p:txBody>
      </p:sp>
      <p:sp>
        <p:nvSpPr>
          <p:cNvPr id="14" name="Content Placeholder 13"/>
          <p:cNvSpPr>
            <a:spLocks noGrp="1"/>
          </p:cNvSpPr>
          <p:nvPr>
            <p:ph idx="1"/>
          </p:nvPr>
        </p:nvSpPr>
        <p:spPr/>
        <p:txBody>
          <a:bodyPr/>
          <a:lstStyle/>
          <a:p>
            <a:pPr>
              <a:buFontTx/>
              <a:buChar char="-"/>
            </a:pPr>
            <a:r>
              <a:rPr lang="en-US" sz="2200" b="1" dirty="0" err="1">
                <a:latin typeface="Times New Roman" panose="02020603050405020304" pitchFamily="18" charset="0"/>
                <a:cs typeface="Times New Roman" panose="02020603050405020304" pitchFamily="18" charset="0"/>
              </a:rPr>
              <a:t>Xem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kiến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a:t>
            </a:r>
          </a:p>
          <a:p>
            <a:pPr>
              <a:buFontTx/>
              <a:buChar char="-"/>
            </a:pPr>
            <a:r>
              <a:rPr lang="en-US" sz="2200" b="1" dirty="0" err="1">
                <a:latin typeface="Times New Roman" panose="02020603050405020304" pitchFamily="18" charset="0"/>
                <a:cs typeface="Times New Roman" panose="02020603050405020304" pitchFamily="18" charset="0"/>
              </a:rPr>
              <a:t>Xem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2 </a:t>
            </a:r>
            <a:r>
              <a:rPr lang="en-US" sz="2200" b="1" dirty="0" err="1">
                <a:latin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cs typeface="Times New Roman" panose="02020603050405020304" pitchFamily="18" charset="0"/>
              </a:rPr>
              <a:t> 6-7 SBT.</a:t>
            </a:r>
          </a:p>
          <a:p>
            <a:pPr>
              <a:buFontTx/>
              <a:buChar char="-"/>
            </a:pP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3,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4 </a:t>
            </a:r>
            <a:r>
              <a:rPr lang="en-US" sz="2200" b="1" dirty="0" err="1">
                <a:latin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cs typeface="Times New Roman" panose="02020603050405020304" pitchFamily="18" charset="0"/>
              </a:rPr>
              <a:t> 9 SGK.</a:t>
            </a:r>
          </a:p>
        </p:txBody>
      </p:sp>
    </p:spTree>
    <p:extLst>
      <p:ext uri="{BB962C8B-B14F-4D97-AF65-F5344CB8AC3E}">
        <p14:creationId xmlns:p14="http://schemas.microsoft.com/office/powerpoint/2010/main" val="359175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xmlns="" id="{BE2F571E-41C3-4ADA-894B-74D008FDAF3C}"/>
              </a:ext>
            </a:extLst>
          </p:cNvPr>
          <p:cNvSpPr/>
          <p:nvPr/>
        </p:nvSpPr>
        <p:spPr>
          <a:xfrm>
            <a:off x="4189412" y="533400"/>
            <a:ext cx="5791200" cy="3048000"/>
          </a:xfrm>
          <a:prstGeom prst="cloudCallout">
            <a:avLst>
              <a:gd name="adj1" fmla="val -43487"/>
              <a:gd name="adj2" fmla="val 66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a:t>
            </a:r>
            <a:r>
              <a:rPr lang="en-US" sz="2800" dirty="0">
                <a:latin typeface="Times New Roman" panose="02020603050405020304" pitchFamily="18" charset="0"/>
                <a:cs typeface="Times New Roman" panose="02020603050405020304" pitchFamily="18" charset="0"/>
              </a:rPr>
              <a:t> t</a:t>
            </a:r>
            <a:r>
              <a:rPr lang="vi-VN" sz="2800" dirty="0">
                <a:latin typeface="Times New Roman" panose="02020603050405020304" pitchFamily="18" charset="0"/>
                <a:cs typeface="Times New Roman" panose="02020603050405020304" pitchFamily="18" charset="0"/>
              </a:rPr>
              <a:t>ư</a:t>
            </a:r>
            <a:r>
              <a:rPr lang="en-US" sz="2800" dirty="0" err="1">
                <a:latin typeface="Times New Roman" panose="02020603050405020304" pitchFamily="18" charset="0"/>
                <a:cs typeface="Times New Roman" panose="02020603050405020304" pitchFamily="18" charset="0"/>
              </a:rPr>
              <a:t>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A31E1701-124D-4631-9C30-7242B77CCA83}"/>
              </a:ext>
            </a:extLst>
          </p:cNvPr>
          <p:cNvPicPr>
            <a:picLocks noChangeAspect="1"/>
          </p:cNvPicPr>
          <p:nvPr/>
        </p:nvPicPr>
        <p:blipFill rotWithShape="1">
          <a:blip r:embed="rId2">
            <a:extLst>
              <a:ext uri="{28A0092B-C50C-407E-A947-70E740481C1C}">
                <a14:useLocalDpi xmlns:a14="http://schemas.microsoft.com/office/drawing/2010/main" val="0"/>
              </a:ext>
            </a:extLst>
          </a:blip>
          <a:srcRect l="13334" t="17778" r="11111" b="15556"/>
          <a:stretch/>
        </p:blipFill>
        <p:spPr>
          <a:xfrm>
            <a:off x="2055812" y="3810000"/>
            <a:ext cx="2590800" cy="2286000"/>
          </a:xfrm>
          <a:prstGeom prst="rect">
            <a:avLst/>
          </a:prstGeom>
        </p:spPr>
      </p:pic>
    </p:spTree>
    <p:extLst>
      <p:ext uri="{BB962C8B-B14F-4D97-AF65-F5344CB8AC3E}">
        <p14:creationId xmlns:p14="http://schemas.microsoft.com/office/powerpoint/2010/main" val="44694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218883" y="2227534"/>
            <a:ext cx="4773956" cy="3556000"/>
          </a:xfrm>
        </p:spPr>
        <p:txBody>
          <a:bodyPr>
            <a:normAutofit/>
          </a:bodyPr>
          <a:lstStyle/>
          <a:p>
            <a:pPr marL="0" indent="0" algn="just">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a:t>
            </a:r>
          </a:p>
          <a:p>
            <a:pPr marL="0" indent="0" algn="just">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a:t>
            </a:r>
          </a:p>
          <a:p>
            <a:pPr marL="0" indent="0" algn="just">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a:t>
            </a:r>
          </a:p>
          <a:p>
            <a:pPr marL="0" indent="0" algn="just">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12.</a:t>
            </a:r>
            <a:endParaRPr lang="en-US" sz="2400" dirty="0"/>
          </a:p>
        </p:txBody>
      </p:sp>
      <p:pic>
        <p:nvPicPr>
          <p:cNvPr id="8" name="Content Placeholder 7">
            <a:extLst>
              <a:ext uri="{FF2B5EF4-FFF2-40B4-BE49-F238E27FC236}">
                <a16:creationId xmlns:a16="http://schemas.microsoft.com/office/drawing/2014/main" xmlns="" id="{6D8CA25A-DB26-4E69-A707-8374E9BCF95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430169" y="2457721"/>
            <a:ext cx="4305300" cy="3095625"/>
          </a:xfrm>
        </p:spPr>
      </p:pic>
      <p:pic>
        <p:nvPicPr>
          <p:cNvPr id="15" name="Picture 14">
            <a:extLst>
              <a:ext uri="{FF2B5EF4-FFF2-40B4-BE49-F238E27FC236}">
                <a16:creationId xmlns:a16="http://schemas.microsoft.com/office/drawing/2014/main" xmlns="" id="{9476DCB6-E145-482B-896B-C783C1170AFB}"/>
              </a:ext>
            </a:extLst>
          </p:cNvPr>
          <p:cNvPicPr>
            <a:picLocks noChangeAspect="1"/>
          </p:cNvPicPr>
          <p:nvPr/>
        </p:nvPicPr>
        <p:blipFill>
          <a:blip r:embed="rId3"/>
          <a:stretch>
            <a:fillRect/>
          </a:stretch>
        </p:blipFill>
        <p:spPr>
          <a:xfrm>
            <a:off x="1370012" y="2133600"/>
            <a:ext cx="635530" cy="648241"/>
          </a:xfrm>
          <a:prstGeom prst="rect">
            <a:avLst/>
          </a:prstGeom>
        </p:spPr>
      </p:pic>
      <p:sp>
        <p:nvSpPr>
          <p:cNvPr id="19" name="Title 1">
            <a:extLst>
              <a:ext uri="{FF2B5EF4-FFF2-40B4-BE49-F238E27FC236}">
                <a16:creationId xmlns:a16="http://schemas.microsoft.com/office/drawing/2014/main" xmlns="" id="{A753C711-B552-4A4E-BBA6-FE585FC0FA72}"/>
              </a:ext>
            </a:extLst>
          </p:cNvPr>
          <p:cNvSpPr>
            <a:spLocks noGrp="1"/>
          </p:cNvSpPr>
          <p:nvPr>
            <p:ph type="title"/>
          </p:nvPr>
        </p:nvSpPr>
        <p:spPr>
          <a:xfrm>
            <a:off x="1218883" y="431800"/>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TẬP HỢP. PHẦN TỬ CỦA TẬP HỢP</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F6D975B4-1BD0-416D-8ABD-0BCD2CFB7136}"/>
              </a:ext>
            </a:extLst>
          </p:cNvPr>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21" name="TextBox 20">
            <a:extLst>
              <a:ext uri="{FF2B5EF4-FFF2-40B4-BE49-F238E27FC236}">
                <a16:creationId xmlns:a16="http://schemas.microsoft.com/office/drawing/2014/main" xmlns="" id="{FBA27414-A824-4CCF-B885-A49BE63AB3E8}"/>
              </a:ext>
            </a:extLst>
          </p:cNvPr>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Làm</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quen</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với</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30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xmlns="" id="{A753C711-B552-4A4E-BBA6-FE585FC0FA72}"/>
              </a:ext>
            </a:extLst>
          </p:cNvPr>
          <p:cNvSpPr>
            <a:spLocks noGrp="1"/>
          </p:cNvSpPr>
          <p:nvPr>
            <p:ph type="title"/>
          </p:nvPr>
        </p:nvSpPr>
        <p:spPr>
          <a:xfrm>
            <a:off x="1218883" y="431800"/>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TẬP HỢP. PHẦN TỬ CỦA TẬP HỢP</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F6D975B4-1BD0-416D-8ABD-0BCD2CFB7136}"/>
              </a:ext>
            </a:extLst>
          </p:cNvPr>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21" name="TextBox 20">
            <a:extLst>
              <a:ext uri="{FF2B5EF4-FFF2-40B4-BE49-F238E27FC236}">
                <a16:creationId xmlns:a16="http://schemas.microsoft.com/office/drawing/2014/main" xmlns="" id="{FBA27414-A824-4CCF-B885-A49BE63AB3E8}"/>
              </a:ext>
            </a:extLst>
          </p:cNvPr>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Làm</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quen</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với</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43FC903E-E325-4020-A1DD-A2C31C00D469}"/>
              </a:ext>
            </a:extLst>
          </p:cNvPr>
          <p:cNvSpPr txBox="1"/>
          <p:nvPr/>
        </p:nvSpPr>
        <p:spPr>
          <a:xfrm>
            <a:off x="608012" y="18243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2. </a:t>
            </a:r>
            <a:r>
              <a:rPr lang="en-US" sz="2400" b="1" dirty="0" err="1">
                <a:solidFill>
                  <a:srgbClr val="5D2D18"/>
                </a:solidFill>
                <a:latin typeface="Times New Roman" panose="02020603050405020304" pitchFamily="18" charset="0"/>
                <a:cs typeface="Times New Roman" panose="02020603050405020304" pitchFamily="18" charset="0"/>
              </a:rPr>
              <a:t>Các</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kí</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hiệu</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xmlns="" id="{C7DA4073-1549-4EE2-9F41-A3DC39553FA8}"/>
              </a:ext>
            </a:extLst>
          </p:cNvPr>
          <p:cNvSpPr/>
          <p:nvPr/>
        </p:nvSpPr>
        <p:spPr>
          <a:xfrm>
            <a:off x="798512" y="2438400"/>
            <a:ext cx="10591800" cy="3352800"/>
          </a:xfrm>
          <a:prstGeom prst="roundRect">
            <a:avLst>
              <a:gd name="adj" fmla="val 7340"/>
            </a:avLst>
          </a:prstGeom>
          <a:solidFill>
            <a:srgbClr val="DAFD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FDBB"/>
              </a:solidFill>
              <a:highlight>
                <a:srgbClr val="DAFDBB"/>
              </a:highlight>
            </a:endParaRPr>
          </a:p>
        </p:txBody>
      </p:sp>
      <p:sp>
        <p:nvSpPr>
          <p:cNvPr id="11" name="TextBox 10">
            <a:extLst>
              <a:ext uri="{FF2B5EF4-FFF2-40B4-BE49-F238E27FC236}">
                <a16:creationId xmlns:a16="http://schemas.microsoft.com/office/drawing/2014/main" xmlns="" id="{D308128B-6A93-4C8D-8D64-6CC4FF334F2C}"/>
              </a:ext>
            </a:extLst>
          </p:cNvPr>
          <p:cNvSpPr txBox="1"/>
          <p:nvPr/>
        </p:nvSpPr>
        <p:spPr>
          <a:xfrm>
            <a:off x="1218883" y="3244334"/>
            <a:ext cx="7237729" cy="369332"/>
          </a:xfrm>
          <a:prstGeom prst="rect">
            <a:avLst/>
          </a:prstGeom>
          <a:noFill/>
        </p:spPr>
        <p:txBody>
          <a:bodyPr wrap="square" rtlCol="0">
            <a:spAutoFit/>
          </a:bodyPr>
          <a:lstStyle/>
          <a:p>
            <a:pPr algn="just"/>
            <a:r>
              <a:rPr lang="en-US" dirty="0"/>
              <a:t>  </a:t>
            </a:r>
          </a:p>
        </p:txBody>
      </p:sp>
      <p:pic>
        <p:nvPicPr>
          <p:cNvPr id="8" name="Picture 7">
            <a:extLst>
              <a:ext uri="{FF2B5EF4-FFF2-40B4-BE49-F238E27FC236}">
                <a16:creationId xmlns:a16="http://schemas.microsoft.com/office/drawing/2014/main" xmlns="" id="{63162EE1-5897-4AE6-BF4E-2D25BC477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85" y="2494226"/>
            <a:ext cx="839527" cy="876565"/>
          </a:xfrm>
          <a:prstGeom prst="roundRect">
            <a:avLst>
              <a:gd name="adj" fmla="val 29511"/>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xmlns="" id="{0511D546-3A02-4660-9441-9A31404F239A}"/>
              </a:ext>
            </a:extLst>
          </p:cNvPr>
          <p:cNvSpPr/>
          <p:nvPr/>
        </p:nvSpPr>
        <p:spPr>
          <a:xfrm>
            <a:off x="1370012" y="2699266"/>
            <a:ext cx="9865711" cy="2985433"/>
          </a:xfrm>
          <a:prstGeom prst="rect">
            <a:avLst/>
          </a:prstGeom>
        </p:spPr>
        <p:txBody>
          <a:bodyPr wrap="square">
            <a:spAutoFit/>
          </a:bodyPr>
          <a:lstStyle/>
          <a:p>
            <a:pPr algn="just">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B, C,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b, c,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tùy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a:t>
            </a:r>
          </a:p>
          <a:p>
            <a:pPr algn="just">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9F8428AD-0BE4-4A76-B53B-B28FFD278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3581400"/>
            <a:ext cx="2446613" cy="2909807"/>
          </a:xfrm>
          <a:prstGeom prst="rect">
            <a:avLst/>
          </a:prstGeom>
        </p:spPr>
      </p:pic>
      <p:sp>
        <p:nvSpPr>
          <p:cNvPr id="2" name="Thought Bubble: Cloud 1">
            <a:extLst>
              <a:ext uri="{FF2B5EF4-FFF2-40B4-BE49-F238E27FC236}">
                <a16:creationId xmlns:a16="http://schemas.microsoft.com/office/drawing/2014/main" xmlns="" id="{BE2F571E-41C3-4ADA-894B-74D008FDAF3C}"/>
              </a:ext>
            </a:extLst>
          </p:cNvPr>
          <p:cNvSpPr/>
          <p:nvPr/>
        </p:nvSpPr>
        <p:spPr>
          <a:xfrm>
            <a:off x="1903412" y="533400"/>
            <a:ext cx="5486400" cy="2743200"/>
          </a:xfrm>
          <a:prstGeom prst="cloudCallout">
            <a:avLst>
              <a:gd name="adj1" fmla="val -44980"/>
              <a:gd name="adj2" fmla="val 73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HĐKP ở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5" name="Scroll: Vertical 4">
            <a:extLst>
              <a:ext uri="{FF2B5EF4-FFF2-40B4-BE49-F238E27FC236}">
                <a16:creationId xmlns:a16="http://schemas.microsoft.com/office/drawing/2014/main" xmlns="" id="{CBD21CDF-4923-4E3B-A840-8D75DDFCCC09}"/>
              </a:ext>
            </a:extLst>
          </p:cNvPr>
          <p:cNvSpPr/>
          <p:nvPr/>
        </p:nvSpPr>
        <p:spPr>
          <a:xfrm>
            <a:off x="7188508" y="533400"/>
            <a:ext cx="4648201" cy="5791200"/>
          </a:xfrm>
          <a:prstGeom prst="verticalScroll">
            <a:avLst>
              <a:gd name="adj" fmla="val 5746"/>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A94AAAEC-421A-4692-9F95-D648CC7BAD2A}"/>
              </a:ext>
            </a:extLst>
          </p:cNvPr>
          <p:cNvSpPr txBox="1"/>
          <p:nvPr/>
        </p:nvSpPr>
        <p:spPr>
          <a:xfrm>
            <a:off x="7599362" y="1074509"/>
            <a:ext cx="3924299" cy="4939814"/>
          </a:xfrm>
          <a:prstGeom prst="rect">
            <a:avLst/>
          </a:prstGeom>
          <a:noFill/>
        </p:spPr>
        <p:txBody>
          <a:bodyPr wrap="square" rtlCol="0">
            <a:spAutoFit/>
          </a:bodyPr>
          <a:lstStyle/>
          <a:p>
            <a:pPr algn="just"/>
            <a:r>
              <a:rPr lang="vi-VN" sz="2000" dirty="0">
                <a:solidFill>
                  <a:srgbClr val="FF0000"/>
                </a:solidFill>
                <a:latin typeface="Times New Roman" panose="02020603050405020304" pitchFamily="18" charset="0"/>
                <a:cs typeface="Times New Roman" panose="02020603050405020304" pitchFamily="18" charset="0"/>
              </a:rPr>
              <a:t>Gọi A là tập hợp các đồ vật trên bàn ở Hình 1</a:t>
            </a:r>
          </a:p>
          <a:p>
            <a:pPr algn="just">
              <a:spcBef>
                <a:spcPts val="600"/>
              </a:spcBef>
            </a:pPr>
            <a:r>
              <a:rPr lang="vi-VN" sz="2000" dirty="0">
                <a:solidFill>
                  <a:srgbClr val="FF0000"/>
                </a:solidFill>
                <a:latin typeface="Times New Roman" panose="02020603050405020304" pitchFamily="18" charset="0"/>
                <a:cs typeface="Times New Roman" panose="02020603050405020304" pitchFamily="18" charset="0"/>
              </a:rPr>
              <a:t>A</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{bút, sách, thước kẻ, êke}, </a:t>
            </a:r>
          </a:p>
          <a:p>
            <a:pPr algn="just"/>
            <a:r>
              <a:rPr lang="vi-VN" sz="2000" dirty="0">
                <a:solidFill>
                  <a:srgbClr val="FF0000"/>
                </a:solidFill>
                <a:latin typeface="Times New Roman" panose="02020603050405020304" pitchFamily="18" charset="0"/>
                <a:cs typeface="Times New Roman" panose="02020603050405020304" pitchFamily="18" charset="0"/>
              </a:rPr>
              <a:t>bút ∈</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A, tẩy ∉</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A.</a:t>
            </a:r>
          </a:p>
          <a:p>
            <a:pPr algn="just"/>
            <a:endParaRPr lang="vi-VN" sz="2000" dirty="0">
              <a:solidFill>
                <a:srgbClr val="FF0000"/>
              </a:solidFill>
              <a:latin typeface="Times New Roman" panose="02020603050405020304" pitchFamily="18" charset="0"/>
              <a:cs typeface="Times New Roman" panose="02020603050405020304" pitchFamily="18" charset="0"/>
            </a:endParaRPr>
          </a:p>
          <a:p>
            <a:pPr algn="just"/>
            <a:r>
              <a:rPr lang="vi-VN" sz="2000" dirty="0">
                <a:solidFill>
                  <a:srgbClr val="0070C0"/>
                </a:solidFill>
                <a:latin typeface="Times New Roman" panose="02020603050405020304" pitchFamily="18" charset="0"/>
                <a:cs typeface="Times New Roman" panose="02020603050405020304" pitchFamily="18" charset="0"/>
              </a:rPr>
              <a:t>Gọi B là tập hợp tên các bạn trong tổ </a:t>
            </a:r>
            <a:r>
              <a:rPr lang="en-US" sz="2000" dirty="0">
                <a:solidFill>
                  <a:srgbClr val="0070C0"/>
                </a:solidFill>
                <a:latin typeface="Times New Roman" panose="02020603050405020304" pitchFamily="18" charset="0"/>
                <a:cs typeface="Times New Roman" panose="02020603050405020304" pitchFamily="18" charset="0"/>
              </a:rPr>
              <a:t>1</a:t>
            </a:r>
            <a:endParaRPr lang="vi-VN" sz="2000" dirty="0">
              <a:solidFill>
                <a:srgbClr val="0070C0"/>
              </a:solidFill>
              <a:latin typeface="Times New Roman" panose="02020603050405020304" pitchFamily="18" charset="0"/>
              <a:cs typeface="Times New Roman" panose="02020603050405020304" pitchFamily="18" charset="0"/>
            </a:endParaRPr>
          </a:p>
          <a:p>
            <a:pPr>
              <a:spcBef>
                <a:spcPts val="600"/>
              </a:spcBef>
            </a:pPr>
            <a:r>
              <a:rPr lang="vi-VN" sz="2000" dirty="0">
                <a:solidFill>
                  <a:srgbClr val="0070C0"/>
                </a:solidFill>
                <a:latin typeface="Times New Roman" panose="02020603050405020304" pitchFamily="18" charset="0"/>
                <a:cs typeface="Times New Roman" panose="02020603050405020304" pitchFamily="18" charset="0"/>
              </a:rPr>
              <a:t>B</a:t>
            </a:r>
            <a:r>
              <a:rPr lang="en-US" sz="2000" dirty="0">
                <a:solidFill>
                  <a:srgbClr val="0070C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a:t>
            </a:r>
            <a:r>
              <a:rPr lang="en-US" sz="2000" dirty="0">
                <a:solidFill>
                  <a:srgbClr val="0070C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{An, Bình, Chương, Dung, Quyên}, </a:t>
            </a:r>
            <a:endParaRPr lang="en-US" sz="2000" dirty="0">
              <a:solidFill>
                <a:srgbClr val="0070C0"/>
              </a:solidFill>
              <a:latin typeface="Times New Roman" panose="02020603050405020304" pitchFamily="18" charset="0"/>
              <a:cs typeface="Times New Roman" panose="02020603050405020304" pitchFamily="18" charset="0"/>
            </a:endParaRPr>
          </a:p>
          <a:p>
            <a:pPr algn="just"/>
            <a:r>
              <a:rPr lang="vi-VN" sz="2000" dirty="0">
                <a:solidFill>
                  <a:srgbClr val="0070C0"/>
                </a:solidFill>
                <a:latin typeface="Times New Roman" panose="02020603050405020304" pitchFamily="18" charset="0"/>
                <a:cs typeface="Times New Roman" panose="02020603050405020304" pitchFamily="18" charset="0"/>
              </a:rPr>
              <a:t>Chương ∈</a:t>
            </a:r>
            <a:r>
              <a:rPr lang="en-US" sz="2000" dirty="0">
                <a:solidFill>
                  <a:srgbClr val="0070C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B, Uyên ∉</a:t>
            </a:r>
            <a:r>
              <a:rPr lang="en-US" sz="2000" dirty="0">
                <a:solidFill>
                  <a:srgbClr val="0070C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B.</a:t>
            </a:r>
          </a:p>
          <a:p>
            <a:pPr algn="just"/>
            <a:endParaRPr lang="vi-VN" sz="2000" dirty="0">
              <a:solidFill>
                <a:srgbClr val="FF0000"/>
              </a:solidFill>
              <a:latin typeface="Times New Roman" panose="02020603050405020304" pitchFamily="18" charset="0"/>
              <a:cs typeface="Times New Roman" panose="02020603050405020304" pitchFamily="18" charset="0"/>
            </a:endParaRPr>
          </a:p>
          <a:p>
            <a:pPr algn="just"/>
            <a:r>
              <a:rPr lang="vi-VN" sz="2000" dirty="0">
                <a:solidFill>
                  <a:schemeClr val="accent6">
                    <a:lumMod val="50000"/>
                  </a:schemeClr>
                </a:solidFill>
                <a:latin typeface="Times New Roman" panose="02020603050405020304" pitchFamily="18" charset="0"/>
                <a:cs typeface="Times New Roman" panose="02020603050405020304" pitchFamily="18" charset="0"/>
              </a:rPr>
              <a:t>Gọi C là tập hợp các số tự nhiên vừa lớn hơn 3 vừa nhỏ hơn 12</a:t>
            </a:r>
          </a:p>
          <a:p>
            <a:pPr algn="just">
              <a:spcBef>
                <a:spcPts val="600"/>
              </a:spcBef>
            </a:pPr>
            <a:r>
              <a:rPr lang="vi-VN" sz="2000" dirty="0">
                <a:solidFill>
                  <a:schemeClr val="accent6">
                    <a:lumMod val="50000"/>
                  </a:schemeClr>
                </a:solidFill>
                <a:latin typeface="Times New Roman" panose="02020603050405020304" pitchFamily="18" charset="0"/>
                <a:cs typeface="Times New Roman" panose="02020603050405020304" pitchFamily="18" charset="0"/>
              </a:rPr>
              <a:t>C</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{4;</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5;</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6;</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7;</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8;</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9;</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10;</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11},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6">
                    <a:lumMod val="50000"/>
                  </a:schemeClr>
                </a:solidFill>
                <a:latin typeface="Times New Roman" panose="02020603050405020304" pitchFamily="18" charset="0"/>
                <a:cs typeface="Times New Roman" panose="02020603050405020304" pitchFamily="18" charset="0"/>
              </a:rPr>
              <a:t>4</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C, 3</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5004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THỰC HÀNH 1</a:t>
            </a:r>
          </a:p>
        </p:txBody>
      </p:sp>
      <p:sp>
        <p:nvSpPr>
          <p:cNvPr id="3" name="Text Placeholder 2"/>
          <p:cNvSpPr>
            <a:spLocks noGrp="1"/>
          </p:cNvSpPr>
          <p:nvPr>
            <p:ph type="body" idx="1"/>
          </p:nvPr>
        </p:nvSpPr>
        <p:spPr/>
        <p:txBody>
          <a:bodyPr>
            <a:normAutofit/>
          </a:bodyPr>
          <a:lstStyle/>
          <a:p>
            <a:r>
              <a:rPr lang="en-US" sz="2400" dirty="0" err="1"/>
              <a:t>Thực</a:t>
            </a:r>
            <a:r>
              <a:rPr lang="en-US" sz="2400" dirty="0"/>
              <a:t> </a:t>
            </a:r>
            <a:r>
              <a:rPr lang="en-US" sz="2400" dirty="0" err="1"/>
              <a:t>hành</a:t>
            </a:r>
            <a:r>
              <a:rPr lang="en-US" sz="2400" dirty="0"/>
              <a:t> 1:</a:t>
            </a:r>
          </a:p>
        </p:txBody>
      </p:sp>
      <p:sp>
        <p:nvSpPr>
          <p:cNvPr id="4" name="Content Placeholder 3"/>
          <p:cNvSpPr>
            <a:spLocks noGrp="1"/>
          </p:cNvSpPr>
          <p:nvPr>
            <p:ph sz="half" idx="2"/>
          </p:nvPr>
        </p:nvSpPr>
        <p:spPr/>
        <p:txBody>
          <a:bodyPr>
            <a:normAutofit/>
          </a:bodyPr>
          <a:lstStyle/>
          <a:p>
            <a:pPr marL="0" indent="0">
              <a:buNone/>
            </a:pPr>
            <a:r>
              <a:rPr lang="en-US" sz="2400" dirty="0" err="1"/>
              <a:t>Gọi</a:t>
            </a:r>
            <a:r>
              <a:rPr lang="en-US" sz="2400" dirty="0"/>
              <a:t> M </a:t>
            </a:r>
            <a:r>
              <a:rPr lang="en-US" sz="2400" dirty="0" err="1"/>
              <a:t>là</a:t>
            </a:r>
            <a:r>
              <a:rPr lang="en-US" sz="2400" dirty="0"/>
              <a:t> </a:t>
            </a: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chữ</a:t>
            </a:r>
            <a:r>
              <a:rPr lang="en-US" sz="2400" dirty="0"/>
              <a:t> </a:t>
            </a:r>
            <a:r>
              <a:rPr lang="en-US" sz="2400" dirty="0" err="1"/>
              <a:t>cái</a:t>
            </a:r>
            <a:r>
              <a:rPr lang="en-US" sz="2400" dirty="0"/>
              <a:t> </a:t>
            </a:r>
            <a:r>
              <a:rPr lang="en-US" sz="2400" dirty="0" err="1"/>
              <a:t>có</a:t>
            </a:r>
            <a:r>
              <a:rPr lang="en-US" sz="2400" dirty="0"/>
              <a:t> </a:t>
            </a:r>
            <a:r>
              <a:rPr lang="en-US" sz="2400" dirty="0" err="1"/>
              <a:t>mặt</a:t>
            </a:r>
            <a:r>
              <a:rPr lang="en-US" sz="2400" dirty="0"/>
              <a:t> </a:t>
            </a:r>
            <a:r>
              <a:rPr lang="en-US" sz="2400" dirty="0" err="1"/>
              <a:t>trong</a:t>
            </a:r>
            <a:r>
              <a:rPr lang="en-US" sz="2400" dirty="0"/>
              <a:t> </a:t>
            </a:r>
            <a:r>
              <a:rPr lang="en-US" sz="2400" dirty="0" err="1"/>
              <a:t>từ</a:t>
            </a:r>
            <a:r>
              <a:rPr lang="en-US" sz="2400" dirty="0"/>
              <a:t>  “</a:t>
            </a:r>
            <a:r>
              <a:rPr lang="en-US" sz="2400" dirty="0" err="1"/>
              <a:t>gia</a:t>
            </a:r>
            <a:r>
              <a:rPr lang="en-US" sz="2400" dirty="0"/>
              <a:t> </a:t>
            </a:r>
            <a:r>
              <a:rPr lang="en-US" sz="2400" dirty="0" err="1"/>
              <a:t>đình</a:t>
            </a:r>
            <a:r>
              <a:rPr lang="en-US" sz="2400" dirty="0"/>
              <a:t>”: </a:t>
            </a:r>
          </a:p>
          <a:p>
            <a:pPr marL="457200" indent="-457200">
              <a:buAutoNum type="alphaLcParenR"/>
            </a:pPr>
            <a:r>
              <a:rPr lang="en-US" sz="2400" dirty="0" err="1"/>
              <a:t>Hãy</a:t>
            </a:r>
            <a:r>
              <a:rPr lang="en-US" sz="2400" dirty="0"/>
              <a:t> </a:t>
            </a:r>
            <a:r>
              <a:rPr lang="en-US" sz="2400" dirty="0" err="1"/>
              <a:t>viết</a:t>
            </a:r>
            <a:r>
              <a:rPr lang="en-US" sz="2400" dirty="0"/>
              <a:t> </a:t>
            </a:r>
            <a:r>
              <a:rPr lang="en-US" sz="2400" dirty="0" err="1"/>
              <a:t>tập</a:t>
            </a:r>
            <a:r>
              <a:rPr lang="en-US" sz="2400" dirty="0"/>
              <a:t> </a:t>
            </a:r>
            <a:r>
              <a:rPr lang="en-US" sz="2400" dirty="0" err="1"/>
              <a:t>hợp</a:t>
            </a:r>
            <a:r>
              <a:rPr lang="en-US" sz="2400" dirty="0"/>
              <a:t> M </a:t>
            </a:r>
            <a:r>
              <a:rPr lang="en-US" sz="2400" dirty="0" err="1"/>
              <a:t>bằng</a:t>
            </a:r>
            <a:r>
              <a:rPr lang="en-US" sz="2400" dirty="0"/>
              <a:t> </a:t>
            </a:r>
            <a:r>
              <a:rPr lang="en-US" sz="2400" dirty="0" err="1"/>
              <a:t>cách</a:t>
            </a:r>
            <a:r>
              <a:rPr lang="en-US" sz="2400" dirty="0"/>
              <a:t> </a:t>
            </a:r>
            <a:r>
              <a:rPr lang="en-US" sz="2400" dirty="0" err="1"/>
              <a:t>liệt</a:t>
            </a:r>
            <a:r>
              <a:rPr lang="en-US" sz="2400" dirty="0"/>
              <a:t> </a:t>
            </a:r>
            <a:r>
              <a:rPr lang="en-US" sz="2400" dirty="0" err="1"/>
              <a:t>kê</a:t>
            </a:r>
            <a:r>
              <a:rPr lang="en-US" sz="2400" dirty="0"/>
              <a:t> </a:t>
            </a:r>
            <a:r>
              <a:rPr lang="en-US" sz="2400" dirty="0" err="1"/>
              <a:t>các</a:t>
            </a:r>
            <a:r>
              <a:rPr lang="en-US" sz="2400" dirty="0"/>
              <a:t> </a:t>
            </a:r>
            <a:r>
              <a:rPr lang="en-US" sz="2400" dirty="0" err="1"/>
              <a:t>phần</a:t>
            </a:r>
            <a:r>
              <a:rPr lang="en-US" sz="2400" dirty="0"/>
              <a:t> </a:t>
            </a:r>
            <a:r>
              <a:rPr lang="en-US" sz="2400" dirty="0" err="1"/>
              <a:t>tử</a:t>
            </a:r>
            <a:r>
              <a:rPr lang="en-US" sz="2400" dirty="0"/>
              <a:t>.</a:t>
            </a:r>
          </a:p>
          <a:p>
            <a:pPr marL="457200" indent="-457200">
              <a:buAutoNum type="alphaLcParenR"/>
            </a:pPr>
            <a:r>
              <a:rPr lang="en-US" sz="2400" dirty="0" err="1"/>
              <a:t>Các</a:t>
            </a:r>
            <a:r>
              <a:rPr lang="en-US" sz="2400" dirty="0"/>
              <a:t> </a:t>
            </a:r>
            <a:r>
              <a:rPr lang="en-US" sz="2400" dirty="0" err="1"/>
              <a:t>khẳng</a:t>
            </a:r>
            <a:r>
              <a:rPr lang="en-US" sz="2400" dirty="0"/>
              <a:t> </a:t>
            </a:r>
            <a:r>
              <a:rPr lang="en-US" sz="2400" dirty="0" err="1"/>
              <a:t>định</a:t>
            </a:r>
            <a:r>
              <a:rPr lang="en-US" sz="2400" dirty="0"/>
              <a:t> </a:t>
            </a:r>
            <a:r>
              <a:rPr lang="en-US" sz="2400" dirty="0" err="1"/>
              <a:t>sau</a:t>
            </a:r>
            <a:r>
              <a:rPr lang="en-US" sz="2400" dirty="0"/>
              <a:t> </a:t>
            </a:r>
            <a:r>
              <a:rPr lang="en-US" sz="2400" dirty="0" err="1"/>
              <a:t>đúng</a:t>
            </a:r>
            <a:r>
              <a:rPr lang="en-US" sz="2400" dirty="0"/>
              <a:t> hay </a:t>
            </a:r>
            <a:r>
              <a:rPr lang="en-US" sz="2400" dirty="0" err="1"/>
              <a:t>sai</a:t>
            </a:r>
            <a:r>
              <a:rPr lang="en-US" sz="2400" dirty="0"/>
              <a:t>? </a:t>
            </a:r>
          </a:p>
          <a:p>
            <a:pPr marL="0" indent="0">
              <a:buNone/>
            </a:pPr>
            <a:r>
              <a:rPr lang="en-US" sz="2400" dirty="0"/>
              <a:t>a ∈ M, o ∈ M, b ∉ M, </a:t>
            </a:r>
            <a:r>
              <a:rPr lang="en-US" sz="2400" dirty="0" err="1"/>
              <a:t>i</a:t>
            </a:r>
            <a:r>
              <a:rPr lang="en-US" sz="2400" dirty="0"/>
              <a:t> ∈ M.</a:t>
            </a:r>
          </a:p>
        </p:txBody>
      </p:sp>
      <p:sp>
        <p:nvSpPr>
          <p:cNvPr id="5" name="Text Placeholder 4"/>
          <p:cNvSpPr>
            <a:spLocks noGrp="1"/>
          </p:cNvSpPr>
          <p:nvPr>
            <p:ph type="body" sz="quarter" idx="3"/>
          </p:nvPr>
        </p:nvSpPr>
        <p:spPr/>
        <p:txBody>
          <a:bodyPr>
            <a:normAutofit/>
          </a:bodyPr>
          <a:lstStyle/>
          <a:p>
            <a:r>
              <a:rPr lang="en-US" sz="2400" dirty="0" err="1"/>
              <a:t>Đáp</a:t>
            </a:r>
            <a:r>
              <a:rPr lang="en-US" sz="2400" dirty="0"/>
              <a:t> </a:t>
            </a:r>
            <a:r>
              <a:rPr lang="en-US" sz="2400" dirty="0" err="1"/>
              <a:t>án</a:t>
            </a:r>
            <a:endParaRPr lang="en-US" sz="2400" dirty="0"/>
          </a:p>
        </p:txBody>
      </p:sp>
      <p:sp>
        <p:nvSpPr>
          <p:cNvPr id="6" name="Content Placeholder 5"/>
          <p:cNvSpPr>
            <a:spLocks noGrp="1"/>
          </p:cNvSpPr>
          <p:nvPr>
            <p:ph sz="quarter" idx="4"/>
          </p:nvPr>
        </p:nvSpPr>
        <p:spPr/>
        <p:txBody>
          <a:bodyPr>
            <a:normAutofit/>
          </a:bodyPr>
          <a:lstStyle/>
          <a:p>
            <a:pPr marL="0" indent="0">
              <a:buNone/>
            </a:pPr>
            <a:r>
              <a:rPr lang="en-US" sz="2400" dirty="0" err="1"/>
              <a:t>Gọi</a:t>
            </a:r>
            <a:r>
              <a:rPr lang="en-US" sz="2400" dirty="0"/>
              <a:t> M </a:t>
            </a:r>
            <a:r>
              <a:rPr lang="en-US" sz="2400" dirty="0" err="1"/>
              <a:t>là</a:t>
            </a:r>
            <a:r>
              <a:rPr lang="en-US" sz="2400" dirty="0"/>
              <a:t> </a:t>
            </a:r>
            <a:r>
              <a:rPr lang="en-US" sz="2400" dirty="0" err="1"/>
              <a:t>tập</a:t>
            </a:r>
            <a:r>
              <a:rPr lang="en-US" sz="2400" dirty="0"/>
              <a:t> </a:t>
            </a:r>
            <a:r>
              <a:rPr lang="en-US" sz="2400" dirty="0" err="1"/>
              <a:t>hợp</a:t>
            </a:r>
            <a:r>
              <a:rPr lang="en-US" sz="2400" dirty="0"/>
              <a:t> </a:t>
            </a:r>
            <a:r>
              <a:rPr lang="en-US" sz="2400" dirty="0" err="1"/>
              <a:t>các</a:t>
            </a:r>
            <a:r>
              <a:rPr lang="en-US" sz="2400" dirty="0"/>
              <a:t> </a:t>
            </a:r>
            <a:r>
              <a:rPr lang="en-US" sz="2400" dirty="0" err="1"/>
              <a:t>chữ</a:t>
            </a:r>
            <a:r>
              <a:rPr lang="en-US" sz="2400" dirty="0"/>
              <a:t> </a:t>
            </a:r>
            <a:r>
              <a:rPr lang="en-US" sz="2400" dirty="0" err="1"/>
              <a:t>cái</a:t>
            </a:r>
            <a:r>
              <a:rPr lang="en-US" sz="2400" dirty="0"/>
              <a:t> </a:t>
            </a:r>
            <a:r>
              <a:rPr lang="en-US" sz="2400" dirty="0" err="1"/>
              <a:t>có</a:t>
            </a:r>
            <a:r>
              <a:rPr lang="en-US" sz="2400" dirty="0"/>
              <a:t> </a:t>
            </a:r>
            <a:r>
              <a:rPr lang="en-US" sz="2400" dirty="0" err="1"/>
              <a:t>mặt</a:t>
            </a:r>
            <a:r>
              <a:rPr lang="en-US" sz="2400" dirty="0"/>
              <a:t> </a:t>
            </a:r>
            <a:r>
              <a:rPr lang="en-US" sz="2400" dirty="0" err="1"/>
              <a:t>trong</a:t>
            </a:r>
            <a:r>
              <a:rPr lang="en-US" sz="2400" dirty="0"/>
              <a:t> </a:t>
            </a:r>
            <a:r>
              <a:rPr lang="en-US" sz="2400" dirty="0" err="1"/>
              <a:t>từ</a:t>
            </a:r>
            <a:r>
              <a:rPr lang="en-US" sz="2400" dirty="0"/>
              <a:t>  “</a:t>
            </a:r>
            <a:r>
              <a:rPr lang="en-US" sz="2400" dirty="0" err="1"/>
              <a:t>gia</a:t>
            </a:r>
            <a:r>
              <a:rPr lang="en-US" sz="2400" dirty="0"/>
              <a:t> </a:t>
            </a:r>
            <a:r>
              <a:rPr lang="en-US" sz="2400" dirty="0" err="1"/>
              <a:t>đình</a:t>
            </a:r>
            <a:r>
              <a:rPr lang="en-US" sz="2400" dirty="0"/>
              <a:t>”</a:t>
            </a:r>
          </a:p>
          <a:p>
            <a:pPr marL="0" indent="0">
              <a:buNone/>
            </a:pPr>
            <a:r>
              <a:rPr lang="en-US" sz="2400" dirty="0"/>
              <a:t>a) M = {a, đ, </a:t>
            </a:r>
            <a:r>
              <a:rPr lang="en-US" sz="2400" dirty="0" err="1"/>
              <a:t>i</a:t>
            </a:r>
            <a:r>
              <a:rPr lang="en-US" sz="2400" dirty="0"/>
              <a:t>, g, h, n}</a:t>
            </a:r>
          </a:p>
          <a:p>
            <a:pPr marL="0" indent="0">
              <a:buNone/>
            </a:pPr>
            <a:r>
              <a:rPr lang="en-US" sz="2400" dirty="0"/>
              <a:t>b) </a:t>
            </a:r>
            <a:r>
              <a:rPr lang="en-US" sz="2400" dirty="0" err="1"/>
              <a:t>Khẳng</a:t>
            </a:r>
            <a:r>
              <a:rPr lang="en-US" sz="2400" dirty="0"/>
              <a:t> </a:t>
            </a:r>
            <a:r>
              <a:rPr lang="en-US" sz="2400" dirty="0" err="1"/>
              <a:t>định</a:t>
            </a:r>
            <a:r>
              <a:rPr lang="en-US" sz="2400" dirty="0"/>
              <a:t> </a:t>
            </a:r>
            <a:r>
              <a:rPr lang="en-US" sz="2400" dirty="0" err="1"/>
              <a:t>đúng</a:t>
            </a:r>
            <a:r>
              <a:rPr lang="en-US" sz="2400" dirty="0"/>
              <a:t>: a ∈ M, b ∉ M, </a:t>
            </a:r>
            <a:r>
              <a:rPr lang="en-US" sz="2400" dirty="0" err="1"/>
              <a:t>i</a:t>
            </a:r>
            <a:r>
              <a:rPr lang="en-US" sz="2400" dirty="0"/>
              <a:t> ∈ M;</a:t>
            </a:r>
          </a:p>
          <a:p>
            <a:pPr marL="0" indent="0">
              <a:buNone/>
            </a:pPr>
            <a:r>
              <a:rPr lang="en-US" sz="2400" dirty="0" err="1"/>
              <a:t>Khẳng</a:t>
            </a:r>
            <a:r>
              <a:rPr lang="en-US" sz="2400" dirty="0"/>
              <a:t> </a:t>
            </a:r>
            <a:r>
              <a:rPr lang="en-US" sz="2400" dirty="0" err="1"/>
              <a:t>định</a:t>
            </a:r>
            <a:r>
              <a:rPr lang="en-US" sz="2400" dirty="0"/>
              <a:t> </a:t>
            </a:r>
            <a:r>
              <a:rPr lang="en-US" sz="2400" dirty="0" err="1"/>
              <a:t>sai</a:t>
            </a:r>
            <a:r>
              <a:rPr lang="en-US" sz="2400" dirty="0"/>
              <a:t>: o ∈ M.</a:t>
            </a:r>
          </a:p>
          <a:p>
            <a:pPr marL="0" indent="0">
              <a:buNone/>
            </a:pPr>
            <a:endParaRPr lang="en-US" dirty="0"/>
          </a:p>
        </p:txBody>
      </p:sp>
    </p:spTree>
    <p:extLst>
      <p:ext uri="{BB962C8B-B14F-4D97-AF65-F5344CB8AC3E}">
        <p14:creationId xmlns:p14="http://schemas.microsoft.com/office/powerpoint/2010/main" val="371687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up)">
                                      <p:cBhvr>
                                        <p:cTn id="10" dur="500"/>
                                        <p:tgtEl>
                                          <p:spTgt spid="6">
                                            <p:txEl>
                                              <p:pRg st="0" end="0"/>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wipe(up)">
                                      <p:cBhvr>
                                        <p:cTn id="13" dur="500"/>
                                        <p:tgtEl>
                                          <p:spTgt spid="6">
                                            <p:txEl>
                                              <p:pRg st="1" end="1"/>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up)">
                                      <p:cBhvr>
                                        <p:cTn id="16" dur="500"/>
                                        <p:tgtEl>
                                          <p:spTgt spid="6">
                                            <p:txEl>
                                              <p:pRg st="2" end="2"/>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up)">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xmlns="" id="{A753C711-B552-4A4E-BBA6-FE585FC0FA72}"/>
              </a:ext>
            </a:extLst>
          </p:cNvPr>
          <p:cNvSpPr>
            <a:spLocks noGrp="1"/>
          </p:cNvSpPr>
          <p:nvPr>
            <p:ph type="title"/>
          </p:nvPr>
        </p:nvSpPr>
        <p:spPr>
          <a:xfrm>
            <a:off x="1218883" y="431800"/>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TẬP HỢP. PHẦN TỬ CỦA TẬP HỢP</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F6D975B4-1BD0-416D-8ABD-0BCD2CFB7136}"/>
              </a:ext>
            </a:extLst>
          </p:cNvPr>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21" name="TextBox 20">
            <a:extLst>
              <a:ext uri="{FF2B5EF4-FFF2-40B4-BE49-F238E27FC236}">
                <a16:creationId xmlns:a16="http://schemas.microsoft.com/office/drawing/2014/main" xmlns="" id="{FBA27414-A824-4CCF-B885-A49BE63AB3E8}"/>
              </a:ext>
            </a:extLst>
          </p:cNvPr>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Làm</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quen</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với</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43FC903E-E325-4020-A1DD-A2C31C00D469}"/>
              </a:ext>
            </a:extLst>
          </p:cNvPr>
          <p:cNvSpPr txBox="1"/>
          <p:nvPr/>
        </p:nvSpPr>
        <p:spPr>
          <a:xfrm>
            <a:off x="608012" y="18243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2. </a:t>
            </a:r>
            <a:r>
              <a:rPr lang="en-US" sz="2400" b="1" dirty="0" err="1">
                <a:solidFill>
                  <a:srgbClr val="5D2D18"/>
                </a:solidFill>
                <a:latin typeface="Times New Roman" panose="02020603050405020304" pitchFamily="18" charset="0"/>
                <a:cs typeface="Times New Roman" panose="02020603050405020304" pitchFamily="18" charset="0"/>
              </a:rPr>
              <a:t>Các</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kí</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hiệu</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D5A136EE-516A-4AA7-80D9-16257CC888E2}"/>
              </a:ext>
            </a:extLst>
          </p:cNvPr>
          <p:cNvSpPr txBox="1"/>
          <p:nvPr/>
        </p:nvSpPr>
        <p:spPr>
          <a:xfrm>
            <a:off x="608012" y="22815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3. </a:t>
            </a:r>
            <a:r>
              <a:rPr lang="en-US" sz="2400" b="1" dirty="0" err="1">
                <a:solidFill>
                  <a:srgbClr val="5D2D18"/>
                </a:solidFill>
                <a:latin typeface="Times New Roman" panose="02020603050405020304" pitchFamily="18" charset="0"/>
                <a:cs typeface="Times New Roman" panose="02020603050405020304" pitchFamily="18" charset="0"/>
              </a:rPr>
              <a:t>Cách</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cho</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F2EE39E6-1706-46EA-8A39-C79993D9DB68}"/>
              </a:ext>
            </a:extLst>
          </p:cNvPr>
          <p:cNvSpPr/>
          <p:nvPr/>
        </p:nvSpPr>
        <p:spPr>
          <a:xfrm>
            <a:off x="1065212" y="2982027"/>
            <a:ext cx="6324600" cy="1437573"/>
          </a:xfrm>
          <a:prstGeom prst="roundRect">
            <a:avLst>
              <a:gd name="adj" fmla="val 7340"/>
            </a:avLst>
          </a:prstGeom>
          <a:solidFill>
            <a:srgbClr val="DAFD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FDBB"/>
              </a:solidFill>
              <a:highlight>
                <a:srgbClr val="DAFDBB"/>
              </a:highlight>
            </a:endParaRPr>
          </a:p>
        </p:txBody>
      </p:sp>
      <p:sp>
        <p:nvSpPr>
          <p:cNvPr id="17" name="Rectangle 16">
            <a:extLst>
              <a:ext uri="{FF2B5EF4-FFF2-40B4-BE49-F238E27FC236}">
                <a16:creationId xmlns:a16="http://schemas.microsoft.com/office/drawing/2014/main" xmlns="" id="{A545FFDD-F72B-4894-BF85-61CBF76C63CC}"/>
              </a:ext>
            </a:extLst>
          </p:cNvPr>
          <p:cNvSpPr/>
          <p:nvPr/>
        </p:nvSpPr>
        <p:spPr>
          <a:xfrm>
            <a:off x="1217613" y="3089701"/>
            <a:ext cx="6019800" cy="1200329"/>
          </a:xfrm>
          <a:prstGeom prst="rect">
            <a:avLst/>
          </a:prstGeom>
        </p:spPr>
        <p:txBody>
          <a:bodyPr wrap="square">
            <a:spAutoFit/>
          </a:bodyPr>
          <a:lstStyle/>
          <a:p>
            <a:pPr algn="just">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 xét: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cho một tập hợp thường có hai cách: liệt kê các phần tử và chỉ ra tích chất đặc trưng cho các phần tử của tập hợp.</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2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2945" y="1066800"/>
            <a:ext cx="4769806" cy="711200"/>
          </a:xfrm>
        </p:spPr>
        <p:txBody>
          <a:bodyPr>
            <a:normAutofit/>
          </a:bodyPr>
          <a:lstStyle/>
          <a:p>
            <a:r>
              <a:rPr lang="en-US" sz="2400" dirty="0" err="1"/>
              <a:t>Thực</a:t>
            </a:r>
            <a:r>
              <a:rPr lang="en-US" sz="2400" dirty="0"/>
              <a:t> </a:t>
            </a:r>
            <a:r>
              <a:rPr lang="en-US" sz="2400" dirty="0" err="1"/>
              <a:t>hành</a:t>
            </a:r>
            <a:r>
              <a:rPr lang="en-US" sz="2400" dirty="0"/>
              <a:t> 2:</a:t>
            </a:r>
          </a:p>
        </p:txBody>
      </p:sp>
      <p:sp>
        <p:nvSpPr>
          <p:cNvPr id="4" name="Content Placeholder 3"/>
          <p:cNvSpPr>
            <a:spLocks noGrp="1"/>
          </p:cNvSpPr>
          <p:nvPr>
            <p:ph sz="half" idx="2"/>
          </p:nvPr>
        </p:nvSpPr>
        <p:spPr>
          <a:xfrm>
            <a:off x="1218883" y="1778000"/>
            <a:ext cx="4773956" cy="3556000"/>
          </a:xfrm>
        </p:spPr>
        <p:txBody>
          <a:bodyPr>
            <a:normAutofit/>
          </a:bodyPr>
          <a:lstStyle/>
          <a:p>
            <a:pPr marL="0" indent="0" algn="just">
              <a:buNone/>
            </a:pPr>
            <a:r>
              <a:rPr lang="vi-VN" sz="2400" dirty="0">
                <a:latin typeface="Times New Roman" panose="02020603050405020304" pitchFamily="18" charset="0"/>
                <a:cs typeface="Times New Roman" panose="02020603050405020304" pitchFamily="18" charset="0"/>
              </a:rPr>
              <a:t>a) Cho tập hợp E</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{0;2;4;6;8}. Hãy chỉ ra tính chất đặc trưng cho các phần tử của tập hợp E và viết tập hợp E theo cách này.</a:t>
            </a:r>
          </a:p>
          <a:p>
            <a:pPr marL="0" indent="0" algn="just">
              <a:buNone/>
            </a:pPr>
            <a:r>
              <a:rPr lang="vi-VN" sz="2400" dirty="0">
                <a:latin typeface="Times New Roman" panose="02020603050405020304" pitchFamily="18" charset="0"/>
                <a:cs typeface="Times New Roman" panose="02020603050405020304" pitchFamily="18" charset="0"/>
              </a:rPr>
              <a:t>b) Cho tập hợp 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{x|x là số tự nhiên và 10</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20}. Hãy viết tập hợp P theo cách liệt kê các phần tử.</a:t>
            </a:r>
          </a:p>
          <a:p>
            <a:pPr marL="0" indent="0">
              <a:buNone/>
            </a:pPr>
            <a:endParaRPr lang="en-US" dirty="0"/>
          </a:p>
        </p:txBody>
      </p:sp>
      <p:sp>
        <p:nvSpPr>
          <p:cNvPr id="7" name="TextBox 6">
            <a:extLst>
              <a:ext uri="{FF2B5EF4-FFF2-40B4-BE49-F238E27FC236}">
                <a16:creationId xmlns:a16="http://schemas.microsoft.com/office/drawing/2014/main" xmlns="" id="{2E9BF569-564A-4AB2-9083-33D5D8987FDB}"/>
              </a:ext>
            </a:extLst>
          </p:cNvPr>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C. HOẠT ĐỘNG THỰC HÀNH</a:t>
            </a:r>
          </a:p>
        </p:txBody>
      </p:sp>
      <p:sp>
        <p:nvSpPr>
          <p:cNvPr id="14" name="Text Placeholder 2">
            <a:extLst>
              <a:ext uri="{FF2B5EF4-FFF2-40B4-BE49-F238E27FC236}">
                <a16:creationId xmlns:a16="http://schemas.microsoft.com/office/drawing/2014/main" xmlns="" id="{854B1AF0-4095-42A2-8CEE-D71C14A55B18}"/>
              </a:ext>
            </a:extLst>
          </p:cNvPr>
          <p:cNvSpPr txBox="1">
            <a:spLocks/>
          </p:cNvSpPr>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r>
              <a:rPr lang="en-US" sz="2400" dirty="0" err="1"/>
              <a:t>Thực</a:t>
            </a:r>
            <a:r>
              <a:rPr lang="en-US" sz="2400" dirty="0"/>
              <a:t> </a:t>
            </a:r>
            <a:r>
              <a:rPr lang="en-US" sz="2400" dirty="0" err="1"/>
              <a:t>hành</a:t>
            </a:r>
            <a:r>
              <a:rPr lang="en-US" sz="2400" dirty="0"/>
              <a:t> 3:</a:t>
            </a:r>
          </a:p>
        </p:txBody>
      </p:sp>
      <p:sp>
        <p:nvSpPr>
          <p:cNvPr id="15" name="Content Placeholder 3">
            <a:extLst>
              <a:ext uri="{FF2B5EF4-FFF2-40B4-BE49-F238E27FC236}">
                <a16:creationId xmlns:a16="http://schemas.microsoft.com/office/drawing/2014/main" xmlns="" id="{7BDB24B9-853D-46D5-A643-0D7E1F5CC986}"/>
              </a:ext>
            </a:extLst>
          </p:cNvPr>
          <p:cNvSpPr txBox="1">
            <a:spLocks/>
          </p:cNvSpPr>
          <p:nvPr/>
        </p:nvSpPr>
        <p:spPr>
          <a:xfrm>
            <a:off x="6699950" y="1778000"/>
            <a:ext cx="4773956" cy="4318000"/>
          </a:xfrm>
          <a:prstGeom prst="rect">
            <a:avLst/>
          </a:prstGeom>
        </p:spPr>
        <p:txBody>
          <a:bodyPr vert="horz" lIns="91440" tIns="45720" rIns="91440" bIns="45720" rtlCol="0">
            <a:normAutofit lnSpcReduction="10000"/>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Cho tập hợp A gồm các số tự nhiên vừa lớn hơn 7 vừa nhỏ hơn 15.</a:t>
            </a:r>
          </a:p>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a) Hãy viết tập hợn A theo cách liệt kê các phần tử.</a:t>
            </a:r>
          </a:p>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b) Kiểm tra xem trong những số 10;</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19, số nào là phần tử thuộc tập hợp A, số nào không thuộc tập hợp A?</a:t>
            </a:r>
          </a:p>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c) Gọi B là tập hợp các số chẵn thuộc tập hợp A. Hãy viết tập hợp B theo hai cách.</a:t>
            </a:r>
          </a:p>
          <a:p>
            <a:pPr marL="0" indent="0">
              <a:buFont typeface="Arial" pitchFamily="34" charset="0"/>
              <a:buNone/>
            </a:pPr>
            <a:endParaRPr lang="en-US" dirty="0"/>
          </a:p>
        </p:txBody>
      </p:sp>
    </p:spTree>
    <p:extLst>
      <p:ext uri="{BB962C8B-B14F-4D97-AF65-F5344CB8AC3E}">
        <p14:creationId xmlns:p14="http://schemas.microsoft.com/office/powerpoint/2010/main" val="253719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xmlns=""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2006/metadata/properties"/>
    <ds:schemaRef ds:uri="http://schemas.microsoft.com/office/2006/documentManagement/types"/>
    <ds:schemaRef ds:uri="http://purl.org/dc/elements/1.1/"/>
    <ds:schemaRef ds:uri="http://purl.org/dc/dcmitype/"/>
    <ds:schemaRef ds:uri="http://www.w3.org/XML/1998/namespace"/>
    <ds:schemaRef ds:uri="4873beb7-5857-4685-be1f-d57550cc96cc"/>
    <ds:schemaRef ds:uri="http://schemas.openxmlformats.org/package/2006/metadata/core-properti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349</TotalTime>
  <Words>1377</Words>
  <Application>Microsoft Office PowerPoint</Application>
  <PresentationFormat>Custom</PresentationFormat>
  <Paragraphs>167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Books Classic 16x9</vt:lpstr>
      <vt:lpstr>§ 1. TẬP HỢP.  PHẦN TỬ CỦA TẬP HỢP</vt:lpstr>
      <vt:lpstr>PowerPoint Presentation</vt:lpstr>
      <vt:lpstr>PowerPoint Presentation</vt:lpstr>
      <vt:lpstr> § 1. TẬP HỢP. PHẦN TỬ CỦA TẬP HỢP </vt:lpstr>
      <vt:lpstr> § 1. TẬP HỢP. PHẦN TỬ CỦA TẬP HỢP </vt:lpstr>
      <vt:lpstr>PowerPoint Presentation</vt:lpstr>
      <vt:lpstr>THỰC HÀNH 1</vt:lpstr>
      <vt:lpstr> § 1. TẬP HỢP. PHẦN TỬ CỦA TẬP HỢP </vt:lpstr>
      <vt:lpstr>PowerPoint Presentation</vt:lpstr>
      <vt:lpstr>PowerPoint Presentation</vt:lpstr>
      <vt:lpstr>Dưới đây là quảng cáo khuyến mãi cuối tuần của một siêu thị.</vt:lpstr>
      <vt:lpstr>PowerPoint Presentation</vt:lpstr>
      <vt:lpstr>MỊ CHÂU</vt:lpstr>
      <vt:lpstr>CÁCH CHƠI</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Hoàng Thị Thùy Trang</dc:creator>
  <cp:lastModifiedBy>HP</cp:lastModifiedBy>
  <cp:revision>42</cp:revision>
  <dcterms:created xsi:type="dcterms:W3CDTF">2021-07-08T11:03:35Z</dcterms:created>
  <dcterms:modified xsi:type="dcterms:W3CDTF">2025-11-13T01:01:11Z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