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8"/>
  </p:notesMasterIdLst>
  <p:sldIdLst>
    <p:sldId id="256" r:id="rId4"/>
    <p:sldId id="283" r:id="rId5"/>
    <p:sldId id="285" r:id="rId6"/>
    <p:sldId id="258" r:id="rId7"/>
    <p:sldId id="259" r:id="rId8"/>
    <p:sldId id="267" r:id="rId9"/>
    <p:sldId id="263" r:id="rId10"/>
    <p:sldId id="264" r:id="rId11"/>
    <p:sldId id="266" r:id="rId12"/>
    <p:sldId id="284" r:id="rId13"/>
    <p:sldId id="268" r:id="rId14"/>
    <p:sldId id="270" r:id="rId15"/>
    <p:sldId id="280" r:id="rId16"/>
    <p:sldId id="27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ết 1" id="{4A9D8797-03EC-489E-A4A0-A2A6340FCA9F}">
          <p14:sldIdLst>
            <p14:sldId id="256"/>
            <p14:sldId id="283"/>
            <p14:sldId id="285"/>
            <p14:sldId id="258"/>
            <p14:sldId id="259"/>
            <p14:sldId id="267"/>
            <p14:sldId id="263"/>
            <p14:sldId id="264"/>
            <p14:sldId id="266"/>
            <p14:sldId id="284"/>
            <p14:sldId id="268"/>
            <p14:sldId id="270"/>
          </p14:sldIdLst>
        </p14:section>
        <p14:section name="Tiết 2" id="{0571024A-D8EC-4792-8054-9880ADFDD9A9}">
          <p14:sldIdLst>
            <p14:sldId id="280"/>
            <p14:sldId id="27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1B37EB"/>
    <a:srgbClr val="5B25E1"/>
    <a:srgbClr val="1B9112"/>
    <a:srgbClr val="BE1522"/>
    <a:srgbClr val="FF7C80"/>
    <a:srgbClr val="FED42A"/>
    <a:srgbClr val="FBD5CC"/>
    <a:srgbClr val="DB9817"/>
    <a:srgbClr val="F65A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66" d="100"/>
          <a:sy n="66" d="100"/>
        </p:scale>
        <p:origin x="52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Relationship Id="rId5" Type="http://schemas.openxmlformats.org/officeDocument/2006/relationships/image" Target="../media/image20.wmf"/><Relationship Id="rId4" Type="http://schemas.openxmlformats.org/officeDocument/2006/relationships/image" Target="../media/image1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E7A2AF-D310-4E82-BFE2-0A3908BDB994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FC7DA5-9066-4D99-8B4F-A38457248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629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2A3DF1-C98A-5946-878B-58834C71A148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669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2A3DF1-C98A-5946-878B-58834C71A148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575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E777A-B946-4B09-896D-7A2100F16498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36601-1F60-4253-9C73-49199688C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262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E777A-B946-4B09-896D-7A2100F16498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36601-1F60-4253-9C73-49199688C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171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E777A-B946-4B09-896D-7A2100F16498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36601-1F60-4253-9C73-49199688C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5213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0228-5297-2044-BF9E-5CE56CC7D4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EC2925-15B2-1342-A91D-850696B501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98F7A5-DECF-1C40-B5C5-C59324355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EF895-A865-AE46-B7CC-A95E5B089D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522FD4-E01D-0A4D-B185-7C0121657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FCB0E5-8C5D-5E43-8731-37BBE8CC5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CEE75-FDF6-5A45-8123-AA9B7935B0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2972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F988D-00FA-1A4E-AE6B-0278341FC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396DEB-7310-ED4B-911E-03F1DAAB7A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D82149-7DEA-284D-8B84-D8DB862AC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EF895-A865-AE46-B7CC-A95E5B089D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5A20E9-A5BE-C143-98AD-7BC7FE631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3FC97D-CFE2-0F41-A042-E6E07E24B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CEE75-FDF6-5A45-8123-AA9B7935B0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7218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4668D-EC10-464F-85C6-70B2A69B9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FD65FF-79D8-0047-82F1-492C98BF7E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DEE213-5A67-6046-89CA-FF0799579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EF895-A865-AE46-B7CC-A95E5B089D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D8A80A-ED2F-3449-8B5F-E5E4C4AB9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5C60C7-A3E1-544B-9BD8-2CAD68D93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CEE75-FDF6-5A45-8123-AA9B7935B0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3262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4A059-699E-5245-95BB-B400D309A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6BFD50-E530-C74B-BC9F-6C61CAA1A6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E0D5BF-69EB-B345-A06D-18DFF83CE6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953983-B927-9545-8C35-3AA22AC7B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EF895-A865-AE46-B7CC-A95E5B089D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D8B2EA-3575-7147-AB0C-C0098DAE2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35F72A-B63B-DD4C-93E0-75E7DE5EA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CEE75-FDF6-5A45-8123-AA9B7935B0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772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3DAF2-DEFE-B548-A64E-7752FCA82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6EEF57-D2D7-BD4D-9D6B-8478C0960C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4DBCCA-62E4-F645-A211-8138F4A5B7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BA5DFB-11AD-1F4B-8BD4-EA7E4041E6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8A245E-1EFA-8A49-9DCB-C2E76DBBE6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ADF470-3A26-F945-921F-0A46DB2E6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EF895-A865-AE46-B7CC-A95E5B089D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780D17-8B4A-3542-85AA-CE42F6ACC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2BB0DB3-D018-C049-9D97-3018D5BB5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CEE75-FDF6-5A45-8123-AA9B7935B0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6356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12642-B97D-D54B-9BB3-E0C3F87D4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6B86F5-D9E4-1E4E-935C-F7D1EBEA5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EF895-A865-AE46-B7CC-A95E5B089D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083DFD-9524-F14B-A72C-FE2D8C266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B9950B-6E9B-6846-AE0E-18FE0A62F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CEE75-FDF6-5A45-8123-AA9B7935B0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7932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2CEA12-355E-4248-B741-9FBDC9AFF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EF895-A865-AE46-B7CC-A95E5B089D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ED099A-239F-6A4D-901C-3AA084C56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627A22-DD81-8F4A-884E-DC0F22C29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CEE75-FDF6-5A45-8123-AA9B7935B0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2897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D7436-DC00-FB4E-A0B2-3A6F036DA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5E5CD9-6A18-E54C-8E09-D365D4CFD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932A1E-0A2E-954B-AEB3-DF6B259A68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57DE74-B9B6-A44F-916A-8433A0CF6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EF895-A865-AE46-B7CC-A95E5B089D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B9E9A8-BDA5-2247-999F-13C1123CE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43C1F2-7135-0949-BD3D-FC3EA5A52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CEE75-FDF6-5A45-8123-AA9B7935B0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508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E777A-B946-4B09-896D-7A2100F16498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36601-1F60-4253-9C73-49199688C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7327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C65DA-AE7B-2A49-81C8-0364F606E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9987E5-0CAB-D149-B192-3F2BDBE839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D8AD8F-7C0F-BF48-8D1C-A459D4A8E2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0D4555-B501-1E4F-81ED-CF23A9D8F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EF895-A865-AE46-B7CC-A95E5B089D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C4B1DB-E2DF-F246-B14D-9BF2F4F7D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9B447E-31DD-3C40-9646-870518987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CEE75-FDF6-5A45-8123-AA9B7935B0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393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54544-A60C-0E4D-B580-DC7FCEC35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1B8D27-8081-524E-BE36-6846C81582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BEF39F-E736-6347-8B36-96BA86415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EF895-A865-AE46-B7CC-A95E5B089D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62223A-43F6-644D-B4D2-DE252CADE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59A6C4-9B2F-7A4A-B48B-431282385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CEE75-FDF6-5A45-8123-AA9B7935B0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9857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C9DFC50-63AC-4B4A-9A5F-09F5C560B3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F5568D-8D1D-4F40-85C5-71114FB84C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385988-0101-8A44-9729-70B0A3BDE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EF895-A865-AE46-B7CC-A95E5B089D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8A8B78-7651-FC42-88BC-3ECA1014C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A8A418-D836-A544-81C9-604B7037C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CEE75-FDF6-5A45-8123-AA9B7935B0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0210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213132B-181D-4F12-8D15-E46A9C2E63C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611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2EACDF3-A7FB-4A29-9013-74D304AFE0C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3879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E8C83C4-0B48-40CB-9B90-994AB46D225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2191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1943E03-D33F-4F2B-9FF9-52958AE41355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4634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E29B464-9CBB-44E6-9A80-D5DCEEAF509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2862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5AA735E-A3C9-4FE7-823C-8F0A61A2C63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9731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0667E34-8F5D-45A3-AAEC-E8B3DADD63C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741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E777A-B946-4B09-896D-7A2100F16498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36601-1F60-4253-9C73-49199688C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2493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9DBF093-0786-48E1-B330-A9272CD5E385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8020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1EDB6ED-A66B-47C7-B246-510D172A0D9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2107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208AFCA-60CD-4622-937B-CA8482376BA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8641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EEB8C44-E64C-4A00-8AC8-E6DFADB41B3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345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E777A-B946-4B09-896D-7A2100F16498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36601-1F60-4253-9C73-49199688C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074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E777A-B946-4B09-896D-7A2100F16498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36601-1F60-4253-9C73-49199688C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280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E777A-B946-4B09-896D-7A2100F16498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36601-1F60-4253-9C73-49199688C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757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E777A-B946-4B09-896D-7A2100F16498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36601-1F60-4253-9C73-49199688C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580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E777A-B946-4B09-896D-7A2100F16498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36601-1F60-4253-9C73-49199688C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833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E777A-B946-4B09-896D-7A2100F16498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36601-1F60-4253-9C73-49199688C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455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1E777A-B946-4B09-896D-7A2100F16498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36601-1F60-4253-9C73-49199688C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010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6ADEBA-D596-8248-BE3C-7A98262A7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BFD083-59B6-914B-B779-83208BE8BE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00F960-3F26-8741-BED7-2D0F326EA2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9EF895-A865-AE46-B7CC-A95E5B089D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380497-C5ED-3F4C-ABE4-1011520695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F3E93F-56D5-9C4A-ABE3-53BEC5623B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FCEE75-FDF6-5A45-8123-AA9B7935B0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229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B6D664E-E54B-4B99-86F1-AC6DB1EB20E5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682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5" Type="http://schemas.openxmlformats.org/officeDocument/2006/relationships/image" Target="../media/image24.tiff"/><Relationship Id="rId4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tiff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1.tif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0.png"/><Relationship Id="rId11" Type="http://schemas.openxmlformats.org/officeDocument/2006/relationships/image" Target="../media/image28.png"/><Relationship Id="rId5" Type="http://schemas.openxmlformats.org/officeDocument/2006/relationships/image" Target="../media/image26.png"/><Relationship Id="rId15" Type="http://schemas.openxmlformats.org/officeDocument/2006/relationships/image" Target="../media/image30.tiff"/><Relationship Id="rId10" Type="http://schemas.openxmlformats.org/officeDocument/2006/relationships/image" Target="../media/image27.png"/><Relationship Id="rId4" Type="http://schemas.openxmlformats.org/officeDocument/2006/relationships/audio" Target="../media/audio1.wav"/><Relationship Id="rId9" Type="http://schemas.openxmlformats.org/officeDocument/2006/relationships/image" Target="../media/image28.tiff"/><Relationship Id="rId14" Type="http://schemas.openxmlformats.org/officeDocument/2006/relationships/image" Target="../media/image29.gif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36.pn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3.w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image" Target="../media/image20.wmf"/><Relationship Id="rId3" Type="http://schemas.openxmlformats.org/officeDocument/2006/relationships/image" Target="../media/image15.png"/><Relationship Id="rId7" Type="http://schemas.openxmlformats.org/officeDocument/2006/relationships/image" Target="../media/image17.wmf"/><Relationship Id="rId12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19.wmf"/><Relationship Id="rId5" Type="http://schemas.openxmlformats.org/officeDocument/2006/relationships/image" Target="../media/image16.wmf"/><Relationship Id="rId10" Type="http://schemas.openxmlformats.org/officeDocument/2006/relationships/oleObject" Target="../embeddings/oleObject6.bin"/><Relationship Id="rId4" Type="http://schemas.openxmlformats.org/officeDocument/2006/relationships/oleObject" Target="../embeddings/oleObject3.bin"/><Relationship Id="rId9" Type="http://schemas.openxmlformats.org/officeDocument/2006/relationships/image" Target="../media/image18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8.bin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44168" cy="1463040"/>
          </a:xfrm>
          <a:prstGeom prst="rect">
            <a:avLst/>
          </a:prstGeom>
        </p:spPr>
      </p:pic>
      <p:pic>
        <p:nvPicPr>
          <p:cNvPr id="19458" name="Picture 2" descr="Butterfly - flowers - Ảnh động - Ảnh đẹp - Trần Hữu Dự - Thư viện Tư liệu  giáo dục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339" y="4407815"/>
            <a:ext cx="2409825" cy="189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Butterfly - flowers - Ảnh động - Ảnh đẹp - Trần Hữu Dự - Thư viện Tư liệu  giáo dục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987" y="3135366"/>
            <a:ext cx="615389" cy="484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Butterfly - flowers - Ảnh động - Ảnh đẹp - Trần Hữu Dự - Thư viện Tư liệu  giáo dục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04" y="3053500"/>
            <a:ext cx="1204864" cy="9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Butterfly - flowers - Ảnh động - Ảnh đẹp - Trần Hữu Dự - Thư viện Tư liệu  giáo dục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15" y="2377353"/>
            <a:ext cx="615389" cy="484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Butterfly - flowers - Ảnh động - Ảnh đẹp - Trần Hữu Dự - Thư viện Tư liệu  giáo dục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36572"/>
            <a:ext cx="1033904" cy="81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Bạo lực học đường Giáo dục học sinh - png tải về - Miễn phí trong suốt Phim  Hoạt Hình png Tải về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038" l="556" r="97667">
                        <a14:foregroundMark x1="30556" y1="81250" x2="30000" y2="49519"/>
                        <a14:foregroundMark x1="37111" y1="81538" x2="36667" y2="46058"/>
                        <a14:foregroundMark x1="11444" y1="71731" x2="20111" y2="66250"/>
                        <a14:foregroundMark x1="24444" y1="53750" x2="30556" y2="50096"/>
                        <a14:foregroundMark x1="70778" y1="61538" x2="73444" y2="61538"/>
                        <a14:foregroundMark x1="70556" y1="44808" x2="70778" y2="32596"/>
                        <a14:foregroundMark x1="73444" y1="46058" x2="77444" y2="41154"/>
                        <a14:foregroundMark x1="93889" y1="45577" x2="89222" y2="39712"/>
                        <a14:foregroundMark x1="81889" y1="51731" x2="82667" y2="41154"/>
                        <a14:foregroundMark x1="62556" y1="34808" x2="63778" y2="30962"/>
                        <a14:foregroundMark x1="52000" y1="38846" x2="52222" y2="32788"/>
                        <a14:foregroundMark x1="41667" y1="37692" x2="42778" y2="33173"/>
                        <a14:foregroundMark x1="43222" y1="47404" x2="43444" y2="40288"/>
                        <a14:foregroundMark x1="50556" y1="46635" x2="47778" y2="39135"/>
                        <a14:foregroundMark x1="34333" y1="30481" x2="38556" y2="18846"/>
                        <a14:foregroundMark x1="93222" y1="41731" x2="93222" y2="40673"/>
                        <a14:foregroundMark x1="64444" y1="64135" x2="65667" y2="611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4505" y="1475181"/>
            <a:ext cx="2537856" cy="293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29070" y="1957690"/>
            <a:ext cx="8133907" cy="156966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 CHÀO 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 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 CÔ </a:t>
            </a:r>
            <a:endParaRPr lang="en-US" sz="4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 GIỜ THĂM LỚP 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7A6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1590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7630" r="4128" b="9232"/>
          <a:stretch/>
        </p:blipFill>
        <p:spPr>
          <a:xfrm>
            <a:off x="158026" y="4534870"/>
            <a:ext cx="2562586" cy="22221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2445" t="2657" b="3946"/>
          <a:stretch/>
        </p:blipFill>
        <p:spPr>
          <a:xfrm flipH="1">
            <a:off x="9920176" y="3204437"/>
            <a:ext cx="2469378" cy="3552616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66229" y="73659"/>
            <a:ext cx="11748562" cy="3254331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Lạt</a:t>
            </a:r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km/h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km/h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042829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BA757D5-9D84-2743-8B83-91601E629D84}"/>
              </a:ext>
            </a:extLst>
          </p:cNvPr>
          <p:cNvSpPr txBox="1"/>
          <p:nvPr/>
        </p:nvSpPr>
        <p:spPr>
          <a:xfrm>
            <a:off x="2756556" y="1762975"/>
            <a:ext cx="583455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THU HOẠCH TRỨNG GÀ</a:t>
            </a:r>
          </a:p>
        </p:txBody>
      </p:sp>
      <p:pic>
        <p:nvPicPr>
          <p:cNvPr id="2" name="bensound-littleidea.mp3" descr="bensound-littleidea.mp3">
            <a:hlinkClick r:id="" action="ppaction://media"/>
            <a:extLst>
              <a:ext uri="{FF2B5EF4-FFF2-40B4-BE49-F238E27FC236}">
                <a16:creationId xmlns:a16="http://schemas.microsoft.com/office/drawing/2014/main" id="{87868596-F0F1-4F45-9763-94D7919019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61454" y="265083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607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2121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id="{2D69C8DF-2720-DB47-AC0D-36654406476B}"/>
                  </a:ext>
                </a:extLst>
              </p:cNvPr>
              <p:cNvSpPr/>
              <p:nvPr/>
            </p:nvSpPr>
            <p:spPr>
              <a:xfrm>
                <a:off x="627320" y="106326"/>
                <a:ext cx="11291777" cy="147129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r>
                  <a:rPr lang="en-US" sz="36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1: Cho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sz="36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6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𝒚</m:t>
                    </m:r>
                  </m:oMath>
                </a14:m>
                <a:r>
                  <a:rPr lang="en-US" sz="36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6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6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đại</a:t>
                </a:r>
                <a:r>
                  <a:rPr lang="en-US" sz="36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36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36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lệ</a:t>
                </a:r>
                <a:r>
                  <a:rPr lang="en-US" sz="36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nghịch</a:t>
                </a:r>
                <a:r>
                  <a:rPr lang="en-US" sz="36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6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36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Hãy</a:t>
                </a:r>
                <a:r>
                  <a:rPr lang="en-US" sz="36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en-US" sz="36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36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trả</a:t>
                </a:r>
                <a:r>
                  <a:rPr lang="en-US" sz="36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lời</a:t>
                </a:r>
                <a:r>
                  <a:rPr lang="en-US" sz="36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đúng</a:t>
                </a:r>
                <a:r>
                  <a:rPr lang="en-US" sz="36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36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36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36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36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id="{2D69C8DF-2720-DB47-AC0D-3665440647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320" y="106326"/>
                <a:ext cx="11291777" cy="1471296"/>
              </a:xfrm>
              <a:prstGeom prst="roundRect">
                <a:avLst/>
              </a:prstGeom>
              <a:blipFill>
                <a:blip r:embed="rId6"/>
                <a:stretch>
                  <a:fillRect l="-918" t="-1653" r="-2052" b="-1239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3c">
                <a:extLst>
                  <a:ext uri="{FF2B5EF4-FFF2-40B4-BE49-F238E27FC236}">
                    <a16:creationId xmlns:a16="http://schemas.microsoft.com/office/drawing/2014/main" id="{F279B411-1DC2-454D-BEE0-21D49B5BAAE0}"/>
                  </a:ext>
                </a:extLst>
              </p:cNvPr>
              <p:cNvSpPr/>
              <p:nvPr/>
            </p:nvSpPr>
            <p:spPr>
              <a:xfrm>
                <a:off x="8140493" y="1960184"/>
                <a:ext cx="3121024" cy="115462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r>
                  <a:rPr lang="en-US" sz="2000" b="1" dirty="0">
                    <a:solidFill>
                      <a:prstClr val="black"/>
                    </a:solidFill>
                    <a:latin typeface="SVN-Avo" panose="02040603050506020204" pitchFamily="18" charset="0"/>
                  </a:rPr>
                  <a:t>C.</a:t>
                </a:r>
                <a14:m>
                  <m:oMath xmlns:m="http://schemas.openxmlformats.org/officeDocument/2006/math">
                    <m:r>
                      <a:rPr lang="en-US" sz="2000" b="1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2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sz="2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2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2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𝟏𝟐</m:t>
                    </m:r>
                  </m:oMath>
                </a14:m>
                <a:endParaRPr lang="en-US" sz="2000" dirty="0">
                  <a:solidFill>
                    <a:prstClr val="black"/>
                  </a:solidFill>
                  <a:latin typeface="SVN-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0" name="3c">
                <a:extLst>
                  <a:ext uri="{FF2B5EF4-FFF2-40B4-BE49-F238E27FC236}">
                    <a16:creationId xmlns:a16="http://schemas.microsoft.com/office/drawing/2014/main" id="{F279B411-1DC2-454D-BEE0-21D49B5BAA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0493" y="1960184"/>
                <a:ext cx="3121024" cy="1154620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2c">
            <a:extLst>
              <a:ext uri="{FF2B5EF4-FFF2-40B4-BE49-F238E27FC236}">
                <a16:creationId xmlns:a16="http://schemas.microsoft.com/office/drawing/2014/main" id="{39B58444-292C-1B48-A7FD-00B8EEC3D289}"/>
              </a:ext>
            </a:extLst>
          </p:cNvPr>
          <p:cNvSpPr/>
          <p:nvPr/>
        </p:nvSpPr>
        <p:spPr>
          <a:xfrm>
            <a:off x="8139189" y="1969221"/>
            <a:ext cx="3121024" cy="11546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2000" b="1" dirty="0">
                <a:solidFill>
                  <a:prstClr val="black"/>
                </a:solidFill>
                <a:latin typeface="SVN-Avo" panose="02040603050506020204" pitchFamily="18" charset="0"/>
              </a:rPr>
              <a:t>C</a:t>
            </a:r>
            <a:r>
              <a:rPr lang="en-US" sz="2000" b="1">
                <a:solidFill>
                  <a:prstClr val="black"/>
                </a:solidFill>
                <a:latin typeface="SVN-Avo" panose="02040603050506020204" pitchFamily="18" charset="0"/>
              </a:rPr>
              <a:t>. </a:t>
            </a:r>
            <a:r>
              <a:rPr lang="en-US" sz="2000" dirty="0">
                <a:solidFill>
                  <a:prstClr val="black"/>
                </a:solidFill>
                <a:latin typeface="SVN-Avo" panose="02040603050506020204" pitchFamily="18" charset="0"/>
              </a:rPr>
              <a:t>2</a:t>
            </a:r>
          </a:p>
        </p:txBody>
      </p:sp>
      <p:sp>
        <p:nvSpPr>
          <p:cNvPr id="33" name="1c">
            <a:extLst>
              <a:ext uri="{FF2B5EF4-FFF2-40B4-BE49-F238E27FC236}">
                <a16:creationId xmlns:a16="http://schemas.microsoft.com/office/drawing/2014/main" id="{02BFBE3F-63C6-8141-86D5-57D87FC202DD}"/>
              </a:ext>
            </a:extLst>
          </p:cNvPr>
          <p:cNvSpPr/>
          <p:nvPr/>
        </p:nvSpPr>
        <p:spPr>
          <a:xfrm>
            <a:off x="8200422" y="1977808"/>
            <a:ext cx="3197679" cy="11546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2800" b="1" dirty="0">
                <a:solidFill>
                  <a:prstClr val="black"/>
                </a:solidFill>
                <a:latin typeface="SVN-Avo" panose="02040603050506020204" pitchFamily="18" charset="0"/>
              </a:rPr>
              <a:t>C. </a:t>
            </a:r>
            <a:r>
              <a:rPr lang="en-US" sz="2800" b="1" dirty="0" err="1">
                <a:solidFill>
                  <a:prstClr val="black"/>
                </a:solidFill>
                <a:latin typeface="SVN-Avo" panose="02040603050506020204" pitchFamily="18" charset="0"/>
              </a:rPr>
              <a:t>Cả</a:t>
            </a:r>
            <a:r>
              <a:rPr lang="en-US" sz="2800" b="1" dirty="0">
                <a:solidFill>
                  <a:prstClr val="black"/>
                </a:solidFill>
                <a:latin typeface="SVN-Avo" panose="02040603050506020204" pitchFamily="18" charset="0"/>
              </a:rPr>
              <a:t> A </a:t>
            </a:r>
            <a:r>
              <a:rPr lang="en-US" sz="2800" b="1" dirty="0" err="1">
                <a:solidFill>
                  <a:prstClr val="black"/>
                </a:solidFill>
                <a:latin typeface="SVN-Avo" panose="02040603050506020204" pitchFamily="18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SVN-Avo" panose="02040603050506020204" pitchFamily="18" charset="0"/>
              </a:rPr>
              <a:t> B </a:t>
            </a:r>
            <a:r>
              <a:rPr lang="en-US" sz="2800" b="1" dirty="0" err="1">
                <a:solidFill>
                  <a:prstClr val="black"/>
                </a:solidFill>
                <a:latin typeface="SVN-Avo" panose="02040603050506020204" pitchFamily="18" charset="0"/>
              </a:rPr>
              <a:t>đều</a:t>
            </a:r>
            <a:r>
              <a:rPr lang="en-US" sz="2800" b="1" dirty="0">
                <a:solidFill>
                  <a:prstClr val="black"/>
                </a:solidFill>
                <a:latin typeface="SVN-Avo" panose="0204060305050602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SVN-Avo" panose="02040603050506020204" pitchFamily="18" charset="0"/>
              </a:rPr>
              <a:t>sai</a:t>
            </a:r>
            <a:endParaRPr lang="en-US" sz="2800" dirty="0">
              <a:solidFill>
                <a:prstClr val="black"/>
              </a:solidFill>
              <a:latin typeface="SVN-Avo" panose="02040603050506020204" pitchFamily="18" charset="0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148A46A4-30A0-984D-B4A9-33BCCFFE59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20824" y="3243973"/>
            <a:ext cx="533385" cy="533385"/>
          </a:xfrm>
          <a:prstGeom prst="rect">
            <a:avLst/>
          </a:prstGeom>
        </p:spPr>
      </p:pic>
      <p:pic>
        <p:nvPicPr>
          <p:cNvPr id="31" name="Sai3.1">
            <a:extLst>
              <a:ext uri="{FF2B5EF4-FFF2-40B4-BE49-F238E27FC236}">
                <a16:creationId xmlns:a16="http://schemas.microsoft.com/office/drawing/2014/main" id="{41D13B7E-3C8C-E54B-8EEF-53B7FD69C0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20824" y="3232213"/>
            <a:ext cx="533385" cy="533385"/>
          </a:xfrm>
          <a:prstGeom prst="rect">
            <a:avLst/>
          </a:prstGeom>
        </p:spPr>
      </p:pic>
      <p:pic>
        <p:nvPicPr>
          <p:cNvPr id="45" name="Tick3">
            <a:extLst>
              <a:ext uri="{FF2B5EF4-FFF2-40B4-BE49-F238E27FC236}">
                <a16:creationId xmlns:a16="http://schemas.microsoft.com/office/drawing/2014/main" id="{A090A6E7-9D04-1C4B-B79A-3D7F0B1CB63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25995" y="3243706"/>
            <a:ext cx="533385" cy="533385"/>
          </a:xfrm>
          <a:prstGeom prst="rect">
            <a:avLst/>
          </a:prstGeom>
        </p:spPr>
      </p:pic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E57A1C68-CB67-D74F-BF84-3FC21009C207}"/>
              </a:ext>
            </a:extLst>
          </p:cNvPr>
          <p:cNvSpPr/>
          <p:nvPr/>
        </p:nvSpPr>
        <p:spPr>
          <a:xfrm>
            <a:off x="4518558" y="1953869"/>
            <a:ext cx="3121024" cy="11546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2000" b="1" dirty="0">
                <a:solidFill>
                  <a:prstClr val="black"/>
                </a:solidFill>
                <a:latin typeface="SVN-Avo" panose="02040603050506020204" pitchFamily="18" charset="0"/>
              </a:rPr>
              <a:t>B</a:t>
            </a:r>
            <a:r>
              <a:rPr lang="en-US" sz="2000" b="1">
                <a:solidFill>
                  <a:prstClr val="black"/>
                </a:solidFill>
                <a:latin typeface="SVN-Avo" panose="02040603050506020204" pitchFamily="18" charset="0"/>
              </a:rPr>
              <a:t>. </a:t>
            </a:r>
            <a:r>
              <a:rPr lang="en-US" sz="2000" smtClean="0">
                <a:solidFill>
                  <a:prstClr val="black"/>
                </a:solidFill>
                <a:latin typeface="SVN-Avo" panose="02040603050506020204" pitchFamily="18" charset="0"/>
              </a:rPr>
              <a:t>10</a:t>
            </a:r>
            <a:endParaRPr lang="en-US" sz="2000" dirty="0">
              <a:solidFill>
                <a:prstClr val="black"/>
              </a:solidFill>
              <a:latin typeface="SVN-Avo" panose="02040603050506020204" pitchFamily="18" charset="0"/>
            </a:endParaRP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B3E4BBF2-1E3B-BD49-80BC-6F0C31BF8C6C}"/>
              </a:ext>
            </a:extLst>
          </p:cNvPr>
          <p:cNvSpPr/>
          <p:nvPr/>
        </p:nvSpPr>
        <p:spPr>
          <a:xfrm>
            <a:off x="937173" y="1974511"/>
            <a:ext cx="3121024" cy="11546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2000" b="1" dirty="0">
                <a:solidFill>
                  <a:prstClr val="black"/>
                </a:solidFill>
                <a:latin typeface="SVN-Avo" panose="02040603050506020204" pitchFamily="18" charset="0"/>
              </a:rPr>
              <a:t>A. </a:t>
            </a:r>
            <a:r>
              <a:rPr lang="en-US" sz="2000" dirty="0">
                <a:solidFill>
                  <a:prstClr val="black"/>
                </a:solidFill>
                <a:latin typeface="SVN-Avo" panose="02040603050506020204" pitchFamily="18" charset="0"/>
              </a:rPr>
              <a:t>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ounded Rectangle 36">
                <a:extLst>
                  <a:ext uri="{FF2B5EF4-FFF2-40B4-BE49-F238E27FC236}">
                    <a16:creationId xmlns:a16="http://schemas.microsoft.com/office/drawing/2014/main" id="{FB24E5E9-8527-0749-B32C-F688AA5D803D}"/>
                  </a:ext>
                </a:extLst>
              </p:cNvPr>
              <p:cNvSpPr/>
              <p:nvPr/>
            </p:nvSpPr>
            <p:spPr>
              <a:xfrm>
                <a:off x="495942" y="202620"/>
                <a:ext cx="10909003" cy="116154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30000"/>
                  </a:lnSpc>
                </a:pPr>
                <a:endParaRPr lang="en-US" sz="32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30000"/>
                  </a:lnSpc>
                </a:pPr>
                <a:r>
                  <a:rPr lang="en-US" sz="3200" b="1" dirty="0" err="1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3200" b="1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2: Cho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sz="32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𝒚</m:t>
                    </m:r>
                  </m:oMath>
                </a14:m>
                <a:r>
                  <a:rPr lang="en-US" sz="32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2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đại</a:t>
                </a:r>
                <a:r>
                  <a:rPr lang="en-US" sz="32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32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32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lệ</a:t>
                </a:r>
                <a:r>
                  <a:rPr lang="en-US" sz="32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nghịch</a:t>
                </a:r>
                <a:r>
                  <a:rPr lang="en-US" sz="32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2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32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2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32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32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2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32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32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200" b="1" i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30000"/>
                  </a:lnSpc>
                </a:pP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32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𝟓</m:t>
                    </m:r>
                  </m:oMath>
                </a14:m>
                <a:r>
                  <a:rPr lang="en-US" sz="32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2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32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2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𝟓</m:t>
                    </m:r>
                  </m:oMath>
                </a14:m>
                <a:r>
                  <a:rPr lang="en-US" sz="32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32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𝒚</m:t>
                    </m:r>
                  </m:oMath>
                </a14:m>
                <a:r>
                  <a:rPr lang="en-US" sz="32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bằng:</a:t>
                </a:r>
              </a:p>
            </p:txBody>
          </p:sp>
        </mc:Choice>
        <mc:Fallback xmlns="">
          <p:sp>
            <p:nvSpPr>
              <p:cNvPr id="37" name="Rounded Rectangle 36">
                <a:extLst>
                  <a:ext uri="{FF2B5EF4-FFF2-40B4-BE49-F238E27FC236}">
                    <a16:creationId xmlns:a16="http://schemas.microsoft.com/office/drawing/2014/main" id="{FB24E5E9-8527-0749-B32C-F688AA5D80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942" y="202620"/>
                <a:ext cx="10909003" cy="1161545"/>
              </a:xfrm>
              <a:prstGeom prst="roundRect">
                <a:avLst/>
              </a:prstGeom>
              <a:blipFill>
                <a:blip r:embed="rId10"/>
                <a:stretch>
                  <a:fillRect l="-894" t="-8377" r="-894" b="-743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ounded Rectangle 27">
                <a:extLst>
                  <a:ext uri="{FF2B5EF4-FFF2-40B4-BE49-F238E27FC236}">
                    <a16:creationId xmlns:a16="http://schemas.microsoft.com/office/drawing/2014/main" id="{790F8F3C-A8D1-814C-B655-AF12AC1B2A5B}"/>
                  </a:ext>
                </a:extLst>
              </p:cNvPr>
              <p:cNvSpPr/>
              <p:nvPr/>
            </p:nvSpPr>
            <p:spPr>
              <a:xfrm>
                <a:off x="4518558" y="2054524"/>
                <a:ext cx="3121024" cy="115462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r>
                  <a:rPr lang="en-US" sz="2000" b="1" dirty="0">
                    <a:solidFill>
                      <a:prstClr val="black"/>
                    </a:solidFill>
                    <a:latin typeface="SVN-Avo" panose="02040603050506020204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0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20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0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20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𝟏𝟔</m:t>
                    </m:r>
                  </m:oMath>
                </a14:m>
                <a:endParaRPr lang="en-US" sz="2000" dirty="0">
                  <a:solidFill>
                    <a:prstClr val="black"/>
                  </a:solidFill>
                  <a:latin typeface="SVN-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8" name="Rounded Rectangle 27">
                <a:extLst>
                  <a:ext uri="{FF2B5EF4-FFF2-40B4-BE49-F238E27FC236}">
                    <a16:creationId xmlns:a16="http://schemas.microsoft.com/office/drawing/2014/main" id="{790F8F3C-A8D1-814C-B655-AF12AC1B2A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8558" y="2054524"/>
                <a:ext cx="3121024" cy="1154620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ounded Rectangle 26">
                <a:extLst>
                  <a:ext uri="{FF2B5EF4-FFF2-40B4-BE49-F238E27FC236}">
                    <a16:creationId xmlns:a16="http://schemas.microsoft.com/office/drawing/2014/main" id="{AA505C96-D1B0-E34D-98A9-93CE717ACD40}"/>
                  </a:ext>
                </a:extLst>
              </p:cNvPr>
              <p:cNvSpPr/>
              <p:nvPr/>
            </p:nvSpPr>
            <p:spPr>
              <a:xfrm>
                <a:off x="927004" y="1983238"/>
                <a:ext cx="3121024" cy="115462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r>
                  <a:rPr lang="en-US" sz="2000" b="1" dirty="0">
                    <a:solidFill>
                      <a:prstClr val="black"/>
                    </a:solidFill>
                    <a:latin typeface="SVN-Avo" panose="020406030505060202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0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20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20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0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20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𝟐𝟒</m:t>
                    </m:r>
                  </m:oMath>
                </a14:m>
                <a:endParaRPr lang="en-US" sz="2000" dirty="0">
                  <a:solidFill>
                    <a:prstClr val="black"/>
                  </a:solidFill>
                  <a:latin typeface="SVN-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7" name="Rounded Rectangle 26">
                <a:extLst>
                  <a:ext uri="{FF2B5EF4-FFF2-40B4-BE49-F238E27FC236}">
                    <a16:creationId xmlns:a16="http://schemas.microsoft.com/office/drawing/2014/main" id="{AA505C96-D1B0-E34D-98A9-93CE717ACD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004" y="1983238"/>
                <a:ext cx="3121024" cy="1154620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ounded Rectangle 25">
                <a:extLst>
                  <a:ext uri="{FF2B5EF4-FFF2-40B4-BE49-F238E27FC236}">
                    <a16:creationId xmlns:a16="http://schemas.microsoft.com/office/drawing/2014/main" id="{14136482-707A-E349-885F-6FEAA7A84442}"/>
                  </a:ext>
                </a:extLst>
              </p:cNvPr>
              <p:cNvSpPr/>
              <p:nvPr/>
            </p:nvSpPr>
            <p:spPr>
              <a:xfrm>
                <a:off x="304799" y="92611"/>
                <a:ext cx="11887200" cy="147547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3: Cho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𝒚</m:t>
                    </m:r>
                  </m:oMath>
                </a14:m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đại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lệ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nghịch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lệ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8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𝟒𝟖</m:t>
                    </m:r>
                  </m:oMath>
                </a14:m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cặp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ứng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đại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đây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cặp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sai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26" name="Rounded Rectangle 25">
                <a:extLst>
                  <a:ext uri="{FF2B5EF4-FFF2-40B4-BE49-F238E27FC236}">
                    <a16:creationId xmlns:a16="http://schemas.microsoft.com/office/drawing/2014/main" id="{14136482-707A-E349-885F-6FEAA7A844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799" y="92611"/>
                <a:ext cx="11887200" cy="1475471"/>
              </a:xfrm>
              <a:prstGeom prst="roundRect">
                <a:avLst/>
              </a:prstGeom>
              <a:blipFill>
                <a:blip r:embed="rId13"/>
                <a:stretch>
                  <a:fillRect l="-462" t="-826" r="-410" b="-826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D3E2F2A3-6116-C04E-894E-EB253D19EF05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-227314" y="3581810"/>
            <a:ext cx="2479433" cy="381451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1A42C80-360E-AA4C-B400-91E5EF3236CA}"/>
              </a:ext>
            </a:extLst>
          </p:cNvPr>
          <p:cNvGrpSpPr/>
          <p:nvPr/>
        </p:nvGrpSpPr>
        <p:grpSpPr>
          <a:xfrm>
            <a:off x="3183452" y="4826670"/>
            <a:ext cx="1524016" cy="2159022"/>
            <a:chOff x="2455333" y="4533897"/>
            <a:chExt cx="1625600" cy="230293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5B9548A-D344-7547-8A3E-EEA6E1EB44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506132" y="4533897"/>
              <a:ext cx="1490133" cy="149013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D8ABFFE-9636-7149-BA40-BF52C34EF3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455333" y="5211230"/>
              <a:ext cx="1625600" cy="1625600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A78817F-FF6B-CF4F-A70A-4BE83034B3A7}"/>
              </a:ext>
            </a:extLst>
          </p:cNvPr>
          <p:cNvGrpSpPr/>
          <p:nvPr/>
        </p:nvGrpSpPr>
        <p:grpSpPr>
          <a:xfrm>
            <a:off x="5589045" y="4795118"/>
            <a:ext cx="1524016" cy="2159022"/>
            <a:chOff x="2455333" y="4533897"/>
            <a:chExt cx="1625600" cy="230293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53FA8D7-A55C-4D44-8B63-4758377D8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506132" y="4533897"/>
              <a:ext cx="1490133" cy="149013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E64D4E8-3481-7C40-9A68-53B82D6DB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455333" y="5211230"/>
              <a:ext cx="1625600" cy="1625600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D16DB42-B277-E846-8EA3-73C376FBB89D}"/>
              </a:ext>
            </a:extLst>
          </p:cNvPr>
          <p:cNvGrpSpPr/>
          <p:nvPr/>
        </p:nvGrpSpPr>
        <p:grpSpPr>
          <a:xfrm>
            <a:off x="8161851" y="4826670"/>
            <a:ext cx="1524016" cy="2159022"/>
            <a:chOff x="2455333" y="4533897"/>
            <a:chExt cx="1625600" cy="230293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459D4B9-15BA-8848-A809-9021D4ECB5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506132" y="4533897"/>
              <a:ext cx="1490133" cy="149013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5B5F868-4E94-6145-8CA3-F951A189CC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455333" y="5211230"/>
              <a:ext cx="1625600" cy="162560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ounded Rectangle 28">
                <a:extLst>
                  <a:ext uri="{FF2B5EF4-FFF2-40B4-BE49-F238E27FC236}">
                    <a16:creationId xmlns:a16="http://schemas.microsoft.com/office/drawing/2014/main" id="{0ED089A8-29A1-1B4E-A1F2-3274DCAA43E9}"/>
                  </a:ext>
                </a:extLst>
              </p:cNvPr>
              <p:cNvSpPr/>
              <p:nvPr/>
            </p:nvSpPr>
            <p:spPr>
              <a:xfrm>
                <a:off x="935869" y="1976299"/>
                <a:ext cx="3121024" cy="115462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r>
                  <a:rPr lang="en-US" sz="2800" b="1" dirty="0">
                    <a:solidFill>
                      <a:prstClr val="black"/>
                    </a:solidFill>
                    <a:latin typeface="SVN-Avo" panose="020406030505060202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8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8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28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𝒎</m:t>
                    </m:r>
                  </m:oMath>
                </a14:m>
                <a:r>
                  <a:rPr lang="en-US" sz="2800" dirty="0">
                    <a:solidFill>
                      <a:prstClr val="black"/>
                    </a:solidFill>
                    <a:latin typeface="SVN-Avo" panose="02040603050506020204" pitchFamily="18" charset="0"/>
                  </a:rPr>
                  <a:t> (m </a:t>
                </a:r>
                <a:r>
                  <a:rPr lang="en-US" sz="2800" dirty="0" err="1">
                    <a:solidFill>
                      <a:prstClr val="black"/>
                    </a:solidFill>
                    <a:latin typeface="SVN-Avo" panose="02040603050506020204" pitchFamily="18" charset="0"/>
                  </a:rPr>
                  <a:t>là</a:t>
                </a:r>
                <a:r>
                  <a:rPr lang="en-US" sz="2800" dirty="0">
                    <a:solidFill>
                      <a:prstClr val="black"/>
                    </a:solidFill>
                    <a:latin typeface="SVN-Avo" panose="020406030505060202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SVN-Avo" panose="02040603050506020204" pitchFamily="18" charset="0"/>
                  </a:rPr>
                  <a:t>hằng</a:t>
                </a:r>
                <a:r>
                  <a:rPr lang="en-US" sz="2800" dirty="0">
                    <a:solidFill>
                      <a:prstClr val="black"/>
                    </a:solidFill>
                    <a:latin typeface="SVN-Avo" panose="020406030505060202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SVN-Avo" panose="02040603050506020204" pitchFamily="18" charset="0"/>
                  </a:rPr>
                  <a:t>số</a:t>
                </a:r>
                <a:r>
                  <a:rPr lang="en-US" sz="2800" dirty="0">
                    <a:solidFill>
                      <a:prstClr val="black"/>
                    </a:solidFill>
                    <a:latin typeface="SVN-Avo" panose="020406030505060202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SVN-Avo" panose="02040603050506020204" pitchFamily="18" charset="0"/>
                  </a:rPr>
                  <a:t>khác</a:t>
                </a:r>
                <a:r>
                  <a:rPr lang="en-US" sz="2800" dirty="0">
                    <a:solidFill>
                      <a:prstClr val="black"/>
                    </a:solidFill>
                    <a:latin typeface="SVN-Avo" panose="02040603050506020204" pitchFamily="18" charset="0"/>
                  </a:rPr>
                  <a:t> 0)</a:t>
                </a:r>
              </a:p>
            </p:txBody>
          </p:sp>
        </mc:Choice>
        <mc:Fallback xmlns="">
          <p:sp>
            <p:nvSpPr>
              <p:cNvPr id="29" name="Rounded Rectangle 28">
                <a:extLst>
                  <a:ext uri="{FF2B5EF4-FFF2-40B4-BE49-F238E27FC236}">
                    <a16:creationId xmlns:a16="http://schemas.microsoft.com/office/drawing/2014/main" id="{0ED089A8-29A1-1B4E-A1F2-3274DCAA43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869" y="1976299"/>
                <a:ext cx="3121024" cy="1154620"/>
              </a:xfrm>
              <a:prstGeom prst="roundRect">
                <a:avLst/>
              </a:prstGeom>
              <a:blipFill>
                <a:blip r:embed="rId17"/>
                <a:stretch>
                  <a:fillRect t="-1579" b="-1105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ounded Rectangle 31">
                <a:extLst>
                  <a:ext uri="{FF2B5EF4-FFF2-40B4-BE49-F238E27FC236}">
                    <a16:creationId xmlns:a16="http://schemas.microsoft.com/office/drawing/2014/main" id="{DFC30ECB-B49B-EF40-B154-AD2341D5E7C6}"/>
                  </a:ext>
                </a:extLst>
              </p:cNvPr>
              <p:cNvSpPr/>
              <p:nvPr/>
            </p:nvSpPr>
            <p:spPr>
              <a:xfrm>
                <a:off x="4502480" y="1958536"/>
                <a:ext cx="3121024" cy="115462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r>
                  <a:rPr lang="en-US" sz="2800" b="1" dirty="0">
                    <a:solidFill>
                      <a:prstClr val="black"/>
                    </a:solidFill>
                    <a:latin typeface="SVN-Avo" panose="02040603050506020204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28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𝒎</m:t>
                    </m:r>
                    <m:r>
                      <a:rPr lang="en-US" sz="28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8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sz="2800" dirty="0">
                    <a:solidFill>
                      <a:prstClr val="black"/>
                    </a:solidFill>
                    <a:latin typeface="SVN-Avo" panose="02040603050506020204" pitchFamily="18" charset="0"/>
                  </a:rPr>
                  <a:t> (m </a:t>
                </a:r>
                <a:r>
                  <a:rPr lang="en-US" sz="2800" dirty="0" err="1">
                    <a:solidFill>
                      <a:prstClr val="black"/>
                    </a:solidFill>
                    <a:latin typeface="SVN-Avo" panose="02040603050506020204" pitchFamily="18" charset="0"/>
                  </a:rPr>
                  <a:t>là</a:t>
                </a:r>
                <a:r>
                  <a:rPr lang="en-US" sz="2800" dirty="0">
                    <a:solidFill>
                      <a:prstClr val="black"/>
                    </a:solidFill>
                    <a:latin typeface="SVN-Avo" panose="020406030505060202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SVN-Avo" panose="02040603050506020204" pitchFamily="18" charset="0"/>
                  </a:rPr>
                  <a:t>hằng</a:t>
                </a:r>
                <a:r>
                  <a:rPr lang="en-US" sz="2800" dirty="0">
                    <a:solidFill>
                      <a:prstClr val="black"/>
                    </a:solidFill>
                    <a:latin typeface="SVN-Avo" panose="020406030505060202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SVN-Avo" panose="02040603050506020204" pitchFamily="18" charset="0"/>
                  </a:rPr>
                  <a:t>số</a:t>
                </a:r>
                <a:r>
                  <a:rPr lang="en-US" sz="2800" dirty="0">
                    <a:solidFill>
                      <a:prstClr val="black"/>
                    </a:solidFill>
                    <a:latin typeface="SVN-Avo" panose="02040603050506020204" pitchFamily="18" charset="0"/>
                  </a:rPr>
                  <a:t> </a:t>
                </a:r>
                <a:r>
                  <a:rPr lang="en-US" sz="2800" dirty="0" err="1">
                    <a:solidFill>
                      <a:prstClr val="black"/>
                    </a:solidFill>
                    <a:latin typeface="SVN-Avo" panose="02040603050506020204" pitchFamily="18" charset="0"/>
                  </a:rPr>
                  <a:t>khác</a:t>
                </a:r>
                <a:r>
                  <a:rPr lang="en-US" sz="2800" dirty="0">
                    <a:solidFill>
                      <a:prstClr val="black"/>
                    </a:solidFill>
                    <a:latin typeface="SVN-Avo" panose="02040603050506020204" pitchFamily="18" charset="0"/>
                  </a:rPr>
                  <a:t> 0)</a:t>
                </a:r>
              </a:p>
            </p:txBody>
          </p:sp>
        </mc:Choice>
        <mc:Fallback xmlns="">
          <p:sp>
            <p:nvSpPr>
              <p:cNvPr id="32" name="Rounded Rectangle 31">
                <a:extLst>
                  <a:ext uri="{FF2B5EF4-FFF2-40B4-BE49-F238E27FC236}">
                    <a16:creationId xmlns:a16="http://schemas.microsoft.com/office/drawing/2014/main" id="{DFC30ECB-B49B-EF40-B154-AD2341D5E7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2480" y="1958536"/>
                <a:ext cx="3121024" cy="1154620"/>
              </a:xfrm>
              <a:prstGeom prst="roundRect">
                <a:avLst/>
              </a:prstGeom>
              <a:blipFill>
                <a:blip r:embed="rId18"/>
                <a:stretch>
                  <a:fillRect t="-1579" b="-1105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Picture 33">
            <a:extLst>
              <a:ext uri="{FF2B5EF4-FFF2-40B4-BE49-F238E27FC236}">
                <a16:creationId xmlns:a16="http://schemas.microsoft.com/office/drawing/2014/main" id="{8BE1BABA-09FF-FD44-B0F3-D10DBD9D47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37924" y="3243706"/>
            <a:ext cx="533385" cy="53338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DCE0187-E7A1-DC42-B5A5-A002FF0EFF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20701" y="3247006"/>
            <a:ext cx="530352" cy="53035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70242C9-CA79-D24C-B065-BA1DC9928A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20691" y="3225320"/>
            <a:ext cx="530352" cy="53035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0424508-97DF-2F42-A349-334CA447AC0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27502" y="3202158"/>
            <a:ext cx="533385" cy="53338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3617D0B-2401-834F-8B66-6778E687FE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30824" y="3235246"/>
            <a:ext cx="530352" cy="530352"/>
          </a:xfrm>
          <a:prstGeom prst="rect">
            <a:avLst/>
          </a:prstGeom>
        </p:spPr>
      </p:pic>
      <p:pic>
        <p:nvPicPr>
          <p:cNvPr id="42" name="sai3.2">
            <a:extLst>
              <a:ext uri="{FF2B5EF4-FFF2-40B4-BE49-F238E27FC236}">
                <a16:creationId xmlns:a16="http://schemas.microsoft.com/office/drawing/2014/main" id="{3ECA8392-9F62-E145-BDB2-F114DA5E6C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23555" y="3207285"/>
            <a:ext cx="533385" cy="533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244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0.153 -1.48148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4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B92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3 -1.48148E-6 L 0.3586 -1.48148E-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7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B9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B92"/>
                                      </p:to>
                                    </p:animClr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63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706 -1.48148E-6 L 0.57982 -0.0037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38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B92"/>
                                      </p:to>
                                    </p:animClr>
                                    <p:set>
                                      <p:cBhvr>
                                        <p:cTn id="12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000"/>
                            </p:stCondLst>
                            <p:childTnLst>
                              <p:par>
                                <p:cTn id="1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000"/>
                            </p:stCondLst>
                            <p:childTnLst>
                              <p:par>
                                <p:cTn id="135" presetID="63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8542 -0.00116 L 0.99506 0.00116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82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0" grpId="0" animBg="1"/>
      <p:bldP spid="40" grpId="0" animBg="1"/>
      <p:bldP spid="40" grpId="1" animBg="1"/>
      <p:bldP spid="33" grpId="0" animBg="1"/>
      <p:bldP spid="39" grpId="0" animBg="1"/>
      <p:bldP spid="39" grpId="1" animBg="1"/>
      <p:bldP spid="38" grpId="0" animBg="1"/>
      <p:bldP spid="38" grpId="1" animBg="1"/>
      <p:bldP spid="37" grpId="0" animBg="1"/>
      <p:bldP spid="37" grpId="1" animBg="1"/>
      <p:bldP spid="28" grpId="0" animBg="1"/>
      <p:bldP spid="27" grpId="0" animBg="1"/>
      <p:bldP spid="26" grpId="0" animBg="1"/>
      <p:bldP spid="29" grpId="0" animBg="1"/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960917" y="1005383"/>
            <a:ext cx="7500882" cy="5076440"/>
          </a:xfrm>
          <a:prstGeom prst="roundRect">
            <a:avLst/>
          </a:prstGeom>
          <a:solidFill>
            <a:schemeClr val="bg1"/>
          </a:solidFill>
          <a:ln w="635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DẶN DÒ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sơ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duy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Ghi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nghịch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1, 2 SGK-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20.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nghịch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56" b="100000" l="10000" r="90000">
                        <a14:foregroundMark x1="29167" y1="50278" x2="30833" y2="513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28438" y="1400494"/>
            <a:ext cx="4286218" cy="42862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46975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94" b="98438" l="10000" r="90000"/>
                    </a14:imgEffect>
                  </a14:imgLayer>
                </a14:imgProps>
              </a:ext>
            </a:extLst>
          </a:blip>
          <a:srcRect l="22550" t="3985" r="26450" b="2485"/>
          <a:stretch/>
        </p:blipFill>
        <p:spPr>
          <a:xfrm>
            <a:off x="419548" y="914399"/>
            <a:ext cx="3108960" cy="5701554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3700630" y="127591"/>
            <a:ext cx="7729370" cy="1817957"/>
          </a:xfrm>
          <a:prstGeom prst="wedgeRoundRectCallout">
            <a:avLst>
              <a:gd name="adj1" fmla="val -53691"/>
              <a:gd name="adj2" fmla="val 84594"/>
              <a:gd name="adj3" fmla="val 16667"/>
            </a:avLst>
          </a:prstGeom>
          <a:solidFill>
            <a:schemeClr val="bg1"/>
          </a:solidFill>
          <a:ln>
            <a:solidFill>
              <a:srgbClr val="0000FF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KÍNH CHÚC QUÝ THẦY CÔ LUÔN DỒI DÀO SỨC KHỎE! XIN CHÀO VÀ HẸN GẶP LẠI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4" name="Picture 2" descr="Hoa hồng màu Tím Hoa Clip nghệ thuật - Hoa hồng PNG hình Ảnh png tải về -  Miễn phí trong suốt Màu Hồng png Tải về.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92" l="13667" r="86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96" t="494" r="13720" b="916"/>
          <a:stretch/>
        </p:blipFill>
        <p:spPr bwMode="auto">
          <a:xfrm>
            <a:off x="8745967" y="3765176"/>
            <a:ext cx="3529228" cy="254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oa hồng trong vườn Centifolia hoa hồng Clip nghệ thuật - Hoa hồng trang  Trí PNG hình Ảnh png tải về - Miễn phí trong suốt Màu Hồng png Tải về.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4000" r="85778">
                        <a14:foregroundMark x1="15111" y1="26667" x2="25667" y2="26111"/>
                        <a14:foregroundMark x1="31444" y1="31389" x2="26222" y2="26389"/>
                        <a14:foregroundMark x1="66000" y1="11667" x2="69000" y2="38889"/>
                        <a14:foregroundMark x1="69444" y1="38889" x2="73333" y2="29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10" r="14360" b="2353"/>
          <a:stretch/>
        </p:blipFill>
        <p:spPr bwMode="auto">
          <a:xfrm>
            <a:off x="2969111" y="3127783"/>
            <a:ext cx="6131859" cy="3348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1445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7630" r="4128" b="9232"/>
          <a:stretch/>
        </p:blipFill>
        <p:spPr>
          <a:xfrm>
            <a:off x="370677" y="4347341"/>
            <a:ext cx="2562586" cy="222218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66230" y="73659"/>
            <a:ext cx="8553574" cy="373356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Lạt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km/h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km/h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445" t="2657" b="3946"/>
          <a:stretch/>
        </p:blipFill>
        <p:spPr>
          <a:xfrm flipH="1">
            <a:off x="8965080" y="1420009"/>
            <a:ext cx="3148029" cy="452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745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2" name="Picture 8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426" y="3088718"/>
            <a:ext cx="8799893" cy="334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3734" y="2979181"/>
            <a:ext cx="8636265" cy="206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3734" y="2402125"/>
            <a:ext cx="8718079" cy="126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104" y="1135077"/>
            <a:ext cx="8799895" cy="227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73" y="1220746"/>
            <a:ext cx="4268322" cy="375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224892" y="341768"/>
            <a:ext cx="9340442" cy="769441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 smtClean="0">
                <a:ln w="6600">
                  <a:solidFill>
                    <a:srgbClr val="333399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3333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400" b="1" dirty="0">
                <a:ln w="6600">
                  <a:solidFill>
                    <a:srgbClr val="333399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3333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3: ĐẠI LƯỢNG TỈ LỆ NGHỊCH</a:t>
            </a:r>
          </a:p>
        </p:txBody>
      </p:sp>
    </p:spTree>
    <p:extLst>
      <p:ext uri="{BB962C8B-B14F-4D97-AF65-F5344CB8AC3E}">
        <p14:creationId xmlns:p14="http://schemas.microsoft.com/office/powerpoint/2010/main" val="1689343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222402" y="109383"/>
            <a:ext cx="9923647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BE152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TIẾT 42 - </a:t>
            </a:r>
            <a:r>
              <a:rPr lang="en-US" sz="3200" b="1" dirty="0" smtClean="0">
                <a:solidFill>
                  <a:srgbClr val="BE152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 </a:t>
            </a:r>
            <a:r>
              <a:rPr lang="en-US" sz="3200" b="1" dirty="0" smtClean="0">
                <a:solidFill>
                  <a:srgbClr val="BE152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3: </a:t>
            </a:r>
            <a:r>
              <a:rPr lang="en-US" sz="3200" b="1" dirty="0">
                <a:solidFill>
                  <a:srgbClr val="BE152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ĐẠI LƯỢNG TỈ LỆ </a:t>
            </a:r>
            <a:r>
              <a:rPr lang="en-US" sz="3200" b="1" dirty="0" smtClean="0">
                <a:solidFill>
                  <a:srgbClr val="BE152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NGHỊCH (</a:t>
            </a:r>
            <a:r>
              <a:rPr lang="en-US" sz="3200" b="1" dirty="0" err="1" smtClean="0">
                <a:solidFill>
                  <a:srgbClr val="BE152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tiết</a:t>
            </a:r>
            <a:r>
              <a:rPr lang="en-US" sz="3200" b="1" dirty="0" smtClean="0">
                <a:solidFill>
                  <a:srgbClr val="BE152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1)</a:t>
            </a:r>
            <a:endParaRPr lang="en-US" sz="3200" b="1" dirty="0">
              <a:solidFill>
                <a:srgbClr val="BE1522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05604" y="722247"/>
            <a:ext cx="11552967" cy="286306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1B911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3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7A6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ủng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300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ủng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x (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x.y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5063721"/>
              </p:ext>
            </p:extLst>
          </p:nvPr>
        </p:nvGraphicFramePr>
        <p:xfrm>
          <a:off x="750210" y="3935739"/>
          <a:ext cx="10463754" cy="2601799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3487918">
                  <a:extLst>
                    <a:ext uri="{9D8B030D-6E8A-4147-A177-3AD203B41FA5}">
                      <a16:colId xmlns:a16="http://schemas.microsoft.com/office/drawing/2014/main" val="1880887027"/>
                    </a:ext>
                  </a:extLst>
                </a:gridCol>
                <a:gridCol w="3487918">
                  <a:extLst>
                    <a:ext uri="{9D8B030D-6E8A-4147-A177-3AD203B41FA5}">
                      <a16:colId xmlns:a16="http://schemas.microsoft.com/office/drawing/2014/main" val="2310071711"/>
                    </a:ext>
                  </a:extLst>
                </a:gridCol>
                <a:gridCol w="3487918">
                  <a:extLst>
                    <a:ext uri="{9D8B030D-6E8A-4147-A177-3AD203B41FA5}">
                      <a16:colId xmlns:a16="http://schemas.microsoft.com/office/drawing/2014/main" val="1930881545"/>
                    </a:ext>
                  </a:extLst>
                </a:gridCol>
              </a:tblGrid>
              <a:tr h="120524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vở</a:t>
                      </a:r>
                      <a:endParaRPr lang="en-US" sz="3200" dirty="0">
                        <a:solidFill>
                          <a:srgbClr val="1B37EB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quyển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vở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quà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(x)</a:t>
                      </a:r>
                      <a:endParaRPr lang="en-US" sz="3200" dirty="0">
                        <a:solidFill>
                          <a:srgbClr val="1B37EB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2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phần quà</a:t>
                      </a:r>
                    </a:p>
                    <a:p>
                      <a:pPr algn="ctr"/>
                      <a:r>
                        <a:rPr lang="en-US" sz="32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(y)</a:t>
                      </a:r>
                      <a:endParaRPr lang="en-US" sz="3200">
                        <a:solidFill>
                          <a:srgbClr val="1B37EB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1099698"/>
                  </a:ext>
                </a:extLst>
              </a:tr>
              <a:tr h="69827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1614467"/>
                  </a:ext>
                </a:extLst>
              </a:tr>
              <a:tr h="698277">
                <a:tc>
                  <a:txBody>
                    <a:bodyPr/>
                    <a:lstStyle/>
                    <a:p>
                      <a:pPr algn="ctr"/>
                      <a:r>
                        <a:rPr lang="en-US" sz="3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</a:t>
                      </a:r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38764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7549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Nông dân tất bật chuẩn bị vụ rau Tết - Báo Đắk Lắk điện tử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329" y="3946358"/>
            <a:ext cx="5926974" cy="278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072056" y="0"/>
            <a:ext cx="8072971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BE152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 </a:t>
            </a:r>
            <a:r>
              <a:rPr lang="en-US" sz="3200" b="1" dirty="0" smtClean="0">
                <a:solidFill>
                  <a:srgbClr val="BE152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3: </a:t>
            </a:r>
            <a:r>
              <a:rPr lang="en-US" sz="3200" b="1" dirty="0">
                <a:solidFill>
                  <a:srgbClr val="BE152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ĐẠI LƯỢNG TỈ </a:t>
            </a:r>
            <a:r>
              <a:rPr lang="en-US" sz="3200" b="1" dirty="0" smtClean="0">
                <a:solidFill>
                  <a:srgbClr val="BE152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LỆ NGHỊCH (</a:t>
            </a:r>
            <a:r>
              <a:rPr lang="en-US" sz="3200" b="1" dirty="0" err="1" smtClean="0">
                <a:solidFill>
                  <a:srgbClr val="BE152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tiết</a:t>
            </a:r>
            <a:r>
              <a:rPr lang="en-US" sz="3200" b="1" dirty="0" smtClean="0">
                <a:solidFill>
                  <a:srgbClr val="BE152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1)</a:t>
            </a:r>
            <a:endParaRPr lang="en-US" sz="3200" b="1" dirty="0">
              <a:solidFill>
                <a:srgbClr val="BE1522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15504" y="695814"/>
            <a:ext cx="11819822" cy="353930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1B911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3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1000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 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=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752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6874136" y="153415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4485939" y="256561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4485939" y="426106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664980" y="1917335"/>
            <a:ext cx="11191740" cy="4219412"/>
            <a:chOff x="4405584" y="1324826"/>
            <a:chExt cx="6871445" cy="4507720"/>
          </a:xfrm>
        </p:grpSpPr>
        <p:sp>
          <p:nvSpPr>
            <p:cNvPr id="6" name="Rounded Rectangle 5"/>
            <p:cNvSpPr/>
            <p:nvPr/>
          </p:nvSpPr>
          <p:spPr>
            <a:xfrm>
              <a:off x="4405584" y="1324826"/>
              <a:ext cx="6871445" cy="450772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1B9112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/>
            <a:srcRect b="8120"/>
            <a:stretch/>
          </p:blipFill>
          <p:spPr>
            <a:xfrm>
              <a:off x="4594124" y="1916556"/>
              <a:ext cx="2214116" cy="2003815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4763275" y="1998905"/>
            <a:ext cx="7428725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dirty="0" smtClean="0">
              <a:ln>
                <a:noFill/>
              </a:ln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kumimoji="0" lang="en-US" sz="3600" b="0" i="0" u="none" strike="noStrike" cap="none" normalizeH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36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3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3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36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6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 </a:t>
            </a:r>
            <a:r>
              <a:rPr lang="en-US" sz="3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                      </a:t>
            </a:r>
            <a:r>
              <a:rPr lang="en-US" sz="3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36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36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k : </a:t>
            </a:r>
            <a:r>
              <a:rPr lang="en-US" sz="36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normalizeH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cap="none" normalizeH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endParaRPr kumimoji="0" lang="en-US" sz="36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4705803"/>
              </p:ext>
            </p:extLst>
          </p:nvPr>
        </p:nvGraphicFramePr>
        <p:xfrm>
          <a:off x="6760732" y="4073886"/>
          <a:ext cx="1716415" cy="8212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4" name="Equation" r:id="rId4" imgW="1473120" imgH="672840" progId="Equation.DSMT4">
                  <p:embed/>
                </p:oleObj>
              </mc:Choice>
              <mc:Fallback>
                <p:oleObj name="Equation" r:id="rId4" imgW="1473120" imgH="6728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760732" y="4073886"/>
                        <a:ext cx="1716415" cy="8212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1716938"/>
              </p:ext>
            </p:extLst>
          </p:nvPr>
        </p:nvGraphicFramePr>
        <p:xfrm>
          <a:off x="10234086" y="4360043"/>
          <a:ext cx="973041" cy="4363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5" name="Equation" r:id="rId6" imgW="799920" imgH="342720" progId="Equation.DSMT4">
                  <p:embed/>
                </p:oleObj>
              </mc:Choice>
              <mc:Fallback>
                <p:oleObj name="Equation" r:id="rId6" imgW="79992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234086" y="4360043"/>
                        <a:ext cx="973041" cy="4363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298600" y="786791"/>
            <a:ext cx="6494928" cy="646331"/>
          </a:xfrm>
          <a:prstGeom prst="rect">
            <a:avLst/>
          </a:prstGeom>
          <a:noFill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BE152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</a:t>
            </a:r>
            <a:r>
              <a:rPr lang="en-US" sz="3600" b="1" dirty="0" smtClean="0">
                <a:solidFill>
                  <a:srgbClr val="BE152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 smtClean="0">
                <a:solidFill>
                  <a:srgbClr val="BE152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Đại</a:t>
            </a:r>
            <a:r>
              <a:rPr lang="en-US" sz="3600" b="1" dirty="0" smtClean="0">
                <a:solidFill>
                  <a:srgbClr val="BE152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BE152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lượng</a:t>
            </a:r>
            <a:r>
              <a:rPr lang="en-US" sz="3600" b="1" dirty="0" smtClean="0">
                <a:solidFill>
                  <a:srgbClr val="BE152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BE152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tỉ</a:t>
            </a:r>
            <a:r>
              <a:rPr lang="en-US" sz="3600" b="1" dirty="0" smtClean="0">
                <a:solidFill>
                  <a:srgbClr val="BE152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BE152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lệ</a:t>
            </a:r>
            <a:r>
              <a:rPr lang="en-US" sz="3600" b="1" dirty="0" smtClean="0">
                <a:solidFill>
                  <a:srgbClr val="BE152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BE152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nghịch</a:t>
            </a:r>
            <a:r>
              <a:rPr lang="en-US" sz="3600" b="1" dirty="0" smtClean="0">
                <a:solidFill>
                  <a:srgbClr val="BE152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BE1522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58683" y="72538"/>
            <a:ext cx="8072971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BE152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 </a:t>
            </a:r>
            <a:r>
              <a:rPr lang="en-US" sz="3200" b="1" dirty="0" smtClean="0">
                <a:solidFill>
                  <a:srgbClr val="BE152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3: </a:t>
            </a:r>
            <a:r>
              <a:rPr lang="en-US" sz="3200" b="1" dirty="0">
                <a:solidFill>
                  <a:srgbClr val="BE152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ĐẠI LƯỢNG TỈ </a:t>
            </a:r>
            <a:r>
              <a:rPr lang="en-US" sz="3200" b="1" dirty="0" smtClean="0">
                <a:solidFill>
                  <a:srgbClr val="BE152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LỆ NGHỊCH (</a:t>
            </a:r>
            <a:r>
              <a:rPr lang="en-US" sz="3200" b="1" dirty="0" err="1" smtClean="0">
                <a:solidFill>
                  <a:srgbClr val="BE152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tiết</a:t>
            </a:r>
            <a:r>
              <a:rPr lang="en-US" sz="3200" b="1" dirty="0" smtClean="0">
                <a:solidFill>
                  <a:srgbClr val="BE152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1)</a:t>
            </a:r>
            <a:endParaRPr lang="en-US" sz="3200" b="1" dirty="0">
              <a:solidFill>
                <a:srgbClr val="BE1522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324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06705" y="1221743"/>
            <a:ext cx="10849744" cy="5219697"/>
            <a:chOff x="316694" y="1271238"/>
            <a:chExt cx="11387625" cy="4507720"/>
          </a:xfrm>
        </p:grpSpPr>
        <p:sp>
          <p:nvSpPr>
            <p:cNvPr id="6" name="Rounded Rectangle 5"/>
            <p:cNvSpPr/>
            <p:nvPr/>
          </p:nvSpPr>
          <p:spPr>
            <a:xfrm>
              <a:off x="1237811" y="1271238"/>
              <a:ext cx="10466508" cy="450772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1B9112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/>
            <a:srcRect b="8120"/>
            <a:stretch/>
          </p:blipFill>
          <p:spPr>
            <a:xfrm>
              <a:off x="316694" y="1359764"/>
              <a:ext cx="2214116" cy="2003815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6874136" y="164591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4485939" y="267737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4485939" y="437282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Rectangle 8"/>
          <p:cNvSpPr>
            <a:spLocks noChangeArrowheads="1"/>
          </p:cNvSpPr>
          <p:nvPr/>
        </p:nvSpPr>
        <p:spPr bwMode="auto">
          <a:xfrm>
            <a:off x="4485939" y="476334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6384512"/>
              </p:ext>
            </p:extLst>
          </p:nvPr>
        </p:nvGraphicFramePr>
        <p:xfrm>
          <a:off x="4540210" y="2773682"/>
          <a:ext cx="5652343" cy="329184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2847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676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4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4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848487" y="1212480"/>
            <a:ext cx="80512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1B91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1B91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B91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solidFill>
                  <a:srgbClr val="1B91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7826686"/>
              </p:ext>
            </p:extLst>
          </p:nvPr>
        </p:nvGraphicFramePr>
        <p:xfrm>
          <a:off x="7651958" y="3205906"/>
          <a:ext cx="749300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3" name="Equation" r:id="rId4" imgW="749160" imgH="672840" progId="Equation.DSMT4">
                  <p:embed/>
                </p:oleObj>
              </mc:Choice>
              <mc:Fallback>
                <p:oleObj name="Equation" r:id="rId4" imgW="749160" imgH="6728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651958" y="3205906"/>
                        <a:ext cx="749300" cy="673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1992271"/>
              </p:ext>
            </p:extLst>
          </p:nvPr>
        </p:nvGraphicFramePr>
        <p:xfrm>
          <a:off x="7603540" y="4502531"/>
          <a:ext cx="698500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4" name="Equation" r:id="rId6" imgW="698400" imgH="672840" progId="Equation.DSMT4">
                  <p:embed/>
                </p:oleObj>
              </mc:Choice>
              <mc:Fallback>
                <p:oleObj name="Equation" r:id="rId6" imgW="698400" imgH="6728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603540" y="4502531"/>
                        <a:ext cx="698500" cy="673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7656925"/>
              </p:ext>
            </p:extLst>
          </p:nvPr>
        </p:nvGraphicFramePr>
        <p:xfrm>
          <a:off x="7534208" y="5191486"/>
          <a:ext cx="800100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5" name="Equation" r:id="rId8" imgW="799920" imgH="672840" progId="Equation.DSMT4">
                  <p:embed/>
                </p:oleObj>
              </mc:Choice>
              <mc:Fallback>
                <p:oleObj name="Equation" r:id="rId8" imgW="799920" imgH="6728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534208" y="5191486"/>
                        <a:ext cx="800100" cy="673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1654399"/>
              </p:ext>
            </p:extLst>
          </p:nvPr>
        </p:nvGraphicFramePr>
        <p:xfrm>
          <a:off x="7639258" y="3992488"/>
          <a:ext cx="7620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6" name="Equation" r:id="rId10" imgW="761760" imgH="304560" progId="Equation.DSMT4">
                  <p:embed/>
                </p:oleObj>
              </mc:Choice>
              <mc:Fallback>
                <p:oleObj name="Equation" r:id="rId10" imgW="761760" imgH="304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639258" y="3992488"/>
                        <a:ext cx="7620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Cloud Callout 23"/>
          <p:cNvSpPr/>
          <p:nvPr/>
        </p:nvSpPr>
        <p:spPr>
          <a:xfrm>
            <a:off x="2569892" y="2510653"/>
            <a:ext cx="4605458" cy="3293161"/>
          </a:xfrm>
          <a:prstGeom prst="cloudCallout">
            <a:avLst>
              <a:gd name="adj1" fmla="val -56253"/>
              <a:gd name="adj2" fmla="val -69326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8"/>
          <p:cNvSpPr>
            <a:spLocks noChangeArrowheads="1"/>
          </p:cNvSpPr>
          <p:nvPr/>
        </p:nvSpPr>
        <p:spPr bwMode="auto">
          <a:xfrm>
            <a:off x="3122737" y="2954178"/>
            <a:ext cx="3294539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000853"/>
              </p:ext>
            </p:extLst>
          </p:nvPr>
        </p:nvGraphicFramePr>
        <p:xfrm>
          <a:off x="2952018" y="4297983"/>
          <a:ext cx="3635976" cy="8776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7" name="Equation" r:id="rId12" imgW="2616120" imgH="672840" progId="Equation.DSMT4">
                  <p:embed/>
                </p:oleObj>
              </mc:Choice>
              <mc:Fallback>
                <p:oleObj name="Equation" r:id="rId12" imgW="2616120" imgH="67284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2018" y="4297983"/>
                        <a:ext cx="3635976" cy="87764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Rectangle 9"/>
          <p:cNvSpPr>
            <a:spLocks noChangeArrowheads="1"/>
          </p:cNvSpPr>
          <p:nvPr/>
        </p:nvSpPr>
        <p:spPr bwMode="auto">
          <a:xfrm>
            <a:off x="3169812" y="396449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000936" y="212793"/>
            <a:ext cx="8072971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BE152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 </a:t>
            </a:r>
            <a:r>
              <a:rPr lang="en-US" sz="3200" b="1" dirty="0" smtClean="0">
                <a:solidFill>
                  <a:srgbClr val="BE152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3: </a:t>
            </a:r>
            <a:r>
              <a:rPr lang="en-US" sz="3200" b="1" dirty="0">
                <a:solidFill>
                  <a:srgbClr val="BE152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ĐẠI LƯỢNG TỈ </a:t>
            </a:r>
            <a:r>
              <a:rPr lang="en-US" sz="3200" b="1" dirty="0" smtClean="0">
                <a:solidFill>
                  <a:srgbClr val="BE152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LỆ NGHỊCH (</a:t>
            </a:r>
            <a:r>
              <a:rPr lang="en-US" sz="3200" b="1" dirty="0" err="1" smtClean="0">
                <a:solidFill>
                  <a:srgbClr val="BE152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tiết</a:t>
            </a:r>
            <a:r>
              <a:rPr lang="en-US" sz="3200" b="1" dirty="0" smtClean="0">
                <a:solidFill>
                  <a:srgbClr val="BE152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1)</a:t>
            </a:r>
            <a:endParaRPr lang="en-US" sz="3200" b="1" dirty="0">
              <a:solidFill>
                <a:srgbClr val="BE1522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41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4" grpId="0" animBg="1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79" t="34567" r="28307" b="43358"/>
          <a:stretch/>
        </p:blipFill>
        <p:spPr>
          <a:xfrm>
            <a:off x="96744" y="1947884"/>
            <a:ext cx="3864761" cy="27986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6" name="Rounded Rectangle 5"/>
          <p:cNvSpPr/>
          <p:nvPr/>
        </p:nvSpPr>
        <p:spPr>
          <a:xfrm>
            <a:off x="4100143" y="1470789"/>
            <a:ext cx="6757295" cy="428218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1B911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 err="1">
                <a:solidFill>
                  <a:srgbClr val="1B37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600" b="1" dirty="0">
                <a:solidFill>
                  <a:srgbClr val="1B37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B37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>
                <a:solidFill>
                  <a:srgbClr val="1B37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cm</a:t>
            </a:r>
            <a:r>
              <a:rPr lang="en-US" sz="36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(cm)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(cm)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00" b="100000" l="7222" r="97500"/>
                    </a14:imgEffect>
                  </a14:imgLayer>
                </a14:imgProps>
              </a:ext>
            </a:extLst>
          </a:blip>
          <a:srcRect l="14235" t="5294" r="5765"/>
          <a:stretch/>
        </p:blipFill>
        <p:spPr>
          <a:xfrm>
            <a:off x="9627138" y="3611881"/>
            <a:ext cx="2564862" cy="3036345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5531437" y="1335225"/>
            <a:ext cx="5727468" cy="3003361"/>
          </a:xfrm>
          <a:prstGeom prst="cloudCallout">
            <a:avLst>
              <a:gd name="adj1" fmla="val 47202"/>
              <a:gd name="adj2" fmla="val 57666"/>
            </a:avLst>
          </a:prstGeom>
          <a:solidFill>
            <a:srgbClr val="F65A0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3659684"/>
              </p:ext>
            </p:extLst>
          </p:nvPr>
        </p:nvGraphicFramePr>
        <p:xfrm>
          <a:off x="6206324" y="2470711"/>
          <a:ext cx="3628580" cy="7974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7" name="Equation" r:id="rId6" imgW="2311200" imgH="507960" progId="Equation.DSMT4">
                  <p:embed/>
                </p:oleObj>
              </mc:Choice>
              <mc:Fallback>
                <p:oleObj name="Equation" r:id="rId6" imgW="231120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206324" y="2470711"/>
                        <a:ext cx="3628580" cy="7974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072056" y="86625"/>
            <a:ext cx="8072971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BE152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 </a:t>
            </a:r>
            <a:r>
              <a:rPr lang="en-US" sz="3200" b="1" dirty="0" smtClean="0">
                <a:solidFill>
                  <a:srgbClr val="BE152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3: </a:t>
            </a:r>
            <a:r>
              <a:rPr lang="en-US" sz="3200" b="1" dirty="0">
                <a:solidFill>
                  <a:srgbClr val="BE152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ĐẠI LƯỢNG TỈ </a:t>
            </a:r>
            <a:r>
              <a:rPr lang="en-US" sz="3200" b="1" dirty="0" smtClean="0">
                <a:solidFill>
                  <a:srgbClr val="BE152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LỆ NGHỊCH (</a:t>
            </a:r>
            <a:r>
              <a:rPr lang="en-US" sz="3200" b="1" dirty="0" err="1" smtClean="0">
                <a:solidFill>
                  <a:srgbClr val="BE152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tiết</a:t>
            </a:r>
            <a:r>
              <a:rPr lang="en-US" sz="3200" b="1" dirty="0" smtClean="0">
                <a:solidFill>
                  <a:srgbClr val="BE152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1)</a:t>
            </a:r>
            <a:endParaRPr lang="en-US" sz="3200" b="1" dirty="0">
              <a:solidFill>
                <a:srgbClr val="BE1522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5879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/>
          <p:cNvSpPr>
            <a:spLocks noChangeArrowheads="1"/>
          </p:cNvSpPr>
          <p:nvPr/>
        </p:nvSpPr>
        <p:spPr bwMode="auto">
          <a:xfrm>
            <a:off x="207772" y="1399693"/>
            <a:ext cx="8255743" cy="3991014"/>
          </a:xfrm>
          <a:prstGeom prst="flowChartAlternateProcess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3600" b="1" i="0" u="none" strike="noStrike" cap="none" normalizeH="0" baseline="0" dirty="0" smtClean="0">
                <a:ln>
                  <a:noFill/>
                </a:ln>
                <a:solidFill>
                  <a:srgbClr val="BE1522"/>
                </a:solidFill>
                <a:effectLst/>
                <a:latin typeface="Times New Roman" panose="02020603050405020304" pitchFamily="18" charset="0"/>
              </a:rPr>
              <a:t>Bài 1: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BE1522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Cho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biết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hai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đại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lượng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x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và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y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tỉ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lệ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nghịch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với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nhau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và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khi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x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= 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15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thì</a:t>
            </a:r>
            <a:r>
              <a:rPr kumimoji="0" lang="en-US" sz="36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en-US" sz="36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y</a:t>
            </a:r>
            <a:r>
              <a:rPr kumimoji="0" lang="en-US" sz="3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en-US" sz="36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= </a:t>
            </a:r>
            <a:r>
              <a:rPr lang="en-US" sz="3600" dirty="0">
                <a:latin typeface="Times New Roman" panose="02020603050405020304" pitchFamily="18" charset="0"/>
              </a:rPr>
              <a:t>3</a:t>
            </a:r>
            <a:r>
              <a:rPr kumimoji="0" lang="en-US" sz="3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.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endParaRPr kumimoji="0" 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a)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Tìm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hệ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số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tỉ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lệ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k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= ?.</a:t>
            </a:r>
            <a:endParaRPr kumimoji="0" 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b)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Hãy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biểu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diễn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y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theo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x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.</a:t>
            </a:r>
            <a:endParaRPr kumimoji="0" 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c)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Tính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giá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trị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của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y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khi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x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=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30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.</a:t>
            </a:r>
            <a:endParaRPr kumimoji="0" 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00" b="100000" l="7222" r="97500"/>
                    </a14:imgEffect>
                  </a14:imgLayer>
                </a14:imgProps>
              </a:ext>
            </a:extLst>
          </a:blip>
          <a:srcRect l="14235" t="5294" r="5765"/>
          <a:stretch/>
        </p:blipFill>
        <p:spPr>
          <a:xfrm>
            <a:off x="9627138" y="3611881"/>
            <a:ext cx="2564862" cy="3036345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8074463" y="963835"/>
            <a:ext cx="3717044" cy="2600662"/>
          </a:xfrm>
          <a:prstGeom prst="cloudCallout">
            <a:avLst>
              <a:gd name="adj1" fmla="val 33228"/>
              <a:gd name="adj2" fmla="val 86659"/>
            </a:avLst>
          </a:prstGeom>
          <a:solidFill>
            <a:srgbClr val="F65A0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0" y="8477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" name="Rectangle 11"/>
          <p:cNvSpPr>
            <a:spLocks noChangeArrowheads="1"/>
          </p:cNvSpPr>
          <p:nvPr/>
        </p:nvSpPr>
        <p:spPr bwMode="auto">
          <a:xfrm>
            <a:off x="0" y="17240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0" y="6572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" name="Rectangle 15"/>
          <p:cNvSpPr>
            <a:spLocks noChangeArrowheads="1"/>
          </p:cNvSpPr>
          <p:nvPr/>
        </p:nvSpPr>
        <p:spPr bwMode="auto">
          <a:xfrm>
            <a:off x="0" y="150495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" name="Rectangle 16"/>
          <p:cNvSpPr>
            <a:spLocks noChangeArrowheads="1"/>
          </p:cNvSpPr>
          <p:nvPr/>
        </p:nvSpPr>
        <p:spPr bwMode="auto">
          <a:xfrm>
            <a:off x="0" y="235267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072056" y="9625"/>
            <a:ext cx="8072971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BE152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 </a:t>
            </a:r>
            <a:r>
              <a:rPr lang="en-US" sz="3200" b="1" dirty="0" smtClean="0">
                <a:solidFill>
                  <a:srgbClr val="BE152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3: </a:t>
            </a:r>
            <a:r>
              <a:rPr lang="en-US" sz="3200" b="1" dirty="0">
                <a:solidFill>
                  <a:srgbClr val="BE152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ĐẠI LƯỢNG TỈ </a:t>
            </a:r>
            <a:r>
              <a:rPr lang="en-US" sz="3200" b="1" dirty="0" smtClean="0">
                <a:solidFill>
                  <a:srgbClr val="BE152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LỆ NGHỊCH (</a:t>
            </a:r>
            <a:r>
              <a:rPr lang="en-US" sz="3200" b="1" dirty="0" err="1" smtClean="0">
                <a:solidFill>
                  <a:srgbClr val="BE152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tiết</a:t>
            </a:r>
            <a:r>
              <a:rPr lang="en-US" sz="3200" b="1" dirty="0" smtClean="0">
                <a:solidFill>
                  <a:srgbClr val="BE152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1)</a:t>
            </a:r>
            <a:endParaRPr lang="en-US" sz="3200" b="1" dirty="0">
              <a:solidFill>
                <a:srgbClr val="BE1522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56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8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1118</TotalTime>
  <Words>787</Words>
  <Application>Microsoft Office PowerPoint</Application>
  <PresentationFormat>Widescreen</PresentationFormat>
  <Paragraphs>78</Paragraphs>
  <Slides>14</Slides>
  <Notes>2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Arial</vt:lpstr>
      <vt:lpstr>Calibri</vt:lpstr>
      <vt:lpstr>Calibri Light</vt:lpstr>
      <vt:lpstr>Cambria Math</vt:lpstr>
      <vt:lpstr>SVN-Avo</vt:lpstr>
      <vt:lpstr>Tahoma</vt:lpstr>
      <vt:lpstr>Times New Roman</vt:lpstr>
      <vt:lpstr>Wingdings</vt:lpstr>
      <vt:lpstr>Office Theme</vt:lpstr>
      <vt:lpstr>1_Office Theme</vt:lpstr>
      <vt:lpstr>Default Design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 PC</dc:creator>
  <cp:lastModifiedBy>Admin</cp:lastModifiedBy>
  <cp:revision>138</cp:revision>
  <dcterms:created xsi:type="dcterms:W3CDTF">2022-07-16T01:51:09Z</dcterms:created>
  <dcterms:modified xsi:type="dcterms:W3CDTF">2023-02-20T02:42:51Z</dcterms:modified>
</cp:coreProperties>
</file>