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2"/>
  </p:notesMasterIdLst>
  <p:sldIdLst>
    <p:sldId id="403" r:id="rId5"/>
    <p:sldId id="257" r:id="rId6"/>
    <p:sldId id="374" r:id="rId7"/>
    <p:sldId id="375" r:id="rId8"/>
    <p:sldId id="388" r:id="rId9"/>
    <p:sldId id="376" r:id="rId10"/>
    <p:sldId id="377" r:id="rId11"/>
    <p:sldId id="378" r:id="rId12"/>
    <p:sldId id="406" r:id="rId13"/>
    <p:sldId id="314" r:id="rId14"/>
    <p:sldId id="373" r:id="rId15"/>
    <p:sldId id="407" r:id="rId16"/>
    <p:sldId id="408" r:id="rId17"/>
    <p:sldId id="404" r:id="rId18"/>
    <p:sldId id="405" r:id="rId19"/>
    <p:sldId id="409" r:id="rId20"/>
    <p:sldId id="379" r:id="rId21"/>
    <p:sldId id="380" r:id="rId22"/>
    <p:sldId id="381" r:id="rId23"/>
    <p:sldId id="382" r:id="rId24"/>
    <p:sldId id="383" r:id="rId25"/>
    <p:sldId id="384" r:id="rId26"/>
    <p:sldId id="385" r:id="rId27"/>
    <p:sldId id="337" r:id="rId28"/>
    <p:sldId id="389" r:id="rId29"/>
    <p:sldId id="390" r:id="rId30"/>
    <p:sldId id="412" r:id="rId31"/>
    <p:sldId id="393" r:id="rId32"/>
    <p:sldId id="396" r:id="rId33"/>
    <p:sldId id="397" r:id="rId34"/>
    <p:sldId id="398" r:id="rId35"/>
    <p:sldId id="416" r:id="rId36"/>
    <p:sldId id="401" r:id="rId37"/>
    <p:sldId id="276" r:id="rId38"/>
    <p:sldId id="323" r:id="rId39"/>
    <p:sldId id="324" r:id="rId40"/>
    <p:sldId id="325" r:id="rId41"/>
    <p:sldId id="326" r:id="rId42"/>
    <p:sldId id="331" r:id="rId43"/>
    <p:sldId id="327" r:id="rId44"/>
    <p:sldId id="329" r:id="rId45"/>
    <p:sldId id="371" r:id="rId46"/>
    <p:sldId id="402" r:id="rId47"/>
    <p:sldId id="418" r:id="rId48"/>
    <p:sldId id="349" r:id="rId49"/>
    <p:sldId id="419" r:id="rId50"/>
    <p:sldId id="420" r:id="rId5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866"/>
    <a:srgbClr val="FAC963"/>
    <a:srgbClr val="E55C5E"/>
    <a:srgbClr val="FCFBFC"/>
    <a:srgbClr val="FFFFFF"/>
    <a:srgbClr val="003C47"/>
    <a:srgbClr val="48B5B5"/>
    <a:srgbClr val="BA6212"/>
    <a:srgbClr val="EA872F"/>
    <a:srgbClr val="EE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11/11/2025</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50.svg"/><Relationship Id="rId7" Type="http://schemas.openxmlformats.org/officeDocument/2006/relationships/image" Target="../media/image14.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49.png"/><Relationship Id="rId16"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56.svg"/><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51.png"/><Relationship Id="rId9" Type="http://schemas.openxmlformats.org/officeDocument/2006/relationships/image" Target="../media/image54.svg"/><Relationship Id="rId1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1.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1.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pic>
        <p:nvPicPr>
          <p:cNvPr id="6" name="Picture 5">
            <a:extLst>
              <a:ext uri="{FF2B5EF4-FFF2-40B4-BE49-F238E27FC236}">
                <a16:creationId xmlns:a16="http://schemas.microsoft.com/office/drawing/2014/main" id="{3470B30E-426F-8646-10E4-3FFB62F12837}"/>
              </a:ext>
            </a:extLst>
          </p:cNvPr>
          <p:cNvPicPr>
            <a:picLocks noChangeAspect="1"/>
          </p:cNvPicPr>
          <p:nvPr/>
        </p:nvPicPr>
        <p:blipFill rotWithShape="1">
          <a:blip r:embed="rId3"/>
          <a:srcRect l="2584" r="5242"/>
          <a:stretch/>
        </p:blipFill>
        <p:spPr>
          <a:xfrm>
            <a:off x="-71649" y="0"/>
            <a:ext cx="7296644" cy="6858000"/>
          </a:xfrm>
          <a:prstGeom prst="rect">
            <a:avLst/>
          </a:prstGeom>
        </p:spPr>
      </p:pic>
      <p:sp>
        <p:nvSpPr>
          <p:cNvPr id="4295" name="Google Shape;4295;p72"/>
          <p:cNvSpPr txBox="1">
            <a:spLocks noGrp="1"/>
          </p:cNvSpPr>
          <p:nvPr>
            <p:ph type="title"/>
          </p:nvPr>
        </p:nvSpPr>
        <p:spPr>
          <a:xfrm>
            <a:off x="7431179" y="895113"/>
            <a:ext cx="4109448" cy="5814683"/>
          </a:xfrm>
          <a:prstGeom prst="rect">
            <a:avLst/>
          </a:prstGeom>
          <a:noFill/>
          <a:ln>
            <a:noFill/>
          </a:ln>
        </p:spPr>
        <p:txBody>
          <a:bodyPr spcFirstLastPara="1" wrap="square" lIns="121900" tIns="121900" rIns="121900" bIns="121900" anchor="t" anchorCtr="0">
            <a:noAutofit/>
          </a:bodyPr>
          <a:lstStyle/>
          <a:p>
            <a:r>
              <a:rPr lang="vi-VN" sz="3467" dirty="0">
                <a:latin typeface="+mj-lt"/>
                <a:sym typeface="Arial"/>
              </a:rPr>
              <a:t>Cần cẩu được dùng để nâng các kiện hàng từ dưới thấp lên cao hoặc bốc dỡ các kiện hàng từ trên cao xuống vị trí thấp hơn. Làm thế nào để biết cần cẩu nào hoàn thành công việc nhanh hơn?</a:t>
            </a:r>
            <a:endParaRPr sz="3467" dirty="0">
              <a:latin typeface="+mj-lt"/>
              <a:sym typeface="Arial"/>
            </a:endParaRPr>
          </a:p>
        </p:txBody>
      </p:sp>
      <p:sp>
        <p:nvSpPr>
          <p:cNvPr id="4297" name="Google Shape;4297;p72"/>
          <p:cNvSpPr/>
          <p:nvPr/>
        </p:nvSpPr>
        <p:spPr>
          <a:xfrm>
            <a:off x="6537008" y="607486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98" name="Google Shape;4298;p72"/>
          <p:cNvSpPr/>
          <p:nvPr/>
        </p:nvSpPr>
        <p:spPr>
          <a:xfrm>
            <a:off x="7117032" y="567825"/>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4299" name="Google Shape;4299;p72"/>
          <p:cNvGrpSpPr/>
          <p:nvPr/>
        </p:nvGrpSpPr>
        <p:grpSpPr>
          <a:xfrm>
            <a:off x="1010865" y="5746267"/>
            <a:ext cx="634372" cy="634400"/>
            <a:chOff x="1460350" y="2402425"/>
            <a:chExt cx="208950" cy="208950"/>
          </a:xfrm>
        </p:grpSpPr>
        <p:sp>
          <p:nvSpPr>
            <p:cNvPr id="4300" name="Google Shape;4300;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01" name="Google Shape;4301;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02" name="Google Shape;4302;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3" name="Google Shape;4303;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04" name="Google Shape;4304;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5" name="Google Shape;4305;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06" name="Google Shape;4306;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7" name="Google Shape;4307;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8" name="Google Shape;4308;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09" name="Google Shape;430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0" name="Google Shape;431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1" name="Google Shape;4311;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2" name="Google Shape;4312;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3" name="Google Shape;431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4" name="Google Shape;4314;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5" name="Google Shape;4315;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16" name="Google Shape;431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7" name="Google Shape;431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8" name="Google Shape;4318;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9" name="Google Shape;4319;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20" name="Google Shape;432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1" name="Google Shape;4321;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2" name="Google Shape;432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3" name="Google Shape;4323;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4" name="Google Shape;4324;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25" name="Google Shape;4325;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26" name="Google Shape;4326;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27" name="Google Shape;4327;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67514" y="4641826"/>
            <a:ext cx="5003800" cy="1059649"/>
          </a:xfrm>
          <a:prstGeom prst="rect">
            <a:avLst/>
          </a:prstGeom>
        </p:spPr>
        <p:txBody>
          <a:bodyPr wrap="square" lIns="0" tIns="0" rIns="0" bIns="0" rtlCol="0" anchor="t">
            <a:spAutoFit/>
          </a:bodyPr>
          <a:lstStyle/>
          <a:p>
            <a:pPr algn="ctr">
              <a:lnSpc>
                <a:spcPct val="120000"/>
              </a:lnSpc>
            </a:pPr>
            <a:r>
              <a:rPr lang="en-US" sz="3000" dirty="0" err="1">
                <a:solidFill>
                  <a:srgbClr val="1C4F59"/>
                </a:solidFill>
                <a:latin typeface="Times New Roman" panose="02020603050405020304" pitchFamily="18" charset="0"/>
                <a:cs typeface="Times New Roman" panose="02020603050405020304" pitchFamily="18" charset="0"/>
              </a:rPr>
              <a:t>Người</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lực</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sĩ</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cử</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tạ</a:t>
            </a:r>
            <a:r>
              <a:rPr lang="en-US" sz="3000" dirty="0">
                <a:solidFill>
                  <a:srgbClr val="1C4F59"/>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đỡ</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quả</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tạ</a:t>
            </a:r>
            <a:r>
              <a:rPr lang="en-US" sz="3000" dirty="0">
                <a:solidFill>
                  <a:srgbClr val="1C4F59"/>
                </a:solidFill>
                <a:latin typeface="Times New Roman" panose="02020603050405020304" pitchFamily="18" charset="0"/>
                <a:cs typeface="Times New Roman" panose="02020603050405020304" pitchFamily="18" charset="0"/>
              </a:rPr>
              <a:t> ở </a:t>
            </a:r>
            <a:r>
              <a:rPr lang="en-US" sz="3000" dirty="0" err="1">
                <a:solidFill>
                  <a:srgbClr val="1C4F59"/>
                </a:solidFill>
                <a:latin typeface="Times New Roman" panose="02020603050405020304" pitchFamily="18" charset="0"/>
                <a:cs typeface="Times New Roman" panose="02020603050405020304" pitchFamily="18" charset="0"/>
              </a:rPr>
              <a:t>tư</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thế</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đứng</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thẳng</a:t>
            </a:r>
            <a:r>
              <a:rPr lang="en-US" sz="3000" dirty="0">
                <a:solidFill>
                  <a:srgbClr val="1C4F59"/>
                </a:solidFill>
                <a:latin typeface="Times New Roman" panose="02020603050405020304" pitchFamily="18" charset="0"/>
                <a:cs typeface="Times New Roman" panose="02020603050405020304" pitchFamily="18" charset="0"/>
              </a:rPr>
              <a:t>.</a:t>
            </a:r>
          </a:p>
        </p:txBody>
      </p:sp>
      <p:sp>
        <p:nvSpPr>
          <p:cNvPr id="8" name="TextBox 5"/>
          <p:cNvSpPr txBox="1"/>
          <p:nvPr/>
        </p:nvSpPr>
        <p:spPr>
          <a:xfrm>
            <a:off x="6179837" y="4641826"/>
            <a:ext cx="5568309" cy="1059649"/>
          </a:xfrm>
          <a:prstGeom prst="rect">
            <a:avLst/>
          </a:prstGeom>
        </p:spPr>
        <p:txBody>
          <a:bodyPr wrap="square" lIns="0" tIns="0" rIns="0" bIns="0" rtlCol="0" anchor="t">
            <a:spAutoFit/>
          </a:bodyPr>
          <a:lstStyle/>
          <a:p>
            <a:pPr algn="ctr">
              <a:lnSpc>
                <a:spcPct val="120000"/>
              </a:lnSpc>
            </a:pPr>
            <a:r>
              <a:rPr lang="en-US" sz="3000" dirty="0" err="1">
                <a:solidFill>
                  <a:srgbClr val="1C4F59"/>
                </a:solidFill>
                <a:latin typeface="Times New Roman" panose="02020603050405020304" pitchFamily="18" charset="0"/>
                <a:cs typeface="Times New Roman" panose="02020603050405020304" pitchFamily="18" charset="0"/>
              </a:rPr>
              <a:t>Người</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lực</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sĩ</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cử</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tạ</a:t>
            </a:r>
            <a:r>
              <a:rPr lang="en-US" sz="3000" dirty="0">
                <a:solidFill>
                  <a:srgbClr val="1C4F59"/>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đang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nâng</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quả</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tạ</a:t>
            </a:r>
            <a:r>
              <a:rPr lang="en-US" sz="3000" dirty="0">
                <a:solidFill>
                  <a:srgbClr val="1C4F59"/>
                </a:solidFill>
                <a:latin typeface="Times New Roman" panose="02020603050405020304" pitchFamily="18" charset="0"/>
                <a:cs typeface="Times New Roman" panose="02020603050405020304" pitchFamily="18" charset="0"/>
              </a:rPr>
              <a:t> </a:t>
            </a:r>
            <a:r>
              <a:rPr lang="en-US" sz="3000" dirty="0" err="1">
                <a:solidFill>
                  <a:srgbClr val="1C4F59"/>
                </a:solidFill>
                <a:latin typeface="Times New Roman" panose="02020603050405020304" pitchFamily="18" charset="0"/>
                <a:cs typeface="Times New Roman" panose="02020603050405020304" pitchFamily="18" charset="0"/>
              </a:rPr>
              <a:t>từ</a:t>
            </a:r>
            <a:r>
              <a:rPr lang="en-US" sz="3000" dirty="0">
                <a:solidFill>
                  <a:srgbClr val="1C4F59"/>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thấp</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lên</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0" y="5801043"/>
            <a:ext cx="5283200" cy="545790"/>
          </a:xfrm>
          <a:prstGeom prst="rect">
            <a:avLst/>
          </a:prstGeom>
        </p:spPr>
        <p:txBody>
          <a:bodyPr wrap="square" lIns="0" tIns="0" rIns="0" bIns="0" rtlCol="0" anchor="t">
            <a:spAutoFit/>
          </a:bodyPr>
          <a:lstStyle/>
          <a:p>
            <a:pPr algn="ctr">
              <a:lnSpc>
                <a:spcPct val="120000"/>
              </a:lnSpc>
            </a:pPr>
            <a:r>
              <a:rPr lang="en-GB" sz="3200" b="1" dirty="0">
                <a:solidFill>
                  <a:srgbClr val="C00000"/>
                </a:solidFill>
                <a:latin typeface="Times New Roman" panose="02020603050405020304" pitchFamily="18" charset="0"/>
                <a:cs typeface="Times New Roman" panose="02020603050405020304" pitchFamily="18" charset="0"/>
              </a:rPr>
              <a:t>=&gt; </a:t>
            </a:r>
            <a:r>
              <a:rPr lang="en-GB" sz="3200" b="1" dirty="0" err="1">
                <a:solidFill>
                  <a:srgbClr val="C00000"/>
                </a:solidFill>
                <a:latin typeface="Times New Roman" panose="02020603050405020304" pitchFamily="18" charset="0"/>
                <a:cs typeface="Times New Roman" panose="02020603050405020304" pitchFamily="18" charset="0"/>
              </a:rPr>
              <a:t>Không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có</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công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cơ</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0" name="TextBox 5"/>
          <p:cNvSpPr txBox="1"/>
          <p:nvPr/>
        </p:nvSpPr>
        <p:spPr>
          <a:xfrm>
            <a:off x="6756401" y="5924082"/>
            <a:ext cx="4415182" cy="545790"/>
          </a:xfrm>
          <a:prstGeom prst="rect">
            <a:avLst/>
          </a:prstGeom>
        </p:spPr>
        <p:txBody>
          <a:bodyPr wrap="square" lIns="0" tIns="0" rIns="0" bIns="0" rtlCol="0" anchor="t">
            <a:spAutoFit/>
          </a:bodyPr>
          <a:lstStyle/>
          <a:p>
            <a:pPr algn="ctr">
              <a:lnSpc>
                <a:spcPct val="120000"/>
              </a:lnSpc>
            </a:pPr>
            <a:r>
              <a:rPr lang="en-GB" sz="3200" b="1" dirty="0">
                <a:solidFill>
                  <a:srgbClr val="C00000"/>
                </a:solidFill>
                <a:latin typeface="Times New Roman" panose="02020603050405020304" pitchFamily="18" charset="0"/>
                <a:cs typeface="Times New Roman" panose="02020603050405020304" pitchFamily="18" charset="0"/>
              </a:rPr>
              <a:t>=&gt; </a:t>
            </a:r>
            <a:r>
              <a:rPr lang="en-GB" sz="3200" b="1" dirty="0" err="1">
                <a:solidFill>
                  <a:srgbClr val="C00000"/>
                </a:solidFill>
                <a:latin typeface="Times New Roman" panose="02020603050405020304" pitchFamily="18" charset="0"/>
                <a:cs typeface="Times New Roman" panose="02020603050405020304" pitchFamily="18" charset="0"/>
              </a:rPr>
              <a:t>Có</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công</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cơ</a:t>
            </a:r>
            <a:r>
              <a:rPr lang="en-GB" sz="3200" b="1" dirty="0">
                <a:solidFill>
                  <a:srgbClr val="C00000"/>
                </a:solidFill>
                <a:latin typeface="Times New Roman" panose="02020603050405020304" pitchFamily="18" charset="0"/>
                <a:cs typeface="Times New Roman" panose="02020603050405020304" pitchFamily="18" charset="0"/>
              </a:rPr>
              <a:t> </a:t>
            </a:r>
            <a:r>
              <a:rPr lang="en-GB" sz="3200" b="1" dirty="0" err="1">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592477"/>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483619"/>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374761"/>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301840" y="4478367"/>
            <a:ext cx="11588317" cy="1787156"/>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1A5866"/>
                </a:solidFill>
                <a:latin typeface="+mj-lt"/>
                <a:ea typeface="Times New Roman" panose="02020603050405020304" pitchFamily="18" charset="0"/>
              </a:rPr>
              <a:t>Trong đời sống hằng ngày, người ta thường nói người nông dân gặt lúa, nhân viên thu ngân làm việc tại quầy, học sinh ngồi làm bài tập, … đều đang “tốn công sức”. Đó có phải là công cơ học không? Vì sao?</a:t>
            </a:r>
            <a:endParaRPr lang="en-US" sz="2800" dirty="0">
              <a:solidFill>
                <a:srgbClr val="1A5866"/>
              </a:solidFill>
              <a:latin typeface="+mj-lt"/>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2444291"/>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2335433"/>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2226575"/>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693966"/>
            <a:ext cx="9410331" cy="1364476"/>
          </a:xfrm>
          <a:prstGeom prst="rect">
            <a:avLst/>
          </a:prstGeom>
          <a:noFill/>
        </p:spPr>
        <p:txBody>
          <a:bodyPr wrap="square" rtlCol="0">
            <a:spAutoFit/>
          </a:bodyPr>
          <a:lstStyle/>
          <a:p>
            <a:pPr marL="177800" marR="0" algn="ctr">
              <a:lnSpc>
                <a:spcPct val="135000"/>
              </a:lnSpc>
              <a:spcBef>
                <a:spcPts val="0"/>
              </a:spcBef>
              <a:spcAft>
                <a:spcPts val="0"/>
              </a:spcAft>
            </a:pPr>
            <a:r>
              <a:rPr lang="vi-VN" sz="3200" dirty="0">
                <a:solidFill>
                  <a:srgbClr val="1A5866"/>
                </a:solidFill>
                <a:latin typeface="+mj-lt"/>
                <a:ea typeface="Times New Roman" panose="02020603050405020304" pitchFamily="18" charset="0"/>
              </a:rPr>
              <a:t>Đó không phải là công cơ học vì các công đó không làm vật dịch chuyển được một quãng đường.</a:t>
            </a:r>
            <a:endParaRPr lang="en-US" sz="3200" dirty="0">
              <a:solidFill>
                <a:srgbClr val="1A5866"/>
              </a:solidFill>
              <a:latin typeface="+mj-lt"/>
              <a:ea typeface="Times New Roman" panose="02020603050405020304" pitchFamily="18" charset="0"/>
            </a:endParaRPr>
          </a:p>
        </p:txBody>
      </p:sp>
    </p:spTree>
    <p:extLst>
      <p:ext uri="{BB962C8B-B14F-4D97-AF65-F5344CB8AC3E}">
        <p14:creationId xmlns:p14="http://schemas.microsoft.com/office/powerpoint/2010/main" val="33180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601818" y="2145898"/>
            <a:ext cx="6631714" cy="338554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r>
              <a:rPr lang="vi-VN" sz="4400" dirty="0">
                <a:solidFill>
                  <a:srgbClr val="1C4F59"/>
                </a:solidFill>
                <a:latin typeface="+mj-lt"/>
              </a:rPr>
              <a:t>Nếu lực tác dụng lên vật có phương vuông góc với hướng dịch chuyển của vật thì công thực hiện bởi lực đó bằng bao nhiêu?</a:t>
            </a:r>
            <a:endParaRPr lang="en-US" sz="4400" dirty="0">
              <a:solidFill>
                <a:srgbClr val="1C4F59"/>
              </a:solidFill>
              <a:latin typeface="+mj-lt"/>
            </a:endParaRPr>
          </a:p>
        </p:txBody>
      </p:sp>
    </p:spTree>
    <p:extLst>
      <p:ext uri="{BB962C8B-B14F-4D97-AF65-F5344CB8AC3E}">
        <p14:creationId xmlns:p14="http://schemas.microsoft.com/office/powerpoint/2010/main" val="2011689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48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242382" y="388667"/>
            <a:ext cx="9217314" cy="43088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Nhân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viên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y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tế</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đẩy</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xe</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bằng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F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ngang</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242382" y="916313"/>
            <a:ext cx="10690661" cy="480131"/>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Xe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dịch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theo</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hướng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F</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242382" y="1530412"/>
            <a:ext cx="10142257" cy="43088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đẩy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công)</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620767"/>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44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1"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118377" y="769596"/>
            <a:ext cx="10772742" cy="43088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Bệnh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nhân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F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Arimo" panose="020B0604020202020204" charset="0"/>
                <a:cs typeface="Times New Roman" panose="02020603050405020304" pitchFamily="18" charset="0"/>
              </a:rPr>
              <a:t>vuông</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Arimo" panose="020B0604020202020204" charset="0"/>
                <a:cs typeface="Times New Roman" panose="02020603050405020304" pitchFamily="18" charset="0"/>
              </a:rPr>
              <a:t>góc</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với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dịch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xe</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96203" y="1364510"/>
            <a:ext cx="9583581" cy="606769"/>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9Slide03 Arima Madurai Black" panose="00000A00000000000000" pitchFamily="2" charset="-93"/>
                <a:ea typeface="Arimo" panose="020B0604020202020204" charset="0"/>
                <a:cs typeface="#9Slide03 Arima Madurai Black" panose="00000A00000000000000" pitchFamily="2" charset="-93"/>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này</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không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sinh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công</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770818" y="5947866"/>
            <a:ext cx="10875380" cy="984885"/>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dịch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bằng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860235" y="2751702"/>
            <a:ext cx="518047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tính</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thế</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775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C7801-B491-E99A-DC37-F45998FF3DEE}"/>
              </a:ext>
            </a:extLst>
          </p:cNvPr>
          <p:cNvSpPr txBox="1"/>
          <p:nvPr/>
        </p:nvSpPr>
        <p:spPr>
          <a:xfrm>
            <a:off x="2730129" y="1633207"/>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Biểu</a:t>
            </a:r>
            <a:r>
              <a:rPr lang="en-US" sz="2800" b="1" dirty="0"/>
              <a:t> </a:t>
            </a:r>
            <a:r>
              <a:rPr lang="en-US" sz="2800" b="1" dirty="0" err="1"/>
              <a:t>thức</a:t>
            </a:r>
            <a:r>
              <a:rPr lang="en-US" sz="2800" b="1" dirty="0"/>
              <a:t> </a:t>
            </a:r>
            <a:r>
              <a:rPr lang="en-US" sz="2800" b="1" dirty="0" err="1"/>
              <a:t>tính</a:t>
            </a:r>
            <a:r>
              <a:rPr lang="en-US" sz="2800" b="1" dirty="0"/>
              <a:t> </a:t>
            </a:r>
            <a:r>
              <a:rPr lang="en-US" sz="2800" b="1" dirty="0" err="1"/>
              <a:t>công</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2280276"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622441"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645637"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7548777"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6151703"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294B9E-4237-9D6A-028A-A36BCFCFD15C}"/>
              </a:ext>
            </a:extLst>
          </p:cNvPr>
          <p:cNvSpPr txBox="1"/>
          <p:nvPr/>
        </p:nvSpPr>
        <p:spPr>
          <a:xfrm>
            <a:off x="4583276" y="2121387"/>
            <a:ext cx="6638002" cy="190738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latin typeface="Times New Roman" panose="02020603050405020304" pitchFamily="18" charset="0"/>
                <a:cs typeface="Times New Roman" panose="02020603050405020304" pitchFamily="18" charset="0"/>
              </a:rPr>
              <a:t>Kể</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tên</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các</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đơn</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vị</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công</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khác</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mà</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em</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biết</a:t>
            </a:r>
            <a:r>
              <a:rPr lang="en-US" altLang="en-US" sz="5400" b="1" dirty="0">
                <a:solidFill>
                  <a:srgbClr val="1C4F59"/>
                </a:solidFill>
                <a:latin typeface="Times New Roman" panose="02020603050405020304" pitchFamily="18" charset="0"/>
                <a:cs typeface="Times New Roman" panose="02020603050405020304" pitchFamily="18" charset="0"/>
              </a:rPr>
              <a:t>?</a:t>
            </a:r>
            <a:endParaRPr lang="en-US" sz="5400" b="1" dirty="0">
              <a:solidFill>
                <a:srgbClr val="003C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4,186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4" y="5272903"/>
            <a:ext cx="391529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Kilôcalo</a:t>
            </a:r>
            <a:r>
              <a:rPr lang="en-US" sz="2800" dirty="0"/>
              <a:t>: 1 kcal = 4186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430784" y="1617957"/>
            <a:ext cx="9330431" cy="2736800"/>
          </a:xfrm>
          <a:prstGeom prst="rect">
            <a:avLst/>
          </a:prstGeom>
        </p:spPr>
        <p:txBody>
          <a:bodyPr spcFirstLastPara="1" wrap="square" lIns="121900" tIns="121900" rIns="121900" bIns="121900" anchor="b" anchorCtr="0">
            <a:noAutofit/>
          </a:bodyPr>
          <a:lstStyle/>
          <a:p>
            <a:r>
              <a:rPr lang="en-US" sz="6000" b="1" dirty="0" err="1">
                <a:solidFill>
                  <a:srgbClr val="FF0000"/>
                </a:solidFill>
                <a:latin typeface="+mj-lt"/>
                <a:ea typeface="Tahoma" panose="020B0604030504040204" pitchFamily="34" charset="0"/>
                <a:cs typeface="Tahoma" panose="020B0604030504040204" pitchFamily="34" charset="0"/>
              </a:rPr>
              <a:t>Tiết</a:t>
            </a:r>
            <a:r>
              <a:rPr lang="en-US" sz="6000" b="1">
                <a:solidFill>
                  <a:srgbClr val="FF0000"/>
                </a:solidFill>
                <a:latin typeface="+mj-lt"/>
                <a:ea typeface="Tahoma" panose="020B0604030504040204" pitchFamily="34" charset="0"/>
                <a:cs typeface="Tahoma" panose="020B0604030504040204" pitchFamily="34" charset="0"/>
              </a:rPr>
              <a:t> 31, 39.</a:t>
            </a:r>
            <a:r>
              <a:rPr lang="vi-VN" sz="6000" b="1" dirty="0">
                <a:solidFill>
                  <a:srgbClr val="FF0000"/>
                </a:solidFill>
                <a:latin typeface="+mj-lt"/>
                <a:ea typeface="Tahoma" panose="020B0604030504040204" pitchFamily="34" charset="0"/>
                <a:cs typeface="Tahoma" panose="020B0604030504040204" pitchFamily="34" charset="0"/>
              </a:rPr>
              <a:t>Bài 4:</a:t>
            </a:r>
            <a:br>
              <a:rPr lang="vi-VN" sz="6000" b="1" dirty="0">
                <a:solidFill>
                  <a:srgbClr val="FFFF00"/>
                </a:solidFill>
                <a:latin typeface="+mj-lt"/>
                <a:ea typeface="Tahoma" panose="020B0604030504040204" pitchFamily="34" charset="0"/>
                <a:cs typeface="Tahoma" panose="020B0604030504040204" pitchFamily="34" charset="0"/>
              </a:rPr>
            </a:br>
            <a:r>
              <a:rPr lang="es" sz="8000" b="1" dirty="0">
                <a:solidFill>
                  <a:srgbClr val="FFFF00"/>
                </a:solidFill>
                <a:latin typeface="+mj-lt"/>
                <a:ea typeface="Tahoma" panose="020B0604030504040204" pitchFamily="34" charset="0"/>
                <a:cs typeface="Tahoma" panose="020B0604030504040204" pitchFamily="34" charset="0"/>
              </a:rPr>
              <a:t> </a:t>
            </a:r>
            <a:r>
              <a:rPr lang="en-US" sz="8800" b="1" dirty="0">
                <a:solidFill>
                  <a:srgbClr val="FFFF00"/>
                </a:solidFill>
                <a:latin typeface="+mj-lt"/>
                <a:ea typeface="Tahoma" panose="020B0604030504040204" pitchFamily="34" charset="0"/>
                <a:cs typeface="Tahoma" panose="020B0604030504040204" pitchFamily="34" charset="0"/>
              </a:rPr>
              <a:t>CÔNG VÀ CÔNG SUẤT</a:t>
            </a:r>
            <a:endParaRPr sz="8800" b="1" dirty="0">
              <a:solidFill>
                <a:srgbClr val="FFFF00"/>
              </a:solidFill>
              <a:latin typeface="+mj-lt"/>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120800" y="445466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45588" y="212693"/>
            <a:ext cx="8741412" cy="172072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200" b="0" dirty="0">
                <a:latin typeface="+mj-lt"/>
              </a:rPr>
              <a:t>Hãy mô tả quá trình thực hiện công trong các </a:t>
            </a:r>
            <a:r>
              <a:rPr lang="en-US" sz="3200" b="0" dirty="0" err="1">
                <a:latin typeface="Times New Roman" panose="02020603050405020304" pitchFamily="18" charset="0"/>
                <a:cs typeface="Times New Roman" panose="02020603050405020304" pitchFamily="18" charset="0"/>
              </a:rPr>
              <a:t>hình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sau</a:t>
            </a:r>
            <a:r>
              <a:rPr lang="en-US" sz="3200" b="0" dirty="0">
                <a:latin typeface="+mj-lt"/>
              </a:rPr>
              <a:t> </a:t>
            </a:r>
            <a:r>
              <a:rPr lang="vi-VN" sz="3200" b="0" dirty="0">
                <a:latin typeface="+mj-lt"/>
              </a:rPr>
              <a:t>thông qua việc xác định lực tác dụng lên vật và quãng đường vật dịch chuyển theo hướng của lực.</a:t>
            </a:r>
            <a:endParaRPr lang="en-US" sz="3200" b="0" dirty="0">
              <a:latin typeface="+mj-lt"/>
            </a:endParaRPr>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6194093" y="235647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0" y="96224"/>
            <a:ext cx="4381847"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354865" y="190862"/>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305087" y="4817377"/>
            <a:ext cx="6326727"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rPr>
              <a:t>Lực</a:t>
            </a:r>
            <a:r>
              <a:rPr lang="en-US" sz="2800" b="1" dirty="0">
                <a:solidFill>
                  <a:srgbClr val="003C47"/>
                </a:solidFill>
              </a:rPr>
              <a:t> </a:t>
            </a:r>
            <a:r>
              <a:rPr lang="en-US" sz="2800" b="1" dirty="0" err="1">
                <a:solidFill>
                  <a:srgbClr val="003C47"/>
                </a:solidFill>
              </a:rPr>
              <a:t>tác</a:t>
            </a:r>
            <a:r>
              <a:rPr lang="en-US" sz="2800" b="1" dirty="0">
                <a:solidFill>
                  <a:srgbClr val="003C47"/>
                </a:solidFill>
              </a:rPr>
              <a:t> </a:t>
            </a:r>
            <a:r>
              <a:rPr lang="en-US" sz="2800" b="1" dirty="0" err="1">
                <a:solidFill>
                  <a:srgbClr val="003C47"/>
                </a:solidFill>
              </a:rPr>
              <a:t>dụng</a:t>
            </a:r>
            <a:r>
              <a:rPr lang="en-US" sz="2800" b="1" dirty="0">
                <a:solidFill>
                  <a:srgbClr val="003C47"/>
                </a:solidFill>
              </a:rPr>
              <a:t>: </a:t>
            </a:r>
            <a:endParaRPr lang="vi-VN" sz="2800" b="1" dirty="0">
              <a:solidFill>
                <a:srgbClr val="003C47"/>
              </a:solidFill>
            </a:endParaRPr>
          </a:p>
          <a:p>
            <a:r>
              <a:rPr lang="en-US" sz="2800" dirty="0" err="1">
                <a:solidFill>
                  <a:srgbClr val="003C47"/>
                </a:solidFill>
              </a:rPr>
              <a:t>lực</a:t>
            </a:r>
            <a:r>
              <a:rPr lang="en-US" sz="2800" dirty="0">
                <a:solidFill>
                  <a:srgbClr val="003C47"/>
                </a:solidFill>
              </a:rPr>
              <a:t> </a:t>
            </a:r>
            <a:r>
              <a:rPr lang="en-US" sz="2800" dirty="0" err="1">
                <a:solidFill>
                  <a:srgbClr val="003C47"/>
                </a:solidFill>
              </a:rPr>
              <a:t>kéo</a:t>
            </a:r>
            <a:r>
              <a:rPr lang="en-US" sz="2800" dirty="0">
                <a:solidFill>
                  <a:srgbClr val="003C47"/>
                </a:solidFill>
              </a:rPr>
              <a:t> </a:t>
            </a:r>
            <a:r>
              <a:rPr lang="en-US" sz="2800" dirty="0" err="1">
                <a:solidFill>
                  <a:srgbClr val="003C47"/>
                </a:solidFill>
              </a:rPr>
              <a:t>của</a:t>
            </a:r>
            <a:r>
              <a:rPr lang="en-US" sz="2800" dirty="0">
                <a:solidFill>
                  <a:srgbClr val="003C47"/>
                </a:solidFill>
              </a:rPr>
              <a:t> </a:t>
            </a:r>
            <a:r>
              <a:rPr lang="en-US" sz="2800" dirty="0" err="1">
                <a:solidFill>
                  <a:srgbClr val="003C47"/>
                </a:solidFill>
              </a:rPr>
              <a:t>người</a:t>
            </a:r>
            <a:r>
              <a:rPr lang="en-US" sz="2800" dirty="0">
                <a:solidFill>
                  <a:srgbClr val="003C47"/>
                </a:solidFill>
              </a:rPr>
              <a:t> </a:t>
            </a:r>
            <a:r>
              <a:rPr lang="en-US" sz="2800" dirty="0" err="1">
                <a:solidFill>
                  <a:srgbClr val="003C47"/>
                </a:solidFill>
              </a:rPr>
              <a:t>công</a:t>
            </a:r>
            <a:r>
              <a:rPr lang="en-US" sz="2800" dirty="0">
                <a:solidFill>
                  <a:srgbClr val="003C47"/>
                </a:solidFill>
              </a:rPr>
              <a:t> </a:t>
            </a:r>
            <a:r>
              <a:rPr lang="en-US" sz="2800" dirty="0" err="1">
                <a:solidFill>
                  <a:srgbClr val="003C47"/>
                </a:solidFill>
              </a:rPr>
              <a:t>nhân</a:t>
            </a:r>
            <a:endParaRPr lang="en-US" sz="2800" dirty="0">
              <a:solidFill>
                <a:srgbClr val="003C47"/>
              </a:solidFill>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233099" y="5812008"/>
            <a:ext cx="586290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rPr>
              <a:t>Quãng</a:t>
            </a:r>
            <a:r>
              <a:rPr lang="en-US" sz="2800" b="1" dirty="0">
                <a:solidFill>
                  <a:srgbClr val="003C47"/>
                </a:solidFill>
              </a:rPr>
              <a:t> </a:t>
            </a:r>
            <a:r>
              <a:rPr lang="en-US" sz="2800" b="1" dirty="0" err="1">
                <a:solidFill>
                  <a:srgbClr val="003C47"/>
                </a:solidFill>
              </a:rPr>
              <a:t>đường</a:t>
            </a:r>
            <a:r>
              <a:rPr lang="en-US" sz="2800" b="1" dirty="0">
                <a:solidFill>
                  <a:srgbClr val="003C47"/>
                </a:solidFill>
              </a:rPr>
              <a:t> </a:t>
            </a:r>
            <a:r>
              <a:rPr lang="en-US" sz="2800" b="1" dirty="0" err="1">
                <a:solidFill>
                  <a:srgbClr val="003C47"/>
                </a:solidFill>
              </a:rPr>
              <a:t>dịch</a:t>
            </a:r>
            <a:r>
              <a:rPr lang="en-US" sz="2800" b="1" dirty="0">
                <a:solidFill>
                  <a:srgbClr val="003C47"/>
                </a:solidFill>
              </a:rPr>
              <a:t> </a:t>
            </a:r>
            <a:r>
              <a:rPr lang="en-US" sz="2800" b="1" dirty="0" err="1">
                <a:solidFill>
                  <a:srgbClr val="003C47"/>
                </a:solidFill>
              </a:rPr>
              <a:t>chuyển</a:t>
            </a:r>
            <a:r>
              <a:rPr lang="en-US" sz="2800" b="1" dirty="0">
                <a:solidFill>
                  <a:srgbClr val="003C47"/>
                </a:solidFill>
              </a:rPr>
              <a:t>: </a:t>
            </a:r>
          </a:p>
          <a:p>
            <a:r>
              <a:rPr lang="en-US" sz="2800" dirty="0" err="1">
                <a:solidFill>
                  <a:srgbClr val="003C47"/>
                </a:solidFill>
              </a:rPr>
              <a:t>từ</a:t>
            </a:r>
            <a:r>
              <a:rPr lang="en-US" sz="2800" dirty="0">
                <a:solidFill>
                  <a:srgbClr val="003C47"/>
                </a:solidFill>
              </a:rPr>
              <a:t> </a:t>
            </a:r>
            <a:r>
              <a:rPr lang="en-US" sz="2800" dirty="0" err="1">
                <a:solidFill>
                  <a:srgbClr val="003C47"/>
                </a:solidFill>
              </a:rPr>
              <a:t>dưới</a:t>
            </a:r>
            <a:r>
              <a:rPr lang="en-US" sz="2800" dirty="0">
                <a:solidFill>
                  <a:srgbClr val="003C47"/>
                </a:solidFill>
              </a:rPr>
              <a:t> </a:t>
            </a:r>
            <a:r>
              <a:rPr lang="en-US" sz="2800" dirty="0" err="1">
                <a:solidFill>
                  <a:srgbClr val="003C47"/>
                </a:solidFill>
              </a:rPr>
              <a:t>đất</a:t>
            </a:r>
            <a:r>
              <a:rPr lang="en-US" sz="2800" dirty="0">
                <a:solidFill>
                  <a:srgbClr val="003C47"/>
                </a:solidFill>
              </a:rPr>
              <a:t> </a:t>
            </a:r>
            <a:r>
              <a:rPr lang="en-US" sz="2800" dirty="0" err="1">
                <a:solidFill>
                  <a:srgbClr val="003C47"/>
                </a:solidFill>
              </a:rPr>
              <a:t>lên</a:t>
            </a:r>
            <a:r>
              <a:rPr lang="en-US" sz="2800" dirty="0">
                <a:solidFill>
                  <a:srgbClr val="003C47"/>
                </a:solidFill>
              </a:rPr>
              <a:t> </a:t>
            </a:r>
            <a:r>
              <a:rPr lang="en-US" sz="2800" dirty="0" err="1">
                <a:solidFill>
                  <a:srgbClr val="003C47"/>
                </a:solidFill>
              </a:rPr>
              <a:t>cao</a:t>
            </a:r>
            <a:endParaRPr lang="en-US" sz="2800" dirty="0">
              <a:solidFill>
                <a:srgbClr val="003C47"/>
              </a:solidFill>
            </a:endParaRPr>
          </a:p>
        </p:txBody>
      </p:sp>
      <p:sp>
        <p:nvSpPr>
          <p:cNvPr id="8" name="TextBox 7">
            <a:extLst>
              <a:ext uri="{FF2B5EF4-FFF2-40B4-BE49-F238E27FC236}">
                <a16:creationId xmlns:a16="http://schemas.microsoft.com/office/drawing/2014/main" id="{3E43D57E-FD1D-E89D-AA44-BDA993555B8A}"/>
              </a:ext>
            </a:extLst>
          </p:cNvPr>
          <p:cNvSpPr txBox="1"/>
          <p:nvPr/>
        </p:nvSpPr>
        <p:spPr>
          <a:xfrm>
            <a:off x="3951171" y="1277257"/>
            <a:ext cx="759064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800" b="1" dirty="0" err="1">
                <a:solidFill>
                  <a:srgbClr val="003C47"/>
                </a:solidFill>
              </a:rPr>
              <a:t>Lực</a:t>
            </a:r>
            <a:r>
              <a:rPr lang="en-US" sz="2800" b="1" dirty="0">
                <a:solidFill>
                  <a:srgbClr val="003C47"/>
                </a:solidFill>
              </a:rPr>
              <a:t> </a:t>
            </a:r>
            <a:r>
              <a:rPr lang="en-US" sz="2800" b="1" dirty="0" err="1">
                <a:solidFill>
                  <a:srgbClr val="003C47"/>
                </a:solidFill>
              </a:rPr>
              <a:t>tác</a:t>
            </a:r>
            <a:r>
              <a:rPr lang="en-US" sz="2800" b="1" dirty="0">
                <a:solidFill>
                  <a:srgbClr val="003C47"/>
                </a:solidFill>
              </a:rPr>
              <a:t> </a:t>
            </a:r>
            <a:r>
              <a:rPr lang="en-US" sz="2800" b="1" dirty="0" err="1">
                <a:solidFill>
                  <a:srgbClr val="003C47"/>
                </a:solidFill>
              </a:rPr>
              <a:t>dụng</a:t>
            </a:r>
            <a:r>
              <a:rPr lang="en-US" sz="2800" b="1" dirty="0">
                <a:solidFill>
                  <a:srgbClr val="003C47"/>
                </a:solidFill>
              </a:rPr>
              <a:t>: </a:t>
            </a:r>
            <a:r>
              <a:rPr lang="en-US" sz="2800" dirty="0" err="1">
                <a:solidFill>
                  <a:srgbClr val="003C47"/>
                </a:solidFill>
              </a:rPr>
              <a:t>lực</a:t>
            </a:r>
            <a:r>
              <a:rPr lang="en-US" sz="2800" dirty="0">
                <a:solidFill>
                  <a:srgbClr val="003C47"/>
                </a:solidFill>
              </a:rPr>
              <a:t> </a:t>
            </a:r>
            <a:r>
              <a:rPr lang="en-US" sz="2800" dirty="0" err="1">
                <a:solidFill>
                  <a:srgbClr val="003C47"/>
                </a:solidFill>
              </a:rPr>
              <a:t>ném</a:t>
            </a:r>
            <a:r>
              <a:rPr lang="en-US" sz="2800" dirty="0">
                <a:solidFill>
                  <a:srgbClr val="003C47"/>
                </a:solidFill>
              </a:rPr>
              <a:t> </a:t>
            </a:r>
            <a:r>
              <a:rPr lang="en-US" sz="2800" dirty="0" err="1">
                <a:solidFill>
                  <a:srgbClr val="003C47"/>
                </a:solidFill>
              </a:rPr>
              <a:t>của</a:t>
            </a:r>
            <a:r>
              <a:rPr lang="en-US" sz="2800" dirty="0">
                <a:solidFill>
                  <a:srgbClr val="003C47"/>
                </a:solidFill>
              </a:rPr>
              <a:t> </a:t>
            </a:r>
            <a:r>
              <a:rPr lang="en-US" sz="2800" dirty="0" err="1">
                <a:solidFill>
                  <a:srgbClr val="003C47"/>
                </a:solidFill>
              </a:rPr>
              <a:t>vận</a:t>
            </a:r>
            <a:r>
              <a:rPr lang="en-US" sz="2800" dirty="0">
                <a:solidFill>
                  <a:srgbClr val="003C47"/>
                </a:solidFill>
              </a:rPr>
              <a:t> </a:t>
            </a:r>
            <a:r>
              <a:rPr lang="en-US" sz="2800" dirty="0" err="1">
                <a:solidFill>
                  <a:srgbClr val="003C47"/>
                </a:solidFill>
              </a:rPr>
              <a:t>động</a:t>
            </a:r>
            <a:r>
              <a:rPr lang="en-US" sz="2800" dirty="0">
                <a:solidFill>
                  <a:srgbClr val="003C47"/>
                </a:solidFill>
              </a:rPr>
              <a:t> </a:t>
            </a:r>
            <a:r>
              <a:rPr lang="en-US" sz="2800" dirty="0" err="1">
                <a:solidFill>
                  <a:srgbClr val="003C47"/>
                </a:solidFill>
              </a:rPr>
              <a:t>viên</a:t>
            </a:r>
            <a:endParaRPr lang="en-US" sz="2800" dirty="0">
              <a:solidFill>
                <a:srgbClr val="003C47"/>
              </a:solidFill>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4381847" y="1813449"/>
            <a:ext cx="728869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800" b="1" dirty="0" err="1">
                <a:solidFill>
                  <a:srgbClr val="003C47"/>
                </a:solidFill>
              </a:rPr>
              <a:t>Quãng</a:t>
            </a:r>
            <a:r>
              <a:rPr lang="en-US" sz="2800" b="1" dirty="0">
                <a:solidFill>
                  <a:srgbClr val="003C47"/>
                </a:solidFill>
              </a:rPr>
              <a:t> </a:t>
            </a:r>
            <a:r>
              <a:rPr lang="en-US" sz="2800" b="1" dirty="0" err="1">
                <a:solidFill>
                  <a:srgbClr val="003C47"/>
                </a:solidFill>
              </a:rPr>
              <a:t>đường</a:t>
            </a:r>
            <a:r>
              <a:rPr lang="en-US" sz="2800" b="1" dirty="0">
                <a:solidFill>
                  <a:srgbClr val="003C47"/>
                </a:solidFill>
              </a:rPr>
              <a:t> </a:t>
            </a:r>
            <a:r>
              <a:rPr lang="en-US" sz="2800" b="1" dirty="0" err="1">
                <a:solidFill>
                  <a:srgbClr val="003C47"/>
                </a:solidFill>
              </a:rPr>
              <a:t>dịch</a:t>
            </a:r>
            <a:r>
              <a:rPr lang="en-US" sz="2800" b="1" dirty="0">
                <a:solidFill>
                  <a:srgbClr val="003C47"/>
                </a:solidFill>
              </a:rPr>
              <a:t> </a:t>
            </a:r>
            <a:r>
              <a:rPr lang="en-US" sz="2800" b="1" dirty="0" err="1">
                <a:solidFill>
                  <a:srgbClr val="003C47"/>
                </a:solidFill>
              </a:rPr>
              <a:t>chuyển</a:t>
            </a:r>
            <a:r>
              <a:rPr lang="en-US" sz="2800" b="1" dirty="0">
                <a:solidFill>
                  <a:srgbClr val="003C47"/>
                </a:solidFill>
              </a:rPr>
              <a:t>: </a:t>
            </a:r>
            <a:r>
              <a:rPr lang="en-US" sz="2800" dirty="0">
                <a:solidFill>
                  <a:srgbClr val="003C47"/>
                </a:solidFill>
              </a:rPr>
              <a:t>Theo </a:t>
            </a:r>
            <a:r>
              <a:rPr lang="en-US" sz="2800" dirty="0" err="1">
                <a:solidFill>
                  <a:srgbClr val="003C47"/>
                </a:solidFill>
              </a:rPr>
              <a:t>hướng</a:t>
            </a:r>
            <a:r>
              <a:rPr lang="en-US" sz="2800" dirty="0">
                <a:solidFill>
                  <a:srgbClr val="003C47"/>
                </a:solidFill>
              </a:rPr>
              <a:t> </a:t>
            </a:r>
            <a:r>
              <a:rPr lang="en-US" sz="2800" dirty="0" err="1">
                <a:solidFill>
                  <a:srgbClr val="003C47"/>
                </a:solidFill>
              </a:rPr>
              <a:t>ném</a:t>
            </a:r>
            <a:endParaRPr lang="en-US" sz="2800" dirty="0">
              <a:solidFill>
                <a:srgbClr val="003C47"/>
              </a:solidFill>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5081614" y="306773"/>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Thực</a:t>
            </a:r>
            <a:r>
              <a:rPr lang="en-US" sz="2800" b="1" dirty="0"/>
              <a:t> </a:t>
            </a:r>
            <a:r>
              <a:rPr lang="en-US" sz="2800" b="1" dirty="0" err="1"/>
              <a:t>hiện</a:t>
            </a:r>
            <a:r>
              <a:rPr lang="en-US" sz="2800" b="1" dirty="0"/>
              <a:t> </a:t>
            </a:r>
            <a:r>
              <a:rPr lang="en-US" sz="2800" b="1" dirty="0" err="1"/>
              <a:t>công</a:t>
            </a:r>
            <a:endParaRPr lang="en-US" sz="2800" b="1" dirty="0"/>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9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95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539485" y="310089"/>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6407821" y="2347276"/>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275928" y="207252"/>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216969" y="4788709"/>
            <a:ext cx="4842047"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a:solidFill>
                  <a:srgbClr val="003C47"/>
                </a:solidFill>
                <a:latin typeface="Times New Roman" panose="02020603050405020304" pitchFamily="18" charset="0"/>
                <a:cs typeface="Times New Roman" panose="02020603050405020304" pitchFamily="18" charset="0"/>
              </a:rPr>
              <a:t>Lực </a:t>
            </a:r>
            <a:r>
              <a:rPr lang="en-US" sz="2800" b="1" dirty="0" err="1">
                <a:solidFill>
                  <a:srgbClr val="003C47"/>
                </a:solidFill>
                <a:latin typeface="Times New Roman" panose="02020603050405020304" pitchFamily="18" charset="0"/>
                <a:cs typeface="Times New Roman" panose="02020603050405020304" pitchFamily="18" charset="0"/>
              </a:rPr>
              <a:t>tác</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dụng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dirty="0">
                <a:solidFill>
                  <a:srgbClr val="003C47"/>
                </a:solidFill>
                <a:latin typeface="Times New Roman" panose="02020603050405020304" pitchFamily="18" charset="0"/>
                <a:cs typeface="Times New Roman" panose="02020603050405020304" pitchFamily="18" charset="0"/>
              </a:rPr>
              <a:t>Lực </a:t>
            </a:r>
            <a:r>
              <a:rPr lang="en-US" sz="2800" dirty="0" err="1">
                <a:solidFill>
                  <a:srgbClr val="003C47"/>
                </a:solidFill>
                <a:latin typeface="Times New Roman" panose="02020603050405020304" pitchFamily="18" charset="0"/>
                <a:cs typeface="Times New Roman" panose="02020603050405020304" pitchFamily="18" charset="0"/>
              </a:rPr>
              <a:t>hút</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Trái</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đất</a:t>
            </a:r>
            <a:endParaRPr lang="en-US" sz="2800" dirty="0">
              <a:solidFill>
                <a:srgbClr val="003C47"/>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143336" y="5435334"/>
            <a:ext cx="550494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latin typeface="Times New Roman" panose="02020603050405020304" pitchFamily="18" charset="0"/>
                <a:cs typeface="Times New Roman" panose="02020603050405020304" pitchFamily="18" charset="0"/>
              </a:rPr>
              <a:t>Quãng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đường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dịch</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chuyển</a:t>
            </a:r>
            <a:r>
              <a:rPr lang="en-US" sz="2800" b="1" dirty="0">
                <a:solidFill>
                  <a:srgbClr val="003C47"/>
                </a:solidFill>
                <a:latin typeface="Times New Roman" panose="02020603050405020304" pitchFamily="18" charset="0"/>
                <a:cs typeface="Times New Roman" panose="02020603050405020304" pitchFamily="18" charset="0"/>
              </a:rPr>
              <a:t>:</a:t>
            </a:r>
            <a:r>
              <a:rPr lang="vi-VN" sz="2800" b="1"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không</a:t>
            </a:r>
            <a:endParaRPr lang="en-US" sz="2800" dirty="0">
              <a:solidFill>
                <a:srgbClr val="003C47"/>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E1FAAC7-93D5-9430-383C-F82C5187C59E}"/>
              </a:ext>
            </a:extLst>
          </p:cNvPr>
          <p:cNvSpPr txBox="1"/>
          <p:nvPr/>
        </p:nvSpPr>
        <p:spPr>
          <a:xfrm>
            <a:off x="4738033" y="1275579"/>
            <a:ext cx="671885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800" b="1" dirty="0" err="1">
                <a:solidFill>
                  <a:srgbClr val="003C47"/>
                </a:solidFill>
                <a:latin typeface="Times New Roman" panose="02020603050405020304" pitchFamily="18" charset="0"/>
                <a:cs typeface="Times New Roman" panose="02020603050405020304" pitchFamily="18" charset="0"/>
              </a:rPr>
              <a:t>Lực</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tác</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dụng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lực</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nâng</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của</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vận</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động</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viên</a:t>
            </a:r>
            <a:endParaRPr lang="en-US" sz="2800" dirty="0">
              <a:solidFill>
                <a:srgbClr val="003C47"/>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4954282" y="1793848"/>
            <a:ext cx="550494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800" b="1" dirty="0" err="1">
                <a:solidFill>
                  <a:srgbClr val="003C47"/>
                </a:solidFill>
                <a:latin typeface="Times New Roman" panose="02020603050405020304" pitchFamily="18" charset="0"/>
                <a:cs typeface="Times New Roman" panose="02020603050405020304" pitchFamily="18" charset="0"/>
              </a:rPr>
              <a:t>Quãng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đường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dịch</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chuyển</a:t>
            </a:r>
            <a:r>
              <a:rPr lang="en-US" sz="2800" b="1"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không</a:t>
            </a:r>
            <a:endParaRPr lang="en-US" sz="2800" dirty="0">
              <a:solidFill>
                <a:srgbClr val="003C47"/>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954281" y="304732"/>
            <a:ext cx="4726431" cy="654140"/>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965"/>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10254212" cy="2908595"/>
            <a:chOff x="644925" y="1213081"/>
            <a:chExt cx="10254212" cy="2908595"/>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523220"/>
            </a:xfrm>
            <a:prstGeom prst="rect">
              <a:avLst/>
            </a:prstGeom>
            <a:noFill/>
          </p:spPr>
          <p:txBody>
            <a:bodyPr wrap="square">
              <a:spAutoFit/>
            </a:bodyPr>
            <a:lstStyle/>
            <a:p>
              <a:pPr algn="ctr"/>
              <a:r>
                <a:rPr lang="en-US" sz="2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Hướng</a:t>
              </a:r>
              <a:r>
                <a:rPr lang="en-US" sz="2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di </a:t>
              </a:r>
              <a:r>
                <a:rPr lang="en-US" sz="28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chuyển</a:t>
              </a:r>
              <a:endParaRPr lang="en-US" sz="2800" dirty="0">
                <a:solidFill>
                  <a:srgbClr val="00000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7" y="3598456"/>
              <a:ext cx="10182970" cy="523220"/>
            </a:xfrm>
            <a:prstGeom prst="rect">
              <a:avLst/>
            </a:prstGeom>
            <a:noFill/>
          </p:spPr>
          <p:txBody>
            <a:bodyPr wrap="square" rtlCol="0">
              <a:spAutoFit/>
            </a:bodyPr>
            <a:lstStyle/>
            <a:p>
              <a:r>
                <a:rPr lang="el-GR" sz="2800" dirty="0">
                  <a:solidFill>
                    <a:srgbClr val="003C47"/>
                  </a:solidFill>
                  <a:latin typeface="Times New Roman" panose="02020603050405020304" pitchFamily="18" charset="0"/>
                  <a:cs typeface="Times New Roman" panose="02020603050405020304" pitchFamily="18" charset="0"/>
                </a:rPr>
                <a:t>α</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ea typeface="Roboto" panose="02000000000000000000" pitchFamily="2" charset="0"/>
                  <a:cs typeface="Times New Roman" panose="02020603050405020304" pitchFamily="18" charset="0"/>
                </a:rPr>
                <a:t>góc</a:t>
              </a:r>
              <a:r>
                <a:rPr lang="en-US" sz="2800" dirty="0">
                  <a:solidFill>
                    <a:srgbClr val="003C47"/>
                  </a:solidFill>
                  <a:latin typeface="Times New Roman" panose="02020603050405020304" pitchFamily="18" charset="0"/>
                  <a:ea typeface="Roboto" panose="02000000000000000000" pitchFamily="2" charset="0"/>
                  <a:cs typeface="Times New Roman" panose="02020603050405020304" pitchFamily="18" charset="0"/>
                </a:rPr>
                <a:t> </a:t>
              </a:r>
              <a:r>
                <a:rPr lang="vi-VN" sz="2800" dirty="0">
                  <a:solidFill>
                    <a:srgbClr val="003C47"/>
                  </a:solidFill>
                  <a:latin typeface="Times New Roman" panose="02020603050405020304" pitchFamily="18" charset="0"/>
                  <a:ea typeface="Roboto" panose="02000000000000000000" pitchFamily="2" charset="0"/>
                  <a:cs typeface="Times New Roman" panose="02020603050405020304" pitchFamily="18" charset="0"/>
                </a:rPr>
                <a:t>hợp bởi hướng của lực tác dụng và hướng dịch chuyển của vật</a:t>
              </a:r>
              <a:endParaRPr lang="en-US" sz="2800" dirty="0">
                <a:solidFill>
                  <a:srgbClr val="003C47"/>
                </a:solidFill>
                <a:latin typeface="Times New Roman" panose="02020603050405020304" pitchFamily="18"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0" y="925158"/>
            <a:ext cx="758050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solidFill>
                  <a:srgbClr val="003C47"/>
                </a:solidFill>
                <a:latin typeface="Times New Roman" panose="02020603050405020304" pitchFamily="18" charset="0"/>
                <a:cs typeface="Times New Roman" panose="02020603050405020304" pitchFamily="18" charset="0"/>
              </a:rPr>
              <a:t>Vật</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dịch</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chuyển</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không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theo</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phương</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của</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vật</a:t>
            </a:r>
            <a:endParaRPr lang="en-US" sz="2800" b="1" dirty="0">
              <a:solidFill>
                <a:srgbClr val="003C47"/>
              </a:solidFill>
              <a:latin typeface="Times New Roman" panose="02020603050405020304" pitchFamily="18" charset="0"/>
              <a:cs typeface="Times New Roman" panose="02020603050405020304" pitchFamily="18" charset="0"/>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solidFill>
                  <a:srgbClr val="002060"/>
                </a:solidFill>
                <a:latin typeface="Times New Roman" panose="02020603050405020304" pitchFamily="18" charset="0"/>
                <a:cs typeface="Times New Roman" panose="02020603050405020304" pitchFamily="18" charset="0"/>
              </a:rPr>
              <a:t>A = </a:t>
            </a:r>
            <a:r>
              <a:rPr lang="vi-VN" sz="2800" b="1" dirty="0">
                <a:solidFill>
                  <a:srgbClr val="002060"/>
                </a:solidFill>
                <a:latin typeface="Times New Roman" panose="02020603050405020304" pitchFamily="18" charset="0"/>
                <a:cs typeface="Times New Roman" panose="02020603050405020304" pitchFamily="18" charset="0"/>
              </a:rPr>
              <a:t>F.</a:t>
            </a:r>
            <a:r>
              <a:rPr lang="en-US" sz="2800" b="1" dirty="0">
                <a:solidFill>
                  <a:srgbClr val="002060"/>
                </a:solidFill>
                <a:latin typeface="Times New Roman" panose="02020603050405020304" pitchFamily="18" charset="0"/>
                <a:cs typeface="Times New Roman" panose="02020603050405020304" pitchFamily="18" charset="0"/>
              </a:rPr>
              <a:t>s</a:t>
            </a:r>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cos</a:t>
            </a:r>
            <a:r>
              <a:rPr lang="el-GR" sz="3200" b="1" dirty="0">
                <a:solidFill>
                  <a:srgbClr val="002060"/>
                </a:solidFill>
                <a:latin typeface="Times New Roman" panose="02020603050405020304" pitchFamily="18" charset="0"/>
                <a:cs typeface="Times New Roman" panose="02020603050405020304" pitchFamily="18" charset="0"/>
              </a:rPr>
              <a:t>α</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983276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solidFill>
                  <a:srgbClr val="003C47"/>
                </a:solidFill>
                <a:latin typeface="Times New Roman" panose="02020603050405020304" pitchFamily="18" charset="0"/>
                <a:cs typeface="Times New Roman" panose="02020603050405020304" pitchFamily="18" charset="0"/>
              </a:rPr>
              <a:t>Vật</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dịch</a:t>
            </a:r>
            <a:r>
              <a:rPr lang="en-US" sz="2800" b="1" dirty="0">
                <a:solidFill>
                  <a:srgbClr val="003C47"/>
                </a:solidFill>
                <a:latin typeface="Times New Roman" panose="02020603050405020304" pitchFamily="18" charset="0"/>
                <a:cs typeface="Times New Roman" panose="02020603050405020304" pitchFamily="18" charset="0"/>
              </a:rPr>
              <a:t> </a:t>
            </a:r>
            <a:r>
              <a:rPr lang="en-US" sz="2800" b="1" dirty="0" err="1">
                <a:solidFill>
                  <a:srgbClr val="003C47"/>
                </a:solidFill>
                <a:latin typeface="Times New Roman" panose="02020603050405020304" pitchFamily="18" charset="0"/>
                <a:cs typeface="Times New Roman" panose="02020603050405020304" pitchFamily="18" charset="0"/>
              </a:rPr>
              <a:t>chuyển</a:t>
            </a:r>
            <a:r>
              <a:rPr lang="en-US" sz="2800" b="1" dirty="0">
                <a:solidFill>
                  <a:srgbClr val="003C47"/>
                </a:solidFill>
                <a:latin typeface="Times New Roman" panose="02020603050405020304" pitchFamily="18" charset="0"/>
                <a:cs typeface="Times New Roman" panose="02020603050405020304" pitchFamily="18" charset="0"/>
              </a:rPr>
              <a:t> </a:t>
            </a:r>
            <a:r>
              <a:rPr lang="vi-VN" sz="2800" b="1" dirty="0">
                <a:solidFill>
                  <a:srgbClr val="003C47"/>
                </a:solidFill>
                <a:latin typeface="Times New Roman" panose="02020603050405020304" pitchFamily="18" charset="0"/>
                <a:cs typeface="Times New Roman" panose="02020603050405020304" pitchFamily="18" charset="0"/>
              </a:rPr>
              <a:t>theo phương vuông góc với phương của lực</a:t>
            </a:r>
            <a:endParaRPr lang="en-US" sz="2800" b="1" dirty="0">
              <a:solidFill>
                <a:srgbClr val="003C47"/>
              </a:solidFill>
              <a:latin typeface="Times New Roman" panose="02020603050405020304" pitchFamily="18" charset="0"/>
              <a:cs typeface="Times New Roman" panose="02020603050405020304" pitchFamily="18" charset="0"/>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22989" y="4260966"/>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solidFill>
                  <a:srgbClr val="002060"/>
                </a:solidFill>
                <a:latin typeface="Times New Roman" panose="02020603050405020304" pitchFamily="18" charset="0"/>
                <a:cs typeface="Times New Roman" panose="02020603050405020304" pitchFamily="18" charset="0"/>
              </a:rPr>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txBody>
          <a:bodyPr/>
          <a:lstStyle/>
          <a:p>
            <a:endParaRPr lang="en-US"/>
          </a:p>
        </p:txBody>
      </p:sp>
      <p:sp>
        <p:nvSpPr>
          <p:cNvPr id="34" name="TextBox 34"/>
          <p:cNvSpPr txBox="1"/>
          <p:nvPr/>
        </p:nvSpPr>
        <p:spPr>
          <a:xfrm>
            <a:off x="247152" y="1170605"/>
            <a:ext cx="5848848" cy="254582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vi-VN" dirty="0"/>
              <a:t>Một xe nâng tác dụng một lực hướng lên trên theo phương thẳng đứng, có độ lớn 2000 N để nâng kiện hàng từ mặt đất lên độ cao 1,4 m. </a:t>
            </a:r>
            <a:endParaRPr lang="en-US" dirty="0"/>
          </a:p>
          <a:p>
            <a:r>
              <a:rPr lang="vi-VN" dirty="0"/>
              <a:t>Tính công của lực nâng.</a:t>
            </a:r>
          </a:p>
        </p:txBody>
      </p:sp>
      <p:sp>
        <p:nvSpPr>
          <p:cNvPr id="63" name="Text Box 18"/>
          <p:cNvSpPr txBox="1">
            <a:spLocks noChangeArrowheads="1"/>
          </p:cNvSpPr>
          <p:nvPr/>
        </p:nvSpPr>
        <p:spPr bwMode="auto">
          <a:xfrm>
            <a:off x="6466977" y="77382"/>
            <a:ext cx="3533728" cy="27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800" b="1" u="sng" dirty="0" err="1">
                <a:solidFill>
                  <a:srgbClr val="003C47"/>
                </a:solidFill>
                <a:latin typeface="Roboto" panose="02000000000000000000" pitchFamily="2" charset="0"/>
                <a:ea typeface="Arimo" panose="020B0604020202020204" charset="0"/>
                <a:cs typeface="Arial" panose="020B0604020202020204" pitchFamily="34" charset="0"/>
              </a:rPr>
              <a:t>Tóm</a:t>
            </a:r>
            <a:r>
              <a:rPr lang="en-US" altLang="en-US" sz="2800" b="1" u="sng"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u="sng" dirty="0" err="1">
                <a:solidFill>
                  <a:srgbClr val="003C47"/>
                </a:solidFill>
                <a:latin typeface="Roboto" panose="02000000000000000000" pitchFamily="2" charset="0"/>
                <a:ea typeface="Arimo" panose="020B0604020202020204" charset="0"/>
                <a:cs typeface="Arial" panose="020B0604020202020204" pitchFamily="34" charset="0"/>
              </a:rPr>
              <a:t>tắt</a:t>
            </a:r>
            <a:endParaRPr lang="en-US" altLang="en-US" sz="2800" b="1" u="sng" dirty="0">
              <a:solidFill>
                <a:srgbClr val="003C47"/>
              </a:solidFill>
              <a:latin typeface="Roboto" panose="02000000000000000000" pitchFamily="2" charset="0"/>
              <a:ea typeface="Arimo" panose="020B0604020202020204" charset="0"/>
              <a:cs typeface="Arial" panose="020B0604020202020204" pitchFamily="34" charset="0"/>
            </a:endParaRPr>
          </a:p>
          <a:p>
            <a:pPr>
              <a:lnSpc>
                <a:spcPct val="120000"/>
              </a:lnSpc>
              <a:spcBef>
                <a:spcPct val="50000"/>
              </a:spcBef>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F = 2 000 N </a:t>
            </a:r>
          </a:p>
          <a:p>
            <a:pPr>
              <a:lnSpc>
                <a:spcPct val="120000"/>
              </a:lnSpc>
              <a:spcBef>
                <a:spcPct val="50000"/>
              </a:spcBef>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h = s = 1,4 m</a:t>
            </a:r>
          </a:p>
          <a:p>
            <a:pPr>
              <a:lnSpc>
                <a:spcPct val="120000"/>
              </a:lnSpc>
              <a:spcBef>
                <a:spcPct val="50000"/>
              </a:spcBef>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Giải</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lực</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nâng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7330646" y="4506924"/>
            <a:ext cx="40830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b="1" dirty="0">
                <a:solidFill>
                  <a:srgbClr val="003C47"/>
                </a:solidFill>
                <a:latin typeface="Arimo" panose="020B0604020202020204" charset="0"/>
                <a:ea typeface="Arimo" panose="020B0604020202020204" charset="0"/>
                <a:cs typeface="Arimo" panose="020B0604020202020204" charset="0"/>
              </a:rPr>
              <a:t>    = 2 000.1,4</a:t>
            </a:r>
          </a:p>
          <a:p>
            <a:pPr eaLnBrk="1" hangingPunct="1">
              <a:spcBef>
                <a:spcPct val="50000"/>
              </a:spcBef>
              <a:buFontTx/>
              <a:buNone/>
            </a:pPr>
            <a:r>
              <a:rPr lang="en-US" altLang="en-US" b="1" dirty="0">
                <a:solidFill>
                  <a:srgbClr val="003C47"/>
                </a:solidFill>
                <a:latin typeface="Arimo" panose="020B0604020202020204" charset="0"/>
                <a:ea typeface="Arimo" panose="020B0604020202020204" charset="0"/>
                <a:cs typeface="Arimo" panose="020B0604020202020204" charset="0"/>
              </a:rPr>
              <a:t>    = 2 800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8" y="162580"/>
            <a:ext cx="863788" cy="863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025636" y="594474"/>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31" y="3345140"/>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Londrina Solid"/>
              </a:rPr>
              <a:t>II. Công </a:t>
            </a:r>
            <a:r>
              <a:rPr lang="en-US" sz="11500" b="1" kern="0" dirty="0">
                <a:solidFill>
                  <a:srgbClr val="FF0000"/>
                </a:solidFill>
                <a:latin typeface="Times New Roman" panose="02020603050405020304" pitchFamily="18" charset="0"/>
                <a:cs typeface="Times New Roman" panose="02020603050405020304" pitchFamily="18" charset="0"/>
              </a:rPr>
              <a:t>s</a:t>
            </a:r>
            <a:r>
              <a:rPr kumimoji="0" lang="en-US" sz="115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Londrina Solid"/>
              </a:rPr>
              <a:t>uất</a:t>
            </a:r>
            <a:endParaRPr kumimoji="0" lang="en-US" sz="115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4">
            <a:extLst>
              <a:ext uri="{FF2B5EF4-FFF2-40B4-BE49-F238E27FC236}">
                <a16:creationId xmlns:a16="http://schemas.microsoft.com/office/drawing/2014/main" id="{39F83970-D586-0A50-8511-FCFD41B8B3F4}"/>
              </a:ext>
            </a:extLst>
          </p:cNvPr>
          <p:cNvSpPr txBox="1"/>
          <p:nvPr/>
        </p:nvSpPr>
        <p:spPr>
          <a:xfrm>
            <a:off x="332714" y="195373"/>
            <a:ext cx="6469302" cy="50565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sz="3000" dirty="0" err="1">
                <a:solidFill>
                  <a:schemeClr val="bg1"/>
                </a:solidFill>
                <a:latin typeface="Times New Roman" panose="02020603050405020304" pitchFamily="18" charset="0"/>
                <a:cs typeface="Times New Roman" panose="02020603050405020304" pitchFamily="18" charset="0"/>
              </a:rPr>
              <a:t>Máy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cày</a:t>
            </a:r>
            <a:r>
              <a:rPr lang="en-US" sz="3000" dirty="0">
                <a:solidFill>
                  <a:schemeClr val="bg1"/>
                </a:solidFill>
                <a:latin typeface="Times New Roman" panose="02020603050405020304" pitchFamily="18" charset="0"/>
                <a:cs typeface="Times New Roman" panose="02020603050405020304" pitchFamily="18" charset="0"/>
              </a:rPr>
              <a:t> A </a:t>
            </a:r>
            <a:r>
              <a:rPr lang="en-US" sz="3000" dirty="0" err="1">
                <a:solidFill>
                  <a:schemeClr val="bg1"/>
                </a:solidFill>
                <a:latin typeface="Times New Roman" panose="02020603050405020304" pitchFamily="18" charset="0"/>
                <a:cs typeface="Times New Roman" panose="02020603050405020304" pitchFamily="18" charset="0"/>
              </a:rPr>
              <a:t>cày</a:t>
            </a:r>
            <a:r>
              <a:rPr lang="en-US" sz="3000" dirty="0">
                <a:solidFill>
                  <a:schemeClr val="bg1"/>
                </a:solidFill>
                <a:latin typeface="Times New Roman" panose="02020603050405020304" pitchFamily="18" charset="0"/>
                <a:cs typeface="Times New Roman" panose="02020603050405020304" pitchFamily="18" charset="0"/>
              </a:rPr>
              <a:t> 2 </a:t>
            </a:r>
            <a:r>
              <a:rPr lang="en-US" sz="3000" dirty="0" err="1">
                <a:solidFill>
                  <a:schemeClr val="bg1"/>
                </a:solidFill>
                <a:latin typeface="Times New Roman" panose="02020603050405020304" pitchFamily="18" charset="0"/>
                <a:cs typeface="Times New Roman" panose="02020603050405020304" pitchFamily="18" charset="0"/>
              </a:rPr>
              <a:t>mẫu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mất</a:t>
            </a:r>
            <a:r>
              <a:rPr lang="en-US" sz="3000" dirty="0">
                <a:solidFill>
                  <a:schemeClr val="bg1"/>
                </a:solidFill>
                <a:latin typeface="Times New Roman" panose="02020603050405020304" pitchFamily="18" charset="0"/>
                <a:cs typeface="Times New Roman" panose="02020603050405020304" pitchFamily="18" charset="0"/>
              </a:rPr>
              <a:t> 30 </a:t>
            </a:r>
            <a:r>
              <a:rPr lang="en-US" sz="3000" dirty="0" err="1">
                <a:solidFill>
                  <a:schemeClr val="bg1"/>
                </a:solidFill>
                <a:latin typeface="Times New Roman" panose="02020603050405020304" pitchFamily="18" charset="0"/>
                <a:cs typeface="Times New Roman" panose="02020603050405020304" pitchFamily="18" charset="0"/>
              </a:rPr>
              <a:t>phút</a:t>
            </a:r>
            <a:endParaRPr lang="en-US" altLang="en-US" sz="3000" dirty="0">
              <a:solidFill>
                <a:schemeClr val="bg1"/>
              </a:solidFill>
              <a:latin typeface="Times New Roman" panose="02020603050405020304" pitchFamily="18" charset="0"/>
              <a:cs typeface="Times New Roman" panose="02020603050405020304" pitchFamily="18" charset="0"/>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32714" y="784517"/>
            <a:ext cx="6982486" cy="50565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sz="3000" dirty="0" err="1">
                <a:solidFill>
                  <a:schemeClr val="bg1"/>
                </a:solidFill>
                <a:latin typeface="Times New Roman" panose="02020603050405020304" pitchFamily="18" charset="0"/>
                <a:cs typeface="Times New Roman" panose="02020603050405020304" pitchFamily="18" charset="0"/>
              </a:rPr>
              <a:t>Máy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cày</a:t>
            </a:r>
            <a:r>
              <a:rPr lang="en-US" sz="3000" dirty="0">
                <a:solidFill>
                  <a:schemeClr val="bg1"/>
                </a:solidFill>
                <a:latin typeface="Times New Roman" panose="02020603050405020304" pitchFamily="18" charset="0"/>
                <a:cs typeface="Times New Roman" panose="02020603050405020304" pitchFamily="18" charset="0"/>
              </a:rPr>
              <a:t> B </a:t>
            </a:r>
            <a:r>
              <a:rPr lang="en-US" sz="3000" dirty="0" err="1">
                <a:solidFill>
                  <a:schemeClr val="bg1"/>
                </a:solidFill>
                <a:latin typeface="Times New Roman" panose="02020603050405020304" pitchFamily="18" charset="0"/>
                <a:cs typeface="Times New Roman" panose="02020603050405020304" pitchFamily="18" charset="0"/>
              </a:rPr>
              <a:t>cày</a:t>
            </a:r>
            <a:r>
              <a:rPr lang="en-US" sz="3000" dirty="0">
                <a:solidFill>
                  <a:schemeClr val="bg1"/>
                </a:solidFill>
                <a:latin typeface="Times New Roman" panose="02020603050405020304" pitchFamily="18" charset="0"/>
                <a:cs typeface="Times New Roman" panose="02020603050405020304" pitchFamily="18" charset="0"/>
              </a:rPr>
              <a:t> 1 </a:t>
            </a:r>
            <a:r>
              <a:rPr lang="en-US" sz="3000" dirty="0" err="1">
                <a:solidFill>
                  <a:schemeClr val="bg1"/>
                </a:solidFill>
                <a:latin typeface="Times New Roman" panose="02020603050405020304" pitchFamily="18" charset="0"/>
                <a:cs typeface="Times New Roman" panose="02020603050405020304" pitchFamily="18" charset="0"/>
              </a:rPr>
              <a:t>mẫu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mất</a:t>
            </a:r>
            <a:r>
              <a:rPr lang="en-US" sz="3000" dirty="0">
                <a:solidFill>
                  <a:schemeClr val="bg1"/>
                </a:solidFill>
                <a:latin typeface="Times New Roman" panose="02020603050405020304" pitchFamily="18" charset="0"/>
                <a:cs typeface="Times New Roman" panose="02020603050405020304" pitchFamily="18" charset="0"/>
              </a:rPr>
              <a:t> 10 </a:t>
            </a:r>
            <a:r>
              <a:rPr lang="en-US" sz="3000" dirty="0" err="1">
                <a:solidFill>
                  <a:schemeClr val="bg1"/>
                </a:solidFill>
                <a:latin typeface="Times New Roman" panose="02020603050405020304" pitchFamily="18" charset="0"/>
                <a:cs typeface="Times New Roman" panose="02020603050405020304" pitchFamily="18" charset="0"/>
              </a:rPr>
              <a:t>phút</a:t>
            </a:r>
            <a:endParaRPr lang="en-US" altLang="en-US" sz="3000" dirty="0">
              <a:solidFill>
                <a:schemeClr val="bg1"/>
              </a:solidFill>
              <a:latin typeface="Times New Roman" panose="02020603050405020304" pitchFamily="18" charset="0"/>
              <a:cs typeface="Times New Roman" panose="02020603050405020304" pitchFamily="18" charset="0"/>
            </a:endParaRPr>
          </a:p>
        </p:txBody>
      </p:sp>
      <p:sp>
        <p:nvSpPr>
          <p:cNvPr id="3" name="TextBox 34">
            <a:extLst>
              <a:ext uri="{FF2B5EF4-FFF2-40B4-BE49-F238E27FC236}">
                <a16:creationId xmlns:a16="http://schemas.microsoft.com/office/drawing/2014/main" id="{3B52C341-8A07-F6EE-669E-277594CD78D9}"/>
              </a:ext>
            </a:extLst>
          </p:cNvPr>
          <p:cNvSpPr txBox="1"/>
          <p:nvPr/>
        </p:nvSpPr>
        <p:spPr>
          <a:xfrm>
            <a:off x="467139" y="2106758"/>
            <a:ext cx="11000183" cy="50565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sz="3000" dirty="0">
                <a:solidFill>
                  <a:schemeClr val="bg1"/>
                </a:solidFill>
                <a:latin typeface="Times New Roman" panose="02020603050405020304" pitchFamily="18" charset="0"/>
                <a:cs typeface="Times New Roman" panose="02020603050405020304" pitchFamily="18" charset="0"/>
              </a:rPr>
              <a:t>b. T</a:t>
            </a:r>
            <a:r>
              <a:rPr lang="vi-VN" sz="3000" dirty="0">
                <a:solidFill>
                  <a:schemeClr val="bg1"/>
                </a:solidFill>
                <a:latin typeface="Times New Roman" panose="02020603050405020304" pitchFamily="18" charset="0"/>
                <a:cs typeface="Times New Roman" panose="02020603050405020304" pitchFamily="18" charset="0"/>
              </a:rPr>
              <a:t>rong một phút thì máy cày nào thực hiện được công lớn hơn</a:t>
            </a:r>
            <a:r>
              <a:rPr lang="en-US" sz="3000" dirty="0">
                <a:solidFill>
                  <a:schemeClr val="bg1"/>
                </a:solidFill>
                <a:latin typeface="Times New Roman" panose="02020603050405020304" pitchFamily="18" charset="0"/>
                <a:cs typeface="Times New Roman" panose="02020603050405020304" pitchFamily="18" charset="0"/>
              </a:rPr>
              <a:t>?</a:t>
            </a:r>
            <a:endParaRPr lang="en-US" altLang="en-US" sz="3000" dirty="0">
              <a:solidFill>
                <a:schemeClr val="bg1"/>
              </a:solidFill>
              <a:latin typeface="Times New Roman" panose="02020603050405020304" pitchFamily="18" charset="0"/>
              <a:cs typeface="Times New Roman" panose="02020603050405020304" pitchFamily="18" charset="0"/>
            </a:endParaRPr>
          </a:p>
        </p:txBody>
      </p:sp>
      <p:sp>
        <p:nvSpPr>
          <p:cNvPr id="4" name="TextBox 34">
            <a:extLst>
              <a:ext uri="{FF2B5EF4-FFF2-40B4-BE49-F238E27FC236}">
                <a16:creationId xmlns:a16="http://schemas.microsoft.com/office/drawing/2014/main" id="{D092E5CC-1BB8-983C-BD71-1F41BFEA4DC3}"/>
              </a:ext>
            </a:extLst>
          </p:cNvPr>
          <p:cNvSpPr txBox="1"/>
          <p:nvPr/>
        </p:nvSpPr>
        <p:spPr>
          <a:xfrm>
            <a:off x="467139" y="1500868"/>
            <a:ext cx="11000183" cy="50565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3000" dirty="0">
                <a:latin typeface="Times New Roman" panose="02020603050405020304" pitchFamily="18" charset="0"/>
                <a:cs typeface="Times New Roman" panose="02020603050405020304" pitchFamily="18" charset="0"/>
              </a:rPr>
              <a:t>a. </a:t>
            </a:r>
            <a:r>
              <a:rPr lang="vi-VN" sz="3000" dirty="0">
                <a:latin typeface="Times New Roman" panose="02020603050405020304" pitchFamily="18" charset="0"/>
                <a:cs typeface="Times New Roman" panose="02020603050405020304" pitchFamily="18" charset="0"/>
              </a:rPr>
              <a:t>Có những cách nào để biết </a:t>
            </a:r>
            <a:r>
              <a:rPr lang="en-US" sz="3000" dirty="0">
                <a:latin typeface="Times New Roman" panose="02020603050405020304" pitchFamily="18" charset="0"/>
                <a:cs typeface="Times New Roman" panose="02020603050405020304" pitchFamily="18" charset="0"/>
              </a:rPr>
              <a:t>ai</a:t>
            </a:r>
            <a:r>
              <a:rPr lang="vi-VN" sz="3000" dirty="0">
                <a:latin typeface="Times New Roman" panose="02020603050405020304" pitchFamily="18" charset="0"/>
                <a:cs typeface="Times New Roman" panose="02020603050405020304" pitchFamily="18" charset="0"/>
              </a:rPr>
              <a:t> thực hiện công nhanh hơn?</a:t>
            </a:r>
            <a:endParaRPr lang="en-US" altLang="en-US" sz="3000" dirty="0">
              <a:latin typeface="Times New Roman" panose="02020603050405020304" pitchFamily="18" charset="0"/>
              <a:cs typeface="Times New Roman" panose="02020603050405020304" pitchFamily="18" charset="0"/>
            </a:endParaRPr>
          </a:p>
        </p:txBody>
      </p:sp>
      <p:sp>
        <p:nvSpPr>
          <p:cNvPr id="5" name="Text Box 9">
            <a:extLst>
              <a:ext uri="{FF2B5EF4-FFF2-40B4-BE49-F238E27FC236}">
                <a16:creationId xmlns:a16="http://schemas.microsoft.com/office/drawing/2014/main" id="{3CC9C0EE-53C8-0417-AF8F-8C80AA0DA51F}"/>
              </a:ext>
            </a:extLst>
          </p:cNvPr>
          <p:cNvSpPr txBox="1">
            <a:spLocks noChangeArrowheads="1"/>
          </p:cNvSpPr>
          <p:nvPr/>
        </p:nvSpPr>
        <p:spPr bwMode="auto">
          <a:xfrm>
            <a:off x="695934" y="3136955"/>
            <a:ext cx="10771388" cy="113672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vi-VN" altLang="en-US" sz="3200" b="1" dirty="0">
                <a:latin typeface="+mj-lt"/>
              </a:rPr>
              <a:t>a. </a:t>
            </a:r>
            <a:r>
              <a:rPr lang="en-US" altLang="en-US" sz="3200" b="1" dirty="0" err="1">
                <a:solidFill>
                  <a:srgbClr val="FF0000"/>
                </a:solidFill>
                <a:latin typeface="+mj-lt"/>
              </a:rPr>
              <a:t>Cách</a:t>
            </a:r>
            <a:r>
              <a:rPr lang="en-US" altLang="en-US" sz="3200" b="1" dirty="0">
                <a:solidFill>
                  <a:srgbClr val="FF0000"/>
                </a:solidFill>
                <a:latin typeface="+mj-lt"/>
              </a:rPr>
              <a:t> 1: </a:t>
            </a:r>
            <a:r>
              <a:rPr lang="vi-VN" sz="3200" dirty="0">
                <a:latin typeface="+mj-lt"/>
              </a:rPr>
              <a:t>Trong cùng một thời gian làm, ai thực hiện được công nhiều hơn thì người đó làm nhanh hơn.</a:t>
            </a:r>
            <a:endParaRPr lang="en-US" altLang="en-US" sz="3200" dirty="0">
              <a:latin typeface="+mj-lt"/>
            </a:endParaRPr>
          </a:p>
        </p:txBody>
      </p:sp>
      <p:sp>
        <p:nvSpPr>
          <p:cNvPr id="6" name="Text Box 9">
            <a:extLst>
              <a:ext uri="{FF2B5EF4-FFF2-40B4-BE49-F238E27FC236}">
                <a16:creationId xmlns:a16="http://schemas.microsoft.com/office/drawing/2014/main" id="{6675D98C-33D3-EB6E-412D-597D64FAAAEB}"/>
              </a:ext>
            </a:extLst>
          </p:cNvPr>
          <p:cNvSpPr txBox="1">
            <a:spLocks noChangeArrowheads="1"/>
          </p:cNvSpPr>
          <p:nvPr/>
        </p:nvSpPr>
        <p:spPr bwMode="auto">
          <a:xfrm>
            <a:off x="695933" y="4651624"/>
            <a:ext cx="11097959"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2: </a:t>
            </a:r>
            <a:r>
              <a:rPr lang="vi-VN" sz="3200" b="0" dirty="0">
                <a:latin typeface="Times New Roman" panose="02020603050405020304" pitchFamily="18" charset="0"/>
                <a:cs typeface="Times New Roman" panose="02020603050405020304" pitchFamily="18" charset="0"/>
              </a:rPr>
              <a:t>Trong cùng một việc làm, ai thực hiện ít thời gian hơn thì người đó làm nhanh hơn.</a:t>
            </a:r>
            <a:endParaRPr lang="en-US" altLang="en-US" sz="32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7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 Box 9">
                <a:extLst>
                  <a:ext uri="{FF2B5EF4-FFF2-40B4-BE49-F238E27FC236}">
                    <a16:creationId xmlns:a16="http://schemas.microsoft.com/office/drawing/2014/main" id="{14B03A16-8935-BFB5-323C-D9BB76311F83}"/>
                  </a:ext>
                </a:extLst>
              </p:cNvPr>
              <p:cNvSpPr txBox="1">
                <a:spLocks noChangeArrowheads="1"/>
              </p:cNvSpPr>
              <p:nvPr/>
            </p:nvSpPr>
            <p:spPr bwMode="auto">
              <a:xfrm>
                <a:off x="700600" y="1294035"/>
                <a:ext cx="10771388" cy="1823769"/>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cày</a:t>
                </a:r>
                <a:r>
                  <a:rPr lang="en-US" sz="3200" b="1" dirty="0">
                    <a:latin typeface="Times New Roman" panose="02020603050405020304" pitchFamily="18" charset="0"/>
                    <a:cs typeface="Times New Roman" panose="02020603050405020304" pitchFamily="18" charset="0"/>
                  </a:rPr>
                  <a:t> A </a:t>
                </a:r>
                <a:r>
                  <a:rPr lang="en-US" sz="3200" b="1" dirty="0" err="1">
                    <a:latin typeface="Times New Roman" panose="02020603050405020304" pitchFamily="18" charset="0"/>
                    <a:cs typeface="Times New Roman" panose="02020603050405020304" pitchFamily="18" charset="0"/>
                  </a:rPr>
                  <a:t>cày</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mất</a:t>
                </a:r>
                <a:r>
                  <a:rPr lang="en-US" sz="3200" b="1" dirty="0">
                    <a:latin typeface="Times New Roman" panose="02020603050405020304" pitchFamily="18" charset="0"/>
                    <a:cs typeface="Times New Roman" panose="02020603050405020304" pitchFamily="18" charset="0"/>
                  </a:rPr>
                  <a:t> 30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p>
              <a:p>
                <a:pPr>
                  <a:lnSpc>
                    <a:spcPct val="150000"/>
                  </a:lnSpc>
                </a:pPr>
                <a:r>
                  <a:rPr lang="vi-VN" sz="3200" dirty="0">
                    <a:latin typeface="Times New Roman" panose="02020603050405020304" pitchFamily="18" charset="0"/>
                    <a:cs typeface="Times New Roman" panose="02020603050405020304" pitchFamily="18" charset="0"/>
                  </a:rPr>
                  <a:t>Trong 1 phút máy cày A cày được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latin typeface="Cambria Math" panose="02040503050406030204" pitchFamily="18" charset="0"/>
                          </a:rPr>
                        </m:ctrlPr>
                      </m:fPr>
                      <m:num>
                        <m:r>
                          <m:rPr>
                            <m:nor/>
                          </m:rPr>
                          <a:rPr lang="en-US" sz="3200" dirty="0">
                            <a:latin typeface="Times New Roman" panose="02020603050405020304" pitchFamily="18" charset="0"/>
                            <a:cs typeface="Times New Roman" panose="02020603050405020304" pitchFamily="18" charset="0"/>
                          </a:rPr>
                          <m:t>1</m:t>
                        </m:r>
                        <m:r>
                          <m:rPr>
                            <m:nor/>
                          </m:rPr>
                          <a:rPr lang="en-US" sz="3200" b="0" i="0" dirty="0" smtClean="0">
                            <a:latin typeface="Times New Roman" panose="02020603050405020304" pitchFamily="18" charset="0"/>
                            <a:cs typeface="Times New Roman" panose="02020603050405020304" pitchFamily="18" charset="0"/>
                          </a:rPr>
                          <m:t>.</m:t>
                        </m:r>
                        <m:r>
                          <m:rPr>
                            <m:nor/>
                          </m:rPr>
                          <a:rPr lang="en-US" sz="3200" dirty="0">
                            <a:latin typeface="Times New Roman" panose="02020603050405020304" pitchFamily="18" charset="0"/>
                            <a:cs typeface="Times New Roman" panose="02020603050405020304" pitchFamily="18" charset="0"/>
                          </a:rPr>
                          <m:t>2</m:t>
                        </m:r>
                      </m:num>
                      <m:den>
                        <m:r>
                          <m:rPr>
                            <m:nor/>
                          </m:rPr>
                          <a:rPr lang="en-US" sz="3200" dirty="0">
                            <a:latin typeface="Times New Roman" panose="02020603050405020304" pitchFamily="18" charset="0"/>
                            <a:cs typeface="Times New Roman" panose="02020603050405020304" pitchFamily="18" charset="0"/>
                          </a:rPr>
                          <m:t>30</m:t>
                        </m:r>
                      </m:den>
                    </m:f>
                  </m:oMath>
                </a14:m>
                <a:r>
                  <a:rPr lang="en-US" sz="32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latin typeface="Cambria Math" panose="02040503050406030204" pitchFamily="18" charset="0"/>
                          </a:rPr>
                        </m:ctrlPr>
                      </m:fPr>
                      <m:num>
                        <m:r>
                          <m:rPr>
                            <m:nor/>
                          </m:rPr>
                          <a:rPr lang="en-US" sz="3200" dirty="0">
                            <a:latin typeface="Times New Roman" panose="02020603050405020304" pitchFamily="18" charset="0"/>
                            <a:cs typeface="Times New Roman" panose="02020603050405020304" pitchFamily="18" charset="0"/>
                          </a:rPr>
                          <m:t>1</m:t>
                        </m:r>
                      </m:num>
                      <m:den>
                        <m:r>
                          <m:rPr>
                            <m:nor/>
                          </m:rPr>
                          <a:rPr lang="en-US" sz="3200" dirty="0">
                            <a:latin typeface="Times New Roman" panose="02020603050405020304" pitchFamily="18" charset="0"/>
                            <a:cs typeface="Times New Roman" panose="02020603050405020304" pitchFamily="18" charset="0"/>
                          </a:rPr>
                          <m:t>15</m:t>
                        </m:r>
                      </m:den>
                    </m:f>
                  </m:oMath>
                </a14:m>
                <a:r>
                  <a:rPr lang="en-US" sz="3200" dirty="0">
                    <a:latin typeface="Times New Roman" panose="02020603050405020304" pitchFamily="18" charset="0"/>
                    <a:cs typeface="Times New Roman" panose="02020603050405020304" pitchFamily="18" charset="0"/>
                  </a:rPr>
                  <a:t> mẫu </a:t>
                </a:r>
                <a:r>
                  <a:rPr lang="en-US" sz="3200" dirty="0" err="1">
                    <a:latin typeface="Times New Roman" panose="02020603050405020304" pitchFamily="18" charset="0"/>
                    <a:cs typeface="Times New Roman" panose="02020603050405020304" pitchFamily="18" charset="0"/>
                  </a:rPr>
                  <a:t>đất</a:t>
                </a:r>
                <a:endParaRPr lang="en-US" altLang="en-US" sz="3200" dirty="0">
                  <a:latin typeface="Times New Roman" panose="02020603050405020304" pitchFamily="18" charset="0"/>
                  <a:cs typeface="Times New Roman" panose="02020603050405020304" pitchFamily="18" charset="0"/>
                </a:endParaRPr>
              </a:p>
            </p:txBody>
          </p:sp>
        </mc:Choice>
        <mc:Fallback xmlns="">
          <p:sp>
            <p:nvSpPr>
              <p:cNvPr id="6" name="Text Box 9">
                <a:extLst>
                  <a:ext uri="{FF2B5EF4-FFF2-40B4-BE49-F238E27FC236}">
                    <a16:creationId xmlns:a16="http://schemas.microsoft.com/office/drawing/2014/main" id="{14B03A16-8935-BFB5-323C-D9BB76311F83}"/>
                  </a:ext>
                </a:extLst>
              </p:cNvPr>
              <p:cNvSpPr txBox="1">
                <a:spLocks noRot="1" noChangeAspect="1" noMove="1" noResize="1" noEditPoints="1" noAdjustHandles="1" noChangeArrowheads="1" noChangeShapeType="1" noTextEdit="1"/>
              </p:cNvSpPr>
              <p:nvPr/>
            </p:nvSpPr>
            <p:spPr bwMode="auto">
              <a:xfrm>
                <a:off x="700600" y="1294035"/>
                <a:ext cx="10771388" cy="1823769"/>
              </a:xfrm>
              <a:prstGeom prst="rect">
                <a:avLst/>
              </a:prstGeom>
              <a:blipFill>
                <a:blip r:embed="rId3"/>
                <a:stretch>
                  <a:fillRect l="-2320" b="-6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EEFE76B8-D650-5FC6-1BAB-11A7DD9D276B}"/>
                  </a:ext>
                </a:extLst>
              </p:cNvPr>
              <p:cNvSpPr txBox="1">
                <a:spLocks noChangeArrowheads="1"/>
              </p:cNvSpPr>
              <p:nvPr/>
            </p:nvSpPr>
            <p:spPr bwMode="auto">
              <a:xfrm>
                <a:off x="700600" y="3353722"/>
                <a:ext cx="11097959" cy="1823769"/>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pPr>
                  <a:lnSpc>
                    <a:spcPct val="150000"/>
                  </a:lnSpc>
                </a:pPr>
                <a:r>
                  <a:rPr lang="en-US" sz="3200" dirty="0">
                    <a:latin typeface="Times New Roman" panose="02020603050405020304" pitchFamily="18" charset="0"/>
                    <a:cs typeface="Times New Roman" panose="02020603050405020304" pitchFamily="18" charset="0"/>
                  </a:rPr>
                  <a:t>Máy </a:t>
                </a:r>
                <a:r>
                  <a:rPr lang="en-US" sz="3200" dirty="0" err="1">
                    <a:latin typeface="Times New Roman" panose="02020603050405020304" pitchFamily="18" charset="0"/>
                    <a:cs typeface="Times New Roman" panose="02020603050405020304" pitchFamily="18" charset="0"/>
                  </a:rPr>
                  <a:t>cày</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cày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a:t>
                </a:r>
              </a:p>
              <a:p>
                <a:pPr>
                  <a:lnSpc>
                    <a:spcPct val="150000"/>
                  </a:lnSpc>
                </a:pPr>
                <a:r>
                  <a:rPr lang="vi-VN" sz="3200" b="0" dirty="0">
                    <a:latin typeface="Times New Roman" panose="02020603050405020304" pitchFamily="18" charset="0"/>
                    <a:cs typeface="Times New Roman" panose="02020603050405020304" pitchFamily="18" charset="0"/>
                  </a:rPr>
                  <a:t>Trong 1 phút máy cày </a:t>
                </a:r>
                <a:r>
                  <a:rPr lang="en-US" sz="3200" b="0" dirty="0">
                    <a:latin typeface="Times New Roman" panose="02020603050405020304" pitchFamily="18" charset="0"/>
                    <a:cs typeface="Times New Roman" panose="02020603050405020304" pitchFamily="18" charset="0"/>
                  </a:rPr>
                  <a:t>B</a:t>
                </a:r>
                <a:r>
                  <a:rPr lang="vi-VN" sz="3200" b="0" dirty="0">
                    <a:latin typeface="Times New Roman" panose="02020603050405020304" pitchFamily="18" charset="0"/>
                    <a:cs typeface="Times New Roman" panose="02020603050405020304" pitchFamily="18" charset="0"/>
                  </a:rPr>
                  <a:t> cày được</a:t>
                </a:r>
                <a:r>
                  <a:rPr lang="en-US" sz="3200" b="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0" i="1">
                            <a:latin typeface="Cambria Math" panose="02040503050406030204" pitchFamily="18" charset="0"/>
                          </a:rPr>
                        </m:ctrlPr>
                      </m:fPr>
                      <m:num>
                        <m:r>
                          <m:rPr>
                            <m:nor/>
                          </m:rPr>
                          <a:rPr lang="en-US" sz="3200" b="0" dirty="0">
                            <a:latin typeface="Times New Roman" panose="02020603050405020304" pitchFamily="18" charset="0"/>
                            <a:cs typeface="Times New Roman" panose="02020603050405020304" pitchFamily="18" charset="0"/>
                          </a:rPr>
                          <m:t>1</m:t>
                        </m:r>
                        <m:r>
                          <m:rPr>
                            <m:nor/>
                          </m:rPr>
                          <a:rPr lang="en-US" sz="3200" b="0" i="0" dirty="0" smtClean="0">
                            <a:latin typeface="Times New Roman" panose="02020603050405020304" pitchFamily="18" charset="0"/>
                            <a:cs typeface="Times New Roman" panose="02020603050405020304" pitchFamily="18" charset="0"/>
                          </a:rPr>
                          <m:t>.1</m:t>
                        </m:r>
                      </m:num>
                      <m:den>
                        <m:r>
                          <m:rPr>
                            <m:nor/>
                          </m:rPr>
                          <a:rPr lang="en-US" sz="3200" b="0" i="0" dirty="0" smtClean="0">
                            <a:latin typeface="Times New Roman" panose="02020603050405020304" pitchFamily="18" charset="0"/>
                            <a:cs typeface="Times New Roman" panose="02020603050405020304" pitchFamily="18" charset="0"/>
                          </a:rPr>
                          <m:t>1</m:t>
                        </m:r>
                        <m:r>
                          <m:rPr>
                            <m:nor/>
                          </m:rPr>
                          <a:rPr lang="en-US" sz="3200" b="0" dirty="0">
                            <a:latin typeface="Times New Roman" panose="02020603050405020304" pitchFamily="18" charset="0"/>
                            <a:cs typeface="Times New Roman" panose="02020603050405020304" pitchFamily="18" charset="0"/>
                          </a:rPr>
                          <m:t>0</m:t>
                        </m:r>
                      </m:den>
                    </m:f>
                  </m:oMath>
                </a14:m>
                <a:r>
                  <a:rPr lang="en-US" sz="3200" b="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b="0" i="1">
                            <a:latin typeface="Cambria Math" panose="02040503050406030204" pitchFamily="18" charset="0"/>
                          </a:rPr>
                        </m:ctrlPr>
                      </m:fPr>
                      <m:num>
                        <m:r>
                          <m:rPr>
                            <m:nor/>
                          </m:rPr>
                          <a:rPr lang="en-US" sz="3200" b="0" dirty="0">
                            <a:latin typeface="Times New Roman" panose="02020603050405020304" pitchFamily="18" charset="0"/>
                            <a:cs typeface="Times New Roman" panose="02020603050405020304" pitchFamily="18" charset="0"/>
                          </a:rPr>
                          <m:t>1</m:t>
                        </m:r>
                      </m:num>
                      <m:den>
                        <m:r>
                          <m:rPr>
                            <m:nor/>
                          </m:rPr>
                          <a:rPr lang="en-US" sz="3200" b="0" dirty="0">
                            <a:latin typeface="Times New Roman" panose="02020603050405020304" pitchFamily="18" charset="0"/>
                            <a:cs typeface="Times New Roman" panose="02020603050405020304" pitchFamily="18" charset="0"/>
                          </a:rPr>
                          <m:t>1</m:t>
                        </m:r>
                        <m:r>
                          <m:rPr>
                            <m:nor/>
                          </m:rPr>
                          <a:rPr lang="en-US" sz="3200" b="0" i="0" dirty="0" smtClean="0">
                            <a:latin typeface="Times New Roman" panose="02020603050405020304" pitchFamily="18" charset="0"/>
                            <a:cs typeface="Times New Roman" panose="02020603050405020304" pitchFamily="18" charset="0"/>
                          </a:rPr>
                          <m:t>0</m:t>
                        </m:r>
                      </m:den>
                    </m:f>
                  </m:oMath>
                </a14:m>
                <a:r>
                  <a:rPr lang="en-US" sz="3200" b="0" dirty="0">
                    <a:latin typeface="Times New Roman" panose="02020603050405020304" pitchFamily="18" charset="0"/>
                    <a:cs typeface="Times New Roman" panose="02020603050405020304" pitchFamily="18" charset="0"/>
                  </a:rPr>
                  <a:t> mẫu </a:t>
                </a:r>
                <a:r>
                  <a:rPr lang="en-US" sz="3200" b="0" dirty="0" err="1">
                    <a:latin typeface="Times New Roman" panose="02020603050405020304" pitchFamily="18" charset="0"/>
                    <a:cs typeface="Times New Roman" panose="02020603050405020304" pitchFamily="18" charset="0"/>
                  </a:rPr>
                  <a:t>đất</a:t>
                </a:r>
                <a:endParaRPr lang="en-US" altLang="en-US" sz="3200" b="0" dirty="0">
                  <a:latin typeface="Times New Roman" panose="02020603050405020304" pitchFamily="18" charset="0"/>
                  <a:cs typeface="Times New Roman" panose="02020603050405020304" pitchFamily="18" charset="0"/>
                </a:endParaRPr>
              </a:p>
            </p:txBody>
          </p:sp>
        </mc:Choice>
        <mc:Fallback xmlns="">
          <p:sp>
            <p:nvSpPr>
              <p:cNvPr id="7" name="Text Box 9">
                <a:extLst>
                  <a:ext uri="{FF2B5EF4-FFF2-40B4-BE49-F238E27FC236}">
                    <a16:creationId xmlns:a16="http://schemas.microsoft.com/office/drawing/2014/main" id="{EEFE76B8-D650-5FC6-1BAB-11A7DD9D276B}"/>
                  </a:ext>
                </a:extLst>
              </p:cNvPr>
              <p:cNvSpPr txBox="1">
                <a:spLocks noRot="1" noChangeAspect="1" noMove="1" noResize="1" noEditPoints="1" noAdjustHandles="1" noChangeArrowheads="1" noChangeShapeType="1" noTextEdit="1"/>
              </p:cNvSpPr>
              <p:nvPr/>
            </p:nvSpPr>
            <p:spPr bwMode="auto">
              <a:xfrm>
                <a:off x="700600" y="3353722"/>
                <a:ext cx="11097959" cy="1823769"/>
              </a:xfrm>
              <a:prstGeom prst="rect">
                <a:avLst/>
              </a:prstGeom>
              <a:blipFill>
                <a:blip r:embed="rId4"/>
                <a:stretch>
                  <a:fillRect l="-2253" b="-6355"/>
                </a:stretch>
              </a:blipFill>
            </p:spPr>
            <p:txBody>
              <a:bodyPr/>
              <a:lstStyle/>
              <a:p>
                <a:r>
                  <a:rPr lang="en-US">
                    <a:noFill/>
                  </a:rPr>
                  <a:t> </a:t>
                </a:r>
              </a:p>
            </p:txBody>
          </p:sp>
        </mc:Fallback>
      </mc:AlternateContent>
      <p:sp>
        <p:nvSpPr>
          <p:cNvPr id="8" name="Text Box 9">
            <a:extLst>
              <a:ext uri="{FF2B5EF4-FFF2-40B4-BE49-F238E27FC236}">
                <a16:creationId xmlns:a16="http://schemas.microsoft.com/office/drawing/2014/main" id="{51347510-63C9-649A-1574-7A58D6894E77}"/>
              </a:ext>
            </a:extLst>
          </p:cNvPr>
          <p:cNvSpPr txBox="1">
            <a:spLocks noChangeArrowheads="1"/>
          </p:cNvSpPr>
          <p:nvPr/>
        </p:nvSpPr>
        <p:spPr bwMode="auto">
          <a:xfrm>
            <a:off x="700600" y="479249"/>
            <a:ext cx="5624000" cy="615553"/>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altLang="en-US" sz="3000" b="1" dirty="0"/>
              <a:t>b.</a:t>
            </a:r>
            <a:endParaRPr lang="en-US" altLang="en-US" sz="3000" dirty="0"/>
          </a:p>
        </p:txBody>
      </p:sp>
      <p:sp>
        <p:nvSpPr>
          <p:cNvPr id="3" name="Text Box 9">
            <a:extLst>
              <a:ext uri="{FF2B5EF4-FFF2-40B4-BE49-F238E27FC236}">
                <a16:creationId xmlns:a16="http://schemas.microsoft.com/office/drawing/2014/main" id="{17D2E55B-7A97-9175-B85F-70492B288B51}"/>
              </a:ext>
            </a:extLst>
          </p:cNvPr>
          <p:cNvSpPr txBox="1">
            <a:spLocks noChangeArrowheads="1"/>
          </p:cNvSpPr>
          <p:nvPr/>
        </p:nvSpPr>
        <p:spPr bwMode="auto">
          <a:xfrm>
            <a:off x="2151885" y="5413409"/>
            <a:ext cx="10771388" cy="649665"/>
          </a:xfrm>
          <a:prstGeom prst="rect">
            <a:avLst/>
          </a:prstGeom>
        </p:spPr>
        <p:txBody>
          <a:bodyPr wrap="square" lIns="0" tIns="0" rIns="0" bIns="0" rtlCol="0" anchor="t">
            <a:spAutoFit/>
          </a:bodyPr>
          <a:lstStyle>
            <a:defPPr>
              <a:defRPr lang="vi-VN"/>
            </a:defPPr>
            <a:lvl1pPr>
              <a:lnSpc>
                <a:spcPct val="150000"/>
              </a:lnSpc>
              <a:spcBef>
                <a:spcPct val="0"/>
              </a:spcBef>
              <a:defRPr sz="3000" b="1">
                <a:solidFill>
                  <a:schemeClr val="bg1"/>
                </a:solidFill>
                <a:latin typeface="Roboto" panose="02000000000000000000" pitchFamily="2" charset="0"/>
                <a:cs typeface="Arial" panose="020B0604020202020204" pitchFamily="34" charset="0"/>
              </a:defRPr>
            </a:lvl1pPr>
          </a:lstStyle>
          <a:p>
            <a:r>
              <a:rPr lang="vi-VN" sz="3200" dirty="0">
                <a:latin typeface="+mj-lt"/>
              </a:rPr>
              <a:t>Vậy máy cày B thực hiện được công lớn hơn máy cày A.</a:t>
            </a:r>
            <a:endParaRPr lang="en-US" altLang="en-US" sz="3200" dirty="0">
              <a:latin typeface="+mj-lt"/>
            </a:endParaRPr>
          </a:p>
        </p:txBody>
      </p:sp>
      <p:pic>
        <p:nvPicPr>
          <p:cNvPr id="4" name="Graphic 3" descr="Arrow Slight curve">
            <a:extLst>
              <a:ext uri="{FF2B5EF4-FFF2-40B4-BE49-F238E27FC236}">
                <a16:creationId xmlns:a16="http://schemas.microsoft.com/office/drawing/2014/main" id="{CB1578BD-2E6B-A1BA-415A-B3C0D629A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012" y="5371328"/>
            <a:ext cx="1016420" cy="1016420"/>
          </a:xfrm>
          <a:prstGeom prst="rect">
            <a:avLst/>
          </a:prstGeom>
        </p:spPr>
      </p:pic>
    </p:spTree>
    <p:extLst>
      <p:ext uri="{BB962C8B-B14F-4D97-AF65-F5344CB8AC3E}">
        <p14:creationId xmlns:p14="http://schemas.microsoft.com/office/powerpoint/2010/main" val="14072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12979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200" dirty="0">
                <a:solidFill>
                  <a:srgbClr val="FFFFFF"/>
                </a:solidFill>
                <a:latin typeface="+mj-lt"/>
              </a:rPr>
              <a:t>Tốc độ thực hiện c</a:t>
            </a:r>
            <a:r>
              <a:rPr lang="en-US" sz="3200" dirty="0" err="1">
                <a:solidFill>
                  <a:srgbClr val="FFFFFF"/>
                </a:solidFill>
                <a:latin typeface="Times New Roman" panose="02020603050405020304" pitchFamily="18" charset="0"/>
                <a:cs typeface="Times New Roman" panose="02020603050405020304" pitchFamily="18" charset="0"/>
              </a:rPr>
              <a:t>ông</a:t>
            </a:r>
            <a:r>
              <a:rPr lang="vi-VN" sz="3200" dirty="0">
                <a:solidFill>
                  <a:srgbClr val="FFFFFF"/>
                </a:solidFill>
                <a:latin typeface="+mj-lt"/>
              </a:rPr>
              <a:t> nhanh hay chậm của người hay thiết bị sinh công được gọi là </a:t>
            </a:r>
            <a:r>
              <a:rPr lang="vi-VN" sz="3200" b="1" dirty="0">
                <a:solidFill>
                  <a:srgbClr val="FFFF00"/>
                </a:solidFill>
                <a:latin typeface="+mj-lt"/>
              </a:rPr>
              <a:t>công suất</a:t>
            </a:r>
            <a:endParaRPr lang="en-US" sz="3200" b="1" dirty="0">
              <a:solidFill>
                <a:srgbClr val="FFFF00"/>
              </a:solidFill>
              <a:latin typeface="+mj-lt"/>
            </a:endParaRPr>
          </a:p>
        </p:txBody>
      </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thức</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tính</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endPar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5918435" y="2237650"/>
                  <a:ext cx="1965969" cy="1623691"/>
                </a:xfrm>
                <a:prstGeom prst="rect">
                  <a:avLst/>
                </a:prstGeom>
                <a:noFill/>
              </p:spPr>
              <p:txBody>
                <a:bodyPr wrap="square">
                  <a:spAutoFit/>
                </a:bodyPr>
                <a:lstStyle/>
                <a:p>
                  <a:pPr lvl="0"/>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14:m>
                    <m:oMath xmlns:m="http://schemas.openxmlformats.org/officeDocument/2006/math">
                      <m:f>
                        <m:fPr>
                          <m:ctrlPr>
                            <a:rPr kumimoji="0" lang="en-US" sz="4000" b="0" i="1" u="none" strike="noStrike" kern="120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m:t>A</m:t>
                          </m:r>
                        </m:num>
                        <m:den>
                          <m:r>
                            <m:rPr>
                              <m:nor/>
                            </m:rPr>
                            <a:rPr lang="en-US" sz="4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m:t>t</m:t>
                          </m:r>
                        </m:den>
                      </m:f>
                    </m:oMath>
                  </a14:m>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5918435" y="2237650"/>
                  <a:ext cx="1965969" cy="1623691"/>
                </a:xfrm>
                <a:prstGeom prst="rect">
                  <a:avLst/>
                </a:prstGeom>
                <a:blipFill>
                  <a:blip r:embed="rId2"/>
                  <a:stretch>
                    <a:fillRect l="-13514" b="-10169"/>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994520"/>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P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endPar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được</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(J)</a:t>
            </a:r>
            <a:endPar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gian</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(s)</a:t>
            </a:r>
            <a:endPar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trong</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đó</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82036"/>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sz="3000" b="0" dirty="0">
                    <a:latin typeface="+mj-lt"/>
                  </a:rPr>
                  <a:t>Đơn vị của công suất là </a:t>
                </a:r>
                <a:r>
                  <a:rPr lang="vi-VN" sz="3000" dirty="0">
                    <a:latin typeface="+mj-lt"/>
                  </a:rPr>
                  <a:t>oát (W):</a:t>
                </a:r>
                <a:r>
                  <a:rPr lang="en-US" sz="3000" dirty="0">
                    <a:latin typeface="+mj-lt"/>
                  </a:rPr>
                  <a:t> 1 W = </a:t>
                </a:r>
                <a14:m>
                  <m:oMath xmlns:m="http://schemas.openxmlformats.org/officeDocument/2006/math">
                    <m:f>
                      <m:fPr>
                        <m:ctrlPr>
                          <a:rPr lang="en-US" sz="3000" i="1" smtClean="0">
                            <a:latin typeface="Cambria Math" panose="02040503050406030204" pitchFamily="18" charset="0"/>
                          </a:rPr>
                        </m:ctrlPr>
                      </m:fPr>
                      <m:num>
                        <m:r>
                          <m:rPr>
                            <m:nor/>
                          </m:rPr>
                          <a:rPr lang="en-US" sz="3000" dirty="0">
                            <a:latin typeface="+mj-lt"/>
                          </a:rPr>
                          <m:t>1</m:t>
                        </m:r>
                        <m:r>
                          <m:rPr>
                            <m:nor/>
                          </m:rPr>
                          <a:rPr lang="en-US" sz="3000" dirty="0">
                            <a:latin typeface="+mj-lt"/>
                          </a:rPr>
                          <m:t>J</m:t>
                        </m:r>
                      </m:num>
                      <m:den>
                        <m:r>
                          <m:rPr>
                            <m:nor/>
                          </m:rPr>
                          <a:rPr lang="en-US" sz="3000" dirty="0">
                            <a:latin typeface="+mj-lt"/>
                          </a:rPr>
                          <m:t>1</m:t>
                        </m:r>
                        <m:r>
                          <m:rPr>
                            <m:nor/>
                          </m:rPr>
                          <a:rPr lang="en-US" sz="3000" dirty="0">
                            <a:latin typeface="+mj-lt"/>
                          </a:rPr>
                          <m:t>s</m:t>
                        </m:r>
                      </m:den>
                    </m:f>
                  </m:oMath>
                </a14:m>
                <a:endParaRPr lang="en-US" altLang="en-US" sz="3000" dirty="0">
                  <a:latin typeface="+mj-lt"/>
                </a:endParaRPr>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82036"/>
              </a:xfrm>
              <a:prstGeom prst="rect">
                <a:avLst/>
              </a:prstGeom>
              <a:blipFill>
                <a:blip r:embed="rId3"/>
                <a:stretch>
                  <a:fillRect l="-3169" b="-12414"/>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6948"/>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0341AE-BF78-5BDD-8782-08CA646B2F44}"/>
              </a:ext>
            </a:extLst>
          </p:cNvPr>
          <p:cNvSpPr txBox="1"/>
          <p:nvPr/>
        </p:nvSpPr>
        <p:spPr>
          <a:xfrm>
            <a:off x="5188076" y="2582322"/>
            <a:ext cx="6768698" cy="190738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Kể</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tên</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các</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đơn</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vị</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công</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vi-VN"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suất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khác</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mà</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em</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biết</a:t>
            </a:r>
            <a:r>
              <a:rPr kumimoji="0" lang="en-US" altLang="en-US" sz="5400"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a:t>
            </a:r>
            <a:endParaRPr kumimoji="0" lang="en-US" sz="5400"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92443"/>
          </a:xfrm>
          <a:prstGeom prst="rect">
            <a:avLst/>
          </a:prstGeom>
        </p:spPr>
        <p:txBody>
          <a:bodyPr wrap="square" lIns="0" tIns="0" rIns="0" bIns="0" rtlCol="0" anchor="t">
            <a:spAutoFit/>
          </a:bodyPr>
          <a:lstStyle/>
          <a:p>
            <a:pPr algn="just">
              <a:spcBef>
                <a:spcPct val="0"/>
              </a:spcBef>
            </a:pP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suất</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là</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gì</a:t>
            </a:r>
            <a:r>
              <a:rPr lang="en-US" altLang="en-US" sz="3200" dirty="0">
                <a:latin typeface="Times New Roman" panose="02020603050405020304" pitchFamily="18" charset="0"/>
                <a:ea typeface="Arimo" panose="020B0604020202020204" charset="0"/>
                <a:cs typeface="Times New Roman" panose="02020603050405020304" pitchFamily="18" charset="0"/>
              </a:rPr>
              <a:t>?</a:t>
            </a:r>
            <a:endParaRPr lang="en-US" altLang="en-US" sz="3200" b="1" dirty="0">
              <a:latin typeface="Times New Roman" panose="02020603050405020304" pitchFamily="18" charset="0"/>
              <a:ea typeface="Arimo" panose="020B0604020202020204" charset="0"/>
              <a:cs typeface="Times New Roman" panose="02020603050405020304" pitchFamily="18"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92443"/>
          </a:xfrm>
          <a:prstGeom prst="rect">
            <a:avLst/>
          </a:prstGeom>
        </p:spPr>
        <p:txBody>
          <a:bodyPr wrap="square" lIns="0" tIns="0" rIns="0" bIns="0" rtlCol="0" anchor="t">
            <a:spAutoFit/>
          </a:bodyPr>
          <a:lstStyle/>
          <a:p>
            <a:pPr algn="just">
              <a:spcBef>
                <a:spcPct val="0"/>
              </a:spcBef>
            </a:pPr>
            <a:r>
              <a:rPr lang="en-US" altLang="en-US" sz="3200" dirty="0" err="1">
                <a:latin typeface="Times New Roman" panose="02020603050405020304" pitchFamily="18" charset="0"/>
                <a:ea typeface="Arimo" panose="020B0604020202020204" charset="0"/>
                <a:cs typeface="Times New Roman" panose="02020603050405020304" pitchFamily="18" charset="0"/>
              </a:rPr>
              <a:t>Đơn</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vị</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đo</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suất</a:t>
            </a:r>
            <a:endParaRPr lang="en-US" altLang="en-US" sz="3200" b="1" dirty="0">
              <a:latin typeface="Times New Roman" panose="02020603050405020304" pitchFamily="18" charset="0"/>
              <a:ea typeface="Arimo" panose="020B0604020202020204" charset="0"/>
              <a:cs typeface="Times New Roman" panose="02020603050405020304" pitchFamily="18"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622102" cy="492443"/>
          </a:xfrm>
          <a:prstGeom prst="rect">
            <a:avLst/>
          </a:prstGeom>
        </p:spPr>
        <p:txBody>
          <a:bodyPr wrap="square" lIns="0" tIns="0" rIns="0" bIns="0" rtlCol="0" anchor="t">
            <a:spAutoFit/>
          </a:bodyPr>
          <a:lstStyle/>
          <a:p>
            <a:pPr algn="just">
              <a:spcBef>
                <a:spcPct val="0"/>
              </a:spcBef>
            </a:pPr>
            <a:r>
              <a:rPr lang="en-US" altLang="en-US" sz="3200" dirty="0" err="1">
                <a:latin typeface="Times New Roman" panose="02020603050405020304" pitchFamily="18" charset="0"/>
                <a:ea typeface="Arimo" panose="020B0604020202020204" charset="0"/>
                <a:cs typeface="Times New Roman" panose="02020603050405020304" pitchFamily="18" charset="0"/>
              </a:rPr>
              <a:t>Tính</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được</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công</a:t>
            </a:r>
            <a:r>
              <a:rPr lang="en-US" altLang="en-US" sz="3200" dirty="0">
                <a:latin typeface="Times New Roman" panose="02020603050405020304" pitchFamily="18" charset="0"/>
                <a:ea typeface="Arimo" panose="020B0604020202020204" charset="0"/>
                <a:cs typeface="Times New Roman" panose="02020603050405020304" pitchFamily="18" charset="0"/>
              </a:rPr>
              <a:t> </a:t>
            </a:r>
            <a:r>
              <a:rPr lang="en-US" altLang="en-US" sz="3200" dirty="0" err="1">
                <a:latin typeface="Times New Roman" panose="02020603050405020304" pitchFamily="18" charset="0"/>
                <a:ea typeface="Arimo" panose="020B0604020202020204" charset="0"/>
                <a:cs typeface="Times New Roman" panose="02020603050405020304" pitchFamily="18" charset="0"/>
              </a:rPr>
              <a:t>suất</a:t>
            </a:r>
            <a:endParaRPr lang="en-US" altLang="en-US" sz="3200" b="1" dirty="0">
              <a:latin typeface="Times New Roman" panose="02020603050405020304" pitchFamily="18" charset="0"/>
              <a:ea typeface="Arimo" panose="020B0604020202020204" charset="0"/>
              <a:cs typeface="Times New Roman" panose="02020603050405020304" pitchFamily="18"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Times New Roman" panose="02020603050405020304" pitchFamily="18" charset="0"/>
                <a:ea typeface="Tahoma" panose="020B0604030504040204" pitchFamily="34" charset="0"/>
                <a:cs typeface="Times New Roman" panose="02020603050405020304" pitchFamily="18" charset="0"/>
              </a:rPr>
              <a:t>MỤC TIÊU</a:t>
            </a:r>
            <a:endParaRPr lang="en-US" sz="4800" dirty="0">
              <a:solidFill>
                <a:srgbClr val="BA621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Một</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số</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đơn</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vị</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khác</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của</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công</a:t>
            </a:r>
            <a:r>
              <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suất</a:t>
            </a:r>
            <a:endParaRPr kumimoji="0" lang="en-US"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4209385"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Kilô</a:t>
            </a:r>
            <a:r>
              <a:rPr lang="en-US" noProof="0" dirty="0" err="1">
                <a:solidFill>
                  <a:srgbClr val="FFFFFF"/>
                </a:solidFill>
                <a:latin typeface="Times New Roman" panose="02020603050405020304" pitchFamily="18" charset="0"/>
                <a:cs typeface="Times New Roman" panose="02020603050405020304" pitchFamily="18" charset="0"/>
              </a:rPr>
              <a:t>oát</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k</a:t>
            </a:r>
            <a:r>
              <a:rPr lang="en-US" dirty="0">
                <a:solidFill>
                  <a:srgbClr val="FFFFFF"/>
                </a:solidFill>
                <a:latin typeface="Times New Roman" panose="02020603050405020304" pitchFamily="18" charset="0"/>
                <a:cs typeface="Times New Roman" panose="02020603050405020304" pitchFamily="18" charset="0"/>
              </a:rPr>
              <a:t>W</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3</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W</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Mêga</a:t>
            </a:r>
            <a:r>
              <a:rPr lang="en-US" dirty="0" err="1">
                <a:solidFill>
                  <a:srgbClr val="FFFFFF"/>
                </a:solidFill>
                <a:latin typeface="Times New Roman" panose="02020603050405020304" pitchFamily="18" charset="0"/>
                <a:cs typeface="Times New Roman" panose="02020603050405020304" pitchFamily="18" charset="0"/>
              </a:rPr>
              <a:t>oát</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M</a:t>
            </a:r>
            <a:r>
              <a:rPr lang="en-US" dirty="0">
                <a:solidFill>
                  <a:srgbClr val="FFFFFF"/>
                </a:solidFill>
                <a:latin typeface="Times New Roman" panose="02020603050405020304" pitchFamily="18" charset="0"/>
                <a:cs typeface="Times New Roman" panose="02020603050405020304" pitchFamily="18" charset="0"/>
              </a:rPr>
              <a:t>W</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6</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W</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Mã</a:t>
            </a:r>
            <a:r>
              <a:rPr kumimoji="0" lang="en-US"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HP = 746 </a:t>
            </a:r>
            <a:r>
              <a:rPr lang="en-US" dirty="0">
                <a:solidFill>
                  <a:srgbClr val="FFFFFF"/>
                </a:solidFill>
                <a:latin typeface="Times New Roman" panose="02020603050405020304" pitchFamily="18" charset="0"/>
                <a:cs typeface="Times New Roman" panose="02020603050405020304" pitchFamily="18" charset="0"/>
              </a:rPr>
              <a:t>W</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BTU/h: 1 </a:t>
            </a:r>
            <a:r>
              <a:rPr lang="en-US" dirty="0">
                <a:solidFill>
                  <a:srgbClr val="FFFFFF"/>
                </a:solidFill>
                <a:latin typeface="Times New Roman" panose="02020603050405020304" pitchFamily="18" charset="0"/>
                <a:cs typeface="Times New Roman" panose="02020603050405020304" pitchFamily="18" charset="0"/>
              </a:rPr>
              <a:t>BTU/h</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0,293 </a:t>
            </a:r>
            <a:r>
              <a:rPr lang="en-US" dirty="0">
                <a:solidFill>
                  <a:srgbClr val="FFFFFF"/>
                </a:solidFill>
                <a:latin typeface="Times New Roman" panose="02020603050405020304" pitchFamily="18" charset="0"/>
                <a:cs typeface="Times New Roman" panose="02020603050405020304" pitchFamily="18" charset="0"/>
              </a:rPr>
              <a:t>W</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Giga</a:t>
            </a:r>
            <a:r>
              <a:rPr lang="en-US" dirty="0" err="1">
                <a:solidFill>
                  <a:srgbClr val="FFFFFF"/>
                </a:solidFill>
                <a:latin typeface="Times New Roman" panose="02020603050405020304" pitchFamily="18" charset="0"/>
                <a:cs typeface="Times New Roman" panose="02020603050405020304" pitchFamily="18" charset="0"/>
              </a:rPr>
              <a:t>oát</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G</a:t>
            </a:r>
            <a:r>
              <a:rPr lang="en-US" dirty="0">
                <a:solidFill>
                  <a:srgbClr val="FFFFFF"/>
                </a:solidFill>
                <a:latin typeface="Times New Roman" panose="02020603050405020304" pitchFamily="18" charset="0"/>
                <a:cs typeface="Times New Roman" panose="02020603050405020304" pitchFamily="18" charset="0"/>
              </a:rPr>
              <a:t>W</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9</a:t>
            </a:r>
            <a:r>
              <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dirty="0">
                <a:solidFill>
                  <a:srgbClr val="FFFFFF"/>
                </a:solidFill>
                <a:latin typeface="Times New Roman" panose="02020603050405020304" pitchFamily="18" charset="0"/>
                <a:cs typeface="Times New Roman" panose="02020603050405020304" pitchFamily="18" charset="0"/>
              </a:rPr>
              <a:t>W</a:t>
            </a:r>
            <a:endParaRPr kumimoji="0" lang="en-US"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FF0000"/>
                </a:solidFill>
                <a:latin typeface="+mj-lt"/>
              </a:rPr>
              <a:t>Một Số Giá Trị Công Suất</a:t>
            </a:r>
            <a:endParaRPr lang="en-US" sz="3200" b="1" dirty="0">
              <a:solidFill>
                <a:srgbClr val="FF0000"/>
              </a:solidFill>
              <a:latin typeface="+mj-lt"/>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err="1">
                <a:solidFill>
                  <a:srgbClr val="1C4F59"/>
                </a:solidFill>
                <a:latin typeface="Times New Roman" panose="02020603050405020304" pitchFamily="18" charset="0"/>
                <a:cs typeface="Times New Roman" panose="02020603050405020304" pitchFamily="18" charset="0"/>
              </a:rPr>
              <a:t>Khoảng</a:t>
            </a:r>
            <a:r>
              <a:rPr lang="en-US" b="1" dirty="0">
                <a:solidFill>
                  <a:srgbClr val="1C4F59"/>
                </a:solidFill>
                <a:latin typeface="Times New Roman" panose="02020603050405020304" pitchFamily="18" charset="0"/>
                <a:cs typeface="Times New Roman" panose="02020603050405020304" pitchFamily="18" charset="0"/>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a:solidFill>
                  <a:srgbClr val="1C4F59"/>
                </a:solidFill>
                <a:latin typeface="Times New Roman" panose="02020603050405020304" pitchFamily="18" charset="0"/>
                <a:cs typeface="Times New Roman" panose="02020603050405020304" pitchFamily="18" charset="0"/>
              </a:rPr>
              <a:t>2.10</a:t>
            </a:r>
            <a:r>
              <a:rPr lang="en-US" b="1" baseline="30000" dirty="0">
                <a:solidFill>
                  <a:srgbClr val="1C4F59"/>
                </a:solidFill>
                <a:latin typeface="Times New Roman" panose="02020603050405020304" pitchFamily="18" charset="0"/>
                <a:cs typeface="Times New Roman" panose="02020603050405020304" pitchFamily="18" charset="0"/>
              </a:rPr>
              <a:t>4</a:t>
            </a:r>
            <a:r>
              <a:rPr lang="en-US" b="1" dirty="0">
                <a:solidFill>
                  <a:srgbClr val="1C4F59"/>
                </a:solidFill>
                <a:latin typeface="Times New Roman" panose="02020603050405020304" pitchFamily="18" charset="0"/>
                <a:cs typeface="Times New Roman" panose="02020603050405020304" pitchFamily="18" charset="0"/>
              </a:rPr>
              <a:t> – 3.10</a:t>
            </a:r>
            <a:r>
              <a:rPr lang="en-US" b="1" baseline="30000" dirty="0">
                <a:solidFill>
                  <a:srgbClr val="1C4F59"/>
                </a:solidFill>
                <a:latin typeface="Times New Roman" panose="02020603050405020304" pitchFamily="18" charset="0"/>
                <a:cs typeface="Times New Roman" panose="02020603050405020304" pitchFamily="18" charset="0"/>
              </a:rPr>
              <a:t>5</a:t>
            </a:r>
            <a:r>
              <a:rPr lang="en-US" b="1" dirty="0">
                <a:solidFill>
                  <a:srgbClr val="1C4F59"/>
                </a:solidFill>
                <a:latin typeface="Times New Roman" panose="02020603050405020304" pitchFamily="18" charset="0"/>
                <a:cs typeface="Times New Roman" panose="02020603050405020304" pitchFamily="18" charset="0"/>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a:solidFill>
                  <a:srgbClr val="1C4F59"/>
                </a:solidFill>
                <a:latin typeface="Times New Roman" panose="02020603050405020304" pitchFamily="18" charset="0"/>
                <a:cs typeface="Times New Roman" panose="02020603050405020304" pitchFamily="18" charset="0"/>
              </a:rPr>
              <a:t>10</a:t>
            </a:r>
            <a:r>
              <a:rPr lang="en-US" b="1" baseline="30000" dirty="0">
                <a:solidFill>
                  <a:srgbClr val="1C4F59"/>
                </a:solidFill>
                <a:latin typeface="Times New Roman" panose="02020603050405020304" pitchFamily="18" charset="0"/>
                <a:cs typeface="Times New Roman" panose="02020603050405020304" pitchFamily="18" charset="0"/>
              </a:rPr>
              <a:t>6</a:t>
            </a:r>
            <a:r>
              <a:rPr lang="en-US" b="1" dirty="0">
                <a:solidFill>
                  <a:srgbClr val="1C4F59"/>
                </a:solidFill>
                <a:latin typeface="Times New Roman" panose="02020603050405020304" pitchFamily="18" charset="0"/>
                <a:cs typeface="Times New Roman" panose="02020603050405020304" pitchFamily="18" charset="0"/>
              </a:rPr>
              <a:t> – 3.10</a:t>
            </a:r>
            <a:r>
              <a:rPr lang="en-US" b="1" baseline="30000" dirty="0">
                <a:solidFill>
                  <a:srgbClr val="1C4F59"/>
                </a:solidFill>
                <a:latin typeface="Times New Roman" panose="02020603050405020304" pitchFamily="18" charset="0"/>
                <a:cs typeface="Times New Roman" panose="02020603050405020304" pitchFamily="18" charset="0"/>
              </a:rPr>
              <a:t>6</a:t>
            </a:r>
            <a:r>
              <a:rPr lang="en-US" b="1" dirty="0">
                <a:solidFill>
                  <a:srgbClr val="1C4F59"/>
                </a:solidFill>
                <a:latin typeface="Times New Roman" panose="02020603050405020304" pitchFamily="18" charset="0"/>
                <a:cs typeface="Times New Roman" panose="02020603050405020304" pitchFamily="18" charset="0"/>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026111" y="6163363"/>
            <a:ext cx="2467183"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err="1">
                <a:solidFill>
                  <a:srgbClr val="1C4F59"/>
                </a:solidFill>
                <a:latin typeface="Times New Roman" panose="02020603050405020304" pitchFamily="18" charset="0"/>
                <a:cs typeface="Times New Roman" panose="02020603050405020304" pitchFamily="18" charset="0"/>
              </a:rPr>
              <a:t>Khoảng</a:t>
            </a:r>
            <a:r>
              <a:rPr lang="en-US" b="1" dirty="0">
                <a:solidFill>
                  <a:srgbClr val="1C4F59"/>
                </a:solidFill>
                <a:latin typeface="Times New Roman" panose="02020603050405020304" pitchFamily="18" charset="0"/>
                <a:cs typeface="Times New Roman" panose="02020603050405020304" pitchFamily="18" charset="0"/>
              </a:rPr>
              <a:t> 2.10</a:t>
            </a:r>
            <a:r>
              <a:rPr lang="en-US" b="1" baseline="30000" dirty="0">
                <a:solidFill>
                  <a:srgbClr val="1C4F59"/>
                </a:solidFill>
                <a:latin typeface="Times New Roman" panose="02020603050405020304" pitchFamily="18" charset="0"/>
                <a:cs typeface="Times New Roman" panose="02020603050405020304" pitchFamily="18" charset="0"/>
              </a:rPr>
              <a:t>7</a:t>
            </a:r>
            <a:r>
              <a:rPr lang="en-US" b="1" dirty="0">
                <a:solidFill>
                  <a:srgbClr val="1C4F59"/>
                </a:solidFill>
                <a:latin typeface="Times New Roman" panose="02020603050405020304" pitchFamily="18" charset="0"/>
                <a:cs typeface="Times New Roman" panose="02020603050405020304" pitchFamily="18" charset="0"/>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err="1">
                <a:solidFill>
                  <a:srgbClr val="1C4F59"/>
                </a:solidFill>
                <a:latin typeface="Times New Roman" panose="02020603050405020304" pitchFamily="18" charset="0"/>
                <a:cs typeface="Times New Roman" panose="02020603050405020304" pitchFamily="18" charset="0"/>
              </a:rPr>
              <a:t>Khoảng</a:t>
            </a:r>
            <a:r>
              <a:rPr lang="en-US" b="1" dirty="0">
                <a:solidFill>
                  <a:srgbClr val="1C4F59"/>
                </a:solidFill>
                <a:latin typeface="Times New Roman" panose="02020603050405020304" pitchFamily="18" charset="0"/>
                <a:cs typeface="Times New Roman" panose="02020603050405020304" pitchFamily="18" charset="0"/>
              </a:rPr>
              <a:t> 5.10</a:t>
            </a:r>
            <a:r>
              <a:rPr lang="en-US" b="1" baseline="30000" dirty="0">
                <a:solidFill>
                  <a:srgbClr val="1C4F59"/>
                </a:solidFill>
                <a:latin typeface="Times New Roman" panose="02020603050405020304" pitchFamily="18" charset="0"/>
                <a:cs typeface="Times New Roman" panose="02020603050405020304" pitchFamily="18" charset="0"/>
              </a:rPr>
              <a:t>9</a:t>
            </a:r>
            <a:r>
              <a:rPr lang="en-US" b="1" dirty="0">
                <a:solidFill>
                  <a:srgbClr val="1C4F59"/>
                </a:solidFill>
                <a:latin typeface="Times New Roman" panose="02020603050405020304" pitchFamily="18" charset="0"/>
                <a:cs typeface="Times New Roman" panose="02020603050405020304" pitchFamily="18" charset="0"/>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3826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b="1" dirty="0" err="1">
                <a:solidFill>
                  <a:srgbClr val="1C4F59"/>
                </a:solidFill>
                <a:latin typeface="Times New Roman" panose="02020603050405020304" pitchFamily="18" charset="0"/>
                <a:cs typeface="Times New Roman" panose="02020603050405020304" pitchFamily="18" charset="0"/>
              </a:rPr>
              <a:t>Khoảng</a:t>
            </a:r>
            <a:r>
              <a:rPr lang="en-US" b="1" dirty="0">
                <a:solidFill>
                  <a:srgbClr val="1C4F59"/>
                </a:solidFill>
                <a:latin typeface="Times New Roman" panose="02020603050405020304" pitchFamily="18" charset="0"/>
                <a:cs typeface="Times New Roman" panose="02020603050405020304" pitchFamily="18" charset="0"/>
              </a:rPr>
              <a:t> 37.10</a:t>
            </a:r>
            <a:r>
              <a:rPr lang="en-US" b="1" baseline="30000" dirty="0">
                <a:solidFill>
                  <a:srgbClr val="1C4F59"/>
                </a:solidFill>
                <a:latin typeface="Times New Roman" panose="02020603050405020304" pitchFamily="18" charset="0"/>
                <a:cs typeface="Times New Roman" panose="02020603050405020304" pitchFamily="18" charset="0"/>
              </a:rPr>
              <a:t>25</a:t>
            </a:r>
            <a:r>
              <a:rPr lang="en-US" b="1" dirty="0">
                <a:solidFill>
                  <a:srgbClr val="1C4F59"/>
                </a:solidFill>
                <a:latin typeface="Times New Roman" panose="02020603050405020304" pitchFamily="18" charset="0"/>
                <a:cs typeface="Times New Roman" panose="02020603050405020304" pitchFamily="18" charset="0"/>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106425" cy="6858000"/>
          </a:xfrm>
          <a:prstGeom prst="rect">
            <a:avLst/>
          </a:prstGeom>
          <a:solidFill>
            <a:srgbClr val="1A5866"/>
          </a:solidFill>
        </p:spPr>
        <p:txBody>
          <a:bodyPr/>
          <a:lstStyle/>
          <a:p>
            <a:endParaRPr lang="en-US"/>
          </a:p>
        </p:txBody>
      </p:sp>
      <p:sp>
        <p:nvSpPr>
          <p:cNvPr id="34" name="TextBox 34"/>
          <p:cNvSpPr txBox="1"/>
          <p:nvPr/>
        </p:nvSpPr>
        <p:spPr>
          <a:xfrm>
            <a:off x="172271" y="928421"/>
            <a:ext cx="5934154" cy="327564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vi-VN" sz="3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Cần cẩu A nâng được kiện hàng 2 tấn lên cao 5 m trong 1 phút. Cần cẩu B nâng được kiện hàng 1,5 tấn lên cao 8 m trong 40 s. Xem lực nâng bằng với</a:t>
            </a:r>
            <a:r>
              <a:rPr kumimoji="0" lang="en-US" sz="3000" b="0" i="0" u="none" strike="noStrike" kern="1200" cap="none" spc="0" normalizeH="0" noProof="0" dirty="0">
                <a:ln>
                  <a:noFill/>
                </a:ln>
                <a:solidFill>
                  <a:srgbClr val="FFFFFF"/>
                </a:solidFill>
                <a:effectLst/>
                <a:uLnTx/>
                <a:uFillTx/>
                <a:latin typeface="+mj-lt"/>
                <a:ea typeface="+mn-ea"/>
                <a:cs typeface="Arial" panose="020B0604020202020204" pitchFamily="34" charset="0"/>
              </a:rPr>
              <a:t> </a:t>
            </a:r>
            <a:r>
              <a:rPr kumimoji="0" lang="vi-VN" sz="3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trọng lượng của kiện hàng. So sánh</a:t>
            </a:r>
            <a:r>
              <a:rPr kumimoji="0" lang="en-US" sz="3000" b="0" i="0" u="none" strike="noStrike" kern="1200" cap="none" spc="0" normalizeH="0" noProof="0" dirty="0">
                <a:ln>
                  <a:noFill/>
                </a:ln>
                <a:solidFill>
                  <a:srgbClr val="FFFFFF"/>
                </a:solidFill>
                <a:effectLst/>
                <a:uLnTx/>
                <a:uFillTx/>
                <a:latin typeface="+mj-lt"/>
                <a:ea typeface="+mn-ea"/>
                <a:cs typeface="Arial" panose="020B0604020202020204" pitchFamily="34" charset="0"/>
              </a:rPr>
              <a:t> </a:t>
            </a:r>
            <a:r>
              <a:rPr kumimoji="0" lang="vi-VN" sz="3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công suất của hai cần cẩu</a:t>
            </a:r>
            <a:r>
              <a:rPr kumimoji="0" lang="vi-VN" sz="2800" b="0" i="0" u="none" strike="noStrike" kern="120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rPr>
              <a: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endParaRPr>
          </a:p>
        </p:txBody>
      </p:sp>
      <p:sp>
        <p:nvSpPr>
          <p:cNvPr id="70" name="Text Box 8"/>
          <p:cNvSpPr txBox="1">
            <a:spLocks noChangeArrowheads="1"/>
          </p:cNvSpPr>
          <p:nvPr/>
        </p:nvSpPr>
        <p:spPr bwMode="auto">
          <a:xfrm>
            <a:off x="6447965" y="666811"/>
            <a:ext cx="47629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cẩu</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là</a:t>
            </a:r>
            <a:endParaRPr lang="en-US" altLang="en-US" sz="3000" dirty="0">
              <a:latin typeface="Times New Roman" panose="02020603050405020304" pitchFamily="18" charset="0"/>
              <a:cs typeface="Times New Roman" panose="02020603050405020304" pitchFamily="18" charset="0"/>
            </a:endParaRP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603263" cy="60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853206" y="383408"/>
            <a:ext cx="1688889" cy="50565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Bài</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tập</a:t>
            </a:r>
            <a:r>
              <a:rPr kumimoji="0" lang="en-US"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794845" y="3811412"/>
            <a:ext cx="4516733" cy="319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3415006"/>
            <a:ext cx="47629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cẩu</a:t>
            </a:r>
            <a:r>
              <a:rPr lang="en-US" sz="3000" dirty="0">
                <a:latin typeface="Times New Roman" panose="02020603050405020304" pitchFamily="18" charset="0"/>
                <a:cs typeface="Times New Roman" panose="02020603050405020304" pitchFamily="18" charset="0"/>
              </a:rPr>
              <a:t> B </a:t>
            </a:r>
            <a:r>
              <a:rPr lang="en-US" sz="3000" dirty="0" err="1">
                <a:latin typeface="Times New Roman" panose="02020603050405020304" pitchFamily="18" charset="0"/>
                <a:cs typeface="Times New Roman" panose="02020603050405020304" pitchFamily="18" charset="0"/>
              </a:rPr>
              <a:t>là</a:t>
            </a:r>
            <a:endParaRPr lang="en-US" altLang="en-US" sz="3000" dirty="0">
              <a:latin typeface="Times New Roman" panose="02020603050405020304" pitchFamily="18" charset="0"/>
              <a:cs typeface="Times New Roman" panose="02020603050405020304" pitchFamily="18" charset="0"/>
            </a:endParaRPr>
          </a:p>
        </p:txBody>
      </p:sp>
      <p:sp>
        <p:nvSpPr>
          <p:cNvPr id="6" name="Text Box 6">
            <a:extLst>
              <a:ext uri="{FF2B5EF4-FFF2-40B4-BE49-F238E27FC236}">
                <a16:creationId xmlns:a16="http://schemas.microsoft.com/office/drawing/2014/main" id="{636CC134-5FC4-D50B-5DB4-D9662803D224}"/>
              </a:ext>
            </a:extLst>
          </p:cNvPr>
          <p:cNvSpPr txBox="1">
            <a:spLocks noChangeArrowheads="1"/>
          </p:cNvSpPr>
          <p:nvPr/>
        </p:nvSpPr>
        <p:spPr bwMode="auto">
          <a:xfrm>
            <a:off x="6106425" y="2436"/>
            <a:ext cx="6085576"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Giải</a:t>
            </a:r>
            <a:endParaRPr kumimoji="0" lang="en-US" altLang="en-US" sz="28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95515729-0C1C-9AD3-FA7E-D6F77C64DA38}"/>
                  </a:ext>
                </a:extLst>
              </p:cNvPr>
              <p:cNvSpPr txBox="1">
                <a:spLocks noChangeArrowheads="1"/>
              </p:cNvSpPr>
              <p:nvPr/>
            </p:nvSpPr>
            <p:spPr bwMode="auto">
              <a:xfrm>
                <a:off x="6652161" y="1317378"/>
                <a:ext cx="5539839" cy="880241"/>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sz="32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t</m:t>
                        </m:r>
                      </m:den>
                    </m:f>
                  </m:oMath>
                </a14:m>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F</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P</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10.</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a:t>
                </a:r>
              </a:p>
            </p:txBody>
          </p:sp>
        </mc:Choice>
        <mc:Fallback xmlns="">
          <p:sp>
            <p:nvSpPr>
              <p:cNvPr id="7" name="Text Box 9">
                <a:extLst>
                  <a:ext uri="{FF2B5EF4-FFF2-40B4-BE49-F238E27FC236}">
                    <a16:creationId xmlns:a16="http://schemas.microsoft.com/office/drawing/2014/main" id="{95515729-0C1C-9AD3-FA7E-D6F77C64DA38}"/>
                  </a:ext>
                </a:extLst>
              </p:cNvPr>
              <p:cNvSpPr txBox="1">
                <a:spLocks noRot="1" noChangeAspect="1" noMove="1" noResize="1" noEditPoints="1" noAdjustHandles="1" noChangeArrowheads="1" noChangeShapeType="1" noTextEdit="1"/>
              </p:cNvSpPr>
              <p:nvPr/>
            </p:nvSpPr>
            <p:spPr bwMode="auto">
              <a:xfrm>
                <a:off x="6652161" y="1317378"/>
                <a:ext cx="5539839" cy="880241"/>
              </a:xfrm>
              <a:prstGeom prst="rect">
                <a:avLst/>
              </a:prstGeom>
              <a:blipFill>
                <a:blip r:embed="rId4"/>
                <a:stretch>
                  <a:fillRect l="-2750" b="-82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9">
                <a:extLst>
                  <a:ext uri="{FF2B5EF4-FFF2-40B4-BE49-F238E27FC236}">
                    <a16:creationId xmlns:a16="http://schemas.microsoft.com/office/drawing/2014/main" id="{DBF2F8DA-0067-9523-2236-0DC93B8228CC}"/>
                  </a:ext>
                </a:extLst>
              </p:cNvPr>
              <p:cNvSpPr txBox="1">
                <a:spLocks noChangeArrowheads="1"/>
              </p:cNvSpPr>
              <p:nvPr/>
            </p:nvSpPr>
            <p:spPr bwMode="auto">
              <a:xfrm>
                <a:off x="6550063" y="2347851"/>
                <a:ext cx="5539839" cy="89633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2 </m:t>
                        </m:r>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000</m:t>
                        </m:r>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.1</m:t>
                        </m:r>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m:t>
                        </m:r>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.5</m:t>
                        </m:r>
                      </m:num>
                      <m:den>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60</m:t>
                        </m:r>
                      </m:den>
                    </m:f>
                  </m:oMath>
                </a14:m>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1666,67 (W)  </a:t>
                </a:r>
              </a:p>
            </p:txBody>
          </p:sp>
        </mc:Choice>
        <mc:Fallback xmlns="">
          <p:sp>
            <p:nvSpPr>
              <p:cNvPr id="8" name="Text Box 9">
                <a:extLst>
                  <a:ext uri="{FF2B5EF4-FFF2-40B4-BE49-F238E27FC236}">
                    <a16:creationId xmlns:a16="http://schemas.microsoft.com/office/drawing/2014/main" id="{DBF2F8DA-0067-9523-2236-0DC93B8228CC}"/>
                  </a:ext>
                </a:extLst>
              </p:cNvPr>
              <p:cNvSpPr txBox="1">
                <a:spLocks noRot="1" noChangeAspect="1" noMove="1" noResize="1" noEditPoints="1" noAdjustHandles="1" noChangeArrowheads="1" noChangeShapeType="1" noTextEdit="1"/>
              </p:cNvSpPr>
              <p:nvPr/>
            </p:nvSpPr>
            <p:spPr bwMode="auto">
              <a:xfrm>
                <a:off x="6550063" y="2347851"/>
                <a:ext cx="5539839" cy="896336"/>
              </a:xfrm>
              <a:prstGeom prst="rect">
                <a:avLst/>
              </a:prstGeom>
              <a:blipFill>
                <a:blip r:embed="rId5"/>
                <a:stretch>
                  <a:fillRect l="-2750" b="-68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9">
                <a:extLst>
                  <a:ext uri="{FF2B5EF4-FFF2-40B4-BE49-F238E27FC236}">
                    <a16:creationId xmlns:a16="http://schemas.microsoft.com/office/drawing/2014/main" id="{64961BF8-F5D3-C6E5-F621-95FA63BB2943}"/>
                  </a:ext>
                </a:extLst>
              </p:cNvPr>
              <p:cNvSpPr txBox="1">
                <a:spLocks noChangeArrowheads="1"/>
              </p:cNvSpPr>
              <p:nvPr/>
            </p:nvSpPr>
            <p:spPr bwMode="auto">
              <a:xfrm>
                <a:off x="6652161" y="4061978"/>
                <a:ext cx="5539839" cy="880241"/>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sz="32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t</m:t>
                        </m:r>
                      </m:den>
                    </m:f>
                  </m:oMath>
                </a14:m>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F</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P</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10.</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m:t>
                        </m:r>
                        <m:r>
                          <m:rPr>
                            <m:nor/>
                          </m:rPr>
                          <a:rPr lang="en-US" altLang="en-US"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s</m:t>
                        </m:r>
                      </m:num>
                      <m:den>
                        <m:r>
                          <m:rPr>
                            <m:nor/>
                          </m:rP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m:t>t</m:t>
                        </m:r>
                      </m:den>
                    </m:f>
                  </m:oMath>
                </a14:m>
                <a:r>
                  <a:rPr lang="en-US" altLang="en-US" dirty="0">
                    <a:solidFill>
                      <a:srgbClr val="003C47"/>
                    </a:solidFill>
                    <a:latin typeface="Times New Roman" panose="02020603050405020304" pitchFamily="18" charset="0"/>
                    <a:ea typeface="Arimo" panose="020B0604020202020204" charset="0"/>
                    <a:cs typeface="Times New Roman" panose="02020603050405020304" pitchFamily="18" charset="0"/>
                  </a:rPr>
                  <a:t>  </a:t>
                </a:r>
              </a:p>
            </p:txBody>
          </p:sp>
        </mc:Choice>
        <mc:Fallback xmlns="">
          <p:sp>
            <p:nvSpPr>
              <p:cNvPr id="9" name="Text Box 9">
                <a:extLst>
                  <a:ext uri="{FF2B5EF4-FFF2-40B4-BE49-F238E27FC236}">
                    <a16:creationId xmlns:a16="http://schemas.microsoft.com/office/drawing/2014/main" id="{64961BF8-F5D3-C6E5-F621-95FA63BB2943}"/>
                  </a:ext>
                </a:extLst>
              </p:cNvPr>
              <p:cNvSpPr txBox="1">
                <a:spLocks noRot="1" noChangeAspect="1" noMove="1" noResize="1" noEditPoints="1" noAdjustHandles="1" noChangeArrowheads="1" noChangeShapeType="1" noTextEdit="1"/>
              </p:cNvSpPr>
              <p:nvPr/>
            </p:nvSpPr>
            <p:spPr bwMode="auto">
              <a:xfrm>
                <a:off x="6652161" y="4061978"/>
                <a:ext cx="5539839" cy="880241"/>
              </a:xfrm>
              <a:prstGeom prst="rect">
                <a:avLst/>
              </a:prstGeom>
              <a:blipFill>
                <a:blip r:embed="rId6"/>
                <a:stretch>
                  <a:fillRect l="-2750" b="-82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9">
                <a:extLst>
                  <a:ext uri="{FF2B5EF4-FFF2-40B4-BE49-F238E27FC236}">
                    <a16:creationId xmlns:a16="http://schemas.microsoft.com/office/drawing/2014/main" id="{923D5CC9-CA7D-E6E1-2127-FFA019CE7F96}"/>
                  </a:ext>
                </a:extLst>
              </p:cNvPr>
              <p:cNvSpPr txBox="1">
                <a:spLocks noChangeArrowheads="1"/>
              </p:cNvSpPr>
              <p:nvPr/>
            </p:nvSpPr>
            <p:spPr bwMode="auto">
              <a:xfrm>
                <a:off x="6550063" y="5096791"/>
                <a:ext cx="5539839" cy="88146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1 5</m:t>
                        </m:r>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00</m:t>
                        </m:r>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.1</m:t>
                        </m:r>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m:t>
                        </m:r>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.8</m:t>
                        </m:r>
                      </m:num>
                      <m:den>
                        <m:r>
                          <m:rPr>
                            <m:nor/>
                          </m:rPr>
                          <a:rPr kumimoji="0" lang="en-US" altLang="en-US" sz="32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4</m:t>
                        </m:r>
                        <m:r>
                          <m:rPr>
                            <m:nor/>
                          </m:rP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m:t>
                        </m:r>
                      </m:den>
                    </m:f>
                  </m:oMath>
                </a14:m>
                <a:r>
                  <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3 000 (W)  </a:t>
                </a:r>
              </a:p>
            </p:txBody>
          </p:sp>
        </mc:Choice>
        <mc:Fallback xmlns="">
          <p:sp>
            <p:nvSpPr>
              <p:cNvPr id="10" name="Text Box 9">
                <a:extLst>
                  <a:ext uri="{FF2B5EF4-FFF2-40B4-BE49-F238E27FC236}">
                    <a16:creationId xmlns:a16="http://schemas.microsoft.com/office/drawing/2014/main" id="{923D5CC9-CA7D-E6E1-2127-FFA019CE7F96}"/>
                  </a:ext>
                </a:extLst>
              </p:cNvPr>
              <p:cNvSpPr txBox="1">
                <a:spLocks noRot="1" noChangeAspect="1" noMove="1" noResize="1" noEditPoints="1" noAdjustHandles="1" noChangeArrowheads="1" noChangeShapeType="1" noTextEdit="1"/>
              </p:cNvSpPr>
              <p:nvPr/>
            </p:nvSpPr>
            <p:spPr bwMode="auto">
              <a:xfrm>
                <a:off x="6550063" y="5096791"/>
                <a:ext cx="5539839" cy="881460"/>
              </a:xfrm>
              <a:prstGeom prst="rect">
                <a:avLst/>
              </a:prstGeom>
              <a:blipFill>
                <a:blip r:embed="rId7"/>
                <a:stretch>
                  <a:fillRect l="-2750" b="-82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80223E1C-D654-6083-3B01-40876390577E}"/>
              </a:ext>
            </a:extLst>
          </p:cNvPr>
          <p:cNvSpPr txBox="1"/>
          <p:nvPr/>
        </p:nvSpPr>
        <p:spPr>
          <a:xfrm>
            <a:off x="6229120" y="6092755"/>
            <a:ext cx="61817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sz="3000" dirty="0">
                <a:latin typeface="+mj-lt"/>
              </a:rPr>
              <a:t>Công suất của cần cẩu B lớn hơn A.</a:t>
            </a:r>
            <a:endParaRPr lang="en-US" sz="3000" dirty="0">
              <a:latin typeface="+mj-lt"/>
            </a:endParaRPr>
          </a:p>
        </p:txBody>
      </p:sp>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checkerboard(across)">
                                      <p:cBhvr>
                                        <p:cTn id="26" dur="500"/>
                                        <p:tgtEl>
                                          <p:spTgt spid="70"/>
                                        </p:tgtEl>
                                      </p:cBhvr>
                                    </p:animEffect>
                                  </p:childTnLst>
                                </p:cTn>
                              </p:par>
                            </p:childTnLst>
                          </p:cTn>
                        </p:par>
                        <p:par>
                          <p:cTn id="27" fill="hold">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par>
                          <p:cTn id="31" fill="hold">
                            <p:stCondLst>
                              <p:cond delay="1000"/>
                            </p:stCondLst>
                            <p:childTnLst>
                              <p:par>
                                <p:cTn id="32" presetID="5" presetClass="entr" presetSubtype="1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childTnLst>
                          </p:cTn>
                        </p:par>
                        <p:par>
                          <p:cTn id="44" fill="hold">
                            <p:stCondLst>
                              <p:cond delay="1000"/>
                            </p:stCondLst>
                            <p:childTnLst>
                              <p:par>
                                <p:cTn id="45" presetID="5" presetClass="entr" presetSubtype="1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2" grpId="0"/>
      <p:bldP spid="4" grpId="0"/>
      <p:bldP spid="6" grpId="0" animBg="1"/>
      <p:bldP spid="7" grpId="0"/>
      <p:bldP spid="8" grpId="0"/>
      <p:bldP spid="9"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48515"/>
            <a:chOff x="5655075" y="2962451"/>
            <a:chExt cx="2600375" cy="1128236"/>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066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 F.s</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994520"/>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(J)</a:t>
            </a:r>
            <a:endParaRPr lang="en-US" altLang="en-US" sz="30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F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dụng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vào</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vật</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s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quãng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đường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vật</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dịch</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chuyển</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2253325" cy="1623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P  =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m:t>A</m:t>
                          </m:r>
                        </m:num>
                        <m:den>
                          <m:r>
                            <m:rPr>
                              <m:nor/>
                            </m:rP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m:t>t</m:t>
                          </m:r>
                        </m:den>
                      </m:f>
                    </m:oMath>
                  </a14:m>
                  <a:endParaRPr kumimoji="0" lang="en-US" sz="4000" b="1"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2253325" cy="1623690"/>
                </a:xfrm>
                <a:prstGeom prst="rect">
                  <a:avLst/>
                </a:prstGeom>
                <a:blipFill>
                  <a:blip r:embed="rId2"/>
                  <a:stretch>
                    <a:fillRect l="-11824" b="-10169"/>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994520"/>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P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được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  :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gian</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30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700370" y="2474897"/>
            <a:ext cx="6285214" cy="833498"/>
            <a:chOff x="-1612863" y="629271"/>
            <a:chExt cx="12570428" cy="1666995"/>
          </a:xfrm>
        </p:grpSpPr>
        <p:sp>
          <p:nvSpPr>
            <p:cNvPr id="10" name="TextBox 10">
              <a:extLst>
                <a:ext uri="{FF2B5EF4-FFF2-40B4-BE49-F238E27FC236}">
                  <a16:creationId xmlns:a16="http://schemas.microsoft.com/office/drawing/2014/main" id="{702F9430-A3AC-4407-A96A-395D9DD35316}"/>
                </a:ext>
              </a:extLst>
            </p:cNvPr>
            <p:cNvSpPr txBox="1"/>
            <p:nvPr/>
          </p:nvSpPr>
          <p:spPr>
            <a:xfrm>
              <a:off x="-1612863" y="629271"/>
              <a:ext cx="12570428" cy="1666995"/>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vi-VN" sz="8000" b="1" i="0" u="none" strike="noStrike" kern="1200" cap="none" spc="0" normalizeH="0" baseline="0" noProof="0" dirty="0">
                  <a:ln>
                    <a:noFill/>
                  </a:ln>
                  <a:solidFill>
                    <a:srgbClr val="1C4F59"/>
                  </a:solidFill>
                  <a:effectLst/>
                  <a:uLnTx/>
                  <a:uFillTx/>
                  <a:latin typeface="+mj-lt"/>
                  <a:ea typeface="+mn-ea"/>
                  <a:cs typeface="Arial" panose="020B0604020202020204" pitchFamily="34" charset="0"/>
                </a:rPr>
                <a:t>LUYỆN TẬP</a:t>
              </a:r>
              <a:endParaRPr kumimoji="0" lang="en-US" sz="8000" b="1" i="0" u="none" strike="noStrike" kern="1200" cap="none" spc="0" normalizeH="0" baseline="0" noProof="0" dirty="0">
                <a:ln>
                  <a:noFill/>
                </a:ln>
                <a:solidFill>
                  <a:srgbClr val="1C4F59"/>
                </a:solidFill>
                <a:effectLst/>
                <a:uLnTx/>
                <a:uFillTx/>
                <a:latin typeface="+mj-lt"/>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913544" y="832754"/>
            <a:ext cx="10135456"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cs typeface="Times New Roman" panose="02020603050405020304" pitchFamily="18" charset="0"/>
              </a:rPr>
              <a:t>Trường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hợp</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nào</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sau</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đây</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có</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cơ</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học</a:t>
            </a:r>
            <a:r>
              <a:rPr lang="en-US" sz="3200" b="1" kern="0" dirty="0">
                <a:solidFill>
                  <a:srgbClr val="002060"/>
                </a:solidFill>
                <a:latin typeface="Times New Roman" panose="02020603050405020304" pitchFamily="18" charset="0"/>
                <a:cs typeface="Times New Roman" panose="02020603050405020304" pitchFamily="18" charset="0"/>
              </a:rPr>
              <a:t>? </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theo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vuông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góc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với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1" name="C">
            <a:extLst>
              <a:ext uri="{FF2B5EF4-FFF2-40B4-BE49-F238E27FC236}">
                <a16:creationId xmlns:a16="http://schemas.microsoft.com/office/drawing/2014/main" id="{DE29863A-3214-0006-7FED-FA5283327E30}"/>
              </a:ext>
            </a:extLst>
          </p:cNvPr>
          <p:cNvSpPr/>
          <p:nvPr/>
        </p:nvSpPr>
        <p:spPr>
          <a:xfrm>
            <a:off x="571072" y="4832866"/>
            <a:ext cx="54102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theo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không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vuông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góc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với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nhưng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vẫn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đứng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yên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8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8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2</a:t>
            </a:r>
            <a:r>
              <a:rPr kumimoji="0" lang="vi-VN" sz="38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Biểu thức tính công suất là</a:t>
            </a:r>
            <a:r>
              <a:rPr kumimoji="0" lang="en-US" sz="38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8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gì?</a:t>
            </a:r>
            <a:endParaRPr kumimoji="0" lang="en-US" sz="3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P = A.t </a:t>
            </a:r>
            <a:endParaRPr kumimoji="0" lang="en-US"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P = A/</a:t>
            </a:r>
            <a:r>
              <a:rPr kumimoji="0" lang="en-US"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P = t/A</a:t>
            </a:r>
            <a:endParaRPr kumimoji="0" lang="en-US" sz="38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8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38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P = A</a:t>
            </a:r>
            <a:r>
              <a:rPr kumimoji="0" lang="en-US" sz="3800" b="0" i="0" u="none" strike="noStrike" kern="0" cap="none" spc="0" normalizeH="0" baseline="3000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t</a:t>
            </a:r>
            <a:endParaRPr kumimoji="0" lang="en-US" sz="38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3: </a:t>
            </a:r>
            <a:r>
              <a:rPr lang="en-US" sz="3200" b="1" kern="0" dirty="0">
                <a:solidFill>
                  <a:srgbClr val="002060"/>
                </a:solidFill>
                <a:latin typeface="+mj-lt"/>
                <a:cs typeface="Arial" panose="020B0604020202020204" pitchFamily="34" charset="0"/>
              </a:rPr>
              <a:t>Trong </a:t>
            </a:r>
            <a:r>
              <a:rPr lang="en-US" sz="3200" b="1" kern="0" dirty="0" err="1">
                <a:solidFill>
                  <a:srgbClr val="002060"/>
                </a:solidFill>
                <a:latin typeface="+mj-lt"/>
                <a:cs typeface="Arial" panose="020B0604020202020204" pitchFamily="34" charset="0"/>
              </a:rPr>
              <a:t>những</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trường</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hợp</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dưới</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đây</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trường</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hợp</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nào</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không</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có</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công</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cơ</a:t>
            </a:r>
            <a:r>
              <a:rPr lang="en-US" sz="3200" b="1" kern="0" dirty="0">
                <a:solidFill>
                  <a:srgbClr val="002060"/>
                </a:solidFill>
                <a:latin typeface="+mj-lt"/>
                <a:cs typeface="Arial" panose="020B0604020202020204" pitchFamily="34" charset="0"/>
              </a:rPr>
              <a:t> </a:t>
            </a:r>
            <a:r>
              <a:rPr lang="en-US" sz="3200" b="1" kern="0" dirty="0" err="1">
                <a:solidFill>
                  <a:srgbClr val="002060"/>
                </a:solidFill>
                <a:latin typeface="+mj-lt"/>
                <a:cs typeface="Arial" panose="020B0604020202020204" pitchFamily="34" charset="0"/>
              </a:rPr>
              <a:t>học</a:t>
            </a:r>
            <a:r>
              <a:rPr lang="en-US" sz="3200" b="1" kern="0" dirty="0">
                <a:solidFill>
                  <a:srgbClr val="002060"/>
                </a:solidFill>
                <a:latin typeface="+mj-lt"/>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Một</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người</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đang</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kéo</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một</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vật</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chuyển</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động</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a:t>
            </a:r>
            <a:endParaRPr kumimoji="0" lang="en-US"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Một</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lực</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sĩ</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đang</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nâng</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quả</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tạ</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từ</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thấp</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lên</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cao</a:t>
            </a:r>
            <a:endParaRPr kumimoji="0" lang="en-US" sz="2600" b="0" i="0" u="none" strike="noStrike" kern="1200" cap="none" spc="0" normalizeH="0" baseline="0" noProof="0" dirty="0">
              <a:ln>
                <a:noFill/>
              </a:ln>
              <a:solidFill>
                <a:prstClr val="black"/>
              </a:solidFill>
              <a:effectLst/>
              <a:uLnTx/>
              <a:uFillTx/>
              <a:latin typeface="+mj-lt"/>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Máy</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xúc</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đất</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đang</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làm</a:t>
            </a:r>
            <a:r>
              <a:rPr kumimoji="0" lang="en-US" sz="2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 </a:t>
            </a:r>
            <a:r>
              <a:rPr kumimoji="0" lang="en-US" sz="2600" b="0" i="0" u="none" strike="noStrike" kern="1200" cap="none" spc="0" normalizeH="0" baseline="0" noProof="0" dirty="0" err="1">
                <a:ln>
                  <a:noFill/>
                </a:ln>
                <a:solidFill>
                  <a:srgbClr val="000000"/>
                </a:solidFill>
                <a:effectLst/>
                <a:uLnTx/>
                <a:uFillTx/>
                <a:latin typeface="+mj-lt"/>
                <a:ea typeface="Arimo" panose="020B0604020202020204" charset="0"/>
                <a:cs typeface="Arial" panose="020B0604020202020204" pitchFamily="34" charset="0"/>
              </a:rPr>
              <a:t>việc</a:t>
            </a:r>
            <a:endParaRPr kumimoji="0" lang="en-US" sz="2600" b="0" i="0" u="none" strike="noStrike" kern="1200" cap="none" spc="0" normalizeH="0" baseline="0" noProof="0" dirty="0">
              <a:ln>
                <a:noFill/>
              </a:ln>
              <a:solidFill>
                <a:prstClr val="black"/>
              </a:solidFill>
              <a:effectLst/>
              <a:uLnTx/>
              <a:uFillTx/>
              <a:latin typeface="+mj-lt"/>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Hòn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bi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đang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thẳng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đều</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trên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mặt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sàn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nằm</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ngang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coi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như</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tuyệt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đối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nhẵn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vi-VN"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4: Đơn vị của công suất là</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Oát (W)</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Kilôoát (kW)</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Jun trên giây (J/s)</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3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Cả ba đơn vị trên</a:t>
            </a:r>
            <a:endParaRPr kumimoji="0" lang="en-US" sz="3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6975404" y="5321774"/>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6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6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5: </a:t>
            </a:r>
            <a:r>
              <a:rPr kumimoji="0" lang="en-US" sz="3600" b="1" i="0" u="none" strike="noStrike" kern="1200" cap="none" spc="0" normalizeH="0" baseline="0" noProof="0" dirty="0">
                <a:ln>
                  <a:noFill/>
                </a:ln>
                <a:solidFill>
                  <a:srgbClr val="1C4F59"/>
                </a:solidFill>
                <a:effectLst/>
                <a:uLnTx/>
                <a:uFillTx/>
                <a:latin typeface="+mj-lt"/>
                <a:ea typeface="Calibri" panose="020F0502020204030204" pitchFamily="34" charset="0"/>
                <a:cs typeface="Arial" panose="020B0604020202020204" pitchFamily="34" charset="0"/>
              </a:rPr>
              <a:t> </a:t>
            </a:r>
            <a:r>
              <a:rPr lang="en-US" sz="3600" b="1" kern="0" dirty="0" err="1">
                <a:solidFill>
                  <a:srgbClr val="002060"/>
                </a:solidFill>
                <a:latin typeface="+mj-lt"/>
                <a:cs typeface="Arial" panose="020B0604020202020204" pitchFamily="34" charset="0"/>
              </a:rPr>
              <a:t>Công</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thức</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tính</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công</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cơ</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học</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khi</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lực</a:t>
            </a:r>
            <a:r>
              <a:rPr lang="en-US" sz="3600" b="1" kern="0" dirty="0">
                <a:solidFill>
                  <a:srgbClr val="002060"/>
                </a:solidFill>
                <a:latin typeface="+mj-lt"/>
                <a:cs typeface="Arial" panose="020B0604020202020204" pitchFamily="34" charset="0"/>
              </a:rPr>
              <a:t> F </a:t>
            </a:r>
            <a:r>
              <a:rPr lang="en-US" sz="3600" b="1" kern="0" dirty="0" err="1">
                <a:solidFill>
                  <a:srgbClr val="002060"/>
                </a:solidFill>
                <a:latin typeface="+mj-lt"/>
                <a:cs typeface="Arial" panose="020B0604020202020204" pitchFamily="34" charset="0"/>
              </a:rPr>
              <a:t>làm</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vật</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dịch</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chuyển</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một</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quãng</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đường</a:t>
            </a:r>
            <a:r>
              <a:rPr lang="en-US" sz="3600" b="1" kern="0" dirty="0">
                <a:solidFill>
                  <a:srgbClr val="002060"/>
                </a:solidFill>
                <a:latin typeface="+mj-lt"/>
                <a:cs typeface="Arial" panose="020B0604020202020204" pitchFamily="34" charset="0"/>
              </a:rPr>
              <a:t> s </a:t>
            </a:r>
            <a:r>
              <a:rPr lang="en-US" sz="3600" b="1" kern="0" dirty="0" err="1">
                <a:solidFill>
                  <a:srgbClr val="002060"/>
                </a:solidFill>
                <a:latin typeface="+mj-lt"/>
                <a:cs typeface="Arial" panose="020B0604020202020204" pitchFamily="34" charset="0"/>
              </a:rPr>
              <a:t>theo</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hướng</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của</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lực</a:t>
            </a:r>
            <a:r>
              <a:rPr lang="en-US" sz="3600" b="1" kern="0" dirty="0">
                <a:solidFill>
                  <a:srgbClr val="002060"/>
                </a:solidFill>
                <a:latin typeface="+mj-lt"/>
                <a:cs typeface="Arial" panose="020B0604020202020204" pitchFamily="34" charset="0"/>
              </a:rPr>
              <a:t> </a:t>
            </a:r>
            <a:r>
              <a:rPr lang="en-US" sz="3600" b="1" kern="0" dirty="0" err="1">
                <a:solidFill>
                  <a:srgbClr val="002060"/>
                </a:solidFill>
                <a:latin typeface="+mj-lt"/>
                <a:cs typeface="Arial" panose="020B0604020202020204" pitchFamily="34" charset="0"/>
              </a:rPr>
              <a:t>là</a:t>
            </a:r>
            <a:r>
              <a:rPr lang="en-US" sz="3600" b="1" kern="0" dirty="0">
                <a:solidFill>
                  <a:srgbClr val="002060"/>
                </a:solidFill>
                <a:latin typeface="+mj-lt"/>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a:t>
            </a:r>
            <a:r>
              <a:rPr kumimoji="0" lang="en-US" sz="3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A = F/s</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a:t>
            </a:r>
            <a:r>
              <a:rPr kumimoji="0" lang="en-US" sz="3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A = F.s</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a:t>
            </a:r>
            <a:r>
              <a:rPr kumimoji="0" lang="en-US" sz="3600" b="0" i="0" u="none" strike="noStrike" kern="1200" cap="none" spc="0" normalizeH="0" baseline="0" noProof="0" dirty="0">
                <a:ln>
                  <a:noFill/>
                </a:ln>
                <a:solidFill>
                  <a:srgbClr val="000000"/>
                </a:solidFill>
                <a:effectLst/>
                <a:uLnTx/>
                <a:uFillTx/>
                <a:latin typeface="+mj-lt"/>
                <a:ea typeface="Arimo" panose="020B0604020202020204" charset="0"/>
                <a:cs typeface="Arial" panose="020B0604020202020204" pitchFamily="34" charset="0"/>
              </a:rPr>
              <a:t>A = s/F</a:t>
            </a:r>
            <a:endParaRPr kumimoji="0" lang="en-US" sz="3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 = F –s</a:t>
            </a:r>
            <a:endParaRPr kumimoji="0" lang="en-US" sz="3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33387" y="4319411"/>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691301" y="967405"/>
            <a:ext cx="6147853" cy="830997"/>
          </a:xfrm>
          <a:prstGeom prst="rect">
            <a:avLst/>
          </a:prstGeom>
          <a:noFill/>
        </p:spPr>
        <p:txBody>
          <a:bodyPr wrap="square">
            <a:spAutoFit/>
          </a:bodyPr>
          <a:lstStyle/>
          <a:p>
            <a:pPr algn="ctr"/>
            <a:r>
              <a:rPr lang="en-US" sz="4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NỘI</a:t>
            </a:r>
            <a:r>
              <a:rPr lang="en-US" sz="4800" dirty="0">
                <a:solidFill>
                  <a:srgbClr val="000000"/>
                </a:solidFill>
                <a:latin typeface="Fira Sans Extra Condensed Black" panose="020B0A03050000020004" pitchFamily="34" charset="0"/>
                <a:ea typeface="Tahoma" panose="020B0604030504040204" pitchFamily="34" charset="0"/>
                <a:cs typeface="Tahoma" panose="020B0604030504040204" pitchFamily="34" charset="0"/>
              </a:rPr>
              <a:t> </a:t>
            </a:r>
            <a:r>
              <a:rPr lang="en-US" sz="4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DUNG BÀI HỌC</a:t>
            </a:r>
            <a:endParaRPr lang="en-US" sz="4800" dirty="0">
              <a:solidFill>
                <a:srgbClr val="00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2026707" cy="707886"/>
            </a:xfrm>
            <a:prstGeom prst="rect">
              <a:avLst/>
            </a:prstGeom>
            <a:noFill/>
          </p:spPr>
          <p:txBody>
            <a:bodyPr wrap="square">
              <a:spAutoFit/>
            </a:bodyPr>
            <a:lstStyle/>
            <a:p>
              <a:r>
                <a:rPr lang="en-US" sz="4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40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4000" dirty="0">
                <a:solidFill>
                  <a:schemeClr val="bg1"/>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 </a:t>
              </a:r>
              <a:r>
                <a:rPr lang="en-US" sz="40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sz="4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Suất</a:t>
              </a:r>
              <a:endParaRPr lang="en-US" sz="4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a:t>
            </a:r>
            <a:r>
              <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suất trung bình của Nam và Hùng.</a:t>
            </a:r>
            <a:endParaRPr kumimoji="0" lang="en-US" sz="34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Công suất của Nam lớn hơn vì gàu nước của Nam nặng gấp đôi</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Công suất của Hùng lớn hơn vì thời gian kéo của Hùng chỉ bằng một nửa thời gian kéo của Nam</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Công suất của Nam và Hùng là như nhau.</a:t>
            </a:r>
            <a:endParaRPr kumimoji="0" lang="en-US" sz="26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Không đủ căn cứ để so sánh.</a:t>
            </a:r>
            <a:endParaRPr kumimoji="0" lang="en-US" sz="26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A. 1500 W </a:t>
            </a:r>
            <a:endParaRPr kumimoji="0" lang="en-US"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B. 500 W </a:t>
            </a:r>
            <a:endParaRPr kumimoji="0" lang="en-US"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 </a:t>
            </a:r>
            <a:r>
              <a:rPr kumimoji="0" lang="en-US"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10</a:t>
            </a:r>
            <a:r>
              <a:rPr kumimoji="0" lang="vi-VN"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00 W</a:t>
            </a:r>
            <a:endParaRPr kumimoji="0" lang="en-US"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3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25</a:t>
            </a:r>
            <a:r>
              <a:rPr kumimoji="0" lang="vi-VN" sz="3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0 W</a:t>
            </a:r>
            <a:endParaRPr kumimoji="0" lang="en-US" sz="3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68058" cy="615553"/>
          </a:xfrm>
          <a:prstGeom prst="rect">
            <a:avLst/>
          </a:prstGeom>
          <a:noFill/>
        </p:spPr>
        <p:txBody>
          <a:bodyPr wrap="none" rtlCol="0">
            <a:spAutoFit/>
          </a:bodyPr>
          <a:lstStyle/>
          <a:p>
            <a:pPr defTabSz="1219170">
              <a:buClr>
                <a:srgbClr val="000000"/>
              </a:buClr>
            </a:pPr>
            <a:r>
              <a:rPr lang="en-US" sz="3400" u="sng" kern="0" dirty="0" err="1">
                <a:solidFill>
                  <a:srgbClr val="FF0000"/>
                </a:solidFill>
                <a:latin typeface="Times New Roman" panose="02020603050405020304" pitchFamily="18" charset="0"/>
                <a:cs typeface="Times New Roman" panose="02020603050405020304" pitchFamily="18" charset="0"/>
                <a:sym typeface="Arial"/>
              </a:rPr>
              <a:t>Lời</a:t>
            </a:r>
            <a:r>
              <a:rPr lang="en-US" sz="3400" u="sng" kern="0" dirty="0">
                <a:solidFill>
                  <a:srgbClr val="FF0000"/>
                </a:solidFill>
                <a:latin typeface="Times New Roman" panose="02020603050405020304" pitchFamily="18" charset="0"/>
                <a:cs typeface="Times New Roman" panose="02020603050405020304" pitchFamily="18" charset="0"/>
                <a:sym typeface="Arial"/>
              </a:rPr>
              <a:t> </a:t>
            </a:r>
            <a:r>
              <a:rPr lang="en-US" sz="3400" u="sng" kern="0" dirty="0" err="1">
                <a:solidFill>
                  <a:srgbClr val="FF0000"/>
                </a:solidFill>
                <a:latin typeface="Times New Roman" panose="02020603050405020304" pitchFamily="18" charset="0"/>
                <a:cs typeface="Times New Roman" panose="02020603050405020304" pitchFamily="18" charset="0"/>
                <a:sym typeface="Arial"/>
              </a:rPr>
              <a:t>giải</a:t>
            </a:r>
            <a:endParaRPr lang="en-US" sz="3400" u="sng"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83163"/>
          </a:xfrm>
          <a:prstGeom prst="rect">
            <a:avLst/>
          </a:prstGeom>
          <a:noFill/>
        </p:spPr>
        <p:txBody>
          <a:bodyPr wrap="square" rtlCol="0">
            <a:spAutoFit/>
          </a:bodyPr>
          <a:lstStyle/>
          <a:p>
            <a:pPr defTabSz="1219170">
              <a:lnSpc>
                <a:spcPct val="150000"/>
              </a:lnSpc>
              <a:buClr>
                <a:srgbClr val="000000"/>
              </a:buClr>
            </a:pPr>
            <a:r>
              <a:rPr lang="en-US" sz="3400" kern="0" dirty="0">
                <a:solidFill>
                  <a:srgbClr val="000000"/>
                </a:solidFill>
                <a:latin typeface="Times New Roman" panose="02020603050405020304" pitchFamily="18" charset="0"/>
                <a:cs typeface="Times New Roman" panose="02020603050405020304" pitchFamily="18" charset="0"/>
                <a:sym typeface="Arial"/>
              </a:rPr>
              <a:t>b) Ta </a:t>
            </a:r>
            <a:r>
              <a:rPr lang="en-US" sz="3400" kern="0" dirty="0" err="1">
                <a:solidFill>
                  <a:srgbClr val="000000"/>
                </a:solidFill>
                <a:latin typeface="Times New Roman" panose="02020603050405020304" pitchFamily="18" charset="0"/>
                <a:cs typeface="Times New Roman" panose="02020603050405020304" pitchFamily="18" charset="0"/>
                <a:sym typeface="Arial"/>
              </a:rPr>
              <a:t>có</a:t>
            </a:r>
            <a:r>
              <a:rPr lang="en-US" sz="3400" kern="0" dirty="0">
                <a:solidFill>
                  <a:srgbClr val="000000"/>
                </a:solidFill>
                <a:latin typeface="Times New Roman" panose="02020603050405020304" pitchFamily="18" charset="0"/>
                <a:cs typeface="Times New Roman" panose="02020603050405020304" pitchFamily="18" charset="0"/>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27910"/>
              </a:xfrm>
              <a:prstGeom prst="rect">
                <a:avLst/>
              </a:prstGeom>
              <a:noFill/>
            </p:spPr>
            <p:txBody>
              <a:bodyPr wrap="square">
                <a:spAutoFit/>
              </a:bodyPr>
              <a:lstStyle/>
              <a:p>
                <a:pPr defTabSz="1219170">
                  <a:buClr>
                    <a:srgbClr val="000000"/>
                  </a:buClr>
                </a:pPr>
                <a:r>
                  <a:rPr lang="en-US" sz="3800" kern="0" dirty="0">
                    <a:solidFill>
                      <a:srgbClr val="000000"/>
                    </a:solidFill>
                    <a:latin typeface="Times New Roman" panose="02020603050405020304" pitchFamily="18" charset="0"/>
                    <a:cs typeface="Times New Roman" panose="02020603050405020304" pitchFamily="18" charset="0"/>
                    <a:sym typeface="Arial"/>
                  </a:rPr>
                  <a:t>P</a:t>
                </a:r>
                <a14:m>
                  <m:oMath xmlns:m="http://schemas.openxmlformats.org/officeDocument/2006/math">
                    <m:r>
                      <a:rPr lang="en-US" sz="3800" kern="0">
                        <a:solidFill>
                          <a:srgbClr val="000000"/>
                        </a:solidFill>
                        <a:latin typeface="Cambria Math" panose="02040503050406030204" pitchFamily="18" charset="0"/>
                        <a:sym typeface="Arial"/>
                      </a:rPr>
                      <m:t>= </m:t>
                    </m:r>
                    <m:f>
                      <m:fPr>
                        <m:ctrlPr>
                          <a:rPr lang="en-US" sz="3800" i="1" kern="0">
                            <a:solidFill>
                              <a:srgbClr val="000000"/>
                            </a:solidFill>
                            <a:latin typeface="Cambria Math" panose="02040503050406030204" pitchFamily="18" charset="0"/>
                            <a:sym typeface="Arial"/>
                          </a:rPr>
                        </m:ctrlPr>
                      </m:fPr>
                      <m:num>
                        <m:r>
                          <m:rPr>
                            <m:nor/>
                          </m:rPr>
                          <a:rPr lang="en-US" sz="3800" kern="0">
                            <a:solidFill>
                              <a:srgbClr val="000000"/>
                            </a:solidFill>
                            <a:latin typeface="Times New Roman" panose="02020603050405020304" pitchFamily="18" charset="0"/>
                            <a:cs typeface="Times New Roman" panose="02020603050405020304" pitchFamily="18" charset="0"/>
                            <a:sym typeface="Arial"/>
                          </a:rPr>
                          <m:t>A</m:t>
                        </m:r>
                      </m:num>
                      <m:den>
                        <m:r>
                          <m:rPr>
                            <m:nor/>
                          </m:rPr>
                          <a:rPr lang="en-US" sz="3800" kern="0">
                            <a:solidFill>
                              <a:srgbClr val="000000"/>
                            </a:solidFill>
                            <a:latin typeface="Times New Roman" panose="02020603050405020304" pitchFamily="18" charset="0"/>
                            <a:cs typeface="Times New Roman" panose="02020603050405020304" pitchFamily="18" charset="0"/>
                            <a:sym typeface="Arial"/>
                          </a:rPr>
                          <m:t>t</m:t>
                        </m:r>
                      </m:den>
                    </m:f>
                  </m:oMath>
                </a14:m>
                <a:endParaRPr lang="en-US" sz="3800" kern="0" dirty="0">
                  <a:solidFill>
                    <a:srgbClr val="000000"/>
                  </a:solidFill>
                  <a:latin typeface="Times New Roman" panose="02020603050405020304" pitchFamily="18"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27910"/>
              </a:xfrm>
              <a:prstGeom prst="rect">
                <a:avLst/>
              </a:prstGeom>
              <a:blipFill>
                <a:blip r:embed="rId2"/>
                <a:stretch>
                  <a:fillRect l="-11340" b="-1065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477853" y="1812334"/>
            <a:ext cx="4266091" cy="783163"/>
          </a:xfrm>
          <a:prstGeom prst="rect">
            <a:avLst/>
          </a:prstGeom>
          <a:noFill/>
        </p:spPr>
        <p:txBody>
          <a:bodyPr wrap="square" rtlCol="0">
            <a:spAutoFit/>
          </a:bodyPr>
          <a:lstStyle/>
          <a:p>
            <a:pPr defTabSz="1219170">
              <a:lnSpc>
                <a:spcPct val="150000"/>
              </a:lnSpc>
              <a:buClr>
                <a:srgbClr val="000000"/>
              </a:buClr>
            </a:pPr>
            <a:r>
              <a:rPr lang="en-US" sz="3400" kern="0" dirty="0" err="1">
                <a:solidFill>
                  <a:srgbClr val="000000"/>
                </a:solidFill>
                <a:latin typeface="Times New Roman" panose="02020603050405020304" pitchFamily="18" charset="0"/>
                <a:cs typeface="Times New Roman" panose="02020603050405020304" pitchFamily="18" charset="0"/>
                <a:sym typeface="Arial"/>
              </a:rPr>
              <a:t>Mà</a:t>
            </a:r>
            <a:r>
              <a:rPr lang="en-US" sz="3400" kern="0" dirty="0">
                <a:solidFill>
                  <a:srgbClr val="000000"/>
                </a:solidFill>
                <a:latin typeface="Times New Roman" panose="02020603050405020304" pitchFamily="18" charset="0"/>
                <a:cs typeface="Times New Roman" panose="02020603050405020304" pitchFamily="18" charset="0"/>
                <a:sym typeface="Arial"/>
              </a:rPr>
              <a:t> A = F.s </a:t>
            </a:r>
            <a:r>
              <a:rPr lang="en-US" sz="3400" kern="0" dirty="0" err="1">
                <a:solidFill>
                  <a:srgbClr val="000000"/>
                </a:solidFill>
                <a:latin typeface="Times New Roman" panose="02020603050405020304" pitchFamily="18" charset="0"/>
                <a:cs typeface="Times New Roman" panose="02020603050405020304" pitchFamily="18" charset="0"/>
                <a:sym typeface="Arial"/>
              </a:rPr>
              <a:t>với</a:t>
            </a:r>
            <a:r>
              <a:rPr lang="en-US" sz="3400" kern="0" dirty="0">
                <a:solidFill>
                  <a:srgbClr val="000000"/>
                </a:solidFill>
                <a:latin typeface="Times New Roman" panose="02020603050405020304" pitchFamily="18" charset="0"/>
                <a:cs typeface="Times New Roman" panose="02020603050405020304" pitchFamily="18" charset="0"/>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27910"/>
              </a:xfrm>
              <a:prstGeom prst="rect">
                <a:avLst/>
              </a:prstGeom>
              <a:noFill/>
            </p:spPr>
            <p:txBody>
              <a:bodyPr wrap="square">
                <a:spAutoFit/>
              </a:bodyPr>
              <a:lstStyle/>
              <a:p>
                <a:pPr defTabSz="1219170">
                  <a:buClr>
                    <a:srgbClr val="000000"/>
                  </a:buClr>
                </a:pPr>
                <a:r>
                  <a:rPr lang="en-US" sz="3800" kern="0" dirty="0">
                    <a:solidFill>
                      <a:srgbClr val="000000"/>
                    </a:solidFill>
                    <a:latin typeface="Times New Roman" panose="02020603050405020304" pitchFamily="18" charset="0"/>
                    <a:cs typeface="Times New Roman" panose="02020603050405020304" pitchFamily="18" charset="0"/>
                    <a:sym typeface="Arial"/>
                  </a:rPr>
                  <a:t>P</a:t>
                </a:r>
                <a14:m>
                  <m:oMath xmlns:m="http://schemas.openxmlformats.org/officeDocument/2006/math">
                    <m:r>
                      <a:rPr lang="en-US" sz="3800" kern="0">
                        <a:solidFill>
                          <a:srgbClr val="000000"/>
                        </a:solidFill>
                        <a:latin typeface="Cambria Math" panose="02040503050406030204" pitchFamily="18" charset="0"/>
                        <a:sym typeface="Arial"/>
                      </a:rPr>
                      <m:t> = </m:t>
                    </m:r>
                    <m:f>
                      <m:fPr>
                        <m:ctrlPr>
                          <a:rPr lang="en-US" sz="3800" i="1" kern="0">
                            <a:solidFill>
                              <a:srgbClr val="000000"/>
                            </a:solidFill>
                            <a:latin typeface="Cambria Math" panose="02040503050406030204" pitchFamily="18" charset="0"/>
                            <a:sym typeface="Arial"/>
                          </a:rPr>
                        </m:ctrlPr>
                      </m:fPr>
                      <m:num>
                        <m:r>
                          <m:rPr>
                            <m:nor/>
                          </m:rPr>
                          <a:rPr lang="en-US" sz="3800" kern="0">
                            <a:solidFill>
                              <a:srgbClr val="000000"/>
                            </a:solidFill>
                            <a:latin typeface="Times New Roman" panose="02020603050405020304" pitchFamily="18" charset="0"/>
                            <a:cs typeface="Times New Roman" panose="02020603050405020304" pitchFamily="18" charset="0"/>
                            <a:sym typeface="Arial"/>
                          </a:rPr>
                          <m:t>A</m:t>
                        </m:r>
                      </m:num>
                      <m:den>
                        <m:r>
                          <m:rPr>
                            <m:nor/>
                          </m:rPr>
                          <a:rPr lang="en-US" sz="3800" kern="0">
                            <a:solidFill>
                              <a:srgbClr val="000000"/>
                            </a:solidFill>
                            <a:latin typeface="Times New Roman" panose="02020603050405020304" pitchFamily="18" charset="0"/>
                            <a:cs typeface="Times New Roman" panose="02020603050405020304" pitchFamily="18" charset="0"/>
                            <a:sym typeface="Arial"/>
                          </a:rPr>
                          <m:t>t</m:t>
                        </m:r>
                      </m:den>
                    </m:f>
                    <m:r>
                      <a:rPr lang="en-US" sz="3800" i="1" kern="0" baseline="-25000">
                        <a:solidFill>
                          <a:srgbClr val="000000"/>
                        </a:solidFill>
                        <a:latin typeface="Cambria Math" panose="02040503050406030204" pitchFamily="18" charset="0"/>
                        <a:sym typeface="Arial"/>
                      </a:rPr>
                      <m:t> </m:t>
                    </m:r>
                    <m:r>
                      <a:rPr lang="en-US" sz="3800" kern="0">
                        <a:solidFill>
                          <a:srgbClr val="000000"/>
                        </a:solidFill>
                        <a:latin typeface="Cambria Math" panose="02040503050406030204" pitchFamily="18" charset="0"/>
                        <a:sym typeface="Arial"/>
                      </a:rPr>
                      <m:t>= </m:t>
                    </m:r>
                    <m:f>
                      <m:fPr>
                        <m:ctrlPr>
                          <a:rPr lang="en-US" sz="3800" i="1" kern="0">
                            <a:solidFill>
                              <a:srgbClr val="000000"/>
                            </a:solidFill>
                            <a:latin typeface="Cambria Math" panose="02040503050406030204" pitchFamily="18" charset="0"/>
                            <a:sym typeface="Arial"/>
                          </a:rPr>
                        </m:ctrlPr>
                      </m:fPr>
                      <m:num>
                        <m:r>
                          <m:rPr>
                            <m:nor/>
                          </m:rPr>
                          <a:rPr lang="en-US" sz="3800" kern="0">
                            <a:solidFill>
                              <a:srgbClr val="000000"/>
                            </a:solidFill>
                            <a:latin typeface="Times New Roman" panose="02020603050405020304" pitchFamily="18" charset="0"/>
                            <a:cs typeface="Times New Roman" panose="02020603050405020304" pitchFamily="18" charset="0"/>
                            <a:sym typeface="Arial"/>
                          </a:rPr>
                          <m:t>F</m:t>
                        </m:r>
                        <m:r>
                          <m:rPr>
                            <m:nor/>
                          </m:rPr>
                          <a:rPr lang="en-US" sz="3800" kern="0">
                            <a:solidFill>
                              <a:srgbClr val="000000"/>
                            </a:solidFill>
                            <a:latin typeface="Times New Roman" panose="02020603050405020304" pitchFamily="18" charset="0"/>
                            <a:cs typeface="Times New Roman" panose="02020603050405020304" pitchFamily="18" charset="0"/>
                            <a:sym typeface="Arial"/>
                          </a:rPr>
                          <m:t>.</m:t>
                        </m:r>
                        <m:r>
                          <m:rPr>
                            <m:nor/>
                          </m:rPr>
                          <a:rPr lang="en-US" sz="3800" kern="0">
                            <a:solidFill>
                              <a:srgbClr val="000000"/>
                            </a:solidFill>
                            <a:latin typeface="Times New Roman" panose="02020603050405020304" pitchFamily="18" charset="0"/>
                            <a:cs typeface="Times New Roman" panose="02020603050405020304" pitchFamily="18" charset="0"/>
                            <a:sym typeface="Arial"/>
                          </a:rPr>
                          <m:t>s</m:t>
                        </m:r>
                      </m:num>
                      <m:den>
                        <m:r>
                          <m:rPr>
                            <m:nor/>
                          </m:rPr>
                          <a:rPr lang="en-US" sz="3800" kern="0">
                            <a:solidFill>
                              <a:srgbClr val="000000"/>
                            </a:solidFill>
                            <a:latin typeface="Times New Roman" panose="02020603050405020304" pitchFamily="18" charset="0"/>
                            <a:cs typeface="Times New Roman" panose="02020603050405020304" pitchFamily="18" charset="0"/>
                            <a:sym typeface="Arial"/>
                          </a:rPr>
                          <m:t>t</m:t>
                        </m:r>
                      </m:den>
                    </m:f>
                  </m:oMath>
                </a14:m>
                <a:r>
                  <a:rPr lang="en-US" sz="3800" kern="0" dirty="0">
                    <a:solidFill>
                      <a:srgbClr val="000000"/>
                    </a:solidFill>
                    <a:latin typeface="Times New Roman" panose="02020603050405020304" pitchFamily="18" charset="0"/>
                    <a:cs typeface="Times New Roman" panose="02020603050405020304" pitchFamily="18" charset="0"/>
                    <a:sym typeface="Arial"/>
                  </a:rPr>
                  <a:t> </a:t>
                </a:r>
                <a14:m>
                  <m:oMath xmlns:m="http://schemas.openxmlformats.org/officeDocument/2006/math">
                    <m:r>
                      <a:rPr lang="en-US" sz="3800" kern="0">
                        <a:solidFill>
                          <a:srgbClr val="000000"/>
                        </a:solidFill>
                        <a:latin typeface="Cambria Math" panose="02040503050406030204" pitchFamily="18" charset="0"/>
                        <a:sym typeface="Arial"/>
                      </a:rPr>
                      <m:t>= </m:t>
                    </m:r>
                    <m:f>
                      <m:fPr>
                        <m:ctrlPr>
                          <a:rPr lang="en-US" sz="3800" i="1" kern="0">
                            <a:solidFill>
                              <a:srgbClr val="000000"/>
                            </a:solidFill>
                            <a:latin typeface="Cambria Math" panose="02040503050406030204" pitchFamily="18" charset="0"/>
                            <a:sym typeface="Arial"/>
                          </a:rPr>
                        </m:ctrlPr>
                      </m:fPr>
                      <m:num>
                        <m:r>
                          <m:rPr>
                            <m:nor/>
                          </m:rPr>
                          <a:rPr lang="en-US" sz="3800" kern="0">
                            <a:solidFill>
                              <a:srgbClr val="000000"/>
                            </a:solidFill>
                            <a:latin typeface="Times New Roman" panose="02020603050405020304" pitchFamily="18" charset="0"/>
                            <a:cs typeface="Times New Roman" panose="02020603050405020304" pitchFamily="18" charset="0"/>
                            <a:sym typeface="Arial"/>
                          </a:rPr>
                          <m:t>F</m:t>
                        </m:r>
                        <m:r>
                          <m:rPr>
                            <m:nor/>
                          </m:rPr>
                          <a:rPr lang="en-US" sz="3800" kern="0">
                            <a:solidFill>
                              <a:srgbClr val="000000"/>
                            </a:solidFill>
                            <a:latin typeface="Times New Roman" panose="02020603050405020304" pitchFamily="18" charset="0"/>
                            <a:cs typeface="Times New Roman" panose="02020603050405020304" pitchFamily="18" charset="0"/>
                            <a:sym typeface="Arial"/>
                          </a:rPr>
                          <m:t>. </m:t>
                        </m:r>
                        <m:r>
                          <m:rPr>
                            <m:nor/>
                          </m:rPr>
                          <a:rPr lang="en-US" sz="3800" kern="0">
                            <a:solidFill>
                              <a:srgbClr val="000000"/>
                            </a:solidFill>
                            <a:latin typeface="Times New Roman" panose="02020603050405020304" pitchFamily="18" charset="0"/>
                            <a:cs typeface="Times New Roman" panose="02020603050405020304" pitchFamily="18" charset="0"/>
                            <a:sym typeface="Arial"/>
                          </a:rPr>
                          <m:t>v</m:t>
                        </m:r>
                        <m:r>
                          <m:rPr>
                            <m:nor/>
                          </m:rPr>
                          <a:rPr lang="en-US" sz="3800" kern="0">
                            <a:solidFill>
                              <a:srgbClr val="000000"/>
                            </a:solidFill>
                            <a:latin typeface="Times New Roman" panose="02020603050405020304" pitchFamily="18" charset="0"/>
                            <a:cs typeface="Times New Roman" panose="02020603050405020304" pitchFamily="18" charset="0"/>
                            <a:sym typeface="Arial"/>
                          </a:rPr>
                          <m:t>.</m:t>
                        </m:r>
                        <m:r>
                          <m:rPr>
                            <m:nor/>
                          </m:rPr>
                          <a:rPr lang="en-US" sz="3800" kern="0">
                            <a:solidFill>
                              <a:srgbClr val="000000"/>
                            </a:solidFill>
                            <a:latin typeface="Times New Roman" panose="02020603050405020304" pitchFamily="18" charset="0"/>
                            <a:cs typeface="Times New Roman" panose="02020603050405020304" pitchFamily="18" charset="0"/>
                            <a:sym typeface="Arial"/>
                          </a:rPr>
                          <m:t>t</m:t>
                        </m:r>
                      </m:num>
                      <m:den>
                        <m:r>
                          <m:rPr>
                            <m:nor/>
                          </m:rPr>
                          <a:rPr lang="en-US" sz="3800" kern="0">
                            <a:solidFill>
                              <a:srgbClr val="000000"/>
                            </a:solidFill>
                            <a:latin typeface="Times New Roman" panose="02020603050405020304" pitchFamily="18" charset="0"/>
                            <a:cs typeface="Times New Roman" panose="02020603050405020304" pitchFamily="18" charset="0"/>
                            <a:sym typeface="Arial"/>
                          </a:rPr>
                          <m:t>t</m:t>
                        </m:r>
                      </m:den>
                    </m:f>
                  </m:oMath>
                </a14:m>
                <a:r>
                  <a:rPr lang="en-US" sz="3800" kern="0" dirty="0">
                    <a:solidFill>
                      <a:srgbClr val="000000"/>
                    </a:solidFill>
                    <a:latin typeface="Times New Roman" panose="02020603050405020304" pitchFamily="18" charset="0"/>
                    <a:cs typeface="Times New Roman" panose="02020603050405020304" pitchFamily="18" charset="0"/>
                    <a:sym typeface="Arial"/>
                  </a:rPr>
                  <a:t> = </a:t>
                </a:r>
                <a:r>
                  <a:rPr lang="en-US" sz="3800" kern="0" dirty="0" err="1">
                    <a:solidFill>
                      <a:srgbClr val="000000"/>
                    </a:solidFill>
                    <a:latin typeface="Times New Roman" panose="02020603050405020304" pitchFamily="18" charset="0"/>
                    <a:cs typeface="Times New Roman" panose="02020603050405020304" pitchFamily="18" charset="0"/>
                    <a:sym typeface="Arial"/>
                  </a:rPr>
                  <a:t>F.v</a:t>
                </a:r>
                <a:r>
                  <a:rPr lang="en-US" sz="3800" kern="0" dirty="0">
                    <a:solidFill>
                      <a:srgbClr val="000000"/>
                    </a:solidFill>
                    <a:latin typeface="Times New Roman" panose="02020603050405020304" pitchFamily="18" charset="0"/>
                    <a:cs typeface="Times New Roman" panose="02020603050405020304" pitchFamily="18" charset="0"/>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27910"/>
              </a:xfrm>
              <a:prstGeom prst="rect">
                <a:avLst/>
              </a:prstGeom>
              <a:blipFill>
                <a:blip r:embed="rId3"/>
                <a:stretch>
                  <a:fillRect l="-3030" b="-1071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83163"/>
          </a:xfrm>
          <a:prstGeom prst="rect">
            <a:avLst/>
          </a:prstGeom>
          <a:noFill/>
        </p:spPr>
        <p:txBody>
          <a:bodyPr wrap="square" rtlCol="0">
            <a:spAutoFit/>
          </a:bodyPr>
          <a:lstStyle/>
          <a:p>
            <a:pPr defTabSz="1219170">
              <a:lnSpc>
                <a:spcPct val="150000"/>
              </a:lnSpc>
              <a:buClr>
                <a:srgbClr val="000000"/>
              </a:buClr>
            </a:pPr>
            <a:r>
              <a:rPr lang="en-US" sz="3400" kern="0" dirty="0" err="1">
                <a:solidFill>
                  <a:srgbClr val="000000"/>
                </a:solidFill>
                <a:latin typeface="Times New Roman" panose="02020603050405020304" pitchFamily="18" charset="0"/>
                <a:cs typeface="Times New Roman" panose="02020603050405020304" pitchFamily="18" charset="0"/>
                <a:sym typeface="Arial"/>
              </a:rPr>
              <a:t>Đổi</a:t>
            </a:r>
            <a:r>
              <a:rPr lang="en-US" sz="3400" kern="0" dirty="0">
                <a:solidFill>
                  <a:srgbClr val="000000"/>
                </a:solidFill>
                <a:latin typeface="Times New Roman" panose="02020603050405020304" pitchFamily="18" charset="0"/>
                <a:cs typeface="Times New Roman" panose="02020603050405020304" pitchFamily="18" charset="0"/>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677108"/>
              </a:xfrm>
              <a:prstGeom prst="rect">
                <a:avLst/>
              </a:prstGeom>
              <a:noFill/>
            </p:spPr>
            <p:txBody>
              <a:bodyPr wrap="square">
                <a:spAutoFit/>
              </a:bodyPr>
              <a:lstStyle/>
              <a:p>
                <a:pPr defTabSz="1219170">
                  <a:buClr>
                    <a:srgbClr val="000000"/>
                  </a:buClr>
                </a:pPr>
                <a:r>
                  <a:rPr lang="en-US" sz="3800" kern="0" dirty="0" err="1">
                    <a:solidFill>
                      <a:srgbClr val="000000"/>
                    </a:solidFill>
                    <a:latin typeface="Times New Roman" panose="02020603050405020304" pitchFamily="18" charset="0"/>
                    <a:cs typeface="Times New Roman" panose="02020603050405020304" pitchFamily="18" charset="0"/>
                    <a:sym typeface="Arial"/>
                  </a:rPr>
                  <a:t>P</a:t>
                </a:r>
                <a:r>
                  <a:rPr lang="en-US" sz="3800" kern="0" baseline="-25000" dirty="0" err="1">
                    <a:solidFill>
                      <a:srgbClr val="000000"/>
                    </a:solidFill>
                    <a:latin typeface="Times New Roman" panose="02020603050405020304" pitchFamily="18" charset="0"/>
                    <a:cs typeface="Times New Roman" panose="02020603050405020304" pitchFamily="18" charset="0"/>
                    <a:sym typeface="Arial"/>
                  </a:rPr>
                  <a:t>ngựa</a:t>
                </a:r>
                <a14:m>
                  <m:oMath xmlns:m="http://schemas.openxmlformats.org/officeDocument/2006/math">
                    <m:r>
                      <a:rPr lang="en-US" sz="3800" kern="0">
                        <a:solidFill>
                          <a:srgbClr val="000000"/>
                        </a:solidFill>
                        <a:latin typeface="Cambria Math" panose="02040503050406030204" pitchFamily="18" charset="0"/>
                        <a:sym typeface="Arial"/>
                      </a:rPr>
                      <m:t> </m:t>
                    </m:r>
                  </m:oMath>
                </a14:m>
                <a:r>
                  <a:rPr lang="en-US" sz="3800" kern="0" dirty="0">
                    <a:solidFill>
                      <a:srgbClr val="000000"/>
                    </a:solidFill>
                    <a:latin typeface="Times New Roman" panose="02020603050405020304" pitchFamily="18" charset="0"/>
                    <a:cs typeface="Times New Roman" panose="02020603050405020304" pitchFamily="18" charset="0"/>
                    <a:sym typeface="Arial"/>
                  </a:rPr>
                  <a:t>= </a:t>
                </a:r>
                <a:r>
                  <a:rPr lang="en-US" sz="3800" kern="0" dirty="0" err="1">
                    <a:solidFill>
                      <a:srgbClr val="000000"/>
                    </a:solidFill>
                    <a:latin typeface="Times New Roman" panose="02020603050405020304" pitchFamily="18" charset="0"/>
                    <a:cs typeface="Times New Roman" panose="02020603050405020304" pitchFamily="18" charset="0"/>
                    <a:sym typeface="Arial"/>
                  </a:rPr>
                  <a:t>F.v</a:t>
                </a:r>
                <a:r>
                  <a:rPr lang="en-US" sz="3800" kern="0" dirty="0">
                    <a:solidFill>
                      <a:srgbClr val="000000"/>
                    </a:solidFill>
                    <a:latin typeface="Times New Roman" panose="02020603050405020304" pitchFamily="18" charset="0"/>
                    <a:cs typeface="Times New Roman" panose="02020603050405020304" pitchFamily="18" charset="0"/>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677108"/>
              </a:xfrm>
              <a:prstGeom prst="rect">
                <a:avLst/>
              </a:prstGeom>
              <a:blipFill>
                <a:blip r:embed="rId4"/>
                <a:stretch>
                  <a:fillRect l="-2570" t="-14286" b="-34821"/>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82193" y="3809658"/>
                <a:ext cx="11938571"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A = 750.45 = 33750 J</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 Công suất của người đi bộ đó là:</a:t>
                </a:r>
                <a:r>
                  <a:rPr kumimoji="0" lang="en-US"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 </a:t>
                </a:r>
                <a:r>
                  <a:rPr kumimoji="0" lang="en-US" altLang="en-US" sz="3400" b="1" i="0" u="none" strike="noStrike" kern="1200" cap="none" spc="0" normalizeH="0" baseline="0" noProof="0" dirty="0">
                    <a:ln>
                      <a:noFill/>
                    </a:ln>
                    <a:solidFill>
                      <a:srgbClr val="003C47"/>
                    </a:solidFill>
                    <a:effectLst/>
                    <a:uLnTx/>
                    <a:uFillTx/>
                    <a:latin typeface="+mj-lt"/>
                    <a:ea typeface="Arimo" panose="020B0604020202020204" charset="0"/>
                    <a:cs typeface="Arial" panose="020B0604020202020204" pitchFamily="34" charset="0"/>
                  </a:rPr>
                  <a:t>P  = </a:t>
                </a:r>
                <a14:m>
                  <m:oMath xmlns:m="http://schemas.openxmlformats.org/officeDocument/2006/math">
                    <m:f>
                      <m:fPr>
                        <m:ctrlPr>
                          <a:rPr kumimoji="0" lang="en-US" altLang="en-US" sz="34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A</m:t>
                        </m:r>
                      </m:num>
                      <m:den>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t</m:t>
                        </m:r>
                      </m:den>
                    </m:f>
                  </m:oMath>
                </a14:m>
                <a: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a:t> = </a:t>
                </a:r>
                <a14:m>
                  <m:oMath xmlns:m="http://schemas.openxmlformats.org/officeDocument/2006/math">
                    <m:f>
                      <m:fPr>
                        <m:ctrlPr>
                          <a:rPr kumimoji="0" lang="en-US" altLang="en-US" sz="34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3</m:t>
                        </m:r>
                        <m:r>
                          <m:rPr>
                            <m:nor/>
                          </m:rPr>
                          <a:rPr kumimoji="0" lang="en-US" altLang="en-US" sz="3400" b="0" i="0" u="none" strike="noStrike" kern="1200" cap="none" spc="0" normalizeH="0" baseline="0" noProof="0" dirty="0" smtClean="0">
                            <a:ln>
                              <a:noFill/>
                            </a:ln>
                            <a:solidFill>
                              <a:srgbClr val="003C47"/>
                            </a:solidFill>
                            <a:effectLst/>
                            <a:uLnTx/>
                            <a:uFillTx/>
                            <a:latin typeface="+mj-lt"/>
                            <a:ea typeface="Arimo" panose="020B0604020202020204" charset="0"/>
                            <a:cs typeface="Arimo" panose="020B0604020202020204" charset="0"/>
                          </a:rPr>
                          <m:t>375</m:t>
                        </m:r>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0</m:t>
                        </m:r>
                      </m:num>
                      <m:den>
                        <m:r>
                          <m:rPr>
                            <m:nor/>
                          </m:rPr>
                          <a:rPr kumimoji="0" lang="en-US" altLang="en-US" sz="3400" b="0" i="0" u="none" strike="noStrike" kern="1200" cap="none" spc="0" normalizeH="0" baseline="0" noProof="0" dirty="0" smtClean="0">
                            <a:ln>
                              <a:noFill/>
                            </a:ln>
                            <a:solidFill>
                              <a:srgbClr val="003C47"/>
                            </a:solidFill>
                            <a:effectLst/>
                            <a:uLnTx/>
                            <a:uFillTx/>
                            <a:latin typeface="+mj-lt"/>
                            <a:ea typeface="Arimo" panose="020B0604020202020204" charset="0"/>
                            <a:cs typeface="Arimo" panose="020B0604020202020204" charset="0"/>
                          </a:rPr>
                          <m:t>540</m:t>
                        </m:r>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0</m:t>
                        </m:r>
                      </m:den>
                    </m:f>
                  </m:oMath>
                </a14:m>
                <a: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a:t> = 6,25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82193" y="3809658"/>
                <a:ext cx="11938571" cy="2631449"/>
              </a:xfrm>
              <a:prstGeom prst="roundRect">
                <a:avLst/>
              </a:prstGeom>
              <a:blipFill>
                <a:blip r:embed="rId2"/>
                <a:stretch>
                  <a:fillRect l="-306" t="-18519"/>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Giải</a:t>
            </a:r>
            <a:endParaRPr kumimoji="0" lang="en-US" altLang="en-US" sz="28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10</a:t>
            </a:r>
            <a:r>
              <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34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400" b="1" i="0" u="none" strike="noStrike" kern="0" cap="none" spc="0" normalizeH="0" baseline="0" noProof="0" dirty="0">
                    <a:ln>
                      <a:noFill/>
                    </a:ln>
                    <a:solidFill>
                      <a:srgbClr val="002060"/>
                    </a:solidFill>
                    <a:effectLst/>
                    <a:uLnTx/>
                    <a:uFillTx/>
                    <a:latin typeface="+mj-lt"/>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Công suất của người kéo là:</a:t>
                </a:r>
                <a:r>
                  <a:rPr kumimoji="0" lang="en-US"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rPr>
                  <a:t> </a:t>
                </a:r>
                <a:r>
                  <a:rPr kumimoji="0" lang="en-US" altLang="en-US" sz="3400" b="1" i="0" u="none" strike="noStrike" kern="1200" cap="none" spc="0" normalizeH="0" baseline="0" noProof="0" dirty="0">
                    <a:ln>
                      <a:noFill/>
                    </a:ln>
                    <a:solidFill>
                      <a:srgbClr val="003C47"/>
                    </a:solidFill>
                    <a:effectLst/>
                    <a:uLnTx/>
                    <a:uFillTx/>
                    <a:latin typeface="+mj-lt"/>
                    <a:ea typeface="Arimo" panose="020B0604020202020204" charset="0"/>
                    <a:cs typeface="Arial" panose="020B0604020202020204" pitchFamily="34" charset="0"/>
                  </a:rPr>
                  <a:t>P  = </a:t>
                </a:r>
                <a14:m>
                  <m:oMath xmlns:m="http://schemas.openxmlformats.org/officeDocument/2006/math">
                    <m:f>
                      <m:fPr>
                        <m:ctrlPr>
                          <a:rPr kumimoji="0" lang="en-US" altLang="en-US" sz="34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A</m:t>
                        </m:r>
                      </m:num>
                      <m:den>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t</m:t>
                        </m:r>
                      </m:den>
                    </m:f>
                  </m:oMath>
                </a14:m>
                <a: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a:t> = </a:t>
                </a:r>
                <a14:m>
                  <m:oMath xmlns:m="http://schemas.openxmlformats.org/officeDocument/2006/math">
                    <m:f>
                      <m:fPr>
                        <m:ctrlPr>
                          <a:rPr kumimoji="0" lang="en-US" altLang="en-US" sz="34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400" b="0" i="0" u="none" strike="noStrike" kern="1200" cap="none" spc="0" normalizeH="0" baseline="0" noProof="0" dirty="0" smtClean="0">
                            <a:ln>
                              <a:noFill/>
                            </a:ln>
                            <a:solidFill>
                              <a:srgbClr val="003C47"/>
                            </a:solidFill>
                            <a:effectLst/>
                            <a:uLnTx/>
                            <a:uFillTx/>
                            <a:latin typeface="+mj-lt"/>
                            <a:ea typeface="Arimo" panose="020B0604020202020204" charset="0"/>
                            <a:cs typeface="Arimo" panose="020B0604020202020204" charset="0"/>
                          </a:rPr>
                          <m:t>144</m:t>
                        </m:r>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0</m:t>
                        </m:r>
                      </m:num>
                      <m:den>
                        <m:r>
                          <m:rPr>
                            <m:nor/>
                          </m:rPr>
                          <a:rPr kumimoji="0" lang="en-US" altLang="en-US" sz="3400" b="0" i="0" u="none" strike="noStrike" kern="1200" cap="none" spc="0" normalizeH="0" baseline="0" noProof="0" dirty="0" smtClean="0">
                            <a:ln>
                              <a:noFill/>
                            </a:ln>
                            <a:solidFill>
                              <a:srgbClr val="003C47"/>
                            </a:solidFill>
                            <a:effectLst/>
                            <a:uLnTx/>
                            <a:uFillTx/>
                            <a:latin typeface="+mj-lt"/>
                            <a:ea typeface="Arimo" panose="020B0604020202020204" charset="0"/>
                            <a:cs typeface="Arimo" panose="020B0604020202020204" charset="0"/>
                          </a:rPr>
                          <m:t>3</m:t>
                        </m:r>
                        <m:r>
                          <m:rPr>
                            <m:nor/>
                          </m:rP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m:t>0</m:t>
                        </m:r>
                      </m:den>
                    </m:f>
                  </m:oMath>
                </a14:m>
                <a:r>
                  <a:rPr kumimoji="0" lang="en-US" altLang="en-US" sz="3400" b="0" i="0" u="none" strike="noStrike" kern="1200" cap="none" spc="0" normalizeH="0" baseline="0" noProof="0" dirty="0">
                    <a:ln>
                      <a:noFill/>
                    </a:ln>
                    <a:solidFill>
                      <a:srgbClr val="003C47"/>
                    </a:solidFill>
                    <a:effectLst/>
                    <a:uLnTx/>
                    <a:uFillTx/>
                    <a:latin typeface="+mj-lt"/>
                    <a:ea typeface="Arimo" panose="020B0604020202020204" charset="0"/>
                    <a:cs typeface="Arimo" panose="020B0604020202020204" charset="0"/>
                  </a:rPr>
                  <a:t> = 48 (W)  </a:t>
                </a:r>
                <a:endParaRPr kumimoji="0" lang="vi-VN" sz="3400" b="0" i="0" u="none" strike="noStrike" kern="0" cap="none" spc="0" normalizeH="0" baseline="0" noProof="0" dirty="0">
                  <a:ln>
                    <a:noFill/>
                  </a:ln>
                  <a:solidFill>
                    <a:srgbClr val="FFCD53">
                      <a:lumMod val="10000"/>
                    </a:srgbClr>
                  </a:solidFill>
                  <a:effectLst/>
                  <a:uLnTx/>
                  <a:uFillTx/>
                  <a:latin typeface="+mj-lt"/>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328" t="-15046"/>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Giải</a:t>
            </a:r>
            <a:endParaRPr kumimoji="0" lang="en-US" altLang="en-US" sz="28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920067"/>
            <a:ext cx="11296891" cy="534738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lnSpc>
                <a:spcPct val="120000"/>
              </a:lnSpc>
              <a:buClr>
                <a:srgbClr val="000000"/>
              </a:buClr>
            </a:pPr>
            <a:r>
              <a:rPr lang="vi-VN" sz="3400" b="1" kern="0" dirty="0">
                <a:solidFill>
                  <a:srgbClr val="002060"/>
                </a:solidFill>
                <a:latin typeface="+mj-lt"/>
                <a:cs typeface="Arial" panose="020B0604020202020204" pitchFamily="34" charset="0"/>
                <a:sym typeface="Arial"/>
              </a:rPr>
              <a:t>Câu</a:t>
            </a:r>
            <a:r>
              <a:rPr lang="en-US" sz="3400" b="1" kern="0" dirty="0">
                <a:solidFill>
                  <a:srgbClr val="002060"/>
                </a:solidFill>
                <a:latin typeface="+mj-lt"/>
                <a:cs typeface="Arial" panose="020B0604020202020204" pitchFamily="34" charset="0"/>
                <a:sym typeface="Arial"/>
              </a:rPr>
              <a:t> </a:t>
            </a:r>
            <a:r>
              <a:rPr lang="vi-VN" sz="3400" b="1" kern="0" dirty="0">
                <a:solidFill>
                  <a:srgbClr val="002060"/>
                </a:solidFill>
                <a:latin typeface="+mj-lt"/>
                <a:cs typeface="Arial" panose="020B0604020202020204" pitchFamily="34" charset="0"/>
                <a:sym typeface="Arial"/>
              </a:rPr>
              <a:t>11: </a:t>
            </a:r>
            <a:r>
              <a:rPr lang="vi-VN" sz="3400" b="1" kern="0" dirty="0">
                <a:solidFill>
                  <a:srgbClr val="002060"/>
                </a:solidFill>
                <a:latin typeface="+mj-lt"/>
                <a:cs typeface="Arial" panose="020B0604020202020204" pitchFamily="34" charset="0"/>
              </a:rPr>
              <a:t>Trong mỗi nhịp đập, tim người thực hiện một công xấp xỉ 1 J.</a:t>
            </a:r>
          </a:p>
          <a:p>
            <a:pPr algn="ctr" defTabSz="1219170">
              <a:lnSpc>
                <a:spcPct val="120000"/>
              </a:lnSpc>
              <a:buClr>
                <a:srgbClr val="000000"/>
              </a:buClr>
            </a:pPr>
            <a:r>
              <a:rPr lang="vi-VN" sz="3400" b="1" kern="0" dirty="0">
                <a:solidFill>
                  <a:srgbClr val="002060"/>
                </a:solidFill>
                <a:latin typeface="+mj-lt"/>
                <a:cs typeface="Arial" panose="020B0604020202020204" pitchFamily="34" charset="0"/>
              </a:rPr>
              <a:t>a. Tính công suất của tim, biết trung bình cứ một phút tim đập 72 lần.</a:t>
            </a:r>
          </a:p>
          <a:p>
            <a:pPr algn="ctr" defTabSz="1219170">
              <a:lnSpc>
                <a:spcPct val="120000"/>
              </a:lnSpc>
              <a:buClr>
                <a:srgbClr val="000000"/>
              </a:buClr>
            </a:pPr>
            <a:r>
              <a:rPr lang="vi-VN" sz="3400" b="1" kern="0" dirty="0">
                <a:solidFill>
                  <a:srgbClr val="002060"/>
                </a:solidFill>
                <a:latin typeface="+mj-lt"/>
                <a:cs typeface="Arial" panose="020B0604020202020204" pitchFamily="34" charset="0"/>
              </a:rPr>
              <a:t>b. Áp hai ngón tay vào vị trí động mạch trên cổ tay của em và đếm số lần tim đập trong một phút, từ đó tính công suất của tim.</a:t>
            </a:r>
          </a:p>
        </p:txBody>
      </p:sp>
    </p:spTree>
    <p:extLst>
      <p:ext uri="{BB962C8B-B14F-4D97-AF65-F5344CB8AC3E}">
        <p14:creationId xmlns:p14="http://schemas.microsoft.com/office/powerpoint/2010/main" val="1576293057"/>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383821" y="2113275"/>
                <a:ext cx="11516488" cy="131572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20000"/>
                  </a:lnSpc>
                  <a:buClr>
                    <a:srgbClr val="000000"/>
                  </a:buClr>
                  <a:defRPr/>
                </a:pPr>
                <a:r>
                  <a:rPr lang="en-US" sz="3600" kern="0" dirty="0">
                    <a:solidFill>
                      <a:srgbClr val="FFCD53">
                        <a:lumMod val="10000"/>
                      </a:srgbClr>
                    </a:solidFill>
                    <a:latin typeface="Times New Roman" panose="02020603050405020304" pitchFamily="18" charset="0"/>
                    <a:cs typeface="Times New Roman" panose="02020603050405020304" pitchFamily="18" charset="0"/>
                  </a:rPr>
                  <a:t>a.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Công</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suất</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của</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tim</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là</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a:solidFill>
                      <a:srgbClr val="FFCD53">
                        <a:lumMod val="10000"/>
                      </a:srgbClr>
                    </a:solidFill>
                    <a:latin typeface="Times New Roman" panose="02020603050405020304" pitchFamily="18" charset="0"/>
                    <a:cs typeface="Times New Roman" panose="02020603050405020304" pitchFamily="18" charset="0"/>
                    <a:sym typeface="Arial"/>
                  </a:rPr>
                  <a:t> </a:t>
                </a:r>
                <a:r>
                  <a:rPr kumimoji="0" lang="en-US" altLang="en-US" sz="36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t</m:t>
                        </m:r>
                      </m:den>
                    </m:f>
                  </m:oMath>
                </a14:m>
                <a: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kumimoji="0" lang="en-US" altLang="en-US" sz="36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72.1</m:t>
                        </m:r>
                      </m:num>
                      <m:den>
                        <m:r>
                          <m:rPr>
                            <m:nor/>
                          </m:rPr>
                          <a:rPr kumimoji="0" lang="en-US" altLang="en-US" sz="3600" b="0" i="0" u="none" strike="noStrike" kern="1200" cap="none" spc="0" normalizeH="0" baseline="0" noProof="0" dirty="0" smtClean="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6</m:t>
                        </m:r>
                        <m:r>
                          <m:rPr>
                            <m:nor/>
                          </m:rP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0</m:t>
                        </m:r>
                      </m:den>
                    </m:f>
                  </m:oMath>
                </a14:m>
                <a: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1,2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600" b="0" i="0" u="none" strike="noStrike" kern="0" cap="none" spc="0" normalizeH="0" baseline="0" noProof="0" dirty="0">
                  <a:ln>
                    <a:noFill/>
                  </a:ln>
                  <a:solidFill>
                    <a:srgbClr val="FFCD53">
                      <a:lumMod val="10000"/>
                    </a:srgbClr>
                  </a:solidFill>
                  <a:effectLst/>
                  <a:uLnTx/>
                  <a:uFillTx/>
                  <a:latin typeface="Roboto" panose="02000000000000000000" pitchFamily="2" charset="0"/>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383821" y="2113275"/>
                <a:ext cx="11516488" cy="1315725"/>
              </a:xfrm>
              <a:prstGeom prst="roundRect">
                <a:avLst/>
              </a:prstGeom>
              <a:blipFill>
                <a:blip r:embed="rId2"/>
                <a:stretch>
                  <a:fillRect l="-1059"/>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881942"/>
            <a:ext cx="5972175" cy="584775"/>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err="1">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Giải</a:t>
            </a:r>
            <a:endParaRPr kumimoji="0" lang="en-US" altLang="en-US"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A">
                <a:extLst>
                  <a:ext uri="{FF2B5EF4-FFF2-40B4-BE49-F238E27FC236}">
                    <a16:creationId xmlns:a16="http://schemas.microsoft.com/office/drawing/2014/main" id="{801121A6-FE55-102C-5CB5-69D76804B1AF}"/>
                  </a:ext>
                </a:extLst>
              </p:cNvPr>
              <p:cNvSpPr/>
              <p:nvPr/>
            </p:nvSpPr>
            <p:spPr>
              <a:xfrm>
                <a:off x="376337" y="3245389"/>
                <a:ext cx="11516488" cy="208861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50000"/>
                  </a:lnSpc>
                  <a:buClr>
                    <a:srgbClr val="000000"/>
                  </a:buClr>
                  <a:defRPr/>
                </a:pPr>
                <a:r>
                  <a:rPr lang="en-US" sz="3600" kern="0" dirty="0">
                    <a:solidFill>
                      <a:srgbClr val="FFCD53">
                        <a:lumMod val="10000"/>
                      </a:srgbClr>
                    </a:solidFill>
                    <a:latin typeface="Times New Roman" panose="02020603050405020304" pitchFamily="18" charset="0"/>
                    <a:cs typeface="Times New Roman" panose="02020603050405020304" pitchFamily="18" charset="0"/>
                  </a:rPr>
                  <a:t>b.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Giả</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sử</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tim</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của</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em</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đập</a:t>
                </a:r>
                <a:r>
                  <a:rPr lang="en-US" sz="3600" kern="0" dirty="0">
                    <a:solidFill>
                      <a:srgbClr val="FFCD53">
                        <a:lumMod val="10000"/>
                      </a:srgbClr>
                    </a:solidFill>
                    <a:latin typeface="Times New Roman" panose="02020603050405020304" pitchFamily="18" charset="0"/>
                    <a:cs typeface="Times New Roman" panose="02020603050405020304" pitchFamily="18" charset="0"/>
                  </a:rPr>
                  <a:t> 83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lần</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trong</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một</a:t>
                </a:r>
                <a:r>
                  <a:rPr lang="en-US" sz="3600" kern="0" dirty="0">
                    <a:solidFill>
                      <a:srgbClr val="FFCD53">
                        <a:lumMod val="10000"/>
                      </a:srgbClr>
                    </a:solidFill>
                    <a:latin typeface="Times New Roman" panose="02020603050405020304" pitchFamily="18" charset="0"/>
                    <a:cs typeface="Times New Roman" panose="02020603050405020304" pitchFamily="18" charset="0"/>
                  </a:rPr>
                  <a:t> </a:t>
                </a:r>
                <a:r>
                  <a:rPr lang="en-US" sz="3600" kern="0" dirty="0" err="1">
                    <a:solidFill>
                      <a:srgbClr val="FFCD53">
                        <a:lumMod val="10000"/>
                      </a:srgbClr>
                    </a:solidFill>
                    <a:latin typeface="Times New Roman" panose="02020603050405020304" pitchFamily="18" charset="0"/>
                    <a:cs typeface="Times New Roman" panose="02020603050405020304" pitchFamily="18" charset="0"/>
                  </a:rPr>
                  <a:t>phút</a:t>
                </a:r>
                <a:r>
                  <a:rPr lang="en-US" sz="3600" kern="0" dirty="0">
                    <a:solidFill>
                      <a:srgbClr val="FFCD53">
                        <a:lumMod val="10000"/>
                      </a:srgbClr>
                    </a:solidFill>
                    <a:latin typeface="Times New Roman" panose="02020603050405020304" pitchFamily="18" charset="0"/>
                    <a:cs typeface="Times New Roman" panose="02020603050405020304" pitchFamily="18" charset="0"/>
                  </a:rPr>
                  <a:t>.</a:t>
                </a:r>
                <a:endParaRPr lang="en-US" sz="3600" kern="0" dirty="0">
                  <a:solidFill>
                    <a:srgbClr val="FFCD53">
                      <a:lumMod val="10000"/>
                    </a:srgbClr>
                  </a:solidFill>
                  <a:latin typeface="Times New Roman" panose="02020603050405020304" pitchFamily="18" charset="0"/>
                  <a:cs typeface="Times New Roman" panose="02020603050405020304" pitchFamily="18" charset="0"/>
                  <a:sym typeface="Arial"/>
                </a:endParaRPr>
              </a:p>
              <a:p>
                <a:pPr lvl="0" defTabSz="1219170">
                  <a:lnSpc>
                    <a:spcPct val="150000"/>
                  </a:lnSpc>
                  <a:buClr>
                    <a:srgbClr val="000000"/>
                  </a:buClr>
                  <a:defRPr/>
                </a:pPr>
                <a:r>
                  <a:rPr lang="pt-BR" sz="3600" kern="0" dirty="0">
                    <a:solidFill>
                      <a:srgbClr val="FFCD53">
                        <a:lumMod val="10000"/>
                      </a:srgbClr>
                    </a:solidFill>
                    <a:latin typeface="Times New Roman" panose="02020603050405020304" pitchFamily="18" charset="0"/>
                    <a:cs typeface="Times New Roman" panose="02020603050405020304" pitchFamily="18" charset="0"/>
                  </a:rPr>
                  <a:t>Công suất của tim em là:  </a:t>
                </a:r>
                <a:r>
                  <a:rPr kumimoji="0" lang="en-US" altLang="en-US" sz="3600" b="1"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P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m:t>t</m:t>
                        </m:r>
                      </m:den>
                    </m:f>
                  </m:oMath>
                </a14:m>
                <a:r>
                  <a:rPr kumimoji="0" lang="en-US" altLang="en-US" sz="36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rPr>
                  <a:t> = </a:t>
                </a:r>
                <a14:m>
                  <m:oMath xmlns:m="http://schemas.openxmlformats.org/officeDocument/2006/math">
                    <m:f>
                      <m:fPr>
                        <m:ctrlPr>
                          <a:rPr lang="en-US" altLang="en-US" sz="3600" b="1" i="1">
                            <a:solidFill>
                              <a:srgbClr val="003C47"/>
                            </a:solidFill>
                            <a:latin typeface="Cambria Math" panose="02040503050406030204" pitchFamily="18" charset="0"/>
                            <a:cs typeface="Arial" panose="020B0604020202020204" pitchFamily="34" charset="0"/>
                          </a:rPr>
                        </m:ctrlPr>
                      </m:fPr>
                      <m:num>
                        <m:r>
                          <m:rPr>
                            <m:nor/>
                          </m:rPr>
                          <a:rPr lang="en-US" altLang="en-US" sz="3600"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83</m:t>
                        </m:r>
                        <m:r>
                          <m:rPr>
                            <m:nor/>
                          </m:rPr>
                          <a:rPr lang="en-US" altLang="en-US" sz="3600" dirty="0">
                            <a:solidFill>
                              <a:srgbClr val="003C47"/>
                            </a:solidFill>
                            <a:latin typeface="Times New Roman" panose="02020603050405020304" pitchFamily="18" charset="0"/>
                            <a:ea typeface="Arimo" panose="020B0604020202020204" charset="0"/>
                            <a:cs typeface="Times New Roman" panose="02020603050405020304" pitchFamily="18" charset="0"/>
                          </a:rPr>
                          <m:t>.1</m:t>
                        </m:r>
                      </m:num>
                      <m:den>
                        <m:r>
                          <m:rPr>
                            <m:nor/>
                          </m:rPr>
                          <a:rPr lang="en-US" altLang="en-US" sz="3600" dirty="0">
                            <a:solidFill>
                              <a:srgbClr val="003C47"/>
                            </a:solidFill>
                            <a:latin typeface="Times New Roman" panose="02020603050405020304" pitchFamily="18" charset="0"/>
                            <a:ea typeface="Arimo" panose="020B0604020202020204" charset="0"/>
                            <a:cs typeface="Times New Roman" panose="02020603050405020304" pitchFamily="18" charset="0"/>
                          </a:rPr>
                          <m:t>60</m:t>
                        </m:r>
                      </m:den>
                    </m:f>
                  </m:oMath>
                </a14:m>
                <a:r>
                  <a:rPr lang="en-US" altLang="en-US" sz="3600" dirty="0">
                    <a:solidFill>
                      <a:srgbClr val="003C47"/>
                    </a:solidFill>
                    <a:latin typeface="Times New Roman" panose="02020603050405020304" pitchFamily="18" charset="0"/>
                    <a:ea typeface="Arimo" panose="020B0604020202020204" charset="0"/>
                    <a:cs typeface="Times New Roman" panose="02020603050405020304" pitchFamily="18" charset="0"/>
                  </a:rPr>
                  <a:t> = 1,383 (W) </a:t>
                </a:r>
                <a:endParaRPr kumimoji="0" lang="en-US" altLang="en-US" sz="3200" b="0" i="0" u="none" strike="noStrike" kern="1200" cap="none" spc="0" normalizeH="0" baseline="0" noProof="0" dirty="0">
                  <a:ln>
                    <a:noFill/>
                  </a:ln>
                  <a:solidFill>
                    <a:srgbClr val="003C47"/>
                  </a:solidFill>
                  <a:effectLst/>
                  <a:uLnTx/>
                  <a:uFillTx/>
                  <a:latin typeface="Times New Roman" panose="02020603050405020304" pitchFamily="18" charset="0"/>
                  <a:ea typeface="Arimo" panose="020B0604020202020204" charset="0"/>
                  <a:cs typeface="Times New Roman" panose="02020603050405020304" pitchFamily="18" charset="0"/>
                </a:endParaRPr>
              </a:p>
            </p:txBody>
          </p:sp>
        </mc:Choice>
        <mc:Fallback xmlns="">
          <p:sp>
            <p:nvSpPr>
              <p:cNvPr id="3" name="A">
                <a:extLst>
                  <a:ext uri="{FF2B5EF4-FFF2-40B4-BE49-F238E27FC236}">
                    <a16:creationId xmlns:a16="http://schemas.microsoft.com/office/drawing/2014/main" id="{801121A6-FE55-102C-5CB5-69D76804B1AF}"/>
                  </a:ext>
                </a:extLst>
              </p:cNvPr>
              <p:cNvSpPr>
                <a:spLocks noRot="1" noChangeAspect="1" noMove="1" noResize="1" noEditPoints="1" noAdjustHandles="1" noChangeArrowheads="1" noChangeShapeType="1" noTextEdit="1"/>
              </p:cNvSpPr>
              <p:nvPr/>
            </p:nvSpPr>
            <p:spPr>
              <a:xfrm>
                <a:off x="376337" y="3245389"/>
                <a:ext cx="11516488" cy="2088611"/>
              </a:xfrm>
              <a:prstGeom prst="roundRect">
                <a:avLst/>
              </a:prstGeom>
              <a:blipFill>
                <a:blip r:embed="rId3"/>
                <a:stretch>
                  <a:fillRect l="-741" b="-58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90070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solidFill>
                  <a:srgbClr val="FF0000"/>
                </a:solidFill>
                <a:latin typeface="Roboto" panose="02000000000000000000" pitchFamily="2" charset="0"/>
              </a:rPr>
              <a:t>I. </a:t>
            </a:r>
            <a:r>
              <a:rPr lang="en-US" sz="13800" b="1" kern="0" dirty="0" err="1">
                <a:solidFill>
                  <a:srgbClr val="FF0000"/>
                </a:solidFill>
                <a:latin typeface="Roboto" panose="02000000000000000000" pitchFamily="2" charset="0"/>
              </a:rPr>
              <a:t>Công</a:t>
            </a:r>
            <a:endParaRPr lang="en-US" sz="13800" b="1" kern="0" dirty="0">
              <a:solidFill>
                <a:srgbClr val="FF0000"/>
              </a:solidFill>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BFC"/>
        </a:solidFill>
        <a:effectLst/>
      </p:bgPr>
    </p:bg>
    <p:spTree>
      <p:nvGrpSpPr>
        <p:cNvPr id="1" name=""/>
        <p:cNvGrpSpPr/>
        <p:nvPr/>
      </p:nvGrpSpPr>
      <p:grpSpPr>
        <a:xfrm>
          <a:off x="0" y="0"/>
          <a:ext cx="0" cy="0"/>
          <a:chOff x="0" y="0"/>
          <a:chExt cx="0" cy="0"/>
        </a:xfrm>
      </p:grpSpPr>
      <p:sp>
        <p:nvSpPr>
          <p:cNvPr id="19" name="TextBox 8">
            <a:extLst>
              <a:ext uri="{FF2B5EF4-FFF2-40B4-BE49-F238E27FC236}">
                <a16:creationId xmlns:a16="http://schemas.microsoft.com/office/drawing/2014/main" id="{7F5D4A3B-5571-01E8-A056-4445B2575E0A}"/>
              </a:ext>
            </a:extLst>
          </p:cNvPr>
          <p:cNvSpPr txBox="1"/>
          <p:nvPr/>
        </p:nvSpPr>
        <p:spPr>
          <a:xfrm>
            <a:off x="414660" y="1161479"/>
            <a:ext cx="11043332" cy="400110"/>
          </a:xfrm>
          <a:prstGeom prst="rect">
            <a:avLst/>
          </a:prstGeom>
        </p:spPr>
        <p:txBody>
          <a:bodyPr wrap="square" lIns="0" tIns="0" rIns="0" bIns="0" rtlCol="0" anchor="t">
            <a:spAutoFit/>
          </a:bodyPr>
          <a:lstStyle/>
          <a:p>
            <a:pPr>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Người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kiện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760658"/>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Kiện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quãng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đường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s,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vận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tốc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v </a:t>
            </a: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động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năng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1724227" y="2554829"/>
            <a:ext cx="10455493" cy="43088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sz="2800" b="1" dirty="0"/>
              <a:t>Động năng </a:t>
            </a:r>
            <a:r>
              <a:rPr lang="en-US" sz="2800" b="1" dirty="0" err="1"/>
              <a:t>kiện</a:t>
            </a:r>
            <a:r>
              <a:rPr lang="en-US" sz="2800" b="1" dirty="0"/>
              <a:t> </a:t>
            </a:r>
            <a:r>
              <a:rPr lang="en-US" sz="2800" b="1" dirty="0" err="1"/>
              <a:t>hàng</a:t>
            </a:r>
            <a:r>
              <a:rPr lang="vi-VN" sz="2800" b="1" dirty="0"/>
              <a:t> có do người đã thực hiện một công cơ học</a:t>
            </a:r>
            <a:endParaRPr lang="en-US" altLang="en-US" sz="2800" b="1" dirty="0"/>
          </a:p>
        </p:txBody>
      </p:sp>
      <p:pic>
        <p:nvPicPr>
          <p:cNvPr id="2" name="Picture 1">
            <a:extLst>
              <a:ext uri="{FF2B5EF4-FFF2-40B4-BE49-F238E27FC236}">
                <a16:creationId xmlns:a16="http://schemas.microsoft.com/office/drawing/2014/main" id="{7BCCCF14-FCC1-BF70-1840-E24172945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89020"/>
          </a:xfrm>
          <a:prstGeom prst="rect">
            <a:avLst/>
          </a:prstGeom>
        </p:spPr>
      </p:pic>
      <p:pic>
        <p:nvPicPr>
          <p:cNvPr id="4" name="Graphic 3" descr="Arrow Slight curve">
            <a:extLst>
              <a:ext uri="{FF2B5EF4-FFF2-40B4-BE49-F238E27FC236}">
                <a16:creationId xmlns:a16="http://schemas.microsoft.com/office/drawing/2014/main" id="{780B0E77-E731-B219-0411-2F038D8967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90" y="2271038"/>
            <a:ext cx="914400" cy="914400"/>
          </a:xfrm>
          <a:prstGeom prst="rect">
            <a:avLst/>
          </a:prstGeom>
        </p:spPr>
      </p:pic>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490624" y="1570011"/>
            <a:ext cx="8251829" cy="215956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4000" dirty="0">
                <a:solidFill>
                  <a:schemeClr val="bg1"/>
                </a:solidFill>
              </a:rPr>
              <a:t>Công cơ học </a:t>
            </a:r>
            <a:r>
              <a:rPr lang="en-US" sz="4000" dirty="0">
                <a:solidFill>
                  <a:schemeClr val="bg1"/>
                </a:solidFill>
              </a:rPr>
              <a:t>(</a:t>
            </a:r>
            <a:r>
              <a:rPr lang="en-US" sz="4000" dirty="0" err="1">
                <a:solidFill>
                  <a:schemeClr val="bg1"/>
                </a:solidFill>
              </a:rPr>
              <a:t>công</a:t>
            </a:r>
            <a:r>
              <a:rPr lang="en-US" sz="4000" dirty="0">
                <a:solidFill>
                  <a:schemeClr val="bg1"/>
                </a:solidFill>
              </a:rPr>
              <a:t>) </a:t>
            </a:r>
            <a:r>
              <a:rPr lang="vi-VN" sz="4000" dirty="0">
                <a:solidFill>
                  <a:schemeClr val="bg1"/>
                </a:solidFill>
              </a:rPr>
              <a:t>là số đo ph</a:t>
            </a:r>
            <a:r>
              <a:rPr lang="en-US" sz="4000" dirty="0">
                <a:solidFill>
                  <a:schemeClr val="bg1"/>
                </a:solidFill>
              </a:rPr>
              <a:t>ầ</a:t>
            </a:r>
            <a:r>
              <a:rPr lang="vi-VN" sz="4000" dirty="0">
                <a:solidFill>
                  <a:schemeClr val="bg1"/>
                </a:solidFill>
              </a:rPr>
              <a:t>n năng lượng </a:t>
            </a:r>
            <a:r>
              <a:rPr lang="en-US" sz="4000" dirty="0" err="1">
                <a:solidFill>
                  <a:schemeClr val="bg1"/>
                </a:solidFill>
              </a:rPr>
              <a:t>mà</a:t>
            </a:r>
            <a:r>
              <a:rPr lang="en-US" sz="4000" dirty="0">
                <a:solidFill>
                  <a:schemeClr val="bg1"/>
                </a:solidFill>
              </a:rPr>
              <a:t> </a:t>
            </a:r>
            <a:r>
              <a:rPr lang="en-US" sz="4000" dirty="0" err="1">
                <a:solidFill>
                  <a:schemeClr val="bg1"/>
                </a:solidFill>
              </a:rPr>
              <a:t>vật</a:t>
            </a:r>
            <a:r>
              <a:rPr lang="en-US" sz="4000" dirty="0">
                <a:solidFill>
                  <a:schemeClr val="bg1"/>
                </a:solidFill>
              </a:rPr>
              <a:t> </a:t>
            </a:r>
            <a:r>
              <a:rPr lang="en-US" sz="4000" dirty="0" err="1">
                <a:solidFill>
                  <a:schemeClr val="bg1"/>
                </a:solidFill>
              </a:rPr>
              <a:t>nhận</a:t>
            </a:r>
            <a:r>
              <a:rPr lang="en-US" sz="4000" dirty="0">
                <a:solidFill>
                  <a:schemeClr val="bg1"/>
                </a:solidFill>
              </a:rPr>
              <a:t> </a:t>
            </a:r>
            <a:r>
              <a:rPr lang="en-US" sz="4000" dirty="0" err="1">
                <a:solidFill>
                  <a:schemeClr val="bg1"/>
                </a:solidFill>
              </a:rPr>
              <a:t>vào</a:t>
            </a:r>
            <a:r>
              <a:rPr lang="en-US" sz="4000" dirty="0">
                <a:solidFill>
                  <a:schemeClr val="bg1"/>
                </a:solidFill>
              </a:rPr>
              <a:t> </a:t>
            </a:r>
            <a:r>
              <a:rPr lang="en-US" sz="4000" dirty="0" err="1">
                <a:solidFill>
                  <a:schemeClr val="bg1"/>
                </a:solidFill>
              </a:rPr>
              <a:t>hoặc</a:t>
            </a:r>
            <a:r>
              <a:rPr lang="en-US" sz="4000" dirty="0">
                <a:solidFill>
                  <a:schemeClr val="bg1"/>
                </a:solidFill>
              </a:rPr>
              <a:t> </a:t>
            </a:r>
            <a:r>
              <a:rPr lang="en-US" sz="4000" dirty="0" err="1">
                <a:solidFill>
                  <a:schemeClr val="bg1"/>
                </a:solidFill>
              </a:rPr>
              <a:t>mất</a:t>
            </a:r>
            <a:r>
              <a:rPr lang="en-US" sz="4000" dirty="0">
                <a:solidFill>
                  <a:schemeClr val="bg1"/>
                </a:solidFill>
              </a:rPr>
              <a:t> </a:t>
            </a:r>
            <a:r>
              <a:rPr lang="en-US" sz="4000" dirty="0" err="1">
                <a:solidFill>
                  <a:schemeClr val="bg1"/>
                </a:solidFill>
              </a:rPr>
              <a:t>đi</a:t>
            </a:r>
            <a:r>
              <a:rPr lang="en-US" sz="4000" dirty="0">
                <a:solidFill>
                  <a:schemeClr val="bg1"/>
                </a:solidFill>
              </a:rPr>
              <a:t> do </a:t>
            </a:r>
            <a:r>
              <a:rPr lang="vi-VN" sz="4000" dirty="0">
                <a:solidFill>
                  <a:schemeClr val="bg1"/>
                </a:solidFill>
              </a:rPr>
              <a:t>tương tác </a:t>
            </a:r>
            <a:r>
              <a:rPr lang="en-US" sz="4000" dirty="0" err="1">
                <a:solidFill>
                  <a:schemeClr val="bg1"/>
                </a:solidFill>
              </a:rPr>
              <a:t>với</a:t>
            </a:r>
            <a:r>
              <a:rPr lang="en-US" sz="4000" dirty="0">
                <a:solidFill>
                  <a:schemeClr val="bg1"/>
                </a:solidFill>
              </a:rPr>
              <a:t> </a:t>
            </a:r>
            <a:r>
              <a:rPr lang="en-US" sz="4000" dirty="0" err="1">
                <a:solidFill>
                  <a:schemeClr val="bg1"/>
                </a:solidFill>
              </a:rPr>
              <a:t>vật</a:t>
            </a:r>
            <a:r>
              <a:rPr lang="en-US" sz="4000" dirty="0">
                <a:solidFill>
                  <a:schemeClr val="bg1"/>
                </a:solidFill>
              </a:rPr>
              <a:t> </a:t>
            </a:r>
            <a:r>
              <a:rPr lang="en-US" sz="4000" dirty="0" err="1">
                <a:solidFill>
                  <a:schemeClr val="bg1"/>
                </a:solidFill>
              </a:rPr>
              <a:t>khác</a:t>
            </a:r>
            <a:endParaRPr lang="en-US" sz="4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latin typeface="Times New Roman" panose="02020603050405020304" pitchFamily="18" charset="0"/>
                <a:cs typeface="Times New Roman" panose="02020603050405020304" pitchFamily="18" charset="0"/>
              </a:rPr>
              <a:t>Khi</a:t>
            </a:r>
            <a:r>
              <a:rPr lang="en-US" altLang="en-US" sz="5400" b="1" dirty="0">
                <a:solidFill>
                  <a:srgbClr val="003C47"/>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nào</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có</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công</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cơ</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học</a:t>
            </a:r>
            <a:r>
              <a:rPr lang="en-US" altLang="en-US" sz="5400" b="1" dirty="0">
                <a:solidFill>
                  <a:srgbClr val="1C4F59"/>
                </a:solidFill>
                <a:latin typeface="Times New Roman" panose="02020603050405020304" pitchFamily="18" charset="0"/>
                <a:cs typeface="Times New Roman" panose="02020603050405020304" pitchFamily="18" charset="0"/>
              </a:rPr>
              <a:t>?</a:t>
            </a:r>
            <a:endParaRPr lang="en-US" sz="5400" b="1" dirty="0">
              <a:solidFill>
                <a:srgbClr val="003C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265043" y="1673771"/>
            <a:ext cx="9418235" cy="215719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sz="4000" dirty="0">
                <a:solidFill>
                  <a:schemeClr val="bg1"/>
                </a:solidFill>
                <a:latin typeface="Times New Roman" panose="02020603050405020304" pitchFamily="18" charset="0"/>
                <a:cs typeface="Times New Roman" panose="02020603050405020304" pitchFamily="18" charset="0"/>
              </a:rPr>
              <a:t>Khi </a:t>
            </a:r>
            <a:r>
              <a:rPr lang="en-US" sz="4000" dirty="0" err="1">
                <a:solidFill>
                  <a:schemeClr val="bg1"/>
                </a:solidFill>
                <a:latin typeface="Times New Roman" panose="02020603050405020304" pitchFamily="18" charset="0"/>
                <a:cs typeface="Times New Roman" panose="02020603050405020304" pitchFamily="18" charset="0"/>
              </a:rPr>
              <a:t>một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lực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dụng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dịch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chuyển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một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quãng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đường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theo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hướng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lực</a:t>
            </a:r>
            <a:r>
              <a:rPr lang="en-US" sz="4000" dirty="0">
                <a:solidFill>
                  <a:schemeClr val="bg1"/>
                </a:solidFill>
                <a:latin typeface="Times New Roman" panose="02020603050405020304" pitchFamily="18" charset="0"/>
                <a:cs typeface="Times New Roman" panose="02020603050405020304" pitchFamily="18" charset="0"/>
              </a:rPr>
              <a:t> → </a:t>
            </a:r>
            <a:r>
              <a:rPr lang="en-US" sz="4000" dirty="0" err="1">
                <a:solidFill>
                  <a:schemeClr val="bg1"/>
                </a:solidFill>
                <a:latin typeface="Times New Roman" panose="02020603050405020304" pitchFamily="18" charset="0"/>
                <a:cs typeface="Times New Roman" panose="02020603050405020304" pitchFamily="18" charset="0"/>
              </a:rPr>
              <a:t>lực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thực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1 </a:t>
            </a:r>
            <a:r>
              <a:rPr lang="en-US" sz="4000" dirty="0" err="1">
                <a:solidFill>
                  <a:schemeClr val="bg1"/>
                </a:solidFill>
                <a:latin typeface="Times New Roman" panose="02020603050405020304" pitchFamily="18" charset="0"/>
                <a:cs typeface="Times New Roman" panose="02020603050405020304" pitchFamily="18" charset="0"/>
              </a:rPr>
              <a:t>công</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90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8893</TotalTime>
  <Words>2117</Words>
  <Application>Microsoft Office PowerPoint</Application>
  <PresentationFormat>Widescreen</PresentationFormat>
  <Paragraphs>202</Paragraphs>
  <Slides>47</Slides>
  <Notes>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47</vt:i4>
      </vt:variant>
    </vt:vector>
  </HeadingPairs>
  <TitlesOfParts>
    <vt:vector size="65" baseType="lpstr">
      <vt:lpstr>#9Slide03 Arima Madurai Black</vt:lpstr>
      <vt:lpstr>Anaheim</vt:lpstr>
      <vt:lpstr>Arial</vt:lpstr>
      <vt:lpstr>Arimo</vt:lpstr>
      <vt:lpstr>Calibri</vt:lpstr>
      <vt:lpstr>Cambria Math</vt:lpstr>
      <vt:lpstr>Fira Sans Condensed Medium</vt:lpstr>
      <vt:lpstr>Fira Sans Extra Condensed Black</vt:lpstr>
      <vt:lpstr>Gochi Hand</vt:lpstr>
      <vt:lpstr>Londrina Solid</vt:lpstr>
      <vt:lpstr>Nunito</vt:lpstr>
      <vt:lpstr>Quicksand</vt:lpstr>
      <vt:lpstr>Roboto</vt:lpstr>
      <vt:lpstr>Times New Roman</vt:lpstr>
      <vt:lpstr>Pre-K Creative Certificates by Slidesgo</vt:lpstr>
      <vt:lpstr>Science Subject for Middle School-6th Grade: Physics I by Slidesgo</vt:lpstr>
      <vt:lpstr>1_Office Theme</vt:lpstr>
      <vt:lpstr>1_Science Subject for Middle School-6th Grade: Physics I by Slidesgo</vt:lpstr>
      <vt:lpstr>Cần cẩu được dùng để nâng các kiện hàng từ dưới thấp lên cao hoặc bốc dỡ các kiện hàng từ trên cao xuống vị trí thấp hơn. Làm thế nào để biết cần cẩu nào hoàn thành công việc nhanh hơn?</vt:lpstr>
      <vt:lpstr>Tiết 31, 39.Bài 4: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Cần cẩu được dùng để nâng các kiện hàng từ dưới thấp lên cao hoặc bốc dỡ các kiện hàng từ trên cao xuống vị trí thấp hơn. Làm thế nào để biết cần cẩu nào hoàn thành công việc nhanh hơn?</dc:title>
  <dc:creator>VnTeach.Com</dc:creator>
  <cp:keywords>VnTeach.Com</cp:keywords>
  <cp:lastModifiedBy>Administrator</cp:lastModifiedBy>
  <cp:revision>37</cp:revision>
  <dcterms:created xsi:type="dcterms:W3CDTF">2021-11-11T09:11:58Z</dcterms:created>
  <dcterms:modified xsi:type="dcterms:W3CDTF">2025-11-11T13:14:18Z</dcterms:modified>
</cp:coreProperties>
</file>