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312" r:id="rId3"/>
    <p:sldId id="262" r:id="rId4"/>
    <p:sldId id="263" r:id="rId5"/>
    <p:sldId id="264" r:id="rId6"/>
    <p:sldId id="266" r:id="rId7"/>
    <p:sldId id="332" r:id="rId8"/>
    <p:sldId id="267" r:id="rId9"/>
    <p:sldId id="274" r:id="rId10"/>
    <p:sldId id="269" r:id="rId11"/>
    <p:sldId id="315" r:id="rId12"/>
    <p:sldId id="271" r:id="rId13"/>
    <p:sldId id="318" r:id="rId14"/>
    <p:sldId id="331" r:id="rId15"/>
    <p:sldId id="320" r:id="rId16"/>
    <p:sldId id="321" r:id="rId17"/>
    <p:sldId id="322" r:id="rId18"/>
    <p:sldId id="327" r:id="rId19"/>
    <p:sldId id="328" r:id="rId20"/>
    <p:sldId id="329" r:id="rId21"/>
    <p:sldId id="290" r:id="rId22"/>
    <p:sldId id="293" r:id="rId23"/>
    <p:sldId id="294" r:id="rId24"/>
    <p:sldId id="292" r:id="rId25"/>
    <p:sldId id="299" r:id="rId26"/>
    <p:sldId id="296" r:id="rId27"/>
    <p:sldId id="295" r:id="rId28"/>
    <p:sldId id="301" r:id="rId29"/>
    <p:sldId id="302" r:id="rId30"/>
    <p:sldId id="303" r:id="rId31"/>
    <p:sldId id="297" r:id="rId32"/>
    <p:sldId id="279" r:id="rId33"/>
    <p:sldId id="280" r:id="rId34"/>
    <p:sldId id="307" r:id="rId35"/>
    <p:sldId id="310" r:id="rId36"/>
    <p:sldId id="311" r:id="rId37"/>
    <p:sldId id="306" r:id="rId38"/>
    <p:sldId id="309" r:id="rId39"/>
    <p:sldId id="2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49E6-8EFE-4A0C-9D35-D3E2A8278EE8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FD67F-66A0-451C-9C8B-6930B315F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5698D-5FF6-46D3-8E0B-3314538FC5C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E9076EF-EF9F-43FF-82F5-CCC23D240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FD67F-66A0-451C-9C8B-6930B315FD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0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11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7B4D-CCE6-4456-B140-FF65A16CEDEA}" type="datetimeFigureOut">
              <a:rPr lang="en-US"/>
              <a:pPr>
                <a:defRPr/>
              </a:pPr>
              <a:t>4/17/2025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7294-DE1A-431B-8D9C-7B833691A39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9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90819-AA2B-4ED0-8F8A-3FDD06C28927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C28B-9AEA-4E69-828F-13245420B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Tr&#242;%20ch&#417;i%20H&#7897;p%20qu&#224;%20b&#237;%20m&#7853;t%20s&#7917;%207%20-%202.pptx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4" y="0"/>
            <a:ext cx="12166646" cy="6974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AA6C79-250F-471C-BE66-A72ADDFD70DC}"/>
              </a:ext>
            </a:extLst>
          </p:cNvPr>
          <p:cNvSpPr/>
          <p:nvPr/>
        </p:nvSpPr>
        <p:spPr>
          <a:xfrm>
            <a:off x="2207568" y="2204864"/>
            <a:ext cx="6988447" cy="1477323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8800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614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t1s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306896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7567" y="3501008"/>
            <a:ext cx="9434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Lớp đất trên các lục địa bao gồm 4 thành phần chính: chất vô cơ, chất hữu cơ, nước, không khí.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43013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568" y="5059050"/>
            <a:ext cx="943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Tỉ lệ các thành phần trong đất thay đổi tùy thuộc vào điều kiện hình thành đất.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06896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43013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  <p:sp>
        <p:nvSpPr>
          <p:cNvPr id="6" name="Tiêu đề 1"/>
          <p:cNvSpPr txBox="1">
            <a:spLocks/>
          </p:cNvSpPr>
          <p:nvPr/>
        </p:nvSpPr>
        <p:spPr>
          <a:xfrm>
            <a:off x="1574010" y="3709370"/>
            <a:ext cx="272179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4">
            <a:extLst>
              <a:ext uri="{FF2B5EF4-FFF2-40B4-BE49-F238E27FC236}">
                <a16:creationId xmlns:a16="http://schemas.microsoft.com/office/drawing/2014/main" id="{E0E83E8E-AC00-4222-975D-E92C7BD4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04665"/>
            <a:ext cx="12000656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06896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43013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415479" y="1412776"/>
            <a:ext cx="10585177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  <p:sp>
        <p:nvSpPr>
          <p:cNvPr id="6" name="Tiêu đề 1"/>
          <p:cNvSpPr txBox="1">
            <a:spLocks/>
          </p:cNvSpPr>
          <p:nvPr/>
        </p:nvSpPr>
        <p:spPr>
          <a:xfrm>
            <a:off x="1574010" y="3709370"/>
            <a:ext cx="2721790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9536" y="4365104"/>
            <a:ext cx="98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- Gồm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tầng: Tầng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, tầng tích tụ và tầng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ề 1"/>
          <p:cNvSpPr txBox="1">
            <a:spLocks/>
          </p:cNvSpPr>
          <p:nvPr/>
        </p:nvSpPr>
        <p:spPr>
          <a:xfrm>
            <a:off x="335360" y="116632"/>
            <a:ext cx="3153838" cy="511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790" y="764411"/>
            <a:ext cx="1103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- Gồm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tầng: Tầng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, tầng tích tụ và tầng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432" y="1844824"/>
            <a:ext cx="1108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Tầng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432" y="2924944"/>
            <a:ext cx="1108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ầng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do vi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3432" y="4388911"/>
            <a:ext cx="1108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Tầng tích tụ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432" y="5469031"/>
            <a:ext cx="1108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Tầng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2557463"/>
            <a:ext cx="2628900" cy="1743075"/>
          </a:xfrm>
          <a:prstGeom prst="rect">
            <a:avLst/>
          </a:prstGeom>
        </p:spPr>
      </p:pic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17"/>
          <p:cNvSpPr>
            <a:spLocks noChangeArrowheads="1" noChangeShapeType="1" noTextEdit="1"/>
          </p:cNvSpPr>
          <p:nvPr/>
        </p:nvSpPr>
        <p:spPr bwMode="auto">
          <a:xfrm>
            <a:off x="3095604" y="714356"/>
            <a:ext cx="58674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dirty="0">
                <a:solidFill>
                  <a:srgbClr val="082AB8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dirty="0">
              <a:solidFill>
                <a:srgbClr val="082A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8348" y="1928803"/>
            <a:ext cx="7715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CHỌN CÂU TRẢ LỜI  ĐÚNG NHẤT</a:t>
            </a:r>
          </a:p>
        </p:txBody>
      </p:sp>
      <p:pic>
        <p:nvPicPr>
          <p:cNvPr id="6" name="Picture 15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52400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21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9470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mùn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38282" y="1500174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99749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9720" y="3000372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2557463"/>
            <a:ext cx="2628900" cy="1743075"/>
          </a:xfrm>
          <a:prstGeom prst="rect">
            <a:avLst/>
          </a:prstGeom>
        </p:spPr>
      </p:pic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17"/>
          <p:cNvSpPr>
            <a:spLocks noChangeArrowheads="1" noChangeShapeType="1" noTextEdit="1"/>
          </p:cNvSpPr>
          <p:nvPr/>
        </p:nvSpPr>
        <p:spPr bwMode="auto">
          <a:xfrm>
            <a:off x="3095604" y="714356"/>
            <a:ext cx="58674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dirty="0">
                <a:solidFill>
                  <a:srgbClr val="082AB8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dirty="0">
              <a:solidFill>
                <a:srgbClr val="082A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596" y="2071679"/>
            <a:ext cx="80724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 CỘT VÀ ĐIỀN CÁC TẦNG ĐẤT VÀO HÌNH ẢNH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52400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48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09720" y="1000109"/>
          <a:ext cx="8705880" cy="5792964"/>
        </p:xfrm>
        <a:graphic>
          <a:graphicData uri="http://schemas.openxmlformats.org/drawingml/2006/table">
            <a:tbl>
              <a:tblPr/>
              <a:tblGrid>
                <a:gridCol w="250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lang="en-US"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Do</a:t>
                      </a:r>
                      <a:r>
                        <a:rPr lang="en-US" sz="28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các vật chất bị hòa tan và tích tụ lại.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r>
                        <a:rPr lang="en-US"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Bao</a:t>
                      </a:r>
                      <a:r>
                        <a:rPr lang="en-US" sz="28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gồm các tàn tích hữu cơ còn gọi là tầng thảm mục.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en-US"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Là</a:t>
                      </a:r>
                      <a:r>
                        <a:rPr lang="en-US" sz="28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nơi chứa các sản phẩm phong hóa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 Tạo nên</a:t>
                      </a:r>
                      <a:r>
                        <a:rPr lang="en-US" sz="28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chất mùn, tơi xốp, chứa nhiều chất dinh dưỡng.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1" y="1"/>
            <a:ext cx="89981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A  với ý ở cột B sao cho phù hợp với đặc điểm của tầng đất: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881158" y="2138857"/>
            <a:ext cx="857256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1. Tầng hữu cơ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Tầng đất mặt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Tầng tích tụ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4. Tầng đá 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52596" y="1142984"/>
            <a:ext cx="2500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Tầng đất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3124" y="1214423"/>
            <a:ext cx="4500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B. Đặc điểm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4310051" y="2428869"/>
            <a:ext cx="1455683" cy="74886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4095736" y="3786190"/>
            <a:ext cx="1785950" cy="150019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3845705" y="2821777"/>
            <a:ext cx="2428890" cy="1357324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4238615" y="4429135"/>
            <a:ext cx="1643075" cy="1357321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60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767408" y="116632"/>
            <a:ext cx="10873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3552" y="76470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222222"/>
                </a:solidFill>
                <a:latin typeface="+mj-lt"/>
              </a:rPr>
              <a:t>Ai ơi đừng bỏ ruộng hoang.</a:t>
            </a:r>
            <a:br>
              <a:rPr lang="vi-VN" sz="3200" b="1" dirty="0">
                <a:latin typeface="+mj-lt"/>
              </a:rPr>
            </a:br>
            <a:r>
              <a:rPr lang="vi-VN" sz="3200" b="1" dirty="0">
                <a:solidFill>
                  <a:srgbClr val="222222"/>
                </a:solidFill>
                <a:latin typeface="+mj-lt"/>
              </a:rPr>
              <a:t>Bao nhiêu tấc đất, tấc vàng bấy nhiêu</a:t>
            </a:r>
            <a:endParaRPr lang="en-US" sz="32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4416" y="1916832"/>
            <a:ext cx="9710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latin typeface="+mj-lt"/>
              </a:rPr>
              <a:t>Mưa tháng ba hoa đất. Mưa tháng tư hư đất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4416" y="2494102"/>
            <a:ext cx="944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Trời cao đất rộng thênh thang,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Tiếng hò giọng hát ngân vang trên đồng,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Cá tươi gạo trắng nước trong,</a:t>
            </a:r>
            <a:br>
              <a:rPr lang="vi-VN" sz="3200" b="1" dirty="0">
                <a:solidFill>
                  <a:srgbClr val="002060"/>
                </a:solidFill>
                <a:latin typeface="+mj-lt"/>
              </a:rPr>
            </a:br>
            <a:r>
              <a:rPr lang="vi-VN" sz="3200" b="1" dirty="0">
                <a:solidFill>
                  <a:srgbClr val="002060"/>
                </a:solidFill>
                <a:latin typeface="+mj-lt"/>
              </a:rPr>
              <a:t>Hai mùa lúa chín thơm nồng tình quê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4416" y="4572523"/>
            <a:ext cx="8904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Đất màu trồng đậu trồng ngô</a:t>
            </a:r>
            <a:b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Đất lầy cấy lúa, đất khô làm vườn</a:t>
            </a:r>
            <a:b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Ngày rồi em lại đi buôn</a:t>
            </a:r>
            <a:b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vi-V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Quanh năm no ấm, em buồn nỗi chi?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2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158" y="357167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Em hãy điền các tầng đất vào hình cho phù hợp.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2" y="1071546"/>
            <a:ext cx="42862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6238876" y="2357430"/>
            <a:ext cx="1214446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238876" y="3857628"/>
            <a:ext cx="1214446" cy="1588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6167438" y="5214950"/>
            <a:ext cx="1285884" cy="1588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6238876" y="2786058"/>
            <a:ext cx="1214446" cy="158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524760" y="207167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Tầng………………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6198" y="264318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Tầng………………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6198" y="3571877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Tầng………………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4760" y="5000637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Tầng………………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72264" y="2031231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6514" y="4983559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36000" y="2608353"/>
            <a:ext cx="1746280" cy="46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72264" y="354339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66601">
            <a:off x="2029064" y="1434779"/>
            <a:ext cx="8825755" cy="43417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5478" y="2564904"/>
            <a:ext cx="9289034" cy="49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HÌNH THÀNH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415479" y="1412776"/>
            <a:ext cx="10585177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1581451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2" y="0"/>
            <a:ext cx="2000232" cy="928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9984" y="0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bàn 1 nhóm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(thời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20" y="1357298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Dựa vào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hình 19.3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thông tin mục II trang 179 – 180 SGK,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Em hãy hoàn thành phiếu học tập số 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52596" y="2786058"/>
          <a:ext cx="8358246" cy="3547128"/>
        </p:xfrm>
        <a:graphic>
          <a:graphicData uri="http://schemas.openxmlformats.org/drawingml/2006/table">
            <a:tbl>
              <a:tblPr/>
              <a:tblGrid>
                <a:gridCol w="250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 tố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 động vào quá trình hình thành đất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 mẹ</a:t>
                      </a:r>
                      <a:endParaRPr lang="en-US" sz="3200" b="1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 vật</a:t>
                      </a:r>
                      <a:endParaRPr lang="en-US" sz="3200" b="1">
                        <a:solidFill>
                          <a:srgbClr val="00B0F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Khí hậu</a:t>
                      </a:r>
                      <a:endParaRPr lang="en-US" sz="3200" b="1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 tố khác</a:t>
                      </a:r>
                      <a:endParaRPr lang="en-US" sz="32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38283" y="500042"/>
          <a:ext cx="8643998" cy="6062706"/>
        </p:xfrm>
        <a:graphic>
          <a:graphicData uri="http://schemas.openxmlformats.org/drawingml/2006/table">
            <a:tbl>
              <a:tblPr/>
              <a:tblGrid>
                <a:gridCol w="217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8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 tố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 động vào quá trình hình thành đất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0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 mẹ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 vật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>
                        <a:solidFill>
                          <a:srgbClr val="00B0F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Khí hậu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 b="1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 tố khác</a:t>
                      </a:r>
                      <a:endParaRPr lang="en-US" sz="32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1422" y="1500175"/>
            <a:ext cx="6572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à nguồn cung cất vật chất vô cơ cho đất quyết định thành phần khoáng vật, ảnh hưởng đến màu sắc và tính chất của đất.</a:t>
            </a:r>
            <a:endParaRPr lang="en-US" sz="28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4298" y="4286257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động tới quá trình hình thành đất bằng lượng mưa và nhiệt độ.</a:t>
            </a:r>
            <a:endParaRPr lang="nl-NL" sz="280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4298" y="2786059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đóng vai trò quan trọng trong việc hình thành đất, góp phần tích tụ, phân hủy và biến đổi chất hữu cơ,</a:t>
            </a:r>
            <a:endParaRPr lang="nl-NL" sz="280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4298" y="5500703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 hình, thời gian và con người cũng tham gia vào quá trình hình thành đất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14291"/>
            <a:ext cx="736727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HÌNH THÀNH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480" y="1071547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Các nhân tố ảnh hưởng đến quá trình hình thành đất như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đá mẹ, khí hậu, sinh vật, địa hình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thời gian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và con người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. Trong đó nhân tố đóng vai trò quan trọng nhất là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sinh vật , khí hậu, đá mẹ.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A923D-8E9B-40F1-B1ED-4E8920B29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2" y="857232"/>
            <a:ext cx="107157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8143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NHÂN TỐ HÌNH THÀNH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  <a:p>
            <a:pPr algn="ctr">
              <a:defRPr/>
            </a:pP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27178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717800"/>
            <a:ext cx="0" cy="4165600"/>
          </a:xfrm>
          <a:prstGeom prst="line">
            <a:avLst/>
          </a:prstGeom>
          <a:ln w="19050">
            <a:solidFill>
              <a:srgbClr val="007A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AutoShape 2" descr="Ruộng bậc thang Mù Cang Chải đẹp lung linh mùa đổ nước - VietNamNet"/>
          <p:cNvSpPr>
            <a:spLocks noChangeAspect="1" noChangeArrowheads="1"/>
          </p:cNvSpPr>
          <p:nvPr/>
        </p:nvSpPr>
        <p:spPr bwMode="auto">
          <a:xfrm>
            <a:off x="1668463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6150" name="AutoShape 4" descr="Ruộng bậc thang Mù Cang Chải đẹp lung linh mùa đổ nước - VietNamNet"/>
          <p:cNvSpPr>
            <a:spLocks noChangeAspect="1" noChangeArrowheads="1"/>
          </p:cNvSpPr>
          <p:nvPr/>
        </p:nvSpPr>
        <p:spPr bwMode="auto">
          <a:xfrm>
            <a:off x="1820863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6151" name="AutoShape 6" descr="Ruộng bậc thang Mù Cang Chải đẹp lung linh mùa đổ nước - VietNamNet"/>
          <p:cNvSpPr>
            <a:spLocks noChangeAspect="1" noChangeArrowheads="1"/>
          </p:cNvSpPr>
          <p:nvPr/>
        </p:nvSpPr>
        <p:spPr bwMode="auto">
          <a:xfrm>
            <a:off x="1973263" y="2137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6152" name="AutoShape 8" descr="Ruộng bậc thang Mù Cang Chải đẹp lung linh mùa đổ nước - VietNamNet"/>
          <p:cNvSpPr>
            <a:spLocks noChangeAspect="1" noChangeArrowheads="1"/>
          </p:cNvSpPr>
          <p:nvPr/>
        </p:nvSpPr>
        <p:spPr bwMode="auto">
          <a:xfrm>
            <a:off x="2125663" y="4169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6153" name="Picture 10" descr="Ruộng bậc thang Mù Cang Chải đẹp lung linh mùa đổ nước - VietNam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950" y="5054602"/>
            <a:ext cx="1644650" cy="1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Phân bón hóa học là gì? Có mấy loại phân hóa học? – Siêu thị cây cả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995335"/>
            <a:ext cx="1917700" cy="158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6" descr="Nguyên nhân xói mòn đ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160435"/>
            <a:ext cx="1600200" cy="142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8" descr="Nguyên nhân xói mòn đ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527" y="5118101"/>
            <a:ext cx="1743075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0" descr="Ô nhiễm đất – Wikipedia tiếng Việ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50350" y="5054602"/>
            <a:ext cx="1365250" cy="1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Callout 14"/>
          <p:cNvSpPr/>
          <p:nvPr/>
        </p:nvSpPr>
        <p:spPr>
          <a:xfrm>
            <a:off x="4024298" y="571480"/>
            <a:ext cx="6357950" cy="2000264"/>
          </a:xfrm>
          <a:prstGeom prst="wedgeEllipseCallout">
            <a:avLst>
              <a:gd name="adj1" fmla="val -62907"/>
              <a:gd name="adj2" fmla="val 16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Dựa vào hình 19.3 và thông tin trong bài, em hãy cho biết những ảnh hưởng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đất theo hướng tích cực và tiêu cực.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0465" y="2819401"/>
            <a:ext cx="241458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1977" y="2819401"/>
            <a:ext cx="24161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3632202"/>
            <a:ext cx="3589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 độ phì cho đất</a:t>
            </a:r>
          </a:p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Chống xói mòn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26265" y="3530601"/>
            <a:ext cx="3589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Thoái hóa đất</a:t>
            </a:r>
          </a:p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Xói mòn đất</a:t>
            </a:r>
          </a:p>
          <a:p>
            <a:pPr marL="285750" indent="-285750">
              <a:buFontTx/>
              <a:buChar char="-"/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 nhiễm đất</a:t>
            </a:r>
          </a:p>
        </p:txBody>
      </p:sp>
      <p:pic>
        <p:nvPicPr>
          <p:cNvPr id="21" name="Picture 23" descr="Cau ho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8282" y="642918"/>
            <a:ext cx="114300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Lý thuyết Địa Lí 6 Bài 19: Lớp đất và các nhân tố hình thành đất. Một số nhóm đất điển hì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3" name="Picture 3" descr="C:\Users\HP\Pictures\ly-thuyet-bai-19-lop-dat-va-cac-nhan-to-hinh-thanh-dat-mot-so-nhom-dat-dien-hinh-650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2852"/>
            <a:ext cx="9144000" cy="5929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61436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ẢNH RUỘNG BẬC THANG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952728" y="2357431"/>
            <a:ext cx="557216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MỘT SỐ NHÓM ĐẤT ĐIỂN HÌNH TRÊN THẾ GIỚI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51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2" y="89773"/>
            <a:ext cx="9067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MỘT SỐ NHÓM ĐẤT ĐIỂN HÌNH TRÊN THẾ GIỚI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Dựa vào hình 19.4 em hãy kể tên: Một số nhóm đất điển hình trên thế giới |  [Chân trời sáng tạo] Giải lịch sử và địa lí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1386419"/>
            <a:ext cx="5524500" cy="498898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1524000" y="1357298"/>
            <a:ext cx="3214678" cy="2540000"/>
          </a:xfrm>
          <a:prstGeom prst="wedgeEllipseCallout">
            <a:avLst>
              <a:gd name="adj1" fmla="val -11838"/>
              <a:gd name="adj2" fmla="val 769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H19.4,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23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6" y="4643446"/>
            <a:ext cx="17859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2" y="142852"/>
            <a:ext cx="1714512" cy="928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1356" y="0"/>
            <a:ext cx="7286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4 tổ thành 4 nhóm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(thời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8282" y="128586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Dựa vào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hình 19.4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thông tin mục III trang 180 – 181 SGK,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nl-NL" sz="3200">
                <a:latin typeface="Times New Roman" pitchFamily="18" charset="0"/>
                <a:cs typeface="Times New Roman" pitchFamily="18" charset="0"/>
              </a:rPr>
              <a:t>điền vào phiếu học tập số 2.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95472" y="3429000"/>
          <a:ext cx="8358246" cy="2500330"/>
        </p:xfrm>
        <a:graphic>
          <a:graphicData uri="http://schemas.openxmlformats.org/drawingml/2006/table">
            <a:tbl>
              <a:tblPr/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Vĩ</a:t>
                      </a:r>
                      <a:r>
                        <a:rPr lang="nl-NL" sz="32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tuyến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đất</a:t>
                      </a:r>
                      <a:endParaRPr lang="en-US" sz="3200" b="1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3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 địa</a:t>
                      </a:r>
                      <a:r>
                        <a:rPr lang="nl-NL" sz="3200" b="1" baseline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Á - Âu</a:t>
                      </a:r>
                      <a:endParaRPr lang="en-US" sz="3200" b="1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  <a:r>
                        <a:rPr lang="nl-NL" sz="3200" b="1" baseline="0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địa Phi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5538" y="271462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50482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Blue_ros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3" y="4724400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682075">
            <a:off x="1600200" y="4572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682075">
            <a:off x="10134600" y="5029209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4" descr="1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3" y="4572009"/>
            <a:ext cx="36671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5" descr="1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6" descr="1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0" y="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Freeform 42"/>
          <p:cNvSpPr>
            <a:spLocks/>
          </p:cNvSpPr>
          <p:nvPr/>
        </p:nvSpPr>
        <p:spPr bwMode="auto">
          <a:xfrm rot="-715319">
            <a:off x="2286000" y="5257809"/>
            <a:ext cx="865188" cy="595313"/>
          </a:xfrm>
          <a:custGeom>
            <a:avLst/>
            <a:gdLst>
              <a:gd name="T0" fmla="*/ 2147483647 w 246"/>
              <a:gd name="T1" fmla="*/ 0 h 188"/>
              <a:gd name="T2" fmla="*/ 2147483647 w 246"/>
              <a:gd name="T3" fmla="*/ 2147483647 h 188"/>
              <a:gd name="T4" fmla="*/ 2147483647 w 246"/>
              <a:gd name="T5" fmla="*/ 2147483647 h 188"/>
              <a:gd name="T6" fmla="*/ 2147483647 w 246"/>
              <a:gd name="T7" fmla="*/ 2147483647 h 188"/>
              <a:gd name="T8" fmla="*/ 2147483647 w 246"/>
              <a:gd name="T9" fmla="*/ 2147483647 h 188"/>
              <a:gd name="T10" fmla="*/ 2147483647 w 246"/>
              <a:gd name="T11" fmla="*/ 2147483647 h 188"/>
              <a:gd name="T12" fmla="*/ 2147483647 w 246"/>
              <a:gd name="T13" fmla="*/ 2147483647 h 188"/>
              <a:gd name="T14" fmla="*/ 2147483647 w 246"/>
              <a:gd name="T15" fmla="*/ 2147483647 h 188"/>
              <a:gd name="T16" fmla="*/ 2147483647 w 246"/>
              <a:gd name="T17" fmla="*/ 2147483647 h 188"/>
              <a:gd name="T18" fmla="*/ 2147483647 w 246"/>
              <a:gd name="T19" fmla="*/ 2147483647 h 188"/>
              <a:gd name="T20" fmla="*/ 2147483647 w 246"/>
              <a:gd name="T21" fmla="*/ 2147483647 h 188"/>
              <a:gd name="T22" fmla="*/ 2147483647 w 246"/>
              <a:gd name="T23" fmla="*/ 2147483647 h 188"/>
              <a:gd name="T24" fmla="*/ 2147483647 w 246"/>
              <a:gd name="T25" fmla="*/ 2147483647 h 188"/>
              <a:gd name="T26" fmla="*/ 2147483647 w 246"/>
              <a:gd name="T27" fmla="*/ 2147483647 h 188"/>
              <a:gd name="T28" fmla="*/ 2147483647 w 246"/>
              <a:gd name="T29" fmla="*/ 2147483647 h 188"/>
              <a:gd name="T30" fmla="*/ 2147483647 w 246"/>
              <a:gd name="T31" fmla="*/ 2147483647 h 188"/>
              <a:gd name="T32" fmla="*/ 2147483647 w 246"/>
              <a:gd name="T33" fmla="*/ 2147483647 h 188"/>
              <a:gd name="T34" fmla="*/ 2147483647 w 246"/>
              <a:gd name="T35" fmla="*/ 2147483647 h 188"/>
              <a:gd name="T36" fmla="*/ 2147483647 w 246"/>
              <a:gd name="T37" fmla="*/ 2147483647 h 188"/>
              <a:gd name="T38" fmla="*/ 2147483647 w 246"/>
              <a:gd name="T39" fmla="*/ 2147483647 h 188"/>
              <a:gd name="T40" fmla="*/ 2147483647 w 246"/>
              <a:gd name="T41" fmla="*/ 2147483647 h 188"/>
              <a:gd name="T42" fmla="*/ 2147483647 w 246"/>
              <a:gd name="T43" fmla="*/ 2147483647 h 188"/>
              <a:gd name="T44" fmla="*/ 2147483647 w 246"/>
              <a:gd name="T45" fmla="*/ 2147483647 h 188"/>
              <a:gd name="T46" fmla="*/ 2147483647 w 246"/>
              <a:gd name="T47" fmla="*/ 2147483647 h 188"/>
              <a:gd name="T48" fmla="*/ 2147483647 w 246"/>
              <a:gd name="T49" fmla="*/ 2147483647 h 188"/>
              <a:gd name="T50" fmla="*/ 2147483647 w 246"/>
              <a:gd name="T51" fmla="*/ 2147483647 h 188"/>
              <a:gd name="T52" fmla="*/ 2147483647 w 246"/>
              <a:gd name="T53" fmla="*/ 2147483647 h 188"/>
              <a:gd name="T54" fmla="*/ 2147483647 w 246"/>
              <a:gd name="T55" fmla="*/ 2147483647 h 188"/>
              <a:gd name="T56" fmla="*/ 2147483647 w 246"/>
              <a:gd name="T57" fmla="*/ 2147483647 h 188"/>
              <a:gd name="T58" fmla="*/ 2147483647 w 246"/>
              <a:gd name="T59" fmla="*/ 2147483647 h 188"/>
              <a:gd name="T60" fmla="*/ 2147483647 w 246"/>
              <a:gd name="T61" fmla="*/ 2147483647 h 188"/>
              <a:gd name="T62" fmla="*/ 2147483647 w 246"/>
              <a:gd name="T63" fmla="*/ 2147483647 h 188"/>
              <a:gd name="T64" fmla="*/ 2147483647 w 246"/>
              <a:gd name="T65" fmla="*/ 2147483647 h 188"/>
              <a:gd name="T66" fmla="*/ 2147483647 w 246"/>
              <a:gd name="T67" fmla="*/ 2147483647 h 188"/>
              <a:gd name="T68" fmla="*/ 2147483647 w 246"/>
              <a:gd name="T69" fmla="*/ 2147483647 h 188"/>
              <a:gd name="T70" fmla="*/ 2147483647 w 246"/>
              <a:gd name="T71" fmla="*/ 2147483647 h 188"/>
              <a:gd name="T72" fmla="*/ 2147483647 w 246"/>
              <a:gd name="T73" fmla="*/ 2147483647 h 188"/>
              <a:gd name="T74" fmla="*/ 0 w 246"/>
              <a:gd name="T75" fmla="*/ 2147483647 h 188"/>
              <a:gd name="T76" fmla="*/ 0 w 246"/>
              <a:gd name="T77" fmla="*/ 2147483647 h 188"/>
              <a:gd name="T78" fmla="*/ 2147483647 w 246"/>
              <a:gd name="T79" fmla="*/ 2147483647 h 188"/>
              <a:gd name="T80" fmla="*/ 2147483647 w 246"/>
              <a:gd name="T81" fmla="*/ 2147483647 h 188"/>
              <a:gd name="T82" fmla="*/ 2147483647 w 246"/>
              <a:gd name="T83" fmla="*/ 2147483647 h 188"/>
              <a:gd name="T84" fmla="*/ 2147483647 w 246"/>
              <a:gd name="T85" fmla="*/ 2147483647 h 188"/>
              <a:gd name="T86" fmla="*/ 2147483647 w 246"/>
              <a:gd name="T87" fmla="*/ 2147483647 h 188"/>
              <a:gd name="T88" fmla="*/ 2147483647 w 246"/>
              <a:gd name="T89" fmla="*/ 2147483647 h 188"/>
              <a:gd name="T90" fmla="*/ 2147483647 w 246"/>
              <a:gd name="T91" fmla="*/ 2147483647 h 188"/>
              <a:gd name="T92" fmla="*/ 2147483647 w 246"/>
              <a:gd name="T93" fmla="*/ 2147483647 h 188"/>
              <a:gd name="T94" fmla="*/ 2147483647 w 246"/>
              <a:gd name="T95" fmla="*/ 0 h 1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6"/>
              <a:gd name="T145" fmla="*/ 0 h 188"/>
              <a:gd name="T146" fmla="*/ 246 w 246"/>
              <a:gd name="T147" fmla="*/ 188 h 1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6" h="188">
                <a:moveTo>
                  <a:pt x="60" y="0"/>
                </a:moveTo>
                <a:lnTo>
                  <a:pt x="51" y="14"/>
                </a:lnTo>
                <a:lnTo>
                  <a:pt x="45" y="29"/>
                </a:lnTo>
                <a:lnTo>
                  <a:pt x="43" y="46"/>
                </a:lnTo>
                <a:lnTo>
                  <a:pt x="45" y="63"/>
                </a:lnTo>
                <a:lnTo>
                  <a:pt x="49" y="78"/>
                </a:lnTo>
                <a:lnTo>
                  <a:pt x="55" y="93"/>
                </a:lnTo>
                <a:lnTo>
                  <a:pt x="64" y="107"/>
                </a:lnTo>
                <a:lnTo>
                  <a:pt x="74" y="117"/>
                </a:lnTo>
                <a:lnTo>
                  <a:pt x="83" y="125"/>
                </a:lnTo>
                <a:lnTo>
                  <a:pt x="97" y="134"/>
                </a:lnTo>
                <a:lnTo>
                  <a:pt x="113" y="143"/>
                </a:lnTo>
                <a:lnTo>
                  <a:pt x="134" y="151"/>
                </a:lnTo>
                <a:lnTo>
                  <a:pt x="156" y="156"/>
                </a:lnTo>
                <a:lnTo>
                  <a:pt x="169" y="158"/>
                </a:lnTo>
                <a:lnTo>
                  <a:pt x="183" y="159"/>
                </a:lnTo>
                <a:lnTo>
                  <a:pt x="198" y="159"/>
                </a:lnTo>
                <a:lnTo>
                  <a:pt x="213" y="159"/>
                </a:lnTo>
                <a:lnTo>
                  <a:pt x="229" y="156"/>
                </a:lnTo>
                <a:lnTo>
                  <a:pt x="246" y="153"/>
                </a:lnTo>
                <a:lnTo>
                  <a:pt x="229" y="164"/>
                </a:lnTo>
                <a:lnTo>
                  <a:pt x="208" y="174"/>
                </a:lnTo>
                <a:lnTo>
                  <a:pt x="183" y="182"/>
                </a:lnTo>
                <a:lnTo>
                  <a:pt x="156" y="186"/>
                </a:lnTo>
                <a:lnTo>
                  <a:pt x="142" y="188"/>
                </a:lnTo>
                <a:lnTo>
                  <a:pt x="127" y="187"/>
                </a:lnTo>
                <a:lnTo>
                  <a:pt x="112" y="186"/>
                </a:lnTo>
                <a:lnTo>
                  <a:pt x="97" y="183"/>
                </a:lnTo>
                <a:lnTo>
                  <a:pt x="82" y="179"/>
                </a:lnTo>
                <a:lnTo>
                  <a:pt x="68" y="174"/>
                </a:lnTo>
                <a:lnTo>
                  <a:pt x="53" y="166"/>
                </a:lnTo>
                <a:lnTo>
                  <a:pt x="39" y="158"/>
                </a:lnTo>
                <a:lnTo>
                  <a:pt x="27" y="149"/>
                </a:lnTo>
                <a:lnTo>
                  <a:pt x="18" y="139"/>
                </a:lnTo>
                <a:lnTo>
                  <a:pt x="11" y="129"/>
                </a:lnTo>
                <a:lnTo>
                  <a:pt x="6" y="118"/>
                </a:lnTo>
                <a:lnTo>
                  <a:pt x="2" y="106"/>
                </a:lnTo>
                <a:lnTo>
                  <a:pt x="0" y="95"/>
                </a:lnTo>
                <a:lnTo>
                  <a:pt x="0" y="83"/>
                </a:lnTo>
                <a:lnTo>
                  <a:pt x="1" y="71"/>
                </a:lnTo>
                <a:lnTo>
                  <a:pt x="4" y="60"/>
                </a:lnTo>
                <a:lnTo>
                  <a:pt x="8" y="49"/>
                </a:lnTo>
                <a:lnTo>
                  <a:pt x="14" y="39"/>
                </a:lnTo>
                <a:lnTo>
                  <a:pt x="20" y="29"/>
                </a:lnTo>
                <a:lnTo>
                  <a:pt x="28" y="19"/>
                </a:lnTo>
                <a:lnTo>
                  <a:pt x="38" y="12"/>
                </a:lnTo>
                <a:lnTo>
                  <a:pt x="48" y="5"/>
                </a:lnTo>
                <a:lnTo>
                  <a:pt x="6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4667" name="Picture 43" descr="Ảnh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5800" y="5181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631504" y="2571744"/>
            <a:ext cx="9505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6910" y="1285861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ĐẤT VÀ SINH VẬT TRÊN TRÁI ĐẤT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81158" y="1285861"/>
          <a:ext cx="8358246" cy="4660471"/>
        </p:xfrm>
        <a:graphic>
          <a:graphicData uri="http://schemas.openxmlformats.org/drawingml/2006/table">
            <a:tbl>
              <a:tblPr/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Vĩ</a:t>
                      </a:r>
                      <a:r>
                        <a:rPr lang="nl-NL" sz="32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tuyến</a:t>
                      </a:r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="1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đất</a:t>
                      </a:r>
                      <a:endParaRPr lang="en-US" sz="3200" b="1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3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 địa</a:t>
                      </a:r>
                      <a:r>
                        <a:rPr lang="nl-NL" sz="3200" b="1" baseline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Á - Âu</a:t>
                      </a:r>
                      <a:endParaRPr lang="en-US" sz="3200" b="1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3200" b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="0">
                          <a:latin typeface="Times New Roman" pitchFamily="18" charset="0"/>
                          <a:cs typeface="Times New Roman" pitchFamily="18" charset="0"/>
                        </a:rPr>
                        <a:t>ất</a:t>
                      </a:r>
                      <a:r>
                        <a:rPr lang="en-US" sz="2800" b="0" baseline="0">
                          <a:latin typeface="Times New Roman" pitchFamily="18" charset="0"/>
                          <a:cs typeface="Times New Roman" pitchFamily="18" charset="0"/>
                        </a:rPr>
                        <a:t> pốtdôn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>
                          <a:latin typeface="Times New Roman" pitchFamily="18" charset="0"/>
                          <a:cs typeface="Times New Roman" pitchFamily="18" charset="0"/>
                        </a:rPr>
                        <a:t>Đất đen thảo nguyên ôn đới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>
                          <a:latin typeface="Times New Roman" pitchFamily="18" charset="0"/>
                          <a:cs typeface="Times New Roman" pitchFamily="18" charset="0"/>
                        </a:rPr>
                        <a:t>Đất đỏ vàng nhiệt đới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>
                          <a:latin typeface="Times New Roman" pitchFamily="18" charset="0"/>
                          <a:cs typeface="Times New Roman" pitchFamily="18" charset="0"/>
                        </a:rPr>
                        <a:t>Đất xám hoang mạc và bán hoang mạc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>
                          <a:latin typeface="Times New Roman" pitchFamily="18" charset="0"/>
                          <a:cs typeface="Times New Roman" pitchFamily="18" charset="0"/>
                        </a:rPr>
                        <a:t>Đất khá</a:t>
                      </a:r>
                      <a:r>
                        <a:rPr lang="en-US" sz="3200" b="0" baseline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1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  <a:r>
                        <a:rPr lang="nl-NL" sz="3200" b="1" baseline="0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địa Phi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>
                          <a:latin typeface="Times New Roman" pitchFamily="18" charset="0"/>
                          <a:cs typeface="Times New Roman" pitchFamily="18" charset="0"/>
                        </a:rPr>
                        <a:t>Đất đen thảo nguyên ôn đới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>
                          <a:latin typeface="Times New Roman" pitchFamily="18" charset="0"/>
                          <a:cs typeface="Times New Roman" pitchFamily="18" charset="0"/>
                        </a:rPr>
                        <a:t>Đất đỏ vàng nhiệt đới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>
                          <a:latin typeface="Times New Roman" pitchFamily="18" charset="0"/>
                          <a:cs typeface="Times New Roman" pitchFamily="18" charset="0"/>
                        </a:rPr>
                        <a:t>Đất xám hoang mạc và bán hoang mạc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b="0" baseline="0">
                          <a:latin typeface="Times New Roman" pitchFamily="18" charset="0"/>
                          <a:cs typeface="Times New Roman" pitchFamily="18" charset="0"/>
                        </a:rPr>
                        <a:t>Đất khác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24100" y="35716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2" y="214291"/>
            <a:ext cx="91439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MỘT SỐ NHÓM ĐẤT ĐIỂN HÌNH TRÊN THẾ GIỚI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7042" y="1285860"/>
            <a:ext cx="7000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Dựa vào quá trình hình thành và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chất đất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mà người ta chia ra các nhóm đất khác nhau như: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Đất đen thảo nguyên ôn đới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ất pốtdôn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ất đỏ vàng nhiệt đới.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Đất xám hoang mạc và bán hoang mạc.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Đất khác.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A923D-8E9B-40F1-B1ED-4E8920B29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2" y="928670"/>
            <a:ext cx="107157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>
            <a:hlinkClick r:id="rId2" action="ppaction://hlinkfile"/>
          </p:cNvPr>
          <p:cNvSpPr/>
          <p:nvPr/>
        </p:nvSpPr>
        <p:spPr>
          <a:xfrm>
            <a:off x="2921004" y="2078836"/>
            <a:ext cx="6785681" cy="830985"/>
          </a:xfrm>
          <a:custGeom>
            <a:avLst/>
            <a:gdLst>
              <a:gd name="txL" fmla="*/ 0 w 3596020"/>
              <a:gd name="txT" fmla="*/ 0 h 830997"/>
              <a:gd name="txR" fmla="*/ 3596020 w 3596020"/>
              <a:gd name="txB" fmla="*/ 830997 h 830997"/>
            </a:gdLst>
            <a:ahLst/>
            <a:cxnLst>
              <a:cxn ang="0">
                <a:pos x="0" y="0"/>
              </a:cxn>
              <a:cxn ang="0">
                <a:pos x="495532" y="0"/>
              </a:cxn>
              <a:cxn ang="0">
                <a:pos x="1027323" y="0"/>
              </a:cxn>
              <a:cxn ang="0">
                <a:pos x="1704149" y="0"/>
              </a:cxn>
              <a:cxn ang="0">
                <a:pos x="2272199" y="0"/>
              </a:cxn>
              <a:cxn ang="0">
                <a:pos x="2912766" y="0"/>
              </a:cxn>
              <a:cxn ang="0">
                <a:pos x="3625850" y="0"/>
              </a:cxn>
              <a:cxn ang="0">
                <a:pos x="3625850" y="406673"/>
              </a:cxn>
              <a:cxn ang="0">
                <a:pos x="3625850" y="829945"/>
              </a:cxn>
              <a:cxn ang="0">
                <a:pos x="3057800" y="829945"/>
              </a:cxn>
              <a:cxn ang="0">
                <a:pos x="2526008" y="829945"/>
              </a:cxn>
              <a:cxn ang="0">
                <a:pos x="2030475" y="829945"/>
              </a:cxn>
              <a:cxn ang="0">
                <a:pos x="1534943" y="829945"/>
              </a:cxn>
              <a:cxn ang="0">
                <a:pos x="1039410" y="829945"/>
              </a:cxn>
              <a:cxn ang="0">
                <a:pos x="543877" y="829945"/>
              </a:cxn>
              <a:cxn ang="0">
                <a:pos x="0" y="829945"/>
              </a:cxn>
              <a:cxn ang="0">
                <a:pos x="0" y="423271"/>
              </a:cxn>
              <a:cxn ang="0">
                <a:pos x="0" y="0"/>
              </a:cxn>
            </a:cxnLst>
            <a:rect l="txL" t="txT" r="txR" b="txB"/>
            <a:pathLst>
              <a:path w="3596020" h="830997" fill="none">
                <a:moveTo>
                  <a:pt x="0" y="0"/>
                </a:moveTo>
                <a:cubicBezTo>
                  <a:pt x="198457" y="-3980"/>
                  <a:pt x="277260" y="38361"/>
                  <a:pt x="491456" y="0"/>
                </a:cubicBezTo>
                <a:cubicBezTo>
                  <a:pt x="705652" y="-38361"/>
                  <a:pt x="878620" y="11957"/>
                  <a:pt x="1018872" y="0"/>
                </a:cubicBezTo>
                <a:cubicBezTo>
                  <a:pt x="1159124" y="-11957"/>
                  <a:pt x="1459396" y="28649"/>
                  <a:pt x="1690129" y="0"/>
                </a:cubicBezTo>
                <a:cubicBezTo>
                  <a:pt x="1920862" y="-28649"/>
                  <a:pt x="1976106" y="42963"/>
                  <a:pt x="2253506" y="0"/>
                </a:cubicBezTo>
                <a:cubicBezTo>
                  <a:pt x="2530906" y="-42963"/>
                  <a:pt x="2715343" y="68189"/>
                  <a:pt x="2888803" y="0"/>
                </a:cubicBezTo>
                <a:cubicBezTo>
                  <a:pt x="3062263" y="-68189"/>
                  <a:pt x="3266337" y="33180"/>
                  <a:pt x="3596020" y="0"/>
                </a:cubicBezTo>
                <a:cubicBezTo>
                  <a:pt x="3597621" y="119736"/>
                  <a:pt x="3584505" y="290074"/>
                  <a:pt x="3596020" y="407189"/>
                </a:cubicBezTo>
                <a:cubicBezTo>
                  <a:pt x="3607535" y="524304"/>
                  <a:pt x="3558881" y="664287"/>
                  <a:pt x="3596020" y="830997"/>
                </a:cubicBezTo>
                <a:cubicBezTo>
                  <a:pt x="3341225" y="867053"/>
                  <a:pt x="3176384" y="823394"/>
                  <a:pt x="3032644" y="830997"/>
                </a:cubicBezTo>
                <a:cubicBezTo>
                  <a:pt x="2888904" y="838600"/>
                  <a:pt x="2620040" y="809368"/>
                  <a:pt x="2505227" y="830997"/>
                </a:cubicBezTo>
                <a:cubicBezTo>
                  <a:pt x="2390414" y="852626"/>
                  <a:pt x="2112273" y="793016"/>
                  <a:pt x="2013771" y="830997"/>
                </a:cubicBezTo>
                <a:cubicBezTo>
                  <a:pt x="1915269" y="868978"/>
                  <a:pt x="1701286" y="819072"/>
                  <a:pt x="1522315" y="830997"/>
                </a:cubicBezTo>
                <a:cubicBezTo>
                  <a:pt x="1343344" y="842922"/>
                  <a:pt x="1208571" y="808198"/>
                  <a:pt x="1030859" y="830997"/>
                </a:cubicBezTo>
                <a:cubicBezTo>
                  <a:pt x="853147" y="853796"/>
                  <a:pt x="662303" y="799813"/>
                  <a:pt x="539403" y="830997"/>
                </a:cubicBezTo>
                <a:cubicBezTo>
                  <a:pt x="416503" y="862181"/>
                  <a:pt x="240008" y="809991"/>
                  <a:pt x="0" y="830997"/>
                </a:cubicBezTo>
                <a:cubicBezTo>
                  <a:pt x="-19832" y="667682"/>
                  <a:pt x="18502" y="553543"/>
                  <a:pt x="0" y="423808"/>
                </a:cubicBezTo>
                <a:cubicBezTo>
                  <a:pt x="-18502" y="294073"/>
                  <a:pt x="11666" y="180653"/>
                  <a:pt x="0" y="0"/>
                </a:cubicBezTo>
                <a:close/>
              </a:path>
              <a:path w="3596020" h="830997" stroke="0">
                <a:moveTo>
                  <a:pt x="0" y="0"/>
                </a:moveTo>
                <a:cubicBezTo>
                  <a:pt x="178965" y="-66471"/>
                  <a:pt x="442969" y="29342"/>
                  <a:pt x="671257" y="0"/>
                </a:cubicBezTo>
                <a:cubicBezTo>
                  <a:pt x="899545" y="-29342"/>
                  <a:pt x="966758" y="5762"/>
                  <a:pt x="1198673" y="0"/>
                </a:cubicBezTo>
                <a:cubicBezTo>
                  <a:pt x="1430588" y="-5762"/>
                  <a:pt x="1560825" y="18486"/>
                  <a:pt x="1833970" y="0"/>
                </a:cubicBezTo>
                <a:cubicBezTo>
                  <a:pt x="2107115" y="-18486"/>
                  <a:pt x="2263374" y="33124"/>
                  <a:pt x="2397347" y="0"/>
                </a:cubicBezTo>
                <a:cubicBezTo>
                  <a:pt x="2531320" y="-33124"/>
                  <a:pt x="2787714" y="36216"/>
                  <a:pt x="2960723" y="0"/>
                </a:cubicBezTo>
                <a:cubicBezTo>
                  <a:pt x="3133732" y="-36216"/>
                  <a:pt x="3364344" y="65937"/>
                  <a:pt x="3596020" y="0"/>
                </a:cubicBezTo>
                <a:cubicBezTo>
                  <a:pt x="3610877" y="165992"/>
                  <a:pt x="3567418" y="272329"/>
                  <a:pt x="3596020" y="407189"/>
                </a:cubicBezTo>
                <a:cubicBezTo>
                  <a:pt x="3624622" y="542049"/>
                  <a:pt x="3575406" y="742496"/>
                  <a:pt x="3596020" y="830997"/>
                </a:cubicBezTo>
                <a:cubicBezTo>
                  <a:pt x="3357838" y="892569"/>
                  <a:pt x="3241893" y="822564"/>
                  <a:pt x="2996683" y="830997"/>
                </a:cubicBezTo>
                <a:cubicBezTo>
                  <a:pt x="2751473" y="839430"/>
                  <a:pt x="2561365" y="803205"/>
                  <a:pt x="2433307" y="830997"/>
                </a:cubicBezTo>
                <a:cubicBezTo>
                  <a:pt x="2305249" y="858789"/>
                  <a:pt x="2112761" y="796507"/>
                  <a:pt x="1905891" y="830997"/>
                </a:cubicBezTo>
                <a:cubicBezTo>
                  <a:pt x="1699021" y="865487"/>
                  <a:pt x="1508666" y="825910"/>
                  <a:pt x="1270594" y="830997"/>
                </a:cubicBezTo>
                <a:cubicBezTo>
                  <a:pt x="1032522" y="836084"/>
                  <a:pt x="863149" y="787623"/>
                  <a:pt x="707217" y="830997"/>
                </a:cubicBezTo>
                <a:cubicBezTo>
                  <a:pt x="551285" y="874371"/>
                  <a:pt x="329702" y="804782"/>
                  <a:pt x="0" y="830997"/>
                </a:cubicBezTo>
                <a:cubicBezTo>
                  <a:pt x="-12349" y="644320"/>
                  <a:pt x="46569" y="519741"/>
                  <a:pt x="0" y="423808"/>
                </a:cubicBezTo>
                <a:cubicBezTo>
                  <a:pt x="-46569" y="327875"/>
                  <a:pt x="9506" y="151180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4" rIns="91428" bIns="45714">
            <a:spAutoFit/>
          </a:bodyPr>
          <a:lstStyle/>
          <a:p>
            <a:pPr algn="ctr" eaLnBrk="1" hangingPunct="1">
              <a:defRPr/>
            </a:pPr>
            <a:r>
              <a:rPr lang="en-US" altLang="en-GB" sz="4800" noProof="1">
                <a:solidFill>
                  <a:schemeClr val="accent6"/>
                </a:solidFill>
                <a:latin typeface="Jokerman" panose="04090605060D06020702" pitchFamily="82" charset="0"/>
              </a:rPr>
              <a:t>LUYỆN</a:t>
            </a:r>
            <a:r>
              <a:rPr lang="en-US" altLang="en-GB" sz="4800" noProof="1">
                <a:solidFill>
                  <a:schemeClr val="tx1"/>
                </a:solidFill>
                <a:latin typeface="Jokerman" panose="04090605060D06020702" pitchFamily="82" charset="0"/>
              </a:rPr>
              <a:t> </a:t>
            </a:r>
            <a:r>
              <a:rPr lang="en-US" altLang="en-GB" sz="4800" noProof="1">
                <a:solidFill>
                  <a:schemeClr val="accent2"/>
                </a:solidFill>
                <a:latin typeface="Jokerman" panose="04090605060D06020702" pitchFamily="82" charset="0"/>
              </a:rPr>
              <a:t>TẬP</a:t>
            </a:r>
          </a:p>
        </p:txBody>
      </p:sp>
      <p:sp>
        <p:nvSpPr>
          <p:cNvPr id="21508" name="AutoShape 4" descr="Nền Của Cảnh Quan Với Con Đường Trên Đồi Vector - Free.Vector6.com"/>
          <p:cNvSpPr>
            <a:spLocks noChangeAspect="1" noChangeArrowheads="1"/>
          </p:cNvSpPr>
          <p:nvPr/>
        </p:nvSpPr>
        <p:spPr bwMode="auto">
          <a:xfrm>
            <a:off x="1610431" y="-108346"/>
            <a:ext cx="169334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027" tIns="34014" rIns="68027" bIns="34014"/>
          <a:lstStyle/>
          <a:p>
            <a:pPr eaLnBrk="1" hangingPunct="1"/>
            <a:endParaRPr lang="en-US" altLang="en-US"/>
          </a:p>
        </p:txBody>
      </p:sp>
      <p:sp>
        <p:nvSpPr>
          <p:cNvPr id="21509" name="AutoShape 6" descr="Nền Của Cảnh Quan Với Con Đường Trên Đồi Vector - Free.Vector6.com"/>
          <p:cNvSpPr>
            <a:spLocks noChangeAspect="1" noChangeArrowheads="1"/>
          </p:cNvSpPr>
          <p:nvPr/>
        </p:nvSpPr>
        <p:spPr bwMode="auto">
          <a:xfrm>
            <a:off x="1695097" y="5955"/>
            <a:ext cx="1693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027" tIns="34014" rIns="68027" bIns="34014"/>
          <a:lstStyle/>
          <a:p>
            <a:pPr eaLnBrk="1" hangingPunct="1"/>
            <a:endParaRPr lang="en-US" altLang="en-US"/>
          </a:p>
        </p:txBody>
      </p:sp>
      <p:sp>
        <p:nvSpPr>
          <p:cNvPr id="21510" name="AutoShape 8" descr="Nền Của Cảnh Quan Với Con Đường Trên Đồi Vector - Free.Vector6.com"/>
          <p:cNvSpPr>
            <a:spLocks noChangeAspect="1" noChangeArrowheads="1"/>
          </p:cNvSpPr>
          <p:nvPr/>
        </p:nvSpPr>
        <p:spPr bwMode="auto">
          <a:xfrm>
            <a:off x="1779763" y="120255"/>
            <a:ext cx="1693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027" tIns="34014" rIns="68027" bIns="34014"/>
          <a:lstStyle/>
          <a:p>
            <a:pPr eaLnBrk="1" hangingPunct="1"/>
            <a:endParaRPr lang="en-US" altLang="en-US"/>
          </a:p>
        </p:txBody>
      </p:sp>
      <p:sp>
        <p:nvSpPr>
          <p:cNvPr id="21511" name="AutoShape 10" descr="Nền Của Cảnh Quan Với Con Đường Trên Đồi Vector - Free.Vector6.com"/>
          <p:cNvSpPr>
            <a:spLocks noChangeAspect="1" noChangeArrowheads="1"/>
          </p:cNvSpPr>
          <p:nvPr/>
        </p:nvSpPr>
        <p:spPr bwMode="auto">
          <a:xfrm>
            <a:off x="1864431" y="234553"/>
            <a:ext cx="16933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027" tIns="34014" rIns="68027" bIns="34014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2557463"/>
            <a:ext cx="2628900" cy="1743075"/>
          </a:xfrm>
          <a:prstGeom prst="rect">
            <a:avLst/>
          </a:prstGeom>
        </p:spPr>
      </p:pic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17"/>
          <p:cNvSpPr>
            <a:spLocks noChangeArrowheads="1" noChangeShapeType="1" noTextEdit="1"/>
          </p:cNvSpPr>
          <p:nvPr/>
        </p:nvSpPr>
        <p:spPr bwMode="auto">
          <a:xfrm>
            <a:off x="3095604" y="714356"/>
            <a:ext cx="58674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dirty="0">
                <a:solidFill>
                  <a:srgbClr val="082AB8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dirty="0">
              <a:solidFill>
                <a:srgbClr val="082A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8348" y="1928803"/>
            <a:ext cx="7715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CHỌN CÂU TRẢ LỜI  ĐÚNG NHẤT</a:t>
            </a:r>
          </a:p>
        </p:txBody>
      </p:sp>
      <p:pic>
        <p:nvPicPr>
          <p:cNvPr id="6" name="Picture 15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52400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84296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Nguồn gốc sinh ra thành phần khoáng trong đất là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khí hậu.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 địa hình.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đá mẹ.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D. sinh vật.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9720" y="3714752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428604"/>
            <a:ext cx="842968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Hai yếu tố của khí hậu ảnh hưởng trực tiếp đến quá trình hình thành đất là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bức xạ và lượng mưa.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 độ ẩm và lượng mưa.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nhiệt độ và lượng mưa.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D. nhiệt độ và ánh sáng.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9720" y="4071942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84296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Loại đất nào sau đây thường được dùng để trồng cây lúa nước?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Đất phù sa.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 Đất đỏ badan.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Đất feralit.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D. Đất đen, xám.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9720" y="2214554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14926"/>
            <a:ext cx="26289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720" y="714357"/>
            <a:ext cx="81439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38282" y="2786058"/>
            <a:ext cx="64294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282" y="285728"/>
            <a:ext cx="871543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400" b="1">
                <a:latin typeface="Times New Roman" pitchFamily="18" charset="0"/>
                <a:cs typeface="Times New Roman" pitchFamily="18" charset="0"/>
              </a:rPr>
              <a:t>Ở Việt Nam có 3 nhóm đất chính:</a:t>
            </a:r>
          </a:p>
          <a:p>
            <a:pPr algn="just"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Nhóm đất feralit: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Hình thành tại các miền đồi núi thấp, chiếm 65% diện tích đất tự nhiên;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Đặc tính: chua, nghèo mùn, nhiều sét;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Đất có màu đỏ, vàng do có nhiều hợp chất sắt, nhôm;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Đất feralit hình thành trên đá badan và đá vôi có màu đỏ thẫm hoặc đỏ vàng có độ phì rất cao, thích hợp với nhiều loại cây công nghiệp.</a:t>
            </a:r>
          </a:p>
          <a:p>
            <a:pPr algn="just"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Nhóm đất mùn núi cao: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Chiếm khoảng 11% diện tích đất tự nhiên;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Chủ yếu là đất rừng đầu nguồn cần được bảo vệ.</a:t>
            </a:r>
          </a:p>
          <a:p>
            <a:pPr algn="just"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Nhóm đất bồi tụ phù sa sông và biển: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Chiếm 24% diện tích đất tự nhiên;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Tập trung tại các đồng bằng lớn, nhỏ từ bắc vào nam;</a:t>
            </a:r>
          </a:p>
          <a:p>
            <a:pPr algn="just">
              <a:spcBef>
                <a:spcPts val="6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+ Thích hợp với nhiều loại cây trồng: lúa, hoa màu, cây ăn quả,...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EE4C7A-EB67-DB48-BBFC-B9CDAF01351C}"/>
              </a:ext>
            </a:extLst>
          </p:cNvPr>
          <p:cNvSpPr/>
          <p:nvPr/>
        </p:nvSpPr>
        <p:spPr>
          <a:xfrm>
            <a:off x="2017999" y="2403079"/>
            <a:ext cx="386259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7200" b="1" kern="0" dirty="0">
                <a:ln w="10160">
                  <a:solidFill>
                    <a:srgbClr val="0097A7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lang="x-none" sz="7200" b="1" kern="0" dirty="0">
              <a:ln w="10160">
                <a:solidFill>
                  <a:srgbClr val="0097A7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23235B47-9615-4445-BBB1-A8D7ECF1EB75}"/>
              </a:ext>
            </a:extLst>
          </p:cNvPr>
          <p:cNvGrpSpPr/>
          <p:nvPr/>
        </p:nvGrpSpPr>
        <p:grpSpPr>
          <a:xfrm>
            <a:off x="6453190" y="225631"/>
            <a:ext cx="3986210" cy="6406743"/>
            <a:chOff x="7205472" y="0"/>
            <a:chExt cx="4846320" cy="66751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DA1675C-9747-A140-8BAF-5E8589760AFC}"/>
                </a:ext>
              </a:extLst>
            </p:cNvPr>
            <p:cNvSpPr/>
            <p:nvPr/>
          </p:nvSpPr>
          <p:spPr>
            <a:xfrm>
              <a:off x="7205472" y="0"/>
              <a:ext cx="4846320" cy="6675120"/>
            </a:xfrm>
            <a:prstGeom prst="roundRect">
              <a:avLst/>
            </a:prstGeom>
            <a:noFill/>
            <a:ln w="1143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4D30C02-F641-4748-87E9-6CA6CEC44008}"/>
                </a:ext>
              </a:extLst>
            </p:cNvPr>
            <p:cNvSpPr/>
            <p:nvPr/>
          </p:nvSpPr>
          <p:spPr>
            <a:xfrm>
              <a:off x="7379340" y="265178"/>
              <a:ext cx="4446665" cy="6192367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B2E69-AA5E-FE46-843E-1CE3CFE55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03" t="10806" r="11645" b="7001"/>
          <a:stretch/>
        </p:blipFill>
        <p:spPr>
          <a:xfrm>
            <a:off x="7667637" y="5357827"/>
            <a:ext cx="1367961" cy="951063"/>
          </a:xfrm>
          <a:prstGeom prst="rect">
            <a:avLst/>
          </a:prstGeom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247A5429-A4F5-2A46-9D03-EE0FA4EC351F}"/>
              </a:ext>
            </a:extLst>
          </p:cNvPr>
          <p:cNvGrpSpPr/>
          <p:nvPr/>
        </p:nvGrpSpPr>
        <p:grpSpPr>
          <a:xfrm>
            <a:off x="1023902" y="571481"/>
            <a:ext cx="5786478" cy="4988333"/>
            <a:chOff x="-214347" y="421513"/>
            <a:chExt cx="4412052" cy="3741250"/>
          </a:xfrm>
        </p:grpSpPr>
        <p:pic>
          <p:nvPicPr>
            <p:cNvPr id="285" name="Google Shape;28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14347" y="421513"/>
              <a:ext cx="4412052" cy="374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1779F0-F737-DF45-AD36-52FCBA7C438D}"/>
                </a:ext>
              </a:extLst>
            </p:cNvPr>
            <p:cNvSpPr/>
            <p:nvPr/>
          </p:nvSpPr>
          <p:spPr>
            <a:xfrm>
              <a:off x="2667000" y="724620"/>
              <a:ext cx="304800" cy="2286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6251E2-3746-F74F-9CF1-EB52A64643B2}"/>
                </a:ext>
              </a:extLst>
            </p:cNvPr>
            <p:cNvSpPr/>
            <p:nvPr/>
          </p:nvSpPr>
          <p:spPr>
            <a:xfrm>
              <a:off x="349268" y="1333263"/>
              <a:ext cx="304800" cy="228600"/>
            </a:xfrm>
            <a:prstGeom prst="ellipse">
              <a:avLst/>
            </a:prstGeom>
            <a:solidFill>
              <a:srgbClr val="9A20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46DCD8-3DCC-0846-9791-D8ED57B541FC}"/>
                </a:ext>
              </a:extLst>
            </p:cNvPr>
            <p:cNvSpPr/>
            <p:nvPr/>
          </p:nvSpPr>
          <p:spPr>
            <a:xfrm>
              <a:off x="2636025" y="3714750"/>
              <a:ext cx="259575" cy="181184"/>
            </a:xfrm>
            <a:prstGeom prst="ellipse">
              <a:avLst/>
            </a:prstGeom>
            <a:solidFill>
              <a:srgbClr val="CD2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1867" kern="0">
                <a:solidFill>
                  <a:srgbClr val="FFFFFF"/>
                </a:solidFill>
                <a:latin typeface="Times New Roman" pitchFamily="18" charset="0"/>
                <a:sym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81818" y="857233"/>
            <a:ext cx="30910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cũ và trả lời câu hỏi SGK</a:t>
            </a:r>
            <a:endParaRPr lang="en-US" sz="3200" b="1" dirty="0">
              <a:solidFill>
                <a:srgbClr val="260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200" b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Chuẩn </a:t>
            </a:r>
            <a:r>
              <a:rPr lang="en-US" sz="3200" b="1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20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SINH VẬT VÀ SỰ PHÂN BỐ CÁC ĐỚI THIÊN NHIÊN. RỪNG NHIỆT ĐỚI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157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24430" y="2000241"/>
            <a:ext cx="2531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66844" y="2500307"/>
            <a:ext cx="1428728" cy="12858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7" name="Oval 6"/>
          <p:cNvSpPr/>
          <p:nvPr/>
        </p:nvSpPr>
        <p:spPr>
          <a:xfrm>
            <a:off x="1666844" y="4071942"/>
            <a:ext cx="1444596" cy="1285884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1" name="Freeform 5"/>
          <p:cNvSpPr/>
          <p:nvPr/>
        </p:nvSpPr>
        <p:spPr>
          <a:xfrm>
            <a:off x="2524100" y="2643182"/>
            <a:ext cx="7715304" cy="1214446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9514" tIns="94750" rIns="94750" bIns="94750" spcCol="2541" anchor="ctr"/>
          <a:lstStyle/>
          <a:p>
            <a:pPr algn="just" defTabSz="165799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2595538" y="4143380"/>
            <a:ext cx="7643866" cy="1000132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9514" tIns="94750" rIns="94750" bIns="94750" spcCol="2541" anchor="ctr"/>
          <a:lstStyle/>
          <a:p>
            <a:pPr algn="ctr" defTabSz="165799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 NHÂN TỐ HÌNH THÀNH ĐẤT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38282" y="5572116"/>
            <a:ext cx="1444596" cy="128588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7"/>
          <p:cNvSpPr/>
          <p:nvPr/>
        </p:nvSpPr>
        <p:spPr>
          <a:xfrm>
            <a:off x="2666976" y="5643578"/>
            <a:ext cx="7643866" cy="1000132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9514" tIns="94750" rIns="94750" bIns="94750" spcCol="2541" anchor="ctr"/>
          <a:lstStyle/>
          <a:p>
            <a:pPr algn="ctr" defTabSz="165799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 SỐ NHÓM ĐẤT ĐIỂN HÌNH TRÊN THẾ GIỚI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9376" y="175601"/>
            <a:ext cx="11309775" cy="949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158145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2430130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232" y="2965008"/>
            <a:ext cx="782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332656"/>
            <a:ext cx="11784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tạo đất bạc màu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Tưới tiêu hợp lí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Bón phân hữu cơ, phân vi sinh vật và cân đối phân hoá 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NPK.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Giữ nước trong đất bằng trồng cây che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đất, phơi ải để giảm mầm bệnh.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222218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5520" y="3834914"/>
            <a:ext cx="9577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à l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ớp vật chất mỏng, tơi xốp bao phủ trên bề mặt các lục địa và đảo, được đặc trưng bởi độ phì gọi là lớp đất.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415479" y="1412776"/>
            <a:ext cx="9944403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983432" y="20415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19022" y="2420888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Ảnh 5" descr="C:\Users\Dell-PC\Desktop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376" y="3015192"/>
            <a:ext cx="4500594" cy="37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75920" y="3067794"/>
            <a:ext cx="64807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Hình19.1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178 -179 SGK,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24000" y="1916832"/>
            <a:ext cx="89839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736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11424" y="1457026"/>
            <a:ext cx="10873209" cy="387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ĐẤT, CÁC THÀNH PHẦN CHÍNH CỦA ĐẤT VÀ TẦNG ĐẤT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983432" y="188640"/>
            <a:ext cx="10658927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LỚP ĐẤT VÀ CÁC NHÂN TỐ HÌNH THÀNH ĐẤT. MỘT SỐ NHÓM ĐẤT ĐIỂN HÌNH</a:t>
            </a:r>
          </a:p>
        </p:txBody>
      </p:sp>
    </p:spTree>
    <p:extLst>
      <p:ext uri="{BB962C8B-B14F-4D97-AF65-F5344CB8AC3E}">
        <p14:creationId xmlns:p14="http://schemas.microsoft.com/office/powerpoint/2010/main" val="2162233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2154</Words>
  <Application>Microsoft Office PowerPoint</Application>
  <PresentationFormat>Widescreen</PresentationFormat>
  <Paragraphs>221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Jokerman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74</cp:revision>
  <dcterms:created xsi:type="dcterms:W3CDTF">2023-03-10T15:02:55Z</dcterms:created>
  <dcterms:modified xsi:type="dcterms:W3CDTF">2025-04-18T03:07:55Z</dcterms:modified>
</cp:coreProperties>
</file>