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8"/>
  </p:notesMasterIdLst>
  <p:sldIdLst>
    <p:sldId id="677" r:id="rId2"/>
    <p:sldId id="550" r:id="rId3"/>
    <p:sldId id="570" r:id="rId4"/>
    <p:sldId id="572" r:id="rId5"/>
    <p:sldId id="573" r:id="rId6"/>
    <p:sldId id="574" r:id="rId7"/>
    <p:sldId id="575" r:id="rId8"/>
    <p:sldId id="576" r:id="rId9"/>
    <p:sldId id="577" r:id="rId10"/>
    <p:sldId id="578" r:id="rId11"/>
    <p:sldId id="579" r:id="rId12"/>
    <p:sldId id="580" r:id="rId13"/>
    <p:sldId id="581" r:id="rId14"/>
    <p:sldId id="582" r:id="rId15"/>
    <p:sldId id="583" r:id="rId16"/>
    <p:sldId id="563" r:id="rId17"/>
    <p:sldId id="585" r:id="rId18"/>
    <p:sldId id="541" r:id="rId19"/>
    <p:sldId id="544" r:id="rId20"/>
    <p:sldId id="564" r:id="rId21"/>
    <p:sldId id="566" r:id="rId22"/>
    <p:sldId id="584" r:id="rId23"/>
    <p:sldId id="519" r:id="rId24"/>
    <p:sldId id="678" r:id="rId25"/>
    <p:sldId id="571" r:id="rId26"/>
    <p:sldId id="53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1" d="100"/>
          <a:sy n="61" d="100"/>
        </p:scale>
        <p:origin x="1464"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err="1">
              <a:latin typeface="Cambria" pitchFamily="18" charset="0"/>
              <a:ea typeface="Cambria" pitchFamily="18" charset="0"/>
            </a:rPr>
            <a:t>Đặc</a:t>
          </a:r>
          <a:r>
            <a:rPr lang="en-US" sz="1800" b="1" dirty="0">
              <a:latin typeface="Cambria" pitchFamily="18" charset="0"/>
              <a:ea typeface="Cambria" pitchFamily="18" charset="0"/>
            </a:rPr>
            <a:t> </a:t>
          </a:r>
          <a:r>
            <a:rPr lang="en-US" sz="1800" b="1" dirty="0" err="1">
              <a:latin typeface="Cambria" pitchFamily="18" charset="0"/>
              <a:ea typeface="Cambria" pitchFamily="18" charset="0"/>
            </a:rPr>
            <a:t>điểm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a:latin typeface="Cambria" pitchFamily="18" charset="0"/>
              <a:ea typeface="Cambria" pitchFamily="18" charset="0"/>
            </a:rPr>
            <a:t>Có lớp vỏ phong hoá dày, thoáng khí, dễ thoát nước.</a:t>
          </a:r>
          <a:endParaRPr lang="en-US" sz="18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a:effectLst/>
              <a:latin typeface="Cambria" pitchFamily="18" charset="0"/>
              <a:ea typeface="Cambria" pitchFamily="18" charset="0"/>
            </a:rPr>
            <a:t>Đất thường có màu đỏ vàng.</a:t>
          </a:r>
          <a:endParaRPr lang="en-US" sz="18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en-US" sz="1800" dirty="0" err="1">
              <a:latin typeface="Cambria" pitchFamily="18" charset="0"/>
              <a:ea typeface="Cambria" pitchFamily="18" charset="0"/>
            </a:rPr>
            <a:t>Đất</a:t>
          </a:r>
          <a:r>
            <a:rPr lang="en-US" sz="1800" dirty="0">
              <a:latin typeface="Cambria" pitchFamily="18" charset="0"/>
              <a:ea typeface="Cambria" pitchFamily="18" charset="0"/>
            </a:rPr>
            <a:t> </a:t>
          </a:r>
          <a:r>
            <a:rPr lang="vi-VN" sz="1800" dirty="0">
              <a:latin typeface="Cambria" pitchFamily="18" charset="0"/>
              <a:ea typeface="Cambria" pitchFamily="18" charset="0"/>
            </a:rPr>
            <a:t>chua, nghèo các chất badơ và mùn.</a:t>
          </a:r>
          <a:endParaRPr lang="en-US" sz="1800" dirty="0">
            <a:latin typeface="Cambria" pitchFamily="18" charset="0"/>
            <a:ea typeface="Cambria" pitchFamily="18" charset="0"/>
          </a:endParaRP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91522"/>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91522"/>
      <dgm:spPr/>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91521"/>
      <dgm:spPr/>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B0683B07-633A-4EB4-A90B-2F6B7E2F51A1}" srcId="{842A6939-AB67-443F-A238-B1594B14F58A}" destId="{D148F24E-0727-46F0-BA5A-665DA528FE6A}" srcOrd="2" destOrd="0" parTransId="{86B2F673-F5E6-4A10-B3AF-E2FBBAD76DF3}" sibTransId="{819C0AA6-C02F-4FB1-8D79-3E110F6AA701}"/>
    <dgm:cxn modelId="{6D917308-4E08-4DA2-9E47-7CADA4CE5D4C}" srcId="{842A6939-AB67-443F-A238-B1594B14F58A}" destId="{451462FA-6989-408F-BA8F-09E372FDA644}" srcOrd="0" destOrd="0" parTransId="{910BE239-0CC0-4039-8F15-F7C02DB53481}" sibTransId="{97C03107-172C-4F8C-A97B-948CFEDBD233}"/>
    <dgm:cxn modelId="{FBCBB309-A979-4D17-B176-608AF3E670B6}" type="presOf" srcId="{451462FA-6989-408F-BA8F-09E372FDA644}" destId="{8FEB5CAE-D4E7-4A10-87E2-8525D06FCC9D}" srcOrd="0" destOrd="0" presId="urn:microsoft.com/office/officeart/2005/8/layout/hierarchy6"/>
    <dgm:cxn modelId="{2AA8A566-37D0-44FA-936F-6AA9D63666BA}" type="presOf" srcId="{73DCFC18-9660-4A97-A679-C2AEB743C236}" destId="{6EF5A1E5-00F7-4E6D-AE7E-B9CA6802612E}" srcOrd="0" destOrd="0" presId="urn:microsoft.com/office/officeart/2005/8/layout/hierarchy6"/>
    <dgm:cxn modelId="{0076CD47-FB38-4422-8E4F-7BE9A0EF0723}" srcId="{842A6939-AB67-443F-A238-B1594B14F58A}" destId="{73DCFC18-9660-4A97-A679-C2AEB743C236}" srcOrd="1" destOrd="0" parTransId="{EDAA19F2-0741-40BC-93A1-46F7CACE9732}" sibTransId="{F4B52C36-7E79-41C0-8DC0-9A9A390C0DBA}"/>
    <dgm:cxn modelId="{67FD826D-524B-4DBB-9AEE-8DCA249A5832}" type="presOf" srcId="{D148F24E-0727-46F0-BA5A-665DA528FE6A}" destId="{EE8A27CF-E668-4A7B-9F92-A2E4B3F27066}"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9340A57E-F6CC-4E70-BC99-7EC6869A25C4}" type="presOf" srcId="{910BE239-0CC0-4039-8F15-F7C02DB53481}" destId="{D51E557A-1553-48DB-9E8F-9F340370401B}" srcOrd="0" destOrd="0" presId="urn:microsoft.com/office/officeart/2005/8/layout/hierarchy6"/>
    <dgm:cxn modelId="{F2E1CB8D-2577-4FDA-8739-91032FB3EF23}" type="presOf" srcId="{DABBB91E-DAF9-47E3-9C1B-82DE845568D0}" destId="{BBF6C64C-7BEA-4E35-B8A5-5E6B3A281518}" srcOrd="0" destOrd="0" presId="urn:microsoft.com/office/officeart/2005/8/layout/hierarchy6"/>
    <dgm:cxn modelId="{349E30A6-430A-46A5-AC98-9DCE4E8DBDC0}" type="presOf" srcId="{EDAA19F2-0741-40BC-93A1-46F7CACE9732}" destId="{A4F6A9E5-8942-40B9-B8D0-5D914EFCBCC5}" srcOrd="0" destOrd="0" presId="urn:microsoft.com/office/officeart/2005/8/layout/hierarchy6"/>
    <dgm:cxn modelId="{2067EFB0-FD2B-4A56-9056-8BAFA3E980D3}" type="presOf" srcId="{842A6939-AB67-443F-A238-B1594B14F58A}" destId="{647A87F1-B924-42C3-9BFB-B28E010046FA}" srcOrd="0" destOrd="0" presId="urn:microsoft.com/office/officeart/2005/8/layout/hierarchy6"/>
    <dgm:cxn modelId="{823162E8-302E-4D00-81A7-F9C93F2B2587}" type="presOf" srcId="{86B2F673-F5E6-4A10-B3AF-E2FBBAD76DF3}" destId="{EFDB2B31-6276-4322-A4AD-A364E9706971}" srcOrd="0" destOrd="0" presId="urn:microsoft.com/office/officeart/2005/8/layout/hierarchy6"/>
    <dgm:cxn modelId="{10DC08B1-3A5E-495C-98F4-D342EAB5DDD4}" type="presParOf" srcId="{BBF6C64C-7BEA-4E35-B8A5-5E6B3A281518}" destId="{F5252616-4EF5-4B52-B6BE-6E94E5EDAF7F}" srcOrd="0" destOrd="0" presId="urn:microsoft.com/office/officeart/2005/8/layout/hierarchy6"/>
    <dgm:cxn modelId="{A20F11D0-27CA-4852-B040-DDB0B0CC3BEA}" type="presParOf" srcId="{F5252616-4EF5-4B52-B6BE-6E94E5EDAF7F}" destId="{67801FFB-470D-4ED5-9CCF-F2CFCBF26872}" srcOrd="0" destOrd="0" presId="urn:microsoft.com/office/officeart/2005/8/layout/hierarchy6"/>
    <dgm:cxn modelId="{0369993B-BD63-4B56-8105-EACE8F058835}" type="presParOf" srcId="{67801FFB-470D-4ED5-9CCF-F2CFCBF26872}" destId="{230F10DA-5D58-47DA-BA69-54A23D90190D}" srcOrd="0" destOrd="0" presId="urn:microsoft.com/office/officeart/2005/8/layout/hierarchy6"/>
    <dgm:cxn modelId="{1FA2F7E7-3FB6-4D96-ACE0-ED65E4283E12}" type="presParOf" srcId="{230F10DA-5D58-47DA-BA69-54A23D90190D}" destId="{647A87F1-B924-42C3-9BFB-B28E010046FA}" srcOrd="0" destOrd="0" presId="urn:microsoft.com/office/officeart/2005/8/layout/hierarchy6"/>
    <dgm:cxn modelId="{69C9F635-BE56-461E-A066-0651625346E5}" type="presParOf" srcId="{230F10DA-5D58-47DA-BA69-54A23D90190D}" destId="{2618DFD7-C4C4-4C93-84FA-4619F663EA20}" srcOrd="1" destOrd="0" presId="urn:microsoft.com/office/officeart/2005/8/layout/hierarchy6"/>
    <dgm:cxn modelId="{DE5F329C-844B-4B61-8A6B-670426075D6B}" type="presParOf" srcId="{2618DFD7-C4C4-4C93-84FA-4619F663EA20}" destId="{D51E557A-1553-48DB-9E8F-9F340370401B}" srcOrd="0" destOrd="0" presId="urn:microsoft.com/office/officeart/2005/8/layout/hierarchy6"/>
    <dgm:cxn modelId="{2A8A2334-9F28-47B2-A916-694D5EEC1540}" type="presParOf" srcId="{2618DFD7-C4C4-4C93-84FA-4619F663EA20}" destId="{88CD1CA6-17F0-4589-9BF1-D6D33BE6CF03}" srcOrd="1" destOrd="0" presId="urn:microsoft.com/office/officeart/2005/8/layout/hierarchy6"/>
    <dgm:cxn modelId="{D0399008-730B-4FEB-8D51-672608D045DB}" type="presParOf" srcId="{88CD1CA6-17F0-4589-9BF1-D6D33BE6CF03}" destId="{8FEB5CAE-D4E7-4A10-87E2-8525D06FCC9D}" srcOrd="0" destOrd="0" presId="urn:microsoft.com/office/officeart/2005/8/layout/hierarchy6"/>
    <dgm:cxn modelId="{1E1CDF22-EE93-4076-9332-F497017DF740}" type="presParOf" srcId="{88CD1CA6-17F0-4589-9BF1-D6D33BE6CF03}" destId="{1AFBA3D9-207A-44DE-8A1A-6C3CC5CE240C}" srcOrd="1" destOrd="0" presId="urn:microsoft.com/office/officeart/2005/8/layout/hierarchy6"/>
    <dgm:cxn modelId="{C6BEEB12-5E92-481D-A0E5-72C7B28C9665}" type="presParOf" srcId="{2618DFD7-C4C4-4C93-84FA-4619F663EA20}" destId="{A4F6A9E5-8942-40B9-B8D0-5D914EFCBCC5}" srcOrd="2" destOrd="0" presId="urn:microsoft.com/office/officeart/2005/8/layout/hierarchy6"/>
    <dgm:cxn modelId="{826DD975-B2EA-4ACC-B4E9-BE96F9ACBF05}" type="presParOf" srcId="{2618DFD7-C4C4-4C93-84FA-4619F663EA20}" destId="{DE69739E-3691-4A44-B5E3-5698CE629D72}" srcOrd="3" destOrd="0" presId="urn:microsoft.com/office/officeart/2005/8/layout/hierarchy6"/>
    <dgm:cxn modelId="{C695AA98-41A2-4AF0-B2A8-5DA72BEA56C9}" type="presParOf" srcId="{DE69739E-3691-4A44-B5E3-5698CE629D72}" destId="{6EF5A1E5-00F7-4E6D-AE7E-B9CA6802612E}" srcOrd="0" destOrd="0" presId="urn:microsoft.com/office/officeart/2005/8/layout/hierarchy6"/>
    <dgm:cxn modelId="{3FAFE3DB-6B48-4487-881B-8BE8D49A8079}" type="presParOf" srcId="{DE69739E-3691-4A44-B5E3-5698CE629D72}" destId="{221F552B-E77C-4D0C-951F-FB9ACA153360}" srcOrd="1" destOrd="0" presId="urn:microsoft.com/office/officeart/2005/8/layout/hierarchy6"/>
    <dgm:cxn modelId="{B9A61D47-C459-4618-8755-FF0CF5E184C1}" type="presParOf" srcId="{2618DFD7-C4C4-4C93-84FA-4619F663EA20}" destId="{EFDB2B31-6276-4322-A4AD-A364E9706971}" srcOrd="4" destOrd="0" presId="urn:microsoft.com/office/officeart/2005/8/layout/hierarchy6"/>
    <dgm:cxn modelId="{D0A7378A-A425-4A52-8D33-90D8492A32B2}" type="presParOf" srcId="{2618DFD7-C4C4-4C93-84FA-4619F663EA20}" destId="{29C0D968-802F-4D97-B53E-F9EDF654616F}" srcOrd="5" destOrd="0" presId="urn:microsoft.com/office/officeart/2005/8/layout/hierarchy6"/>
    <dgm:cxn modelId="{5AE3B8C6-D688-4300-83A8-0867D3BC1EDB}" type="presParOf" srcId="{29C0D968-802F-4D97-B53E-F9EDF654616F}" destId="{EE8A27CF-E668-4A7B-9F92-A2E4B3F27066}" srcOrd="0" destOrd="0" presId="urn:microsoft.com/office/officeart/2005/8/layout/hierarchy6"/>
    <dgm:cxn modelId="{00E04C0C-6250-441B-884E-A9E0E5C1E7E0}" type="presParOf" srcId="{29C0D968-802F-4D97-B53E-F9EDF654616F}" destId="{16EAEEB4-C2C0-48A5-A3D2-798E0EB877D8}" srcOrd="1" destOrd="0" presId="urn:microsoft.com/office/officeart/2005/8/layout/hierarchy6"/>
    <dgm:cxn modelId="{5B17C7DD-2373-4BBD-BE8C-66CD24C72CEF}"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a:solidFill>
                <a:srgbClr val="FF0000"/>
              </a:solidFill>
              <a:latin typeface="Cambria" pitchFamily="18" charset="0"/>
              <a:ea typeface="Cambria" pitchFamily="18" charset="0"/>
            </a:rPr>
            <a:t>NHÓM 3</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a:solidFill>
                <a:schemeClr val="tx1"/>
              </a:solidFill>
              <a:latin typeface="Cambria" pitchFamily="18" charset="0"/>
              <a:ea typeface="Cambria" pitchFamily="18" charset="0"/>
            </a:rPr>
            <a:t>Thực</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trạng</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800" dirty="0">
              <a:solidFill>
                <a:schemeClr val="tx1"/>
              </a:solidFill>
              <a:latin typeface="Cambria" pitchFamily="18" charset="0"/>
              <a:ea typeface="Cambria" pitchFamily="18" charset="0"/>
            </a:rPr>
            <a:t>Đất bị rửa trôi, xói mòn chiếm diện tích lớn ở các vùng đồi núi</a:t>
          </a:r>
          <a:r>
            <a:rPr lang="en-US" sz="1800" dirty="0">
              <a:solidFill>
                <a:schemeClr val="tx1"/>
              </a:solidFill>
              <a:latin typeface="Cambria" pitchFamily="18" charset="0"/>
              <a:ea typeface="Cambria" pitchFamily="18" charset="0"/>
            </a:rPr>
            <a:t>; đ</a:t>
          </a:r>
          <a:r>
            <a:rPr lang="vi-VN" sz="1800" dirty="0">
              <a:solidFill>
                <a:schemeClr val="tx1"/>
              </a:solidFill>
              <a:latin typeface="Cambria" pitchFamily="18" charset="0"/>
              <a:ea typeface="Cambria" pitchFamily="18" charset="0"/>
            </a:rPr>
            <a:t>ất canh tác, nhất là đất trồng trọt bị suy giảm độ phì, bạc màu.</a:t>
          </a:r>
          <a:endParaRPr lang="en-US" sz="18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800" dirty="0">
              <a:solidFill>
                <a:schemeClr val="tx1"/>
              </a:solidFill>
              <a:latin typeface="Cambria" pitchFamily="18" charset="0"/>
              <a:ea typeface="Cambria" pitchFamily="18" charset="0"/>
            </a:rPr>
            <a:t>Nguy cơ đất bị hoang mạc hoá xảy ra ở một số nơi khô hạn; mặn hoá.</a:t>
          </a:r>
          <a:endParaRPr lang="en-US" sz="18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a:solidFill>
                <a:schemeClr val="tx1"/>
              </a:solidFill>
              <a:latin typeface="Cambria" pitchFamily="18" charset="0"/>
              <a:ea typeface="Cambria" pitchFamily="18" charset="0"/>
            </a:rPr>
            <a:t>Nguyên</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nhân</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800" dirty="0">
              <a:solidFill>
                <a:schemeClr val="tx1"/>
              </a:solidFill>
              <a:latin typeface="Cambria" pitchFamily="18" charset="0"/>
              <a:ea typeface="Cambria" pitchFamily="18" charset="0"/>
            </a:rPr>
            <a:t>Do </a:t>
          </a:r>
          <a:r>
            <a:rPr lang="en-US" sz="1800" dirty="0" err="1">
              <a:solidFill>
                <a:schemeClr val="tx1"/>
              </a:solidFill>
              <a:latin typeface="Cambria" pitchFamily="18" charset="0"/>
              <a:ea typeface="Cambria" pitchFamily="18" charset="0"/>
            </a:rPr>
            <a:t>phá</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rừng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nước biển xâm nhập ở vùng ven biển</a:t>
          </a: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a:t>
          </a:r>
          <a:r>
            <a:rPr lang="en-US" sz="1800" dirty="0">
              <a:solidFill>
                <a:schemeClr val="tx1"/>
              </a:solidFill>
              <a:latin typeface="Cambria" pitchFamily="18" charset="0"/>
              <a:ea typeface="Cambria" pitchFamily="18" charset="0"/>
            </a:rPr>
            <a:t> </a:t>
          </a: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800" dirty="0">
              <a:solidFill>
                <a:schemeClr val="tx1"/>
              </a:solidFill>
              <a:latin typeface="Cambria" pitchFamily="18" charset="0"/>
              <a:ea typeface="Cambria" pitchFamily="18" charset="0"/>
            </a:rPr>
            <a:t>Do khai thác quá mức; đất còn bị ô nhiễm do sử dụng nhiều phân hoá học, thuốc trừ sâu và ảnh hưởng của chất thải công nghiệp, chất thải sinh hoạt chưa qua xử lí,...</a:t>
          </a:r>
          <a:endParaRPr lang="en-US" sz="18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pt>
    <dgm:pt modelId="{00A668B9-5C07-47FF-AB23-6245ED1EB727}" type="pres">
      <dgm:prSet presAssocID="{0B9124BE-4ED4-4FF6-B81E-71DF7CE4C04C}" presName="connTx" presStyleLbl="parChTrans1D2" presStyleIdx="0" presStyleCnt="2"/>
      <dgm:spPr/>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pt>
    <dgm:pt modelId="{5518DF69-BB7B-49B4-B920-0E581597F8FE}" type="pres">
      <dgm:prSet presAssocID="{628BFE78-A541-4A4D-AE8E-691C1888CC46}" presName="connTx" presStyleLbl="parChTrans1D3" presStyleIdx="0" presStyleCnt="4"/>
      <dgm:spPr/>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191498" custScaleY="95599">
        <dgm:presLayoutVars>
          <dgm:chPref val="3"/>
        </dgm:presLayoutVars>
      </dgm:prSet>
      <dgm:spPr/>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pt>
    <dgm:pt modelId="{B41E6B5A-A328-4DE1-8785-B9517E0A6BB1}" type="pres">
      <dgm:prSet presAssocID="{4C34C2E4-DF8D-4994-B558-0EF1B663C4F4}" presName="connTx" presStyleLbl="parChTrans1D3" presStyleIdx="1" presStyleCnt="4"/>
      <dgm:spPr/>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191176" custScaleY="73722">
        <dgm:presLayoutVars>
          <dgm:chPref val="3"/>
        </dgm:presLayoutVars>
      </dgm:prSet>
      <dgm:spPr/>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pt>
    <dgm:pt modelId="{37AA8596-C342-4C9F-A426-C1E1A14A36E8}" type="pres">
      <dgm:prSet presAssocID="{552909E3-A49D-419A-A306-3A8A76B0346F}" presName="connTx" presStyleLbl="parChTrans1D2" presStyleIdx="1" presStyleCnt="2"/>
      <dgm:spPr/>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pt>
    <dgm:pt modelId="{A1FEFD21-6778-4284-B86B-C974983303A3}" type="pres">
      <dgm:prSet presAssocID="{665372D5-BE4E-4DCA-B1F6-E02FDFAAF9A2}" presName="connTx" presStyleLbl="parChTrans1D3" presStyleIdx="2" presStyleCnt="4"/>
      <dgm:spPr/>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192169" custScaleY="74326">
        <dgm:presLayoutVars>
          <dgm:chPref val="3"/>
        </dgm:presLayoutVars>
      </dgm:prSet>
      <dgm:spPr/>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pt>
    <dgm:pt modelId="{80640835-4190-482C-AF6B-5C3B01C3B856}" type="pres">
      <dgm:prSet presAssocID="{99908FFD-A0F5-4A87-B547-D4BBAEEB43AA}" presName="connTx" presStyleLbl="parChTrans1D3" presStyleIdx="3" presStyleCnt="4"/>
      <dgm:spPr/>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192169" custScaleY="117059">
        <dgm:presLayoutVars>
          <dgm:chPref val="3"/>
        </dgm:presLayoutVars>
      </dgm:prSet>
      <dgm:spPr/>
    </dgm:pt>
    <dgm:pt modelId="{AA72D46F-F664-4809-9A80-AB681CBC2A82}" type="pres">
      <dgm:prSet presAssocID="{8223C472-8209-42F3-B27B-AD74AB189A29}" presName="level3hierChild" presStyleCnt="0"/>
      <dgm:spPr/>
    </dgm:pt>
  </dgm:ptLst>
  <dgm:cxnLst>
    <dgm:cxn modelId="{E5C9BD0F-C1F3-4729-9572-03CEA9B9B1EF}" srcId="{1634262A-FB6D-4858-A144-C3641F148963}" destId="{AE81F2B6-4AEB-45C9-99C1-9516D9169289}" srcOrd="0" destOrd="0" parTransId="{628BFE78-A541-4A4D-AE8E-691C1888CC46}" sibTransId="{7296AC96-6041-4074-AD07-94AEA0A3E929}"/>
    <dgm:cxn modelId="{B3830713-1D9F-4721-A5ED-6C6EFE21CBB0}" type="presOf" srcId="{2354FD9F-CD2E-44A5-B060-5A930A4E99F0}" destId="{E06B0587-1B83-4659-BE19-EEC915595376}" srcOrd="0" destOrd="0" presId="urn:microsoft.com/office/officeart/2005/8/layout/hierarchy2"/>
    <dgm:cxn modelId="{66D9A619-8F42-4760-B737-1A5051A7942F}" type="presOf" srcId="{4C34C2E4-DF8D-4994-B558-0EF1B663C4F4}" destId="{B41E6B5A-A328-4DE1-8785-B9517E0A6BB1}"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B0948D33-BD34-4E03-B586-B3D7BC76211D}" srcId="{F3A90923-DA21-429E-BA8C-0BC22FE0EE25}" destId="{2354FD9F-CD2E-44A5-B060-5A930A4E99F0}" srcOrd="1" destOrd="0" parTransId="{552909E3-A49D-419A-A306-3A8A76B0346F}" sibTransId="{4A31B90A-C92A-496F-B420-4E005E1F85B9}"/>
    <dgm:cxn modelId="{295CE534-36BC-4701-A82E-E7033E92B509}" srcId="{205F0AF9-0767-4948-8972-1518CD1A8D70}" destId="{F3A90923-DA21-429E-BA8C-0BC22FE0EE25}" srcOrd="0" destOrd="0" parTransId="{E35E5AE2-18D9-4DD9-A723-8B97B6CC21EC}" sibTransId="{4B61347F-0666-41D0-A061-0E54F0237867}"/>
    <dgm:cxn modelId="{3E4CB937-5FB5-43B6-8440-CA59D195A4B9}" type="presOf" srcId="{665372D5-BE4E-4DCA-B1F6-E02FDFAAF9A2}" destId="{A1FEFD21-6778-4284-B86B-C974983303A3}" srcOrd="1" destOrd="0" presId="urn:microsoft.com/office/officeart/2005/8/layout/hierarchy2"/>
    <dgm:cxn modelId="{C98FE35F-295B-4FCB-9EF5-7E9AFEFD0E52}" type="presOf" srcId="{99908FFD-A0F5-4A87-B547-D4BBAEEB43AA}" destId="{80640835-4190-482C-AF6B-5C3B01C3B856}" srcOrd="1" destOrd="0" presId="urn:microsoft.com/office/officeart/2005/8/layout/hierarchy2"/>
    <dgm:cxn modelId="{5F44E168-D63E-4526-B6E5-EA2CEAF99B9B}" type="presOf" srcId="{0B9124BE-4ED4-4FF6-B81E-71DF7CE4C04C}" destId="{977D9258-F91B-4ECD-93BD-F70F8E8628FA}"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F21DA777-2353-45F3-9760-5B87492D6928}" type="presOf" srcId="{F3A90923-DA21-429E-BA8C-0BC22FE0EE25}" destId="{00160372-EE32-43F3-AEC8-EDBE1EE30523}" srcOrd="0" destOrd="0" presId="urn:microsoft.com/office/officeart/2005/8/layout/hierarchy2"/>
    <dgm:cxn modelId="{5600C77B-CC80-4D2C-9720-485CCE0EEE49}" type="presOf" srcId="{552909E3-A49D-419A-A306-3A8A76B0346F}" destId="{2C7633BD-46F7-4934-84F1-2C7EF7441B97}" srcOrd="0" destOrd="0" presId="urn:microsoft.com/office/officeart/2005/8/layout/hierarchy2"/>
    <dgm:cxn modelId="{57A8E382-5B83-4A26-8832-FB9E8640EF72}" type="presOf" srcId="{205F0AF9-0767-4948-8972-1518CD1A8D70}" destId="{E698F970-A5A2-443E-98A7-4922B9BF8E1C}" srcOrd="0" destOrd="0" presId="urn:microsoft.com/office/officeart/2005/8/layout/hierarchy2"/>
    <dgm:cxn modelId="{F3EBBC8C-B7A7-486A-81E5-98DE4901D941}" type="presOf" srcId="{8223C472-8209-42F3-B27B-AD74AB189A29}" destId="{8ABD9155-0C2D-4925-B73A-7F453F57773A}" srcOrd="0" destOrd="0" presId="urn:microsoft.com/office/officeart/2005/8/layout/hierarchy2"/>
    <dgm:cxn modelId="{A68F8FA9-910A-4A25-867E-C1194E452E0E}" type="presOf" srcId="{552909E3-A49D-419A-A306-3A8A76B0346F}" destId="{37AA8596-C342-4C9F-A426-C1E1A14A36E8}" srcOrd="1" destOrd="0" presId="urn:microsoft.com/office/officeart/2005/8/layout/hierarchy2"/>
    <dgm:cxn modelId="{255812AD-B3CB-44FA-8D7C-296391DE8DA3}" type="presOf" srcId="{3D8889BC-0038-4C00-8994-17023F300B58}" destId="{83021AC3-EBE3-4F91-90D4-B475F247BF98}" srcOrd="0" destOrd="0" presId="urn:microsoft.com/office/officeart/2005/8/layout/hierarchy2"/>
    <dgm:cxn modelId="{EE239BAD-2933-451F-BDB0-E043D8F7744C}" type="presOf" srcId="{665372D5-BE4E-4DCA-B1F6-E02FDFAAF9A2}" destId="{E015C146-2506-4481-A4D5-7B3CD11B341C}" srcOrd="0" destOrd="0" presId="urn:microsoft.com/office/officeart/2005/8/layout/hierarchy2"/>
    <dgm:cxn modelId="{B38B70CD-D315-4A37-849D-E6673CBE7E29}" type="presOf" srcId="{99908FFD-A0F5-4A87-B547-D4BBAEEB43AA}" destId="{516AF49E-EFD9-4C3D-9038-3141FA588384}"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DED11AD3-0908-4D40-85F2-C5215BCE4F54}" type="presOf" srcId="{0B9124BE-4ED4-4FF6-B81E-71DF7CE4C04C}" destId="{00A668B9-5C07-47FF-AB23-6245ED1EB727}" srcOrd="1" destOrd="0" presId="urn:microsoft.com/office/officeart/2005/8/layout/hierarchy2"/>
    <dgm:cxn modelId="{D4D4BFD5-726B-4AF6-BA96-7EF3F8D89095}" type="presOf" srcId="{628BFE78-A541-4A4D-AE8E-691C1888CC46}" destId="{5518DF69-BB7B-49B4-B920-0E581597F8FE}" srcOrd="1" destOrd="0" presId="urn:microsoft.com/office/officeart/2005/8/layout/hierarchy2"/>
    <dgm:cxn modelId="{603C53E0-B5A8-45EA-A5E7-770C7F36EC12}" type="presOf" srcId="{4C34C2E4-DF8D-4994-B558-0EF1B663C4F4}" destId="{085DDCEE-9B2A-4FE1-8803-7719DDB3D6CB}" srcOrd="0" destOrd="0" presId="urn:microsoft.com/office/officeart/2005/8/layout/hierarchy2"/>
    <dgm:cxn modelId="{792D29E2-65F0-4ED7-B003-2377A06F4B9A}" type="presOf" srcId="{AE81F2B6-4AEB-45C9-99C1-9516D9169289}" destId="{74752D16-F284-4733-BD06-D81B903FC595}"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51FF19EC-F1C7-4A3A-87B4-BD2DE357DAFC}" type="presOf" srcId="{10D0F947-8FEF-4A0E-A91D-CA6A7A9529ED}" destId="{E830DF01-FA7C-4A8E-95CC-AC276B40E34D}" srcOrd="0" destOrd="0" presId="urn:microsoft.com/office/officeart/2005/8/layout/hierarchy2"/>
    <dgm:cxn modelId="{83C065F7-6F43-43B4-A9D8-F7CDD84A9F67}" type="presOf" srcId="{628BFE78-A541-4A4D-AE8E-691C1888CC46}" destId="{BEE14AB2-5155-4062-BDC9-81FC40CC96C5}" srcOrd="0" destOrd="0" presId="urn:microsoft.com/office/officeart/2005/8/layout/hierarchy2"/>
    <dgm:cxn modelId="{83B0AFFF-AC81-43D2-B7C1-93DBA14E8A97}" type="presOf" srcId="{1634262A-FB6D-4858-A144-C3641F148963}" destId="{983CCE9D-A68F-45B6-B5E3-8C935362A290}" srcOrd="0" destOrd="0" presId="urn:microsoft.com/office/officeart/2005/8/layout/hierarchy2"/>
    <dgm:cxn modelId="{3685F0B2-E8A2-45D7-9455-543570ACFA1C}" type="presParOf" srcId="{E698F970-A5A2-443E-98A7-4922B9BF8E1C}" destId="{C84F10C9-3A9A-4ECD-9AF4-62DA8DC98267}" srcOrd="0" destOrd="0" presId="urn:microsoft.com/office/officeart/2005/8/layout/hierarchy2"/>
    <dgm:cxn modelId="{30622B56-2F66-4E5C-A4F5-17C3B87E84C3}" type="presParOf" srcId="{C84F10C9-3A9A-4ECD-9AF4-62DA8DC98267}" destId="{00160372-EE32-43F3-AEC8-EDBE1EE30523}" srcOrd="0" destOrd="0" presId="urn:microsoft.com/office/officeart/2005/8/layout/hierarchy2"/>
    <dgm:cxn modelId="{7CBA0C74-B666-4F31-B06D-EFB57E22C63E}" type="presParOf" srcId="{C84F10C9-3A9A-4ECD-9AF4-62DA8DC98267}" destId="{5F69C5E3-989A-4E1E-8C9E-7C66267D231A}" srcOrd="1" destOrd="0" presId="urn:microsoft.com/office/officeart/2005/8/layout/hierarchy2"/>
    <dgm:cxn modelId="{EAAEF713-DCAD-4C04-854E-7D56AE007D3A}" type="presParOf" srcId="{5F69C5E3-989A-4E1E-8C9E-7C66267D231A}" destId="{977D9258-F91B-4ECD-93BD-F70F8E8628FA}" srcOrd="0" destOrd="0" presId="urn:microsoft.com/office/officeart/2005/8/layout/hierarchy2"/>
    <dgm:cxn modelId="{5FB39DB8-042E-441F-94A5-999D3B7DA3CD}" type="presParOf" srcId="{977D9258-F91B-4ECD-93BD-F70F8E8628FA}" destId="{00A668B9-5C07-47FF-AB23-6245ED1EB727}" srcOrd="0" destOrd="0" presId="urn:microsoft.com/office/officeart/2005/8/layout/hierarchy2"/>
    <dgm:cxn modelId="{7C4FC9BF-DCD4-4DD0-B605-2C30BF69DDEE}" type="presParOf" srcId="{5F69C5E3-989A-4E1E-8C9E-7C66267D231A}" destId="{8C2B1B1C-2705-475C-9F06-61EFB223F8FB}" srcOrd="1" destOrd="0" presId="urn:microsoft.com/office/officeart/2005/8/layout/hierarchy2"/>
    <dgm:cxn modelId="{43637F97-BD3B-46AC-9A2C-3F0569183692}" type="presParOf" srcId="{8C2B1B1C-2705-475C-9F06-61EFB223F8FB}" destId="{983CCE9D-A68F-45B6-B5E3-8C935362A290}" srcOrd="0" destOrd="0" presId="urn:microsoft.com/office/officeart/2005/8/layout/hierarchy2"/>
    <dgm:cxn modelId="{B9438CCA-4212-4239-A2B8-F0229DDE6120}" type="presParOf" srcId="{8C2B1B1C-2705-475C-9F06-61EFB223F8FB}" destId="{076CED39-AF8E-4C73-904E-47B7B6680D87}" srcOrd="1" destOrd="0" presId="urn:microsoft.com/office/officeart/2005/8/layout/hierarchy2"/>
    <dgm:cxn modelId="{4A5CFFA1-F431-4C78-B47C-C4C89D98E29E}" type="presParOf" srcId="{076CED39-AF8E-4C73-904E-47B7B6680D87}" destId="{BEE14AB2-5155-4062-BDC9-81FC40CC96C5}" srcOrd="0" destOrd="0" presId="urn:microsoft.com/office/officeart/2005/8/layout/hierarchy2"/>
    <dgm:cxn modelId="{8C54474F-89BC-4F41-BBF3-9373EFFD9723}" type="presParOf" srcId="{BEE14AB2-5155-4062-BDC9-81FC40CC96C5}" destId="{5518DF69-BB7B-49B4-B920-0E581597F8FE}" srcOrd="0" destOrd="0" presId="urn:microsoft.com/office/officeart/2005/8/layout/hierarchy2"/>
    <dgm:cxn modelId="{B0E873E8-5D4D-4C1A-BCC5-D790B55581FA}" type="presParOf" srcId="{076CED39-AF8E-4C73-904E-47B7B6680D87}" destId="{D0A0D276-BF89-496E-8084-BDA9A46C0387}" srcOrd="1" destOrd="0" presId="urn:microsoft.com/office/officeart/2005/8/layout/hierarchy2"/>
    <dgm:cxn modelId="{76810B72-EEDA-401E-8C79-C2CB0581EEE4}" type="presParOf" srcId="{D0A0D276-BF89-496E-8084-BDA9A46C0387}" destId="{74752D16-F284-4733-BD06-D81B903FC595}" srcOrd="0" destOrd="0" presId="urn:microsoft.com/office/officeart/2005/8/layout/hierarchy2"/>
    <dgm:cxn modelId="{752BD169-C8AB-46AB-B933-0714F5ED89B4}" type="presParOf" srcId="{D0A0D276-BF89-496E-8084-BDA9A46C0387}" destId="{7675D633-B686-4DD1-80DE-343425969930}" srcOrd="1" destOrd="0" presId="urn:microsoft.com/office/officeart/2005/8/layout/hierarchy2"/>
    <dgm:cxn modelId="{BA23439A-3B1A-46F8-BE64-A2E1811CBCFA}" type="presParOf" srcId="{076CED39-AF8E-4C73-904E-47B7B6680D87}" destId="{085DDCEE-9B2A-4FE1-8803-7719DDB3D6CB}" srcOrd="2" destOrd="0" presId="urn:microsoft.com/office/officeart/2005/8/layout/hierarchy2"/>
    <dgm:cxn modelId="{CDC26F90-6E75-4DFE-B801-3E1EFFE0BD07}" type="presParOf" srcId="{085DDCEE-9B2A-4FE1-8803-7719DDB3D6CB}" destId="{B41E6B5A-A328-4DE1-8785-B9517E0A6BB1}" srcOrd="0" destOrd="0" presId="urn:microsoft.com/office/officeart/2005/8/layout/hierarchy2"/>
    <dgm:cxn modelId="{41273A0D-33EA-49EC-AA84-AAE9C7456C4E}" type="presParOf" srcId="{076CED39-AF8E-4C73-904E-47B7B6680D87}" destId="{DA0981DE-30D7-4D21-BE1E-471740CC4E8B}" srcOrd="3" destOrd="0" presId="urn:microsoft.com/office/officeart/2005/8/layout/hierarchy2"/>
    <dgm:cxn modelId="{B943922B-5C6C-4C8B-AD99-609F28204217}" type="presParOf" srcId="{DA0981DE-30D7-4D21-BE1E-471740CC4E8B}" destId="{83021AC3-EBE3-4F91-90D4-B475F247BF98}" srcOrd="0" destOrd="0" presId="urn:microsoft.com/office/officeart/2005/8/layout/hierarchy2"/>
    <dgm:cxn modelId="{17973E75-5F75-4BC5-B50A-259421A8D84B}" type="presParOf" srcId="{DA0981DE-30D7-4D21-BE1E-471740CC4E8B}" destId="{582F9CE5-D76C-4DA4-B96A-62D405D74400}" srcOrd="1" destOrd="0" presId="urn:microsoft.com/office/officeart/2005/8/layout/hierarchy2"/>
    <dgm:cxn modelId="{E888E58E-EA3C-4836-B8CB-BDB54EB30648}" type="presParOf" srcId="{5F69C5E3-989A-4E1E-8C9E-7C66267D231A}" destId="{2C7633BD-46F7-4934-84F1-2C7EF7441B97}" srcOrd="2" destOrd="0" presId="urn:microsoft.com/office/officeart/2005/8/layout/hierarchy2"/>
    <dgm:cxn modelId="{C832E4D8-F39F-4B32-8C1A-B9123B8F1711}" type="presParOf" srcId="{2C7633BD-46F7-4934-84F1-2C7EF7441B97}" destId="{37AA8596-C342-4C9F-A426-C1E1A14A36E8}" srcOrd="0" destOrd="0" presId="urn:microsoft.com/office/officeart/2005/8/layout/hierarchy2"/>
    <dgm:cxn modelId="{E7B0A29C-CAFC-4671-8A4B-0050B1D74E21}" type="presParOf" srcId="{5F69C5E3-989A-4E1E-8C9E-7C66267D231A}" destId="{7D38F219-1E01-4266-8B60-82AF8B7D7D98}" srcOrd="3" destOrd="0" presId="urn:microsoft.com/office/officeart/2005/8/layout/hierarchy2"/>
    <dgm:cxn modelId="{33EDBC0C-7187-48CB-8CFA-863C40639010}" type="presParOf" srcId="{7D38F219-1E01-4266-8B60-82AF8B7D7D98}" destId="{E06B0587-1B83-4659-BE19-EEC915595376}" srcOrd="0" destOrd="0" presId="urn:microsoft.com/office/officeart/2005/8/layout/hierarchy2"/>
    <dgm:cxn modelId="{2B5CA5F2-C130-425A-A73B-32AEF889B945}" type="presParOf" srcId="{7D38F219-1E01-4266-8B60-82AF8B7D7D98}" destId="{26153FE8-1B0F-4CF1-96E4-EAF1D0D1B15F}" srcOrd="1" destOrd="0" presId="urn:microsoft.com/office/officeart/2005/8/layout/hierarchy2"/>
    <dgm:cxn modelId="{C82A4E2C-415A-4531-943C-F113E48ACD82}" type="presParOf" srcId="{26153FE8-1B0F-4CF1-96E4-EAF1D0D1B15F}" destId="{E015C146-2506-4481-A4D5-7B3CD11B341C}" srcOrd="0" destOrd="0" presId="urn:microsoft.com/office/officeart/2005/8/layout/hierarchy2"/>
    <dgm:cxn modelId="{C99A456C-B104-4DE3-BB8F-FF4DBABE02A9}" type="presParOf" srcId="{E015C146-2506-4481-A4D5-7B3CD11B341C}" destId="{A1FEFD21-6778-4284-B86B-C974983303A3}" srcOrd="0" destOrd="0" presId="urn:microsoft.com/office/officeart/2005/8/layout/hierarchy2"/>
    <dgm:cxn modelId="{68682CA2-4620-4DCD-9C80-61AE1A8D9673}" type="presParOf" srcId="{26153FE8-1B0F-4CF1-96E4-EAF1D0D1B15F}" destId="{13DD9C75-2758-4BB2-AEA3-56582D4C141A}" srcOrd="1" destOrd="0" presId="urn:microsoft.com/office/officeart/2005/8/layout/hierarchy2"/>
    <dgm:cxn modelId="{893F34E5-7C7A-4AB1-BFC8-ED88F7AD93D8}" type="presParOf" srcId="{13DD9C75-2758-4BB2-AEA3-56582D4C141A}" destId="{E830DF01-FA7C-4A8E-95CC-AC276B40E34D}" srcOrd="0" destOrd="0" presId="urn:microsoft.com/office/officeart/2005/8/layout/hierarchy2"/>
    <dgm:cxn modelId="{CB62865C-5DF6-4C5A-B5F2-35C47EE952E9}" type="presParOf" srcId="{13DD9C75-2758-4BB2-AEA3-56582D4C141A}" destId="{671A03C5-2AFD-4D62-AF42-AE4FB2674A02}" srcOrd="1" destOrd="0" presId="urn:microsoft.com/office/officeart/2005/8/layout/hierarchy2"/>
    <dgm:cxn modelId="{A6B630D4-5301-425D-8818-F594984DA39C}" type="presParOf" srcId="{26153FE8-1B0F-4CF1-96E4-EAF1D0D1B15F}" destId="{516AF49E-EFD9-4C3D-9038-3141FA588384}" srcOrd="2" destOrd="0" presId="urn:microsoft.com/office/officeart/2005/8/layout/hierarchy2"/>
    <dgm:cxn modelId="{1F9A3987-160A-431E-8B18-2EF6452B990E}" type="presParOf" srcId="{516AF49E-EFD9-4C3D-9038-3141FA588384}" destId="{80640835-4190-482C-AF6B-5C3B01C3B856}" srcOrd="0" destOrd="0" presId="urn:microsoft.com/office/officeart/2005/8/layout/hierarchy2"/>
    <dgm:cxn modelId="{46EDB8B5-46EB-4DE5-8A5D-358F861EE7A2}" type="presParOf" srcId="{26153FE8-1B0F-4CF1-96E4-EAF1D0D1B15F}" destId="{EF2BA584-9CB6-4D48-B705-DA1D96E5229D}" srcOrd="3" destOrd="0" presId="urn:microsoft.com/office/officeart/2005/8/layout/hierarchy2"/>
    <dgm:cxn modelId="{DD97F712-069F-4B14-9183-F45C246E9F89}" type="presParOf" srcId="{EF2BA584-9CB6-4D48-B705-DA1D96E5229D}" destId="{8ABD9155-0C2D-4925-B73A-7F453F57773A}" srcOrd="0" destOrd="0" presId="urn:microsoft.com/office/officeart/2005/8/layout/hierarchy2"/>
    <dgm:cxn modelId="{0C0E7182-F8E8-43AE-82BB-A437A6638362}"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a:solidFill>
                <a:srgbClr val="FF0000"/>
              </a:solidFill>
              <a:latin typeface="Cambria" pitchFamily="18" charset="0"/>
              <a:ea typeface="Cambria" pitchFamily="18" charset="0"/>
            </a:rPr>
            <a:t>NHÓM 7</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a:solidFill>
                <a:schemeClr val="tx1"/>
              </a:solidFill>
              <a:latin typeface="Cambria" pitchFamily="18" charset="0"/>
              <a:ea typeface="Cambria" pitchFamily="18" charset="0"/>
            </a:rPr>
            <a:t>Hậu</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quả</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en-US" sz="1800" dirty="0">
              <a:solidFill>
                <a:schemeClr val="tx1"/>
              </a:solidFill>
              <a:latin typeface="Cambria" pitchFamily="18" charset="0"/>
              <a:ea typeface="Cambria" pitchFamily="18" charset="0"/>
            </a:rPr>
            <a:t>Đ</a:t>
          </a:r>
          <a:r>
            <a:rPr lang="vi-VN" sz="1800" dirty="0">
              <a:solidFill>
                <a:schemeClr val="tx1"/>
              </a:solidFill>
              <a:latin typeface="Cambria" pitchFamily="18" charset="0"/>
              <a:ea typeface="Cambria" pitchFamily="18" charset="0"/>
            </a:rPr>
            <a:t>ộ phì của đất giảm, mất chất dinh dưỡng, khiến năng suất cây trồng bị ảnh hưởng</a:t>
          </a:r>
          <a:r>
            <a:rPr lang="en-US" sz="1800" dirty="0">
              <a:solidFill>
                <a:schemeClr val="tx1"/>
              </a:solidFill>
              <a:latin typeface="Cambria" pitchFamily="18" charset="0"/>
              <a:ea typeface="Cambria" pitchFamily="18" charset="0"/>
            </a:rPr>
            <a:t>.</a:t>
          </a: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en-US" sz="1800" dirty="0">
              <a:solidFill>
                <a:schemeClr val="tx1"/>
              </a:solidFill>
              <a:latin typeface="Cambria" pitchFamily="18" charset="0"/>
              <a:ea typeface="Cambria" pitchFamily="18" charset="0"/>
            </a:rPr>
            <a:t>N</a:t>
          </a:r>
          <a:r>
            <a:rPr lang="vi-VN" sz="1800" dirty="0">
              <a:solidFill>
                <a:schemeClr val="tx1"/>
              </a:solidFill>
              <a:latin typeface="Cambria" pitchFamily="18" charset="0"/>
              <a:ea typeface="Cambria" pitchFamily="18" charset="0"/>
            </a:rPr>
            <a:t>hiều nơi đất bị thoái hóa nặng không thể sử dụng cho trồng trọt.</a:t>
          </a:r>
          <a:endParaRPr lang="en-US" sz="18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a:solidFill>
                <a:schemeClr val="tx1"/>
              </a:solidFill>
              <a:latin typeface="Cambria" pitchFamily="18" charset="0"/>
              <a:ea typeface="Cambria" pitchFamily="18" charset="0"/>
            </a:rPr>
            <a:t>Biện</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pháp</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800" dirty="0">
              <a:solidFill>
                <a:schemeClr val="tx1"/>
              </a:solidFill>
              <a:latin typeface="Cambria" pitchFamily="18" charset="0"/>
              <a:ea typeface="Cambria" pitchFamily="18" charset="0"/>
            </a:rPr>
            <a:t>- Thực hiện nghiêm luật đất đai.</a:t>
          </a:r>
          <a:endParaRPr lang="en-US" sz="1800" dirty="0">
            <a:solidFill>
              <a:schemeClr val="tx1"/>
            </a:solidFill>
            <a:latin typeface="Cambria" pitchFamily="18" charset="0"/>
            <a:ea typeface="Cambria" pitchFamily="18" charset="0"/>
          </a:endParaRPr>
        </a:p>
        <a:p>
          <a:pPr algn="just"/>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rừng</a:t>
          </a:r>
          <a:r>
            <a:rPr lang="en-US" sz="1800" dirty="0">
              <a:solidFill>
                <a:schemeClr val="tx1"/>
              </a:solidFill>
              <a:latin typeface="Cambria" pitchFamily="18" charset="0"/>
              <a:ea typeface="Cambria" pitchFamily="18" charset="0"/>
            </a:rPr>
            <a:t>.</a:t>
          </a: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Canh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hợp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lí</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mô</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hình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lâm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kết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hợp</a:t>
          </a:r>
          <a:r>
            <a:rPr lang="en-US" sz="1800" dirty="0">
              <a:solidFill>
                <a:schemeClr val="tx1"/>
              </a:solidFill>
              <a:latin typeface="Cambria" pitchFamily="18" charset="0"/>
              <a:ea typeface="Cambria" pitchFamily="18" charset="0"/>
            </a:rPr>
            <a:t>.</a:t>
          </a:r>
        </a:p>
        <a:p>
          <a:pPr algn="just"/>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Xây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dựng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trình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thủy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lợi</a:t>
          </a:r>
          <a:r>
            <a:rPr lang="en-US" sz="1800" dirty="0">
              <a:solidFill>
                <a:schemeClr val="tx1"/>
              </a:solidFill>
              <a:latin typeface="Cambria" pitchFamily="18" charset="0"/>
              <a:ea typeface="Cambria" pitchFamily="18" charset="0"/>
            </a:rPr>
            <a:t>.</a:t>
          </a: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AF95336-0C54-4952-B3ED-D14D519E43B8}">
      <dgm:prSet phldrT="[Text]" custT="1"/>
      <dgm:spPr>
        <a:solidFill>
          <a:srgbClr val="BCFCD4"/>
        </a:solidFill>
      </dgm:spPr>
      <dgm:t>
        <a:bodyPr/>
        <a:lstStyle/>
        <a:p>
          <a:endParaRPr lang="en-US" sz="1800" dirty="0">
            <a:solidFill>
              <a:schemeClr val="tx1"/>
            </a:solidFill>
            <a:latin typeface="Cambria" pitchFamily="18" charset="0"/>
            <a:ea typeface="Cambria" pitchFamily="18" charset="0"/>
          </a:endParaRPr>
        </a:p>
        <a:p>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Sử</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dụng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phân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bón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thuốc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trừ</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sâu</a:t>
          </a:r>
          <a:r>
            <a:rPr lang="en-US" sz="1800" dirty="0">
              <a:solidFill>
                <a:schemeClr val="tx1"/>
              </a:solidFill>
              <a:latin typeface="Cambria" pitchFamily="18" charset="0"/>
              <a:ea typeface="Cambria" pitchFamily="18" charset="0"/>
            </a:rPr>
            <a:t> vi </a:t>
          </a:r>
          <a:r>
            <a:rPr lang="en-US" sz="1800" dirty="0" err="1">
              <a:solidFill>
                <a:schemeClr val="tx1"/>
              </a:solidFill>
              <a:latin typeface="Cambria" pitchFamily="18" charset="0"/>
              <a:ea typeface="Cambria" pitchFamily="18" charset="0"/>
            </a:rPr>
            <a:t>sinh</a:t>
          </a:r>
          <a:r>
            <a:rPr lang="en-US" sz="1800" dirty="0">
              <a:solidFill>
                <a:schemeClr val="tx1"/>
              </a:solidFill>
              <a:latin typeface="Cambria" pitchFamily="18" charset="0"/>
              <a:ea typeface="Cambria" pitchFamily="18" charset="0"/>
            </a:rPr>
            <a:t>.</a:t>
          </a:r>
        </a:p>
        <a:p>
          <a:r>
            <a:rPr lang="vi-VN" sz="1800" dirty="0">
              <a:solidFill>
                <a:schemeClr val="tx1"/>
              </a:solidFill>
              <a:latin typeface="Cambria" pitchFamily="18" charset="0"/>
              <a:ea typeface="Cambria" pitchFamily="18" charset="0"/>
            </a:rPr>
            <a:t>- Kiểm soát và xử lí nước thải.</a:t>
          </a:r>
          <a:endParaRPr lang="en-US" sz="180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67D40461-60B2-4B8A-AF1D-DA49317EB219}" type="parTrans" cxnId="{18329CCC-E92C-419A-97BE-4502365AD549}">
      <dgm:prSet/>
      <dgm:spPr/>
      <dgm:t>
        <a:bodyPr/>
        <a:lstStyle/>
        <a:p>
          <a:endParaRPr lang="en-US"/>
        </a:p>
      </dgm:t>
    </dgm:pt>
    <dgm:pt modelId="{B6187DA9-7897-4083-82B7-DE758D75714E}" type="sibTrans" cxnId="{18329CCC-E92C-419A-97BE-4502365AD549}">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pt>
    <dgm:pt modelId="{00A668B9-5C07-47FF-AB23-6245ED1EB727}" type="pres">
      <dgm:prSet presAssocID="{0B9124BE-4ED4-4FF6-B81E-71DF7CE4C04C}" presName="connTx" presStyleLbl="parChTrans1D2" presStyleIdx="0" presStyleCnt="2"/>
      <dgm:spPr/>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pt>
    <dgm:pt modelId="{5518DF69-BB7B-49B4-B920-0E581597F8FE}" type="pres">
      <dgm:prSet presAssocID="{628BFE78-A541-4A4D-AE8E-691C1888CC46}" presName="connTx" presStyleLbl="parChTrans1D3" presStyleIdx="0" presStyleCnt="5"/>
      <dgm:spPr/>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191498" custScaleY="60494">
        <dgm:presLayoutVars>
          <dgm:chPref val="3"/>
        </dgm:presLayoutVars>
      </dgm:prSet>
      <dgm:spPr/>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pt>
    <dgm:pt modelId="{B41E6B5A-A328-4DE1-8785-B9517E0A6BB1}" type="pres">
      <dgm:prSet presAssocID="{4C34C2E4-DF8D-4994-B558-0EF1B663C4F4}" presName="connTx" presStyleLbl="parChTrans1D3" presStyleIdx="1" presStyleCnt="5"/>
      <dgm:spPr/>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191176" custScaleY="72639">
        <dgm:presLayoutVars>
          <dgm:chPref val="3"/>
        </dgm:presLayoutVars>
      </dgm:prSet>
      <dgm:spPr/>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pt>
    <dgm:pt modelId="{37AA8596-C342-4C9F-A426-C1E1A14A36E8}" type="pres">
      <dgm:prSet presAssocID="{552909E3-A49D-419A-A306-3A8A76B0346F}" presName="connTx" presStyleLbl="parChTrans1D2" presStyleIdx="1" presStyleCnt="2"/>
      <dgm:spPr/>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5"/>
      <dgm:spPr/>
    </dgm:pt>
    <dgm:pt modelId="{A1FEFD21-6778-4284-B86B-C974983303A3}" type="pres">
      <dgm:prSet presAssocID="{665372D5-BE4E-4DCA-B1F6-E02FDFAAF9A2}" presName="connTx" presStyleLbl="parChTrans1D3" presStyleIdx="2" presStyleCnt="5"/>
      <dgm:spPr/>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5" custScaleX="192169" custScaleY="74473">
        <dgm:presLayoutVars>
          <dgm:chPref val="3"/>
        </dgm:presLayoutVars>
      </dgm:prSet>
      <dgm:spPr/>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5"/>
      <dgm:spPr/>
    </dgm:pt>
    <dgm:pt modelId="{80640835-4190-482C-AF6B-5C3B01C3B856}" type="pres">
      <dgm:prSet presAssocID="{99908FFD-A0F5-4A87-B547-D4BBAEEB43AA}" presName="connTx" presStyleLbl="parChTrans1D3" presStyleIdx="3" presStyleCnt="5"/>
      <dgm:spPr/>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5" custScaleX="192169" custScaleY="79069">
        <dgm:presLayoutVars>
          <dgm:chPref val="3"/>
        </dgm:presLayoutVars>
      </dgm:prSet>
      <dgm:spPr/>
    </dgm:pt>
    <dgm:pt modelId="{AA72D46F-F664-4809-9A80-AB681CBC2A82}" type="pres">
      <dgm:prSet presAssocID="{8223C472-8209-42F3-B27B-AD74AB189A29}" presName="level3hierChild" presStyleCnt="0"/>
      <dgm:spPr/>
    </dgm:pt>
    <dgm:pt modelId="{BA4907F3-4C7A-4A8B-832D-CE4F945BC720}" type="pres">
      <dgm:prSet presAssocID="{67D40461-60B2-4B8A-AF1D-DA49317EB219}" presName="conn2-1" presStyleLbl="parChTrans1D3" presStyleIdx="4" presStyleCnt="5"/>
      <dgm:spPr/>
    </dgm:pt>
    <dgm:pt modelId="{0D90F2AA-B888-425E-8132-E3D284939858}" type="pres">
      <dgm:prSet presAssocID="{67D40461-60B2-4B8A-AF1D-DA49317EB219}" presName="connTx" presStyleLbl="parChTrans1D3" presStyleIdx="4" presStyleCnt="5"/>
      <dgm:spPr/>
    </dgm:pt>
    <dgm:pt modelId="{62A128C6-9D57-45C6-87F0-C26CCC53E88E}" type="pres">
      <dgm:prSet presAssocID="{EAF95336-0C54-4952-B3ED-D14D519E43B8}" presName="root2" presStyleCnt="0"/>
      <dgm:spPr/>
    </dgm:pt>
    <dgm:pt modelId="{2DF296F3-CC75-40EE-A52F-90B0CBEB6394}" type="pres">
      <dgm:prSet presAssocID="{EAF95336-0C54-4952-B3ED-D14D519E43B8}" presName="LevelTwoTextNode" presStyleLbl="node3" presStyleIdx="4" presStyleCnt="5" custScaleX="191386" custScaleY="71277">
        <dgm:presLayoutVars>
          <dgm:chPref val="3"/>
        </dgm:presLayoutVars>
      </dgm:prSet>
      <dgm:spPr/>
    </dgm:pt>
    <dgm:pt modelId="{75887232-210D-43DE-B2D9-2D16077EFB48}" type="pres">
      <dgm:prSet presAssocID="{EAF95336-0C54-4952-B3ED-D14D519E43B8}" presName="level3hierChild" presStyleCnt="0"/>
      <dgm:spPr/>
    </dgm:pt>
  </dgm:ptLst>
  <dgm:cxnLst>
    <dgm:cxn modelId="{FBE4D502-88AB-4D98-B3D3-BDE7A00D4683}" type="presOf" srcId="{665372D5-BE4E-4DCA-B1F6-E02FDFAAF9A2}" destId="{E015C146-2506-4481-A4D5-7B3CD11B341C}" srcOrd="0" destOrd="0" presId="urn:microsoft.com/office/officeart/2005/8/layout/hierarchy2"/>
    <dgm:cxn modelId="{880D8307-CEB9-4462-B6FF-E55D7F93CB5F}" type="presOf" srcId="{552909E3-A49D-419A-A306-3A8A76B0346F}" destId="{2C7633BD-46F7-4934-84F1-2C7EF7441B97}"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2A37E019-1D40-4C01-8CD2-890917F6D7E3}" type="presOf" srcId="{4C34C2E4-DF8D-4994-B558-0EF1B663C4F4}" destId="{085DDCEE-9B2A-4FE1-8803-7719DDB3D6CB}" srcOrd="0" destOrd="0" presId="urn:microsoft.com/office/officeart/2005/8/layout/hierarchy2"/>
    <dgm:cxn modelId="{5E4E841B-D58A-4049-A9BE-8BF42B14F111}" type="presOf" srcId="{3D8889BC-0038-4C00-8994-17023F300B58}" destId="{83021AC3-EBE3-4F91-90D4-B475F247BF98}" srcOrd="0" destOrd="0" presId="urn:microsoft.com/office/officeart/2005/8/layout/hierarchy2"/>
    <dgm:cxn modelId="{5C2D051E-FEA6-4259-AD3C-DAE70BCDD8EC}" type="presOf" srcId="{628BFE78-A541-4A4D-AE8E-691C1888CC46}" destId="{5518DF69-BB7B-49B4-B920-0E581597F8FE}" srcOrd="1" destOrd="0" presId="urn:microsoft.com/office/officeart/2005/8/layout/hierarchy2"/>
    <dgm:cxn modelId="{526BBD23-B68E-4FE9-85A8-5D11978E41B9}" type="presOf" srcId="{2354FD9F-CD2E-44A5-B060-5A930A4E99F0}" destId="{E06B0587-1B83-4659-BE19-EEC915595376}" srcOrd="0"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79D81F26-166A-4FF1-A6F4-B3ABFC3D184F}" type="presOf" srcId="{8223C472-8209-42F3-B27B-AD74AB189A29}" destId="{8ABD9155-0C2D-4925-B73A-7F453F57773A}" srcOrd="0" destOrd="0" presId="urn:microsoft.com/office/officeart/2005/8/layout/hierarchy2"/>
    <dgm:cxn modelId="{6334032A-DA48-4A42-87AA-2DF203FBC4D4}" type="presOf" srcId="{67D40461-60B2-4B8A-AF1D-DA49317EB219}" destId="{BA4907F3-4C7A-4A8B-832D-CE4F945BC720}"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295CE534-36BC-4701-A82E-E7033E92B509}" srcId="{205F0AF9-0767-4948-8972-1518CD1A8D70}" destId="{F3A90923-DA21-429E-BA8C-0BC22FE0EE25}" srcOrd="0" destOrd="0" parTransId="{E35E5AE2-18D9-4DD9-A723-8B97B6CC21EC}" sibTransId="{4B61347F-0666-41D0-A061-0E54F0237867}"/>
    <dgm:cxn modelId="{3F81EC35-3569-4F99-A88E-6F85D9FA8A88}" type="presOf" srcId="{4C34C2E4-DF8D-4994-B558-0EF1B663C4F4}" destId="{B41E6B5A-A328-4DE1-8785-B9517E0A6BB1}" srcOrd="1" destOrd="0" presId="urn:microsoft.com/office/officeart/2005/8/layout/hierarchy2"/>
    <dgm:cxn modelId="{BFED9840-3571-4A10-B1D3-C15F5DF8CDC2}" type="presOf" srcId="{0B9124BE-4ED4-4FF6-B81E-71DF7CE4C04C}" destId="{977D9258-F91B-4ECD-93BD-F70F8E8628FA}" srcOrd="0" destOrd="0" presId="urn:microsoft.com/office/officeart/2005/8/layout/hierarchy2"/>
    <dgm:cxn modelId="{4A30725C-9E01-4C38-9B33-306F4CC3D418}" type="presOf" srcId="{1634262A-FB6D-4858-A144-C3641F148963}" destId="{983CCE9D-A68F-45B6-B5E3-8C935362A290}" srcOrd="0" destOrd="0" presId="urn:microsoft.com/office/officeart/2005/8/layout/hierarchy2"/>
    <dgm:cxn modelId="{3DC7A142-3547-43D4-B6A2-EF85D8B1FBD4}" type="presOf" srcId="{EAF95336-0C54-4952-B3ED-D14D519E43B8}" destId="{2DF296F3-CC75-40EE-A52F-90B0CBEB6394}"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8E19C971-1A56-4CD8-9F6D-A85A14771A17}" type="presOf" srcId="{0B9124BE-4ED4-4FF6-B81E-71DF7CE4C04C}" destId="{00A668B9-5C07-47FF-AB23-6245ED1EB727}" srcOrd="1" destOrd="0" presId="urn:microsoft.com/office/officeart/2005/8/layout/hierarchy2"/>
    <dgm:cxn modelId="{A1841F72-2CCD-4555-9D15-FFE5D8032AC2}" type="presOf" srcId="{AE81F2B6-4AEB-45C9-99C1-9516D9169289}" destId="{74752D16-F284-4733-BD06-D81B903FC595}" srcOrd="0" destOrd="0" presId="urn:microsoft.com/office/officeart/2005/8/layout/hierarchy2"/>
    <dgm:cxn modelId="{4D294B55-1B3D-4367-AE5A-350F903BBEB4}" type="presOf" srcId="{205F0AF9-0767-4948-8972-1518CD1A8D70}" destId="{E698F970-A5A2-443E-98A7-4922B9BF8E1C}" srcOrd="0" destOrd="0" presId="urn:microsoft.com/office/officeart/2005/8/layout/hierarchy2"/>
    <dgm:cxn modelId="{97534084-7F33-458A-BDC1-3AF8D8A62576}" type="presOf" srcId="{99908FFD-A0F5-4A87-B547-D4BBAEEB43AA}" destId="{80640835-4190-482C-AF6B-5C3B01C3B856}" srcOrd="1" destOrd="0" presId="urn:microsoft.com/office/officeart/2005/8/layout/hierarchy2"/>
    <dgm:cxn modelId="{9F89EBAE-686B-4439-A0D1-ADB1F55649A4}" type="presOf" srcId="{99908FFD-A0F5-4A87-B547-D4BBAEEB43AA}" destId="{516AF49E-EFD9-4C3D-9038-3141FA588384}" srcOrd="0" destOrd="0" presId="urn:microsoft.com/office/officeart/2005/8/layout/hierarchy2"/>
    <dgm:cxn modelId="{835E4FC5-0908-4132-AD7F-EEC793B15DBB}" type="presOf" srcId="{552909E3-A49D-419A-A306-3A8A76B0346F}" destId="{37AA8596-C342-4C9F-A426-C1E1A14A36E8}" srcOrd="1" destOrd="0" presId="urn:microsoft.com/office/officeart/2005/8/layout/hierarchy2"/>
    <dgm:cxn modelId="{18329CCC-E92C-419A-97BE-4502365AD549}" srcId="{2354FD9F-CD2E-44A5-B060-5A930A4E99F0}" destId="{EAF95336-0C54-4952-B3ED-D14D519E43B8}" srcOrd="2" destOrd="0" parTransId="{67D40461-60B2-4B8A-AF1D-DA49317EB219}" sibTransId="{B6187DA9-7897-4083-82B7-DE758D75714E}"/>
    <dgm:cxn modelId="{F70879CD-2529-412A-8F34-21B812BAD6D0}" type="presOf" srcId="{67D40461-60B2-4B8A-AF1D-DA49317EB219}" destId="{0D90F2AA-B888-425E-8132-E3D284939858}" srcOrd="1" destOrd="0" presId="urn:microsoft.com/office/officeart/2005/8/layout/hierarchy2"/>
    <dgm:cxn modelId="{7AF3FDCE-2994-4133-88CC-82DD2B649A3C}" type="presOf" srcId="{10D0F947-8FEF-4A0E-A91D-CA6A7A9529ED}" destId="{E830DF01-FA7C-4A8E-95CC-AC276B40E34D}"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8DC2E1E7-05EB-4E7C-9F49-6E1CDD58A1AC}" srcId="{F3A90923-DA21-429E-BA8C-0BC22FE0EE25}" destId="{1634262A-FB6D-4858-A144-C3641F148963}" srcOrd="0" destOrd="0" parTransId="{0B9124BE-4ED4-4FF6-B81E-71DF7CE4C04C}" sibTransId="{72E760BE-DB98-4E48-A13A-BC53E31FF3C6}"/>
    <dgm:cxn modelId="{5D3873EF-3EB2-4966-AA93-1A209DFCEFA5}" type="presOf" srcId="{628BFE78-A541-4A4D-AE8E-691C1888CC46}" destId="{BEE14AB2-5155-4062-BDC9-81FC40CC96C5}" srcOrd="0" destOrd="0" presId="urn:microsoft.com/office/officeart/2005/8/layout/hierarchy2"/>
    <dgm:cxn modelId="{B312B7EF-5C6B-4DD3-9899-7957F5D64935}" type="presOf" srcId="{F3A90923-DA21-429E-BA8C-0BC22FE0EE25}" destId="{00160372-EE32-43F3-AEC8-EDBE1EE30523}" srcOrd="0" destOrd="0" presId="urn:microsoft.com/office/officeart/2005/8/layout/hierarchy2"/>
    <dgm:cxn modelId="{8B5681FD-8E56-4594-B339-12156C868C1F}" type="presOf" srcId="{665372D5-BE4E-4DCA-B1F6-E02FDFAAF9A2}" destId="{A1FEFD21-6778-4284-B86B-C974983303A3}" srcOrd="1" destOrd="0" presId="urn:microsoft.com/office/officeart/2005/8/layout/hierarchy2"/>
    <dgm:cxn modelId="{047901BA-EB96-47C5-9CF3-14E7CA339F79}" type="presParOf" srcId="{E698F970-A5A2-443E-98A7-4922B9BF8E1C}" destId="{C84F10C9-3A9A-4ECD-9AF4-62DA8DC98267}" srcOrd="0" destOrd="0" presId="urn:microsoft.com/office/officeart/2005/8/layout/hierarchy2"/>
    <dgm:cxn modelId="{455EC5C2-C98E-4F92-9BB2-38CFD231C6A5}" type="presParOf" srcId="{C84F10C9-3A9A-4ECD-9AF4-62DA8DC98267}" destId="{00160372-EE32-43F3-AEC8-EDBE1EE30523}" srcOrd="0" destOrd="0" presId="urn:microsoft.com/office/officeart/2005/8/layout/hierarchy2"/>
    <dgm:cxn modelId="{798E31BF-7C31-4646-8DD1-A3C73A7B57AD}" type="presParOf" srcId="{C84F10C9-3A9A-4ECD-9AF4-62DA8DC98267}" destId="{5F69C5E3-989A-4E1E-8C9E-7C66267D231A}" srcOrd="1" destOrd="0" presId="urn:microsoft.com/office/officeart/2005/8/layout/hierarchy2"/>
    <dgm:cxn modelId="{6CBC9DDE-050A-4AA4-96A5-49AFCFDD35A3}" type="presParOf" srcId="{5F69C5E3-989A-4E1E-8C9E-7C66267D231A}" destId="{977D9258-F91B-4ECD-93BD-F70F8E8628FA}" srcOrd="0" destOrd="0" presId="urn:microsoft.com/office/officeart/2005/8/layout/hierarchy2"/>
    <dgm:cxn modelId="{A48D2913-F41D-4FAE-B38C-7DDC921E01C5}" type="presParOf" srcId="{977D9258-F91B-4ECD-93BD-F70F8E8628FA}" destId="{00A668B9-5C07-47FF-AB23-6245ED1EB727}" srcOrd="0" destOrd="0" presId="urn:microsoft.com/office/officeart/2005/8/layout/hierarchy2"/>
    <dgm:cxn modelId="{67780289-609A-4F7C-B8CD-ECCF0350D9B9}" type="presParOf" srcId="{5F69C5E3-989A-4E1E-8C9E-7C66267D231A}" destId="{8C2B1B1C-2705-475C-9F06-61EFB223F8FB}" srcOrd="1" destOrd="0" presId="urn:microsoft.com/office/officeart/2005/8/layout/hierarchy2"/>
    <dgm:cxn modelId="{1C200D2D-C87B-40EA-866D-58C524D59AA9}" type="presParOf" srcId="{8C2B1B1C-2705-475C-9F06-61EFB223F8FB}" destId="{983CCE9D-A68F-45B6-B5E3-8C935362A290}" srcOrd="0" destOrd="0" presId="urn:microsoft.com/office/officeart/2005/8/layout/hierarchy2"/>
    <dgm:cxn modelId="{776A312C-CD28-4368-A232-DC29CF1A149D}" type="presParOf" srcId="{8C2B1B1C-2705-475C-9F06-61EFB223F8FB}" destId="{076CED39-AF8E-4C73-904E-47B7B6680D87}" srcOrd="1" destOrd="0" presId="urn:microsoft.com/office/officeart/2005/8/layout/hierarchy2"/>
    <dgm:cxn modelId="{9992765E-BA6E-4552-9E3D-F0FA6B5E2CC4}" type="presParOf" srcId="{076CED39-AF8E-4C73-904E-47B7B6680D87}" destId="{BEE14AB2-5155-4062-BDC9-81FC40CC96C5}" srcOrd="0" destOrd="0" presId="urn:microsoft.com/office/officeart/2005/8/layout/hierarchy2"/>
    <dgm:cxn modelId="{7B6DC04B-95A3-4ECA-9E9D-79E38982AD05}" type="presParOf" srcId="{BEE14AB2-5155-4062-BDC9-81FC40CC96C5}" destId="{5518DF69-BB7B-49B4-B920-0E581597F8FE}" srcOrd="0" destOrd="0" presId="urn:microsoft.com/office/officeart/2005/8/layout/hierarchy2"/>
    <dgm:cxn modelId="{27926606-EF5E-42C9-B161-074E22A5E3A6}" type="presParOf" srcId="{076CED39-AF8E-4C73-904E-47B7B6680D87}" destId="{D0A0D276-BF89-496E-8084-BDA9A46C0387}" srcOrd="1" destOrd="0" presId="urn:microsoft.com/office/officeart/2005/8/layout/hierarchy2"/>
    <dgm:cxn modelId="{DDD8C074-AD3D-46E6-9F28-552D442F8B3D}" type="presParOf" srcId="{D0A0D276-BF89-496E-8084-BDA9A46C0387}" destId="{74752D16-F284-4733-BD06-D81B903FC595}" srcOrd="0" destOrd="0" presId="urn:microsoft.com/office/officeart/2005/8/layout/hierarchy2"/>
    <dgm:cxn modelId="{1F55252E-5F13-424A-A029-CA4CEF7282A9}" type="presParOf" srcId="{D0A0D276-BF89-496E-8084-BDA9A46C0387}" destId="{7675D633-B686-4DD1-80DE-343425969930}" srcOrd="1" destOrd="0" presId="urn:microsoft.com/office/officeart/2005/8/layout/hierarchy2"/>
    <dgm:cxn modelId="{D83ECA73-2425-4A65-A80F-197BDDEFC44C}" type="presParOf" srcId="{076CED39-AF8E-4C73-904E-47B7B6680D87}" destId="{085DDCEE-9B2A-4FE1-8803-7719DDB3D6CB}" srcOrd="2" destOrd="0" presId="urn:microsoft.com/office/officeart/2005/8/layout/hierarchy2"/>
    <dgm:cxn modelId="{44904CA8-2EB1-410B-B29A-7579F103C630}" type="presParOf" srcId="{085DDCEE-9B2A-4FE1-8803-7719DDB3D6CB}" destId="{B41E6B5A-A328-4DE1-8785-B9517E0A6BB1}" srcOrd="0" destOrd="0" presId="urn:microsoft.com/office/officeart/2005/8/layout/hierarchy2"/>
    <dgm:cxn modelId="{9B397276-DC26-42F5-A8C5-9FDB8335FE8A}" type="presParOf" srcId="{076CED39-AF8E-4C73-904E-47B7B6680D87}" destId="{DA0981DE-30D7-4D21-BE1E-471740CC4E8B}" srcOrd="3" destOrd="0" presId="urn:microsoft.com/office/officeart/2005/8/layout/hierarchy2"/>
    <dgm:cxn modelId="{FC97DB40-EBC1-4220-A081-F8D8F42A4F6F}" type="presParOf" srcId="{DA0981DE-30D7-4D21-BE1E-471740CC4E8B}" destId="{83021AC3-EBE3-4F91-90D4-B475F247BF98}" srcOrd="0" destOrd="0" presId="urn:microsoft.com/office/officeart/2005/8/layout/hierarchy2"/>
    <dgm:cxn modelId="{7019C99A-C1C3-4B0A-81A3-FA2E4611C7F1}" type="presParOf" srcId="{DA0981DE-30D7-4D21-BE1E-471740CC4E8B}" destId="{582F9CE5-D76C-4DA4-B96A-62D405D74400}" srcOrd="1" destOrd="0" presId="urn:microsoft.com/office/officeart/2005/8/layout/hierarchy2"/>
    <dgm:cxn modelId="{D1A0B1FB-BD1E-453B-A72B-8C23C6AC3342}" type="presParOf" srcId="{5F69C5E3-989A-4E1E-8C9E-7C66267D231A}" destId="{2C7633BD-46F7-4934-84F1-2C7EF7441B97}" srcOrd="2" destOrd="0" presId="urn:microsoft.com/office/officeart/2005/8/layout/hierarchy2"/>
    <dgm:cxn modelId="{7A905E2A-8830-4D9F-A6E5-6CE0246A0FBD}" type="presParOf" srcId="{2C7633BD-46F7-4934-84F1-2C7EF7441B97}" destId="{37AA8596-C342-4C9F-A426-C1E1A14A36E8}" srcOrd="0" destOrd="0" presId="urn:microsoft.com/office/officeart/2005/8/layout/hierarchy2"/>
    <dgm:cxn modelId="{BCB999D3-700B-478A-83D2-0349B5D45B08}" type="presParOf" srcId="{5F69C5E3-989A-4E1E-8C9E-7C66267D231A}" destId="{7D38F219-1E01-4266-8B60-82AF8B7D7D98}" srcOrd="3" destOrd="0" presId="urn:microsoft.com/office/officeart/2005/8/layout/hierarchy2"/>
    <dgm:cxn modelId="{D14B599A-7B87-45C1-9A9E-CB7F8F933263}" type="presParOf" srcId="{7D38F219-1E01-4266-8B60-82AF8B7D7D98}" destId="{E06B0587-1B83-4659-BE19-EEC915595376}" srcOrd="0" destOrd="0" presId="urn:microsoft.com/office/officeart/2005/8/layout/hierarchy2"/>
    <dgm:cxn modelId="{16648770-233F-4AEA-B5BB-D89E0EB0AF7B}" type="presParOf" srcId="{7D38F219-1E01-4266-8B60-82AF8B7D7D98}" destId="{26153FE8-1B0F-4CF1-96E4-EAF1D0D1B15F}" srcOrd="1" destOrd="0" presId="urn:microsoft.com/office/officeart/2005/8/layout/hierarchy2"/>
    <dgm:cxn modelId="{4ABFE19F-195D-412C-8926-AD8D06182E2F}" type="presParOf" srcId="{26153FE8-1B0F-4CF1-96E4-EAF1D0D1B15F}" destId="{E015C146-2506-4481-A4D5-7B3CD11B341C}" srcOrd="0" destOrd="0" presId="urn:microsoft.com/office/officeart/2005/8/layout/hierarchy2"/>
    <dgm:cxn modelId="{93008369-1B33-4D70-8FFE-C2A701CC5FF9}" type="presParOf" srcId="{E015C146-2506-4481-A4D5-7B3CD11B341C}" destId="{A1FEFD21-6778-4284-B86B-C974983303A3}" srcOrd="0" destOrd="0" presId="urn:microsoft.com/office/officeart/2005/8/layout/hierarchy2"/>
    <dgm:cxn modelId="{046D8122-548B-428C-84CE-88B489AF70A0}" type="presParOf" srcId="{26153FE8-1B0F-4CF1-96E4-EAF1D0D1B15F}" destId="{13DD9C75-2758-4BB2-AEA3-56582D4C141A}" srcOrd="1" destOrd="0" presId="urn:microsoft.com/office/officeart/2005/8/layout/hierarchy2"/>
    <dgm:cxn modelId="{77182876-627D-4AB6-A281-8404B42855F2}" type="presParOf" srcId="{13DD9C75-2758-4BB2-AEA3-56582D4C141A}" destId="{E830DF01-FA7C-4A8E-95CC-AC276B40E34D}" srcOrd="0" destOrd="0" presId="urn:microsoft.com/office/officeart/2005/8/layout/hierarchy2"/>
    <dgm:cxn modelId="{F430B3B4-B51B-4156-9B52-EBD61BA17CB5}" type="presParOf" srcId="{13DD9C75-2758-4BB2-AEA3-56582D4C141A}" destId="{671A03C5-2AFD-4D62-AF42-AE4FB2674A02}" srcOrd="1" destOrd="0" presId="urn:microsoft.com/office/officeart/2005/8/layout/hierarchy2"/>
    <dgm:cxn modelId="{BB5F3804-6F2A-41A7-9D07-5F655276632D}" type="presParOf" srcId="{26153FE8-1B0F-4CF1-96E4-EAF1D0D1B15F}" destId="{516AF49E-EFD9-4C3D-9038-3141FA588384}" srcOrd="2" destOrd="0" presId="urn:microsoft.com/office/officeart/2005/8/layout/hierarchy2"/>
    <dgm:cxn modelId="{A80012B4-C5AA-43B8-A8F9-16201991D6EE}" type="presParOf" srcId="{516AF49E-EFD9-4C3D-9038-3141FA588384}" destId="{80640835-4190-482C-AF6B-5C3B01C3B856}" srcOrd="0" destOrd="0" presId="urn:microsoft.com/office/officeart/2005/8/layout/hierarchy2"/>
    <dgm:cxn modelId="{C31DF388-8179-46A6-9CDF-93DFF974B94B}" type="presParOf" srcId="{26153FE8-1B0F-4CF1-96E4-EAF1D0D1B15F}" destId="{EF2BA584-9CB6-4D48-B705-DA1D96E5229D}" srcOrd="3" destOrd="0" presId="urn:microsoft.com/office/officeart/2005/8/layout/hierarchy2"/>
    <dgm:cxn modelId="{C53A1251-F328-41A5-AFE1-909F3632EEAD}" type="presParOf" srcId="{EF2BA584-9CB6-4D48-B705-DA1D96E5229D}" destId="{8ABD9155-0C2D-4925-B73A-7F453F57773A}" srcOrd="0" destOrd="0" presId="urn:microsoft.com/office/officeart/2005/8/layout/hierarchy2"/>
    <dgm:cxn modelId="{69ED2C7D-4DFA-40FF-87CB-520DFFD40760}" type="presParOf" srcId="{EF2BA584-9CB6-4D48-B705-DA1D96E5229D}" destId="{AA72D46F-F664-4809-9A80-AB681CBC2A82}" srcOrd="1" destOrd="0" presId="urn:microsoft.com/office/officeart/2005/8/layout/hierarchy2"/>
    <dgm:cxn modelId="{70E830DA-6ED9-475A-85A4-6F2663730376}" type="presParOf" srcId="{26153FE8-1B0F-4CF1-96E4-EAF1D0D1B15F}" destId="{BA4907F3-4C7A-4A8B-832D-CE4F945BC720}" srcOrd="4" destOrd="0" presId="urn:microsoft.com/office/officeart/2005/8/layout/hierarchy2"/>
    <dgm:cxn modelId="{23CAEA73-C2C8-463F-A30D-5F6C1445B31C}" type="presParOf" srcId="{BA4907F3-4C7A-4A8B-832D-CE4F945BC720}" destId="{0D90F2AA-B888-425E-8132-E3D284939858}" srcOrd="0" destOrd="0" presId="urn:microsoft.com/office/officeart/2005/8/layout/hierarchy2"/>
    <dgm:cxn modelId="{81FBAC45-B582-41E6-AF3E-DAD4BB27AAB3}" type="presParOf" srcId="{26153FE8-1B0F-4CF1-96E4-EAF1D0D1B15F}" destId="{62A128C6-9D57-45C6-87F0-C26CCC53E88E}" srcOrd="5" destOrd="0" presId="urn:microsoft.com/office/officeart/2005/8/layout/hierarchy2"/>
    <dgm:cxn modelId="{F09973E2-D6EB-4F57-8652-090259FDA9CB}" type="presParOf" srcId="{62A128C6-9D57-45C6-87F0-C26CCC53E88E}" destId="{2DF296F3-CC75-40EE-A52F-90B0CBEB6394}" srcOrd="0" destOrd="0" presId="urn:microsoft.com/office/officeart/2005/8/layout/hierarchy2"/>
    <dgm:cxn modelId="{41D89818-E827-4F22-9470-7DEF45DC90CF}" type="presParOf" srcId="{62A128C6-9D57-45C6-87F0-C26CCC53E88E}" destId="{75887232-210D-43DE-B2D9-2D16077EFB4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32381" y="274683"/>
          <a:ext cx="1715383" cy="58880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latin typeface="Cambria" pitchFamily="18" charset="0"/>
              <a:ea typeface="Cambria" pitchFamily="18" charset="0"/>
            </a:rPr>
            <a:t>Đặc</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điểm</a:t>
          </a:r>
          <a:endParaRPr lang="en-US" sz="1800" b="1" kern="1200" dirty="0">
            <a:latin typeface="Cambria" pitchFamily="18" charset="0"/>
            <a:ea typeface="Cambria" pitchFamily="18" charset="0"/>
          </a:endParaRPr>
        </a:p>
      </dsp:txBody>
      <dsp:txXfrm>
        <a:off x="1049626" y="291928"/>
        <a:ext cx="1680893" cy="554312"/>
      </dsp:txXfrm>
    </dsp:sp>
    <dsp:sp modelId="{D51E557A-1553-48DB-9E8F-9F340370401B}">
      <dsp:nvSpPr>
        <dsp:cNvPr id="0" name=""/>
        <dsp:cNvSpPr/>
      </dsp:nvSpPr>
      <dsp:spPr>
        <a:xfrm>
          <a:off x="531273" y="863485"/>
          <a:ext cx="1358799" cy="235520"/>
        </a:xfrm>
        <a:custGeom>
          <a:avLst/>
          <a:gdLst/>
          <a:ahLst/>
          <a:cxnLst/>
          <a:rect l="0" t="0" r="0" b="0"/>
          <a:pathLst>
            <a:path>
              <a:moveTo>
                <a:pt x="1358799" y="0"/>
              </a:moveTo>
              <a:lnTo>
                <a:pt x="1358799" y="117760"/>
              </a:lnTo>
              <a:lnTo>
                <a:pt x="0" y="117760"/>
              </a:lnTo>
              <a:lnTo>
                <a:pt x="0" y="23552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49" y="1099006"/>
          <a:ext cx="1061247" cy="230528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Có lớp vỏ phong hoá dày, thoáng khí, dễ thoát nước.</a:t>
          </a:r>
          <a:endParaRPr lang="en-US" sz="1800" kern="1200" dirty="0">
            <a:latin typeface="Cambria" pitchFamily="18" charset="0"/>
            <a:ea typeface="Cambria" pitchFamily="18" charset="0"/>
          </a:endParaRPr>
        </a:p>
      </dsp:txBody>
      <dsp:txXfrm>
        <a:off x="31732" y="1130089"/>
        <a:ext cx="999081" cy="2243123"/>
      </dsp:txXfrm>
    </dsp:sp>
    <dsp:sp modelId="{A4F6A9E5-8942-40B9-B8D0-5D914EFCBCC5}">
      <dsp:nvSpPr>
        <dsp:cNvPr id="0" name=""/>
        <dsp:cNvSpPr/>
      </dsp:nvSpPr>
      <dsp:spPr>
        <a:xfrm>
          <a:off x="1837684" y="863485"/>
          <a:ext cx="91440" cy="235520"/>
        </a:xfrm>
        <a:custGeom>
          <a:avLst/>
          <a:gdLst/>
          <a:ahLst/>
          <a:cxnLst/>
          <a:rect l="0" t="0" r="0" b="0"/>
          <a:pathLst>
            <a:path>
              <a:moveTo>
                <a:pt x="52388" y="0"/>
              </a:moveTo>
              <a:lnTo>
                <a:pt x="52388" y="117760"/>
              </a:lnTo>
              <a:lnTo>
                <a:pt x="45720" y="117760"/>
              </a:lnTo>
              <a:lnTo>
                <a:pt x="45720" y="23552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26858" y="1099006"/>
          <a:ext cx="1113091" cy="230528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effectLst/>
              <a:latin typeface="Cambria" pitchFamily="18" charset="0"/>
              <a:ea typeface="Cambria" pitchFamily="18" charset="0"/>
            </a:rPr>
            <a:t>Đất thường có màu đỏ vàng.</a:t>
          </a:r>
          <a:endParaRPr lang="en-US" sz="1800" kern="1200" dirty="0">
            <a:latin typeface="Cambria" pitchFamily="18" charset="0"/>
            <a:ea typeface="Cambria" pitchFamily="18" charset="0"/>
          </a:endParaRPr>
        </a:p>
      </dsp:txBody>
      <dsp:txXfrm>
        <a:off x="1359459" y="1131607"/>
        <a:ext cx="1047889" cy="2240087"/>
      </dsp:txXfrm>
    </dsp:sp>
    <dsp:sp modelId="{EFDB2B31-6276-4322-A4AD-A364E9706971}">
      <dsp:nvSpPr>
        <dsp:cNvPr id="0" name=""/>
        <dsp:cNvSpPr/>
      </dsp:nvSpPr>
      <dsp:spPr>
        <a:xfrm>
          <a:off x="1890073" y="863485"/>
          <a:ext cx="1352130" cy="235520"/>
        </a:xfrm>
        <a:custGeom>
          <a:avLst/>
          <a:gdLst/>
          <a:ahLst/>
          <a:cxnLst/>
          <a:rect l="0" t="0" r="0" b="0"/>
          <a:pathLst>
            <a:path>
              <a:moveTo>
                <a:pt x="0" y="0"/>
              </a:moveTo>
              <a:lnTo>
                <a:pt x="0" y="117760"/>
              </a:lnTo>
              <a:lnTo>
                <a:pt x="1352130" y="117760"/>
              </a:lnTo>
              <a:lnTo>
                <a:pt x="1352130" y="23552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04911" y="1099006"/>
          <a:ext cx="1074584" cy="230528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Cambria" pitchFamily="18" charset="0"/>
              <a:ea typeface="Cambria" pitchFamily="18" charset="0"/>
            </a:rPr>
            <a:t>Đất</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chua, nghèo các chất badơ và mùn.</a:t>
          </a:r>
          <a:endParaRPr lang="en-US" sz="1800" kern="1200" dirty="0">
            <a:latin typeface="Cambria" pitchFamily="18" charset="0"/>
            <a:ea typeface="Cambria" pitchFamily="18" charset="0"/>
          </a:endParaRPr>
        </a:p>
      </dsp:txBody>
      <dsp:txXfrm>
        <a:off x="2736384" y="1130479"/>
        <a:ext cx="1011638" cy="2242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346" y="1962604"/>
          <a:ext cx="969055" cy="1196926"/>
        </a:xfrm>
        <a:prstGeom prst="roundRect">
          <a:avLst>
            <a:gd name="adj" fmla="val 10000"/>
          </a:avLst>
        </a:prstGeom>
        <a:solidFill>
          <a:srgbClr val="FFCC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latin typeface="Cambria" pitchFamily="18" charset="0"/>
              <a:ea typeface="Cambria" pitchFamily="18" charset="0"/>
            </a:rPr>
            <a:t>NHÓM 3</a:t>
          </a:r>
        </a:p>
      </dsp:txBody>
      <dsp:txXfrm>
        <a:off x="36729" y="1990987"/>
        <a:ext cx="912289" cy="1140160"/>
      </dsp:txXfrm>
    </dsp:sp>
    <dsp:sp modelId="{977D9258-F91B-4ECD-93BD-F70F8E8628FA}">
      <dsp:nvSpPr>
        <dsp:cNvPr id="0" name=""/>
        <dsp:cNvSpPr/>
      </dsp:nvSpPr>
      <dsp:spPr>
        <a:xfrm rot="18435454">
          <a:off x="665338" y="1911122"/>
          <a:ext cx="1581669" cy="41004"/>
        </a:xfrm>
        <a:custGeom>
          <a:avLst/>
          <a:gdLst/>
          <a:ahLst/>
          <a:cxnLst/>
          <a:rect l="0" t="0" r="0" b="0"/>
          <a:pathLst>
            <a:path>
              <a:moveTo>
                <a:pt x="0" y="20502"/>
              </a:moveTo>
              <a:lnTo>
                <a:pt x="1581669" y="2050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16631" y="1892083"/>
        <a:ext cx="79083" cy="79083"/>
      </dsp:txXfrm>
    </dsp:sp>
    <dsp:sp modelId="{983CCE9D-A68F-45B6-B5E3-8C935362A290}">
      <dsp:nvSpPr>
        <dsp:cNvPr id="0" name=""/>
        <dsp:cNvSpPr/>
      </dsp:nvSpPr>
      <dsp:spPr>
        <a:xfrm>
          <a:off x="1934944" y="703718"/>
          <a:ext cx="1027394" cy="1196926"/>
        </a:xfrm>
        <a:prstGeom prst="roundRect">
          <a:avLst>
            <a:gd name="adj" fmla="val 10000"/>
          </a:avLst>
        </a:prstGeom>
        <a:solidFill>
          <a:srgbClr val="99FF6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Cambria" pitchFamily="18" charset="0"/>
              <a:ea typeface="Cambria" pitchFamily="18" charset="0"/>
            </a:rPr>
            <a:t>Thực</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trạng</a:t>
          </a:r>
          <a:endParaRPr lang="en-US" sz="2000" b="1" kern="1200" dirty="0">
            <a:solidFill>
              <a:schemeClr val="tx1"/>
            </a:solidFill>
            <a:latin typeface="Cambria" pitchFamily="18" charset="0"/>
            <a:ea typeface="Cambria" pitchFamily="18" charset="0"/>
          </a:endParaRPr>
        </a:p>
      </dsp:txBody>
      <dsp:txXfrm>
        <a:off x="1965035" y="733809"/>
        <a:ext cx="967212" cy="1136744"/>
      </dsp:txXfrm>
    </dsp:sp>
    <dsp:sp modelId="{BEE14AB2-5155-4062-BDC9-81FC40CC96C5}">
      <dsp:nvSpPr>
        <dsp:cNvPr id="0" name=""/>
        <dsp:cNvSpPr/>
      </dsp:nvSpPr>
      <dsp:spPr>
        <a:xfrm rot="19859465">
          <a:off x="2893657" y="1016195"/>
          <a:ext cx="1094903" cy="41004"/>
        </a:xfrm>
        <a:custGeom>
          <a:avLst/>
          <a:gdLst/>
          <a:ahLst/>
          <a:cxnLst/>
          <a:rect l="0" t="0" r="0" b="0"/>
          <a:pathLst>
            <a:path>
              <a:moveTo>
                <a:pt x="0" y="20502"/>
              </a:moveTo>
              <a:lnTo>
                <a:pt x="1094903" y="20502"/>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3736" y="1009325"/>
        <a:ext cx="54745" cy="54745"/>
      </dsp:txXfrm>
    </dsp:sp>
    <dsp:sp modelId="{74752D16-F284-4733-BD06-D81B903FC595}">
      <dsp:nvSpPr>
        <dsp:cNvPr id="0" name=""/>
        <dsp:cNvSpPr/>
      </dsp:nvSpPr>
      <dsp:spPr>
        <a:xfrm>
          <a:off x="3919880" y="199088"/>
          <a:ext cx="4584182" cy="1144250"/>
        </a:xfrm>
        <a:prstGeom prst="roundRect">
          <a:avLst>
            <a:gd name="adj" fmla="val 10000"/>
          </a:avLst>
        </a:prstGeom>
        <a:solidFill>
          <a:srgbClr val="BCFCD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Đất bị rửa trôi, xói mòn chiếm diện tích lớn ở các vùng đồi núi</a:t>
          </a:r>
          <a:r>
            <a:rPr lang="en-US" sz="1800" kern="1200" dirty="0">
              <a:solidFill>
                <a:schemeClr val="tx1"/>
              </a:solidFill>
              <a:latin typeface="Cambria" pitchFamily="18" charset="0"/>
              <a:ea typeface="Cambria" pitchFamily="18" charset="0"/>
            </a:rPr>
            <a:t>; đ</a:t>
          </a:r>
          <a:r>
            <a:rPr lang="vi-VN" sz="1800" kern="1200" dirty="0">
              <a:solidFill>
                <a:schemeClr val="tx1"/>
              </a:solidFill>
              <a:latin typeface="Cambria" pitchFamily="18" charset="0"/>
              <a:ea typeface="Cambria" pitchFamily="18" charset="0"/>
            </a:rPr>
            <a:t>ất canh tác, nhất là đất trồng trọt bị suy giảm độ phì, bạc màu.</a:t>
          </a:r>
          <a:endParaRPr lang="en-US" sz="1800" kern="1200" dirty="0">
            <a:solidFill>
              <a:schemeClr val="tx1"/>
            </a:solidFill>
            <a:latin typeface="Cambria" pitchFamily="18" charset="0"/>
            <a:ea typeface="Cambria" pitchFamily="18" charset="0"/>
          </a:endParaRPr>
        </a:p>
      </dsp:txBody>
      <dsp:txXfrm>
        <a:off x="3953394" y="232602"/>
        <a:ext cx="4517154" cy="1077222"/>
      </dsp:txXfrm>
    </dsp:sp>
    <dsp:sp modelId="{085DDCEE-9B2A-4FE1-8803-7719DDB3D6CB}">
      <dsp:nvSpPr>
        <dsp:cNvPr id="0" name=""/>
        <dsp:cNvSpPr/>
      </dsp:nvSpPr>
      <dsp:spPr>
        <a:xfrm rot="2079235">
          <a:off x="2859089" y="1612627"/>
          <a:ext cx="1164040" cy="41004"/>
        </a:xfrm>
        <a:custGeom>
          <a:avLst/>
          <a:gdLst/>
          <a:ahLst/>
          <a:cxnLst/>
          <a:rect l="0" t="0" r="0" b="0"/>
          <a:pathLst>
            <a:path>
              <a:moveTo>
                <a:pt x="0" y="20502"/>
              </a:moveTo>
              <a:lnTo>
                <a:pt x="1164040" y="20502"/>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2008" y="1604028"/>
        <a:ext cx="58202" cy="58202"/>
      </dsp:txXfrm>
    </dsp:sp>
    <dsp:sp modelId="{83021AC3-EBE3-4F91-90D4-B475F247BF98}">
      <dsp:nvSpPr>
        <dsp:cNvPr id="0" name=""/>
        <dsp:cNvSpPr/>
      </dsp:nvSpPr>
      <dsp:spPr>
        <a:xfrm>
          <a:off x="3919880" y="1522877"/>
          <a:ext cx="4576474" cy="882398"/>
        </a:xfrm>
        <a:prstGeom prst="roundRect">
          <a:avLst>
            <a:gd name="adj" fmla="val 10000"/>
          </a:avLst>
        </a:prstGeom>
        <a:solidFill>
          <a:srgbClr val="BCFCD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Nguy cơ đất bị hoang mạc hoá xảy ra ở một số nơi khô hạn; mặn hoá.</a:t>
          </a:r>
          <a:endParaRPr lang="en-US" sz="1800" kern="1200" dirty="0">
            <a:solidFill>
              <a:schemeClr val="tx1"/>
            </a:solidFill>
            <a:latin typeface="Cambria" pitchFamily="18" charset="0"/>
            <a:ea typeface="Cambria" pitchFamily="18" charset="0"/>
          </a:endParaRPr>
        </a:p>
      </dsp:txBody>
      <dsp:txXfrm>
        <a:off x="3945725" y="1548722"/>
        <a:ext cx="4524784" cy="830708"/>
      </dsp:txXfrm>
    </dsp:sp>
    <dsp:sp modelId="{2C7633BD-46F7-4934-84F1-2C7EF7441B97}">
      <dsp:nvSpPr>
        <dsp:cNvPr id="0" name=""/>
        <dsp:cNvSpPr/>
      </dsp:nvSpPr>
      <dsp:spPr>
        <a:xfrm rot="3164546">
          <a:off x="665338" y="3170008"/>
          <a:ext cx="1581669" cy="41004"/>
        </a:xfrm>
        <a:custGeom>
          <a:avLst/>
          <a:gdLst/>
          <a:ahLst/>
          <a:cxnLst/>
          <a:rect l="0" t="0" r="0" b="0"/>
          <a:pathLst>
            <a:path>
              <a:moveTo>
                <a:pt x="0" y="20502"/>
              </a:moveTo>
              <a:lnTo>
                <a:pt x="1581669" y="2050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16631" y="3150969"/>
        <a:ext cx="79083" cy="79083"/>
      </dsp:txXfrm>
    </dsp:sp>
    <dsp:sp modelId="{E06B0587-1B83-4659-BE19-EEC915595376}">
      <dsp:nvSpPr>
        <dsp:cNvPr id="0" name=""/>
        <dsp:cNvSpPr/>
      </dsp:nvSpPr>
      <dsp:spPr>
        <a:xfrm>
          <a:off x="1934944" y="3221490"/>
          <a:ext cx="1029309" cy="1196926"/>
        </a:xfrm>
        <a:prstGeom prst="roundRect">
          <a:avLst>
            <a:gd name="adj" fmla="val 10000"/>
          </a:avLst>
        </a:prstGeom>
        <a:solidFill>
          <a:srgbClr val="99FF6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Cambria" pitchFamily="18" charset="0"/>
              <a:ea typeface="Cambria" pitchFamily="18" charset="0"/>
            </a:rPr>
            <a:t>Nguyên</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nhân</a:t>
          </a:r>
          <a:endParaRPr lang="en-US" sz="2000" b="1" kern="1200" dirty="0">
            <a:solidFill>
              <a:schemeClr val="tx1"/>
            </a:solidFill>
            <a:latin typeface="Cambria" pitchFamily="18" charset="0"/>
            <a:ea typeface="Cambria" pitchFamily="18" charset="0"/>
          </a:endParaRPr>
        </a:p>
      </dsp:txBody>
      <dsp:txXfrm>
        <a:off x="1965091" y="3251637"/>
        <a:ext cx="969015" cy="1136632"/>
      </dsp:txXfrm>
    </dsp:sp>
    <dsp:sp modelId="{E015C146-2506-4481-A4D5-7B3CD11B341C}">
      <dsp:nvSpPr>
        <dsp:cNvPr id="0" name=""/>
        <dsp:cNvSpPr/>
      </dsp:nvSpPr>
      <dsp:spPr>
        <a:xfrm rot="19227888">
          <a:off x="2822238" y="3404289"/>
          <a:ext cx="1241571" cy="41004"/>
        </a:xfrm>
        <a:custGeom>
          <a:avLst/>
          <a:gdLst/>
          <a:ahLst/>
          <a:cxnLst/>
          <a:rect l="0" t="0" r="0" b="0"/>
          <a:pathLst>
            <a:path>
              <a:moveTo>
                <a:pt x="0" y="20502"/>
              </a:moveTo>
              <a:lnTo>
                <a:pt x="1241571" y="20502"/>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1985" y="3393752"/>
        <a:ext cx="62078" cy="62078"/>
      </dsp:txXfrm>
    </dsp:sp>
    <dsp:sp modelId="{E830DF01-FA7C-4A8E-95CC-AC276B40E34D}">
      <dsp:nvSpPr>
        <dsp:cNvPr id="0" name=""/>
        <dsp:cNvSpPr/>
      </dsp:nvSpPr>
      <dsp:spPr>
        <a:xfrm>
          <a:off x="3921795" y="2584815"/>
          <a:ext cx="4600244" cy="889627"/>
        </a:xfrm>
        <a:prstGeom prst="roundRect">
          <a:avLst>
            <a:gd name="adj" fmla="val 10000"/>
          </a:avLst>
        </a:prstGeom>
        <a:solidFill>
          <a:srgbClr val="BCFCD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Do </a:t>
          </a:r>
          <a:r>
            <a:rPr lang="en-US" sz="1800" kern="1200" dirty="0" err="1">
              <a:solidFill>
                <a:schemeClr val="tx1"/>
              </a:solidFill>
              <a:latin typeface="Cambria" pitchFamily="18" charset="0"/>
              <a:ea typeface="Cambria" pitchFamily="18" charset="0"/>
            </a:rPr>
            <a:t>phá</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rừng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nước biển xâm nhập ở vùng ven biển</a:t>
          </a: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a:t>
          </a:r>
          <a:r>
            <a:rPr lang="en-US" sz="1800" kern="1200" dirty="0">
              <a:solidFill>
                <a:schemeClr val="tx1"/>
              </a:solidFill>
              <a:latin typeface="Cambria" pitchFamily="18" charset="0"/>
              <a:ea typeface="Cambria" pitchFamily="18" charset="0"/>
            </a:rPr>
            <a:t> </a:t>
          </a:r>
        </a:p>
      </dsp:txBody>
      <dsp:txXfrm>
        <a:off x="3947851" y="2610871"/>
        <a:ext cx="4548132" cy="837515"/>
      </dsp:txXfrm>
    </dsp:sp>
    <dsp:sp modelId="{516AF49E-EFD9-4C3D-9038-3141FA588384}">
      <dsp:nvSpPr>
        <dsp:cNvPr id="0" name=""/>
        <dsp:cNvSpPr/>
      </dsp:nvSpPr>
      <dsp:spPr>
        <a:xfrm rot="1750445">
          <a:off x="2894693" y="4066743"/>
          <a:ext cx="1096660" cy="41004"/>
        </a:xfrm>
        <a:custGeom>
          <a:avLst/>
          <a:gdLst/>
          <a:ahLst/>
          <a:cxnLst/>
          <a:rect l="0" t="0" r="0" b="0"/>
          <a:pathLst>
            <a:path>
              <a:moveTo>
                <a:pt x="0" y="20502"/>
              </a:moveTo>
              <a:lnTo>
                <a:pt x="1096660" y="20502"/>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5607" y="4059829"/>
        <a:ext cx="54833" cy="54833"/>
      </dsp:txXfrm>
    </dsp:sp>
    <dsp:sp modelId="{8ABD9155-0C2D-4925-B73A-7F453F57773A}">
      <dsp:nvSpPr>
        <dsp:cNvPr id="0" name=""/>
        <dsp:cNvSpPr/>
      </dsp:nvSpPr>
      <dsp:spPr>
        <a:xfrm>
          <a:off x="3921795" y="3653981"/>
          <a:ext cx="4600244" cy="1401110"/>
        </a:xfrm>
        <a:prstGeom prst="roundRect">
          <a:avLst>
            <a:gd name="adj" fmla="val 10000"/>
          </a:avLst>
        </a:prstGeom>
        <a:solidFill>
          <a:srgbClr val="BCFCD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Do khai thác quá mức; đất còn bị ô nhiễm do sử dụng nhiều phân hoá học, thuốc trừ sâu và ảnh hưởng của chất thải công nghiệp, chất thải sinh hoạt chưa qua xử lí,...</a:t>
          </a:r>
          <a:endParaRPr lang="en-US" sz="1800" kern="1200" dirty="0">
            <a:solidFill>
              <a:schemeClr val="tx1"/>
            </a:solidFill>
            <a:latin typeface="Cambria" pitchFamily="18" charset="0"/>
            <a:ea typeface="Cambria" pitchFamily="18" charset="0"/>
          </a:endParaRPr>
        </a:p>
      </dsp:txBody>
      <dsp:txXfrm>
        <a:off x="3962832" y="3695018"/>
        <a:ext cx="4518170" cy="13190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346" y="1709388"/>
          <a:ext cx="969055" cy="1196926"/>
        </a:xfrm>
        <a:prstGeom prst="roundRect">
          <a:avLst>
            <a:gd name="adj" fmla="val 10000"/>
          </a:avLst>
        </a:prstGeom>
        <a:solidFill>
          <a:srgbClr val="FFCC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latin typeface="Cambria" pitchFamily="18" charset="0"/>
              <a:ea typeface="Cambria" pitchFamily="18" charset="0"/>
            </a:rPr>
            <a:t>NHÓM 7</a:t>
          </a:r>
        </a:p>
      </dsp:txBody>
      <dsp:txXfrm>
        <a:off x="36729" y="1737771"/>
        <a:ext cx="912289" cy="1140160"/>
      </dsp:txXfrm>
    </dsp:sp>
    <dsp:sp modelId="{977D9258-F91B-4ECD-93BD-F70F8E8628FA}">
      <dsp:nvSpPr>
        <dsp:cNvPr id="0" name=""/>
        <dsp:cNvSpPr/>
      </dsp:nvSpPr>
      <dsp:spPr>
        <a:xfrm rot="18388113">
          <a:off x="650679" y="1639584"/>
          <a:ext cx="1610988" cy="41004"/>
        </a:xfrm>
        <a:custGeom>
          <a:avLst/>
          <a:gdLst/>
          <a:ahLst/>
          <a:cxnLst/>
          <a:rect l="0" t="0" r="0" b="0"/>
          <a:pathLst>
            <a:path>
              <a:moveTo>
                <a:pt x="0" y="20502"/>
              </a:moveTo>
              <a:lnTo>
                <a:pt x="1610988" y="2050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15898" y="1619812"/>
        <a:ext cx="80549" cy="80549"/>
      </dsp:txXfrm>
    </dsp:sp>
    <dsp:sp modelId="{983CCE9D-A68F-45B6-B5E3-8C935362A290}">
      <dsp:nvSpPr>
        <dsp:cNvPr id="0" name=""/>
        <dsp:cNvSpPr/>
      </dsp:nvSpPr>
      <dsp:spPr>
        <a:xfrm>
          <a:off x="1934944" y="413858"/>
          <a:ext cx="1027394" cy="1196926"/>
        </a:xfrm>
        <a:prstGeom prst="roundRect">
          <a:avLst>
            <a:gd name="adj" fmla="val 10000"/>
          </a:avLst>
        </a:prstGeom>
        <a:solidFill>
          <a:srgbClr val="99FF6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Cambria" pitchFamily="18" charset="0"/>
              <a:ea typeface="Cambria" pitchFamily="18" charset="0"/>
            </a:rPr>
            <a:t>Hậu</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quả</a:t>
          </a:r>
          <a:endParaRPr lang="en-US" sz="2000" b="1" kern="1200" dirty="0">
            <a:solidFill>
              <a:schemeClr val="tx1"/>
            </a:solidFill>
            <a:latin typeface="Cambria" pitchFamily="18" charset="0"/>
            <a:ea typeface="Cambria" pitchFamily="18" charset="0"/>
          </a:endParaRPr>
        </a:p>
      </dsp:txBody>
      <dsp:txXfrm>
        <a:off x="1965035" y="443949"/>
        <a:ext cx="967212" cy="1136744"/>
      </dsp:txXfrm>
    </dsp:sp>
    <dsp:sp modelId="{BEE14AB2-5155-4062-BDC9-81FC40CC96C5}">
      <dsp:nvSpPr>
        <dsp:cNvPr id="0" name=""/>
        <dsp:cNvSpPr/>
      </dsp:nvSpPr>
      <dsp:spPr>
        <a:xfrm rot="19877313">
          <a:off x="2895221" y="729576"/>
          <a:ext cx="1091775" cy="41004"/>
        </a:xfrm>
        <a:custGeom>
          <a:avLst/>
          <a:gdLst/>
          <a:ahLst/>
          <a:cxnLst/>
          <a:rect l="0" t="0" r="0" b="0"/>
          <a:pathLst>
            <a:path>
              <a:moveTo>
                <a:pt x="0" y="20502"/>
              </a:moveTo>
              <a:lnTo>
                <a:pt x="1091775" y="20502"/>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3814" y="722784"/>
        <a:ext cx="54588" cy="54588"/>
      </dsp:txXfrm>
    </dsp:sp>
    <dsp:sp modelId="{74752D16-F284-4733-BD06-D81B903FC595}">
      <dsp:nvSpPr>
        <dsp:cNvPr id="0" name=""/>
        <dsp:cNvSpPr/>
      </dsp:nvSpPr>
      <dsp:spPr>
        <a:xfrm>
          <a:off x="3919880" y="125800"/>
          <a:ext cx="4584182" cy="724068"/>
        </a:xfrm>
        <a:prstGeom prst="roundRect">
          <a:avLst>
            <a:gd name="adj" fmla="val 10000"/>
          </a:avLst>
        </a:prstGeom>
        <a:solidFill>
          <a:srgbClr val="BCFCD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Đ</a:t>
          </a:r>
          <a:r>
            <a:rPr lang="vi-VN" sz="1800" kern="1200" dirty="0">
              <a:solidFill>
                <a:schemeClr val="tx1"/>
              </a:solidFill>
              <a:latin typeface="Cambria" pitchFamily="18" charset="0"/>
              <a:ea typeface="Cambria" pitchFamily="18" charset="0"/>
            </a:rPr>
            <a:t>ộ phì của đất giảm, mất chất dinh dưỡng, khiến năng suất cây trồng bị ảnh hưởng</a:t>
          </a:r>
          <a:r>
            <a:rPr lang="en-US" sz="1800" kern="1200" dirty="0">
              <a:solidFill>
                <a:schemeClr val="tx1"/>
              </a:solidFill>
              <a:latin typeface="Cambria" pitchFamily="18" charset="0"/>
              <a:ea typeface="Cambria" pitchFamily="18" charset="0"/>
            </a:rPr>
            <a:t>.</a:t>
          </a:r>
        </a:p>
      </dsp:txBody>
      <dsp:txXfrm>
        <a:off x="3941087" y="147007"/>
        <a:ext cx="4541768" cy="681654"/>
      </dsp:txXfrm>
    </dsp:sp>
    <dsp:sp modelId="{085DDCEE-9B2A-4FE1-8803-7719DDB3D6CB}">
      <dsp:nvSpPr>
        <dsp:cNvPr id="0" name=""/>
        <dsp:cNvSpPr/>
      </dsp:nvSpPr>
      <dsp:spPr>
        <a:xfrm rot="1515582">
          <a:off x="2911719" y="1217721"/>
          <a:ext cx="1058778" cy="41004"/>
        </a:xfrm>
        <a:custGeom>
          <a:avLst/>
          <a:gdLst/>
          <a:ahLst/>
          <a:cxnLst/>
          <a:rect l="0" t="0" r="0" b="0"/>
          <a:pathLst>
            <a:path>
              <a:moveTo>
                <a:pt x="0" y="20502"/>
              </a:moveTo>
              <a:lnTo>
                <a:pt x="1058778" y="20502"/>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4639" y="1211754"/>
        <a:ext cx="52938" cy="52938"/>
      </dsp:txXfrm>
    </dsp:sp>
    <dsp:sp modelId="{83021AC3-EBE3-4F91-90D4-B475F247BF98}">
      <dsp:nvSpPr>
        <dsp:cNvPr id="0" name=""/>
        <dsp:cNvSpPr/>
      </dsp:nvSpPr>
      <dsp:spPr>
        <a:xfrm>
          <a:off x="3919880" y="1029408"/>
          <a:ext cx="4576474" cy="869435"/>
        </a:xfrm>
        <a:prstGeom prst="roundRect">
          <a:avLst>
            <a:gd name="adj" fmla="val 10000"/>
          </a:avLst>
        </a:prstGeom>
        <a:solidFill>
          <a:srgbClr val="BCFCD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N</a:t>
          </a:r>
          <a:r>
            <a:rPr lang="vi-VN" sz="1800" kern="1200" dirty="0">
              <a:solidFill>
                <a:schemeClr val="tx1"/>
              </a:solidFill>
              <a:latin typeface="Cambria" pitchFamily="18" charset="0"/>
              <a:ea typeface="Cambria" pitchFamily="18" charset="0"/>
            </a:rPr>
            <a:t>hiều nơi đất bị thoái hóa nặng không thể sử dụng cho trồng trọt.</a:t>
          </a:r>
          <a:endParaRPr lang="en-US" sz="1800" kern="1200" dirty="0">
            <a:solidFill>
              <a:schemeClr val="tx1"/>
            </a:solidFill>
            <a:latin typeface="Cambria" pitchFamily="18" charset="0"/>
            <a:ea typeface="Cambria" pitchFamily="18" charset="0"/>
          </a:endParaRPr>
        </a:p>
      </dsp:txBody>
      <dsp:txXfrm>
        <a:off x="3945345" y="1054873"/>
        <a:ext cx="4525544" cy="818505"/>
      </dsp:txXfrm>
    </dsp:sp>
    <dsp:sp modelId="{2C7633BD-46F7-4934-84F1-2C7EF7441B97}">
      <dsp:nvSpPr>
        <dsp:cNvPr id="0" name=""/>
        <dsp:cNvSpPr/>
      </dsp:nvSpPr>
      <dsp:spPr>
        <a:xfrm rot="3211887">
          <a:off x="650679" y="2935114"/>
          <a:ext cx="1610988" cy="41004"/>
        </a:xfrm>
        <a:custGeom>
          <a:avLst/>
          <a:gdLst/>
          <a:ahLst/>
          <a:cxnLst/>
          <a:rect l="0" t="0" r="0" b="0"/>
          <a:pathLst>
            <a:path>
              <a:moveTo>
                <a:pt x="0" y="20502"/>
              </a:moveTo>
              <a:lnTo>
                <a:pt x="1610988" y="2050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15898" y="2915342"/>
        <a:ext cx="80549" cy="80549"/>
      </dsp:txXfrm>
    </dsp:sp>
    <dsp:sp modelId="{E06B0587-1B83-4659-BE19-EEC915595376}">
      <dsp:nvSpPr>
        <dsp:cNvPr id="0" name=""/>
        <dsp:cNvSpPr/>
      </dsp:nvSpPr>
      <dsp:spPr>
        <a:xfrm>
          <a:off x="1934944" y="3004918"/>
          <a:ext cx="1029309" cy="1196926"/>
        </a:xfrm>
        <a:prstGeom prst="roundRect">
          <a:avLst>
            <a:gd name="adj" fmla="val 10000"/>
          </a:avLst>
        </a:prstGeom>
        <a:solidFill>
          <a:srgbClr val="99FF6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Cambria" pitchFamily="18" charset="0"/>
              <a:ea typeface="Cambria" pitchFamily="18" charset="0"/>
            </a:rPr>
            <a:t>Biện</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pháp</a:t>
          </a:r>
          <a:endParaRPr lang="en-US" sz="2000" b="1" kern="1200" dirty="0">
            <a:solidFill>
              <a:schemeClr val="tx1"/>
            </a:solidFill>
            <a:latin typeface="Cambria" pitchFamily="18" charset="0"/>
            <a:ea typeface="Cambria" pitchFamily="18" charset="0"/>
          </a:endParaRPr>
        </a:p>
      </dsp:txBody>
      <dsp:txXfrm>
        <a:off x="1965091" y="3035065"/>
        <a:ext cx="969015" cy="1136632"/>
      </dsp:txXfrm>
    </dsp:sp>
    <dsp:sp modelId="{E015C146-2506-4481-A4D5-7B3CD11B341C}">
      <dsp:nvSpPr>
        <dsp:cNvPr id="0" name=""/>
        <dsp:cNvSpPr/>
      </dsp:nvSpPr>
      <dsp:spPr>
        <a:xfrm rot="18694735">
          <a:off x="2721604" y="3043227"/>
          <a:ext cx="1442839" cy="41004"/>
        </a:xfrm>
        <a:custGeom>
          <a:avLst/>
          <a:gdLst/>
          <a:ahLst/>
          <a:cxnLst/>
          <a:rect l="0" t="0" r="0" b="0"/>
          <a:pathLst>
            <a:path>
              <a:moveTo>
                <a:pt x="0" y="20502"/>
              </a:moveTo>
              <a:lnTo>
                <a:pt x="1442839" y="20502"/>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6953" y="3027658"/>
        <a:ext cx="72141" cy="72141"/>
      </dsp:txXfrm>
    </dsp:sp>
    <dsp:sp modelId="{E830DF01-FA7C-4A8E-95CC-AC276B40E34D}">
      <dsp:nvSpPr>
        <dsp:cNvPr id="0" name=""/>
        <dsp:cNvSpPr/>
      </dsp:nvSpPr>
      <dsp:spPr>
        <a:xfrm>
          <a:off x="3921795" y="2078383"/>
          <a:ext cx="4600244" cy="891387"/>
        </a:xfrm>
        <a:prstGeom prst="roundRect">
          <a:avLst>
            <a:gd name="adj" fmla="val 10000"/>
          </a:avLst>
        </a:prstGeom>
        <a:solidFill>
          <a:srgbClr val="BCFCD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Thực hiện nghiêm luật đất đai.</a:t>
          </a:r>
          <a:endParaRPr lang="en-US" sz="180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rừng</a:t>
          </a:r>
          <a:r>
            <a:rPr lang="en-US" sz="1800" kern="1200" dirty="0">
              <a:solidFill>
                <a:schemeClr val="tx1"/>
              </a:solidFill>
              <a:latin typeface="Cambria" pitchFamily="18" charset="0"/>
              <a:ea typeface="Cambria" pitchFamily="18" charset="0"/>
            </a:rPr>
            <a:t>.</a:t>
          </a:r>
        </a:p>
      </dsp:txBody>
      <dsp:txXfrm>
        <a:off x="3947903" y="2104491"/>
        <a:ext cx="4548028" cy="839171"/>
      </dsp:txXfrm>
    </dsp:sp>
    <dsp:sp modelId="{516AF49E-EFD9-4C3D-9038-3141FA588384}">
      <dsp:nvSpPr>
        <dsp:cNvPr id="0" name=""/>
        <dsp:cNvSpPr/>
      </dsp:nvSpPr>
      <dsp:spPr>
        <a:xfrm rot="68660">
          <a:off x="2964158" y="3592442"/>
          <a:ext cx="957732" cy="41004"/>
        </a:xfrm>
        <a:custGeom>
          <a:avLst/>
          <a:gdLst/>
          <a:ahLst/>
          <a:cxnLst/>
          <a:rect l="0" t="0" r="0" b="0"/>
          <a:pathLst>
            <a:path>
              <a:moveTo>
                <a:pt x="0" y="20502"/>
              </a:moveTo>
              <a:lnTo>
                <a:pt x="957732" y="20502"/>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9081" y="3589002"/>
        <a:ext cx="47886" cy="47886"/>
      </dsp:txXfrm>
    </dsp:sp>
    <dsp:sp modelId="{8ABD9155-0C2D-4925-B73A-7F453F57773A}">
      <dsp:nvSpPr>
        <dsp:cNvPr id="0" name=""/>
        <dsp:cNvSpPr/>
      </dsp:nvSpPr>
      <dsp:spPr>
        <a:xfrm>
          <a:off x="3921795" y="3149309"/>
          <a:ext cx="4600244" cy="946398"/>
        </a:xfrm>
        <a:prstGeom prst="roundRect">
          <a:avLst>
            <a:gd name="adj" fmla="val 10000"/>
          </a:avLst>
        </a:prstGeom>
        <a:solidFill>
          <a:srgbClr val="BCFCD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Canh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hợp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lí</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mô</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hình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lâm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kết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hợp</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Xây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dựng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trình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thủy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lợi</a:t>
          </a:r>
          <a:r>
            <a:rPr lang="en-US" sz="1800" kern="1200" dirty="0">
              <a:solidFill>
                <a:schemeClr val="tx1"/>
              </a:solidFill>
              <a:latin typeface="Cambria" pitchFamily="18" charset="0"/>
              <a:ea typeface="Cambria" pitchFamily="18" charset="0"/>
            </a:rPr>
            <a:t>.</a:t>
          </a:r>
        </a:p>
      </dsp:txBody>
      <dsp:txXfrm>
        <a:off x="3949514" y="3177028"/>
        <a:ext cx="4544806" cy="890960"/>
      </dsp:txXfrm>
    </dsp:sp>
    <dsp:sp modelId="{BA4907F3-4C7A-4A8B-832D-CE4F945BC720}">
      <dsp:nvSpPr>
        <dsp:cNvPr id="0" name=""/>
        <dsp:cNvSpPr/>
      </dsp:nvSpPr>
      <dsp:spPr>
        <a:xfrm rot="2935212">
          <a:off x="2714423" y="4132095"/>
          <a:ext cx="1457202" cy="41004"/>
        </a:xfrm>
        <a:custGeom>
          <a:avLst/>
          <a:gdLst/>
          <a:ahLst/>
          <a:cxnLst/>
          <a:rect l="0" t="0" r="0" b="0"/>
          <a:pathLst>
            <a:path>
              <a:moveTo>
                <a:pt x="0" y="20502"/>
              </a:moveTo>
              <a:lnTo>
                <a:pt x="1457202" y="20502"/>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6594" y="4116167"/>
        <a:ext cx="72860" cy="72860"/>
      </dsp:txXfrm>
    </dsp:sp>
    <dsp:sp modelId="{2DF296F3-CC75-40EE-A52F-90B0CBEB6394}">
      <dsp:nvSpPr>
        <dsp:cNvPr id="0" name=""/>
        <dsp:cNvSpPr/>
      </dsp:nvSpPr>
      <dsp:spPr>
        <a:xfrm>
          <a:off x="3921795" y="4275246"/>
          <a:ext cx="4581501" cy="853133"/>
        </a:xfrm>
        <a:prstGeom prst="roundRect">
          <a:avLst>
            <a:gd name="adj" fmla="val 10000"/>
          </a:avLst>
        </a:prstGeom>
        <a:solidFill>
          <a:srgbClr val="BCFCD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a:p>
          <a:pPr marL="0" lvl="0" indent="0"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Sử</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dụng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phân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bón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thuốc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trừ</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sâu</a:t>
          </a:r>
          <a:r>
            <a:rPr lang="en-US" sz="1800" kern="1200" dirty="0">
              <a:solidFill>
                <a:schemeClr val="tx1"/>
              </a:solidFill>
              <a:latin typeface="Cambria" pitchFamily="18" charset="0"/>
              <a:ea typeface="Cambria" pitchFamily="18" charset="0"/>
            </a:rPr>
            <a:t> vi </a:t>
          </a:r>
          <a:r>
            <a:rPr lang="en-US" sz="1800" kern="1200" dirty="0" err="1">
              <a:solidFill>
                <a:schemeClr val="tx1"/>
              </a:solidFill>
              <a:latin typeface="Cambria" pitchFamily="18" charset="0"/>
              <a:ea typeface="Cambria" pitchFamily="18" charset="0"/>
            </a:rPr>
            <a:t>sinh</a:t>
          </a:r>
          <a:r>
            <a:rPr lang="en-US" sz="1800" kern="1200" dirty="0">
              <a:solidFill>
                <a:schemeClr val="tx1"/>
              </a:solidFill>
              <a:latin typeface="Cambria" pitchFamily="18" charset="0"/>
              <a:ea typeface="Cambria" pitchFamily="18" charset="0"/>
            </a:rPr>
            <a:t>.</a:t>
          </a:r>
        </a:p>
        <a:p>
          <a:pPr marL="0" lvl="0" indent="0"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Kiểm soát và xử lí nước thải.</a:t>
          </a:r>
          <a:endParaRPr lang="en-US" sz="180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3946782" y="4300233"/>
        <a:ext cx="4531527" cy="8031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4/17/2025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23</a:t>
            </a:fld>
            <a:endParaRPr lang="en-US"/>
          </a:p>
        </p:txBody>
      </p:sp>
    </p:spTree>
    <p:extLst>
      <p:ext uri="{BB962C8B-B14F-4D97-AF65-F5344CB8AC3E}">
        <p14:creationId xmlns:p14="http://schemas.microsoft.com/office/powerpoint/2010/main" val="974012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24</a:t>
            </a:fld>
            <a:endParaRPr lang="en-US"/>
          </a:p>
        </p:txBody>
      </p:sp>
    </p:spTree>
    <p:extLst>
      <p:ext uri="{BB962C8B-B14F-4D97-AF65-F5344CB8AC3E}">
        <p14:creationId xmlns:p14="http://schemas.microsoft.com/office/powerpoint/2010/main" val="2252601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2308"/>
            <a:ext cx="9144000" cy="6860308"/>
            <a:chOff x="0" y="-2308"/>
            <a:chExt cx="9144000" cy="6860308"/>
          </a:xfrm>
        </p:grpSpPr>
        <p:sp>
          <p:nvSpPr>
            <p:cNvPr id="8" name="Rectangle 7"/>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4"/>
            <a:ext cx="5917679" cy="2554758"/>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1" y="4777380"/>
            <a:ext cx="591767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7500385" y="1828799"/>
            <a:ext cx="990599" cy="228659"/>
          </a:xfrm>
        </p:spPr>
        <p:txBody>
          <a:bodyPr anchor="t" anchorCtr="0"/>
          <a:lstStyle>
            <a:lvl1pPr algn="l">
              <a:defRPr b="0" i="0">
                <a:solidFill>
                  <a:schemeClr val="bg1"/>
                </a:solidFill>
              </a:defRPr>
            </a:lvl1pPr>
          </a:lstStyle>
          <a:p>
            <a:fld id="{3103B6E6-C6E9-40D9-BFB7-0124447475D5}" type="datetimeFigureOut">
              <a:rPr lang="en-US" smtClean="0"/>
              <a:t>4/17/2025</a:t>
            </a:fld>
            <a:endParaRPr lang="en-US"/>
          </a:p>
        </p:txBody>
      </p:sp>
      <p:sp>
        <p:nvSpPr>
          <p:cNvPr id="5" name="Footer Placeholder 4"/>
          <p:cNvSpPr>
            <a:spLocks noGrp="1"/>
          </p:cNvSpPr>
          <p:nvPr>
            <p:ph type="ftr" sz="quarter" idx="11"/>
          </p:nvPr>
        </p:nvSpPr>
        <p:spPr>
          <a:xfrm rot="5400000">
            <a:off x="6236209" y="3264406"/>
            <a:ext cx="3859795" cy="228660"/>
          </a:xfrm>
        </p:spPr>
        <p:txBody>
          <a:bodyPr/>
          <a:lstStyle>
            <a:lvl1pPr>
              <a:defRPr>
                <a:solidFill>
                  <a:schemeClr val="bg1"/>
                </a:solidFill>
              </a:defRPr>
            </a:lvl1p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5279" y="292609"/>
            <a:ext cx="628813" cy="767687"/>
          </a:xfrm>
        </p:spPr>
        <p:txBody>
          <a:bodyPr/>
          <a:lstStyle>
            <a:lvl1pPr>
              <a:defRPr sz="2800" b="0" i="0" baseline="0">
                <a:latin typeface="+mj-lt"/>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2819364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1" name="Group 10"/>
          <p:cNvGrpSpPr/>
          <p:nvPr/>
        </p:nvGrpSpPr>
        <p:grpSpPr>
          <a:xfrm>
            <a:off x="0" y="-2308"/>
            <a:ext cx="9144000" cy="6860308"/>
            <a:chOff x="0" y="-2308"/>
            <a:chExt cx="9144000" cy="6860308"/>
          </a:xfrm>
        </p:grpSpPr>
        <p:sp>
          <p:nvSpPr>
            <p:cNvPr id="12" name="Rectangle 11"/>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3" y="4961453"/>
            <a:ext cx="642200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528191"/>
            <a:ext cx="6422003"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281853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0" y="-2308"/>
            <a:ext cx="9144000" cy="6860308"/>
            <a:chOff x="0" y="-2308"/>
            <a:chExt cx="9144000" cy="6860308"/>
          </a:xfrm>
        </p:grpSpPr>
        <p:sp>
          <p:nvSpPr>
            <p:cNvPr id="11" name="Rectangle 10"/>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Rectangle 13"/>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0"/>
            <a:ext cx="6422004" cy="1653117"/>
          </a:xfrm>
        </p:spPr>
        <p:txBody>
          <a:bodyPr anchor="ct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1" y="3509006"/>
            <a:ext cx="6422003" cy="2515873"/>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58433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2308"/>
            <a:ext cx="9144000" cy="6860308"/>
            <a:chOff x="0" y="-2308"/>
            <a:chExt cx="9144000" cy="6860308"/>
          </a:xfrm>
        </p:grpSpPr>
        <p:sp>
          <p:nvSpPr>
            <p:cNvPr id="13" name="Rectangle 12"/>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6" name="Freeform 35"/>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1"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10" name="TextBox 9"/>
          <p:cNvSpPr txBox="1"/>
          <p:nvPr/>
        </p:nvSpPr>
        <p:spPr>
          <a:xfrm>
            <a:off x="644721" y="654263"/>
            <a:ext cx="601591"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11" name="TextBox 10"/>
          <p:cNvSpPr txBox="1"/>
          <p:nvPr/>
        </p:nvSpPr>
        <p:spPr>
          <a:xfrm>
            <a:off x="7227454" y="2900539"/>
            <a:ext cx="538973"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2" name="Title 1"/>
          <p:cNvSpPr>
            <a:spLocks noGrp="1"/>
          </p:cNvSpPr>
          <p:nvPr>
            <p:ph type="title"/>
          </p:nvPr>
        </p:nvSpPr>
        <p:spPr>
          <a:xfrm>
            <a:off x="1128059" y="914401"/>
            <a:ext cx="6160385" cy="2894878"/>
          </a:xfrm>
        </p:spPr>
        <p:txBody>
          <a:bodyP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a:xfrm>
            <a:off x="1387279" y="3814473"/>
            <a:ext cx="5646142"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5"/>
            <a:ext cx="6422005"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900"/>
            </a:lvl1pPr>
          </a:lstStyle>
          <a:p>
            <a:fld id="{3103B6E6-C6E9-40D9-BFB7-0124447475D5}" type="datetimeFigureOut">
              <a:rPr lang="en-US" smtClean="0"/>
              <a:t>4/17/2025</a:t>
            </a:fld>
            <a:endParaRPr lang="en-US"/>
          </a:p>
        </p:txBody>
      </p:sp>
      <p:sp>
        <p:nvSpPr>
          <p:cNvPr id="5" name="Footer Placeholder 4"/>
          <p:cNvSpPr>
            <a:spLocks noGrp="1"/>
          </p:cNvSpPr>
          <p:nvPr>
            <p:ph type="ftr" sz="quarter" idx="11"/>
          </p:nvPr>
        </p:nvSpPr>
        <p:spPr/>
        <p:txBody>
          <a:bodyPr/>
          <a:lstStyle>
            <a:lvl1pPr>
              <a:defRPr sz="900"/>
            </a:lvl1pPr>
          </a:lstStyle>
          <a:p>
            <a:endParaRPr lang="en-US"/>
          </a:p>
        </p:txBody>
      </p:sp>
      <p:sp>
        <p:nvSpPr>
          <p:cNvPr id="43" name="Rectangle 42"/>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174773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7" name="Group 6"/>
          <p:cNvGrpSpPr/>
          <p:nvPr/>
        </p:nvGrpSpPr>
        <p:grpSpPr>
          <a:xfrm>
            <a:off x="0" y="-2308"/>
            <a:ext cx="9144000" cy="6860308"/>
            <a:chOff x="0" y="-2308"/>
            <a:chExt cx="9144000" cy="6860308"/>
          </a:xfrm>
        </p:grpSpPr>
        <p:sp>
          <p:nvSpPr>
            <p:cNvPr id="10" name="Rectangle 9"/>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11"/>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399"/>
            <a:ext cx="6422004" cy="209550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159399"/>
            <a:ext cx="6422004"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781431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8884" y="927101"/>
            <a:ext cx="6423592"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8884" y="2489199"/>
            <a:ext cx="2310988"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8884" y="3147164"/>
            <a:ext cx="2310988" cy="287771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8471" y="2489201"/>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2" y="3147164"/>
            <a:ext cx="2326750"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2489200"/>
            <a:ext cx="2313740" cy="65796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3820" y="3147162"/>
            <a:ext cx="2313739" cy="288836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103B6E6-C6E9-40D9-BFB7-0124447475D5}"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516779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36973"/>
            <a:ext cx="6423592" cy="699992"/>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39" y="4188546"/>
            <a:ext cx="2314064" cy="64901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021261" y="2489200"/>
            <a:ext cx="2012937"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8" y="4837558"/>
            <a:ext cx="2309280" cy="118732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4317" y="4188546"/>
            <a:ext cx="2330903"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16"/>
          </p:nvPr>
        </p:nvSpPr>
        <p:spPr>
          <a:xfrm>
            <a:off x="3550622" y="2489200"/>
            <a:ext cx="2025182"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04317" y="4846509"/>
            <a:ext cx="2330904" cy="117837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4184814"/>
            <a:ext cx="229949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17"/>
          </p:nvPr>
        </p:nvSpPr>
        <p:spPr>
          <a:xfrm>
            <a:off x="6104945" y="2489200"/>
            <a:ext cx="2018839"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63820" y="4846510"/>
            <a:ext cx="2299492" cy="118902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103B6E6-C6E9-40D9-BFB7-0124447475D5}"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209331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66441" y="2489200"/>
            <a:ext cx="6343201" cy="35306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3B6E6-C6E9-40D9-BFB7-0124447475D5}" type="datetimeFigureOut">
              <a:rPr lang="en-US" smtClean="0"/>
              <a:t>4/17/2025</a:t>
            </a:fld>
            <a:endParaRPr lang="en-US"/>
          </a:p>
        </p:txBody>
      </p:sp>
      <p:sp>
        <p:nvSpPr>
          <p:cNvPr id="5" name="Footer Placeholder 4"/>
          <p:cNvSpPr>
            <a:spLocks noGrp="1"/>
          </p:cNvSpPr>
          <p:nvPr>
            <p:ph type="ftr" sz="quarter" idx="11"/>
          </p:nvPr>
        </p:nvSpPr>
        <p:spPr/>
        <p:txBody>
          <a:bodyPr/>
          <a:lstStyle>
            <a:lvl1pPr>
              <a:defRPr sz="900"/>
            </a:lvl1p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53969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0" name="Group 9"/>
          <p:cNvGrpSpPr/>
          <p:nvPr/>
        </p:nvGrpSpPr>
        <p:grpSpPr>
          <a:xfrm>
            <a:off x="0" y="-2308"/>
            <a:ext cx="9144000" cy="6860308"/>
            <a:chOff x="0" y="-2308"/>
            <a:chExt cx="9144000" cy="6860308"/>
          </a:xfrm>
        </p:grpSpPr>
        <p:sp>
          <p:nvSpPr>
            <p:cNvPr id="11" name="Rectangle 10"/>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Rectangle 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119474" cy="457199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48235" y="1447799"/>
            <a:ext cx="4435439" cy="45719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3B6E6-C6E9-40D9-BFB7-0124447475D5}"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165806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3B6E6-C6E9-40D9-BFB7-0124447475D5}" type="datetimeFigureOut">
              <a:rPr lang="en-US" smtClean="0"/>
              <a:t>4/17/2025</a:t>
            </a:fld>
            <a:endParaRPr lang="en-US"/>
          </a:p>
        </p:txBody>
      </p:sp>
      <p:sp>
        <p:nvSpPr>
          <p:cNvPr id="5" name="Footer Placeholder 4"/>
          <p:cNvSpPr>
            <a:spLocks noGrp="1"/>
          </p:cNvSpPr>
          <p:nvPr>
            <p:ph type="ftr" sz="quarter" idx="11"/>
          </p:nvPr>
        </p:nvSpPr>
        <p:spPr/>
        <p:txBody>
          <a:bodyPr/>
          <a:lstStyle>
            <a:lvl1pPr>
              <a:defRPr sz="900"/>
            </a:lvl1p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8670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2308"/>
            <a:ext cx="9144000" cy="6860308"/>
            <a:chOff x="0" y="-2308"/>
            <a:chExt cx="9144000" cy="6860308"/>
          </a:xfrm>
        </p:grpSpPr>
        <p:sp>
          <p:nvSpPr>
            <p:cNvPr id="11" name="Rectangle 10"/>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257588"/>
            <a:ext cx="3101765" cy="3020343"/>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54653" cy="302034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150408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199"/>
            <a:ext cx="3636980" cy="353060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489199"/>
            <a:ext cx="3636981" cy="35306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03B6E6-C6E9-40D9-BFB7-0124447475D5}"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201941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1" y="3248490"/>
            <a:ext cx="3636978"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8490"/>
            <a:ext cx="3636979" cy="277131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03B6E6-C6E9-40D9-BFB7-0124447475D5}"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081649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03B6E6-C6E9-40D9-BFB7-0124447475D5}"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124020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4/17/2025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423171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2308"/>
            <a:ext cx="9144000" cy="6860308"/>
            <a:chOff x="0" y="-2308"/>
            <a:chExt cx="9144000" cy="6860308"/>
          </a:xfrm>
        </p:grpSpPr>
        <p:sp>
          <p:nvSpPr>
            <p:cNvPr id="12" name="Rectangle 11"/>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97437"/>
            <a:ext cx="271258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52881"/>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086844"/>
            <a:ext cx="2712590" cy="2925413"/>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458071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1" name="Group 10"/>
          <p:cNvGrpSpPr/>
          <p:nvPr/>
        </p:nvGrpSpPr>
        <p:grpSpPr>
          <a:xfrm>
            <a:off x="0" y="-2308"/>
            <a:ext cx="9144000" cy="6860308"/>
            <a:chOff x="0" y="-2308"/>
            <a:chExt cx="9144000" cy="6860308"/>
          </a:xfrm>
        </p:grpSpPr>
        <p:sp>
          <p:nvSpPr>
            <p:cNvPr id="12" name="Rectangle 11"/>
            <p:cNvSpPr/>
            <p:nvPr/>
          </p:nvSpPr>
          <p:spPr>
            <a:xfrm>
              <a:off x="0" y="0"/>
              <a:ext cx="9144000" cy="6858000"/>
            </a:xfrm>
            <a:prstGeom prst="rect">
              <a:avLst/>
            </a:prstGeom>
            <a:blipFill>
              <a:blip r:embed="rId2">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2" y="1362190"/>
            <a:ext cx="2987087"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51591" y="3088562"/>
            <a:ext cx="3001938" cy="2448637"/>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17074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2308"/>
            <a:ext cx="9144000" cy="6860308"/>
            <a:chOff x="0" y="-2308"/>
            <a:chExt cx="9144000" cy="6860308"/>
          </a:xfrm>
        </p:grpSpPr>
        <p:sp>
          <p:nvSpPr>
            <p:cNvPr id="15" name="Rectangle 14"/>
            <p:cNvSpPr/>
            <p:nvPr/>
          </p:nvSpPr>
          <p:spPr>
            <a:xfrm>
              <a:off x="0" y="0"/>
              <a:ext cx="9144000" cy="6858000"/>
            </a:xfrm>
            <a:prstGeom prst="rect">
              <a:avLst/>
            </a:prstGeom>
            <a:blipFill>
              <a:blip r:embed="rId19">
                <a:duotone>
                  <a:schemeClr val="dk2">
                    <a:shade val="42000"/>
                    <a:hueMod val="42000"/>
                    <a:satMod val="124000"/>
                    <a:lumMod val="62000"/>
                  </a:schemeClr>
                  <a:schemeClr val="dk2">
                    <a:tint val="96000"/>
                    <a:satMod val="130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618"/>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65092"/>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879"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879"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13"/>
            <p:cNvSpPr/>
            <p:nvPr/>
          </p:nvSpPr>
          <p:spPr bwMode="gray">
            <a:xfrm>
              <a:off x="485023" y="1854142"/>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6" name="Freeform 5"/>
            <p:cNvSpPr>
              <a:spLocks noEditPoints="1"/>
            </p:cNvSpPr>
            <p:nvPr/>
          </p:nvSpPr>
          <p:spPr bwMode="gray">
            <a:xfrm>
              <a:off x="0" y="-23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3564" y="925605"/>
            <a:ext cx="6346078" cy="71135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441" y="2489200"/>
            <a:ext cx="6343201"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90842" y="6365497"/>
            <a:ext cx="3859795" cy="228660"/>
          </a:xfrm>
          <a:prstGeom prst="rect">
            <a:avLst/>
          </a:prstGeom>
        </p:spPr>
        <p:txBody>
          <a:bodyPr vert="horz" lIns="91440" tIns="45720" rIns="91440" bIns="45720" rtlCol="0" anchor="b"/>
          <a:lstStyle>
            <a:lvl1pPr algn="l">
              <a:defRPr sz="1000" b="1" i="0">
                <a:solidFill>
                  <a:schemeClr val="accent1"/>
                </a:solidFill>
              </a:defRPr>
            </a:lvl1pPr>
          </a:lstStyle>
          <a:p>
            <a:endParaRPr lang="en-US"/>
          </a:p>
        </p:txBody>
      </p:sp>
      <p:sp>
        <p:nvSpPr>
          <p:cNvPr id="4" name="Date Placeholder 3"/>
          <p:cNvSpPr>
            <a:spLocks noGrp="1"/>
          </p:cNvSpPr>
          <p:nvPr>
            <p:ph type="dt" sz="half" idx="2"/>
          </p:nvPr>
        </p:nvSpPr>
        <p:spPr>
          <a:xfrm>
            <a:off x="7574443" y="6371444"/>
            <a:ext cx="990599" cy="228659"/>
          </a:xfrm>
          <a:prstGeom prst="rect">
            <a:avLst/>
          </a:prstGeom>
        </p:spPr>
        <p:txBody>
          <a:bodyPr vert="horz" lIns="91440" tIns="45720" rIns="91440" bIns="45720" rtlCol="0" anchor="b"/>
          <a:lstStyle>
            <a:lvl1pPr algn="r">
              <a:defRPr sz="900" b="1" i="0">
                <a:solidFill>
                  <a:schemeClr val="accent1"/>
                </a:solidFill>
              </a:defRPr>
            </a:lvl1pPr>
          </a:lstStyle>
          <a:p>
            <a:fld id="{3103B6E6-C6E9-40D9-BFB7-0124447475D5}" type="datetimeFigureOut">
              <a:rPr lang="en-US" smtClean="0"/>
              <a:t>4/17/2025</a:t>
            </a:fld>
            <a:endParaRPr lang="en-US"/>
          </a:p>
        </p:txBody>
      </p:sp>
      <p:sp>
        <p:nvSpPr>
          <p:cNvPr id="17" name="Rectangle 1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7766428" y="295730"/>
            <a:ext cx="628813" cy="767687"/>
          </a:xfrm>
          <a:prstGeom prst="rect">
            <a:avLst/>
          </a:prstGeom>
        </p:spPr>
        <p:txBody>
          <a:bodyPr vert="horz" lIns="91440" tIns="45720" rIns="91440" bIns="45720" rtlCol="0" anchor="b"/>
          <a:lstStyle>
            <a:lvl1pPr algn="ctr">
              <a:defRPr sz="2800" b="0" i="0">
                <a:solidFill>
                  <a:schemeClr val="bg1"/>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14740071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jpe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6.jpeg"/><Relationship Id="rId9"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image" Target="../media/image6.jpeg"/><Relationship Id="rId9" Type="http://schemas.openxmlformats.org/officeDocument/2006/relationships/image" Target="../media/image9.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image" Target="../media/image6.jpeg"/><Relationship Id="rId9"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jpeg"/><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jpe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36.jpeg"/><Relationship Id="rId4" Type="http://schemas.openxmlformats.org/officeDocument/2006/relationships/image" Target="../media/image3.pn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36.jpeg"/><Relationship Id="rId4" Type="http://schemas.openxmlformats.org/officeDocument/2006/relationships/image" Target="../media/image3.png"/><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8.jpe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jpeg"/><Relationship Id="rId9" Type="http://schemas.openxmlformats.org/officeDocument/2006/relationships/image" Target="../media/image37.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diagramQuickStyle" Target="../diagrams/quickStyle1.xml"/><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7.png"/><Relationship Id="rId15" Type="http://schemas.openxmlformats.org/officeDocument/2006/relationships/image" Target="../media/image10.png"/><Relationship Id="rId10" Type="http://schemas.openxmlformats.org/officeDocument/2006/relationships/diagramData" Target="../diagrams/data1.xml"/><Relationship Id="rId4" Type="http://schemas.openxmlformats.org/officeDocument/2006/relationships/image" Target="../media/image6.jpeg"/><Relationship Id="rId9" Type="http://schemas.openxmlformats.org/officeDocument/2006/relationships/image" Target="../media/image9.jpeg"/><Relationship Id="rId14"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jpe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jpeg"/><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6.jpeg"/><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58F492-5C13-94DF-4F15-239971C79595}"/>
              </a:ext>
            </a:extLst>
          </p:cNvPr>
          <p:cNvSpPr>
            <a:spLocks noGrp="1"/>
          </p:cNvSpPr>
          <p:nvPr>
            <p:ph type="ctrTitle"/>
          </p:nvPr>
        </p:nvSpPr>
        <p:spPr>
          <a:xfrm>
            <a:off x="342673" y="2187656"/>
            <a:ext cx="9331037" cy="993075"/>
          </a:xfrm>
        </p:spPr>
        <p:txBody>
          <a:bodyPr>
            <a:noAutofit/>
          </a:bodyPr>
          <a:lstStyle/>
          <a:p>
            <a:r>
              <a:rPr lang="en-US" sz="3000" b="1" dirty="0">
                <a:solidFill>
                  <a:srgbClr val="FFFF00"/>
                </a:solidFill>
                <a:latin typeface="Times New Roman" panose="02020603050405020304" pitchFamily="18" charset="0"/>
                <a:cs typeface="Times New Roman" panose="02020603050405020304" pitchFamily="18" charset="0"/>
              </a:rPr>
              <a:t>CHÀO MỪNG CÁC BẠN ĐẾN VỚI TIẾT HỌC</a:t>
            </a:r>
            <a:br>
              <a:rPr lang="vi-VN" sz="3000" b="1" dirty="0">
                <a:solidFill>
                  <a:srgbClr val="FF0000"/>
                </a:solidFill>
                <a:latin typeface="Arial" panose="020B0604020202020204" pitchFamily="34" charset="0"/>
                <a:cs typeface="Arial" panose="020B0604020202020204" pitchFamily="34" charset="0"/>
              </a:rPr>
            </a:br>
            <a:endParaRPr lang="vi-VN" sz="3000" b="1" dirty="0">
              <a:solidFill>
                <a:srgbClr val="FF0000"/>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6E3A19D-F725-5D5E-4360-3995E46B0510}"/>
              </a:ext>
            </a:extLst>
          </p:cNvPr>
          <p:cNvSpPr txBox="1">
            <a:spLocks/>
          </p:cNvSpPr>
          <p:nvPr/>
        </p:nvSpPr>
        <p:spPr>
          <a:xfrm>
            <a:off x="2317173" y="3043042"/>
            <a:ext cx="4104409" cy="1175297"/>
          </a:xfrm>
          <a:prstGeom prst="rect">
            <a:avLst/>
          </a:prstGeom>
        </p:spPr>
        <p:txBody>
          <a:bodyPr vert="horz" lIns="68580" tIns="34290" rIns="68580" bIns="3429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50" b="1" dirty="0">
                <a:ln w="19050">
                  <a:solidFill>
                    <a:schemeClr val="tx2">
                      <a:tint val="1000"/>
                    </a:schemeClr>
                  </a:solidFill>
                  <a:prstDash val="solid"/>
                </a:ln>
                <a:solidFill>
                  <a:schemeClr val="accent6">
                    <a:lumMod val="75000"/>
                  </a:schemeClr>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 </a:t>
            </a:r>
          </a:p>
        </p:txBody>
      </p:sp>
      <p:sp>
        <p:nvSpPr>
          <p:cNvPr id="9" name="Title 1">
            <a:extLst>
              <a:ext uri="{FF2B5EF4-FFF2-40B4-BE49-F238E27FC236}">
                <a16:creationId xmlns:a16="http://schemas.microsoft.com/office/drawing/2014/main" id="{8DC7EAD5-F763-ECD0-508E-CD87ED528E36}"/>
              </a:ext>
            </a:extLst>
          </p:cNvPr>
          <p:cNvSpPr txBox="1">
            <a:spLocks/>
          </p:cNvSpPr>
          <p:nvPr/>
        </p:nvSpPr>
        <p:spPr>
          <a:xfrm>
            <a:off x="-93519" y="4218338"/>
            <a:ext cx="9331037" cy="99307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solidFill>
                  <a:srgbClr val="00FF00"/>
                </a:solidFill>
                <a:latin typeface="Times New Roman" panose="02020603050405020304" pitchFamily="18" charset="0"/>
                <a:cs typeface="Times New Roman" panose="02020603050405020304" pitchFamily="18" charset="0"/>
              </a:rPr>
              <a:t>GV: PHAN THỊ PHƯƠNG THẢO</a:t>
            </a:r>
            <a:endParaRPr lang="vi-VN" sz="3000" b="1" dirty="0">
              <a:solidFill>
                <a:srgbClr val="00FF0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AA0839B7-D7F2-5648-18BA-E0E919E4E1FF}"/>
              </a:ext>
            </a:extLst>
          </p:cNvPr>
          <p:cNvSpPr txBox="1">
            <a:spLocks/>
          </p:cNvSpPr>
          <p:nvPr/>
        </p:nvSpPr>
        <p:spPr>
          <a:xfrm>
            <a:off x="1093644" y="857251"/>
            <a:ext cx="6956713" cy="99307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latin typeface="Times New Roman" panose="02020603050405020304" pitchFamily="18" charset="0"/>
                <a:cs typeface="Times New Roman" panose="02020603050405020304" pitchFamily="18" charset="0"/>
              </a:rPr>
              <a:t>TRƯỜNG THCS PHÚ HỘI</a:t>
            </a:r>
            <a:endParaRPr lang="vi-VN"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32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500"/>
                                  </p:stCondLst>
                                  <p:childTnLst>
                                    <p:animRot by="120000">
                                      <p:cBhvr>
                                        <p:cTn id="6" dur="1" fill="hold">
                                          <p:stCondLst>
                                            <p:cond delay="0"/>
                                          </p:stCondLst>
                                        </p:cTn>
                                        <p:tgtEl>
                                          <p:spTgt spid="8"/>
                                        </p:tgtEl>
                                        <p:attrNameLst>
                                          <p:attrName>r</p:attrName>
                                        </p:attrNameLst>
                                      </p:cBhvr>
                                    </p:animRot>
                                    <p:animRot by="-240000">
                                      <p:cBhvr>
                                        <p:cTn id="7" dur="71" fill="hold">
                                          <p:stCondLst>
                                            <p:cond delay="71"/>
                                          </p:stCondLst>
                                        </p:cTn>
                                        <p:tgtEl>
                                          <p:spTgt spid="8"/>
                                        </p:tgtEl>
                                        <p:attrNameLst>
                                          <p:attrName>r</p:attrName>
                                        </p:attrNameLst>
                                      </p:cBhvr>
                                    </p:animRot>
                                    <p:animRot by="240000">
                                      <p:cBhvr>
                                        <p:cTn id="8" dur="71" fill="hold">
                                          <p:stCondLst>
                                            <p:cond delay="143"/>
                                          </p:stCondLst>
                                        </p:cTn>
                                        <p:tgtEl>
                                          <p:spTgt spid="8"/>
                                        </p:tgtEl>
                                        <p:attrNameLst>
                                          <p:attrName>r</p:attrName>
                                        </p:attrNameLst>
                                      </p:cBhvr>
                                    </p:animRot>
                                    <p:animRot by="-240000">
                                      <p:cBhvr>
                                        <p:cTn id="9" dur="71" fill="hold">
                                          <p:stCondLst>
                                            <p:cond delay="214"/>
                                          </p:stCondLst>
                                        </p:cTn>
                                        <p:tgtEl>
                                          <p:spTgt spid="8"/>
                                        </p:tgtEl>
                                        <p:attrNameLst>
                                          <p:attrName>r</p:attrName>
                                        </p:attrNameLst>
                                      </p:cBhvr>
                                    </p:animRot>
                                    <p:animRot by="120000">
                                      <p:cBhvr>
                                        <p:cTn id="10" dur="71" fill="hold">
                                          <p:stCondLst>
                                            <p:cond delay="429"/>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26384"/>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giải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thích</a:t>
            </a:r>
            <a:r>
              <a:rPr lang="en-US" sz="2000" i="1" dirty="0">
                <a:solidFill>
                  <a:srgbClr val="FF0000"/>
                </a:solidFill>
                <a:latin typeface="Cambria" panose="02040503050406030204" pitchFamily="18" charset="0"/>
                <a:ea typeface="Cambria" panose="02040503050406030204" pitchFamily="18" charset="0"/>
              </a:rPr>
              <a:t> v</a:t>
            </a:r>
            <a:r>
              <a:rPr lang="vi-VN" sz="2000" i="1" dirty="0">
                <a:solidFill>
                  <a:srgbClr val="FF0000"/>
                </a:solidFill>
                <a:latin typeface="Cambria" panose="02040503050406030204" pitchFamily="18" charset="0"/>
                <a:ea typeface="Cambria" panose="02040503050406030204" pitchFamily="18" charset="0"/>
              </a:rPr>
              <a:t>ì sao đất phù sa lại có tầng đất dày và phì nhiêu?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đặc điểm của đất phù sa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PHÙ SA VÀ GIÁ TRỊ SỬ DỤNG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6200"/>
            <a:ext cx="3657601" cy="2554545"/>
          </a:xfrm>
          <a:prstGeom prst="rect">
            <a:avLst/>
          </a:prstGeom>
          <a:solidFill>
            <a:srgbClr val="FFCCFF"/>
          </a:solidFill>
          <a:ln w="12700">
            <a:solidFill>
              <a:srgbClr val="0070C0"/>
            </a:solidFill>
          </a:ln>
        </p:spPr>
        <p:txBody>
          <a:bodyPr wrap="square">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Được hình thành do quá trình bồi tụ của các hệ thống sông nên có đặc điểm chung là tầng đất dày và phì nhiêu.</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Đất phù sa sông là loại đất phù sa trung tính, ít chua; đất có màu nâu, tơi xốp, giàu chất dinh dưỡng.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điểm của đất </a:t>
            </a:r>
            <a:r>
              <a:rPr lang="en-US" sz="2400" b="1" dirty="0" err="1">
                <a:solidFill>
                  <a:srgbClr val="CC0000"/>
                </a:solidFill>
                <a:latin typeface="Times New Roman" pitchFamily="18" charset="0"/>
                <a:cs typeface="Times New Roman" pitchFamily="18" charset="0"/>
              </a:rPr>
              <a:t>phù</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sa</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5399"/>
            <a:ext cx="3475098" cy="21431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038599"/>
            <a:ext cx="3475098" cy="2221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17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randombar(horizontal)">
                                      <p:cBhvr>
                                        <p:cTn id="15" dur="500"/>
                                        <p:tgtEl>
                                          <p:spTgt spid="7170"/>
                                        </p:tgtEl>
                                      </p:cBhvr>
                                    </p:animEffect>
                                  </p:childTnLst>
                                </p:cTn>
                              </p:par>
                              <p:par>
                                <p:cTn id="16" presetID="14" presetClass="entr" presetSubtype="1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randombar(horizontal)">
                                      <p:cBhvr>
                                        <p:cTn id="18" dur="500"/>
                                        <p:tgtEl>
                                          <p:spTgt spid="717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52684"/>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đặc điểm của đất phèn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đất mặn.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PHÙ SA VÀ GIÁ TRỊ SỬ DỤNG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10000"/>
            <a:ext cx="3657601" cy="2462213"/>
          </a:xfrm>
          <a:prstGeom prst="rect">
            <a:avLst/>
          </a:prstGeom>
          <a:solidFill>
            <a:srgbClr val="FFCCFF"/>
          </a:solidFill>
          <a:ln w="12700">
            <a:solidFill>
              <a:srgbClr val="0070C0"/>
            </a:solidFill>
          </a:ln>
        </p:spPr>
        <p:txBody>
          <a:bodyPr wrap="square">
            <a:spAutoFit/>
          </a:bodyPr>
          <a:lstStyle/>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Đất phèn là loại đất hình thành ở những vùng trũng nước lâu ngày; đất bị chua, nghèo dinh dưỡng.</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Đất mặn là loại đất được hình thành ở các vùng cửa sông, ven biển.</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điểm của đất </a:t>
            </a:r>
            <a:r>
              <a:rPr lang="en-US" sz="2400" b="1" dirty="0" err="1">
                <a:solidFill>
                  <a:srgbClr val="CC0000"/>
                </a:solidFill>
                <a:latin typeface="Times New Roman" pitchFamily="18" charset="0"/>
                <a:cs typeface="Times New Roman" pitchFamily="18" charset="0"/>
              </a:rPr>
              <a:t>phù</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sa</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mặn</a:t>
            </a:r>
            <a:r>
              <a:rPr lang="en-US" dirty="0">
                <a:latin typeface="Cambria" pitchFamily="18" charset="0"/>
                <a:ea typeface="Cambria" pitchFamily="18" charset="0"/>
              </a:rPr>
              <a:t> ở </a:t>
            </a:r>
            <a:r>
              <a:rPr lang="en-US" dirty="0" err="1">
                <a:latin typeface="Cambria" pitchFamily="18" charset="0"/>
                <a:ea typeface="Cambria" pitchFamily="18" charset="0"/>
              </a:rPr>
              <a:t>Bến</a:t>
            </a:r>
            <a:r>
              <a:rPr lang="en-US" dirty="0">
                <a:latin typeface="Cambria" pitchFamily="18" charset="0"/>
                <a:ea typeface="Cambria" pitchFamily="18" charset="0"/>
              </a:rPr>
              <a:t> </a:t>
            </a:r>
            <a:r>
              <a:rPr lang="en-US" dirty="0" err="1">
                <a:latin typeface="Cambria" pitchFamily="18" charset="0"/>
                <a:ea typeface="Cambria" pitchFamily="18" charset="0"/>
              </a:rPr>
              <a:t>Tre</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phèn</a:t>
            </a:r>
            <a:r>
              <a:rPr lang="en-US" dirty="0">
                <a:latin typeface="Cambria" pitchFamily="18" charset="0"/>
                <a:ea typeface="Cambria" pitchFamily="18" charset="0"/>
              </a:rPr>
              <a:t> ở </a:t>
            </a:r>
            <a:r>
              <a:rPr lang="en-US" dirty="0" err="1">
                <a:latin typeface="Cambria" pitchFamily="18" charset="0"/>
                <a:ea typeface="Cambria" pitchFamily="18" charset="0"/>
              </a:rPr>
              <a:t>Cà</a:t>
            </a:r>
            <a:r>
              <a:rPr lang="en-US" dirty="0">
                <a:latin typeface="Cambria" pitchFamily="18" charset="0"/>
                <a:ea typeface="Cambria" pitchFamily="18" charset="0"/>
              </a:rPr>
              <a:t> Mau</a:t>
            </a:r>
          </a:p>
        </p:txBody>
      </p:sp>
      <p:pic>
        <p:nvPicPr>
          <p:cNvPr id="819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295399"/>
            <a:ext cx="3475098"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Bến Tre ứng phó với xâm nhập mặn mùa khô đến sớm - Tạp chí Kinh tế Sài Gò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14800"/>
            <a:ext cx="3475098" cy="21452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681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randombar(horizontal)">
                                      <p:cBhvr>
                                        <p:cTn id="15" dur="500"/>
                                        <p:tgtEl>
                                          <p:spTgt spid="819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8196"/>
                                        </p:tgtEl>
                                        <p:attrNameLst>
                                          <p:attrName>style.visibility</p:attrName>
                                        </p:attrNameLst>
                                      </p:cBhvr>
                                      <p:to>
                                        <p:strVal val="visible"/>
                                      </p:to>
                                    </p:set>
                                    <p:animEffect transition="in" filter="randombar(horizontal)">
                                      <p:cBhvr>
                                        <p:cTn id="21" dur="500"/>
                                        <p:tgtEl>
                                          <p:spTgt spid="819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của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phù</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667000"/>
            <a:ext cx="6792509" cy="2286000"/>
          </a:xfrm>
          <a:prstGeom prst="wedgeRoundRectCallout">
            <a:avLst>
              <a:gd name="adj1" fmla="val 46950"/>
              <a:gd name="adj2" fmla="val 842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Được hình thành do quá trình bồi tụ của các hệ thống sông.</a:t>
            </a:r>
          </a:p>
          <a:p>
            <a:pPr algn="just">
              <a:spcBef>
                <a:spcPts val="600"/>
              </a:spcBef>
              <a:spcAft>
                <a:spcPts val="0"/>
              </a:spcAft>
            </a:pPr>
            <a:r>
              <a:rPr lang="vi-VN" sz="2400" dirty="0">
                <a:latin typeface="Cambria" pitchFamily="18" charset="0"/>
                <a:ea typeface="Cambria" pitchFamily="18" charset="0"/>
              </a:rPr>
              <a:t>- Đặc điểm chung: tầng đất dày và phì nhiêu.</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PHÙ SA VÀ GIÁ TRỊ SỬ DỤNG </a:t>
            </a:r>
          </a:p>
        </p:txBody>
      </p:sp>
    </p:spTree>
    <p:extLst>
      <p:ext uri="{BB962C8B-B14F-4D97-AF65-F5344CB8AC3E}">
        <p14:creationId xmlns:p14="http://schemas.microsoft.com/office/powerpoint/2010/main" val="3242076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26384"/>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giá trị sử dụng đất phù sa trong sản xuất nông nghiệp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kể</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tên</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các loại cây trồng thích hợp với đất phù sa.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PHÙ SA VÀ GIÁ TRỊ SỬ DỤNG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539496"/>
            <a:ext cx="3657601" cy="1785104"/>
          </a:xfrm>
          <a:prstGeom prst="rect">
            <a:avLst/>
          </a:prstGeom>
          <a:solidFill>
            <a:srgbClr val="FFCCFF"/>
          </a:solidFill>
          <a:ln w="12700">
            <a:solidFill>
              <a:srgbClr val="0070C0"/>
            </a:solidFill>
          </a:ln>
        </p:spPr>
        <p:txBody>
          <a:bodyPr wrap="square">
            <a:spAutoFit/>
          </a:bodyPr>
          <a:lstStyle/>
          <a:p>
            <a:pPr algn="just"/>
            <a:r>
              <a:rPr lang="en-US" sz="2200" dirty="0">
                <a:latin typeface="Cambria" panose="02040503050406030204" pitchFamily="18" charset="0"/>
                <a:ea typeface="Cambria" panose="02040503050406030204" pitchFamily="18" charset="0"/>
              </a:rPr>
              <a:t>- T</a:t>
            </a:r>
            <a:r>
              <a:rPr lang="vi-VN" sz="2200" dirty="0">
                <a:latin typeface="Cambria" panose="02040503050406030204" pitchFamily="18" charset="0"/>
                <a:ea typeface="Cambria" panose="02040503050406030204" pitchFamily="18" charset="0"/>
              </a:rPr>
              <a:t>hích hợp trồng cây lương thực, rau, hoa màu và cây công nghiệp hằng năm.</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Các cây trồng thích hợp: lúa, ngô, khoai, sắn, rau...</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Giá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trị</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của đất </a:t>
            </a:r>
            <a:r>
              <a:rPr lang="en-US" sz="2400" b="1" dirty="0" err="1">
                <a:solidFill>
                  <a:srgbClr val="CC0000"/>
                </a:solidFill>
                <a:latin typeface="Times New Roman" pitchFamily="18" charset="0"/>
                <a:cs typeface="Times New Roman" pitchFamily="18" charset="0"/>
              </a:rPr>
              <a:t>phù</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sa</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ngô</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lúa</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endParaRPr lang="en-US" dirty="0">
              <a:latin typeface="Cambria" pitchFamily="18" charset="0"/>
              <a:ea typeface="Cambria" pitchFamily="18" charset="0"/>
            </a:endParaRPr>
          </a:p>
        </p:txBody>
      </p:sp>
      <p:pic>
        <p:nvPicPr>
          <p:cNvPr id="1126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4950" y="1289303"/>
            <a:ext cx="352425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040" y="4015485"/>
            <a:ext cx="3466160" cy="224458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617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randombar(horizontal)">
                                      <p:cBhvr>
                                        <p:cTn id="17" dur="500"/>
                                        <p:tgtEl>
                                          <p:spTgt spid="11266"/>
                                        </p:tgtEl>
                                      </p:cBhvr>
                                    </p:animEffect>
                                  </p:childTnLst>
                                </p:cTn>
                              </p:par>
                              <p:par>
                                <p:cTn id="18" presetID="14" presetClass="entr" presetSubtype="10" fill="hold" nodeType="withEffect">
                                  <p:stCondLst>
                                    <p:cond delay="0"/>
                                  </p:stCondLst>
                                  <p:childTnLst>
                                    <p:set>
                                      <p:cBhvr>
                                        <p:cTn id="19" dur="1" fill="hold">
                                          <p:stCondLst>
                                            <p:cond delay="0"/>
                                          </p:stCondLst>
                                        </p:cTn>
                                        <p:tgtEl>
                                          <p:spTgt spid="11267"/>
                                        </p:tgtEl>
                                        <p:attrNameLst>
                                          <p:attrName>style.visibility</p:attrName>
                                        </p:attrNameLst>
                                      </p:cBhvr>
                                      <p:to>
                                        <p:strVal val="visible"/>
                                      </p:to>
                                    </p:set>
                                    <p:animEffect transition="in" filter="randombar(horizontal)">
                                      <p:cBhvr>
                                        <p:cTn id="20" dur="500"/>
                                        <p:tgtEl>
                                          <p:spTgt spid="1126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92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giá trị sử dụng đất phù sa trong sản xuất </a:t>
            </a:r>
            <a:r>
              <a:rPr lang="en-US" sz="2400" i="1" dirty="0" err="1">
                <a:solidFill>
                  <a:srgbClr val="FF0000"/>
                </a:solidFill>
                <a:latin typeface="Cambria" panose="02040503050406030204" pitchFamily="18" charset="0"/>
                <a:ea typeface="Cambria" panose="02040503050406030204" pitchFamily="18" charset="0"/>
              </a:rPr>
              <a:t>thủy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sản</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PHÙ SA VÀ GIÁ TRỊ SỬ DỤNG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667071"/>
            <a:ext cx="3657601" cy="1200329"/>
          </a:xfrm>
          <a:prstGeom prst="rect">
            <a:avLst/>
          </a:prstGeom>
          <a:solidFill>
            <a:srgbClr val="FFCCFF"/>
          </a:solidFill>
          <a:ln w="12700">
            <a:solidFill>
              <a:srgbClr val="0070C0"/>
            </a:solidFill>
          </a:ln>
        </p:spPr>
        <p:txBody>
          <a:bodyPr wrap="square">
            <a:spAutoFit/>
          </a:bodyPr>
          <a:lstStyle/>
          <a:p>
            <a:pPr algn="just"/>
            <a:r>
              <a:rPr lang="en-US" sz="2400" dirty="0" err="1">
                <a:latin typeface="Cambria" panose="02040503050406030204" pitchFamily="18" charset="0"/>
                <a:ea typeface="Cambria" panose="02040503050406030204" pitchFamily="18" charset="0"/>
              </a:rPr>
              <a:t>Thuận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nuôi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trồng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thuỷ</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Giá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trị</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của đất </a:t>
            </a:r>
            <a:r>
              <a:rPr lang="en-US" sz="2400" b="1" dirty="0" err="1">
                <a:solidFill>
                  <a:srgbClr val="CC0000"/>
                </a:solidFill>
                <a:latin typeface="Times New Roman" pitchFamily="18" charset="0"/>
                <a:cs typeface="Times New Roman" pitchFamily="18" charset="0"/>
              </a:rPr>
              <a:t>phù</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sa</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Nuôi</a:t>
            </a:r>
            <a:r>
              <a:rPr lang="en-US" dirty="0">
                <a:latin typeface="Cambria" pitchFamily="18" charset="0"/>
                <a:ea typeface="Cambria" pitchFamily="18" charset="0"/>
              </a:rPr>
              <a:t> </a:t>
            </a:r>
            <a:r>
              <a:rPr lang="en-US" dirty="0" err="1">
                <a:latin typeface="Cambria" pitchFamily="18" charset="0"/>
                <a:ea typeface="Cambria" pitchFamily="18" charset="0"/>
              </a:rPr>
              <a:t>cá</a:t>
            </a:r>
            <a:r>
              <a:rPr lang="en-US" dirty="0">
                <a:latin typeface="Cambria" pitchFamily="18" charset="0"/>
                <a:ea typeface="Cambria" pitchFamily="18" charset="0"/>
              </a:rPr>
              <a:t> </a:t>
            </a:r>
            <a:r>
              <a:rPr lang="en-US" dirty="0" err="1">
                <a:latin typeface="Cambria" pitchFamily="18" charset="0"/>
                <a:ea typeface="Cambria" pitchFamily="18" charset="0"/>
              </a:rPr>
              <a:t>lóc</a:t>
            </a:r>
            <a:r>
              <a:rPr lang="en-US" dirty="0">
                <a:latin typeface="Cambria" pitchFamily="18" charset="0"/>
                <a:ea typeface="Cambria" pitchFamily="18" charset="0"/>
              </a:rPr>
              <a:t> ở An </a:t>
            </a:r>
            <a:r>
              <a:rPr lang="en-US" dirty="0" err="1">
                <a:latin typeface="Cambria" pitchFamily="18" charset="0"/>
                <a:ea typeface="Cambria" pitchFamily="18" charset="0"/>
              </a:rPr>
              <a:t>Giang</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Nuôi</a:t>
            </a:r>
            <a:r>
              <a:rPr lang="en-US" dirty="0">
                <a:latin typeface="Cambria" pitchFamily="18" charset="0"/>
                <a:ea typeface="Cambria" pitchFamily="18" charset="0"/>
              </a:rPr>
              <a:t> </a:t>
            </a:r>
            <a:r>
              <a:rPr lang="en-US" dirty="0" err="1">
                <a:latin typeface="Cambria" pitchFamily="18" charset="0"/>
                <a:ea typeface="Cambria" pitchFamily="18" charset="0"/>
              </a:rPr>
              <a:t>tôm</a:t>
            </a:r>
            <a:r>
              <a:rPr lang="en-US" dirty="0">
                <a:latin typeface="Cambria" pitchFamily="18" charset="0"/>
                <a:ea typeface="Cambria" pitchFamily="18" charset="0"/>
              </a:rPr>
              <a:t> ở </a:t>
            </a:r>
            <a:r>
              <a:rPr lang="en-US" dirty="0" err="1">
                <a:latin typeface="Cambria" pitchFamily="18" charset="0"/>
                <a:ea typeface="Cambria" pitchFamily="18" charset="0"/>
              </a:rPr>
              <a:t>Cà</a:t>
            </a:r>
            <a:r>
              <a:rPr lang="en-US" dirty="0">
                <a:latin typeface="Cambria" pitchFamily="18" charset="0"/>
                <a:ea typeface="Cambria" pitchFamily="18" charset="0"/>
              </a:rPr>
              <a:t> Mau</a:t>
            </a:r>
          </a:p>
        </p:txBody>
      </p:sp>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81713"/>
            <a:ext cx="3528125" cy="214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5459" y="4073076"/>
            <a:ext cx="3503741" cy="2186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605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randombar(horizontal)">
                                      <p:cBhvr>
                                        <p:cTn id="15" dur="500"/>
                                        <p:tgtEl>
                                          <p:spTgt spid="1229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randombar(horizontal)">
                                      <p:cBhvr>
                                        <p:cTn id="21" dur="500"/>
                                        <p:tgtEl>
                                          <p:spTgt spid="1229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Giá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trị</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của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phù</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707719"/>
            <a:ext cx="6553198" cy="2092881"/>
          </a:xfrm>
          <a:prstGeom prst="rect">
            <a:avLst/>
          </a:prstGeom>
        </p:spPr>
        <p:txBody>
          <a:bodyPr wrap="square">
            <a:spAutoFit/>
          </a:bodyPr>
          <a:lstStyle/>
          <a:p>
            <a:pPr algn="just">
              <a:spcBef>
                <a:spcPts val="600"/>
              </a:spcBef>
              <a:spcAft>
                <a:spcPts val="0"/>
              </a:spcAft>
            </a:pPr>
            <a:r>
              <a:rPr lang="vi-VN" sz="2400" b="1" dirty="0">
                <a:latin typeface="Cambria" pitchFamily="18" charset="0"/>
                <a:ea typeface="Cambria" pitchFamily="18" charset="0"/>
              </a:rPr>
              <a:t>- Đối với nông nghiệp: </a:t>
            </a:r>
            <a:r>
              <a:rPr lang="vi-VN" sz="2400" dirty="0">
                <a:latin typeface="Cambria" pitchFamily="18" charset="0"/>
                <a:ea typeface="Cambria" pitchFamily="18" charset="0"/>
              </a:rPr>
              <a:t>thích hợp trồng cây lương thực, rau, hoa màu và cây công nghiệp hằng năm.</a:t>
            </a:r>
          </a:p>
          <a:p>
            <a:pPr algn="just">
              <a:spcBef>
                <a:spcPts val="600"/>
              </a:spcBef>
              <a:spcAft>
                <a:spcPts val="0"/>
              </a:spcAft>
            </a:pPr>
            <a:r>
              <a:rPr lang="vi-VN" sz="2400" b="1" dirty="0">
                <a:latin typeface="Cambria" pitchFamily="18" charset="0"/>
                <a:ea typeface="Cambria" pitchFamily="18" charset="0"/>
              </a:rPr>
              <a:t>- Đối với thuỷ sản: </a:t>
            </a:r>
            <a:r>
              <a:rPr lang="vi-VN" sz="2400" dirty="0">
                <a:latin typeface="Cambria" pitchFamily="18" charset="0"/>
                <a:ea typeface="Cambria" pitchFamily="18" charset="0"/>
              </a:rPr>
              <a:t>thuận lợi cho khai thác và nuôi trồng thuỷ sản.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PHÙ SA VÀ GIÁ TRỊ SỬ DỤNG </a:t>
            </a:r>
          </a:p>
        </p:txBody>
      </p:sp>
    </p:spTree>
    <p:extLst>
      <p:ext uri="{BB962C8B-B14F-4D97-AF65-F5344CB8AC3E}">
        <p14:creationId xmlns:p14="http://schemas.microsoft.com/office/powerpoint/2010/main" val="790339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a:t>
            </a:r>
            <a:r>
              <a:rPr lang="en-US" sz="2400" b="1" dirty="0">
                <a:solidFill>
                  <a:srgbClr val="0D30DD"/>
                </a:solidFill>
                <a:latin typeface="Cambria" pitchFamily="18" charset="0"/>
              </a:rPr>
              <a:t> Ở NƯỚC TA </a:t>
            </a:r>
            <a:r>
              <a:rPr lang="vi-VN" sz="2400" b="1" dirty="0">
                <a:solidFill>
                  <a:srgbClr val="0D30DD"/>
                </a:solidFill>
                <a:latin typeface="Cambria" pitchFamily="18" charset="0"/>
              </a:rPr>
              <a:t> </a:t>
            </a:r>
            <a:endParaRPr lang="en-US" sz="2400" b="1" dirty="0">
              <a:solidFill>
                <a:srgbClr val="0D30DD"/>
              </a:solidFill>
              <a:latin typeface="Cambria" pitchFamily="18" charset="0"/>
            </a:endParaRPr>
          </a:p>
        </p:txBody>
      </p:sp>
      <p:sp>
        <p:nvSpPr>
          <p:cNvPr id="22" name="Rectangle 21"/>
          <p:cNvSpPr/>
          <p:nvPr/>
        </p:nvSpPr>
        <p:spPr>
          <a:xfrm>
            <a:off x="268865" y="1447800"/>
            <a:ext cx="3998335" cy="5062924"/>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5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NHÓM 1, 2, 3 VÀ 4: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video clip,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itchFamily="18" charset="0"/>
                <a:ea typeface="Cambria" pitchFamily="18" charset="0"/>
              </a:rPr>
              <a:t>Nêu thực trạng thoái hóa đất ở nước ta.</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Nguyên nhân nào gây nên tình trạng thoái hóa đất ở nước ta?</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a:solidFill>
                  <a:srgbClr val="FF0000"/>
                </a:solidFill>
                <a:latin typeface="Cambria" panose="02040503050406030204" pitchFamily="18" charset="0"/>
                <a:ea typeface="Cambria" panose="02040503050406030204" pitchFamily="18" charset="0"/>
              </a:rPr>
              <a:t>video clip,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 và kênh chữ SGK, cho biết</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hậu quả của việc thoái hóa đất ở nước ta.</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các biện pháp chống thoái hóa đất ở nước ta hiện nay.</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060" y="1581150"/>
            <a:ext cx="660399" cy="704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2">
            <a:hlinkClick r:id="" action="ppaction://media"/>
            <a:extLst>
              <a:ext uri="{FF2B5EF4-FFF2-40B4-BE49-F238E27FC236}">
                <a16:creationId xmlns:a16="http://schemas.microsoft.com/office/drawing/2014/main" id="{1E81DC88-7ABF-7883-29E0-4258E6386C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99018"/>
            <a:ext cx="4419600" cy="5165539"/>
          </a:xfrm>
          <a:prstGeom prst="rect">
            <a:avLst/>
          </a:prstGeom>
        </p:spPr>
      </p:pic>
    </p:spTree>
    <p:extLst>
      <p:ext uri="{BB962C8B-B14F-4D97-AF65-F5344CB8AC3E}">
        <p14:creationId xmlns:p14="http://schemas.microsoft.com/office/powerpoint/2010/main" val="1814046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8"/>
                </p:tgtEl>
              </p:cMediaNode>
            </p:video>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và</a:t>
            </a:r>
            <a:r>
              <a:rPr lang="en-US" dirty="0">
                <a:latin typeface="Cambria" pitchFamily="18" charset="0"/>
                <a:ea typeface="Cambria" pitchFamily="18" charset="0"/>
              </a:rPr>
              <a:t> </a:t>
            </a:r>
            <a:r>
              <a:rPr lang="en-US" dirty="0" err="1">
                <a:latin typeface="Cambria" pitchFamily="18" charset="0"/>
                <a:ea typeface="Cambria" pitchFamily="18" charset="0"/>
              </a:rPr>
              <a:t>bảo</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Sử</a:t>
            </a:r>
            <a:r>
              <a:rPr lang="en-US" dirty="0">
                <a:latin typeface="Cambria" pitchFamily="18" charset="0"/>
                <a:ea typeface="Cambria" pitchFamily="18" charset="0"/>
              </a:rPr>
              <a:t> </a:t>
            </a:r>
            <a:r>
              <a:rPr lang="en-US" dirty="0" err="1">
                <a:latin typeface="Cambria" pitchFamily="18" charset="0"/>
                <a:ea typeface="Cambria" pitchFamily="18" charset="0"/>
              </a:rPr>
              <a:t>dụng</a:t>
            </a:r>
            <a:r>
              <a:rPr lang="en-US" dirty="0">
                <a:latin typeface="Cambria" pitchFamily="18" charset="0"/>
                <a:ea typeface="Cambria" pitchFamily="18" charset="0"/>
              </a:rPr>
              <a:t> </a:t>
            </a:r>
            <a:r>
              <a:rPr lang="en-US" dirty="0" err="1">
                <a:latin typeface="Cambria" pitchFamily="18" charset="0"/>
                <a:ea typeface="Cambria" pitchFamily="18" charset="0"/>
              </a:rPr>
              <a:t>bón</a:t>
            </a:r>
            <a:r>
              <a:rPr lang="en-US" dirty="0">
                <a:latin typeface="Cambria" pitchFamily="18" charset="0"/>
                <a:ea typeface="Cambria" pitchFamily="18" charset="0"/>
              </a:rPr>
              <a:t> </a:t>
            </a:r>
            <a:r>
              <a:rPr lang="en-US" dirty="0" err="1">
                <a:latin typeface="Cambria" pitchFamily="18" charset="0"/>
                <a:ea typeface="Cambria" pitchFamily="18" charset="0"/>
              </a:rPr>
              <a:t>phân</a:t>
            </a:r>
            <a:r>
              <a:rPr lang="en-US" dirty="0">
                <a:latin typeface="Cambria" pitchFamily="18" charset="0"/>
                <a:ea typeface="Cambria" pitchFamily="18" charset="0"/>
              </a:rPr>
              <a:t> </a:t>
            </a:r>
            <a:r>
              <a:rPr lang="en-US" dirty="0" err="1">
                <a:latin typeface="Cambria" pitchFamily="18" charset="0"/>
                <a:ea typeface="Cambria" pitchFamily="18" charset="0"/>
              </a:rPr>
              <a:t>hữu</a:t>
            </a:r>
            <a:r>
              <a:rPr lang="en-US" dirty="0">
                <a:latin typeface="Cambria" pitchFamily="18" charset="0"/>
                <a:ea typeface="Cambria" pitchFamily="18" charset="0"/>
              </a:rPr>
              <a:t> </a:t>
            </a:r>
            <a:r>
              <a:rPr lang="en-US" dirty="0" err="1">
                <a:latin typeface="Cambria" pitchFamily="18" charset="0"/>
                <a:ea typeface="Cambria" pitchFamily="18" charset="0"/>
              </a:rPr>
              <a:t>cơ</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a:latin typeface="Cambria" pitchFamily="18" charset="0"/>
                <a:ea typeface="Cambria" pitchFamily="18" charset="0"/>
              </a:rPr>
              <a:t>Đốt</a:t>
            </a:r>
            <a:r>
              <a:rPr lang="en-US" dirty="0">
                <a:latin typeface="Cambria" pitchFamily="18" charset="0"/>
                <a:ea typeface="Cambria" pitchFamily="18" charset="0"/>
              </a:rPr>
              <a:t> </a:t>
            </a:r>
            <a:r>
              <a:rPr lang="en-US" dirty="0" err="1">
                <a:latin typeface="Cambria" pitchFamily="18" charset="0"/>
                <a:ea typeface="Cambria" pitchFamily="18" charset="0"/>
              </a:rPr>
              <a:t>rừng</a:t>
            </a:r>
            <a:r>
              <a:rPr lang="en-US" dirty="0">
                <a:latin typeface="Cambria" pitchFamily="18" charset="0"/>
                <a:ea typeface="Cambria" pitchFamily="18" charset="0"/>
              </a:rPr>
              <a:t> </a:t>
            </a:r>
            <a:r>
              <a:rPr lang="en-US" dirty="0" err="1">
                <a:latin typeface="Cambria" pitchFamily="18" charset="0"/>
                <a:ea typeface="Cambria" pitchFamily="18" charset="0"/>
              </a:rPr>
              <a:t>làm</a:t>
            </a:r>
            <a:r>
              <a:rPr lang="en-US" dirty="0">
                <a:latin typeface="Cambria" pitchFamily="18" charset="0"/>
                <a:ea typeface="Cambria" pitchFamily="18" charset="0"/>
              </a:rPr>
              <a:t> </a:t>
            </a:r>
            <a:r>
              <a:rPr lang="en-US" dirty="0" err="1">
                <a:latin typeface="Cambria" pitchFamily="18" charset="0"/>
                <a:ea typeface="Cambria" pitchFamily="18" charset="0"/>
              </a:rPr>
              <a:t>nương</a:t>
            </a:r>
            <a:r>
              <a:rPr lang="en-US" dirty="0">
                <a:latin typeface="Cambria" pitchFamily="18" charset="0"/>
                <a:ea typeface="Cambria" pitchFamily="18" charset="0"/>
              </a:rPr>
              <a:t> </a:t>
            </a:r>
            <a:r>
              <a:rPr lang="en-US" dirty="0" err="1">
                <a:latin typeface="Cambria" pitchFamily="18" charset="0"/>
                <a:ea typeface="Cambria" pitchFamily="18" charset="0"/>
              </a:rPr>
              <a:t>rẫy</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a:t>
            </a:r>
            <a:r>
              <a:rPr lang="en-US" sz="2400" b="1" dirty="0">
                <a:solidFill>
                  <a:srgbClr val="0D30DD"/>
                </a:solidFill>
                <a:latin typeface="Cambria" pitchFamily="18" charset="0"/>
              </a:rPr>
              <a:t> Ở NƯỚC TA </a:t>
            </a:r>
            <a:r>
              <a:rPr lang="vi-VN" sz="2400" b="1" dirty="0">
                <a:solidFill>
                  <a:srgbClr val="0D30DD"/>
                </a:solidFill>
                <a:latin typeface="Cambria" pitchFamily="18" charset="0"/>
              </a:rPr>
              <a:t> </a:t>
            </a:r>
            <a:endParaRPr lang="en-US" sz="2400" b="1" dirty="0">
              <a:solidFill>
                <a:srgbClr val="0D30DD"/>
              </a:solidFill>
              <a:latin typeface="Cambria"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 y="1424818"/>
            <a:ext cx="3795268"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1424818"/>
            <a:ext cx="3810000"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1" y="4114466"/>
            <a:ext cx="3810000" cy="21119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055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046989596"/>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 </a:t>
            </a:r>
            <a:r>
              <a:rPr lang="en-US" sz="2400" b="1" dirty="0">
                <a:solidFill>
                  <a:srgbClr val="0D30DD"/>
                </a:solidFill>
                <a:latin typeface="Cambria" pitchFamily="18" charset="0"/>
              </a:rPr>
              <a:t>Ở NƯỚC TA</a:t>
            </a: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09273"/>
            <a:ext cx="6553198" cy="3048527"/>
          </a:xfrm>
          <a:prstGeom prst="rect">
            <a:avLst/>
          </a:prstGeom>
        </p:spPr>
        <p:txBody>
          <a:bodyPr wrap="square">
            <a:spAutoFit/>
          </a:bodyPr>
          <a:lstStyle/>
          <a:p>
            <a:pPr algn="just">
              <a:lnSpc>
                <a:spcPct val="115000"/>
              </a:lnSpc>
              <a:spcBef>
                <a:spcPts val="600"/>
              </a:spcBef>
              <a:spcAft>
                <a:spcPts val="0"/>
              </a:spcAft>
            </a:pPr>
            <a:r>
              <a:rPr lang="vi-VN" sz="2200" b="1" dirty="0">
                <a:latin typeface="Cambria" pitchFamily="18" charset="0"/>
                <a:ea typeface="Cambria" pitchFamily="18" charset="0"/>
                <a:cs typeface="Times New Roman"/>
              </a:rPr>
              <a:t>- Thực trạng: </a:t>
            </a:r>
          </a:p>
          <a:p>
            <a:pPr algn="just">
              <a:lnSpc>
                <a:spcPct val="115000"/>
              </a:lnSpc>
              <a:spcBef>
                <a:spcPts val="600"/>
              </a:spcBef>
              <a:spcAft>
                <a:spcPts val="0"/>
              </a:spcAft>
            </a:pPr>
            <a:r>
              <a:rPr lang="vi-VN" sz="2200" dirty="0">
                <a:latin typeface="Cambria" pitchFamily="18" charset="0"/>
                <a:ea typeface="Cambria" pitchFamily="18" charset="0"/>
                <a:cs typeface="Times New Roman"/>
              </a:rPr>
              <a:t>+ Đất bị rửa trôi, xói mòn chiếm diện tích lớn ở các vùng đồi núi.</a:t>
            </a:r>
          </a:p>
          <a:p>
            <a:pPr algn="just">
              <a:lnSpc>
                <a:spcPct val="115000"/>
              </a:lnSpc>
              <a:spcBef>
                <a:spcPts val="600"/>
              </a:spcBef>
              <a:spcAft>
                <a:spcPts val="0"/>
              </a:spcAft>
            </a:pPr>
            <a:r>
              <a:rPr lang="vi-VN" sz="2200" dirty="0">
                <a:latin typeface="Cambria" pitchFamily="18" charset="0"/>
                <a:ea typeface="Cambria" pitchFamily="18" charset="0"/>
                <a:cs typeface="Times New Roman"/>
              </a:rPr>
              <a:t> + Đất canh tác, nhất là đất trồng trọt bị suy giảm độ phì, bạc màu.</a:t>
            </a:r>
          </a:p>
          <a:p>
            <a:pPr algn="just">
              <a:lnSpc>
                <a:spcPct val="115000"/>
              </a:lnSpc>
              <a:spcBef>
                <a:spcPts val="600"/>
              </a:spcBef>
              <a:spcAft>
                <a:spcPts val="0"/>
              </a:spcAft>
            </a:pPr>
            <a:r>
              <a:rPr lang="vi-VN" sz="2200" dirty="0">
                <a:latin typeface="Cambria" pitchFamily="18" charset="0"/>
                <a:ea typeface="Cambria" pitchFamily="18" charset="0"/>
                <a:cs typeface="Times New Roman"/>
              </a:rPr>
              <a:t>+ Nguy cơ đất bị hoang mạc hoá xảy ra ở một số nơi khô hạn; mặn hoá.</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 </a:t>
            </a:r>
            <a:r>
              <a:rPr lang="en-US" sz="2400" b="1" dirty="0">
                <a:solidFill>
                  <a:srgbClr val="0D30DD"/>
                </a:solidFill>
                <a:latin typeface="Cambria" pitchFamily="18" charset="0"/>
              </a:rPr>
              <a:t>Ở NƯỚC TA</a:t>
            </a: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599" y="1371600"/>
            <a:ext cx="832373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err="1">
                <a:solidFill>
                  <a:srgbClr val="FF0000"/>
                </a:solidFill>
                <a:effectLst>
                  <a:outerShdw blurRad="38100" dist="38100" dir="2700000" algn="tl">
                    <a:srgbClr val="000000">
                      <a:alpha val="43137"/>
                    </a:srgbClr>
                  </a:outerShdw>
                </a:effectLst>
                <a:latin typeface="Cambria" pitchFamily="18" charset="0"/>
              </a:rPr>
              <a:t>Tiết</a:t>
            </a:r>
            <a:r>
              <a:rPr lang="en-US" sz="2400" b="1" dirty="0">
                <a:solidFill>
                  <a:srgbClr val="FF0000"/>
                </a:solidFill>
                <a:effectLst>
                  <a:outerShdw blurRad="38100" dist="38100" dir="2700000" algn="tl">
                    <a:srgbClr val="000000">
                      <a:alpha val="43137"/>
                    </a:srgbClr>
                  </a:outerShdw>
                </a:effectLst>
                <a:latin typeface="Cambria" pitchFamily="18" charset="0"/>
              </a:rPr>
              <a:t> 40, 41- BÀI 12. SỬ DỤNG HỢP LÍ TÀI NGUYÊN ĐẤT(</a:t>
            </a:r>
            <a:r>
              <a:rPr lang="en-US" sz="2400" b="1" dirty="0" err="1">
                <a:solidFill>
                  <a:srgbClr val="FF0000"/>
                </a:solidFill>
                <a:effectLst>
                  <a:outerShdw blurRad="38100" dist="38100" dir="2700000" algn="tl">
                    <a:srgbClr val="000000">
                      <a:alpha val="43137"/>
                    </a:srgbClr>
                  </a:outerShdw>
                </a:effectLst>
                <a:latin typeface="Cambria" pitchFamily="18" charset="0"/>
              </a:rPr>
              <a:t>tiết</a:t>
            </a:r>
            <a:r>
              <a:rPr lang="en-US" sz="2400" b="1" dirty="0">
                <a:solidFill>
                  <a:srgbClr val="FF0000"/>
                </a:solidFill>
                <a:effectLst>
                  <a:outerShdw blurRad="38100" dist="38100" dir="2700000" algn="tl">
                    <a:srgbClr val="000000">
                      <a:alpha val="43137"/>
                    </a:srgbClr>
                  </a:outerShdw>
                </a:effectLst>
                <a:latin typeface="Cambria" pitchFamily="18" charset="0"/>
              </a:rPr>
              <a:t> 2)</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ĐẤT FERALIT VÀ GIÁ TRỊ SỬ DỤNG </a:t>
            </a:r>
            <a:r>
              <a:rPr lang="en-US" sz="2400" b="1" dirty="0">
                <a:solidFill>
                  <a:srgbClr val="0D30DD"/>
                </a:solidFill>
                <a:effectLst>
                  <a:outerShdw blurRad="38100" dist="38100" dir="2700000" algn="tl">
                    <a:srgbClr val="000000">
                      <a:alpha val="43137"/>
                    </a:srgbClr>
                  </a:outerShdw>
                </a:effectLst>
                <a:latin typeface="Cambria" pitchFamily="18" charset="0"/>
              </a:rPr>
              <a:t> </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ĐẶC ĐIỂM CỦA ĐẤT PHÙ SA VÀ GIÁ TRỊ SỬ DỤNG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TÍNH CẤP THIẾT CỦA VẤN ĐỀ CHỐNG THOÁI HÓA ĐẤT</a:t>
            </a:r>
            <a:r>
              <a:rPr lang="en-US" sz="2400" b="1" dirty="0">
                <a:solidFill>
                  <a:srgbClr val="0D30DD"/>
                </a:solidFill>
                <a:effectLst>
                  <a:outerShdw blurRad="38100" dist="38100" dir="2700000" algn="tl">
                    <a:srgbClr val="000000">
                      <a:alpha val="43137"/>
                    </a:srgbClr>
                  </a:outerShdw>
                </a:effectLst>
                <a:latin typeface="Cambria" pitchFamily="18" charset="0"/>
              </a:rPr>
              <a:t> Ở NƯỚC TA</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020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023103720"/>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a:t>
            </a:r>
            <a:r>
              <a:rPr lang="en-US" sz="2400" b="1" dirty="0">
                <a:solidFill>
                  <a:srgbClr val="0D30DD"/>
                </a:solidFill>
                <a:latin typeface="Cambria" pitchFamily="18" charset="0"/>
              </a:rPr>
              <a:t> Ở NƯỚC TA</a:t>
            </a:r>
            <a:r>
              <a:rPr lang="vi-VN" sz="2400" b="1" dirty="0">
                <a:solidFill>
                  <a:srgbClr val="0D30DD"/>
                </a:solidFill>
                <a:latin typeface="Cambria" pitchFamily="18" charset="0"/>
              </a:rPr>
              <a: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174818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762002" y="2057400"/>
            <a:ext cx="6553198" cy="3246210"/>
          </a:xfrm>
          <a:prstGeom prst="rect">
            <a:avLst/>
          </a:prstGeom>
        </p:spPr>
        <p:txBody>
          <a:bodyPr wrap="square">
            <a:spAutoFit/>
          </a:bodyPr>
          <a:lstStyle/>
          <a:p>
            <a:pPr algn="just">
              <a:lnSpc>
                <a:spcPct val="115000"/>
              </a:lnSpc>
              <a:spcBef>
                <a:spcPts val="600"/>
              </a:spcBef>
              <a:spcAft>
                <a:spcPts val="0"/>
              </a:spcAft>
            </a:pPr>
            <a:r>
              <a:rPr lang="vi-VN" sz="2200" b="1" dirty="0">
                <a:latin typeface="Cambria" pitchFamily="18" charset="0"/>
                <a:ea typeface="Cambria" pitchFamily="18" charset="0"/>
                <a:cs typeface="Times New Roman"/>
              </a:rPr>
              <a:t>- Biện pháp: </a:t>
            </a:r>
          </a:p>
          <a:p>
            <a:pPr algn="just">
              <a:lnSpc>
                <a:spcPct val="115000"/>
              </a:lnSpc>
              <a:spcBef>
                <a:spcPts val="600"/>
              </a:spcBef>
              <a:spcAft>
                <a:spcPts val="0"/>
              </a:spcAft>
            </a:pPr>
            <a:r>
              <a:rPr lang="vi-VN" sz="2200" dirty="0">
                <a:latin typeface="Cambria" pitchFamily="18" charset="0"/>
                <a:ea typeface="Cambria" pitchFamily="18" charset="0"/>
                <a:cs typeface="Times New Roman"/>
              </a:rPr>
              <a:t>+ Thực hiện nghiêm luật đất đai.</a:t>
            </a:r>
          </a:p>
          <a:p>
            <a:pPr algn="just">
              <a:lnSpc>
                <a:spcPct val="115000"/>
              </a:lnSpc>
              <a:spcBef>
                <a:spcPts val="600"/>
              </a:spcBef>
              <a:spcAft>
                <a:spcPts val="0"/>
              </a:spcAft>
            </a:pPr>
            <a:r>
              <a:rPr lang="vi-VN" sz="2200" dirty="0">
                <a:latin typeface="Cambria" pitchFamily="18" charset="0"/>
                <a:ea typeface="Cambria" pitchFamily="18" charset="0"/>
                <a:cs typeface="Times New Roman"/>
              </a:rPr>
              <a:t>+ Trồng rừng.</a:t>
            </a:r>
          </a:p>
          <a:p>
            <a:pPr algn="just">
              <a:lnSpc>
                <a:spcPct val="115000"/>
              </a:lnSpc>
              <a:spcBef>
                <a:spcPts val="600"/>
              </a:spcBef>
              <a:spcAft>
                <a:spcPts val="0"/>
              </a:spcAft>
            </a:pPr>
            <a:r>
              <a:rPr lang="vi-VN" sz="2200" dirty="0">
                <a:latin typeface="Cambria" pitchFamily="18" charset="0"/>
                <a:ea typeface="Cambria" pitchFamily="18" charset="0"/>
                <a:cs typeface="Times New Roman"/>
              </a:rPr>
              <a:t>+ Canh tác hợp lí, mô hình nông lâm kết hợp.</a:t>
            </a:r>
          </a:p>
          <a:p>
            <a:pPr algn="just">
              <a:lnSpc>
                <a:spcPct val="115000"/>
              </a:lnSpc>
              <a:spcBef>
                <a:spcPts val="600"/>
              </a:spcBef>
              <a:spcAft>
                <a:spcPts val="0"/>
              </a:spcAft>
            </a:pPr>
            <a:r>
              <a:rPr lang="vi-VN" sz="2200" dirty="0">
                <a:latin typeface="Cambria" pitchFamily="18" charset="0"/>
                <a:ea typeface="Cambria" pitchFamily="18" charset="0"/>
                <a:cs typeface="Times New Roman"/>
              </a:rPr>
              <a:t>+ Xây dựng công trình thủy lợi.</a:t>
            </a:r>
          </a:p>
          <a:p>
            <a:pPr algn="just">
              <a:lnSpc>
                <a:spcPct val="115000"/>
              </a:lnSpc>
              <a:spcBef>
                <a:spcPts val="600"/>
              </a:spcBef>
              <a:spcAft>
                <a:spcPts val="0"/>
              </a:spcAft>
            </a:pPr>
            <a:r>
              <a:rPr lang="vi-VN" sz="2200" dirty="0">
                <a:latin typeface="Cambria" pitchFamily="18" charset="0"/>
                <a:ea typeface="Cambria" pitchFamily="18" charset="0"/>
                <a:cs typeface="Times New Roman"/>
              </a:rPr>
              <a:t>+ Sử dụng phân bón và thuốc trừ sâu vi sinh.</a:t>
            </a:r>
          </a:p>
          <a:p>
            <a:pPr algn="just">
              <a:lnSpc>
                <a:spcPct val="115000"/>
              </a:lnSpc>
              <a:spcBef>
                <a:spcPts val="600"/>
              </a:spcBef>
              <a:spcAft>
                <a:spcPts val="0"/>
              </a:spcAft>
            </a:pPr>
            <a:r>
              <a:rPr lang="vi-VN" sz="2200" dirty="0">
                <a:latin typeface="Cambria" pitchFamily="18" charset="0"/>
                <a:ea typeface="Cambria" pitchFamily="18" charset="0"/>
                <a:cs typeface="Times New Roman"/>
              </a:rPr>
              <a:t>+ Kiểm soát và xử lí nước thải.</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 </a:t>
            </a:r>
            <a:r>
              <a:rPr lang="en-US" sz="2400" b="1" dirty="0">
                <a:solidFill>
                  <a:srgbClr val="0D30DD"/>
                </a:solidFill>
                <a:latin typeface="Cambria" pitchFamily="18" charset="0"/>
              </a:rPr>
              <a:t>Ở NƯỚC TA</a:t>
            </a:r>
          </a:p>
        </p:txBody>
      </p:sp>
    </p:spTree>
    <p:extLst>
      <p:ext uri="{BB962C8B-B14F-4D97-AF65-F5344CB8AC3E}">
        <p14:creationId xmlns:p14="http://schemas.microsoft.com/office/powerpoint/2010/main" val="308437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295400"/>
            <a:ext cx="6259110" cy="2554545"/>
          </a:xfrm>
          <a:prstGeom prst="rect">
            <a:avLst/>
          </a:prstGeom>
        </p:spPr>
        <p:txBody>
          <a:bodyPr wrap="square">
            <a:spAutoFit/>
          </a:bodyPr>
          <a:lstStyle/>
          <a:p>
            <a:pPr algn="just"/>
            <a:r>
              <a:rPr lang="vi-VN" sz="2000" dirty="0">
                <a:solidFill>
                  <a:srgbClr val="0D30DD"/>
                </a:solidFill>
                <a:latin typeface="Times New Roman"/>
                <a:ea typeface="Times New Roman"/>
              </a:rPr>
              <a:t>Đất feralit trên đá badan hay đất đỏ badan có thể trồng được nhiều loại cây trồng quan trọng và có giá trị kinh tế cao. Đất rất lý tưởng để trồng các loại cây lấy củ như gừng, khoai tây, khoai lang; các loại rau như cải, súp lơ, xà lách, rau thơm; các loại cây ăn trái như mít, ổi, chanh, mận; các loại cây công nghiệp như cao su, hồ tiêu, cà phê, hạt điều; và các loại cây dược liệu như đinh lăng, sâm bố chính, hoa đậu biết, sâm đương quy.</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909190"/>
            <a:ext cx="6019800" cy="264401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890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226132" y="2057400"/>
            <a:ext cx="7456108" cy="415498"/>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kiến thức đã học, em hãy hoàn thành bảng theo mẫu.</a:t>
            </a: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Table 2"/>
          <p:cNvGraphicFramePr>
            <a:graphicFrameLocks noGrp="1"/>
          </p:cNvGraphicFramePr>
          <p:nvPr>
            <p:extLst>
              <p:ext uri="{D42A27DB-BD31-4B8C-83A1-F6EECF244321}">
                <p14:modId xmlns:p14="http://schemas.microsoft.com/office/powerpoint/2010/main" val="3345993110"/>
              </p:ext>
            </p:extLst>
          </p:nvPr>
        </p:nvGraphicFramePr>
        <p:xfrm>
          <a:off x="1242557" y="2727198"/>
          <a:ext cx="7439682" cy="3534918"/>
        </p:xfrm>
        <a:graphic>
          <a:graphicData uri="http://schemas.openxmlformats.org/drawingml/2006/table">
            <a:tbl>
              <a:tblPr firstRow="1" bandRow="1">
                <a:tableStyleId>{5C22544A-7EE6-4342-B048-85BDC9FD1C3A}</a:tableStyleId>
              </a:tblPr>
              <a:tblGrid>
                <a:gridCol w="1022956">
                  <a:extLst>
                    <a:ext uri="{9D8B030D-6E8A-4147-A177-3AD203B41FA5}">
                      <a16:colId xmlns:a16="http://schemas.microsoft.com/office/drawing/2014/main" val="20000"/>
                    </a:ext>
                  </a:extLst>
                </a:gridCol>
                <a:gridCol w="3297087">
                  <a:extLst>
                    <a:ext uri="{9D8B030D-6E8A-4147-A177-3AD203B41FA5}">
                      <a16:colId xmlns:a16="http://schemas.microsoft.com/office/drawing/2014/main" val="20001"/>
                    </a:ext>
                  </a:extLst>
                </a:gridCol>
                <a:gridCol w="3119639">
                  <a:extLst>
                    <a:ext uri="{9D8B030D-6E8A-4147-A177-3AD203B41FA5}">
                      <a16:colId xmlns:a16="http://schemas.microsoft.com/office/drawing/2014/main" val="20002"/>
                    </a:ext>
                  </a:extLst>
                </a:gridCol>
              </a:tblGrid>
              <a:tr h="370840">
                <a:tc>
                  <a:txBody>
                    <a:bodyPr/>
                    <a:lstStyle/>
                    <a:p>
                      <a:pPr marL="28575" marR="28575" algn="ctr">
                        <a:lnSpc>
                          <a:spcPct val="115000"/>
                        </a:lnSpc>
                        <a:spcBef>
                          <a:spcPts val="600"/>
                        </a:spcBef>
                        <a:spcAft>
                          <a:spcPts val="0"/>
                        </a:spcAft>
                      </a:pPr>
                      <a:r>
                        <a:rPr lang="en-US" sz="1700" b="1" dirty="0" err="1">
                          <a:solidFill>
                            <a:srgbClr val="000000"/>
                          </a:solidFill>
                          <a:effectLst/>
                          <a:latin typeface="Cambria" pitchFamily="18" charset="0"/>
                          <a:ea typeface="Cambria" pitchFamily="18" charset="0"/>
                          <a:cs typeface="Times New Roman"/>
                        </a:rPr>
                        <a:t>Nhóm</a:t>
                      </a:r>
                      <a:r>
                        <a:rPr lang="en-US" sz="1700" b="1" dirty="0">
                          <a:solidFill>
                            <a:srgbClr val="000000"/>
                          </a:solidFill>
                          <a:effectLst/>
                          <a:latin typeface="Cambria" pitchFamily="18" charset="0"/>
                          <a:ea typeface="Cambria" pitchFamily="18" charset="0"/>
                          <a:cs typeface="Times New Roman"/>
                        </a:rPr>
                        <a:t> </a:t>
                      </a:r>
                      <a:r>
                        <a:rPr lang="en-US" sz="1700" b="1" dirty="0" err="1">
                          <a:solidFill>
                            <a:srgbClr val="000000"/>
                          </a:solidFill>
                          <a:effectLst/>
                          <a:latin typeface="Cambria" pitchFamily="18" charset="0"/>
                          <a:ea typeface="Cambria" pitchFamily="18" charset="0"/>
                          <a:cs typeface="Times New Roman"/>
                        </a:rPr>
                        <a:t>đất</a:t>
                      </a:r>
                      <a:endParaRPr lang="en-US" sz="1700" dirty="0">
                        <a:effectLst/>
                        <a:latin typeface="Cambria" pitchFamily="18" charset="0"/>
                        <a:ea typeface="Cambria" pitchFamily="18" charset="0"/>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lnSpc>
                          <a:spcPct val="115000"/>
                        </a:lnSpc>
                        <a:spcBef>
                          <a:spcPts val="600"/>
                        </a:spcBef>
                        <a:spcAft>
                          <a:spcPts val="0"/>
                        </a:spcAft>
                      </a:pPr>
                      <a:r>
                        <a:rPr lang="en-US" sz="1700" b="1" dirty="0" err="1">
                          <a:solidFill>
                            <a:srgbClr val="000000"/>
                          </a:solidFill>
                          <a:effectLst/>
                          <a:latin typeface="Cambria" pitchFamily="18" charset="0"/>
                          <a:ea typeface="Cambria" pitchFamily="18" charset="0"/>
                          <a:cs typeface="Times New Roman"/>
                        </a:rPr>
                        <a:t>Đất</a:t>
                      </a:r>
                      <a:r>
                        <a:rPr lang="en-US" sz="1700" b="1" dirty="0">
                          <a:solidFill>
                            <a:srgbClr val="000000"/>
                          </a:solidFill>
                          <a:effectLst/>
                          <a:latin typeface="Cambria" pitchFamily="18" charset="0"/>
                          <a:ea typeface="Cambria" pitchFamily="18" charset="0"/>
                          <a:cs typeface="Times New Roman"/>
                        </a:rPr>
                        <a:t> </a:t>
                      </a:r>
                      <a:r>
                        <a:rPr lang="en-US" sz="1700" b="1" dirty="0" err="1">
                          <a:solidFill>
                            <a:srgbClr val="000000"/>
                          </a:solidFill>
                          <a:effectLst/>
                          <a:latin typeface="Cambria" pitchFamily="18" charset="0"/>
                          <a:ea typeface="Cambria" pitchFamily="18" charset="0"/>
                          <a:cs typeface="Times New Roman"/>
                        </a:rPr>
                        <a:t>Feralit</a:t>
                      </a:r>
                      <a:endParaRPr lang="en-US" sz="1700" dirty="0">
                        <a:effectLst/>
                        <a:latin typeface="Cambria" pitchFamily="18" charset="0"/>
                        <a:ea typeface="Cambria" pitchFamily="18" charset="0"/>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lnSpc>
                          <a:spcPct val="115000"/>
                        </a:lnSpc>
                        <a:spcBef>
                          <a:spcPts val="600"/>
                        </a:spcBef>
                        <a:spcAft>
                          <a:spcPts val="0"/>
                        </a:spcAft>
                      </a:pPr>
                      <a:r>
                        <a:rPr lang="en-US" sz="1700" b="1">
                          <a:solidFill>
                            <a:srgbClr val="000000"/>
                          </a:solidFill>
                          <a:effectLst/>
                          <a:latin typeface="Cambria" pitchFamily="18" charset="0"/>
                          <a:ea typeface="Cambria" pitchFamily="18" charset="0"/>
                          <a:cs typeface="Times New Roman"/>
                        </a:rPr>
                        <a:t>Đất phù sa</a:t>
                      </a:r>
                      <a:endParaRPr lang="en-US" sz="1700">
                        <a:effectLst/>
                        <a:latin typeface="Cambria" pitchFamily="18" charset="0"/>
                        <a:ea typeface="Cambria" pitchFamily="18" charset="0"/>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28575" marR="28575" algn="ctr">
                        <a:lnSpc>
                          <a:spcPct val="115000"/>
                        </a:lnSpc>
                        <a:spcBef>
                          <a:spcPts val="600"/>
                        </a:spcBef>
                        <a:spcAft>
                          <a:spcPts val="0"/>
                        </a:spcAft>
                      </a:pPr>
                      <a:r>
                        <a:rPr lang="en-US" sz="1700" dirty="0" err="1">
                          <a:solidFill>
                            <a:srgbClr val="000000"/>
                          </a:solidFill>
                          <a:effectLst/>
                          <a:latin typeface="Cambria" pitchFamily="18" charset="0"/>
                          <a:ea typeface="Cambria" pitchFamily="18" charset="0"/>
                          <a:cs typeface="Times New Roman"/>
                        </a:rPr>
                        <a:t>Đặc</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điểm</a:t>
                      </a:r>
                      <a:endParaRPr lang="en-US" sz="1700" dirty="0">
                        <a:effectLst/>
                        <a:latin typeface="Cambria" pitchFamily="18" charset="0"/>
                        <a:ea typeface="Cambria" pitchFamily="18" charset="0"/>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Bef>
                          <a:spcPts val="600"/>
                        </a:spcBef>
                        <a:spcAft>
                          <a:spcPts val="0"/>
                        </a:spcAft>
                      </a:pPr>
                      <a:endParaRPr lang="en-US" sz="1700" dirty="0">
                        <a:effectLst/>
                        <a:latin typeface="Cambria" pitchFamily="18" charset="0"/>
                        <a:ea typeface="Cambria" pitchFamily="18" charset="0"/>
                        <a:cs typeface="Times New Roman"/>
                      </a:endParaRPr>
                    </a:p>
                    <a:p>
                      <a:pPr marL="28575" marR="28575" algn="just">
                        <a:lnSpc>
                          <a:spcPct val="115000"/>
                        </a:lnSpc>
                        <a:spcBef>
                          <a:spcPts val="600"/>
                        </a:spcBef>
                        <a:spcAft>
                          <a:spcPts val="0"/>
                        </a:spcAft>
                      </a:pPr>
                      <a:endParaRPr lang="en-US" sz="1700" dirty="0">
                        <a:effectLst/>
                        <a:latin typeface="Cambria" pitchFamily="18" charset="0"/>
                        <a:ea typeface="Cambria" pitchFamily="18" charset="0"/>
                        <a:cs typeface="Times New Roman"/>
                      </a:endParaRPr>
                    </a:p>
                    <a:p>
                      <a:pPr marL="28575" marR="28575" algn="just">
                        <a:lnSpc>
                          <a:spcPct val="115000"/>
                        </a:lnSpc>
                        <a:spcBef>
                          <a:spcPts val="600"/>
                        </a:spcBef>
                        <a:spcAft>
                          <a:spcPts val="0"/>
                        </a:spcAft>
                      </a:pPr>
                      <a:endParaRPr lang="en-US" sz="1700" dirty="0">
                        <a:effectLst/>
                        <a:latin typeface="Cambria" pitchFamily="18" charset="0"/>
                        <a:ea typeface="Cambria" pitchFamily="18" charset="0"/>
                        <a:cs typeface="Times New Roman"/>
                      </a:endParaRPr>
                    </a:p>
                    <a:p>
                      <a:pPr marL="28575" marR="28575" algn="just">
                        <a:lnSpc>
                          <a:spcPct val="115000"/>
                        </a:lnSpc>
                        <a:spcBef>
                          <a:spcPts val="600"/>
                        </a:spcBef>
                        <a:spcAft>
                          <a:spcPts val="0"/>
                        </a:spcAft>
                      </a:pPr>
                      <a:endParaRPr lang="en-US" sz="17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Bef>
                          <a:spcPts val="600"/>
                        </a:spcBef>
                        <a:spcAft>
                          <a:spcPts val="0"/>
                        </a:spcAft>
                      </a:pPr>
                      <a:endParaRPr lang="en-US" sz="17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28575" marR="28575" algn="ctr">
                        <a:lnSpc>
                          <a:spcPct val="115000"/>
                        </a:lnSpc>
                        <a:spcBef>
                          <a:spcPts val="600"/>
                        </a:spcBef>
                        <a:spcAft>
                          <a:spcPts val="0"/>
                        </a:spcAft>
                      </a:pPr>
                      <a:r>
                        <a:rPr lang="en-US" sz="1700" dirty="0" err="1">
                          <a:solidFill>
                            <a:srgbClr val="000000"/>
                          </a:solidFill>
                          <a:effectLst/>
                          <a:latin typeface="Cambria" pitchFamily="18" charset="0"/>
                          <a:ea typeface="Cambria" pitchFamily="18" charset="0"/>
                          <a:cs typeface="Times New Roman"/>
                        </a:rPr>
                        <a:t>Giá</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trị</a:t>
                      </a:r>
                      <a:r>
                        <a:rPr lang="en-US" sz="1700" dirty="0">
                          <a:solidFill>
                            <a:srgbClr val="000000"/>
                          </a:solidFill>
                          <a:effectLst/>
                          <a:latin typeface="Cambria" pitchFamily="18" charset="0"/>
                          <a:ea typeface="Cambria" pitchFamily="18" charset="0"/>
                          <a:cs typeface="Times New Roman"/>
                        </a:rPr>
                        <a:t> </a:t>
                      </a:r>
                    </a:p>
                    <a:p>
                      <a:pPr marL="28575" marR="28575" algn="ctr">
                        <a:lnSpc>
                          <a:spcPct val="115000"/>
                        </a:lnSpc>
                        <a:spcBef>
                          <a:spcPts val="600"/>
                        </a:spcBef>
                        <a:spcAft>
                          <a:spcPts val="0"/>
                        </a:spcAft>
                      </a:pPr>
                      <a:r>
                        <a:rPr lang="en-US" sz="1700" dirty="0" err="1">
                          <a:solidFill>
                            <a:srgbClr val="000000"/>
                          </a:solidFill>
                          <a:effectLst/>
                          <a:latin typeface="Cambria" pitchFamily="18" charset="0"/>
                          <a:ea typeface="Cambria" pitchFamily="18" charset="0"/>
                          <a:cs typeface="Times New Roman"/>
                        </a:rPr>
                        <a:t>sử</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dụng</a:t>
                      </a:r>
                      <a:endParaRPr lang="en-US" sz="1700" dirty="0">
                        <a:effectLst/>
                        <a:latin typeface="Cambria" pitchFamily="18" charset="0"/>
                        <a:ea typeface="Cambria" pitchFamily="18" charset="0"/>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Bef>
                          <a:spcPts val="600"/>
                        </a:spcBef>
                        <a:spcAft>
                          <a:spcPts val="0"/>
                        </a:spcAft>
                      </a:pPr>
                      <a:endParaRPr lang="en-US" sz="1700" dirty="0">
                        <a:effectLst/>
                        <a:latin typeface="Cambria" pitchFamily="18" charset="0"/>
                        <a:ea typeface="Cambria" pitchFamily="18" charset="0"/>
                        <a:cs typeface="Times New Roman"/>
                      </a:endParaRPr>
                    </a:p>
                    <a:p>
                      <a:pPr marL="28575" marR="28575" algn="just">
                        <a:lnSpc>
                          <a:spcPct val="115000"/>
                        </a:lnSpc>
                        <a:spcBef>
                          <a:spcPts val="600"/>
                        </a:spcBef>
                        <a:spcAft>
                          <a:spcPts val="0"/>
                        </a:spcAft>
                      </a:pPr>
                      <a:endParaRPr lang="en-US" sz="1700" dirty="0">
                        <a:effectLst/>
                        <a:latin typeface="Cambria" pitchFamily="18" charset="0"/>
                        <a:ea typeface="Cambria" pitchFamily="18" charset="0"/>
                        <a:cs typeface="Times New Roman"/>
                      </a:endParaRPr>
                    </a:p>
                    <a:p>
                      <a:pPr marL="28575" marR="28575" algn="just">
                        <a:lnSpc>
                          <a:spcPct val="115000"/>
                        </a:lnSpc>
                        <a:spcBef>
                          <a:spcPts val="600"/>
                        </a:spcBef>
                        <a:spcAft>
                          <a:spcPts val="0"/>
                        </a:spcAft>
                      </a:pPr>
                      <a:endParaRPr lang="en-US" sz="1700" dirty="0">
                        <a:effectLst/>
                        <a:latin typeface="Cambria" pitchFamily="18" charset="0"/>
                        <a:ea typeface="Cambria" pitchFamily="18" charset="0"/>
                        <a:cs typeface="Times New Roman"/>
                      </a:endParaRPr>
                    </a:p>
                    <a:p>
                      <a:pPr marL="28575" marR="28575" algn="just">
                        <a:lnSpc>
                          <a:spcPct val="115000"/>
                        </a:lnSpc>
                        <a:spcBef>
                          <a:spcPts val="600"/>
                        </a:spcBef>
                        <a:spcAft>
                          <a:spcPts val="0"/>
                        </a:spcAft>
                      </a:pPr>
                      <a:endParaRPr lang="en-US" sz="1700" dirty="0">
                        <a:effectLst/>
                        <a:latin typeface="Cambria" pitchFamily="18" charset="0"/>
                        <a:ea typeface="Cambria" pitchFamily="18" charset="0"/>
                        <a:cs typeface="Times New Roman"/>
                      </a:endParaRPr>
                    </a:p>
                    <a:p>
                      <a:pPr marL="28575" marR="28575" algn="just">
                        <a:lnSpc>
                          <a:spcPct val="115000"/>
                        </a:lnSpc>
                        <a:spcBef>
                          <a:spcPts val="600"/>
                        </a:spcBef>
                        <a:spcAft>
                          <a:spcPts val="0"/>
                        </a:spcAft>
                      </a:pPr>
                      <a:endParaRPr lang="en-US" sz="17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8575" algn="just">
                        <a:lnSpc>
                          <a:spcPct val="115000"/>
                        </a:lnSpc>
                        <a:spcBef>
                          <a:spcPts val="600"/>
                        </a:spcBef>
                        <a:spcAft>
                          <a:spcPts val="0"/>
                        </a:spcAft>
                      </a:pPr>
                      <a:endParaRPr lang="en-US" sz="17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226132" y="2057400"/>
            <a:ext cx="7456108" cy="415498"/>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kiến thức đã học, em hãy hoàn thành bảng theo mẫu.</a:t>
            </a: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Table 2"/>
          <p:cNvGraphicFramePr>
            <a:graphicFrameLocks noGrp="1"/>
          </p:cNvGraphicFramePr>
          <p:nvPr/>
        </p:nvGraphicFramePr>
        <p:xfrm>
          <a:off x="1242557" y="2727198"/>
          <a:ext cx="7439682" cy="3826002"/>
        </p:xfrm>
        <a:graphic>
          <a:graphicData uri="http://schemas.openxmlformats.org/drawingml/2006/table">
            <a:tbl>
              <a:tblPr firstRow="1" bandRow="1">
                <a:tableStyleId>{5C22544A-7EE6-4342-B048-85BDC9FD1C3A}</a:tableStyleId>
              </a:tblPr>
              <a:tblGrid>
                <a:gridCol w="1022956">
                  <a:extLst>
                    <a:ext uri="{9D8B030D-6E8A-4147-A177-3AD203B41FA5}">
                      <a16:colId xmlns:a16="http://schemas.microsoft.com/office/drawing/2014/main" val="20000"/>
                    </a:ext>
                  </a:extLst>
                </a:gridCol>
                <a:gridCol w="3297087">
                  <a:extLst>
                    <a:ext uri="{9D8B030D-6E8A-4147-A177-3AD203B41FA5}">
                      <a16:colId xmlns:a16="http://schemas.microsoft.com/office/drawing/2014/main" val="20001"/>
                    </a:ext>
                  </a:extLst>
                </a:gridCol>
                <a:gridCol w="3119639">
                  <a:extLst>
                    <a:ext uri="{9D8B030D-6E8A-4147-A177-3AD203B41FA5}">
                      <a16:colId xmlns:a16="http://schemas.microsoft.com/office/drawing/2014/main" val="20002"/>
                    </a:ext>
                  </a:extLst>
                </a:gridCol>
              </a:tblGrid>
              <a:tr h="370840">
                <a:tc>
                  <a:txBody>
                    <a:bodyPr/>
                    <a:lstStyle/>
                    <a:p>
                      <a:pPr marL="28575" marR="28575" algn="ctr">
                        <a:lnSpc>
                          <a:spcPct val="115000"/>
                        </a:lnSpc>
                        <a:spcBef>
                          <a:spcPts val="600"/>
                        </a:spcBef>
                        <a:spcAft>
                          <a:spcPts val="0"/>
                        </a:spcAft>
                      </a:pPr>
                      <a:r>
                        <a:rPr lang="en-US" sz="1700" b="1" dirty="0" err="1">
                          <a:solidFill>
                            <a:srgbClr val="000000"/>
                          </a:solidFill>
                          <a:effectLst/>
                          <a:latin typeface="Cambria" pitchFamily="18" charset="0"/>
                          <a:ea typeface="Cambria" pitchFamily="18" charset="0"/>
                          <a:cs typeface="Times New Roman"/>
                        </a:rPr>
                        <a:t>Nhóm</a:t>
                      </a:r>
                      <a:r>
                        <a:rPr lang="en-US" sz="1700" b="1" dirty="0">
                          <a:solidFill>
                            <a:srgbClr val="000000"/>
                          </a:solidFill>
                          <a:effectLst/>
                          <a:latin typeface="Cambria" pitchFamily="18" charset="0"/>
                          <a:ea typeface="Cambria" pitchFamily="18" charset="0"/>
                          <a:cs typeface="Times New Roman"/>
                        </a:rPr>
                        <a:t> </a:t>
                      </a:r>
                      <a:r>
                        <a:rPr lang="en-US" sz="1700" b="1" dirty="0" err="1">
                          <a:solidFill>
                            <a:srgbClr val="000000"/>
                          </a:solidFill>
                          <a:effectLst/>
                          <a:latin typeface="Cambria" pitchFamily="18" charset="0"/>
                          <a:ea typeface="Cambria" pitchFamily="18" charset="0"/>
                          <a:cs typeface="Times New Roman"/>
                        </a:rPr>
                        <a:t>đất</a:t>
                      </a:r>
                      <a:endParaRPr lang="en-US" sz="1700" dirty="0">
                        <a:effectLst/>
                        <a:latin typeface="Cambria" pitchFamily="18" charset="0"/>
                        <a:ea typeface="Cambria" pitchFamily="18" charset="0"/>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lnSpc>
                          <a:spcPct val="115000"/>
                        </a:lnSpc>
                        <a:spcBef>
                          <a:spcPts val="600"/>
                        </a:spcBef>
                        <a:spcAft>
                          <a:spcPts val="0"/>
                        </a:spcAft>
                      </a:pPr>
                      <a:r>
                        <a:rPr lang="en-US" sz="1700" b="1" dirty="0" err="1">
                          <a:solidFill>
                            <a:srgbClr val="000000"/>
                          </a:solidFill>
                          <a:effectLst/>
                          <a:latin typeface="Cambria" pitchFamily="18" charset="0"/>
                          <a:ea typeface="Cambria" pitchFamily="18" charset="0"/>
                          <a:cs typeface="Times New Roman"/>
                        </a:rPr>
                        <a:t>Đất</a:t>
                      </a:r>
                      <a:r>
                        <a:rPr lang="en-US" sz="1700" b="1" dirty="0">
                          <a:solidFill>
                            <a:srgbClr val="000000"/>
                          </a:solidFill>
                          <a:effectLst/>
                          <a:latin typeface="Cambria" pitchFamily="18" charset="0"/>
                          <a:ea typeface="Cambria" pitchFamily="18" charset="0"/>
                          <a:cs typeface="Times New Roman"/>
                        </a:rPr>
                        <a:t> </a:t>
                      </a:r>
                      <a:r>
                        <a:rPr lang="en-US" sz="1700" b="1" dirty="0" err="1">
                          <a:solidFill>
                            <a:srgbClr val="000000"/>
                          </a:solidFill>
                          <a:effectLst/>
                          <a:latin typeface="Cambria" pitchFamily="18" charset="0"/>
                          <a:ea typeface="Cambria" pitchFamily="18" charset="0"/>
                          <a:cs typeface="Times New Roman"/>
                        </a:rPr>
                        <a:t>Feralit</a:t>
                      </a:r>
                      <a:endParaRPr lang="en-US" sz="1700" dirty="0">
                        <a:effectLst/>
                        <a:latin typeface="Cambria" pitchFamily="18" charset="0"/>
                        <a:ea typeface="Cambria" pitchFamily="18" charset="0"/>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ctr">
                        <a:lnSpc>
                          <a:spcPct val="115000"/>
                        </a:lnSpc>
                        <a:spcBef>
                          <a:spcPts val="600"/>
                        </a:spcBef>
                        <a:spcAft>
                          <a:spcPts val="0"/>
                        </a:spcAft>
                      </a:pPr>
                      <a:r>
                        <a:rPr lang="en-US" sz="1700" b="1">
                          <a:solidFill>
                            <a:srgbClr val="000000"/>
                          </a:solidFill>
                          <a:effectLst/>
                          <a:latin typeface="Cambria" pitchFamily="18" charset="0"/>
                          <a:ea typeface="Cambria" pitchFamily="18" charset="0"/>
                          <a:cs typeface="Times New Roman"/>
                        </a:rPr>
                        <a:t>Đất phù sa</a:t>
                      </a:r>
                      <a:endParaRPr lang="en-US" sz="1700">
                        <a:effectLst/>
                        <a:latin typeface="Cambria" pitchFamily="18" charset="0"/>
                        <a:ea typeface="Cambria" pitchFamily="18" charset="0"/>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28575" marR="28575" algn="ctr">
                        <a:lnSpc>
                          <a:spcPct val="115000"/>
                        </a:lnSpc>
                        <a:spcBef>
                          <a:spcPts val="600"/>
                        </a:spcBef>
                        <a:spcAft>
                          <a:spcPts val="0"/>
                        </a:spcAft>
                      </a:pPr>
                      <a:r>
                        <a:rPr lang="en-US" sz="1700" dirty="0" err="1">
                          <a:solidFill>
                            <a:srgbClr val="000000"/>
                          </a:solidFill>
                          <a:effectLst/>
                          <a:latin typeface="Cambria" pitchFamily="18" charset="0"/>
                          <a:ea typeface="Cambria" pitchFamily="18" charset="0"/>
                          <a:cs typeface="Times New Roman"/>
                        </a:rPr>
                        <a:t>Đặc</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điểm</a:t>
                      </a:r>
                      <a:endParaRPr lang="en-US" sz="1700" dirty="0">
                        <a:effectLst/>
                        <a:latin typeface="Cambria" pitchFamily="18" charset="0"/>
                        <a:ea typeface="Cambria" pitchFamily="18" charset="0"/>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Bef>
                          <a:spcPts val="600"/>
                        </a:spcBef>
                        <a:spcAft>
                          <a:spcPts val="0"/>
                        </a:spcAft>
                      </a:pP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Có</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lớp</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vỏ</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phong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hoá</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dày</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thoáng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khí</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dễ</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thoát</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nước</a:t>
                      </a:r>
                      <a:r>
                        <a:rPr lang="en-US" sz="1700" dirty="0">
                          <a:solidFill>
                            <a:srgbClr val="000000"/>
                          </a:solidFill>
                          <a:effectLst/>
                          <a:latin typeface="Cambria" pitchFamily="18" charset="0"/>
                          <a:ea typeface="Cambria" pitchFamily="18" charset="0"/>
                          <a:cs typeface="Times New Roman"/>
                        </a:rPr>
                        <a:t>.</a:t>
                      </a:r>
                      <a:endParaRPr lang="en-US" sz="1700" dirty="0">
                        <a:effectLst/>
                        <a:latin typeface="Cambria" pitchFamily="18" charset="0"/>
                        <a:ea typeface="Cambria" pitchFamily="18" charset="0"/>
                        <a:cs typeface="Times New Roman"/>
                      </a:endParaRPr>
                    </a:p>
                    <a:p>
                      <a:pPr marL="28575" marR="28575" algn="just">
                        <a:lnSpc>
                          <a:spcPct val="115000"/>
                        </a:lnSpc>
                        <a:spcBef>
                          <a:spcPts val="600"/>
                        </a:spcBef>
                        <a:spcAft>
                          <a:spcPts val="0"/>
                        </a:spcAft>
                      </a:pP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Đất</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thường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có</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màu</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đỏ</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vàng</a:t>
                      </a:r>
                      <a:r>
                        <a:rPr lang="en-US" sz="1700" dirty="0">
                          <a:solidFill>
                            <a:srgbClr val="000000"/>
                          </a:solidFill>
                          <a:effectLst/>
                          <a:latin typeface="Cambria" pitchFamily="18" charset="0"/>
                          <a:ea typeface="Cambria" pitchFamily="18" charset="0"/>
                          <a:cs typeface="Times New Roman"/>
                        </a:rPr>
                        <a:t>.</a:t>
                      </a:r>
                      <a:endParaRPr lang="en-US" sz="1700" dirty="0">
                        <a:effectLst/>
                        <a:latin typeface="Cambria" pitchFamily="18" charset="0"/>
                        <a:ea typeface="Cambria" pitchFamily="18" charset="0"/>
                        <a:cs typeface="Times New Roman"/>
                      </a:endParaRPr>
                    </a:p>
                    <a:p>
                      <a:pPr marL="28575" marR="28575" algn="just">
                        <a:lnSpc>
                          <a:spcPct val="115000"/>
                        </a:lnSpc>
                        <a:spcBef>
                          <a:spcPts val="600"/>
                        </a:spcBef>
                        <a:spcAft>
                          <a:spcPts val="0"/>
                        </a:spcAft>
                      </a:pP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Phần</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lớn</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đất</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Feralit</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có</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đặc</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điểm</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chua</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nghèo</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các</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chất</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badơ</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và</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mùn</a:t>
                      </a:r>
                      <a:r>
                        <a:rPr lang="en-US" sz="1700" dirty="0">
                          <a:solidFill>
                            <a:srgbClr val="000000"/>
                          </a:solidFill>
                          <a:effectLst/>
                          <a:latin typeface="Cambria" pitchFamily="18" charset="0"/>
                          <a:ea typeface="Cambria" pitchFamily="18" charset="0"/>
                          <a:cs typeface="Times New Roman"/>
                        </a:rPr>
                        <a:t>.</a:t>
                      </a:r>
                      <a:endParaRPr lang="en-US" sz="17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Bef>
                          <a:spcPts val="600"/>
                        </a:spcBef>
                        <a:spcAft>
                          <a:spcPts val="0"/>
                        </a:spcAft>
                      </a:pP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Được</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hình</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thành</a:t>
                      </a:r>
                      <a:r>
                        <a:rPr lang="en-US" sz="1700" dirty="0">
                          <a:solidFill>
                            <a:srgbClr val="000000"/>
                          </a:solidFill>
                          <a:effectLst/>
                          <a:latin typeface="Cambria" pitchFamily="18" charset="0"/>
                          <a:ea typeface="Cambria" pitchFamily="18" charset="0"/>
                          <a:cs typeface="Times New Roman"/>
                        </a:rPr>
                        <a:t> do </a:t>
                      </a:r>
                      <a:r>
                        <a:rPr lang="en-US" sz="1700" dirty="0" err="1">
                          <a:solidFill>
                            <a:srgbClr val="000000"/>
                          </a:solidFill>
                          <a:effectLst/>
                          <a:latin typeface="Cambria" pitchFamily="18" charset="0"/>
                          <a:ea typeface="Cambria" pitchFamily="18" charset="0"/>
                          <a:cs typeface="Times New Roman"/>
                        </a:rPr>
                        <a:t>quá</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trình</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bồi</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tụ</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của</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các</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hệ</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thống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sông</a:t>
                      </a:r>
                      <a:r>
                        <a:rPr lang="en-US" sz="1700" dirty="0">
                          <a:solidFill>
                            <a:srgbClr val="000000"/>
                          </a:solidFill>
                          <a:effectLst/>
                          <a:latin typeface="Cambria" pitchFamily="18" charset="0"/>
                          <a:ea typeface="Cambria" pitchFamily="18" charset="0"/>
                          <a:cs typeface="Times New Roman"/>
                        </a:rPr>
                        <a:t>.</a:t>
                      </a:r>
                      <a:endParaRPr lang="en-US" sz="1700" dirty="0">
                        <a:effectLst/>
                        <a:latin typeface="Cambria" pitchFamily="18" charset="0"/>
                        <a:ea typeface="Cambria" pitchFamily="18" charset="0"/>
                        <a:cs typeface="Times New Roman"/>
                      </a:endParaRPr>
                    </a:p>
                    <a:p>
                      <a:pPr marL="28575" marR="28575" algn="just">
                        <a:lnSpc>
                          <a:spcPct val="115000"/>
                        </a:lnSpc>
                        <a:spcBef>
                          <a:spcPts val="600"/>
                        </a:spcBef>
                        <a:spcAft>
                          <a:spcPts val="0"/>
                        </a:spcAft>
                      </a:pP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Đặc</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điểm</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chung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tầng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đất</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dày</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và</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phì</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nhiêu</a:t>
                      </a:r>
                      <a:r>
                        <a:rPr lang="en-US" sz="1700" dirty="0">
                          <a:solidFill>
                            <a:srgbClr val="000000"/>
                          </a:solidFill>
                          <a:effectLst/>
                          <a:latin typeface="Cambria" pitchFamily="18" charset="0"/>
                          <a:ea typeface="Cambria" pitchFamily="18" charset="0"/>
                          <a:cs typeface="Times New Roman"/>
                        </a:rPr>
                        <a:t>.</a:t>
                      </a:r>
                      <a:endParaRPr lang="en-US" sz="17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28575" marR="28575" algn="ctr">
                        <a:lnSpc>
                          <a:spcPct val="115000"/>
                        </a:lnSpc>
                        <a:spcBef>
                          <a:spcPts val="600"/>
                        </a:spcBef>
                        <a:spcAft>
                          <a:spcPts val="0"/>
                        </a:spcAft>
                      </a:pPr>
                      <a:r>
                        <a:rPr lang="en-US" sz="1700" dirty="0" err="1">
                          <a:solidFill>
                            <a:srgbClr val="000000"/>
                          </a:solidFill>
                          <a:effectLst/>
                          <a:latin typeface="Cambria" pitchFamily="18" charset="0"/>
                          <a:ea typeface="Cambria" pitchFamily="18" charset="0"/>
                          <a:cs typeface="Times New Roman"/>
                        </a:rPr>
                        <a:t>Giá</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trị</a:t>
                      </a:r>
                      <a:r>
                        <a:rPr lang="en-US" sz="1700" dirty="0">
                          <a:solidFill>
                            <a:srgbClr val="000000"/>
                          </a:solidFill>
                          <a:effectLst/>
                          <a:latin typeface="Cambria" pitchFamily="18" charset="0"/>
                          <a:ea typeface="Cambria" pitchFamily="18" charset="0"/>
                          <a:cs typeface="Times New Roman"/>
                        </a:rPr>
                        <a:t> </a:t>
                      </a:r>
                    </a:p>
                    <a:p>
                      <a:pPr marL="28575" marR="28575" algn="ctr">
                        <a:lnSpc>
                          <a:spcPct val="115000"/>
                        </a:lnSpc>
                        <a:spcBef>
                          <a:spcPts val="600"/>
                        </a:spcBef>
                        <a:spcAft>
                          <a:spcPts val="0"/>
                        </a:spcAft>
                      </a:pPr>
                      <a:r>
                        <a:rPr lang="en-US" sz="1700" dirty="0" err="1">
                          <a:solidFill>
                            <a:srgbClr val="000000"/>
                          </a:solidFill>
                          <a:effectLst/>
                          <a:latin typeface="Cambria" pitchFamily="18" charset="0"/>
                          <a:ea typeface="Cambria" pitchFamily="18" charset="0"/>
                          <a:cs typeface="Times New Roman"/>
                        </a:rPr>
                        <a:t>sử</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dụng</a:t>
                      </a:r>
                      <a:endParaRPr lang="en-US" sz="1700" dirty="0">
                        <a:effectLst/>
                        <a:latin typeface="Cambria" pitchFamily="18" charset="0"/>
                        <a:ea typeface="Cambria" pitchFamily="18" charset="0"/>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Bef>
                          <a:spcPts val="600"/>
                        </a:spcBef>
                        <a:spcAft>
                          <a:spcPts val="0"/>
                        </a:spcAft>
                      </a:pP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Đối</a:t>
                      </a: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với</a:t>
                      </a: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nông</a:t>
                      </a: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nghiệp</a:t>
                      </a:r>
                      <a:r>
                        <a:rPr lang="en-US" sz="1700" i="1" dirty="0">
                          <a:solidFill>
                            <a:srgbClr val="000000"/>
                          </a:solidFill>
                          <a:effectLst/>
                          <a:latin typeface="Cambria" pitchFamily="18" charset="0"/>
                          <a:ea typeface="Cambria" pitchFamily="18" charset="0"/>
                          <a:cs typeface="Times New Roman"/>
                        </a:rPr>
                        <a:t>:</a:t>
                      </a:r>
                      <a:r>
                        <a:rPr lang="en-US" sz="1700" i="0" baseline="0" dirty="0">
                          <a:solidFill>
                            <a:schemeClr val="dk1"/>
                          </a:solidFill>
                          <a:effectLst/>
                          <a:latin typeface="Cambria" pitchFamily="18" charset="0"/>
                          <a:ea typeface="Cambria" pitchFamily="18" charset="0"/>
                          <a:cs typeface="Times New Roman"/>
                        </a:rPr>
                        <a:t> </a:t>
                      </a:r>
                      <a:r>
                        <a:rPr lang="en-US" sz="1700" i="0" baseline="0" dirty="0" err="1">
                          <a:solidFill>
                            <a:schemeClr val="dk1"/>
                          </a:solidFill>
                          <a:effectLst/>
                          <a:latin typeface="Cambria" pitchFamily="18" charset="0"/>
                          <a:ea typeface="Cambria" pitchFamily="18" charset="0"/>
                          <a:cs typeface="Times New Roman"/>
                        </a:rPr>
                        <a:t>t</a:t>
                      </a:r>
                      <a:r>
                        <a:rPr lang="en-US" sz="1700" dirty="0" err="1">
                          <a:solidFill>
                            <a:srgbClr val="000000"/>
                          </a:solidFill>
                          <a:effectLst/>
                          <a:latin typeface="Cambria" pitchFamily="18" charset="0"/>
                          <a:ea typeface="Cambria" pitchFamily="18" charset="0"/>
                          <a:cs typeface="Times New Roman"/>
                        </a:rPr>
                        <a:t>hích</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hợp</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trồng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cây</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công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nghiệp</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lâu</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năm</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cây</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ăn</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quả</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phát</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triển</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đồng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cỏ</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để</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chăn</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nuôi</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gia</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súc</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lớn</a:t>
                      </a:r>
                      <a:r>
                        <a:rPr lang="en-US" sz="1700" dirty="0">
                          <a:solidFill>
                            <a:srgbClr val="000000"/>
                          </a:solidFill>
                          <a:effectLst/>
                          <a:latin typeface="Cambria" pitchFamily="18" charset="0"/>
                          <a:ea typeface="Cambria" pitchFamily="18" charset="0"/>
                          <a:cs typeface="Times New Roman"/>
                        </a:rPr>
                        <a:t>,...</a:t>
                      </a:r>
                      <a:endParaRPr lang="en-US" sz="1700" dirty="0">
                        <a:effectLst/>
                        <a:latin typeface="Cambria" pitchFamily="18" charset="0"/>
                        <a:ea typeface="Cambria" pitchFamily="18" charset="0"/>
                        <a:cs typeface="Times New Roman"/>
                      </a:endParaRPr>
                    </a:p>
                    <a:p>
                      <a:pPr marL="28575" marR="28575" algn="just">
                        <a:lnSpc>
                          <a:spcPct val="115000"/>
                        </a:lnSpc>
                        <a:spcBef>
                          <a:spcPts val="600"/>
                        </a:spcBef>
                        <a:spcAft>
                          <a:spcPts val="0"/>
                        </a:spcAft>
                      </a:pP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Đối</a:t>
                      </a: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với</a:t>
                      </a: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lâm</a:t>
                      </a: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nghiệp</a:t>
                      </a:r>
                      <a:r>
                        <a:rPr lang="en-US" sz="1700" i="1" dirty="0">
                          <a:solidFill>
                            <a:srgbClr val="000000"/>
                          </a:solidFill>
                          <a:effectLst/>
                          <a:latin typeface="Cambria" pitchFamily="18" charset="0"/>
                          <a:ea typeface="Cambria" pitchFamily="18" charset="0"/>
                          <a:cs typeface="Times New Roman"/>
                        </a:rPr>
                        <a:t>:</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thích</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hợp</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để</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phát</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triển</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rừng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sản</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xuất</a:t>
                      </a:r>
                      <a:r>
                        <a:rPr lang="en-US" sz="1700" dirty="0">
                          <a:solidFill>
                            <a:srgbClr val="000000"/>
                          </a:solidFill>
                          <a:effectLst/>
                          <a:latin typeface="Cambria" pitchFamily="18" charset="0"/>
                          <a:ea typeface="Cambria" pitchFamily="18" charset="0"/>
                          <a:cs typeface="Times New Roman"/>
                        </a:rPr>
                        <a:t>.</a:t>
                      </a:r>
                      <a:endParaRPr lang="en-US" sz="17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8575" algn="just">
                        <a:lnSpc>
                          <a:spcPct val="115000"/>
                        </a:lnSpc>
                        <a:spcBef>
                          <a:spcPts val="600"/>
                        </a:spcBef>
                        <a:spcAft>
                          <a:spcPts val="0"/>
                        </a:spcAft>
                      </a:pP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Đối</a:t>
                      </a: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với</a:t>
                      </a: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nông</a:t>
                      </a: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nghiệp</a:t>
                      </a:r>
                      <a:r>
                        <a:rPr lang="en-US" sz="1700" i="1" dirty="0">
                          <a:solidFill>
                            <a:srgbClr val="000000"/>
                          </a:solidFill>
                          <a:effectLst/>
                          <a:latin typeface="Cambria" pitchFamily="18" charset="0"/>
                          <a:ea typeface="Cambria" pitchFamily="18" charset="0"/>
                          <a:cs typeface="Times New Roman"/>
                        </a:rPr>
                        <a:t>:</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thích</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hợp</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trồng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cây</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lương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thực</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rau</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hoa</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màu</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và</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cây</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công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nghiệp</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hằng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năm</a:t>
                      </a:r>
                      <a:r>
                        <a:rPr lang="en-US" sz="1700" dirty="0">
                          <a:solidFill>
                            <a:srgbClr val="000000"/>
                          </a:solidFill>
                          <a:effectLst/>
                          <a:latin typeface="Cambria" pitchFamily="18" charset="0"/>
                          <a:ea typeface="Cambria" pitchFamily="18" charset="0"/>
                          <a:cs typeface="Times New Roman"/>
                        </a:rPr>
                        <a:t>.</a:t>
                      </a:r>
                      <a:endParaRPr lang="en-US" sz="1700" dirty="0">
                        <a:effectLst/>
                        <a:latin typeface="Cambria" pitchFamily="18" charset="0"/>
                        <a:ea typeface="Cambria" pitchFamily="18" charset="0"/>
                        <a:cs typeface="Times New Roman"/>
                      </a:endParaRPr>
                    </a:p>
                    <a:p>
                      <a:pPr marL="28575" marR="28575" algn="just">
                        <a:lnSpc>
                          <a:spcPct val="115000"/>
                        </a:lnSpc>
                        <a:spcBef>
                          <a:spcPts val="600"/>
                        </a:spcBef>
                        <a:spcAft>
                          <a:spcPts val="0"/>
                        </a:spcAft>
                      </a:pP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Đối</a:t>
                      </a: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với</a:t>
                      </a: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thuỷ</a:t>
                      </a:r>
                      <a:r>
                        <a:rPr lang="en-US" sz="1700" i="1" dirty="0">
                          <a:solidFill>
                            <a:srgbClr val="000000"/>
                          </a:solidFill>
                          <a:effectLst/>
                          <a:latin typeface="Cambria" pitchFamily="18" charset="0"/>
                          <a:ea typeface="Cambria" pitchFamily="18" charset="0"/>
                          <a:cs typeface="Times New Roman"/>
                        </a:rPr>
                        <a:t> </a:t>
                      </a:r>
                      <a:r>
                        <a:rPr lang="en-US" sz="1700" i="1" dirty="0" err="1">
                          <a:solidFill>
                            <a:srgbClr val="000000"/>
                          </a:solidFill>
                          <a:effectLst/>
                          <a:latin typeface="Cambria" pitchFamily="18" charset="0"/>
                          <a:ea typeface="Cambria" pitchFamily="18" charset="0"/>
                          <a:cs typeface="Times New Roman"/>
                        </a:rPr>
                        <a:t>sản</a:t>
                      </a:r>
                      <a:r>
                        <a:rPr lang="en-US" sz="1700" i="1" dirty="0">
                          <a:solidFill>
                            <a:srgbClr val="000000"/>
                          </a:solidFill>
                          <a:effectLst/>
                          <a:latin typeface="Cambria" pitchFamily="18" charset="0"/>
                          <a:ea typeface="Cambria" pitchFamily="18" charset="0"/>
                          <a:cs typeface="Times New Roman"/>
                        </a:rPr>
                        <a:t>:</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thuận</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lợi</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cho</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khai</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thác</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và</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nuôi</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trồng</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thuỷ</a:t>
                      </a:r>
                      <a:r>
                        <a:rPr lang="en-US" sz="1700" dirty="0">
                          <a:solidFill>
                            <a:srgbClr val="000000"/>
                          </a:solidFill>
                          <a:effectLst/>
                          <a:latin typeface="Cambria" pitchFamily="18" charset="0"/>
                          <a:ea typeface="Cambria" pitchFamily="18" charset="0"/>
                          <a:cs typeface="Times New Roman"/>
                        </a:rPr>
                        <a:t> </a:t>
                      </a:r>
                      <a:r>
                        <a:rPr lang="en-US" sz="1700" dirty="0" err="1">
                          <a:solidFill>
                            <a:srgbClr val="000000"/>
                          </a:solidFill>
                          <a:effectLst/>
                          <a:latin typeface="Cambria" pitchFamily="18" charset="0"/>
                          <a:ea typeface="Cambria" pitchFamily="18" charset="0"/>
                          <a:cs typeface="Times New Roman"/>
                        </a:rPr>
                        <a:t>sản</a:t>
                      </a:r>
                      <a:r>
                        <a:rPr lang="en-US" sz="1700" dirty="0">
                          <a:solidFill>
                            <a:srgbClr val="000000"/>
                          </a:solidFill>
                          <a:effectLst/>
                          <a:latin typeface="Cambria" pitchFamily="18" charset="0"/>
                          <a:ea typeface="Cambria" pitchFamily="18" charset="0"/>
                          <a:cs typeface="Times New Roman"/>
                        </a:rPr>
                        <a:t>.</a:t>
                      </a:r>
                      <a:endParaRPr lang="en-US" sz="17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15266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523999" y="20293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l</a:t>
            </a:r>
            <a:r>
              <a:rPr lang="vi-VN" sz="2000" i="1" dirty="0">
                <a:solidFill>
                  <a:srgbClr val="FF0000"/>
                </a:solidFill>
                <a:latin typeface="Cambria" panose="02040503050406030204" pitchFamily="18" charset="0"/>
                <a:ea typeface="Cambria" panose="02040503050406030204" pitchFamily="18" charset="0"/>
              </a:rPr>
              <a:t>ấy ví dụ cụ thể chứng minh một số loại đất của nước ta đang bị thoái hóa.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286339" y="4402179"/>
            <a:ext cx="1256547" cy="11604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3614678"/>
            <a:ext cx="3657601" cy="2862322"/>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Ví dụ 1: Nhiều diện tích đất feralit ở khu vực trung du và miền núi của Việt Nam đã bị rửa trôi, xói mòn bạc màu, trở nên khô cằn, nghèo dinh dưỡng.</a:t>
            </a:r>
          </a:p>
          <a:p>
            <a:pPr algn="just"/>
            <a:r>
              <a:rPr lang="vi-VN" sz="2000" dirty="0">
                <a:latin typeface="Cambria" panose="02040503050406030204" pitchFamily="18" charset="0"/>
                <a:ea typeface="Cambria" panose="02040503050406030204" pitchFamily="18" charset="0"/>
              </a:rPr>
              <a:t>- Ví dụ 2: Đất phù sa ở vùng cửa sông ven biển bị suy thoái do nhiễm mặn nhiễm phèn, ngập úng.</a:t>
            </a:r>
          </a:p>
        </p:txBody>
      </p:sp>
      <p:sp>
        <p:nvSpPr>
          <p:cNvPr id="2" name="TextBox 1"/>
          <p:cNvSpPr txBox="1"/>
          <p:nvPr/>
        </p:nvSpPr>
        <p:spPr>
          <a:xfrm>
            <a:off x="5867400" y="3516868"/>
            <a:ext cx="2667000"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bị</a:t>
            </a:r>
            <a:r>
              <a:rPr lang="en-US" dirty="0">
                <a:latin typeface="Cambria" pitchFamily="18" charset="0"/>
                <a:ea typeface="Cambria" pitchFamily="18" charset="0"/>
              </a:rPr>
              <a:t> </a:t>
            </a:r>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endParaRPr lang="en-US" dirty="0">
              <a:latin typeface="Cambria" pitchFamily="18" charset="0"/>
              <a:ea typeface="Cambria" pitchFamily="18" charset="0"/>
            </a:endParaRPr>
          </a:p>
        </p:txBody>
      </p:sp>
      <p:sp>
        <p:nvSpPr>
          <p:cNvPr id="28" name="TextBox 27"/>
          <p:cNvSpPr txBox="1"/>
          <p:nvPr/>
        </p:nvSpPr>
        <p:spPr>
          <a:xfrm>
            <a:off x="5791200" y="6260068"/>
            <a:ext cx="2667000"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bị</a:t>
            </a:r>
            <a:r>
              <a:rPr lang="en-US" dirty="0">
                <a:latin typeface="Cambria" pitchFamily="18" charset="0"/>
                <a:ea typeface="Cambria" pitchFamily="18" charset="0"/>
              </a:rPr>
              <a:t> </a:t>
            </a:r>
            <a:r>
              <a:rPr lang="en-US" dirty="0" err="1">
                <a:latin typeface="Cambria" pitchFamily="18" charset="0"/>
                <a:ea typeface="Cambria" pitchFamily="18" charset="0"/>
              </a:rPr>
              <a:t>nhiễm</a:t>
            </a:r>
            <a:r>
              <a:rPr lang="en-US" dirty="0">
                <a:latin typeface="Cambria" pitchFamily="18" charset="0"/>
                <a:ea typeface="Cambria" pitchFamily="18" charset="0"/>
              </a:rPr>
              <a:t> </a:t>
            </a:r>
            <a:r>
              <a:rPr lang="en-US" dirty="0" err="1">
                <a:latin typeface="Cambria" pitchFamily="18" charset="0"/>
                <a:ea typeface="Cambria" pitchFamily="18" charset="0"/>
              </a:rPr>
              <a:t>mặn</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7992" y="1295399"/>
            <a:ext cx="3476824"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74568" y="4114800"/>
            <a:ext cx="3440248"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56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randombar(horizontal)">
                                      <p:cBhvr>
                                        <p:cTn id="21" dur="500"/>
                                        <p:tgtEl>
                                          <p:spTgt spid="10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37" dur="500"/>
                                        <p:tgtEl>
                                          <p:spTgt spid="2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4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286422" y="1956137"/>
            <a:ext cx="7400378"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Hãy liệt kê các hành động mà em có thể làm được để góp phần bảo vệ tài nguyên đất.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0973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286422" y="2980608"/>
            <a:ext cx="7400378" cy="3343992"/>
          </a:xfrm>
          <a:prstGeom prst="rect">
            <a:avLst/>
          </a:prstGeom>
          <a:solidFill>
            <a:srgbClr val="FFCCFF"/>
          </a:solidFill>
          <a:ln w="12700">
            <a:solidFill>
              <a:srgbClr val="0070C0"/>
            </a:solidFill>
          </a:ln>
        </p:spPr>
        <p:txBody>
          <a:bodyPr wrap="square">
            <a:spAutoFit/>
          </a:bodyPr>
          <a:lstStyle/>
          <a:p>
            <a:pPr algn="just">
              <a:lnSpc>
                <a:spcPct val="115000"/>
              </a:lnSpc>
              <a:spcBef>
                <a:spcPts val="600"/>
              </a:spcBef>
              <a:spcAft>
                <a:spcPts val="0"/>
              </a:spcAft>
            </a:pPr>
            <a:r>
              <a:rPr lang="vi-VN" dirty="0">
                <a:latin typeface="Cambria" pitchFamily="18" charset="0"/>
                <a:ea typeface="Cambria" pitchFamily="18" charset="0"/>
                <a:cs typeface="Times New Roman"/>
              </a:rPr>
              <a:t>- Dọn dẹp, vệ sinh lớp học, khuôn viên nhà ở.</a:t>
            </a:r>
          </a:p>
          <a:p>
            <a:pPr algn="just">
              <a:lnSpc>
                <a:spcPct val="115000"/>
              </a:lnSpc>
              <a:spcBef>
                <a:spcPts val="600"/>
              </a:spcBef>
              <a:spcAft>
                <a:spcPts val="0"/>
              </a:spcAft>
            </a:pPr>
            <a:r>
              <a:rPr lang="vi-VN" dirty="0">
                <a:latin typeface="Cambria" pitchFamily="18" charset="0"/>
                <a:ea typeface="Cambria" pitchFamily="18" charset="0"/>
                <a:cs typeface="Times New Roman"/>
              </a:rPr>
              <a:t>- Vứt rác đúng nơi quy định, hạn chế sử dụng rác thải nhựa.</a:t>
            </a:r>
          </a:p>
          <a:p>
            <a:pPr algn="just">
              <a:lnSpc>
                <a:spcPct val="115000"/>
              </a:lnSpc>
              <a:spcBef>
                <a:spcPts val="600"/>
              </a:spcBef>
              <a:spcAft>
                <a:spcPts val="0"/>
              </a:spcAft>
            </a:pPr>
            <a:r>
              <a:rPr lang="vi-VN" dirty="0">
                <a:latin typeface="Cambria" pitchFamily="18" charset="0"/>
                <a:ea typeface="Cambria" pitchFamily="18" charset="0"/>
                <a:cs typeface="Times New Roman"/>
              </a:rPr>
              <a:t>- Trồng cây xanh.</a:t>
            </a:r>
          </a:p>
          <a:p>
            <a:pPr algn="just">
              <a:lnSpc>
                <a:spcPct val="115000"/>
              </a:lnSpc>
              <a:spcBef>
                <a:spcPts val="600"/>
              </a:spcBef>
              <a:spcAft>
                <a:spcPts val="0"/>
              </a:spcAft>
            </a:pPr>
            <a:r>
              <a:rPr lang="vi-VN" dirty="0">
                <a:latin typeface="Cambria" pitchFamily="18" charset="0"/>
                <a:ea typeface="Cambria" pitchFamily="18" charset="0"/>
                <a:cs typeface="Times New Roman"/>
              </a:rPr>
              <a:t>- Tích cực tham gia các hoạt động bảo vệ môi trường.</a:t>
            </a:r>
          </a:p>
          <a:p>
            <a:pPr algn="just">
              <a:lnSpc>
                <a:spcPct val="115000"/>
              </a:lnSpc>
              <a:spcBef>
                <a:spcPts val="600"/>
              </a:spcBef>
              <a:spcAft>
                <a:spcPts val="0"/>
              </a:spcAft>
            </a:pPr>
            <a:r>
              <a:rPr lang="vi-VN" dirty="0">
                <a:latin typeface="Cambria" pitchFamily="18" charset="0"/>
                <a:ea typeface="Cambria" pitchFamily="18" charset="0"/>
                <a:cs typeface="Times New Roman"/>
              </a:rPr>
              <a:t>- Vận động người thân và mọi người xung quanh tăng cường sử dụng các sản phẩm phân bón sinh học; hạn chế sử dụng các loại phân bón hóa học, thuốc bảo vệ thực vật.</a:t>
            </a:r>
          </a:p>
          <a:p>
            <a:pPr algn="just">
              <a:lnSpc>
                <a:spcPct val="115000"/>
              </a:lnSpc>
              <a:spcBef>
                <a:spcPts val="600"/>
              </a:spcBef>
              <a:spcAft>
                <a:spcPts val="0"/>
              </a:spcAft>
            </a:pPr>
            <a:r>
              <a:rPr lang="vi-VN" dirty="0">
                <a:latin typeface="Cambria" pitchFamily="18" charset="0"/>
                <a:ea typeface="Cambria" pitchFamily="18" charset="0"/>
                <a:cs typeface="Times New Roman"/>
              </a:rPr>
              <a:t>- Phê phán các hành vi gây ô nhiễm môi trường đất (ví dụ: sử dụng quá mức thuốc bảo vệ thực vật, chặt phá rừng,…). </a:t>
            </a:r>
            <a:endParaRPr lang="en-US"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8" dur="500"/>
                                        <p:tgtEl>
                                          <p:spTgt spid="2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3" dur="500"/>
                                        <p:tgtEl>
                                          <p:spTgt spid="2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8">
                                            <p:txEl>
                                              <p:pRg st="3" end="3"/>
                                            </p:txEl>
                                          </p:spTgt>
                                        </p:tgtEl>
                                        <p:attrNameLst>
                                          <p:attrName>style.visibility</p:attrName>
                                        </p:attrNameLst>
                                      </p:cBhvr>
                                      <p:to>
                                        <p:strVal val="visible"/>
                                      </p:to>
                                    </p:set>
                                    <p:animEffect transition="in" filter="randombar(horizontal)">
                                      <p:cBhvr>
                                        <p:cTn id="38" dur="500"/>
                                        <p:tgtEl>
                                          <p:spTgt spid="2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8">
                                            <p:txEl>
                                              <p:pRg st="4" end="4"/>
                                            </p:txEl>
                                          </p:spTgt>
                                        </p:tgtEl>
                                        <p:attrNameLst>
                                          <p:attrName>style.visibility</p:attrName>
                                        </p:attrNameLst>
                                      </p:cBhvr>
                                      <p:to>
                                        <p:strVal val="visible"/>
                                      </p:to>
                                    </p:set>
                                    <p:animEffect transition="in" filter="randombar(horizontal)">
                                      <p:cBhvr>
                                        <p:cTn id="43" dur="500"/>
                                        <p:tgtEl>
                                          <p:spTgt spid="2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8">
                                            <p:txEl>
                                              <p:pRg st="5" end="5"/>
                                            </p:txEl>
                                          </p:spTgt>
                                        </p:tgtEl>
                                        <p:attrNameLst>
                                          <p:attrName>style.visibility</p:attrName>
                                        </p:attrNameLst>
                                      </p:cBhvr>
                                      <p:to>
                                        <p:strVal val="visible"/>
                                      </p:to>
                                    </p:set>
                                    <p:animEffect transition="in" filter="randombar(horizontal)">
                                      <p:cBhvr>
                                        <p:cTn id="48" dur="500"/>
                                        <p:tgtEl>
                                          <p:spTgt spid="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FERALIT VÀ GIÁ TRỊ SỬ DỤNG </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điểm của đất feralit</a:t>
            </a:r>
            <a:endParaRPr lang="en-US" sz="2400" b="1" dirty="0">
              <a:solidFill>
                <a:srgbClr val="CC0000"/>
              </a:solidFill>
              <a:latin typeface="Times New Roman" pitchFamily="18" charset="0"/>
              <a:cs typeface="Times New Roman" pitchFamily="18" charset="0"/>
            </a:endParaRPr>
          </a:p>
        </p:txBody>
      </p:sp>
      <p:sp>
        <p:nvSpPr>
          <p:cNvPr id="35" name="Rectangle 34"/>
          <p:cNvSpPr/>
          <p:nvPr/>
        </p:nvSpPr>
        <p:spPr>
          <a:xfrm>
            <a:off x="1523999" y="1967805"/>
            <a:ext cx="3657601" cy="1384995"/>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Quan sát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11.1 </a:t>
            </a:r>
            <a:r>
              <a:rPr lang="vi-VN" sz="2100" i="1" dirty="0">
                <a:solidFill>
                  <a:srgbClr val="FF0000"/>
                </a:solidFill>
                <a:latin typeface="Cambria" panose="02040503050406030204" pitchFamily="18" charset="0"/>
                <a:ea typeface="Cambria" panose="02040503050406030204" pitchFamily="18" charset="0"/>
              </a:rPr>
              <a:t>và kênh chữ SGK, nêu đặc điểm về lớp vỏ phong hóa, màu sắc, tính chất của đất feralit. </a:t>
            </a:r>
          </a:p>
        </p:txBody>
      </p:sp>
      <p:pic>
        <p:nvPicPr>
          <p:cNvPr id="36"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36"/>
          <p:cNvGrpSpPr/>
          <p:nvPr/>
        </p:nvGrpSpPr>
        <p:grpSpPr>
          <a:xfrm>
            <a:off x="191254" y="4249779"/>
            <a:ext cx="1332746" cy="1312821"/>
            <a:chOff x="328593" y="3259179"/>
            <a:chExt cx="1256547" cy="1465221"/>
          </a:xfrm>
        </p:grpSpPr>
        <p:pic>
          <p:nvPicPr>
            <p:cNvPr id="39"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41" name="Diagram 40"/>
          <p:cNvGraphicFramePr/>
          <p:nvPr>
            <p:extLst>
              <p:ext uri="{D42A27DB-BD31-4B8C-83A1-F6EECF244321}">
                <p14:modId xmlns:p14="http://schemas.microsoft.com/office/powerpoint/2010/main" val="2704348343"/>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29652" y="1279779"/>
            <a:ext cx="3509548" cy="530305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601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randombar(horizontal)">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5" grpId="0" animBg="1"/>
      <p:bldGraphic spid="41"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giải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thích</a:t>
            </a:r>
            <a:r>
              <a:rPr lang="en-US" sz="2000" i="1" dirty="0">
                <a:solidFill>
                  <a:srgbClr val="FF0000"/>
                </a:solidFill>
                <a:latin typeface="Cambria" panose="02040503050406030204" pitchFamily="18" charset="0"/>
                <a:ea typeface="Cambria" panose="02040503050406030204" pitchFamily="18" charset="0"/>
              </a:rPr>
              <a:t> v</a:t>
            </a:r>
            <a:r>
              <a:rPr lang="vi-VN" sz="2000" i="1" dirty="0">
                <a:solidFill>
                  <a:srgbClr val="FF0000"/>
                </a:solidFill>
                <a:latin typeface="Cambria" panose="02040503050406030204" pitchFamily="18" charset="0"/>
                <a:ea typeface="Cambria" panose="02040503050406030204" pitchFamily="18" charset="0"/>
              </a:rPr>
              <a:t>ì sao đất feralit có màu đỏ vàng và có đặc tính chua?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Loại đất nào của nhóm đất feralit giàu chất dinh dưỡng và tơi xốp?</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FERALIT VÀ GIÁ TRỊ SỬ DỤNG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98655"/>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Đất feralit có màu đỏ vàng do có nhiều hợp chất sắt, nhôm.</a:t>
            </a:r>
          </a:p>
          <a:p>
            <a:pPr algn="just"/>
            <a:r>
              <a:rPr lang="vi-VN" sz="2000" dirty="0">
                <a:latin typeface="Cambria" panose="02040503050406030204" pitchFamily="18" charset="0"/>
                <a:ea typeface="Cambria" panose="02040503050406030204" pitchFamily="18" charset="0"/>
              </a:rPr>
              <a:t>- Đất có đặc tính chua do các badơ đã bị rửa trôi trong mùa mưa.</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Đất feralit hình thành trên đá badan giàu chất dinh dưỡng và tơi xốp.</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điểm của đất feralit</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feralit</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đá</a:t>
            </a:r>
            <a:r>
              <a:rPr lang="en-US" dirty="0">
                <a:latin typeface="Cambria" pitchFamily="18" charset="0"/>
                <a:ea typeface="Cambria" pitchFamily="18" charset="0"/>
              </a:rPr>
              <a:t> </a:t>
            </a:r>
            <a:r>
              <a:rPr lang="en-US" dirty="0" err="1">
                <a:latin typeface="Cambria" pitchFamily="18" charset="0"/>
                <a:ea typeface="Cambria" pitchFamily="18" charset="0"/>
              </a:rPr>
              <a:t>badan</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7173" y="4071096"/>
            <a:ext cx="3429000" cy="21820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7173" y="1295399"/>
            <a:ext cx="3429000" cy="2133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feralit</a:t>
            </a:r>
            <a:r>
              <a:rPr lang="en-US" dirty="0">
                <a:latin typeface="Cambria" pitchFamily="18" charset="0"/>
                <a:ea typeface="Cambria" pitchFamily="18" charset="0"/>
              </a:rPr>
              <a:t> </a:t>
            </a:r>
            <a:r>
              <a:rPr lang="en-US" dirty="0" err="1">
                <a:latin typeface="Cambria" pitchFamily="18" charset="0"/>
                <a:ea typeface="Cambria" pitchFamily="18" charset="0"/>
              </a:rPr>
              <a:t>bị</a:t>
            </a:r>
            <a:r>
              <a:rPr lang="en-US" dirty="0">
                <a:latin typeface="Cambria" pitchFamily="18" charset="0"/>
                <a:ea typeface="Cambria" pitchFamily="18" charset="0"/>
              </a:rPr>
              <a:t> </a:t>
            </a:r>
            <a:r>
              <a:rPr lang="en-US" dirty="0" err="1">
                <a:latin typeface="Cambria" pitchFamily="18" charset="0"/>
                <a:ea typeface="Cambria" pitchFamily="18" charset="0"/>
              </a:rPr>
              <a:t>rửa</a:t>
            </a:r>
            <a:r>
              <a:rPr lang="en-US" dirty="0">
                <a:latin typeface="Cambria" pitchFamily="18" charset="0"/>
                <a:ea typeface="Cambria" pitchFamily="18" charset="0"/>
              </a:rPr>
              <a:t> </a:t>
            </a:r>
            <a:r>
              <a:rPr lang="en-US" dirty="0" err="1">
                <a:latin typeface="Cambria" pitchFamily="18" charset="0"/>
                <a:ea typeface="Cambria" pitchFamily="18" charset="0"/>
              </a:rPr>
              <a:t>trôi</a:t>
            </a:r>
            <a:r>
              <a:rPr lang="en-US" dirty="0">
                <a:latin typeface="Cambria" pitchFamily="18" charset="0"/>
                <a:ea typeface="Cambria" pitchFamily="18" charset="0"/>
              </a:rPr>
              <a:t> </a:t>
            </a:r>
            <a:r>
              <a:rPr lang="en-US" dirty="0" err="1">
                <a:latin typeface="Cambria" pitchFamily="18" charset="0"/>
                <a:ea typeface="Cambria" pitchFamily="18" charset="0"/>
              </a:rPr>
              <a:t>vào</a:t>
            </a:r>
            <a:r>
              <a:rPr lang="en-US" dirty="0">
                <a:latin typeface="Cambria" pitchFamily="18" charset="0"/>
                <a:ea typeface="Cambria" pitchFamily="18" charset="0"/>
              </a:rPr>
              <a:t> </a:t>
            </a: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mưa</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91218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randombar(horizontal)">
                                      <p:cBhvr>
                                        <p:cTn id="15" dur="500"/>
                                        <p:tgtEl>
                                          <p:spTgt spid="307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randombar(horizontal)">
                                      <p:cBhvr>
                                        <p:cTn id="21" dur="500"/>
                                        <p:tgtEl>
                                          <p:spTgt spid="307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055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giải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thích</a:t>
            </a:r>
            <a:r>
              <a:rPr lang="en-US" sz="2000" i="1" dirty="0">
                <a:solidFill>
                  <a:srgbClr val="FF0000"/>
                </a:solidFill>
                <a:latin typeface="Cambria" panose="02040503050406030204" pitchFamily="18" charset="0"/>
                <a:ea typeface="Cambria" panose="02040503050406030204" pitchFamily="18" charset="0"/>
              </a:rPr>
              <a:t> v</a:t>
            </a:r>
            <a:r>
              <a:rPr lang="vi-VN" sz="2000" i="1" dirty="0">
                <a:solidFill>
                  <a:srgbClr val="FF0000"/>
                </a:solidFill>
                <a:latin typeface="Cambria" panose="02040503050406030204" pitchFamily="18" charset="0"/>
                <a:ea typeface="Cambria" panose="02040503050406030204" pitchFamily="18" charset="0"/>
              </a:rPr>
              <a:t>ì sao khi mất lớp phủ thực vật đất trở nên xấu và không thể trồng trọt.</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FERALIT VÀ GIÁ TRỊ SỬ DỤNG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10000"/>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Do bị rửa trôi mạnh nên các hợp chất oxit sắt và oxit nhôm thường tích tụ thành kết von hoặc đá ong, nằm cách mặt đất khoảng 0,5 - 1 m. Khi bị mất lớp phủ thực vật và lộ ra bề mặt, lớp đá ong này sẽ cứng lại, đất trở nên xấu và không thể trồng trọt.</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điểm của đất feralit</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181600" y="6260068"/>
            <a:ext cx="3817961"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đồi</a:t>
            </a:r>
            <a:r>
              <a:rPr lang="en-US" dirty="0">
                <a:latin typeface="Cambria" pitchFamily="18" charset="0"/>
                <a:ea typeface="Cambria" pitchFamily="18" charset="0"/>
              </a:rPr>
              <a:t> </a:t>
            </a:r>
            <a:r>
              <a:rPr lang="en-US" dirty="0" err="1">
                <a:latin typeface="Cambria" pitchFamily="18" charset="0"/>
                <a:ea typeface="Cambria" pitchFamily="18" charset="0"/>
              </a:rPr>
              <a:t>trọc</a:t>
            </a:r>
            <a:r>
              <a:rPr lang="en-US" dirty="0">
                <a:latin typeface="Cambria" pitchFamily="18" charset="0"/>
                <a:ea typeface="Cambria" pitchFamily="18" charset="0"/>
              </a:rPr>
              <a:t> </a:t>
            </a:r>
            <a:r>
              <a:rPr lang="en-US" dirty="0" err="1">
                <a:latin typeface="Cambria" pitchFamily="18" charset="0"/>
                <a:ea typeface="Cambria" pitchFamily="18" charset="0"/>
              </a:rPr>
              <a:t>bị</a:t>
            </a:r>
            <a:r>
              <a:rPr lang="en-US" dirty="0">
                <a:latin typeface="Cambria" pitchFamily="18" charset="0"/>
                <a:ea typeface="Cambria" pitchFamily="18" charset="0"/>
              </a:rPr>
              <a:t> </a:t>
            </a:r>
            <a:r>
              <a:rPr lang="en-US" dirty="0" err="1">
                <a:latin typeface="Cambria" pitchFamily="18" charset="0"/>
                <a:ea typeface="Cambria" pitchFamily="18" charset="0"/>
              </a:rPr>
              <a:t>mất</a:t>
            </a:r>
            <a:r>
              <a:rPr lang="en-US" dirty="0">
                <a:latin typeface="Cambria" pitchFamily="18" charset="0"/>
                <a:ea typeface="Cambria" pitchFamily="18" charset="0"/>
              </a:rPr>
              <a:t> </a:t>
            </a:r>
            <a:r>
              <a:rPr lang="en-US" dirty="0" err="1">
                <a:latin typeface="Cambria" pitchFamily="18" charset="0"/>
                <a:ea typeface="Cambria" pitchFamily="18" charset="0"/>
              </a:rPr>
              <a:t>lớp</a:t>
            </a:r>
            <a:r>
              <a:rPr lang="en-US" dirty="0">
                <a:latin typeface="Cambria" pitchFamily="18" charset="0"/>
                <a:ea typeface="Cambria" pitchFamily="18" charset="0"/>
              </a:rPr>
              <a:t> </a:t>
            </a:r>
            <a:r>
              <a:rPr lang="en-US" dirty="0" err="1">
                <a:latin typeface="Cambria" pitchFamily="18" charset="0"/>
                <a:ea typeface="Cambria" pitchFamily="18" charset="0"/>
              </a:rPr>
              <a:t>phủ</a:t>
            </a:r>
            <a:r>
              <a:rPr lang="en-US" dirty="0">
                <a:latin typeface="Cambria" pitchFamily="18" charset="0"/>
                <a:ea typeface="Cambria" pitchFamily="18" charset="0"/>
              </a:rPr>
              <a:t> </a:t>
            </a:r>
            <a:r>
              <a:rPr lang="en-US" dirty="0" err="1">
                <a:latin typeface="Cambria" pitchFamily="18" charset="0"/>
                <a:ea typeface="Cambria" pitchFamily="18" charset="0"/>
              </a:rPr>
              <a:t>thực</a:t>
            </a:r>
            <a:r>
              <a:rPr lang="en-US" dirty="0">
                <a:latin typeface="Cambria" pitchFamily="18" charset="0"/>
                <a:ea typeface="Cambria" pitchFamily="18" charset="0"/>
              </a:rPr>
              <a:t> </a:t>
            </a:r>
            <a:r>
              <a:rPr lang="en-US" dirty="0" err="1">
                <a:latin typeface="Cambria" pitchFamily="18" charset="0"/>
                <a:ea typeface="Cambria" pitchFamily="18" charset="0"/>
              </a:rPr>
              <a:t>vật</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Đá</a:t>
            </a:r>
            <a:r>
              <a:rPr lang="en-US" dirty="0">
                <a:latin typeface="Cambria" pitchFamily="18" charset="0"/>
                <a:ea typeface="Cambria" pitchFamily="18" charset="0"/>
              </a:rPr>
              <a:t> </a:t>
            </a:r>
            <a:r>
              <a:rPr lang="en-US" dirty="0" err="1">
                <a:latin typeface="Cambria" pitchFamily="18" charset="0"/>
                <a:ea typeface="Cambria" pitchFamily="18" charset="0"/>
              </a:rPr>
              <a:t>ong</a:t>
            </a:r>
            <a:endParaRPr lang="en-US" dirty="0">
              <a:latin typeface="Cambria" pitchFamily="18" charset="0"/>
              <a:ea typeface="Cambria" pitchFamily="18" charset="0"/>
            </a:endParaRPr>
          </a:p>
        </p:txBody>
      </p:sp>
      <p:pic>
        <p:nvPicPr>
          <p:cNvPr id="410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7173" y="1295399"/>
            <a:ext cx="3429000"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7173" y="4029997"/>
            <a:ext cx="3429000" cy="21145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106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randombar(horizontal)">
                                      <p:cBhvr>
                                        <p:cTn id="15" dur="500"/>
                                        <p:tgtEl>
                                          <p:spTgt spid="410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4101"/>
                                        </p:tgtEl>
                                        <p:attrNameLst>
                                          <p:attrName>style.visibility</p:attrName>
                                        </p:attrNameLst>
                                      </p:cBhvr>
                                      <p:to>
                                        <p:strVal val="visible"/>
                                      </p:to>
                                    </p:set>
                                    <p:animEffect transition="in" filter="randombar(horizontal)">
                                      <p:cBhvr>
                                        <p:cTn id="21" dur="500"/>
                                        <p:tgtEl>
                                          <p:spTgt spid="410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của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707719"/>
            <a:ext cx="6553198" cy="2092881"/>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Có lớp vỏ phong hoá dày, thoáng khí, dễ thoát nước.</a:t>
            </a:r>
          </a:p>
          <a:p>
            <a:pPr algn="just">
              <a:spcBef>
                <a:spcPts val="600"/>
              </a:spcBef>
              <a:spcAft>
                <a:spcPts val="0"/>
              </a:spcAft>
            </a:pPr>
            <a:r>
              <a:rPr lang="vi-VN" sz="2400" dirty="0">
                <a:latin typeface="Cambria" pitchFamily="18" charset="0"/>
                <a:ea typeface="Cambria" pitchFamily="18" charset="0"/>
              </a:rPr>
              <a:t>- Đất thường có màu đỏ vàng.</a:t>
            </a:r>
          </a:p>
          <a:p>
            <a:pPr algn="just">
              <a:spcBef>
                <a:spcPts val="600"/>
              </a:spcBef>
              <a:spcAft>
                <a:spcPts val="0"/>
              </a:spcAft>
            </a:pPr>
            <a:r>
              <a:rPr lang="vi-VN" sz="2400" dirty="0">
                <a:latin typeface="Cambria" pitchFamily="18" charset="0"/>
                <a:ea typeface="Cambria" pitchFamily="18" charset="0"/>
              </a:rPr>
              <a:t>- Phần lớn đất feralit có đặc điểm chua, nghèo các chất badơ và mùn.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FERALIT VÀ GIÁ TRỊ SỬ DỤNG </a:t>
            </a:r>
          </a:p>
        </p:txBody>
      </p:sp>
    </p:spTree>
    <p:extLst>
      <p:ext uri="{BB962C8B-B14F-4D97-AF65-F5344CB8AC3E}">
        <p14:creationId xmlns:p14="http://schemas.microsoft.com/office/powerpoint/2010/main" val="44665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5986"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54272"/>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n</a:t>
            </a:r>
            <a:r>
              <a:rPr lang="vi-VN" sz="1900" i="1" dirty="0">
                <a:solidFill>
                  <a:srgbClr val="FF0000"/>
                </a:solidFill>
                <a:latin typeface="Cambria" panose="02040503050406030204" pitchFamily="18" charset="0"/>
                <a:ea typeface="Cambria" panose="02040503050406030204" pitchFamily="18" charset="0"/>
              </a:rPr>
              <a:t>êu giá trị sử dụng đất feralit trong sản xuất nông nghiệp</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kể</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tên các loại cây trồng thích hợp với đất feralit.</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FERALIT VÀ GIÁ TRỊ SỬ DỤNG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8140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Thích hợp trồng cây công nghiệp lâu năm, cây ăn quả, phát triển đồng cỏ để chăn nuôi gia súc lớn,...</a:t>
            </a:r>
          </a:p>
          <a:p>
            <a:pPr algn="just"/>
            <a:r>
              <a:rPr lang="vi-VN" sz="1900" dirty="0">
                <a:latin typeface="Cambria" panose="02040503050406030204" pitchFamily="18" charset="0"/>
                <a:ea typeface="Cambria" panose="02040503050406030204" pitchFamily="18" charset="0"/>
              </a:rPr>
              <a:t>- Ở những nơi có độ dốc nhỏ, có thể kết hợp trồng cây công nghiệp hàng năm, cây thực phẩm và cây lương thực.</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Các cây trồng thích hợp: cao su, cà phê, hồ tiêu, điều, chè...</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Giá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trị</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của đất feralit</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cao</a:t>
            </a:r>
            <a:r>
              <a:rPr lang="en-US" dirty="0">
                <a:latin typeface="Cambria" pitchFamily="18" charset="0"/>
                <a:ea typeface="Cambria" pitchFamily="18" charset="0"/>
              </a:rPr>
              <a:t> </a:t>
            </a:r>
            <a:r>
              <a:rPr lang="en-US" dirty="0" err="1">
                <a:latin typeface="Cambria" pitchFamily="18" charset="0"/>
                <a:ea typeface="Cambria" pitchFamily="18" charset="0"/>
              </a:rPr>
              <a:t>su</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feralit</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cà</a:t>
            </a:r>
            <a:r>
              <a:rPr lang="en-US" dirty="0">
                <a:latin typeface="Cambria" pitchFamily="18" charset="0"/>
                <a:ea typeface="Cambria" pitchFamily="18" charset="0"/>
              </a:rPr>
              <a:t> </a:t>
            </a:r>
            <a:r>
              <a:rPr lang="en-US" dirty="0" err="1">
                <a:latin typeface="Cambria" pitchFamily="18" charset="0"/>
                <a:ea typeface="Cambria" pitchFamily="18" charset="0"/>
              </a:rPr>
              <a:t>phê</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feralit</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94" y="1295398"/>
            <a:ext cx="3515106" cy="22216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1554" y="4038600"/>
            <a:ext cx="349764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887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5123"/>
                                        </p:tgtEl>
                                        <p:attrNameLst>
                                          <p:attrName>style.visibility</p:attrName>
                                        </p:attrNameLst>
                                      </p:cBhvr>
                                      <p:to>
                                        <p:strVal val="visible"/>
                                      </p:to>
                                    </p:set>
                                    <p:animEffect transition="in" filter="randombar(horizontal)">
                                      <p:cBhvr>
                                        <p:cTn id="26" dur="500"/>
                                        <p:tgtEl>
                                          <p:spTgt spid="51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5986"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giá trị sử dụng đất feralit trong sản xuất </a:t>
            </a:r>
            <a:r>
              <a:rPr lang="en-US" sz="2400" i="1" dirty="0" err="1">
                <a:solidFill>
                  <a:srgbClr val="FF0000"/>
                </a:solidFill>
                <a:latin typeface="Cambria" panose="02040503050406030204" pitchFamily="18" charset="0"/>
                <a:ea typeface="Cambria" panose="02040503050406030204" pitchFamily="18" charset="0"/>
              </a:rPr>
              <a:t>lâm</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nghiệp</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FERALIT VÀ GIÁ TRỊ SỬ DỤNG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233208"/>
            <a:ext cx="3657601" cy="1938992"/>
          </a:xfrm>
          <a:prstGeom prst="rect">
            <a:avLst/>
          </a:prstGeom>
          <a:solidFill>
            <a:srgbClr val="FFCCFF"/>
          </a:solidFill>
          <a:ln w="12700">
            <a:solidFill>
              <a:srgbClr val="0070C0"/>
            </a:solidFill>
          </a:ln>
        </p:spPr>
        <p:txBody>
          <a:bodyPr wrap="square">
            <a:spAutoFit/>
          </a:bodyPr>
          <a:lstStyle/>
          <a:p>
            <a:pPr algn="just"/>
            <a:r>
              <a:rPr lang="en-US" sz="2400" dirty="0">
                <a:latin typeface="Cambria" panose="02040503050406030204" pitchFamily="18" charset="0"/>
                <a:ea typeface="Cambria" panose="02040503050406030204" pitchFamily="18" charset="0"/>
              </a:rPr>
              <a:t>T</a:t>
            </a:r>
            <a:r>
              <a:rPr lang="vi-VN" sz="2400" dirty="0">
                <a:latin typeface="Cambria" panose="02040503050406030204" pitchFamily="18" charset="0"/>
                <a:ea typeface="Cambria" panose="02040503050406030204" pitchFamily="18" charset="0"/>
              </a:rPr>
              <a:t>hích hợp để phát triển rừng sản 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loại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loại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gỗ</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Giá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trị</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của đất feralit</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Rừng</a:t>
            </a:r>
            <a:r>
              <a:rPr lang="en-US" dirty="0">
                <a:latin typeface="Cambria" pitchFamily="18" charset="0"/>
                <a:ea typeface="Cambria" pitchFamily="18" charset="0"/>
              </a:rPr>
              <a:t> </a:t>
            </a:r>
            <a:r>
              <a:rPr lang="en-US" dirty="0" err="1">
                <a:latin typeface="Cambria" pitchFamily="18" charset="0"/>
                <a:ea typeface="Cambria" pitchFamily="18" charset="0"/>
              </a:rPr>
              <a:t>keo</a:t>
            </a:r>
            <a:r>
              <a:rPr lang="en-US" dirty="0">
                <a:latin typeface="Cambria" pitchFamily="18" charset="0"/>
                <a:ea typeface="Cambria" pitchFamily="18" charset="0"/>
              </a:rPr>
              <a:t> ở </a:t>
            </a:r>
            <a:r>
              <a:rPr lang="en-US" dirty="0" err="1">
                <a:latin typeface="Cambria" pitchFamily="18" charset="0"/>
                <a:ea typeface="Cambria" pitchFamily="18" charset="0"/>
              </a:rPr>
              <a:t>Quảng</a:t>
            </a:r>
            <a:r>
              <a:rPr lang="en-US" dirty="0">
                <a:latin typeface="Cambria" pitchFamily="18" charset="0"/>
                <a:ea typeface="Cambria" pitchFamily="18" charset="0"/>
              </a:rPr>
              <a:t> Nam</a:t>
            </a: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Rừng</a:t>
            </a:r>
            <a:r>
              <a:rPr lang="en-US" dirty="0">
                <a:latin typeface="Cambria" pitchFamily="18" charset="0"/>
                <a:ea typeface="Cambria" pitchFamily="18" charset="0"/>
              </a:rPr>
              <a:t> </a:t>
            </a:r>
            <a:r>
              <a:rPr lang="en-US" dirty="0" err="1">
                <a:latin typeface="Cambria" pitchFamily="18" charset="0"/>
                <a:ea typeface="Cambria" pitchFamily="18" charset="0"/>
              </a:rPr>
              <a:t>thông</a:t>
            </a:r>
            <a:r>
              <a:rPr lang="en-US" dirty="0">
                <a:latin typeface="Cambria" pitchFamily="18" charset="0"/>
                <a:ea typeface="Cambria" pitchFamily="18" charset="0"/>
              </a:rPr>
              <a:t> ở </a:t>
            </a:r>
            <a:r>
              <a:rPr lang="en-US" dirty="0" err="1">
                <a:latin typeface="Cambria" pitchFamily="18" charset="0"/>
                <a:ea typeface="Cambria" pitchFamily="18" charset="0"/>
              </a:rPr>
              <a:t>Đà</a:t>
            </a:r>
            <a:r>
              <a:rPr lang="en-US" dirty="0">
                <a:latin typeface="Cambria" pitchFamily="18" charset="0"/>
                <a:ea typeface="Cambria" pitchFamily="18" charset="0"/>
              </a:rPr>
              <a:t> </a:t>
            </a:r>
            <a:r>
              <a:rPr lang="en-US" dirty="0" err="1">
                <a:latin typeface="Cambria" pitchFamily="18" charset="0"/>
                <a:ea typeface="Cambria" pitchFamily="18" charset="0"/>
              </a:rPr>
              <a:t>Lạt</a:t>
            </a:r>
            <a:endParaRPr lang="en-US" dirty="0">
              <a:latin typeface="Cambria" pitchFamily="18" charset="0"/>
              <a:ea typeface="Cambria"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3373" y="4038600"/>
            <a:ext cx="3405827"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6" y="1255531"/>
            <a:ext cx="3535054" cy="22615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067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randombar(horizontal)">
                                      <p:cBhvr>
                                        <p:cTn id="7" dur="500"/>
                                        <p:tgtEl>
                                          <p:spTgt spid="614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randombar(horizontal)">
                                      <p:cBhvr>
                                        <p:cTn id="13" dur="500"/>
                                        <p:tgtEl>
                                          <p:spTgt spid="614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randombar(horizontal)">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randombar(horizontal)">
                                      <p:cBhvr>
                                        <p:cTn id="21" dur="500"/>
                                        <p:tgtEl>
                                          <p:spTgt spid="10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Giá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trị</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của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707719"/>
            <a:ext cx="6553198" cy="2092881"/>
          </a:xfrm>
          <a:prstGeom prst="rect">
            <a:avLst/>
          </a:prstGeom>
        </p:spPr>
        <p:txBody>
          <a:bodyPr wrap="square">
            <a:spAutoFit/>
          </a:bodyPr>
          <a:lstStyle/>
          <a:p>
            <a:pPr algn="just">
              <a:spcBef>
                <a:spcPts val="600"/>
              </a:spcBef>
              <a:spcAft>
                <a:spcPts val="0"/>
              </a:spcAft>
            </a:pPr>
            <a:r>
              <a:rPr lang="vi-VN" sz="2400" b="1" dirty="0">
                <a:latin typeface="Cambria" pitchFamily="18" charset="0"/>
                <a:ea typeface="Cambria" pitchFamily="18" charset="0"/>
              </a:rPr>
              <a:t>- Đối với nông nghiệp: </a:t>
            </a:r>
            <a:r>
              <a:rPr lang="vi-VN" sz="2400" dirty="0">
                <a:latin typeface="Cambria" pitchFamily="18" charset="0"/>
                <a:ea typeface="Cambria" pitchFamily="18" charset="0"/>
              </a:rPr>
              <a:t>thích hợp trồng cây công nghiệp lâu năm, cây ăn quả, phát triển đồng cỏ để chăn nuôi gia súc lớn,...</a:t>
            </a:r>
          </a:p>
          <a:p>
            <a:pPr algn="just">
              <a:spcBef>
                <a:spcPts val="600"/>
              </a:spcBef>
              <a:spcAft>
                <a:spcPts val="0"/>
              </a:spcAft>
            </a:pPr>
            <a:r>
              <a:rPr lang="vi-VN" sz="2400" b="1" dirty="0">
                <a:latin typeface="Cambria" pitchFamily="18" charset="0"/>
                <a:ea typeface="Cambria" pitchFamily="18" charset="0"/>
              </a:rPr>
              <a:t>- Đối với lâm nghiệp: </a:t>
            </a:r>
            <a:r>
              <a:rPr lang="vi-VN" sz="2400" dirty="0">
                <a:latin typeface="Cambria" pitchFamily="18" charset="0"/>
                <a:ea typeface="Cambria" pitchFamily="18" charset="0"/>
              </a:rPr>
              <a:t>thích hợp để phát triển rừng sản xuất.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ĐẤT FERALIT VÀ GIÁ TRỊ SỬ DỤNG </a:t>
            </a:r>
          </a:p>
        </p:txBody>
      </p:sp>
    </p:spTree>
    <p:extLst>
      <p:ext uri="{BB962C8B-B14F-4D97-AF65-F5344CB8AC3E}">
        <p14:creationId xmlns:p14="http://schemas.microsoft.com/office/powerpoint/2010/main" val="2354839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tint val="100000"/>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6087</TotalTime>
  <Words>2475</Words>
  <Application>Microsoft Office PowerPoint</Application>
  <PresentationFormat>On-screen Show (4:3)</PresentationFormat>
  <Paragraphs>250</Paragraphs>
  <Slides>26</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Cambria</vt:lpstr>
      <vt:lpstr>Century Gothic</vt:lpstr>
      <vt:lpstr>Times New Roman</vt:lpstr>
      <vt:lpstr>Wingdings 3</vt:lpstr>
      <vt:lpstr>Ion Boardroom</vt:lpstr>
      <vt:lpstr>CHÀO MỪNG CÁC BẠN ĐẾN VỚI TIẾT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443</cp:revision>
  <dcterms:created xsi:type="dcterms:W3CDTF">2016-02-15T14:28:12Z</dcterms:created>
  <dcterms:modified xsi:type="dcterms:W3CDTF">2025-04-17T02:39:31Z</dcterms:modified>
</cp:coreProperties>
</file>