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5" r:id="rId2"/>
  </p:sldMasterIdLst>
  <p:notesMasterIdLst>
    <p:notesMasterId r:id="rId19"/>
  </p:notesMasterIdLst>
  <p:sldIdLst>
    <p:sldId id="256" r:id="rId3"/>
    <p:sldId id="313" r:id="rId4"/>
    <p:sldId id="257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86" r:id="rId14"/>
    <p:sldId id="312" r:id="rId15"/>
    <p:sldId id="282" r:id="rId16"/>
    <p:sldId id="275" r:id="rId17"/>
    <p:sldId id="290" r:id="rId18"/>
  </p:sldIdLst>
  <p:sldSz cx="9144000" cy="5143500" type="screen16x9"/>
  <p:notesSz cx="6858000" cy="9144000"/>
  <p:embeddedFontLst>
    <p:embeddedFont>
      <p:font typeface="#9Slide03 Ample" panose="02000000000000000000" pitchFamily="2" charset="0"/>
      <p:regular r:id="rId20"/>
    </p:embeddedFont>
    <p:embeddedFont>
      <p:font typeface="SimSun" panose="02010600030101010101" pitchFamily="2" charset="-122"/>
      <p:regular r:id="rId21"/>
    </p:embeddedFont>
    <p:embeddedFont>
      <p:font typeface="#9Slide03 AllRoundGothic" panose="020B07030202020201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3 Arima Madurai ExtraBo" panose="00000900000000000000" pitchFamily="2" charset="0"/>
      <p:bold r:id="rId27"/>
    </p:embeddedFont>
    <p:embeddedFont>
      <p:font typeface="PT Sans" panose="020B0604020202020204" charset="0"/>
      <p:regular r:id="rId28"/>
      <p:bold r:id="rId29"/>
      <p:italic r:id="rId30"/>
      <p:boldItalic r:id="rId31"/>
    </p:embeddedFont>
    <p:embeddedFont>
      <p:font typeface="IBM Plex Serif" panose="020B0604020202020204" charset="0"/>
      <p:regular r:id="rId32"/>
      <p:bold r:id="rId33"/>
      <p:italic r:id="rId34"/>
      <p:boldItalic r:id="rId35"/>
    </p:embeddedFont>
    <p:embeddedFont>
      <p:font typeface="Nunito Light" panose="020B0604020202020204" charset="0"/>
      <p:regular r:id="rId36"/>
      <p:italic r:id="rId37"/>
    </p:embeddedFont>
    <p:embeddedFont>
      <p:font typeface="Bebas Neue" panose="020B0604020202020204" charset="0"/>
      <p:regular r:id="rId38"/>
    </p:embeddedFont>
    <p:embeddedFont>
      <p:font typeface="Playball" panose="020B0604020202020204" charset="0"/>
      <p:regular r:id="rId39"/>
    </p:embeddedFont>
    <p:embeddedFont>
      <p:font typeface="IBM Plex Serif SemiBold" panose="020B0604020202020204" charset="0"/>
      <p:regular r:id="rId40"/>
      <p:bold r:id="rId41"/>
      <p:italic r:id="rId42"/>
      <p:boldItalic r:id="rId43"/>
    </p:embeddedFont>
    <p:embeddedFont>
      <p:font typeface="Archiv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37"/>
    <a:srgbClr val="6E7868"/>
    <a:srgbClr val="904833"/>
    <a:srgbClr val="B46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EF1F96-987E-427C-B856-24A161488858}">
  <a:tblStyle styleId="{D8EF1F96-987E-427C-B856-24A1614888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4b2d58739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4b2d58739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50065602d6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50065602d6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2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e728b7a1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e728b7a1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564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90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45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e728b7a1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e728b7a1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07600" y="35463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32975" y="998150"/>
            <a:ext cx="6678000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layball"/>
              <a:buNone/>
              <a:defRPr sz="5000"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817287" y="-1704375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9525" y="2436813"/>
            <a:ext cx="466725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subTitle" idx="1"/>
          </p:nvPr>
        </p:nvSpPr>
        <p:spPr>
          <a:xfrm>
            <a:off x="2234348" y="20369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931452" y="20369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3"/>
          </p:nvPr>
        </p:nvSpPr>
        <p:spPr>
          <a:xfrm>
            <a:off x="2234348" y="34703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4931452" y="34703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5"/>
          </p:nvPr>
        </p:nvSpPr>
        <p:spPr>
          <a:xfrm>
            <a:off x="2234348" y="1768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ubTitle" idx="6"/>
          </p:nvPr>
        </p:nvSpPr>
        <p:spPr>
          <a:xfrm>
            <a:off x="2234348" y="3202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7"/>
          </p:nvPr>
        </p:nvSpPr>
        <p:spPr>
          <a:xfrm>
            <a:off x="4931448" y="1768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8"/>
          </p:nvPr>
        </p:nvSpPr>
        <p:spPr>
          <a:xfrm>
            <a:off x="4931448" y="3202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1400050" y="368825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2" flipH="1">
            <a:off x="-790788" y="-561682"/>
            <a:ext cx="2800503" cy="230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87" flipH="1">
            <a:off x="7108713" y="2636562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49925">
            <a:off x="7599814" y="193093"/>
            <a:ext cx="2779612" cy="302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6">
            <a:off x="7319356" y="1596290"/>
            <a:ext cx="1691746" cy="1861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>
            <a:off x="1109155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2"/>
          </p:nvPr>
        </p:nvSpPr>
        <p:spPr>
          <a:xfrm>
            <a:off x="3579000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3"/>
          </p:nvPr>
        </p:nvSpPr>
        <p:spPr>
          <a:xfrm>
            <a:off x="1109155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4"/>
          </p:nvPr>
        </p:nvSpPr>
        <p:spPr>
          <a:xfrm>
            <a:off x="3579000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5"/>
          </p:nvPr>
        </p:nvSpPr>
        <p:spPr>
          <a:xfrm>
            <a:off x="6048845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6"/>
          </p:nvPr>
        </p:nvSpPr>
        <p:spPr>
          <a:xfrm>
            <a:off x="6048845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7"/>
          </p:nvPr>
        </p:nvSpPr>
        <p:spPr>
          <a:xfrm>
            <a:off x="1113055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8"/>
          </p:nvPr>
        </p:nvSpPr>
        <p:spPr>
          <a:xfrm>
            <a:off x="3582900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9"/>
          </p:nvPr>
        </p:nvSpPr>
        <p:spPr>
          <a:xfrm>
            <a:off x="6052745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3"/>
          </p:nvPr>
        </p:nvSpPr>
        <p:spPr>
          <a:xfrm>
            <a:off x="1113055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14"/>
          </p:nvPr>
        </p:nvSpPr>
        <p:spPr>
          <a:xfrm>
            <a:off x="3582900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5"/>
          </p:nvPr>
        </p:nvSpPr>
        <p:spPr>
          <a:xfrm>
            <a:off x="6052745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1194775" y="368825"/>
            <a:ext cx="675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27725">
            <a:off x="7436043" y="765767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728731">
            <a:off x="-2148335" y="241118"/>
            <a:ext cx="3687118" cy="303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, and includes icons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sz="1200" b="1" u="sng">
              <a:solidFill>
                <a:schemeClr val="accen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-2528087" y="202213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61377" y="232522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421582">
            <a:off x="-401025" y="351191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13021" flipH="1">
            <a:off x="6306550" y="-961462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6048" y="480113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7504816" y="2542613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4543167" y="2393294"/>
            <a:ext cx="5262068" cy="432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579443" y="-8988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44875" y="2536246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89446" y="3050600"/>
            <a:ext cx="2397025" cy="24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455046" y="24389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86286" y="274207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21582" flipH="1">
            <a:off x="7462058" y="392876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713021">
            <a:off x="-1709691" y="-979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236" y="1343588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101942" y="3406088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5553850" y="144045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4743800" y="2546550"/>
            <a:ext cx="34407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77" flipH="1">
            <a:off x="1179196" y="2567355"/>
            <a:ext cx="3933984" cy="323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3" flipH="1">
            <a:off x="-662284" y="-867182"/>
            <a:ext cx="3611568" cy="297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8052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 hasCustomPrompt="1"/>
          </p:nvPr>
        </p:nvSpPr>
        <p:spPr>
          <a:xfrm>
            <a:off x="741900" y="594025"/>
            <a:ext cx="413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1"/>
          </p:nvPr>
        </p:nvSpPr>
        <p:spPr>
          <a:xfrm>
            <a:off x="741900" y="1392848"/>
            <a:ext cx="41379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2" hasCustomPrompt="1"/>
          </p:nvPr>
        </p:nvSpPr>
        <p:spPr>
          <a:xfrm>
            <a:off x="741900" y="1967935"/>
            <a:ext cx="413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3"/>
          </p:nvPr>
        </p:nvSpPr>
        <p:spPr>
          <a:xfrm>
            <a:off x="741900" y="2769266"/>
            <a:ext cx="41379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 idx="4" hasCustomPrompt="1"/>
          </p:nvPr>
        </p:nvSpPr>
        <p:spPr>
          <a:xfrm>
            <a:off x="741900" y="3341845"/>
            <a:ext cx="413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5"/>
          </p:nvPr>
        </p:nvSpPr>
        <p:spPr>
          <a:xfrm>
            <a:off x="741900" y="4145685"/>
            <a:ext cx="41379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4744142" y="1983894"/>
            <a:ext cx="5262068" cy="432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780418" y="-1308208"/>
            <a:ext cx="4246990" cy="349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168247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90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075" y="2563275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2906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150" y="33792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054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11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483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5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8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7422493" y="-17442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-1647903" y="3182982"/>
            <a:ext cx="2986155" cy="245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720000" y="1846750"/>
            <a:ext cx="42948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477775" y="1455750"/>
            <a:ext cx="49431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37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477775" y="3115350"/>
            <a:ext cx="4943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7675" y="-1770612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2" hasCustomPrompt="1"/>
          </p:nvPr>
        </p:nvSpPr>
        <p:spPr>
          <a:xfrm>
            <a:off x="50850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3719550" y="33288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86979">
            <a:off x="-1037900" y="26766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098" y="119375"/>
            <a:ext cx="2228500" cy="24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73450" y="368825"/>
            <a:ext cx="7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8" flipH="1">
            <a:off x="7467583" y="3980965"/>
            <a:ext cx="2671335" cy="219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0" flipH="1">
            <a:off x="-731101" y="-680991"/>
            <a:ext cx="2332953" cy="191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ubTitle" idx="1"/>
          </p:nvPr>
        </p:nvSpPr>
        <p:spPr>
          <a:xfrm>
            <a:off x="4809539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2"/>
          </p:nvPr>
        </p:nvSpPr>
        <p:spPr>
          <a:xfrm>
            <a:off x="985461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1024600" y="368825"/>
            <a:ext cx="709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603">
            <a:off x="-2308977" y="3030812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41192">
            <a:off x="-129470" y="-558000"/>
            <a:ext cx="1830665" cy="19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44161" flipH="1">
            <a:off x="7950825" y="3765007"/>
            <a:ext cx="1277484" cy="14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598">
            <a:off x="7388854" y="-817468"/>
            <a:ext cx="2754859" cy="226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4375" y="4861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61" r:id="rId7"/>
    <p:sldLayoutId id="2147483663" r:id="rId8"/>
    <p:sldLayoutId id="2147483670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83" r:id="rId15"/>
    <p:sldLayoutId id="2147483684" r:id="rId16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4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374800" y="3376825"/>
            <a:ext cx="3185050" cy="26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929" y="3027521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93464">
            <a:off x="7592025" y="1350438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0008">
            <a:off x="7074735" y="2642879"/>
            <a:ext cx="2824054" cy="333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75" y="3541875"/>
            <a:ext cx="2397025" cy="24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9200" y="3332325"/>
            <a:ext cx="625851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4000" y="2847325"/>
            <a:ext cx="714794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71006" y="2532975"/>
            <a:ext cx="722240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52291">
            <a:off x="4013705" y="-1216353"/>
            <a:ext cx="2098962" cy="22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93162" y="23783"/>
            <a:ext cx="558359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2">
            <a:off x="4822087" y="-551888"/>
            <a:ext cx="1277484" cy="140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96602" y="264019"/>
            <a:ext cx="644354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0397" y="707933"/>
            <a:ext cx="6541575" cy="23532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112971-1B35-7D36-74A4-E1C0DD7BE9F4}"/>
              </a:ext>
            </a:extLst>
          </p:cNvPr>
          <p:cNvSpPr txBox="1"/>
          <p:nvPr/>
        </p:nvSpPr>
        <p:spPr>
          <a:xfrm>
            <a:off x="2272483" y="2998677"/>
            <a:ext cx="4758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 smtClean="0">
                <a:latin typeface="#9Slide03 Ample" panose="02000000000000000000" pitchFamily="2" charset="0"/>
              </a:rPr>
              <a:t>Đằng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sau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smtClean="0">
                <a:latin typeface="#9Slide03 Ample" panose="02000000000000000000" pitchFamily="2" charset="0"/>
              </a:rPr>
              <a:t>9 </a:t>
            </a:r>
            <a:r>
              <a:rPr lang="en-US" sz="2800" dirty="0" err="1" smtClean="0">
                <a:latin typeface="#9Slide03 Ample" panose="02000000000000000000" pitchFamily="2" charset="0"/>
              </a:rPr>
              <a:t>mảnh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ghép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là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một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tấm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ảnh.Các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em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hãy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đoán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xem</a:t>
            </a:r>
            <a:r>
              <a:rPr lang="en-US" sz="2800" dirty="0" smtClean="0">
                <a:latin typeface="#9Slide03 Ample" panose="02000000000000000000" pitchFamily="2" charset="0"/>
              </a:rPr>
              <a:t>!</a:t>
            </a:r>
            <a:endParaRPr lang="en-US" sz="2800" dirty="0">
              <a:latin typeface="#9Slide03 Ample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41192" flipH="1">
            <a:off x="7964467" y="3367700"/>
            <a:ext cx="1830665" cy="19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853110" flipH="1">
            <a:off x="74487" y="278820"/>
            <a:ext cx="1277484" cy="14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833677" y="265025"/>
            <a:ext cx="657811" cy="72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125158" y="763889"/>
            <a:ext cx="711004" cy="6896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F0406BB-F0C0-ACCD-4D9A-0A2AC29A0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82716"/>
              </p:ext>
            </p:extLst>
          </p:nvPr>
        </p:nvGraphicFramePr>
        <p:xfrm>
          <a:off x="544483" y="981742"/>
          <a:ext cx="8055033" cy="341630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56108">
                  <a:extLst>
                    <a:ext uri="{9D8B030D-6E8A-4147-A177-3AD203B41FA5}">
                      <a16:colId xmlns:a16="http://schemas.microsoft.com/office/drawing/2014/main" val="3793715439"/>
                    </a:ext>
                  </a:extLst>
                </a:gridCol>
                <a:gridCol w="3393398">
                  <a:extLst>
                    <a:ext uri="{9D8B030D-6E8A-4147-A177-3AD203B41FA5}">
                      <a16:colId xmlns:a16="http://schemas.microsoft.com/office/drawing/2014/main" val="3040010346"/>
                    </a:ext>
                  </a:extLst>
                </a:gridCol>
                <a:gridCol w="3005527">
                  <a:extLst>
                    <a:ext uri="{9D8B030D-6E8A-4147-A177-3AD203B41FA5}">
                      <a16:colId xmlns:a16="http://schemas.microsoft.com/office/drawing/2014/main" val="2233129935"/>
                    </a:ext>
                  </a:extLst>
                </a:gridCol>
              </a:tblGrid>
              <a:tr h="488043">
                <a:tc>
                  <a:txBody>
                    <a:bodyPr/>
                    <a:lstStyle/>
                    <a:p>
                      <a:pPr marR="30480" algn="ctr"/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0480" algn="ctr"/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0480" algn="ctr"/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giúp sức của cô Uyên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99153994"/>
                  </a:ext>
                </a:extLst>
              </a:tr>
              <a:tr h="2928257">
                <a:tc>
                  <a:txBody>
                    <a:bodyPr/>
                    <a:lstStyle/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hớn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ngấu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nghiến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554113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5818C7B1-FC38-78B2-8F89-6343CB1D36B8}"/>
              </a:ext>
            </a:extLst>
          </p:cNvPr>
          <p:cNvSpPr txBox="1"/>
          <p:nvPr/>
        </p:nvSpPr>
        <p:spPr>
          <a:xfrm>
            <a:off x="2613311" y="265025"/>
            <a:ext cx="382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THẢO LUẬN NHÓM</a:t>
            </a:r>
          </a:p>
        </p:txBody>
      </p:sp>
      <p:pic>
        <p:nvPicPr>
          <p:cNvPr id="30" name="Google Shape;375;p45">
            <a:extLst>
              <a:ext uri="{FF2B5EF4-FFF2-40B4-BE49-F238E27FC236}">
                <a16:creationId xmlns:a16="http://schemas.microsoft.com/office/drawing/2014/main" id="{386AF553-5034-94AA-8615-3DFF8765D34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797592" y="3579349"/>
            <a:ext cx="4448175" cy="1842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8"/>
          <p:cNvSpPr txBox="1">
            <a:spLocks noGrp="1"/>
          </p:cNvSpPr>
          <p:nvPr>
            <p:ph type="title"/>
          </p:nvPr>
        </p:nvSpPr>
        <p:spPr>
          <a:xfrm>
            <a:off x="2167072" y="171113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NHẬN XÉT</a:t>
            </a:r>
            <a:endParaRPr sz="2600" dirty="0">
              <a:solidFill>
                <a:schemeClr val="bg2">
                  <a:lumMod val="75000"/>
                </a:schemeClr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424" name="Google Shape;424;p48"/>
          <p:cNvSpPr/>
          <p:nvPr/>
        </p:nvSpPr>
        <p:spPr>
          <a:xfrm>
            <a:off x="4328597" y="1823054"/>
            <a:ext cx="65" cy="6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66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8"/>
          <p:cNvSpPr txBox="1"/>
          <p:nvPr/>
        </p:nvSpPr>
        <p:spPr>
          <a:xfrm>
            <a:off x="1999825" y="783151"/>
            <a:ext cx="2177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00000"/>
                </a:solidFill>
                <a:latin typeface="Playball"/>
                <a:ea typeface="Playball"/>
                <a:cs typeface="Playball"/>
                <a:sym typeface="Playball"/>
              </a:rPr>
              <a:t>Tôi</a:t>
            </a:r>
            <a:endParaRPr sz="2800" b="1" dirty="0">
              <a:solidFill>
                <a:srgbClr val="C00000"/>
              </a:solidFill>
              <a:latin typeface="Playball"/>
              <a:ea typeface="Playball"/>
              <a:cs typeface="Playball"/>
              <a:sym typeface="Playball"/>
            </a:endParaRPr>
          </a:p>
        </p:txBody>
      </p:sp>
      <p:sp>
        <p:nvSpPr>
          <p:cNvPr id="429" name="Google Shape;429;p48"/>
          <p:cNvSpPr txBox="1"/>
          <p:nvPr/>
        </p:nvSpPr>
        <p:spPr>
          <a:xfrm>
            <a:off x="5891789" y="2874135"/>
            <a:ext cx="2177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  <a:latin typeface="Playball"/>
                <a:ea typeface="Playball"/>
                <a:cs typeface="Playball"/>
                <a:sym typeface="Playball"/>
              </a:rPr>
              <a:t>Cô Uyên</a:t>
            </a:r>
            <a:endParaRPr sz="3200" b="1" dirty="0">
              <a:solidFill>
                <a:srgbClr val="C00000"/>
              </a:solidFill>
              <a:latin typeface="Playball"/>
              <a:ea typeface="Playball"/>
              <a:cs typeface="Playball"/>
              <a:sym typeface="Playball"/>
            </a:endParaRPr>
          </a:p>
        </p:txBody>
      </p:sp>
      <p:cxnSp>
        <p:nvCxnSpPr>
          <p:cNvPr id="430" name="Google Shape;430;p48"/>
          <p:cNvCxnSpPr/>
          <p:nvPr/>
        </p:nvCxnSpPr>
        <p:spPr>
          <a:xfrm>
            <a:off x="4572000" y="1432133"/>
            <a:ext cx="0" cy="284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48"/>
          <p:cNvCxnSpPr/>
          <p:nvPr/>
        </p:nvCxnSpPr>
        <p:spPr>
          <a:xfrm rot="10800000">
            <a:off x="1335150" y="2819475"/>
            <a:ext cx="6473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DA6461-F53C-D389-1E20-E0C32DB3E69A}"/>
              </a:ext>
            </a:extLst>
          </p:cNvPr>
          <p:cNvSpPr txBox="1"/>
          <p:nvPr/>
        </p:nvSpPr>
        <p:spPr>
          <a:xfrm>
            <a:off x="624552" y="1514727"/>
            <a:ext cx="39171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Niềm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đam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mê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luôn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180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 năng tưởng tượng phong phú, sự say mê với sách của nhân vật “tôi”.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05C5B-A008-1676-7D3C-647D8B61C084}"/>
              </a:ext>
            </a:extLst>
          </p:cNvPr>
          <p:cNvSpPr txBox="1"/>
          <p:nvPr/>
        </p:nvSpPr>
        <p:spPr>
          <a:xfrm>
            <a:off x="5219665" y="3346593"/>
            <a:ext cx="37248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/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nuôi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dưỡng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Google Shape;888;p69">
            <a:extLst>
              <a:ext uri="{FF2B5EF4-FFF2-40B4-BE49-F238E27FC236}">
                <a16:creationId xmlns:a16="http://schemas.microsoft.com/office/drawing/2014/main" id="{CF058FD1-829F-053B-D087-3637C2532A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150" y="241260"/>
            <a:ext cx="778194" cy="149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7;p69">
            <a:extLst>
              <a:ext uri="{FF2B5EF4-FFF2-40B4-BE49-F238E27FC236}">
                <a16:creationId xmlns:a16="http://schemas.microsoft.com/office/drawing/2014/main" id="{D6F2FBFA-6DDC-DFB2-6976-75EEEACA31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165" y="2642978"/>
            <a:ext cx="863336" cy="182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9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6"/>
          <p:cNvSpPr txBox="1">
            <a:spLocks noGrp="1"/>
          </p:cNvSpPr>
          <p:nvPr>
            <p:ph type="title"/>
          </p:nvPr>
        </p:nvSpPr>
        <p:spPr>
          <a:xfrm>
            <a:off x="673450" y="83932"/>
            <a:ext cx="7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200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Thông </a:t>
            </a:r>
            <a:r>
              <a:rPr lang="en-US" sz="3600" b="1" kern="1200" dirty="0" err="1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600" b="1" kern="1200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kern="1200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kern="1200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sz="26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cxnSp>
        <p:nvCxnSpPr>
          <p:cNvPr id="835" name="Google Shape;835;p66"/>
          <p:cNvCxnSpPr>
            <a:cxnSpLocks/>
          </p:cNvCxnSpPr>
          <p:nvPr/>
        </p:nvCxnSpPr>
        <p:spPr>
          <a:xfrm rot="5400000" flipH="1" flipV="1">
            <a:off x="2808617" y="620642"/>
            <a:ext cx="960916" cy="25657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7" name="Google Shape;837;p66"/>
          <p:cNvCxnSpPr>
            <a:cxnSpLocks/>
          </p:cNvCxnSpPr>
          <p:nvPr/>
        </p:nvCxnSpPr>
        <p:spPr>
          <a:xfrm rot="16200000" flipV="1">
            <a:off x="5374392" y="620617"/>
            <a:ext cx="960916" cy="256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9" name="Google Shape;839;p66"/>
          <p:cNvCxnSpPr>
            <a:cxnSpLocks/>
          </p:cNvCxnSpPr>
          <p:nvPr/>
        </p:nvCxnSpPr>
        <p:spPr>
          <a:xfrm rot="16200000" flipV="1">
            <a:off x="3756696" y="1568709"/>
            <a:ext cx="1630552" cy="4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1" name="Google Shape;841;p66"/>
          <p:cNvSpPr txBox="1"/>
          <p:nvPr/>
        </p:nvSpPr>
        <p:spPr>
          <a:xfrm>
            <a:off x="5988400" y="2626978"/>
            <a:ext cx="22986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sz="2400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42" name="Google Shape;842;p66"/>
          <p:cNvSpPr txBox="1"/>
          <p:nvPr/>
        </p:nvSpPr>
        <p:spPr>
          <a:xfrm>
            <a:off x="856900" y="2571750"/>
            <a:ext cx="22986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tri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3" name="Google Shape;843;p66"/>
          <p:cNvSpPr txBox="1"/>
          <p:nvPr/>
        </p:nvSpPr>
        <p:spPr>
          <a:xfrm>
            <a:off x="3422650" y="2723801"/>
            <a:ext cx="22986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sz="2400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6" name="Google Shape;517;p50">
            <a:extLst>
              <a:ext uri="{FF2B5EF4-FFF2-40B4-BE49-F238E27FC236}">
                <a16:creationId xmlns:a16="http://schemas.microsoft.com/office/drawing/2014/main" id="{A1F4A7E0-3E5A-92F2-029B-CDE030BA9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759" r="16759"/>
          <a:stretch/>
        </p:blipFill>
        <p:spPr>
          <a:xfrm rot="170419" flipH="1">
            <a:off x="64362" y="-280328"/>
            <a:ext cx="1374981" cy="263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5;p51">
            <a:extLst>
              <a:ext uri="{FF2B5EF4-FFF2-40B4-BE49-F238E27FC236}">
                <a16:creationId xmlns:a16="http://schemas.microsoft.com/office/drawing/2014/main" id="{635380F6-74EF-45CB-EAF5-42FC3C236A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5032" y="4283681"/>
            <a:ext cx="1584623" cy="85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41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" grpId="0"/>
      <p:bldP spid="842" grpId="0"/>
      <p:bldP spid="8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93464" flipH="1">
            <a:off x="-726368" y="521163"/>
            <a:ext cx="23526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 và vận dụng</a:t>
            </a:r>
            <a:endParaRPr sz="5100" dirty="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371" name="Google Shape;371;p45"/>
          <p:cNvSpPr txBox="1">
            <a:spLocks noGrp="1"/>
          </p:cNvSpPr>
          <p:nvPr>
            <p:ph type="title" idx="2"/>
          </p:nvPr>
        </p:nvSpPr>
        <p:spPr>
          <a:xfrm>
            <a:off x="5084950" y="232876"/>
            <a:ext cx="18948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75" name="Google Shape;3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47387" y="1601288"/>
            <a:ext cx="44481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650" y="3098535"/>
            <a:ext cx="2190250" cy="23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227525" y="3110265"/>
            <a:ext cx="711004" cy="68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280715" y="2148250"/>
            <a:ext cx="657811" cy="72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572195" y="2647114"/>
            <a:ext cx="711004" cy="689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454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2"/>
          <p:cNvSpPr/>
          <p:nvPr/>
        </p:nvSpPr>
        <p:spPr>
          <a:xfrm>
            <a:off x="36344" y="1690528"/>
            <a:ext cx="251895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2" name="Google Shape;712;p62"/>
          <p:cNvPicPr preferRelativeResize="0"/>
          <p:nvPr/>
        </p:nvPicPr>
        <p:blipFill rotWithShape="1">
          <a:blip r:embed="rId3">
            <a:alphaModFix/>
          </a:blip>
          <a:srcRect l="1570" t="8053" r="62494" b="6818"/>
          <a:stretch/>
        </p:blipFill>
        <p:spPr>
          <a:xfrm>
            <a:off x="233650" y="2121452"/>
            <a:ext cx="2141234" cy="285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13814"/>
            <a:ext cx="1431900" cy="157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54F0882-B42C-824C-6B22-2476B28F9C0A}"/>
              </a:ext>
            </a:extLst>
          </p:cNvPr>
          <p:cNvSpPr/>
          <p:nvPr/>
        </p:nvSpPr>
        <p:spPr>
          <a:xfrm>
            <a:off x="1818590" y="224263"/>
            <a:ext cx="5506720" cy="690880"/>
          </a:xfrm>
          <a:prstGeom prst="roundRect">
            <a:avLst/>
          </a:prstGeom>
          <a:solidFill>
            <a:srgbClr val="B46814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THINK – PAIR - SHARE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46C74-6D17-7FED-4C3E-3AC9C4B3AD97}"/>
              </a:ext>
            </a:extLst>
          </p:cNvPr>
          <p:cNvSpPr txBox="1"/>
          <p:nvPr/>
        </p:nvSpPr>
        <p:spPr>
          <a:xfrm>
            <a:off x="3316486" y="2010481"/>
            <a:ext cx="4975622" cy="1740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cuốn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sách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72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3">
            <a:off x="5348500" y="3222723"/>
            <a:ext cx="1815498" cy="199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55"/>
          <p:cNvPicPr preferRelativeResize="0"/>
          <p:nvPr/>
        </p:nvPicPr>
        <p:blipFill rotWithShape="1">
          <a:blip r:embed="rId4">
            <a:alphaModFix/>
          </a:blip>
          <a:srcRect l="6897" t="6897" r="6888" b="6888"/>
          <a:stretch/>
        </p:blipFill>
        <p:spPr>
          <a:xfrm>
            <a:off x="5565850" y="530350"/>
            <a:ext cx="3457125" cy="4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644700" y="2817427"/>
            <a:ext cx="2664350" cy="29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8887" y="539508"/>
            <a:ext cx="558359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2327" y="779744"/>
            <a:ext cx="644354" cy="618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FA05F0-6716-180E-72A3-401F902829A6}"/>
              </a:ext>
            </a:extLst>
          </p:cNvPr>
          <p:cNvSpPr txBox="1"/>
          <p:nvPr/>
        </p:nvSpPr>
        <p:spPr>
          <a:xfrm>
            <a:off x="121025" y="1294477"/>
            <a:ext cx="58071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gửi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đắc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5201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BFE3F4-889A-2D25-43FC-61E870F0EB0F}"/>
              </a:ext>
            </a:extLst>
          </p:cNvPr>
          <p:cNvSpPr/>
          <p:nvPr/>
        </p:nvSpPr>
        <p:spPr>
          <a:xfrm>
            <a:off x="2241755" y="3687097"/>
            <a:ext cx="5036575" cy="508819"/>
          </a:xfrm>
          <a:prstGeom prst="rect">
            <a:avLst/>
          </a:prstGeom>
          <a:solidFill>
            <a:srgbClr val="9048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HẸN GẶP LẠI</a:t>
            </a:r>
          </a:p>
        </p:txBody>
      </p:sp>
      <p:sp>
        <p:nvSpPr>
          <p:cNvPr id="10" name="Google Shape;370;p45">
            <a:extLst>
              <a:ext uri="{FF2B5EF4-FFF2-40B4-BE49-F238E27FC236}">
                <a16:creationId xmlns:a16="http://schemas.microsoft.com/office/drawing/2014/main" id="{FAAEBED4-9013-C8C9-D89E-3360AF0066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697" y="1135140"/>
            <a:ext cx="679163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00"/>
                </a:solidFill>
              </a:rPr>
              <a:t>CHÚC CÁC EM </a:t>
            </a:r>
            <a:br>
              <a:rPr lang="en" sz="5400" dirty="0">
                <a:solidFill>
                  <a:srgbClr val="FFFF00"/>
                </a:solidFill>
              </a:rPr>
            </a:br>
            <a:r>
              <a:rPr lang="en" sz="5400" dirty="0">
                <a:solidFill>
                  <a:srgbClr val="FFFF00"/>
                </a:solidFill>
              </a:rPr>
              <a:t>HỌC TẬP TỐT!</a:t>
            </a:r>
            <a:endParaRPr sz="5400" dirty="0">
              <a:solidFill>
                <a:srgbClr val="FFFF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6083979" y="3436144"/>
            <a:ext cx="3060021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0"/>
            <a:ext cx="3055833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3055834" y="0"/>
            <a:ext cx="3028146" cy="1715691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vi-VN" altLang="en-US" sz="7200" b="1" u="sng" kern="1200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6083980" y="0"/>
            <a:ext cx="3060020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vi-VN" altLang="en-US" sz="7200" b="1" u="sng" kern="1200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1" y="1718073"/>
            <a:ext cx="3055832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3055833" y="1718073"/>
            <a:ext cx="3028146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6083980" y="1718073"/>
            <a:ext cx="3060020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1" y="3438526"/>
            <a:ext cx="3055832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lang="vi-VN" altLang="en-US" sz="7200" b="1" u="sng" kern="1200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3055833" y="3436144"/>
            <a:ext cx="3028146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3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16428" y="4854178"/>
            <a:ext cx="346472" cy="260747"/>
          </a:xfrm>
          <a:prstGeom prst="actionButtonInformation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51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3"/>
                  </p:tgtEl>
                </p:cond>
              </p:nextCondLst>
            </p:seq>
          </p:childTnLst>
        </p:cTn>
      </p:par>
    </p:tnLst>
    <p:bldLst>
      <p:bldP spid="2090" grpId="0" animBg="1"/>
      <p:bldP spid="2090" grpId="1" animBg="1"/>
      <p:bldP spid="2090" grpId="2" animBg="1"/>
      <p:bldP spid="2082" grpId="0" animBg="1"/>
      <p:bldP spid="2082" grpId="1" animBg="1"/>
      <p:bldP spid="2082" grpId="2" animBg="1"/>
      <p:bldP spid="2083" grpId="0" animBg="1"/>
      <p:bldP spid="2083" grpId="1" animBg="1"/>
      <p:bldP spid="2083" grpId="2" animBg="1"/>
      <p:bldP spid="2084" grpId="0" animBg="1"/>
      <p:bldP spid="2084" grpId="1" animBg="1"/>
      <p:bldP spid="2084" grpId="2" animBg="1"/>
      <p:bldP spid="2085" grpId="0" animBg="1"/>
      <p:bldP spid="2085" grpId="1" animBg="1"/>
      <p:bldP spid="2085" grpId="2" animBg="1"/>
      <p:bldP spid="2086" grpId="0" animBg="1"/>
      <p:bldP spid="2086" grpId="1" animBg="1"/>
      <p:bldP spid="2086" grpId="2" animBg="1"/>
      <p:bldP spid="2087" grpId="0" animBg="1"/>
      <p:bldP spid="2087" grpId="1" animBg="1"/>
      <p:bldP spid="2087" grpId="2" animBg="1"/>
      <p:bldP spid="2088" grpId="0" animBg="1"/>
      <p:bldP spid="2088" grpId="1" animBg="1"/>
      <p:bldP spid="2088" grpId="2" animBg="1"/>
      <p:bldP spid="2089" grpId="0" animBg="1"/>
      <p:bldP spid="2089" grpId="1" animBg="1"/>
      <p:bldP spid="208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800" y="84050"/>
            <a:ext cx="714794" cy="69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C17702-0B1D-A200-42CF-F7C7392384DC}"/>
              </a:ext>
            </a:extLst>
          </p:cNvPr>
          <p:cNvSpPr/>
          <p:nvPr/>
        </p:nvSpPr>
        <p:spPr>
          <a:xfrm>
            <a:off x="1557878" y="263278"/>
            <a:ext cx="6028243" cy="7767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#9Slide03 AllRoundGothic" panose="020B0703020202020104" pitchFamily="34" charset="0"/>
              </a:rPr>
              <a:t>MẢNH GHÉP DIỆU KÌ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12971-1B35-7D36-74A4-E1C0DD7BE9F4}"/>
              </a:ext>
            </a:extLst>
          </p:cNvPr>
          <p:cNvSpPr txBox="1"/>
          <p:nvPr/>
        </p:nvSpPr>
        <p:spPr>
          <a:xfrm>
            <a:off x="0" y="1470130"/>
            <a:ext cx="8792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 smtClean="0">
                <a:latin typeface="#9Slide03 Ample" panose="02000000000000000000" pitchFamily="2" charset="0"/>
              </a:rPr>
              <a:t>Đó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là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tấm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ảnh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bìa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cuốn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sách</a:t>
            </a:r>
            <a:r>
              <a:rPr lang="en-US" sz="2800" dirty="0" smtClean="0">
                <a:latin typeface="#9Slide03 Ample" panose="02000000000000000000" pitchFamily="2" charset="0"/>
              </a:rPr>
              <a:t> “</a:t>
            </a:r>
            <a:r>
              <a:rPr lang="en-US" sz="2800" dirty="0" err="1" smtClean="0">
                <a:latin typeface="#9Slide03 Ample" panose="02000000000000000000" pitchFamily="2" charset="0"/>
              </a:rPr>
              <a:t>Tôi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thấy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hoa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vàng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trên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cỏ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xanh</a:t>
            </a:r>
            <a:r>
              <a:rPr lang="en-US" sz="2800" dirty="0" smtClean="0">
                <a:latin typeface="#9Slide03 Ample" panose="02000000000000000000" pitchFamily="2" charset="0"/>
              </a:rPr>
              <a:t>” </a:t>
            </a:r>
            <a:r>
              <a:rPr lang="en-US" sz="2800" dirty="0" err="1" smtClean="0">
                <a:latin typeface="#9Slide03 Ample" panose="02000000000000000000" pitchFamily="2" charset="0"/>
              </a:rPr>
              <a:t>của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Nguyễn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Nhật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Ánh.Đây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là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cuốn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dành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cho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những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ai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có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tình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yêu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sách</a:t>
            </a:r>
            <a:r>
              <a:rPr lang="en-US" sz="2800" dirty="0" smtClean="0">
                <a:latin typeface="#9Slide03 Ample" panose="02000000000000000000" pitchFamily="2" charset="0"/>
              </a:rPr>
              <a:t> .</a:t>
            </a:r>
            <a:r>
              <a:rPr lang="en-US" sz="2800" dirty="0" err="1" smtClean="0">
                <a:latin typeface="#9Slide03 Ample" panose="02000000000000000000" pitchFamily="2" charset="0"/>
              </a:rPr>
              <a:t>Hôm</a:t>
            </a:r>
            <a:r>
              <a:rPr lang="en-US" sz="2800" dirty="0" smtClean="0">
                <a:latin typeface="#9Slide03 Ample" panose="02000000000000000000" pitchFamily="2" charset="0"/>
              </a:rPr>
              <a:t> nay, </a:t>
            </a:r>
            <a:r>
              <a:rPr lang="en-US" sz="2800" dirty="0" err="1" smtClean="0">
                <a:latin typeface="#9Slide03 Ample" panose="02000000000000000000" pitchFamily="2" charset="0"/>
              </a:rPr>
              <a:t>thầy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giới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với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các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em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một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văn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bản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viết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về</a:t>
            </a:r>
            <a:r>
              <a:rPr lang="en-US" sz="2800" dirty="0" smtClean="0">
                <a:latin typeface="#9Slide03 Ample" panose="02000000000000000000" pitchFamily="2" charset="0"/>
              </a:rPr>
              <a:t> “</a:t>
            </a:r>
            <a:r>
              <a:rPr lang="en-US" sz="2800" dirty="0" err="1" smtClean="0">
                <a:latin typeface="#9Slide03 Ample" panose="02000000000000000000" pitchFamily="2" charset="0"/>
              </a:rPr>
              <a:t>Tình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yêu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sách</a:t>
            </a:r>
            <a:r>
              <a:rPr lang="en-US" sz="2800" dirty="0" smtClean="0">
                <a:latin typeface="#9Slide03 Ample" panose="02000000000000000000" pitchFamily="2" charset="0"/>
              </a:rPr>
              <a:t>” </a:t>
            </a:r>
            <a:r>
              <a:rPr lang="en-US" sz="2800" dirty="0" err="1" smtClean="0">
                <a:latin typeface="#9Slide03 Ample" panose="02000000000000000000" pitchFamily="2" charset="0"/>
              </a:rPr>
              <a:t>của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Trần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Hoài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Dương</a:t>
            </a:r>
            <a:r>
              <a:rPr lang="en-US" sz="2800" dirty="0" smtClean="0">
                <a:latin typeface="#9Slide03 Ample" panose="02000000000000000000" pitchFamily="2" charset="0"/>
              </a:rPr>
              <a:t>…</a:t>
            </a:r>
            <a:endParaRPr lang="en-US" sz="2800" dirty="0">
              <a:latin typeface="#9Slide03 Ample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71428" y="116750"/>
            <a:ext cx="6760457" cy="55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95013" flipH="1">
            <a:off x="-29708" y="547115"/>
            <a:ext cx="1740580" cy="189562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3540845" y="1494925"/>
            <a:ext cx="4943100" cy="962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SÁCH</a:t>
            </a:r>
            <a:endParaRPr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" name="Google Shape;29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56612" flipH="1">
            <a:off x="-258635" y="1261233"/>
            <a:ext cx="1607677" cy="141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2950" y="1721425"/>
            <a:ext cx="3523875" cy="22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1122" y="1039479"/>
            <a:ext cx="615561" cy="6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43009" y="347225"/>
            <a:ext cx="703036" cy="6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6061" y="707454"/>
            <a:ext cx="704236" cy="67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803267" flipH="1">
            <a:off x="2008027" y="3577806"/>
            <a:ext cx="1512846" cy="16648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D31B2B-F9F6-253F-0E30-D80FE11070BE}"/>
              </a:ext>
            </a:extLst>
          </p:cNvPr>
          <p:cNvSpPr/>
          <p:nvPr/>
        </p:nvSpPr>
        <p:spPr>
          <a:xfrm>
            <a:off x="5205228" y="2823112"/>
            <a:ext cx="2748478" cy="72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9962E-8935-35B4-F022-79791DE6203C}"/>
              </a:ext>
            </a:extLst>
          </p:cNvPr>
          <p:cNvSpPr txBox="1"/>
          <p:nvPr/>
        </p:nvSpPr>
        <p:spPr>
          <a:xfrm>
            <a:off x="3375645" y="266768"/>
            <a:ext cx="3997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endParaRPr lang="en-US" sz="2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963" y="-1314637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>
            <a:spLocks noGrp="1"/>
          </p:cNvSpPr>
          <p:nvPr>
            <p:ph type="title"/>
          </p:nvPr>
        </p:nvSpPr>
        <p:spPr>
          <a:xfrm>
            <a:off x="1367876" y="4089486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Trải nghiệm cùng </a:t>
            </a:r>
            <a:br>
              <a:rPr lang="en" dirty="0"/>
            </a:br>
            <a:r>
              <a:rPr lang="en" dirty="0"/>
              <a:t>văn bản</a:t>
            </a:r>
            <a:endParaRPr dirty="0"/>
          </a:p>
        </p:txBody>
      </p:sp>
      <p:sp>
        <p:nvSpPr>
          <p:cNvPr id="310" name="Google Shape;310;p40"/>
          <p:cNvSpPr txBox="1">
            <a:spLocks noGrp="1"/>
          </p:cNvSpPr>
          <p:nvPr>
            <p:ph type="title" idx="2"/>
          </p:nvPr>
        </p:nvSpPr>
        <p:spPr>
          <a:xfrm>
            <a:off x="2329124" y="394581"/>
            <a:ext cx="18948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312" name="Google Shape;312;p40"/>
          <p:cNvCxnSpPr/>
          <p:nvPr/>
        </p:nvCxnSpPr>
        <p:spPr>
          <a:xfrm>
            <a:off x="2290600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40"/>
          <p:cNvCxnSpPr/>
          <p:nvPr/>
        </p:nvCxnSpPr>
        <p:spPr>
          <a:xfrm>
            <a:off x="3939875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4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313" y="784874"/>
            <a:ext cx="4038212" cy="4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 rotWithShape="1">
          <a:blip r:embed="rId5">
            <a:alphaModFix/>
          </a:blip>
          <a:srcRect t="15934" b="12708"/>
          <a:stretch/>
        </p:blipFill>
        <p:spPr>
          <a:xfrm flipH="1">
            <a:off x="5550775" y="3791557"/>
            <a:ext cx="2194394" cy="16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86979">
            <a:off x="-3020600" y="26648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9925" y="521900"/>
            <a:ext cx="164725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993464">
            <a:off x="7863400" y="2440488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2496" y="1496475"/>
            <a:ext cx="952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52500" y="207700"/>
            <a:ext cx="881239" cy="9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7771" y="905900"/>
            <a:ext cx="952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08293" flipH="1">
            <a:off x="37861" y="3935261"/>
            <a:ext cx="1929109" cy="1827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409E29-1D6F-81A8-1CBE-D41DC30FB7DD}"/>
              </a:ext>
            </a:extLst>
          </p:cNvPr>
          <p:cNvSpPr/>
          <p:nvPr/>
        </p:nvSpPr>
        <p:spPr>
          <a:xfrm>
            <a:off x="1647380" y="88224"/>
            <a:ext cx="2748478" cy="72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AAC53-81A0-E956-EED0-C9B969D0769F}"/>
              </a:ext>
            </a:extLst>
          </p:cNvPr>
          <p:cNvSpPr/>
          <p:nvPr/>
        </p:nvSpPr>
        <p:spPr>
          <a:xfrm>
            <a:off x="273140" y="1038646"/>
            <a:ext cx="4298859" cy="72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B1C5B6-843C-CDB6-E2C6-96C12754E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96238"/>
              </p:ext>
            </p:extLst>
          </p:nvPr>
        </p:nvGraphicFramePr>
        <p:xfrm>
          <a:off x="677486" y="1989068"/>
          <a:ext cx="7789026" cy="3130804"/>
        </p:xfrm>
        <a:graphic>
          <a:graphicData uri="http://schemas.openxmlformats.org/drawingml/2006/table">
            <a:tbl>
              <a:tblPr firstRow="1" firstCol="1" bandRow="1">
                <a:tableStyleId>{D8EF1F96-987E-427C-B856-24A161488858}</a:tableStyleId>
              </a:tblPr>
              <a:tblGrid>
                <a:gridCol w="4776580">
                  <a:extLst>
                    <a:ext uri="{9D8B030D-6E8A-4147-A177-3AD203B41FA5}">
                      <a16:colId xmlns:a16="http://schemas.microsoft.com/office/drawing/2014/main" val="2606505311"/>
                    </a:ext>
                  </a:extLst>
                </a:gridCol>
                <a:gridCol w="3012446">
                  <a:extLst>
                    <a:ext uri="{9D8B030D-6E8A-4147-A177-3AD203B41FA5}">
                      <a16:colId xmlns:a16="http://schemas.microsoft.com/office/drawing/2014/main" val="1082183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1. Văn bản Tình yêu sách của tác giả nào?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………………………………….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239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2. Văn bản đó được trích từ đâu?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………………………………….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981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3. Văn bản trên thuộc thể loại gì?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…………………………………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09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4. Văn bản trên nói về vấn đề gì?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…………………………………..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786070"/>
                  </a:ext>
                </a:extLst>
              </a:tr>
            </a:tbl>
          </a:graphicData>
        </a:graphic>
      </p:graphicFrame>
      <p:pic>
        <p:nvPicPr>
          <p:cNvPr id="11" name="Google Shape;337;p42">
            <a:extLst>
              <a:ext uri="{FF2B5EF4-FFF2-40B4-BE49-F238E27FC236}">
                <a16:creationId xmlns:a16="http://schemas.microsoft.com/office/drawing/2014/main" id="{30817E79-7813-9F0F-71D2-D628FCD354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353" y="-83129"/>
            <a:ext cx="3022539" cy="146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603" flipH="1">
            <a:off x="5879337" y="1993850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598" flipH="1">
            <a:off x="-664216" y="-349055"/>
            <a:ext cx="2754859" cy="226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95013" flipH="1">
            <a:off x="7837711" y="702201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415355">
            <a:off x="2055710" y="3800733"/>
            <a:ext cx="3047477" cy="14713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7A33AE-5F56-80C1-4F86-23443BC28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64734"/>
              </p:ext>
            </p:extLst>
          </p:nvPr>
        </p:nvGraphicFramePr>
        <p:xfrm>
          <a:off x="199505" y="385585"/>
          <a:ext cx="7819578" cy="3652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91665">
                  <a:extLst>
                    <a:ext uri="{9D8B030D-6E8A-4147-A177-3AD203B41FA5}">
                      <a16:colId xmlns:a16="http://schemas.microsoft.com/office/drawing/2014/main" val="414582895"/>
                    </a:ext>
                  </a:extLst>
                </a:gridCol>
                <a:gridCol w="4127913">
                  <a:extLst>
                    <a:ext uri="{9D8B030D-6E8A-4147-A177-3AD203B41FA5}">
                      <a16:colId xmlns:a16="http://schemas.microsoft.com/office/drawing/2014/main" val="2445661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1. Văn bản Tình yêu sách của tác giả nào?</a:t>
                      </a:r>
                      <a:endParaRPr lang="en-US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Trần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Hoài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Dương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922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2. Văn bản đó được trích từ đâu?</a:t>
                      </a:r>
                      <a:endParaRPr lang="en-US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Trích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truyện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Miền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xanh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thẳm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086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3. Văn bản trên thuộc thể loại gì?</a:t>
                      </a:r>
                      <a:endParaRPr lang="en-US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Truyện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323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4. Văn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nói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vấn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tôi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6886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93464" flipH="1">
            <a:off x="-726368" y="521163"/>
            <a:ext cx="23526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Suy ngẫm và phản hồi</a:t>
            </a:r>
            <a:endParaRPr sz="5100" dirty="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371" name="Google Shape;371;p45"/>
          <p:cNvSpPr txBox="1">
            <a:spLocks noGrp="1"/>
          </p:cNvSpPr>
          <p:nvPr>
            <p:ph type="title" idx="2"/>
          </p:nvPr>
        </p:nvSpPr>
        <p:spPr>
          <a:xfrm>
            <a:off x="5084950" y="232876"/>
            <a:ext cx="18948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75" name="Google Shape;3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47387" y="1601288"/>
            <a:ext cx="44481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650" y="3098535"/>
            <a:ext cx="2190250" cy="23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227525" y="3110265"/>
            <a:ext cx="711004" cy="68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280715" y="2148250"/>
            <a:ext cx="657811" cy="72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572195" y="2647114"/>
            <a:ext cx="711004" cy="68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>
            <a:spLocks noGrp="1"/>
          </p:cNvSpPr>
          <p:nvPr>
            <p:ph type="title"/>
          </p:nvPr>
        </p:nvSpPr>
        <p:spPr>
          <a:xfrm>
            <a:off x="426495" y="85398"/>
            <a:ext cx="82129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Uyên</a:t>
            </a:r>
            <a:endParaRPr sz="28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pic>
        <p:nvPicPr>
          <p:cNvPr id="2" name="Google Shape;375;p45">
            <a:extLst>
              <a:ext uri="{FF2B5EF4-FFF2-40B4-BE49-F238E27FC236}">
                <a16:creationId xmlns:a16="http://schemas.microsoft.com/office/drawing/2014/main" id="{9D58F815-8918-FA0F-5C5E-9C4C019754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97592" y="3579349"/>
            <a:ext cx="4448175" cy="18428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68BA08B-FBAD-69C1-4C62-DEF94D84F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55014"/>
              </p:ext>
            </p:extLst>
          </p:nvPr>
        </p:nvGraphicFramePr>
        <p:xfrm>
          <a:off x="660119" y="2012146"/>
          <a:ext cx="7203722" cy="184288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00548">
                  <a:extLst>
                    <a:ext uri="{9D8B030D-6E8A-4147-A177-3AD203B41FA5}">
                      <a16:colId xmlns:a16="http://schemas.microsoft.com/office/drawing/2014/main" val="1750409550"/>
                    </a:ext>
                  </a:extLst>
                </a:gridCol>
                <a:gridCol w="3003788">
                  <a:extLst>
                    <a:ext uri="{9D8B030D-6E8A-4147-A177-3AD203B41FA5}">
                      <a16:colId xmlns:a16="http://schemas.microsoft.com/office/drawing/2014/main" val="3871735757"/>
                    </a:ext>
                  </a:extLst>
                </a:gridCol>
                <a:gridCol w="2899386">
                  <a:extLst>
                    <a:ext uri="{9D8B030D-6E8A-4147-A177-3AD203B41FA5}">
                      <a16:colId xmlns:a16="http://schemas.microsoft.com/office/drawing/2014/main" val="938183686"/>
                    </a:ext>
                  </a:extLst>
                </a:gridCol>
              </a:tblGrid>
              <a:tr h="921441">
                <a:tc>
                  <a:txBody>
                    <a:bodyPr/>
                    <a:lstStyle/>
                    <a:p>
                      <a:pPr marR="30480" algn="ctr"/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/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/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Uyên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5284"/>
                  </a:ext>
                </a:extLst>
              </a:tr>
              <a:tr h="921441">
                <a:tc>
                  <a:txBody>
                    <a:bodyPr/>
                    <a:lstStyle/>
                    <a:p>
                      <a:pPr marR="30480" algn="ctr"/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/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/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279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5176160-DAD8-71F4-04C2-EABE6C89C9C0}"/>
              </a:ext>
            </a:extLst>
          </p:cNvPr>
          <p:cNvSpPr txBox="1"/>
          <p:nvPr/>
        </p:nvSpPr>
        <p:spPr>
          <a:xfrm>
            <a:off x="1279551" y="1193766"/>
            <a:ext cx="6137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THẢO LUẬN NHÓM 6 – 3 PHÚT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What is your favorite book? Celebrate Family Literacy Day by Slidesgo">
  <a:themeElements>
    <a:clrScheme name="Simple Light">
      <a:dk1>
        <a:srgbClr val="454943"/>
      </a:dk1>
      <a:lt1>
        <a:srgbClr val="5F6E59"/>
      </a:lt1>
      <a:dk2>
        <a:srgbClr val="904834"/>
      </a:dk2>
      <a:lt2>
        <a:srgbClr val="CBBCA4"/>
      </a:lt2>
      <a:accent1>
        <a:srgbClr val="F7F5E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4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523</Words>
  <Application>Microsoft Office PowerPoint</Application>
  <PresentationFormat>On-screen Show (16:9)</PresentationFormat>
  <Paragraphs>83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#9Slide03 Ample</vt:lpstr>
      <vt:lpstr>SimSun</vt:lpstr>
      <vt:lpstr>#9Slide03 AllRoundGothic</vt:lpstr>
      <vt:lpstr>Calibri</vt:lpstr>
      <vt:lpstr>#9Slide03 Arima Madurai ExtraBo</vt:lpstr>
      <vt:lpstr>PT Sans</vt:lpstr>
      <vt:lpstr>Arial</vt:lpstr>
      <vt:lpstr>IBM Plex Serif</vt:lpstr>
      <vt:lpstr>Nunito Light</vt:lpstr>
      <vt:lpstr>Bebas Neue</vt:lpstr>
      <vt:lpstr>Playball</vt:lpstr>
      <vt:lpstr>Times New Roman</vt:lpstr>
      <vt:lpstr>IBM Plex Serif SemiBold</vt:lpstr>
      <vt:lpstr>Archivo</vt:lpstr>
      <vt:lpstr>What is your favorite book? Celebrate Family Literacy Day by Slidesgo</vt:lpstr>
      <vt:lpstr>Default Design</vt:lpstr>
      <vt:lpstr>PowerPoint Presentation</vt:lpstr>
      <vt:lpstr>PowerPoint Presentation</vt:lpstr>
      <vt:lpstr>PowerPoint Presentation</vt:lpstr>
      <vt:lpstr>TÌNH YÊU SÁCH</vt:lpstr>
      <vt:lpstr>Trải nghiệm cùng  văn bản</vt:lpstr>
      <vt:lpstr>PowerPoint Presentation</vt:lpstr>
      <vt:lpstr>PowerPoint Presentation</vt:lpstr>
      <vt:lpstr>Suy ngẫm và phản hồi</vt:lpstr>
      <vt:lpstr>1. Tình yêu sách của nhân vật tôi và sự giúp sức của cô Uyên</vt:lpstr>
      <vt:lpstr>PowerPoint Presentation</vt:lpstr>
      <vt:lpstr>NHẬN XÉT</vt:lpstr>
      <vt:lpstr>2. Thông điệp của văn bản</vt:lpstr>
      <vt:lpstr>Luyện tập và vận dụng</vt:lpstr>
      <vt:lpstr>PowerPoint Presentation</vt:lpstr>
      <vt:lpstr>PowerPoint Presentation</vt:lpstr>
      <vt:lpstr>CHÚC CÁC EM  HỌC TẬP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Favorite Book?  Celebrate Family Literacy Day</dc:title>
  <cp:lastModifiedBy>Admin</cp:lastModifiedBy>
  <cp:revision>11</cp:revision>
  <dcterms:modified xsi:type="dcterms:W3CDTF">2023-06-27T09:03:26Z</dcterms:modified>
</cp:coreProperties>
</file>