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stoga" panose="020B0604020202020204" charset="0"/>
      <p:regular r:id="rId29"/>
    </p:embeddedFont>
    <p:embeddedFont>
      <p:font typeface="DejaVu Serif" panose="020B0604020202020204" charset="0"/>
      <p:regular r:id="rId30"/>
    </p:embeddedFont>
    <p:embeddedFont>
      <p:font typeface="DejaVu Serif Bold" panose="020B0604020202020204" charset="0"/>
      <p:regular r:id="rId31"/>
    </p:embeddedFont>
    <p:embeddedFont>
      <p:font typeface="DejaVu Serif Bold Italics" panose="020B0604020202020204" charset="0"/>
      <p:regular r:id="rId32"/>
    </p:embeddedFont>
    <p:embeddedFont>
      <p:font typeface="DejaVu Serif Italics" panose="020B0604020202020204" charset="0"/>
      <p:regular r:id="rId33"/>
    </p:embeddedFont>
    <p:embeddedFont>
      <p:font typeface="Romman"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sv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7.sv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4" name="Freeform 4"/>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3"/>
            <a:stretch>
              <a:fillRect/>
            </a:stretch>
          </a:blipFill>
        </p:spPr>
      </p:sp>
      <p:sp>
        <p:nvSpPr>
          <p:cNvPr id="5" name="Freeform 5"/>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6" name="Freeform 6"/>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4"/>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5"/>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6"/>
            <a:stretch>
              <a:fillRect/>
            </a:stretch>
          </a:blipFill>
        </p:spPr>
      </p:sp>
      <p:sp>
        <p:nvSpPr>
          <p:cNvPr id="12" name="TextBox 12"/>
          <p:cNvSpPr txBox="1"/>
          <p:nvPr/>
        </p:nvSpPr>
        <p:spPr>
          <a:xfrm rot="-330000">
            <a:off x="1795303" y="3640290"/>
            <a:ext cx="15652515" cy="4970335"/>
          </a:xfrm>
          <a:prstGeom prst="rect">
            <a:avLst/>
          </a:prstGeom>
        </p:spPr>
        <p:txBody>
          <a:bodyPr wrap="square" lIns="0" tIns="0" rIns="0" bIns="0" rtlCol="0" anchor="t">
            <a:spAutoFit/>
          </a:bodyPr>
          <a:lstStyle/>
          <a:p>
            <a:pPr algn="ctr">
              <a:lnSpc>
                <a:spcPts val="8966"/>
              </a:lnSpc>
            </a:pPr>
            <a:r>
              <a:rPr lang="en-US" sz="8877" dirty="0">
                <a:solidFill>
                  <a:srgbClr val="7A5139"/>
                </a:solidFill>
                <a:latin typeface="Calistoga"/>
                <a:ea typeface="Calistoga"/>
                <a:cs typeface="Calistoga"/>
                <a:sym typeface="Calistoga"/>
              </a:rPr>
              <a:t>TIẾT 43,44,45 - BÀI 19 : </a:t>
            </a:r>
          </a:p>
          <a:p>
            <a:pPr algn="ctr">
              <a:lnSpc>
                <a:spcPts val="8966"/>
              </a:lnSpc>
            </a:pPr>
            <a:r>
              <a:rPr lang="en-US" sz="8877" dirty="0">
                <a:solidFill>
                  <a:srgbClr val="7A5139"/>
                </a:solidFill>
                <a:latin typeface="Calistoga"/>
                <a:ea typeface="Calistoga"/>
                <a:cs typeface="Calistoga"/>
                <a:sym typeface="Calistoga"/>
              </a:rPr>
              <a:t>KHỞI NGHĨA LAM SƠN </a:t>
            </a:r>
          </a:p>
          <a:p>
            <a:pPr algn="ctr">
              <a:lnSpc>
                <a:spcPts val="8966"/>
              </a:lnSpc>
            </a:pPr>
            <a:r>
              <a:rPr lang="en-US" sz="8877" dirty="0">
                <a:solidFill>
                  <a:srgbClr val="7A5139"/>
                </a:solidFill>
                <a:latin typeface="Calistoga"/>
                <a:ea typeface="Calistoga"/>
                <a:cs typeface="Calistoga"/>
                <a:sym typeface="Calistoga"/>
              </a:rPr>
              <a:t>(1418 - 1427)</a:t>
            </a:r>
          </a:p>
          <a:p>
            <a:pPr algn="ctr">
              <a:lnSpc>
                <a:spcPts val="12399"/>
              </a:lnSpc>
            </a:pPr>
            <a:endParaRPr lang="en-US" sz="8877" dirty="0">
              <a:solidFill>
                <a:srgbClr val="7A5139"/>
              </a:solidFill>
              <a:latin typeface="Calistoga"/>
              <a:ea typeface="Calistoga"/>
              <a:cs typeface="Calistoga"/>
              <a:sym typeface="Calistog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2968560" y="3603619"/>
            <a:ext cx="11826894" cy="4242308"/>
          </a:xfrm>
          <a:prstGeom prst="rect">
            <a:avLst/>
          </a:prstGeom>
        </p:spPr>
        <p:txBody>
          <a:bodyPr lIns="0" tIns="0" rIns="0" bIns="0" rtlCol="0" anchor="t">
            <a:spAutoFit/>
          </a:bodyPr>
          <a:lstStyle/>
          <a:p>
            <a:pPr algn="l">
              <a:lnSpc>
                <a:spcPts val="5565"/>
              </a:lnSpc>
            </a:pPr>
            <a:r>
              <a:rPr lang="en-US" sz="4599">
                <a:solidFill>
                  <a:srgbClr val="000000"/>
                </a:solidFill>
                <a:latin typeface="DejaVu Serif"/>
                <a:ea typeface="DejaVu Serif"/>
                <a:cs typeface="DejaVu Serif"/>
                <a:sym typeface="DejaVu Serif"/>
              </a:rPr>
              <a:t>- Sau nhiều năm tấn công quân Minh đã thiệt hại về mọi mặt nhưng không tiêu diệt được cuộc khởi nghĩa.</a:t>
            </a:r>
          </a:p>
          <a:p>
            <a:pPr algn="l">
              <a:lnSpc>
                <a:spcPts val="5565"/>
              </a:lnSpc>
            </a:pPr>
            <a:r>
              <a:rPr lang="en-US" sz="4599">
                <a:solidFill>
                  <a:srgbClr val="000000"/>
                </a:solidFill>
                <a:latin typeface="DejaVu Serif"/>
                <a:ea typeface="DejaVu Serif"/>
                <a:cs typeface="DejaVu Serif"/>
                <a:sym typeface="DejaVu Serif"/>
              </a:rPr>
              <a:t>- Tìm cách mua chuộc dụ dỗ Lê Lợi, Nguyễn Trãi và bộ chỉ huy nghĩa quân.</a:t>
            </a:r>
          </a:p>
          <a:p>
            <a:pPr algn="ctr">
              <a:lnSpc>
                <a:spcPts val="5565"/>
              </a:lnSpc>
            </a:pPr>
            <a:endParaRPr lang="en-US" sz="4599">
              <a:solidFill>
                <a:srgbClr val="000000"/>
              </a:solidFill>
              <a:latin typeface="DejaVu Serif"/>
              <a:ea typeface="DejaVu Serif"/>
              <a:cs typeface="DejaVu Serif"/>
              <a:sym typeface="DejaVu Serif"/>
            </a:endParaRPr>
          </a:p>
        </p:txBody>
      </p:sp>
      <p:sp>
        <p:nvSpPr>
          <p:cNvPr id="14" name="TextBox 14"/>
          <p:cNvSpPr txBox="1"/>
          <p:nvPr/>
        </p:nvSpPr>
        <p:spPr>
          <a:xfrm>
            <a:off x="3885875" y="1731643"/>
            <a:ext cx="10555724" cy="1401442"/>
          </a:xfrm>
          <a:prstGeom prst="rect">
            <a:avLst/>
          </a:prstGeom>
        </p:spPr>
        <p:txBody>
          <a:bodyPr lIns="0" tIns="0" rIns="0" bIns="0" rtlCol="0" anchor="t">
            <a:spAutoFit/>
          </a:bodyPr>
          <a:lstStyle/>
          <a:p>
            <a:pPr algn="ctr">
              <a:lnSpc>
                <a:spcPts val="11480"/>
              </a:lnSpc>
            </a:pPr>
            <a:r>
              <a:rPr lang="en-US" sz="8200">
                <a:solidFill>
                  <a:srgbClr val="7A5139"/>
                </a:solidFill>
                <a:latin typeface="Calistoga"/>
                <a:ea typeface="Calistoga"/>
                <a:cs typeface="Calistoga"/>
                <a:sym typeface="Calistoga"/>
              </a:rPr>
              <a:t>THẢO LUẬN NHÓM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TextBox 13"/>
          <p:cNvSpPr txBox="1"/>
          <p:nvPr/>
        </p:nvSpPr>
        <p:spPr>
          <a:xfrm>
            <a:off x="3866138" y="1769743"/>
            <a:ext cx="10555724" cy="3275324"/>
          </a:xfrm>
          <a:prstGeom prst="rect">
            <a:avLst/>
          </a:prstGeom>
        </p:spPr>
        <p:txBody>
          <a:bodyPr lIns="0" tIns="0" rIns="0" bIns="0" rtlCol="0" anchor="t">
            <a:spAutoFit/>
          </a:bodyPr>
          <a:lstStyle/>
          <a:p>
            <a:pPr algn="ctr">
              <a:lnSpc>
                <a:spcPts val="7420"/>
              </a:lnSpc>
            </a:pPr>
            <a:r>
              <a:rPr lang="en-US" sz="5300">
                <a:solidFill>
                  <a:srgbClr val="7A5139"/>
                </a:solidFill>
                <a:latin typeface="Calistoga"/>
                <a:ea typeface="Calistoga"/>
                <a:cs typeface="Calistoga"/>
                <a:sym typeface="Calistoga"/>
              </a:rPr>
              <a:t>b. Những năm đầu hoat động của cuộc khởi nghĩa ( 1418-1423).</a:t>
            </a:r>
          </a:p>
          <a:p>
            <a:pPr algn="ctr">
              <a:lnSpc>
                <a:spcPts val="11620"/>
              </a:lnSpc>
            </a:pPr>
            <a:endParaRPr lang="en-US" sz="5300">
              <a:solidFill>
                <a:srgbClr val="7A5139"/>
              </a:solidFill>
              <a:latin typeface="Calistoga"/>
              <a:ea typeface="Calistoga"/>
              <a:cs typeface="Calistoga"/>
              <a:sym typeface="Calistoga"/>
            </a:endParaRPr>
          </a:p>
        </p:txBody>
      </p:sp>
      <p:sp>
        <p:nvSpPr>
          <p:cNvPr id="14" name="TextBox 14"/>
          <p:cNvSpPr txBox="1"/>
          <p:nvPr/>
        </p:nvSpPr>
        <p:spPr>
          <a:xfrm>
            <a:off x="1066800" y="3962721"/>
            <a:ext cx="16611600" cy="3770263"/>
          </a:xfrm>
          <a:prstGeom prst="rect">
            <a:avLst/>
          </a:prstGeom>
        </p:spPr>
        <p:txBody>
          <a:bodyPr wrap="square" lIns="0" tIns="0" rIns="0" bIns="0" rtlCol="0" anchor="t">
            <a:spAutoFit/>
          </a:bodyPr>
          <a:lstStyle/>
          <a:p>
            <a:pPr algn="just">
              <a:lnSpc>
                <a:spcPts val="4235"/>
              </a:lnSpc>
            </a:pPr>
            <a:r>
              <a:rPr lang="en-US" sz="3500" dirty="0">
                <a:latin typeface="Calistoga"/>
                <a:ea typeface="Calistoga"/>
                <a:cs typeface="Calistoga"/>
                <a:sym typeface="Calistoga"/>
              </a:rPr>
              <a:t>- </a:t>
            </a:r>
            <a:r>
              <a:rPr lang="en-US" sz="3500" dirty="0" err="1">
                <a:latin typeface="Calistoga"/>
                <a:ea typeface="Calistoga"/>
                <a:cs typeface="Calistoga"/>
                <a:sym typeface="Calistoga"/>
              </a:rPr>
              <a:t>Đây</a:t>
            </a:r>
            <a:r>
              <a:rPr lang="en-US" sz="3500" dirty="0">
                <a:latin typeface="Calistoga"/>
                <a:ea typeface="Calistoga"/>
                <a:cs typeface="Calistoga"/>
                <a:sym typeface="Calistoga"/>
              </a:rPr>
              <a:t> </a:t>
            </a:r>
            <a:r>
              <a:rPr lang="en-US" sz="3500" dirty="0" err="1">
                <a:latin typeface="Calistoga"/>
                <a:ea typeface="Calistoga"/>
                <a:cs typeface="Calistoga"/>
                <a:sym typeface="Calistoga"/>
              </a:rPr>
              <a:t>là</a:t>
            </a:r>
            <a:r>
              <a:rPr lang="en-US" sz="3500" dirty="0">
                <a:latin typeface="Calistoga"/>
                <a:ea typeface="Calistoga"/>
                <a:cs typeface="Calistoga"/>
                <a:sym typeface="Calistoga"/>
              </a:rPr>
              <a:t> </a:t>
            </a:r>
            <a:r>
              <a:rPr lang="en-US" sz="3500" dirty="0" err="1">
                <a:latin typeface="Calistoga"/>
                <a:ea typeface="Calistoga"/>
                <a:cs typeface="Calistoga"/>
                <a:sym typeface="Calistoga"/>
              </a:rPr>
              <a:t>giai</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đoạn</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đầy</a:t>
            </a:r>
            <a:r>
              <a:rPr lang="en-US" sz="3500" dirty="0">
                <a:latin typeface="Calistoga"/>
                <a:ea typeface="Calistoga"/>
                <a:cs typeface="Calistoga"/>
                <a:sym typeface="Calistoga"/>
              </a:rPr>
              <a:t> </a:t>
            </a:r>
            <a:r>
              <a:rPr lang="en-US" sz="3500" dirty="0" err="1">
                <a:latin typeface="Calistoga"/>
                <a:ea typeface="Calistoga"/>
                <a:cs typeface="Calistoga"/>
                <a:sym typeface="Calistoga"/>
              </a:rPr>
              <a:t>khó</a:t>
            </a:r>
            <a:r>
              <a:rPr lang="en-US" sz="3500" dirty="0">
                <a:latin typeface="Calistoga"/>
                <a:ea typeface="Calistoga"/>
                <a:cs typeface="Calistoga"/>
                <a:sym typeface="Calistoga"/>
              </a:rPr>
              <a:t> </a:t>
            </a:r>
            <a:r>
              <a:rPr lang="en-US" sz="3500" dirty="0" err="1">
                <a:latin typeface="Calistoga"/>
                <a:ea typeface="Calistoga"/>
                <a:cs typeface="Calistoga"/>
                <a:sym typeface="Calistoga"/>
              </a:rPr>
              <a:t>khăn</a:t>
            </a:r>
            <a:r>
              <a:rPr lang="en-US" sz="3500" dirty="0">
                <a:latin typeface="Calistoga"/>
                <a:ea typeface="Calistoga"/>
                <a:cs typeface="Calistoga"/>
                <a:sym typeface="Calistoga"/>
              </a:rPr>
              <a:t>, </a:t>
            </a:r>
            <a:r>
              <a:rPr lang="en-US" sz="3500" dirty="0" err="1">
                <a:latin typeface="Calistoga"/>
                <a:ea typeface="Calistoga"/>
                <a:cs typeface="Calistoga"/>
                <a:sym typeface="Calistoga"/>
              </a:rPr>
              <a:t>thử</a:t>
            </a:r>
            <a:r>
              <a:rPr lang="en-US" sz="3500" dirty="0">
                <a:latin typeface="Calistoga"/>
                <a:ea typeface="Calistoga"/>
                <a:cs typeface="Calistoga"/>
                <a:sym typeface="Calistoga"/>
              </a:rPr>
              <a:t> </a:t>
            </a:r>
            <a:r>
              <a:rPr lang="en-US" sz="3500" dirty="0" err="1">
                <a:latin typeface="Calistoga"/>
                <a:ea typeface="Calistoga"/>
                <a:cs typeface="Calistoga"/>
                <a:sym typeface="Calistoga"/>
              </a:rPr>
              <a:t>thách</a:t>
            </a:r>
            <a:r>
              <a:rPr lang="en-US" sz="3500" dirty="0">
                <a:latin typeface="Calistoga"/>
                <a:ea typeface="Calistoga"/>
                <a:cs typeface="Calistoga"/>
                <a:sym typeface="Calistoga"/>
              </a:rPr>
              <a:t> </a:t>
            </a:r>
            <a:r>
              <a:rPr lang="en-US" sz="3500" dirty="0" err="1">
                <a:latin typeface="Calistoga"/>
                <a:ea typeface="Calistoga"/>
                <a:cs typeface="Calistoga"/>
                <a:sym typeface="Calistoga"/>
              </a:rPr>
              <a:t>của</a:t>
            </a:r>
            <a:r>
              <a:rPr lang="en-US" sz="3500" dirty="0">
                <a:latin typeface="Calistoga"/>
                <a:ea typeface="Calistoga"/>
                <a:cs typeface="Calistoga"/>
                <a:sym typeface="Calistoga"/>
              </a:rPr>
              <a:t> </a:t>
            </a:r>
            <a:r>
              <a:rPr lang="en-US" sz="3500" dirty="0" err="1">
                <a:latin typeface="Calistoga"/>
                <a:ea typeface="Calistoga"/>
                <a:cs typeface="Calistoga"/>
                <a:sym typeface="Calistoga"/>
              </a:rPr>
              <a:t>cuộc</a:t>
            </a:r>
            <a:r>
              <a:rPr lang="en-US" sz="3500" dirty="0">
                <a:latin typeface="Calistoga"/>
                <a:ea typeface="Calistoga"/>
                <a:cs typeface="Calistoga"/>
                <a:sym typeface="Calistoga"/>
              </a:rPr>
              <a:t> </a:t>
            </a:r>
            <a:r>
              <a:rPr lang="en-US" sz="3500" dirty="0" err="1">
                <a:latin typeface="Calistoga"/>
                <a:ea typeface="Calistoga"/>
                <a:cs typeface="Calistoga"/>
                <a:sym typeface="Calistoga"/>
              </a:rPr>
              <a:t>khởi</a:t>
            </a:r>
            <a:r>
              <a:rPr lang="en-US" sz="3500" dirty="0">
                <a:latin typeface="Calistoga"/>
                <a:ea typeface="Calistoga"/>
                <a:cs typeface="Calistoga"/>
                <a:sym typeface="Calistoga"/>
              </a:rPr>
              <a:t> </a:t>
            </a:r>
            <a:r>
              <a:rPr lang="en-US" sz="3500" dirty="0" err="1">
                <a:latin typeface="Calistoga"/>
                <a:ea typeface="Calistoga"/>
                <a:cs typeface="Calistoga"/>
                <a:sym typeface="Calistoga"/>
              </a:rPr>
              <a:t>nghĩa</a:t>
            </a:r>
            <a:r>
              <a:rPr lang="en-US" sz="3500" dirty="0">
                <a:latin typeface="Calistoga"/>
                <a:ea typeface="Calistoga"/>
                <a:cs typeface="Calistoga"/>
                <a:sym typeface="Calistoga"/>
              </a:rPr>
              <a:t>:</a:t>
            </a:r>
          </a:p>
          <a:p>
            <a:pPr algn="just">
              <a:lnSpc>
                <a:spcPts val="4235"/>
              </a:lnSpc>
            </a:pPr>
            <a:r>
              <a:rPr lang="en-US" sz="3500" dirty="0">
                <a:latin typeface="Calistoga"/>
                <a:ea typeface="Calistoga"/>
                <a:cs typeface="Calistoga"/>
                <a:sym typeface="Calistoga"/>
              </a:rPr>
              <a:t>+ </a:t>
            </a:r>
            <a:r>
              <a:rPr lang="en-US" sz="3500" dirty="0" err="1">
                <a:latin typeface="Calistoga"/>
                <a:ea typeface="Calistoga"/>
                <a:cs typeface="Calistoga"/>
                <a:sym typeface="Calistoga"/>
              </a:rPr>
              <a:t>Quân</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địch</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đông</a:t>
            </a:r>
            <a:r>
              <a:rPr lang="en-US" sz="3500" dirty="0">
                <a:latin typeface="Calistoga"/>
                <a:ea typeface="Calistoga"/>
                <a:cs typeface="Calistoga"/>
                <a:sym typeface="Calistoga"/>
              </a:rPr>
              <a:t> </a:t>
            </a:r>
            <a:r>
              <a:rPr lang="en-US" sz="3500" dirty="0" err="1">
                <a:latin typeface="Calistoga"/>
                <a:ea typeface="Calistoga"/>
                <a:cs typeface="Calistoga"/>
                <a:sym typeface="Calistoga"/>
              </a:rPr>
              <a:t>và</a:t>
            </a:r>
            <a:r>
              <a:rPr lang="en-US" sz="3500" dirty="0">
                <a:latin typeface="Calistoga"/>
                <a:ea typeface="Calistoga"/>
                <a:cs typeface="Calistoga"/>
                <a:sym typeface="Calistoga"/>
              </a:rPr>
              <a:t> </a:t>
            </a:r>
            <a:r>
              <a:rPr lang="en-US" sz="3500" dirty="0" err="1">
                <a:latin typeface="Calistoga"/>
                <a:ea typeface="Calistoga"/>
                <a:cs typeface="Calistoga"/>
                <a:sym typeface="Calistoga"/>
              </a:rPr>
              <a:t>nham</a:t>
            </a:r>
            <a:r>
              <a:rPr lang="en-US" sz="3500" dirty="0">
                <a:latin typeface="Calistoga"/>
                <a:ea typeface="Calistoga"/>
                <a:cs typeface="Calistoga"/>
                <a:sym typeface="Calistoga"/>
              </a:rPr>
              <a:t> </a:t>
            </a:r>
            <a:r>
              <a:rPr lang="en-US" sz="3500" dirty="0" err="1">
                <a:latin typeface="Calistoga"/>
                <a:ea typeface="Calistoga"/>
                <a:cs typeface="Calistoga"/>
                <a:sym typeface="Calistoga"/>
              </a:rPr>
              <a:t>hiểm</a:t>
            </a:r>
            <a:endParaRPr lang="en-US" sz="3500" dirty="0">
              <a:latin typeface="Calistoga"/>
              <a:ea typeface="Calistoga"/>
              <a:cs typeface="Calistoga"/>
              <a:sym typeface="Calistoga"/>
            </a:endParaRPr>
          </a:p>
          <a:p>
            <a:pPr algn="just">
              <a:lnSpc>
                <a:spcPts val="4235"/>
              </a:lnSpc>
            </a:pPr>
            <a:r>
              <a:rPr lang="en-US" sz="3500" dirty="0">
                <a:latin typeface="Calistoga"/>
                <a:ea typeface="Calistoga"/>
                <a:cs typeface="Calistoga"/>
                <a:sym typeface="Calistoga"/>
              </a:rPr>
              <a:t>+ </a:t>
            </a:r>
            <a:r>
              <a:rPr lang="en-US" sz="3500" dirty="0" err="1">
                <a:latin typeface="Calistoga"/>
                <a:ea typeface="Calistoga"/>
                <a:cs typeface="Calistoga"/>
                <a:sym typeface="Calistoga"/>
              </a:rPr>
              <a:t>Lực</a:t>
            </a:r>
            <a:r>
              <a:rPr lang="en-US" sz="3500" dirty="0">
                <a:latin typeface="Calistoga"/>
                <a:ea typeface="Calistoga"/>
                <a:cs typeface="Calistoga"/>
                <a:sym typeface="Calistoga"/>
              </a:rPr>
              <a:t> </a:t>
            </a:r>
            <a:r>
              <a:rPr lang="en-US" sz="3500" dirty="0" err="1">
                <a:latin typeface="Calistoga"/>
                <a:ea typeface="Calistoga"/>
                <a:cs typeface="Calistoga"/>
                <a:sym typeface="Calistoga"/>
              </a:rPr>
              <a:t>lượng</a:t>
            </a:r>
            <a:r>
              <a:rPr lang="en-US" sz="3500" dirty="0">
                <a:latin typeface="Calistoga"/>
                <a:ea typeface="Calistoga"/>
                <a:cs typeface="Calistoga"/>
                <a:sym typeface="Calistoga"/>
              </a:rPr>
              <a:t> </a:t>
            </a:r>
            <a:r>
              <a:rPr lang="en-US" sz="3500" dirty="0" err="1">
                <a:latin typeface="Calistoga"/>
                <a:ea typeface="Calistoga"/>
                <a:cs typeface="Calistoga"/>
                <a:sym typeface="Calistoga"/>
              </a:rPr>
              <a:t>của</a:t>
            </a:r>
            <a:r>
              <a:rPr lang="en-US" sz="3500" dirty="0">
                <a:latin typeface="Calistoga"/>
                <a:ea typeface="Calistoga"/>
                <a:cs typeface="Calistoga"/>
                <a:sym typeface="Calistoga"/>
              </a:rPr>
              <a:t> ta non </a:t>
            </a:r>
            <a:r>
              <a:rPr lang="en-US" sz="3500" dirty="0" err="1">
                <a:latin typeface="Calistoga"/>
                <a:ea typeface="Calistoga"/>
                <a:cs typeface="Calistoga"/>
                <a:sym typeface="Calistoga"/>
              </a:rPr>
              <a:t>yếu</a:t>
            </a:r>
            <a:r>
              <a:rPr lang="en-US" sz="3500" dirty="0">
                <a:latin typeface="Calistoga"/>
                <a:ea typeface="Calistoga"/>
                <a:cs typeface="Calistoga"/>
                <a:sym typeface="Calistoga"/>
              </a:rPr>
              <a:t>, </a:t>
            </a:r>
            <a:r>
              <a:rPr lang="en-US" sz="3500" dirty="0" err="1">
                <a:latin typeface="Calistoga"/>
                <a:ea typeface="Calistoga"/>
                <a:cs typeface="Calistoga"/>
                <a:sym typeface="Calistoga"/>
              </a:rPr>
              <a:t>thiếu</a:t>
            </a:r>
            <a:r>
              <a:rPr lang="en-US" sz="3500" dirty="0">
                <a:latin typeface="Calistoga"/>
                <a:ea typeface="Calistoga"/>
                <a:cs typeface="Calistoga"/>
                <a:sym typeface="Calistoga"/>
              </a:rPr>
              <a:t> </a:t>
            </a:r>
            <a:r>
              <a:rPr lang="en-US" sz="3500" dirty="0" err="1">
                <a:latin typeface="Calistoga"/>
                <a:ea typeface="Calistoga"/>
                <a:cs typeface="Calistoga"/>
                <a:sym typeface="Calistoga"/>
              </a:rPr>
              <a:t>thốn</a:t>
            </a:r>
            <a:r>
              <a:rPr lang="en-US" sz="3500" dirty="0">
                <a:latin typeface="Calistoga"/>
                <a:ea typeface="Calistoga"/>
                <a:cs typeface="Calistoga"/>
                <a:sym typeface="Calistoga"/>
              </a:rPr>
              <a:t> </a:t>
            </a:r>
            <a:r>
              <a:rPr lang="en-US" sz="3500" dirty="0" err="1">
                <a:latin typeface="Calistoga"/>
                <a:ea typeface="Calistoga"/>
                <a:cs typeface="Calistoga"/>
                <a:sym typeface="Calistoga"/>
              </a:rPr>
              <a:t>mọi</a:t>
            </a:r>
            <a:r>
              <a:rPr lang="en-US" sz="3500" dirty="0">
                <a:latin typeface="Calistoga"/>
                <a:ea typeface="Calistoga"/>
                <a:cs typeface="Calistoga"/>
                <a:sym typeface="Calistoga"/>
              </a:rPr>
              <a:t> </a:t>
            </a:r>
            <a:r>
              <a:rPr lang="en-US" sz="3500" dirty="0" err="1">
                <a:latin typeface="Calistoga"/>
                <a:ea typeface="Calistoga"/>
                <a:cs typeface="Calistoga"/>
                <a:sym typeface="Calistoga"/>
              </a:rPr>
              <a:t>mặt</a:t>
            </a:r>
            <a:endParaRPr lang="en-US" sz="3500" dirty="0">
              <a:latin typeface="Calistoga"/>
              <a:ea typeface="Calistoga"/>
              <a:cs typeface="Calistoga"/>
              <a:sym typeface="Calistoga"/>
            </a:endParaRPr>
          </a:p>
          <a:p>
            <a:pPr algn="just">
              <a:lnSpc>
                <a:spcPts val="4235"/>
              </a:lnSpc>
            </a:pPr>
            <a:r>
              <a:rPr lang="en-US" sz="3500" dirty="0">
                <a:latin typeface="Calistoga"/>
                <a:ea typeface="Calistoga"/>
                <a:cs typeface="Calistoga"/>
                <a:sym typeface="Calistoga"/>
              </a:rPr>
              <a:t>+ </a:t>
            </a:r>
            <a:r>
              <a:rPr lang="en-US" sz="3500" dirty="0" err="1">
                <a:latin typeface="Calistoga"/>
                <a:ea typeface="Calistoga"/>
                <a:cs typeface="Calistoga"/>
                <a:sym typeface="Calistoga"/>
              </a:rPr>
              <a:t>Nghĩa</a:t>
            </a:r>
            <a:r>
              <a:rPr lang="en-US" sz="3500" dirty="0">
                <a:latin typeface="Calistoga"/>
                <a:ea typeface="Calistoga"/>
                <a:cs typeface="Calistoga"/>
                <a:sym typeface="Calistoga"/>
              </a:rPr>
              <a:t> </a:t>
            </a:r>
            <a:r>
              <a:rPr lang="en-US" sz="3500" dirty="0" err="1">
                <a:latin typeface="Calistoga"/>
                <a:ea typeface="Calistoga"/>
                <a:cs typeface="Calistoga"/>
                <a:sym typeface="Calistoga"/>
              </a:rPr>
              <a:t>quân</a:t>
            </a:r>
            <a:r>
              <a:rPr lang="en-US" sz="3500" dirty="0">
                <a:latin typeface="Calistoga"/>
                <a:ea typeface="Calistoga"/>
                <a:cs typeface="Calistoga"/>
                <a:sym typeface="Calistoga"/>
              </a:rPr>
              <a:t> </a:t>
            </a:r>
            <a:r>
              <a:rPr lang="en-US" sz="3500" dirty="0" err="1">
                <a:latin typeface="Calistoga"/>
                <a:ea typeface="Calistoga"/>
                <a:cs typeface="Calistoga"/>
                <a:sym typeface="Calistoga"/>
              </a:rPr>
              <a:t>phải</a:t>
            </a:r>
            <a:r>
              <a:rPr lang="en-US" sz="3500" dirty="0">
                <a:latin typeface="Calistoga"/>
                <a:ea typeface="Calistoga"/>
                <a:cs typeface="Calistoga"/>
                <a:sym typeface="Calistoga"/>
              </a:rPr>
              <a:t> </a:t>
            </a:r>
            <a:r>
              <a:rPr lang="en-US" sz="3500" dirty="0" err="1">
                <a:latin typeface="Calistoga"/>
                <a:ea typeface="Calistoga"/>
                <a:cs typeface="Calistoga"/>
                <a:sym typeface="Calistoga"/>
              </a:rPr>
              <a:t>ba</a:t>
            </a:r>
            <a:r>
              <a:rPr lang="en-US" sz="3500" dirty="0">
                <a:latin typeface="Calistoga"/>
                <a:ea typeface="Calistoga"/>
                <a:cs typeface="Calistoga"/>
                <a:sym typeface="Calistoga"/>
              </a:rPr>
              <a:t> </a:t>
            </a:r>
            <a:r>
              <a:rPr lang="en-US" sz="3500" dirty="0" err="1">
                <a:latin typeface="Calistoga"/>
                <a:ea typeface="Calistoga"/>
                <a:cs typeface="Calistoga"/>
                <a:sym typeface="Calistoga"/>
              </a:rPr>
              <a:t>lần</a:t>
            </a:r>
            <a:r>
              <a:rPr lang="en-US" sz="3500" dirty="0">
                <a:latin typeface="Calistoga"/>
                <a:ea typeface="Calistoga"/>
                <a:cs typeface="Calistoga"/>
                <a:sym typeface="Calistoga"/>
              </a:rPr>
              <a:t> </a:t>
            </a:r>
            <a:r>
              <a:rPr lang="en-US" sz="3500" dirty="0" err="1">
                <a:latin typeface="Calistoga"/>
                <a:ea typeface="Calistoga"/>
                <a:cs typeface="Calistoga"/>
                <a:sym typeface="Calistoga"/>
              </a:rPr>
              <a:t>rút</a:t>
            </a:r>
            <a:r>
              <a:rPr lang="en-US" sz="3500" dirty="0">
                <a:latin typeface="Calistoga"/>
                <a:ea typeface="Calistoga"/>
                <a:cs typeface="Calistoga"/>
                <a:sym typeface="Calistoga"/>
              </a:rPr>
              <a:t> </a:t>
            </a:r>
            <a:r>
              <a:rPr lang="en-US" sz="3500" dirty="0" err="1">
                <a:latin typeface="Calistoga"/>
                <a:ea typeface="Calistoga"/>
                <a:cs typeface="Calistoga"/>
                <a:sym typeface="Calistoga"/>
              </a:rPr>
              <a:t>lên</a:t>
            </a:r>
            <a:r>
              <a:rPr lang="en-US" sz="3500" dirty="0">
                <a:latin typeface="Calistoga"/>
                <a:ea typeface="Calistoga"/>
                <a:cs typeface="Calistoga"/>
                <a:sym typeface="Calistoga"/>
              </a:rPr>
              <a:t> </a:t>
            </a:r>
            <a:r>
              <a:rPr lang="en-US" sz="3500" dirty="0" err="1">
                <a:latin typeface="Calistoga"/>
                <a:ea typeface="Calistoga"/>
                <a:cs typeface="Calistoga"/>
                <a:sym typeface="Calistoga"/>
              </a:rPr>
              <a:t>núi</a:t>
            </a:r>
            <a:r>
              <a:rPr lang="en-US" sz="3500" dirty="0">
                <a:latin typeface="Calistoga"/>
                <a:ea typeface="Calistoga"/>
                <a:cs typeface="Calistoga"/>
                <a:sym typeface="Calistoga"/>
              </a:rPr>
              <a:t> </a:t>
            </a:r>
            <a:r>
              <a:rPr lang="en-US" sz="3500" dirty="0" err="1">
                <a:latin typeface="Calistoga"/>
                <a:ea typeface="Calistoga"/>
                <a:cs typeface="Calistoga"/>
                <a:sym typeface="Calistoga"/>
              </a:rPr>
              <a:t>Chí</a:t>
            </a:r>
            <a:r>
              <a:rPr lang="en-US" sz="3500" dirty="0">
                <a:latin typeface="Calistoga"/>
                <a:ea typeface="Calistoga"/>
                <a:cs typeface="Calistoga"/>
                <a:sym typeface="Calistoga"/>
              </a:rPr>
              <a:t> Linh (1418, 1419, 1423)</a:t>
            </a:r>
          </a:p>
          <a:p>
            <a:pPr algn="just">
              <a:lnSpc>
                <a:spcPts val="4235"/>
              </a:lnSpc>
            </a:pPr>
            <a:r>
              <a:rPr lang="en-US" sz="3500" dirty="0">
                <a:latin typeface="Calistoga"/>
                <a:ea typeface="Calistoga"/>
                <a:cs typeface="Calistoga"/>
                <a:sym typeface="Calistoga"/>
              </a:rPr>
              <a:t>- </a:t>
            </a:r>
            <a:r>
              <a:rPr lang="en-US" sz="3500" dirty="0" err="1">
                <a:latin typeface="Calistoga"/>
                <a:ea typeface="Calistoga"/>
                <a:cs typeface="Calistoga"/>
                <a:sym typeface="Calistoga"/>
              </a:rPr>
              <a:t>Tuy</a:t>
            </a:r>
            <a:r>
              <a:rPr lang="en-US" sz="3500" dirty="0">
                <a:latin typeface="Calistoga"/>
                <a:ea typeface="Calistoga"/>
                <a:cs typeface="Calistoga"/>
                <a:sym typeface="Calistoga"/>
              </a:rPr>
              <a:t> </a:t>
            </a:r>
            <a:r>
              <a:rPr lang="en-US" sz="3500" dirty="0" err="1">
                <a:latin typeface="Calistoga"/>
                <a:ea typeface="Calistoga"/>
                <a:cs typeface="Calistoga"/>
                <a:sym typeface="Calistoga"/>
              </a:rPr>
              <a:t>gặp</a:t>
            </a:r>
            <a:r>
              <a:rPr lang="en-US" sz="3500" dirty="0">
                <a:latin typeface="Calistoga"/>
                <a:ea typeface="Calistoga"/>
                <a:cs typeface="Calistoga"/>
                <a:sym typeface="Calistoga"/>
              </a:rPr>
              <a:t> </a:t>
            </a:r>
            <a:r>
              <a:rPr lang="en-US" sz="3500" dirty="0" err="1">
                <a:latin typeface="Calistoga"/>
                <a:ea typeface="Calistoga"/>
                <a:cs typeface="Calistoga"/>
                <a:sym typeface="Calistoga"/>
              </a:rPr>
              <a:t>nhiều</a:t>
            </a:r>
            <a:r>
              <a:rPr lang="en-US" sz="3500" dirty="0">
                <a:latin typeface="Calistoga"/>
                <a:ea typeface="Calistoga"/>
                <a:cs typeface="Calistoga"/>
                <a:sym typeface="Calistoga"/>
              </a:rPr>
              <a:t> </a:t>
            </a:r>
            <a:r>
              <a:rPr lang="en-US" sz="3500" dirty="0" err="1">
                <a:latin typeface="Calistoga"/>
                <a:ea typeface="Calistoga"/>
                <a:cs typeface="Calistoga"/>
                <a:sym typeface="Calistoga"/>
              </a:rPr>
              <a:t>khó</a:t>
            </a:r>
            <a:r>
              <a:rPr lang="en-US" sz="3500" dirty="0">
                <a:latin typeface="Calistoga"/>
                <a:ea typeface="Calistoga"/>
                <a:cs typeface="Calistoga"/>
                <a:sym typeface="Calistoga"/>
              </a:rPr>
              <a:t> </a:t>
            </a:r>
            <a:r>
              <a:rPr lang="en-US" sz="3500" dirty="0" err="1">
                <a:latin typeface="Calistoga"/>
                <a:ea typeface="Calistoga"/>
                <a:cs typeface="Calistoga"/>
                <a:sym typeface="Calistoga"/>
              </a:rPr>
              <a:t>khăn</a:t>
            </a:r>
            <a:r>
              <a:rPr lang="en-US" sz="3500" dirty="0">
                <a:latin typeface="Calistoga"/>
                <a:ea typeface="Calistoga"/>
                <a:cs typeface="Calistoga"/>
                <a:sym typeface="Calistoga"/>
              </a:rPr>
              <a:t> </a:t>
            </a:r>
            <a:r>
              <a:rPr lang="en-US" sz="3500" dirty="0" err="1">
                <a:latin typeface="Calistoga"/>
                <a:ea typeface="Calistoga"/>
                <a:cs typeface="Calistoga"/>
                <a:sym typeface="Calistoga"/>
              </a:rPr>
              <a:t>nhưng</a:t>
            </a:r>
            <a:r>
              <a:rPr lang="en-US" sz="3500" dirty="0">
                <a:latin typeface="Calistoga"/>
                <a:ea typeface="Calistoga"/>
                <a:cs typeface="Calistoga"/>
                <a:sym typeface="Calistoga"/>
              </a:rPr>
              <a:t> </a:t>
            </a:r>
            <a:r>
              <a:rPr lang="en-US" sz="3500" dirty="0" err="1">
                <a:latin typeface="Calistoga"/>
                <a:ea typeface="Calistoga"/>
                <a:cs typeface="Calistoga"/>
                <a:sym typeface="Calistoga"/>
              </a:rPr>
              <a:t>nghĩa</a:t>
            </a:r>
            <a:r>
              <a:rPr lang="en-US" sz="3500" dirty="0">
                <a:latin typeface="Calistoga"/>
                <a:ea typeface="Calistoga"/>
                <a:cs typeface="Calistoga"/>
                <a:sym typeface="Calistoga"/>
              </a:rPr>
              <a:t> </a:t>
            </a:r>
            <a:r>
              <a:rPr lang="en-US" sz="3500" dirty="0" err="1">
                <a:latin typeface="Calistoga"/>
                <a:ea typeface="Calistoga"/>
                <a:cs typeface="Calistoga"/>
                <a:sym typeface="Calistoga"/>
              </a:rPr>
              <a:t>quân</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đã</a:t>
            </a:r>
            <a:r>
              <a:rPr lang="en-US" sz="3500" dirty="0">
                <a:latin typeface="Calistoga"/>
                <a:ea typeface="Calistoga"/>
                <a:cs typeface="Calistoga"/>
                <a:sym typeface="Calistoga"/>
              </a:rPr>
              <a:t> </a:t>
            </a:r>
            <a:r>
              <a:rPr lang="en-US" sz="3500" dirty="0" err="1">
                <a:latin typeface="Calistoga"/>
                <a:ea typeface="Calistoga"/>
                <a:cs typeface="Calistoga"/>
                <a:sym typeface="Calistoga"/>
              </a:rPr>
              <a:t>chiến</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đấu</a:t>
            </a:r>
            <a:r>
              <a:rPr lang="en-US" sz="3500" dirty="0">
                <a:latin typeface="Calistoga"/>
                <a:ea typeface="Calistoga"/>
                <a:cs typeface="Calistoga"/>
                <a:sym typeface="Calistoga"/>
              </a:rPr>
              <a:t> </a:t>
            </a:r>
            <a:r>
              <a:rPr lang="en-US" sz="3500" dirty="0" err="1">
                <a:latin typeface="Calistoga"/>
                <a:ea typeface="Calistoga"/>
                <a:cs typeface="Calistoga"/>
                <a:sym typeface="Calistoga"/>
              </a:rPr>
              <a:t>ngoan</a:t>
            </a:r>
            <a:r>
              <a:rPr lang="en-US" sz="3500" dirty="0">
                <a:latin typeface="Calistoga"/>
                <a:ea typeface="Calistoga"/>
                <a:cs typeface="Calistoga"/>
                <a:sym typeface="Calistoga"/>
              </a:rPr>
              <a:t> </a:t>
            </a:r>
            <a:r>
              <a:rPr lang="en-US" sz="3500" dirty="0" err="1">
                <a:latin typeface="Calistoga"/>
                <a:ea typeface="Calistoga"/>
                <a:cs typeface="Calistoga"/>
                <a:sym typeface="Calistoga"/>
              </a:rPr>
              <a:t>cường</a:t>
            </a:r>
            <a:r>
              <a:rPr lang="en-US" sz="3500" dirty="0">
                <a:latin typeface="Calistoga"/>
                <a:ea typeface="Calistoga"/>
                <a:cs typeface="Calistoga"/>
                <a:sym typeface="Calistoga"/>
              </a:rPr>
              <a:t>, </a:t>
            </a:r>
            <a:r>
              <a:rPr lang="en-US" sz="3500" dirty="0" err="1">
                <a:latin typeface="Calistoga"/>
                <a:ea typeface="Calistoga"/>
                <a:cs typeface="Calistoga"/>
                <a:sym typeface="Calistoga"/>
              </a:rPr>
              <a:t>nhiều</a:t>
            </a:r>
            <a:r>
              <a:rPr lang="en-US" sz="3500" dirty="0">
                <a:latin typeface="Calistoga"/>
                <a:ea typeface="Calistoga"/>
                <a:cs typeface="Calistoga"/>
                <a:sym typeface="Calistoga"/>
              </a:rPr>
              <a:t> </a:t>
            </a:r>
            <a:r>
              <a:rPr lang="en-US" sz="3500" dirty="0" err="1">
                <a:latin typeface="Calistoga"/>
                <a:ea typeface="Calistoga"/>
                <a:cs typeface="Calistoga"/>
                <a:sym typeface="Calistoga"/>
              </a:rPr>
              <a:t>tấm</a:t>
            </a:r>
            <a:r>
              <a:rPr lang="en-US" sz="3500" dirty="0">
                <a:latin typeface="Calistoga"/>
                <a:ea typeface="Calistoga"/>
                <a:cs typeface="Calistoga"/>
                <a:sym typeface="Calistoga"/>
              </a:rPr>
              <a:t> </a:t>
            </a:r>
            <a:r>
              <a:rPr lang="en-US" sz="3500" dirty="0" err="1">
                <a:latin typeface="Calistoga"/>
                <a:ea typeface="Calistoga"/>
                <a:cs typeface="Calistoga"/>
                <a:sym typeface="Calistoga"/>
              </a:rPr>
              <a:t>gương</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đã</a:t>
            </a:r>
            <a:r>
              <a:rPr lang="en-US" sz="3500" dirty="0">
                <a:latin typeface="Calistoga"/>
                <a:ea typeface="Calistoga"/>
                <a:cs typeface="Calistoga"/>
                <a:sym typeface="Calistoga"/>
              </a:rPr>
              <a:t> </a:t>
            </a:r>
            <a:r>
              <a:rPr lang="en-US" sz="3500" dirty="0" err="1">
                <a:latin typeface="Calistoga"/>
                <a:ea typeface="Calistoga"/>
                <a:cs typeface="Calistoga"/>
                <a:sym typeface="Calistoga"/>
              </a:rPr>
              <a:t>xả</a:t>
            </a:r>
            <a:r>
              <a:rPr lang="en-US" sz="3500" dirty="0">
                <a:latin typeface="Calistoga"/>
                <a:ea typeface="Calistoga"/>
                <a:cs typeface="Calistoga"/>
                <a:sym typeface="Calistoga"/>
              </a:rPr>
              <a:t> </a:t>
            </a:r>
            <a:r>
              <a:rPr lang="en-US" sz="3500" dirty="0" err="1">
                <a:latin typeface="Calistoga"/>
                <a:ea typeface="Calistoga"/>
                <a:cs typeface="Calistoga"/>
                <a:sym typeface="Calistoga"/>
              </a:rPr>
              <a:t>thân</a:t>
            </a:r>
            <a:r>
              <a:rPr lang="en-US" sz="3500" dirty="0">
                <a:latin typeface="Calistoga"/>
                <a:ea typeface="Calistoga"/>
                <a:cs typeface="Calistoga"/>
                <a:sym typeface="Calistoga"/>
              </a:rPr>
              <a:t> </a:t>
            </a:r>
            <a:r>
              <a:rPr lang="en-US" sz="3500" dirty="0" err="1">
                <a:latin typeface="Calistoga"/>
                <a:ea typeface="Calistoga"/>
                <a:cs typeface="Calistoga"/>
                <a:sym typeface="Calistoga"/>
              </a:rPr>
              <a:t>vì</a:t>
            </a:r>
            <a:r>
              <a:rPr lang="en-US" sz="3500" dirty="0">
                <a:latin typeface="Calistoga"/>
                <a:ea typeface="Calistoga"/>
                <a:cs typeface="Calistoga"/>
                <a:sym typeface="Calistoga"/>
              </a:rPr>
              <a:t> </a:t>
            </a:r>
            <a:r>
              <a:rPr lang="en-US" sz="3500" dirty="0" err="1">
                <a:latin typeface="Calistoga"/>
                <a:ea typeface="Calistoga"/>
                <a:cs typeface="Calistoga"/>
                <a:sym typeface="Calistoga"/>
              </a:rPr>
              <a:t>đất</a:t>
            </a:r>
            <a:r>
              <a:rPr lang="en-US" sz="3500" dirty="0">
                <a:latin typeface="Calistoga"/>
                <a:ea typeface="Calistoga"/>
                <a:cs typeface="Calistoga"/>
                <a:sym typeface="Calistoga"/>
              </a:rPr>
              <a:t> </a:t>
            </a:r>
            <a:r>
              <a:rPr lang="en-US" sz="3500" dirty="0" err="1">
                <a:latin typeface="Calistoga"/>
                <a:ea typeface="Calistoga"/>
                <a:cs typeface="Calistoga"/>
                <a:sym typeface="Calistoga"/>
              </a:rPr>
              <a:t>nước</a:t>
            </a:r>
            <a:r>
              <a:rPr lang="en-US" sz="3500" dirty="0">
                <a:latin typeface="Calistoga"/>
                <a:ea typeface="Calistoga"/>
                <a:cs typeface="Calistoga"/>
                <a:sym typeface="Calistoga"/>
              </a:rPr>
              <a:t> </a:t>
            </a:r>
            <a:r>
              <a:rPr lang="en-US" sz="3500" dirty="0" err="1">
                <a:latin typeface="Calistoga"/>
                <a:ea typeface="Calistoga"/>
                <a:cs typeface="Calistoga"/>
                <a:sym typeface="Calistoga"/>
              </a:rPr>
              <a:t>tiêu</a:t>
            </a:r>
            <a:r>
              <a:rPr lang="en-US" sz="3500" dirty="0">
                <a:latin typeface="Calistoga"/>
                <a:ea typeface="Calistoga"/>
                <a:cs typeface="Calistoga"/>
                <a:sym typeface="Calistoga"/>
              </a:rPr>
              <a:t> </a:t>
            </a:r>
            <a:r>
              <a:rPr lang="en-US" sz="3500" dirty="0" err="1">
                <a:latin typeface="Calistoga"/>
                <a:ea typeface="Calistoga"/>
                <a:cs typeface="Calistoga"/>
                <a:sym typeface="Calistoga"/>
              </a:rPr>
              <a:t>biểu</a:t>
            </a:r>
            <a:r>
              <a:rPr lang="en-US" sz="3500" dirty="0">
                <a:latin typeface="Calistoga"/>
                <a:ea typeface="Calistoga"/>
                <a:cs typeface="Calistoga"/>
                <a:sym typeface="Calistoga"/>
              </a:rPr>
              <a:t> </a:t>
            </a:r>
            <a:r>
              <a:rPr lang="en-US" sz="3500" dirty="0" err="1">
                <a:latin typeface="Calistoga"/>
                <a:ea typeface="Calistoga"/>
                <a:cs typeface="Calistoga"/>
                <a:sym typeface="Calistoga"/>
              </a:rPr>
              <a:t>là</a:t>
            </a:r>
            <a:r>
              <a:rPr lang="en-US" sz="3500" dirty="0">
                <a:latin typeface="Calistoga"/>
                <a:ea typeface="Calistoga"/>
                <a:cs typeface="Calistoga"/>
                <a:sym typeface="Calistoga"/>
              </a:rPr>
              <a:t> Lê Lai</a:t>
            </a:r>
          </a:p>
          <a:p>
            <a:pPr algn="just">
              <a:lnSpc>
                <a:spcPts val="4235"/>
              </a:lnSpc>
            </a:pPr>
            <a:endParaRPr lang="en-US" sz="3500" dirty="0">
              <a:latin typeface="Calistoga"/>
              <a:ea typeface="Calistoga"/>
              <a:cs typeface="Calistoga"/>
              <a:sym typeface="Calistog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234210" y="1028700"/>
            <a:ext cx="15819581" cy="8229600"/>
          </a:xfrm>
          <a:custGeom>
            <a:avLst/>
            <a:gdLst/>
            <a:ahLst/>
            <a:cxnLst/>
            <a:rect l="l" t="t" r="r" b="b"/>
            <a:pathLst>
              <a:path w="15819581" h="8229600">
                <a:moveTo>
                  <a:pt x="0" y="0"/>
                </a:moveTo>
                <a:lnTo>
                  <a:pt x="15819580" y="0"/>
                </a:lnTo>
                <a:lnTo>
                  <a:pt x="15819580"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3298897" y="5869540"/>
            <a:ext cx="3019043" cy="3019043"/>
          </a:xfrm>
          <a:custGeom>
            <a:avLst/>
            <a:gdLst/>
            <a:ahLst/>
            <a:cxnLst/>
            <a:rect l="l" t="t" r="r" b="b"/>
            <a:pathLst>
              <a:path w="3019043" h="3019043">
                <a:moveTo>
                  <a:pt x="0" y="0"/>
                </a:moveTo>
                <a:lnTo>
                  <a:pt x="3019043" y="0"/>
                </a:lnTo>
                <a:lnTo>
                  <a:pt x="3019043" y="3019043"/>
                </a:lnTo>
                <a:lnTo>
                  <a:pt x="0" y="30190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4417399" y="1448697"/>
            <a:ext cx="9492676" cy="3962396"/>
          </a:xfrm>
          <a:prstGeom prst="rect">
            <a:avLst/>
          </a:prstGeom>
        </p:spPr>
        <p:txBody>
          <a:bodyPr lIns="0" tIns="0" rIns="0" bIns="0" rtlCol="0" anchor="t">
            <a:spAutoFit/>
          </a:bodyPr>
          <a:lstStyle/>
          <a:p>
            <a:pPr algn="ctr">
              <a:lnSpc>
                <a:spcPts val="6580"/>
              </a:lnSpc>
            </a:pPr>
            <a:r>
              <a:rPr lang="en-US" sz="4700">
                <a:solidFill>
                  <a:srgbClr val="7A5139"/>
                </a:solidFill>
                <a:latin typeface="Calistoga"/>
                <a:ea typeface="Calistoga"/>
                <a:cs typeface="Calistoga"/>
                <a:sym typeface="Calistoga"/>
              </a:rPr>
              <a:t>c. Mở rộng địa bàn hoạt động và giành những thắng lợi đầu tiên ( 1424-1425)</a:t>
            </a:r>
          </a:p>
          <a:p>
            <a:pPr algn="ctr">
              <a:lnSpc>
                <a:spcPts val="12319"/>
              </a:lnSpc>
            </a:pPr>
            <a:endParaRPr lang="en-US" sz="4700">
              <a:solidFill>
                <a:srgbClr val="7A5139"/>
              </a:solidFill>
              <a:latin typeface="Calistoga"/>
              <a:ea typeface="Calistoga"/>
              <a:cs typeface="Calistoga"/>
              <a:sym typeface="Calistoga"/>
            </a:endParaRPr>
          </a:p>
        </p:txBody>
      </p:sp>
      <p:sp>
        <p:nvSpPr>
          <p:cNvPr id="15" name="TextBox 15"/>
          <p:cNvSpPr txBox="1"/>
          <p:nvPr/>
        </p:nvSpPr>
        <p:spPr>
          <a:xfrm>
            <a:off x="6563795" y="4717218"/>
            <a:ext cx="6414068" cy="2024634"/>
          </a:xfrm>
          <a:prstGeom prst="rect">
            <a:avLst/>
          </a:prstGeom>
        </p:spPr>
        <p:txBody>
          <a:bodyPr lIns="0" tIns="0" rIns="0" bIns="0" rtlCol="0" anchor="t">
            <a:spAutoFit/>
          </a:bodyPr>
          <a:lstStyle/>
          <a:p>
            <a:pPr algn="just">
              <a:lnSpc>
                <a:spcPts val="3993"/>
              </a:lnSpc>
            </a:pPr>
            <a:r>
              <a:rPr lang="en-US" sz="3300" b="1">
                <a:solidFill>
                  <a:srgbClr val="FF3131"/>
                </a:solidFill>
                <a:latin typeface="DejaVu Serif Bold"/>
                <a:ea typeface="DejaVu Serif Bold"/>
                <a:cs typeface="DejaVu Serif Bold"/>
                <a:sym typeface="DejaVu Serif Bold"/>
              </a:rPr>
              <a:t>? Vì sao Nguyễn Chích đề xuất kế hoạch chuyển địa bàn hoạt động chính của nghĩa quân vào Nghệ 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1028700" y="1674277"/>
            <a:ext cx="5495208" cy="7489211"/>
          </a:xfrm>
          <a:custGeom>
            <a:avLst/>
            <a:gdLst/>
            <a:ahLst/>
            <a:cxnLst/>
            <a:rect l="l" t="t" r="r" b="b"/>
            <a:pathLst>
              <a:path w="5495208" h="7489211">
                <a:moveTo>
                  <a:pt x="0" y="0"/>
                </a:moveTo>
                <a:lnTo>
                  <a:pt x="5495208" y="0"/>
                </a:lnTo>
                <a:lnTo>
                  <a:pt x="5495208" y="7489210"/>
                </a:lnTo>
                <a:lnTo>
                  <a:pt x="0" y="7489210"/>
                </a:lnTo>
                <a:lnTo>
                  <a:pt x="0" y="0"/>
                </a:lnTo>
                <a:close/>
              </a:path>
            </a:pathLst>
          </a:custGeom>
          <a:blipFill>
            <a:blip r:embed="rId10"/>
            <a:stretch>
              <a:fillRect/>
            </a:stretch>
          </a:blipFill>
        </p:spPr>
      </p:sp>
      <p:sp>
        <p:nvSpPr>
          <p:cNvPr id="14" name="TextBox 14"/>
          <p:cNvSpPr txBox="1"/>
          <p:nvPr/>
        </p:nvSpPr>
        <p:spPr>
          <a:xfrm>
            <a:off x="6710302" y="2379087"/>
            <a:ext cx="6991007" cy="6406515"/>
          </a:xfrm>
          <a:prstGeom prst="rect">
            <a:avLst/>
          </a:prstGeom>
        </p:spPr>
        <p:txBody>
          <a:bodyPr lIns="0" tIns="0" rIns="0" bIns="0" rtlCol="0" anchor="t">
            <a:spAutoFit/>
          </a:bodyPr>
          <a:lstStyle/>
          <a:p>
            <a:pPr algn="just">
              <a:lnSpc>
                <a:spcPts val="3630"/>
              </a:lnSpc>
            </a:pPr>
            <a:r>
              <a:rPr lang="en-US" sz="3000" b="1">
                <a:solidFill>
                  <a:srgbClr val="7A5139"/>
                </a:solidFill>
                <a:latin typeface="DejaVu Serif Bold"/>
                <a:ea typeface="DejaVu Serif Bold"/>
                <a:cs typeface="DejaVu Serif Bold"/>
                <a:sym typeface="DejaVu Serif Bold"/>
              </a:rPr>
              <a:t>Trong một buổi họp bàn với các tướng, Nguyễn Chích nói : </a:t>
            </a:r>
            <a:r>
              <a:rPr lang="en-US" sz="3000" b="1" i="1">
                <a:solidFill>
                  <a:srgbClr val="7A5139"/>
                </a:solidFill>
                <a:latin typeface="DejaVu Serif Bold Italics"/>
                <a:ea typeface="DejaVu Serif Bold Italics"/>
                <a:cs typeface="DejaVu Serif Bold Italics"/>
                <a:sym typeface="DejaVu Serif Bold Italics"/>
              </a:rPr>
              <a:t>“ Nghệ An là nơi hiểm yếu, đất rộng người đông, tôi đã từng qua lại nên rết thông thuộc đất ấy. Nay hãy trước hết thu lấy Trà Lân, chiếm giữ cho được Nghệ An để làm đất đứng chân, rồi dựa vào sức người và của cài đất ấy mà quay ra đánh Đông Đô thì có thể tính xong việc dẹp yên thiên hạ.”</a:t>
            </a:r>
            <a:r>
              <a:rPr lang="en-US" sz="3000">
                <a:solidFill>
                  <a:srgbClr val="7A5139"/>
                </a:solidFill>
                <a:latin typeface="DejaVu Serif"/>
                <a:ea typeface="DejaVu Serif"/>
                <a:cs typeface="DejaVu Serif"/>
                <a:sym typeface="DejaVu Serif"/>
              </a:rPr>
              <a:t>                 </a:t>
            </a:r>
          </a:p>
          <a:p>
            <a:pPr algn="just">
              <a:lnSpc>
                <a:spcPts val="3630"/>
              </a:lnSpc>
            </a:pPr>
            <a:r>
              <a:rPr lang="en-US" sz="3000">
                <a:solidFill>
                  <a:srgbClr val="7A5139"/>
                </a:solidFill>
                <a:latin typeface="DejaVu Serif"/>
                <a:ea typeface="DejaVu Serif"/>
                <a:cs typeface="DejaVu Serif"/>
                <a:sym typeface="DejaVu Serif"/>
              </a:rPr>
              <a:t>      (Đại cương lịch sử Việt Nam)</a:t>
            </a:r>
          </a:p>
          <a:p>
            <a:pPr algn="just">
              <a:lnSpc>
                <a:spcPts val="3630"/>
              </a:lnSpc>
            </a:pPr>
            <a:endParaRPr lang="en-US" sz="3000">
              <a:solidFill>
                <a:srgbClr val="7A5139"/>
              </a:solidFill>
              <a:latin typeface="DejaVu Serif"/>
              <a:ea typeface="DejaVu Serif"/>
              <a:cs typeface="DejaVu Serif"/>
              <a:sym typeface="DejaVu Serif"/>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7"/>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TextBox 13"/>
          <p:cNvSpPr txBox="1"/>
          <p:nvPr/>
        </p:nvSpPr>
        <p:spPr>
          <a:xfrm>
            <a:off x="4417399" y="1448697"/>
            <a:ext cx="9492676" cy="3962396"/>
          </a:xfrm>
          <a:prstGeom prst="rect">
            <a:avLst/>
          </a:prstGeom>
        </p:spPr>
        <p:txBody>
          <a:bodyPr lIns="0" tIns="0" rIns="0" bIns="0" rtlCol="0" anchor="t">
            <a:spAutoFit/>
          </a:bodyPr>
          <a:lstStyle/>
          <a:p>
            <a:pPr algn="ctr">
              <a:lnSpc>
                <a:spcPts val="6580"/>
              </a:lnSpc>
            </a:pPr>
            <a:r>
              <a:rPr lang="en-US" sz="4700">
                <a:solidFill>
                  <a:srgbClr val="7A5139"/>
                </a:solidFill>
                <a:latin typeface="Calistoga"/>
                <a:ea typeface="Calistoga"/>
                <a:cs typeface="Calistoga"/>
                <a:sym typeface="Calistoga"/>
              </a:rPr>
              <a:t>c. Mở rộng địa bàn hoạt động và giành những thắng lợi đầu tiên ( 1424-1425)</a:t>
            </a:r>
          </a:p>
          <a:p>
            <a:pPr algn="ctr">
              <a:lnSpc>
                <a:spcPts val="12319"/>
              </a:lnSpc>
            </a:pPr>
            <a:endParaRPr lang="en-US" sz="4700">
              <a:solidFill>
                <a:srgbClr val="7A5139"/>
              </a:solidFill>
              <a:latin typeface="Calistoga"/>
              <a:ea typeface="Calistoga"/>
              <a:cs typeface="Calistoga"/>
              <a:sym typeface="Calistoga"/>
            </a:endParaRPr>
          </a:p>
        </p:txBody>
      </p:sp>
      <p:sp>
        <p:nvSpPr>
          <p:cNvPr id="14" name="TextBox 14"/>
          <p:cNvSpPr txBox="1"/>
          <p:nvPr/>
        </p:nvSpPr>
        <p:spPr>
          <a:xfrm>
            <a:off x="762000" y="4455545"/>
            <a:ext cx="16310040" cy="2026517"/>
          </a:xfrm>
          <a:prstGeom prst="rect">
            <a:avLst/>
          </a:prstGeom>
        </p:spPr>
        <p:txBody>
          <a:bodyPr wrap="square" lIns="0" tIns="0" rIns="0" bIns="0" rtlCol="0" anchor="t">
            <a:spAutoFit/>
          </a:bodyPr>
          <a:lstStyle/>
          <a:p>
            <a:pPr algn="just">
              <a:lnSpc>
                <a:spcPts val="3993"/>
              </a:lnSpc>
            </a:pPr>
            <a:r>
              <a:rPr lang="en-US" sz="3300" dirty="0">
                <a:solidFill>
                  <a:srgbClr val="000000"/>
                </a:solidFill>
                <a:latin typeface="DejaVu Serif"/>
                <a:ea typeface="DejaVu Serif"/>
                <a:cs typeface="DejaVu Serif"/>
                <a:sym typeface="DejaVu Serif"/>
              </a:rPr>
              <a:t>-Theo </a:t>
            </a:r>
            <a:r>
              <a:rPr lang="en-US" sz="3300" dirty="0" err="1">
                <a:solidFill>
                  <a:srgbClr val="000000"/>
                </a:solidFill>
                <a:latin typeface="DejaVu Serif"/>
                <a:ea typeface="DejaVu Serif"/>
                <a:cs typeface="DejaVu Serif"/>
                <a:sym typeface="DejaVu Serif"/>
              </a:rPr>
              <a:t>kế</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hoạch</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của</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Nguyễn</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Chích</a:t>
            </a:r>
            <a:r>
              <a:rPr lang="en-US" sz="3300" dirty="0">
                <a:solidFill>
                  <a:srgbClr val="000000"/>
                </a:solidFill>
                <a:latin typeface="DejaVu Serif"/>
                <a:ea typeface="DejaVu Serif"/>
                <a:cs typeface="DejaVu Serif"/>
                <a:sym typeface="DejaVu Serif"/>
              </a:rPr>
              <a:t> , Lê </a:t>
            </a:r>
            <a:r>
              <a:rPr lang="en-US" sz="3300" dirty="0" err="1">
                <a:solidFill>
                  <a:srgbClr val="000000"/>
                </a:solidFill>
                <a:latin typeface="DejaVu Serif"/>
                <a:ea typeface="DejaVu Serif"/>
                <a:cs typeface="DejaVu Serif"/>
                <a:sym typeface="DejaVu Serif"/>
              </a:rPr>
              <a:t>Lợi</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đưa</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quân</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đánh</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chiếm</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Nghệ</a:t>
            </a:r>
            <a:r>
              <a:rPr lang="en-US" sz="3300" dirty="0">
                <a:solidFill>
                  <a:srgbClr val="000000"/>
                </a:solidFill>
                <a:latin typeface="DejaVu Serif"/>
                <a:ea typeface="DejaVu Serif"/>
                <a:cs typeface="DejaVu Serif"/>
                <a:sym typeface="DejaVu Serif"/>
              </a:rPr>
              <a:t> An.</a:t>
            </a:r>
          </a:p>
          <a:p>
            <a:pPr algn="just">
              <a:lnSpc>
                <a:spcPts val="3993"/>
              </a:lnSpc>
            </a:pPr>
            <a:r>
              <a:rPr lang="en-US" sz="3300" dirty="0">
                <a:solidFill>
                  <a:srgbClr val="000000"/>
                </a:solidFill>
                <a:latin typeface="DejaVu Serif"/>
                <a:ea typeface="DejaVu Serif"/>
                <a:cs typeface="DejaVu Serif"/>
                <a:sym typeface="DejaVu Serif"/>
              </a:rPr>
              <a:t>-</a:t>
            </a:r>
            <a:r>
              <a:rPr lang="en-US" sz="3300" dirty="0" err="1">
                <a:solidFill>
                  <a:srgbClr val="000000"/>
                </a:solidFill>
                <a:latin typeface="DejaVu Serif"/>
                <a:ea typeface="DejaVu Serif"/>
                <a:cs typeface="DejaVu Serif"/>
                <a:sym typeface="DejaVu Serif"/>
              </a:rPr>
              <a:t>Trong</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vòng</a:t>
            </a:r>
            <a:r>
              <a:rPr lang="en-US" sz="3300" dirty="0">
                <a:solidFill>
                  <a:srgbClr val="000000"/>
                </a:solidFill>
                <a:latin typeface="DejaVu Serif"/>
                <a:ea typeface="DejaVu Serif"/>
                <a:cs typeface="DejaVu Serif"/>
                <a:sym typeface="DejaVu Serif"/>
              </a:rPr>
              <a:t> 10 </a:t>
            </a:r>
            <a:r>
              <a:rPr lang="en-US" sz="3300" dirty="0" err="1">
                <a:solidFill>
                  <a:srgbClr val="000000"/>
                </a:solidFill>
                <a:latin typeface="DejaVu Serif"/>
                <a:ea typeface="DejaVu Serif"/>
                <a:cs typeface="DejaVu Serif"/>
                <a:sym typeface="DejaVu Serif"/>
              </a:rPr>
              <a:t>tháng</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nghĩa</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quân</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giải</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phóng</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một</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vùng</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rộng</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lớn</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từ</a:t>
            </a:r>
            <a:r>
              <a:rPr lang="en-US" sz="3300" dirty="0">
                <a:solidFill>
                  <a:srgbClr val="000000"/>
                </a:solidFill>
                <a:latin typeface="DejaVu Serif"/>
                <a:ea typeface="DejaVu Serif"/>
                <a:cs typeface="DejaVu Serif"/>
                <a:sym typeface="DejaVu Serif"/>
              </a:rPr>
              <a:t> Thanh </a:t>
            </a:r>
            <a:r>
              <a:rPr lang="en-US" sz="3300" dirty="0" err="1">
                <a:solidFill>
                  <a:srgbClr val="000000"/>
                </a:solidFill>
                <a:latin typeface="DejaVu Serif"/>
                <a:ea typeface="DejaVu Serif"/>
                <a:cs typeface="DejaVu Serif"/>
                <a:sym typeface="DejaVu Serif"/>
              </a:rPr>
              <a:t>Hóa</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vào</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đèo</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Hải</a:t>
            </a:r>
            <a:r>
              <a:rPr lang="en-US" sz="3300" dirty="0">
                <a:solidFill>
                  <a:srgbClr val="000000"/>
                </a:solidFill>
                <a:latin typeface="DejaVu Serif"/>
                <a:ea typeface="DejaVu Serif"/>
                <a:cs typeface="DejaVu Serif"/>
                <a:sym typeface="DejaVu Serif"/>
              </a:rPr>
              <a:t> </a:t>
            </a:r>
            <a:r>
              <a:rPr lang="en-US" sz="3300" dirty="0" err="1">
                <a:solidFill>
                  <a:srgbClr val="000000"/>
                </a:solidFill>
                <a:latin typeface="DejaVu Serif"/>
                <a:ea typeface="DejaVu Serif"/>
                <a:cs typeface="DejaVu Serif"/>
                <a:sym typeface="DejaVu Serif"/>
              </a:rPr>
              <a:t>Vân</a:t>
            </a:r>
            <a:r>
              <a:rPr lang="en-US" sz="3300" dirty="0">
                <a:solidFill>
                  <a:srgbClr val="000000"/>
                </a:solidFill>
                <a:latin typeface="DejaVu Serif"/>
                <a:ea typeface="DejaVu Serif"/>
                <a:cs typeface="DejaVu Serif"/>
                <a:sym typeface="DejaVu Serif"/>
              </a:rPr>
              <a:t>.</a:t>
            </a:r>
          </a:p>
          <a:p>
            <a:pPr algn="just">
              <a:lnSpc>
                <a:spcPts val="3993"/>
              </a:lnSpc>
            </a:pPr>
            <a:endParaRPr lang="en-US" sz="3300" dirty="0">
              <a:solidFill>
                <a:srgbClr val="000000"/>
              </a:solidFill>
              <a:latin typeface="DejaVu Serif"/>
              <a:ea typeface="DejaVu Serif"/>
              <a:cs typeface="DejaVu Serif"/>
              <a:sym typeface="DejaVu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2605553" y="3472757"/>
            <a:ext cx="5014051" cy="6356958"/>
          </a:xfrm>
          <a:custGeom>
            <a:avLst/>
            <a:gdLst/>
            <a:ahLst/>
            <a:cxnLst/>
            <a:rect l="l" t="t" r="r" b="b"/>
            <a:pathLst>
              <a:path w="5014051" h="6356958">
                <a:moveTo>
                  <a:pt x="0" y="0"/>
                </a:moveTo>
                <a:lnTo>
                  <a:pt x="5014051" y="0"/>
                </a:lnTo>
                <a:lnTo>
                  <a:pt x="5014051" y="6356958"/>
                </a:lnTo>
                <a:lnTo>
                  <a:pt x="0" y="6356958"/>
                </a:lnTo>
                <a:lnTo>
                  <a:pt x="0" y="0"/>
                </a:lnTo>
                <a:close/>
              </a:path>
            </a:pathLst>
          </a:custGeom>
          <a:blipFill>
            <a:blip r:embed="rId10"/>
            <a:stretch>
              <a:fillRect/>
            </a:stretch>
          </a:blipFill>
        </p:spPr>
      </p:sp>
      <p:sp>
        <p:nvSpPr>
          <p:cNvPr id="14" name="TextBox 14"/>
          <p:cNvSpPr txBox="1"/>
          <p:nvPr/>
        </p:nvSpPr>
        <p:spPr>
          <a:xfrm>
            <a:off x="4752198" y="1479587"/>
            <a:ext cx="9600143" cy="3546469"/>
          </a:xfrm>
          <a:prstGeom prst="rect">
            <a:avLst/>
          </a:prstGeom>
        </p:spPr>
        <p:txBody>
          <a:bodyPr lIns="0" tIns="0" rIns="0" bIns="0" rtlCol="0" anchor="t">
            <a:spAutoFit/>
          </a:bodyPr>
          <a:lstStyle/>
          <a:p>
            <a:pPr algn="ctr">
              <a:lnSpc>
                <a:spcPts val="5600"/>
              </a:lnSpc>
            </a:pPr>
            <a:r>
              <a:rPr lang="en-US" sz="4000">
                <a:solidFill>
                  <a:srgbClr val="7A5139"/>
                </a:solidFill>
                <a:latin typeface="Calistoga"/>
                <a:ea typeface="Calistoga"/>
                <a:cs typeface="Calistoga"/>
                <a:sym typeface="Calistoga"/>
              </a:rPr>
              <a:t>? Kế hoạch của Nguyễn Chích có tác dụng gì ? Em có nhận xét gì về kế hoạch của Nguyễn Chích ?</a:t>
            </a:r>
          </a:p>
          <a:p>
            <a:pPr algn="ctr">
              <a:lnSpc>
                <a:spcPts val="11900"/>
              </a:lnSpc>
            </a:pPr>
            <a:endParaRPr lang="en-US" sz="4000">
              <a:solidFill>
                <a:srgbClr val="7A5139"/>
              </a:solidFill>
              <a:latin typeface="Calistoga"/>
              <a:ea typeface="Calistoga"/>
              <a:cs typeface="Calistoga"/>
              <a:sym typeface="Calistoga"/>
            </a:endParaRPr>
          </a:p>
        </p:txBody>
      </p:sp>
      <p:sp>
        <p:nvSpPr>
          <p:cNvPr id="15" name="TextBox 15"/>
          <p:cNvSpPr txBox="1"/>
          <p:nvPr/>
        </p:nvSpPr>
        <p:spPr>
          <a:xfrm>
            <a:off x="8294643" y="4741483"/>
            <a:ext cx="7098358" cy="2748915"/>
          </a:xfrm>
          <a:prstGeom prst="rect">
            <a:avLst/>
          </a:prstGeom>
        </p:spPr>
        <p:txBody>
          <a:bodyPr lIns="0" tIns="0" rIns="0" bIns="0" rtlCol="0" anchor="t">
            <a:spAutoFit/>
          </a:bodyPr>
          <a:lstStyle/>
          <a:p>
            <a:pPr algn="just">
              <a:lnSpc>
                <a:spcPts val="3630"/>
              </a:lnSpc>
            </a:pPr>
            <a:r>
              <a:rPr lang="en-US" sz="3000" b="1">
                <a:solidFill>
                  <a:srgbClr val="7A5139"/>
                </a:solidFill>
                <a:latin typeface="DejaVu Serif Bold"/>
                <a:ea typeface="DejaVu Serif Bold"/>
                <a:cs typeface="DejaVu Serif Bold"/>
                <a:sym typeface="DejaVu Serif Bold"/>
              </a:rPr>
              <a:t>Kế hoạch của Nguyễn Chích đã giúp nghĩa quân thoát khỏi thế bao vây, mở rộng địa bàn hoạt động. Kế hoạch rất phù hợp với tình hình thời đó </a:t>
            </a:r>
          </a:p>
          <a:p>
            <a:pPr algn="just">
              <a:lnSpc>
                <a:spcPts val="3630"/>
              </a:lnSpc>
            </a:pPr>
            <a:endParaRPr lang="en-US" sz="3000" b="1">
              <a:solidFill>
                <a:srgbClr val="7A5139"/>
              </a:solidFill>
              <a:latin typeface="DejaVu Serif Bold"/>
              <a:ea typeface="DejaVu Serif Bold"/>
              <a:cs typeface="DejaVu Serif Bold"/>
              <a:sym typeface="DejaVu Serif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3428443" y="3652171"/>
            <a:ext cx="11633673" cy="6038032"/>
          </a:xfrm>
          <a:custGeom>
            <a:avLst/>
            <a:gdLst/>
            <a:ahLst/>
            <a:cxnLst/>
            <a:rect l="l" t="t" r="r" b="b"/>
            <a:pathLst>
              <a:path w="11633673" h="6038032">
                <a:moveTo>
                  <a:pt x="0" y="0"/>
                </a:moveTo>
                <a:lnTo>
                  <a:pt x="11633673" y="0"/>
                </a:lnTo>
                <a:lnTo>
                  <a:pt x="11633673" y="6038032"/>
                </a:lnTo>
                <a:lnTo>
                  <a:pt x="0" y="6038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866138" y="1300484"/>
            <a:ext cx="10555724" cy="3843016"/>
          </a:xfrm>
          <a:prstGeom prst="rect">
            <a:avLst/>
          </a:prstGeom>
        </p:spPr>
        <p:txBody>
          <a:bodyPr lIns="0" tIns="0" rIns="0" bIns="0" rtlCol="0" anchor="t">
            <a:spAutoFit/>
          </a:bodyPr>
          <a:lstStyle/>
          <a:p>
            <a:pPr algn="ctr">
              <a:lnSpc>
                <a:spcPts val="9240"/>
              </a:lnSpc>
            </a:pPr>
            <a:r>
              <a:rPr lang="en-US" sz="6600">
                <a:solidFill>
                  <a:srgbClr val="7A5139"/>
                </a:solidFill>
                <a:latin typeface="Calistoga"/>
                <a:ea typeface="Calistoga"/>
                <a:cs typeface="Calistoga"/>
                <a:sym typeface="Calistoga"/>
              </a:rPr>
              <a:t>d. Khởi nghĩa toàn thắng (1426 – 1427)</a:t>
            </a:r>
          </a:p>
          <a:p>
            <a:pPr algn="ctr">
              <a:lnSpc>
                <a:spcPts val="12319"/>
              </a:lnSpc>
            </a:pPr>
            <a:endParaRPr lang="en-US" sz="6600">
              <a:solidFill>
                <a:srgbClr val="7A5139"/>
              </a:solidFill>
              <a:latin typeface="Calistoga"/>
              <a:ea typeface="Calistoga"/>
              <a:cs typeface="Calistoga"/>
              <a:sym typeface="Calistoga"/>
            </a:endParaRPr>
          </a:p>
        </p:txBody>
      </p:sp>
      <p:sp>
        <p:nvSpPr>
          <p:cNvPr id="15" name="TextBox 15"/>
          <p:cNvSpPr txBox="1"/>
          <p:nvPr/>
        </p:nvSpPr>
        <p:spPr>
          <a:xfrm>
            <a:off x="4004831" y="5133975"/>
            <a:ext cx="10615656" cy="2109279"/>
          </a:xfrm>
          <a:prstGeom prst="rect">
            <a:avLst/>
          </a:prstGeom>
        </p:spPr>
        <p:txBody>
          <a:bodyPr lIns="0" tIns="0" rIns="0" bIns="0" rtlCol="0" anchor="t">
            <a:spAutoFit/>
          </a:bodyPr>
          <a:lstStyle/>
          <a:p>
            <a:pPr algn="just">
              <a:lnSpc>
                <a:spcPts val="6654"/>
              </a:lnSpc>
            </a:pPr>
            <a:r>
              <a:rPr lang="en-US" sz="5499">
                <a:solidFill>
                  <a:srgbClr val="7A5139"/>
                </a:solidFill>
                <a:latin typeface="Calistoga"/>
                <a:ea typeface="Calistoga"/>
                <a:cs typeface="Calistoga"/>
                <a:sym typeface="Calistoga"/>
              </a:rPr>
              <a:t>? Em hãy trình bày tóm tắt diễn biến trận Tốt Động – Chúc Động.</a:t>
            </a:r>
          </a:p>
          <a:p>
            <a:pPr algn="just">
              <a:lnSpc>
                <a:spcPts val="3388"/>
              </a:lnSpc>
            </a:pPr>
            <a:endParaRPr lang="en-US" sz="5499">
              <a:solidFill>
                <a:srgbClr val="7A5139"/>
              </a:solidFill>
              <a:latin typeface="Calistoga"/>
              <a:ea typeface="Calistoga"/>
              <a:cs typeface="Calistoga"/>
              <a:sym typeface="Calistog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3428443" y="3652171"/>
            <a:ext cx="11633673" cy="6038032"/>
          </a:xfrm>
          <a:custGeom>
            <a:avLst/>
            <a:gdLst/>
            <a:ahLst/>
            <a:cxnLst/>
            <a:rect l="l" t="t" r="r" b="b"/>
            <a:pathLst>
              <a:path w="11633673" h="6038032">
                <a:moveTo>
                  <a:pt x="0" y="0"/>
                </a:moveTo>
                <a:lnTo>
                  <a:pt x="11633673" y="0"/>
                </a:lnTo>
                <a:lnTo>
                  <a:pt x="11633673" y="6038032"/>
                </a:lnTo>
                <a:lnTo>
                  <a:pt x="0" y="6038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866138" y="1300484"/>
            <a:ext cx="10555724" cy="3843016"/>
          </a:xfrm>
          <a:prstGeom prst="rect">
            <a:avLst/>
          </a:prstGeom>
        </p:spPr>
        <p:txBody>
          <a:bodyPr lIns="0" tIns="0" rIns="0" bIns="0" rtlCol="0" anchor="t">
            <a:spAutoFit/>
          </a:bodyPr>
          <a:lstStyle/>
          <a:p>
            <a:pPr algn="ctr">
              <a:lnSpc>
                <a:spcPts val="9240"/>
              </a:lnSpc>
            </a:pPr>
            <a:r>
              <a:rPr lang="en-US" sz="6600">
                <a:solidFill>
                  <a:srgbClr val="7A5139"/>
                </a:solidFill>
                <a:latin typeface="Calistoga"/>
                <a:ea typeface="Calistoga"/>
                <a:cs typeface="Calistoga"/>
                <a:sym typeface="Calistoga"/>
              </a:rPr>
              <a:t>d. Khởi nghĩa toàn thắng (1426 – 1427)</a:t>
            </a:r>
          </a:p>
          <a:p>
            <a:pPr algn="ctr">
              <a:lnSpc>
                <a:spcPts val="12319"/>
              </a:lnSpc>
            </a:pPr>
            <a:endParaRPr lang="en-US" sz="6600">
              <a:solidFill>
                <a:srgbClr val="7A5139"/>
              </a:solidFill>
              <a:latin typeface="Calistoga"/>
              <a:ea typeface="Calistoga"/>
              <a:cs typeface="Calistoga"/>
              <a:sym typeface="Calistoga"/>
            </a:endParaRPr>
          </a:p>
        </p:txBody>
      </p:sp>
      <p:sp>
        <p:nvSpPr>
          <p:cNvPr id="15" name="TextBox 15"/>
          <p:cNvSpPr txBox="1"/>
          <p:nvPr/>
        </p:nvSpPr>
        <p:spPr>
          <a:xfrm>
            <a:off x="4004831" y="5133975"/>
            <a:ext cx="10615656" cy="1957197"/>
          </a:xfrm>
          <a:prstGeom prst="rect">
            <a:avLst/>
          </a:prstGeom>
        </p:spPr>
        <p:txBody>
          <a:bodyPr lIns="0" tIns="0" rIns="0" bIns="0" rtlCol="0" anchor="t">
            <a:spAutoFit/>
          </a:bodyPr>
          <a:lstStyle/>
          <a:p>
            <a:pPr algn="just">
              <a:lnSpc>
                <a:spcPts val="6049"/>
              </a:lnSpc>
            </a:pPr>
            <a:r>
              <a:rPr lang="en-US" sz="4999">
                <a:solidFill>
                  <a:srgbClr val="7A5139"/>
                </a:solidFill>
                <a:latin typeface="Calistoga"/>
                <a:ea typeface="Calistoga"/>
                <a:cs typeface="Calistoga"/>
                <a:sym typeface="Calistoga"/>
              </a:rPr>
              <a:t>? Em hãy trình bày tóm tắt diễn biến, kết quả trận Tốt Động – Chúc Động.</a:t>
            </a:r>
          </a:p>
          <a:p>
            <a:pPr algn="just">
              <a:lnSpc>
                <a:spcPts val="3388"/>
              </a:lnSpc>
            </a:pPr>
            <a:endParaRPr lang="en-US" sz="4999">
              <a:solidFill>
                <a:srgbClr val="7A5139"/>
              </a:solidFill>
              <a:latin typeface="Calistoga"/>
              <a:ea typeface="Calistoga"/>
              <a:cs typeface="Calistoga"/>
              <a:sym typeface="Calistog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13" name="TextBox 13"/>
          <p:cNvSpPr txBox="1"/>
          <p:nvPr/>
        </p:nvSpPr>
        <p:spPr>
          <a:xfrm>
            <a:off x="3866138" y="1300484"/>
            <a:ext cx="10555724" cy="3843016"/>
          </a:xfrm>
          <a:prstGeom prst="rect">
            <a:avLst/>
          </a:prstGeom>
        </p:spPr>
        <p:txBody>
          <a:bodyPr lIns="0" tIns="0" rIns="0" bIns="0" rtlCol="0" anchor="t">
            <a:spAutoFit/>
          </a:bodyPr>
          <a:lstStyle/>
          <a:p>
            <a:pPr algn="ctr">
              <a:lnSpc>
                <a:spcPts val="9240"/>
              </a:lnSpc>
            </a:pPr>
            <a:r>
              <a:rPr lang="en-US" sz="6600">
                <a:solidFill>
                  <a:srgbClr val="7A5139"/>
                </a:solidFill>
                <a:latin typeface="Calistoga"/>
                <a:ea typeface="Calistoga"/>
                <a:cs typeface="Calistoga"/>
                <a:sym typeface="Calistoga"/>
              </a:rPr>
              <a:t>d. Khởi nghĩa toàn thắng (1426 – 1427)</a:t>
            </a:r>
          </a:p>
          <a:p>
            <a:pPr algn="ctr">
              <a:lnSpc>
                <a:spcPts val="12319"/>
              </a:lnSpc>
            </a:pPr>
            <a:endParaRPr lang="en-US" sz="6600">
              <a:solidFill>
                <a:srgbClr val="7A5139"/>
              </a:solidFill>
              <a:latin typeface="Calistoga"/>
              <a:ea typeface="Calistoga"/>
              <a:cs typeface="Calistoga"/>
              <a:sym typeface="Calistoga"/>
            </a:endParaRPr>
          </a:p>
        </p:txBody>
      </p:sp>
      <p:sp>
        <p:nvSpPr>
          <p:cNvPr id="14" name="TextBox 14"/>
          <p:cNvSpPr txBox="1"/>
          <p:nvPr/>
        </p:nvSpPr>
        <p:spPr>
          <a:xfrm>
            <a:off x="636578" y="3768183"/>
            <a:ext cx="17270422" cy="4582280"/>
          </a:xfrm>
          <a:prstGeom prst="rect">
            <a:avLst/>
          </a:prstGeom>
        </p:spPr>
        <p:txBody>
          <a:bodyPr wrap="square" lIns="0" tIns="0" rIns="0" bIns="0" rtlCol="0" anchor="t">
            <a:spAutoFit/>
          </a:bodyPr>
          <a:lstStyle/>
          <a:p>
            <a:pPr algn="l">
              <a:lnSpc>
                <a:spcPts val="3640"/>
              </a:lnSpc>
              <a:spcBef>
                <a:spcPct val="0"/>
              </a:spcBef>
            </a:pPr>
            <a:r>
              <a:rPr lang="en-US" sz="2800" dirty="0">
                <a:latin typeface="DejaVu Serif"/>
                <a:ea typeface="DejaVu Serif"/>
                <a:cs typeface="DejaVu Serif"/>
                <a:sym typeface="DejaVu Serif"/>
              </a:rPr>
              <a:t>*</a:t>
            </a:r>
            <a:r>
              <a:rPr lang="en-US" sz="2800" dirty="0" err="1">
                <a:latin typeface="DejaVu Serif"/>
                <a:ea typeface="DejaVu Serif"/>
                <a:cs typeface="DejaVu Serif"/>
                <a:sym typeface="DejaVu Serif"/>
              </a:rPr>
              <a:t>Trận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Tốt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Động</a:t>
            </a:r>
            <a:r>
              <a:rPr lang="en-US" sz="2800" dirty="0">
                <a:latin typeface="DejaVu Serif"/>
                <a:ea typeface="DejaVu Serif"/>
                <a:cs typeface="DejaVu Serif"/>
                <a:sym typeface="DejaVu Serif"/>
              </a:rPr>
              <a:t> - </a:t>
            </a:r>
            <a:r>
              <a:rPr lang="en-US" sz="2800" dirty="0" err="1">
                <a:latin typeface="DejaVu Serif"/>
                <a:ea typeface="DejaVu Serif"/>
                <a:cs typeface="DejaVu Serif"/>
                <a:sym typeface="DejaVu Serif"/>
              </a:rPr>
              <a:t>Chúc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Động</a:t>
            </a:r>
            <a:r>
              <a:rPr lang="en-US" sz="2800" dirty="0">
                <a:latin typeface="DejaVu Serif"/>
                <a:ea typeface="DejaVu Serif"/>
                <a:cs typeface="DejaVu Serif"/>
                <a:sym typeface="DejaVu Serif"/>
              </a:rPr>
              <a:t> ( </a:t>
            </a:r>
            <a:r>
              <a:rPr lang="en-US" sz="2800" dirty="0" err="1">
                <a:latin typeface="DejaVu Serif"/>
                <a:ea typeface="DejaVu Serif"/>
                <a:cs typeface="DejaVu Serif"/>
                <a:sym typeface="DejaVu Serif"/>
              </a:rPr>
              <a:t>cuối</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năm</a:t>
            </a:r>
            <a:r>
              <a:rPr lang="en-US" sz="2800" dirty="0">
                <a:latin typeface="DejaVu Serif"/>
                <a:ea typeface="DejaVu Serif"/>
                <a:cs typeface="DejaVu Serif"/>
                <a:sym typeface="DejaVu Serif"/>
              </a:rPr>
              <a:t> 1426).</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Diễn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biến</a:t>
            </a:r>
            <a:r>
              <a:rPr lang="en-US" sz="2800" dirty="0">
                <a:latin typeface="DejaVu Serif"/>
                <a:ea typeface="DejaVu Serif"/>
                <a:cs typeface="DejaVu Serif"/>
                <a:sym typeface="DejaVu Serif"/>
              </a:rPr>
              <a:t>: </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Tháng</a:t>
            </a:r>
            <a:r>
              <a:rPr lang="en-US" sz="2800" dirty="0">
                <a:latin typeface="DejaVu Serif"/>
                <a:ea typeface="DejaVu Serif"/>
                <a:cs typeface="DejaVu Serif"/>
                <a:sym typeface="DejaVu Serif"/>
              </a:rPr>
              <a:t> 10/1426, </a:t>
            </a:r>
            <a:r>
              <a:rPr lang="en-US" sz="2800" dirty="0" err="1">
                <a:latin typeface="DejaVu Serif"/>
                <a:ea typeface="DejaVu Serif"/>
                <a:cs typeface="DejaVu Serif"/>
                <a:sym typeface="DejaVu Serif"/>
              </a:rPr>
              <a:t>hơn</a:t>
            </a:r>
            <a:r>
              <a:rPr lang="en-US" sz="2800" dirty="0">
                <a:latin typeface="DejaVu Serif"/>
                <a:ea typeface="DejaVu Serif"/>
                <a:cs typeface="DejaVu Serif"/>
                <a:sym typeface="DejaVu Serif"/>
              </a:rPr>
              <a:t> 5 </a:t>
            </a:r>
            <a:r>
              <a:rPr lang="en-US" sz="2800" dirty="0" err="1">
                <a:latin typeface="DejaVu Serif"/>
                <a:ea typeface="DejaVu Serif"/>
                <a:cs typeface="DejaVu Serif"/>
                <a:sym typeface="DejaVu Serif"/>
              </a:rPr>
              <a:t>vạn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viện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binh</a:t>
            </a:r>
            <a:r>
              <a:rPr lang="en-US" sz="2800" dirty="0">
                <a:latin typeface="DejaVu Serif"/>
                <a:ea typeface="DejaVu Serif"/>
                <a:cs typeface="DejaVu Serif"/>
                <a:sym typeface="DejaVu Serif"/>
              </a:rPr>
              <a:t> do </a:t>
            </a:r>
            <a:r>
              <a:rPr lang="en-US" sz="2800" dirty="0" err="1">
                <a:latin typeface="DejaVu Serif"/>
                <a:ea typeface="DejaVu Serif"/>
                <a:cs typeface="DejaVu Serif"/>
                <a:sym typeface="DejaVu Serif"/>
              </a:rPr>
              <a:t>Vương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Thông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chỉ</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huy</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kéo</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vào</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Đông</a:t>
            </a:r>
            <a:r>
              <a:rPr lang="en-US" sz="2800" dirty="0">
                <a:latin typeface="DejaVu Serif"/>
                <a:ea typeface="DejaVu Serif"/>
                <a:cs typeface="DejaVu Serif"/>
                <a:sym typeface="DejaVu Serif"/>
              </a:rPr>
              <a:t> Quan, </a:t>
            </a:r>
            <a:r>
              <a:rPr lang="en-US" sz="2800" dirty="0" err="1">
                <a:latin typeface="DejaVu Serif"/>
                <a:ea typeface="DejaVu Serif"/>
                <a:cs typeface="DejaVu Serif"/>
                <a:sym typeface="DejaVu Serif"/>
              </a:rPr>
              <a:t>nâng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tổng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số</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Minh </a:t>
            </a:r>
            <a:r>
              <a:rPr lang="en-US" sz="2800" dirty="0" err="1">
                <a:latin typeface="DejaVu Serif"/>
                <a:ea typeface="DejaVu Serif"/>
                <a:cs typeface="DejaVu Serif"/>
                <a:sym typeface="DejaVu Serif"/>
              </a:rPr>
              <a:t>lên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tới</a:t>
            </a:r>
            <a:r>
              <a:rPr lang="en-US" sz="2800" dirty="0">
                <a:latin typeface="DejaVu Serif"/>
                <a:ea typeface="DejaVu Serif"/>
                <a:cs typeface="DejaVu Serif"/>
                <a:sym typeface="DejaVu Serif"/>
              </a:rPr>
              <a:t> 10 </a:t>
            </a:r>
            <a:r>
              <a:rPr lang="en-US" sz="2800" dirty="0" err="1">
                <a:latin typeface="DejaVu Serif"/>
                <a:ea typeface="DejaVu Serif"/>
                <a:cs typeface="DejaVu Serif"/>
                <a:sym typeface="DejaVu Serif"/>
              </a:rPr>
              <a:t>vạn</a:t>
            </a:r>
            <a:r>
              <a:rPr lang="en-US" sz="2800" dirty="0">
                <a:latin typeface="DejaVu Serif"/>
                <a:ea typeface="DejaVu Serif"/>
                <a:cs typeface="DejaVu Serif"/>
                <a:sym typeface="DejaVu Serif"/>
              </a:rPr>
              <a:t>.</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Để</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giành</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lại</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thế</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chủ</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động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Vương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Thông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mở</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cuộc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tấn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công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vào</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chủ</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lực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của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nghĩa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ở Cao </a:t>
            </a:r>
            <a:r>
              <a:rPr lang="en-US" sz="2800" dirty="0" err="1">
                <a:latin typeface="DejaVu Serif"/>
                <a:ea typeface="DejaVu Serif"/>
                <a:cs typeface="DejaVu Serif"/>
                <a:sym typeface="DejaVu Serif"/>
              </a:rPr>
              <a:t>Bộ</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Hà</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Nội</a:t>
            </a:r>
            <a:r>
              <a:rPr lang="en-US" sz="2800" dirty="0">
                <a:latin typeface="DejaVu Serif"/>
                <a:ea typeface="DejaVu Serif"/>
                <a:cs typeface="DejaVu Serif"/>
                <a:sym typeface="DejaVu Serif"/>
              </a:rPr>
              <a:t>).</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Biết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âm</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mưu</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của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giặc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nghĩa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đặt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phục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binh</a:t>
            </a:r>
            <a:r>
              <a:rPr lang="en-US" sz="2800" dirty="0">
                <a:latin typeface="DejaVu Serif"/>
                <a:ea typeface="DejaVu Serif"/>
                <a:cs typeface="DejaVu Serif"/>
                <a:sym typeface="DejaVu Serif"/>
              </a:rPr>
              <a:t> ở </a:t>
            </a:r>
            <a:r>
              <a:rPr lang="en-US" sz="2800" dirty="0" err="1">
                <a:latin typeface="DejaVu Serif"/>
                <a:ea typeface="DejaVu Serif"/>
                <a:cs typeface="DejaVu Serif"/>
                <a:sym typeface="DejaVu Serif"/>
              </a:rPr>
              <a:t>Tốt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Động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và</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Chúc</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Động</a:t>
            </a:r>
            <a:r>
              <a:rPr lang="en-US" sz="2800" dirty="0">
                <a:latin typeface="DejaVu Serif"/>
                <a:ea typeface="DejaVu Serif"/>
                <a:cs typeface="DejaVu Serif"/>
                <a:sym typeface="DejaVu Serif"/>
              </a:rPr>
              <a:t>.</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Khi</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Minh </a:t>
            </a:r>
            <a:r>
              <a:rPr lang="en-US" sz="2800" dirty="0" err="1">
                <a:latin typeface="DejaVu Serif"/>
                <a:ea typeface="DejaVu Serif"/>
                <a:cs typeface="DejaVu Serif"/>
                <a:sym typeface="DejaVu Serif"/>
              </a:rPr>
              <a:t>lọt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vào</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trận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địa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nghĩa</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quân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nhất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tề</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xông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thẳng</a:t>
            </a:r>
            <a:r>
              <a:rPr lang="en-US" sz="2800" dirty="0">
                <a:latin typeface="DejaVu Serif"/>
                <a:ea typeface="DejaVu Serif"/>
                <a:cs typeface="DejaVu Serif"/>
                <a:sym typeface="DejaVu Serif"/>
              </a:rPr>
              <a:t> ra </a:t>
            </a:r>
            <a:r>
              <a:rPr lang="en-US" sz="2800" dirty="0" err="1">
                <a:latin typeface="DejaVu Serif"/>
                <a:ea typeface="DejaVu Serif"/>
                <a:cs typeface="DejaVu Serif"/>
                <a:sym typeface="DejaVu Serif"/>
              </a:rPr>
              <a:t>đánh</a:t>
            </a:r>
            <a:r>
              <a:rPr lang="en-US" sz="2800" dirty="0">
                <a:latin typeface="DejaVu Serif"/>
                <a:ea typeface="DejaVu Serif"/>
                <a:cs typeface="DejaVu Serif"/>
                <a:sym typeface="DejaVu Serif"/>
              </a:rPr>
              <a:t>. </a:t>
            </a:r>
          </a:p>
          <a:p>
            <a:pPr algn="l">
              <a:lnSpc>
                <a:spcPts val="3640"/>
              </a:lnSpc>
              <a:spcBef>
                <a:spcPct val="0"/>
              </a:spcBef>
            </a:pP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Kết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quả</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trên</a:t>
            </a:r>
            <a:r>
              <a:rPr lang="en-US" sz="2800" dirty="0">
                <a:latin typeface="DejaVu Serif"/>
                <a:ea typeface="DejaVu Serif"/>
                <a:cs typeface="DejaVu Serif"/>
                <a:sym typeface="DejaVu Serif"/>
              </a:rPr>
              <a:t> 5 </a:t>
            </a:r>
            <a:r>
              <a:rPr lang="en-US" sz="2800" dirty="0" err="1">
                <a:latin typeface="DejaVu Serif"/>
                <a:ea typeface="DejaVu Serif"/>
                <a:cs typeface="DejaVu Serif"/>
                <a:sym typeface="DejaVu Serif"/>
              </a:rPr>
              <a:t>vạn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tên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bị</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tử</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thương</a:t>
            </a:r>
            <a:r>
              <a:rPr lang="en-US" sz="2800" dirty="0">
                <a:latin typeface="DejaVu Serif"/>
                <a:ea typeface="DejaVu Serif"/>
                <a:cs typeface="DejaVu Serif"/>
                <a:sym typeface="DejaVu Serif"/>
              </a:rPr>
              <a:t>, 1 </a:t>
            </a:r>
            <a:r>
              <a:rPr lang="en-US" sz="2800" dirty="0" err="1">
                <a:latin typeface="DejaVu Serif"/>
                <a:ea typeface="DejaVu Serif"/>
                <a:cs typeface="DejaVu Serif"/>
                <a:sym typeface="DejaVu Serif"/>
              </a:rPr>
              <a:t>vạn</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bị</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bắt</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sống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Vương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Thông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bị</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thương</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tháo</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chạy</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về</a:t>
            </a:r>
            <a:r>
              <a:rPr lang="en-US" sz="2800" dirty="0">
                <a:latin typeface="DejaVu Serif"/>
                <a:ea typeface="DejaVu Serif"/>
                <a:cs typeface="DejaVu Serif"/>
                <a:sym typeface="DejaVu Serif"/>
              </a:rPr>
              <a:t> </a:t>
            </a:r>
            <a:r>
              <a:rPr lang="en-US" sz="2800" dirty="0" err="1">
                <a:latin typeface="DejaVu Serif"/>
                <a:ea typeface="DejaVu Serif"/>
                <a:cs typeface="DejaVu Serif"/>
                <a:sym typeface="DejaVu Serif"/>
              </a:rPr>
              <a:t>Đông</a:t>
            </a:r>
            <a:r>
              <a:rPr lang="en-US" sz="2800" dirty="0">
                <a:latin typeface="DejaVu Serif"/>
                <a:ea typeface="DejaVu Serif"/>
                <a:cs typeface="DejaVu Serif"/>
                <a:sym typeface="DejaVu Serif"/>
              </a:rPr>
              <a:t> Quan.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TextBox 13"/>
          <p:cNvSpPr txBox="1"/>
          <p:nvPr/>
        </p:nvSpPr>
        <p:spPr>
          <a:xfrm>
            <a:off x="3866138" y="1300484"/>
            <a:ext cx="10555724" cy="3843016"/>
          </a:xfrm>
          <a:prstGeom prst="rect">
            <a:avLst/>
          </a:prstGeom>
        </p:spPr>
        <p:txBody>
          <a:bodyPr lIns="0" tIns="0" rIns="0" bIns="0" rtlCol="0" anchor="t">
            <a:spAutoFit/>
          </a:bodyPr>
          <a:lstStyle/>
          <a:p>
            <a:pPr algn="ctr">
              <a:lnSpc>
                <a:spcPts val="9240"/>
              </a:lnSpc>
            </a:pPr>
            <a:r>
              <a:rPr lang="en-US" sz="6600">
                <a:solidFill>
                  <a:srgbClr val="7A5139"/>
                </a:solidFill>
                <a:latin typeface="Calistoga"/>
                <a:ea typeface="Calistoga"/>
                <a:cs typeface="Calistoga"/>
                <a:sym typeface="Calistoga"/>
              </a:rPr>
              <a:t>d. Khởi nghĩa toàn thắng (1426 – 1427)</a:t>
            </a:r>
          </a:p>
          <a:p>
            <a:pPr algn="ctr">
              <a:lnSpc>
                <a:spcPts val="12319"/>
              </a:lnSpc>
            </a:pPr>
            <a:endParaRPr lang="en-US" sz="6600">
              <a:solidFill>
                <a:srgbClr val="7A5139"/>
              </a:solidFill>
              <a:latin typeface="Calistoga"/>
              <a:ea typeface="Calistoga"/>
              <a:cs typeface="Calistoga"/>
              <a:sym typeface="Calistoga"/>
            </a:endParaRPr>
          </a:p>
        </p:txBody>
      </p:sp>
      <p:sp>
        <p:nvSpPr>
          <p:cNvPr id="14" name="TextBox 14"/>
          <p:cNvSpPr txBox="1"/>
          <p:nvPr/>
        </p:nvSpPr>
        <p:spPr>
          <a:xfrm>
            <a:off x="636578" y="4044040"/>
            <a:ext cx="17422822" cy="3693319"/>
          </a:xfrm>
          <a:prstGeom prst="rect">
            <a:avLst/>
          </a:prstGeom>
        </p:spPr>
        <p:txBody>
          <a:bodyPr wrap="square" lIns="0" tIns="0" rIns="0" bIns="0" rtlCol="0" anchor="t">
            <a:spAutoFit/>
          </a:bodyPr>
          <a:lstStyle/>
          <a:p>
            <a:pPr algn="l">
              <a:lnSpc>
                <a:spcPts val="3640"/>
              </a:lnSpc>
            </a:pPr>
            <a:r>
              <a:rPr lang="en-US" sz="3200" dirty="0">
                <a:latin typeface="DejaVu Serif Bold"/>
                <a:ea typeface="DejaVu Serif Bold"/>
                <a:cs typeface="DejaVu Serif Bold"/>
                <a:sym typeface="DejaVu Serif Bold"/>
              </a:rPr>
              <a:t>* </a:t>
            </a:r>
            <a:r>
              <a:rPr lang="en-US" sz="3200" dirty="0" err="1">
                <a:latin typeface="DejaVu Serif Bold"/>
                <a:ea typeface="DejaVu Serif Bold"/>
                <a:cs typeface="DejaVu Serif Bold"/>
                <a:sym typeface="DejaVu Serif Bold"/>
              </a:rPr>
              <a:t>Trận</a:t>
            </a:r>
            <a:r>
              <a:rPr lang="en-US" sz="3200" dirty="0">
                <a:latin typeface="DejaVu Serif Bold"/>
                <a:ea typeface="DejaVu Serif Bold"/>
                <a:cs typeface="DejaVu Serif Bold"/>
                <a:sym typeface="DejaVu Serif Bold"/>
              </a:rPr>
              <a:t> Chi </a:t>
            </a:r>
            <a:r>
              <a:rPr lang="en-US" sz="3200" dirty="0" err="1">
                <a:latin typeface="DejaVu Serif Bold"/>
                <a:ea typeface="DejaVu Serif Bold"/>
                <a:cs typeface="DejaVu Serif Bold"/>
                <a:sym typeface="DejaVu Serif Bold"/>
              </a:rPr>
              <a:t>Lăng</a:t>
            </a:r>
            <a:r>
              <a:rPr lang="en-US" sz="3200" dirty="0">
                <a:latin typeface="DejaVu Serif Bold"/>
                <a:ea typeface="DejaVu Serif Bold"/>
                <a:cs typeface="DejaVu Serif Bold"/>
                <a:sym typeface="DejaVu Serif Bold"/>
              </a:rPr>
              <a:t> - </a:t>
            </a:r>
            <a:r>
              <a:rPr lang="en-US" sz="3200" dirty="0" err="1">
                <a:latin typeface="DejaVu Serif Bold"/>
                <a:ea typeface="DejaVu Serif Bold"/>
                <a:cs typeface="DejaVu Serif Bold"/>
                <a:sym typeface="DejaVu Serif Bold"/>
              </a:rPr>
              <a:t>Xương</a:t>
            </a:r>
            <a:r>
              <a:rPr lang="en-US" sz="3200" dirty="0">
                <a:latin typeface="DejaVu Serif Bold"/>
                <a:ea typeface="DejaVu Serif Bold"/>
                <a:cs typeface="DejaVu Serif Bold"/>
                <a:sym typeface="DejaVu Serif Bold"/>
              </a:rPr>
              <a:t> </a:t>
            </a:r>
            <a:r>
              <a:rPr lang="en-US" sz="3200" dirty="0" err="1">
                <a:latin typeface="DejaVu Serif Bold"/>
                <a:ea typeface="DejaVu Serif Bold"/>
                <a:cs typeface="DejaVu Serif Bold"/>
                <a:sym typeface="DejaVu Serif Bold"/>
              </a:rPr>
              <a:t>Giang</a:t>
            </a:r>
            <a:r>
              <a:rPr lang="en-US" sz="3200" dirty="0">
                <a:latin typeface="DejaVu Serif Bold"/>
                <a:ea typeface="DejaVu Serif Bold"/>
                <a:cs typeface="DejaVu Serif Bold"/>
                <a:sym typeface="DejaVu Serif Bold"/>
              </a:rPr>
              <a:t> </a:t>
            </a:r>
          </a:p>
          <a:p>
            <a:pPr algn="l">
              <a:lnSpc>
                <a:spcPts val="3640"/>
              </a:lnSpc>
            </a:pPr>
            <a:r>
              <a:rPr lang="en-US" sz="3200" dirty="0">
                <a:latin typeface="DejaVu Serif"/>
                <a:ea typeface="DejaVu Serif"/>
                <a:cs typeface="DejaVu Serif"/>
                <a:sym typeface="DejaVu Serif"/>
              </a:rPr>
              <a:t>-</a:t>
            </a:r>
            <a:r>
              <a:rPr lang="en-US" sz="3200" dirty="0" err="1">
                <a:latin typeface="DejaVu Serif"/>
                <a:ea typeface="DejaVu Serif"/>
                <a:cs typeface="DejaVu Serif"/>
                <a:sym typeface="DejaVu Serif"/>
              </a:rPr>
              <a:t>Tháng</a:t>
            </a:r>
            <a:r>
              <a:rPr lang="en-US" sz="3200" dirty="0">
                <a:latin typeface="DejaVu Serif"/>
                <a:ea typeface="DejaVu Serif"/>
                <a:cs typeface="DejaVu Serif"/>
                <a:sym typeface="DejaVu Serif"/>
              </a:rPr>
              <a:t> 10/1427, 15 </a:t>
            </a:r>
            <a:r>
              <a:rPr lang="en-US" sz="3200" dirty="0" err="1">
                <a:latin typeface="DejaVu Serif"/>
                <a:ea typeface="DejaVu Serif"/>
                <a:cs typeface="DejaVu Serif"/>
                <a:sym typeface="DejaVu Serif"/>
              </a:rPr>
              <a:t>vạn</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viện</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binh</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quân</a:t>
            </a:r>
            <a:r>
              <a:rPr lang="en-US" sz="3200" dirty="0">
                <a:latin typeface="DejaVu Serif"/>
                <a:ea typeface="DejaVu Serif"/>
                <a:cs typeface="DejaVu Serif"/>
                <a:sym typeface="DejaVu Serif"/>
              </a:rPr>
              <a:t> Minh do </a:t>
            </a:r>
            <a:r>
              <a:rPr lang="en-US" sz="3200" dirty="0" err="1">
                <a:latin typeface="DejaVu Serif"/>
                <a:ea typeface="DejaVu Serif"/>
                <a:cs typeface="DejaVu Serif"/>
                <a:sym typeface="DejaVu Serif"/>
              </a:rPr>
              <a:t>Liễu</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Thăng</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Mộc</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Thạnh</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cầm</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đầu</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đã</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kéo</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vào</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nước</a:t>
            </a:r>
            <a:r>
              <a:rPr lang="en-US" sz="3200" dirty="0">
                <a:latin typeface="DejaVu Serif"/>
                <a:ea typeface="DejaVu Serif"/>
                <a:cs typeface="DejaVu Serif"/>
                <a:sym typeface="DejaVu Serif"/>
              </a:rPr>
              <a:t> ta. </a:t>
            </a:r>
          </a:p>
          <a:p>
            <a:pPr algn="l">
              <a:lnSpc>
                <a:spcPts val="3640"/>
              </a:lnSpc>
            </a:pPr>
            <a:r>
              <a:rPr lang="en-US" sz="3200" dirty="0" err="1">
                <a:latin typeface="DejaVu Serif"/>
                <a:ea typeface="DejaVu Serif"/>
                <a:cs typeface="DejaVu Serif"/>
                <a:sym typeface="DejaVu Serif"/>
              </a:rPr>
              <a:t>Ngày</a:t>
            </a:r>
            <a:r>
              <a:rPr lang="en-US" sz="3200" dirty="0">
                <a:latin typeface="DejaVu Serif"/>
                <a:ea typeface="DejaVu Serif"/>
                <a:cs typeface="DejaVu Serif"/>
                <a:sym typeface="DejaVu Serif"/>
              </a:rPr>
              <a:t> 8/10/1427, </a:t>
            </a:r>
            <a:r>
              <a:rPr lang="en-US" sz="3200" dirty="0" err="1">
                <a:latin typeface="DejaVu Serif"/>
                <a:ea typeface="DejaVu Serif"/>
                <a:cs typeface="DejaVu Serif"/>
                <a:sym typeface="DejaVu Serif"/>
              </a:rPr>
              <a:t>nghĩa</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quân</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phục</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kích</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diệt</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được</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quân</a:t>
            </a:r>
            <a:r>
              <a:rPr lang="en-US" sz="3200" dirty="0">
                <a:latin typeface="DejaVu Serif"/>
                <a:ea typeface="DejaVu Serif"/>
                <a:cs typeface="DejaVu Serif"/>
                <a:sym typeface="DejaVu Serif"/>
              </a:rPr>
              <a:t> Minh ở </a:t>
            </a:r>
            <a:r>
              <a:rPr lang="en-US" sz="3200" dirty="0" err="1">
                <a:latin typeface="DejaVu Serif"/>
                <a:ea typeface="DejaVu Serif"/>
                <a:cs typeface="DejaVu Serif"/>
                <a:sym typeface="DejaVu Serif"/>
              </a:rPr>
              <a:t>ải</a:t>
            </a:r>
            <a:r>
              <a:rPr lang="en-US" sz="3200" dirty="0">
                <a:latin typeface="DejaVu Serif"/>
                <a:ea typeface="DejaVu Serif"/>
                <a:cs typeface="DejaVu Serif"/>
                <a:sym typeface="DejaVu Serif"/>
              </a:rPr>
              <a:t> Chi </a:t>
            </a:r>
            <a:r>
              <a:rPr lang="en-US" sz="3200" dirty="0" err="1">
                <a:latin typeface="DejaVu Serif"/>
                <a:ea typeface="DejaVu Serif"/>
                <a:cs typeface="DejaVu Serif"/>
                <a:sym typeface="DejaVu Serif"/>
              </a:rPr>
              <a:t>Lăng</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Cần</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Trạm</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Xương</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Giang</a:t>
            </a:r>
            <a:r>
              <a:rPr lang="en-US" sz="3200" dirty="0">
                <a:latin typeface="DejaVu Serif"/>
                <a:ea typeface="DejaVu Serif"/>
                <a:cs typeface="DejaVu Serif"/>
                <a:sym typeface="DejaVu Serif"/>
              </a:rPr>
              <a:t>…</a:t>
            </a:r>
          </a:p>
          <a:p>
            <a:pPr algn="l">
              <a:lnSpc>
                <a:spcPts val="3640"/>
              </a:lnSpc>
            </a:pPr>
            <a:r>
              <a:rPr lang="en-US" sz="3200" dirty="0" err="1">
                <a:latin typeface="DejaVu Serif Bold"/>
                <a:ea typeface="DejaVu Serif Bold"/>
                <a:cs typeface="DejaVu Serif Bold"/>
                <a:sym typeface="DejaVu Serif Bold"/>
              </a:rPr>
              <a:t>Hội</a:t>
            </a:r>
            <a:r>
              <a:rPr lang="en-US" sz="3200" dirty="0">
                <a:latin typeface="DejaVu Serif Bold"/>
                <a:ea typeface="DejaVu Serif Bold"/>
                <a:cs typeface="DejaVu Serif Bold"/>
                <a:sym typeface="DejaVu Serif Bold"/>
              </a:rPr>
              <a:t> </a:t>
            </a:r>
            <a:r>
              <a:rPr lang="en-US" sz="3200" dirty="0" err="1">
                <a:latin typeface="DejaVu Serif Bold"/>
                <a:ea typeface="DejaVu Serif Bold"/>
                <a:cs typeface="DejaVu Serif Bold"/>
                <a:sym typeface="DejaVu Serif Bold"/>
              </a:rPr>
              <a:t>thề</a:t>
            </a:r>
            <a:r>
              <a:rPr lang="en-US" sz="3200" dirty="0">
                <a:latin typeface="DejaVu Serif Bold"/>
                <a:ea typeface="DejaVu Serif Bold"/>
                <a:cs typeface="DejaVu Serif Bold"/>
                <a:sym typeface="DejaVu Serif Bold"/>
              </a:rPr>
              <a:t> </a:t>
            </a:r>
            <a:r>
              <a:rPr lang="en-US" sz="3200" dirty="0" err="1">
                <a:latin typeface="DejaVu Serif Bold"/>
                <a:ea typeface="DejaVu Serif Bold"/>
                <a:cs typeface="DejaVu Serif Bold"/>
                <a:sym typeface="DejaVu Serif Bold"/>
              </a:rPr>
              <a:t>Đông</a:t>
            </a:r>
            <a:r>
              <a:rPr lang="en-US" sz="3200" dirty="0">
                <a:latin typeface="DejaVu Serif Bold"/>
                <a:ea typeface="DejaVu Serif Bold"/>
                <a:cs typeface="DejaVu Serif Bold"/>
                <a:sym typeface="DejaVu Serif Bold"/>
              </a:rPr>
              <a:t> Quan</a:t>
            </a:r>
          </a:p>
          <a:p>
            <a:pPr algn="l">
              <a:lnSpc>
                <a:spcPts val="3640"/>
              </a:lnSpc>
              <a:spcBef>
                <a:spcPct val="0"/>
              </a:spcBef>
            </a:pPr>
            <a:r>
              <a:rPr lang="en-US" sz="3200" dirty="0" err="1">
                <a:latin typeface="DejaVu Serif"/>
                <a:ea typeface="DejaVu Serif"/>
                <a:cs typeface="DejaVu Serif"/>
                <a:sym typeface="DejaVu Serif"/>
              </a:rPr>
              <a:t>Ngày</a:t>
            </a:r>
            <a:r>
              <a:rPr lang="en-US" sz="3200" dirty="0">
                <a:latin typeface="DejaVu Serif"/>
                <a:ea typeface="DejaVu Serif"/>
                <a:cs typeface="DejaVu Serif"/>
                <a:sym typeface="DejaVu Serif"/>
              </a:rPr>
              <a:t> 10/12/1427, </a:t>
            </a:r>
            <a:r>
              <a:rPr lang="en-US" sz="3200" dirty="0" err="1">
                <a:latin typeface="DejaVu Serif"/>
                <a:ea typeface="DejaVu Serif"/>
                <a:cs typeface="DejaVu Serif"/>
                <a:sym typeface="DejaVu Serif"/>
              </a:rPr>
              <a:t>Vương</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Thông</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mở</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hội</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thề</a:t>
            </a:r>
            <a:r>
              <a:rPr lang="en-US" sz="3200" dirty="0">
                <a:latin typeface="DejaVu Serif"/>
                <a:ea typeface="DejaVu Serif"/>
                <a:cs typeface="DejaVu Serif"/>
                <a:sym typeface="DejaVu Serif"/>
              </a:rPr>
              <a:t> ở </a:t>
            </a:r>
            <a:r>
              <a:rPr lang="en-US" sz="3200" dirty="0" err="1">
                <a:latin typeface="DejaVu Serif"/>
                <a:ea typeface="DejaVu Serif"/>
                <a:cs typeface="DejaVu Serif"/>
                <a:sym typeface="DejaVu Serif"/>
              </a:rPr>
              <a:t>Đông</a:t>
            </a:r>
            <a:r>
              <a:rPr lang="en-US" sz="3200" dirty="0">
                <a:latin typeface="DejaVu Serif"/>
                <a:ea typeface="DejaVu Serif"/>
                <a:cs typeface="DejaVu Serif"/>
                <a:sym typeface="DejaVu Serif"/>
              </a:rPr>
              <a:t> Quan </a:t>
            </a:r>
            <a:r>
              <a:rPr lang="en-US" sz="3200" dirty="0" err="1">
                <a:latin typeface="DejaVu Serif"/>
                <a:ea typeface="DejaVu Serif"/>
                <a:cs typeface="DejaVu Serif"/>
                <a:sym typeface="DejaVu Serif"/>
              </a:rPr>
              <a:t>và</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rút</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quân</a:t>
            </a:r>
            <a:r>
              <a:rPr lang="en-US" sz="3200" dirty="0">
                <a:latin typeface="DejaVu Serif"/>
                <a:ea typeface="DejaVu Serif"/>
                <a:cs typeface="DejaVu Serif"/>
                <a:sym typeface="DejaVu Serif"/>
              </a:rPr>
              <a:t> Minh </a:t>
            </a:r>
            <a:r>
              <a:rPr lang="en-US" sz="3200" dirty="0" err="1">
                <a:latin typeface="DejaVu Serif"/>
                <a:ea typeface="DejaVu Serif"/>
                <a:cs typeface="DejaVu Serif"/>
                <a:sym typeface="DejaVu Serif"/>
              </a:rPr>
              <a:t>về</a:t>
            </a:r>
            <a:r>
              <a:rPr lang="en-US" sz="3200" dirty="0">
                <a:latin typeface="DejaVu Serif"/>
                <a:ea typeface="DejaVu Serif"/>
                <a:cs typeface="DejaVu Serif"/>
                <a:sym typeface="DejaVu Serif"/>
              </a:rPr>
              <a:t> </a:t>
            </a:r>
            <a:r>
              <a:rPr lang="en-US" sz="3200" dirty="0" err="1">
                <a:latin typeface="DejaVu Serif"/>
                <a:ea typeface="DejaVu Serif"/>
                <a:cs typeface="DejaVu Serif"/>
                <a:sym typeface="DejaVu Serif"/>
              </a:rPr>
              <a:t>nước</a:t>
            </a:r>
            <a:r>
              <a:rPr lang="en-US" sz="3200" dirty="0">
                <a:latin typeface="DejaVu Serif"/>
                <a:ea typeface="DejaVu Serif"/>
                <a:cs typeface="DejaVu Serif"/>
                <a:sym typeface="DejaVu Serif"/>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6383169"/>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100756" y="7849086"/>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1" name="Freeform 11"/>
          <p:cNvSpPr/>
          <p:nvPr/>
        </p:nvSpPr>
        <p:spPr>
          <a:xfrm>
            <a:off x="-2892481" y="6978215"/>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7"/>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Freeform 13"/>
          <p:cNvSpPr/>
          <p:nvPr/>
        </p:nvSpPr>
        <p:spPr>
          <a:xfrm>
            <a:off x="2760365" y="4294590"/>
            <a:ext cx="5435069" cy="4114800"/>
          </a:xfrm>
          <a:custGeom>
            <a:avLst/>
            <a:gdLst/>
            <a:ahLst/>
            <a:cxnLst/>
            <a:rect l="l" t="t" r="r" b="b"/>
            <a:pathLst>
              <a:path w="5435069" h="4114800">
                <a:moveTo>
                  <a:pt x="0" y="0"/>
                </a:moveTo>
                <a:lnTo>
                  <a:pt x="5435069" y="0"/>
                </a:lnTo>
                <a:lnTo>
                  <a:pt x="5435069" y="4114800"/>
                </a:lnTo>
                <a:lnTo>
                  <a:pt x="0" y="4114800"/>
                </a:lnTo>
                <a:lnTo>
                  <a:pt x="0" y="0"/>
                </a:lnTo>
                <a:close/>
              </a:path>
            </a:pathLst>
          </a:custGeom>
          <a:blipFill>
            <a:blip r:embed="rId8"/>
            <a:stretch>
              <a:fillRect/>
            </a:stretch>
          </a:blipFill>
        </p:spPr>
      </p:sp>
      <p:sp>
        <p:nvSpPr>
          <p:cNvPr id="14" name="Freeform 14"/>
          <p:cNvSpPr/>
          <p:nvPr/>
        </p:nvSpPr>
        <p:spPr>
          <a:xfrm>
            <a:off x="10329875" y="3258989"/>
            <a:ext cx="4791557" cy="6356958"/>
          </a:xfrm>
          <a:custGeom>
            <a:avLst/>
            <a:gdLst/>
            <a:ahLst/>
            <a:cxnLst/>
            <a:rect l="l" t="t" r="r" b="b"/>
            <a:pathLst>
              <a:path w="4791557" h="6356958">
                <a:moveTo>
                  <a:pt x="0" y="0"/>
                </a:moveTo>
                <a:lnTo>
                  <a:pt x="4791557" y="0"/>
                </a:lnTo>
                <a:lnTo>
                  <a:pt x="4791557" y="6356958"/>
                </a:lnTo>
                <a:lnTo>
                  <a:pt x="0" y="6356958"/>
                </a:lnTo>
                <a:lnTo>
                  <a:pt x="0" y="0"/>
                </a:lnTo>
                <a:close/>
              </a:path>
            </a:pathLst>
          </a:custGeom>
          <a:blipFill>
            <a:blip r:embed="rId9"/>
            <a:stretch>
              <a:fillRect/>
            </a:stretch>
          </a:blipFill>
        </p:spPr>
      </p:sp>
      <p:sp>
        <p:nvSpPr>
          <p:cNvPr id="15" name="TextBox 15"/>
          <p:cNvSpPr txBox="1"/>
          <p:nvPr/>
        </p:nvSpPr>
        <p:spPr>
          <a:xfrm>
            <a:off x="4561193" y="1451012"/>
            <a:ext cx="9625217" cy="3364226"/>
          </a:xfrm>
          <a:prstGeom prst="rect">
            <a:avLst/>
          </a:prstGeom>
        </p:spPr>
        <p:txBody>
          <a:bodyPr lIns="0" tIns="0" rIns="0" bIns="0" rtlCol="0" anchor="t">
            <a:spAutoFit/>
          </a:bodyPr>
          <a:lstStyle/>
          <a:p>
            <a:pPr algn="ctr">
              <a:lnSpc>
                <a:spcPts val="7420"/>
              </a:lnSpc>
            </a:pPr>
            <a:r>
              <a:rPr lang="en-US" sz="5300">
                <a:solidFill>
                  <a:srgbClr val="7A5139"/>
                </a:solidFill>
                <a:latin typeface="Calistoga"/>
                <a:ea typeface="Calistoga"/>
                <a:cs typeface="Calistoga"/>
                <a:sym typeface="Calistoga"/>
              </a:rPr>
              <a:t>1.Một số sự kiện tiêu biểu của cuộc khởi nghĩa Lam Sơn.</a:t>
            </a:r>
          </a:p>
          <a:p>
            <a:pPr algn="ctr">
              <a:lnSpc>
                <a:spcPts val="12319"/>
              </a:lnSpc>
            </a:pPr>
            <a:endParaRPr lang="en-US" sz="5300">
              <a:solidFill>
                <a:srgbClr val="7A5139"/>
              </a:solidFill>
              <a:latin typeface="Calistoga"/>
              <a:ea typeface="Calistoga"/>
              <a:cs typeface="Calistoga"/>
              <a:sym typeface="Calistoga"/>
            </a:endParaRPr>
          </a:p>
        </p:txBody>
      </p:sp>
      <p:sp>
        <p:nvSpPr>
          <p:cNvPr id="16" name="TextBox 16"/>
          <p:cNvSpPr txBox="1"/>
          <p:nvPr/>
        </p:nvSpPr>
        <p:spPr>
          <a:xfrm>
            <a:off x="2605553" y="3461440"/>
            <a:ext cx="6966264" cy="644728"/>
          </a:xfrm>
          <a:prstGeom prst="rect">
            <a:avLst/>
          </a:prstGeom>
        </p:spPr>
        <p:txBody>
          <a:bodyPr wrap="square" lIns="0" tIns="0" rIns="0" bIns="0" rtlCol="0" anchor="t">
            <a:spAutoFit/>
          </a:bodyPr>
          <a:lstStyle/>
          <a:p>
            <a:pPr algn="ctr">
              <a:lnSpc>
                <a:spcPts val="5320"/>
              </a:lnSpc>
              <a:spcBef>
                <a:spcPct val="0"/>
              </a:spcBef>
            </a:pPr>
            <a:r>
              <a:rPr lang="en-US" sz="3800" dirty="0">
                <a:solidFill>
                  <a:srgbClr val="FF3131"/>
                </a:solidFill>
                <a:latin typeface="Calistoga"/>
                <a:ea typeface="Calistoga"/>
                <a:cs typeface="Calistoga"/>
                <a:sym typeface="Calistoga"/>
              </a:rPr>
              <a:t>a. Lê </a:t>
            </a:r>
            <a:r>
              <a:rPr lang="en-US" sz="3800" dirty="0" err="1">
                <a:solidFill>
                  <a:srgbClr val="FF3131"/>
                </a:solidFill>
                <a:latin typeface="Calistoga"/>
                <a:ea typeface="Calistoga"/>
                <a:cs typeface="Calistoga"/>
                <a:sym typeface="Calistoga"/>
              </a:rPr>
              <a:t>Lợi</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dựng</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cờ</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khởi</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nghĩa</a:t>
            </a:r>
            <a:r>
              <a:rPr lang="en-US" sz="3800" dirty="0">
                <a:solidFill>
                  <a:srgbClr val="FF3131"/>
                </a:solidFill>
                <a:latin typeface="Calistoga"/>
                <a:ea typeface="Calistoga"/>
                <a:cs typeface="Calistoga"/>
                <a:sym typeface="Calistoga"/>
              </a:rPr>
              <a:t>.</a:t>
            </a:r>
          </a:p>
        </p:txBody>
      </p:sp>
      <p:sp>
        <p:nvSpPr>
          <p:cNvPr id="17" name="TextBox 17"/>
          <p:cNvSpPr txBox="1"/>
          <p:nvPr/>
        </p:nvSpPr>
        <p:spPr>
          <a:xfrm>
            <a:off x="2849039" y="6743749"/>
            <a:ext cx="5257722" cy="1430219"/>
          </a:xfrm>
          <a:prstGeom prst="rect">
            <a:avLst/>
          </a:prstGeom>
        </p:spPr>
        <p:txBody>
          <a:bodyPr lIns="0" tIns="0" rIns="0" bIns="0" rtlCol="0" anchor="t">
            <a:spAutoFit/>
          </a:bodyPr>
          <a:lstStyle/>
          <a:p>
            <a:pPr algn="ctr">
              <a:lnSpc>
                <a:spcPts val="5722"/>
              </a:lnSpc>
              <a:spcBef>
                <a:spcPct val="0"/>
              </a:spcBef>
            </a:pPr>
            <a:r>
              <a:rPr lang="en-US" sz="4087">
                <a:solidFill>
                  <a:srgbClr val="000000"/>
                </a:solidFill>
                <a:latin typeface="Calistoga"/>
                <a:ea typeface="Calistoga"/>
                <a:cs typeface="Calistoga"/>
                <a:sym typeface="Calistoga"/>
              </a:rPr>
              <a:t>Em hãy cho biết vài nét về Lê Lợi?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4808419" y="1046096"/>
            <a:ext cx="8373580" cy="3001009"/>
          </a:xfrm>
          <a:prstGeom prst="rect">
            <a:avLst/>
          </a:prstGeom>
        </p:spPr>
        <p:txBody>
          <a:bodyPr lIns="0" tIns="0" rIns="0" bIns="0" rtlCol="0" anchor="t">
            <a:spAutoFit/>
          </a:bodyPr>
          <a:lstStyle/>
          <a:p>
            <a:pPr algn="ctr">
              <a:lnSpc>
                <a:spcPts val="12040"/>
              </a:lnSpc>
            </a:pPr>
            <a:r>
              <a:rPr lang="en-US" sz="8600">
                <a:solidFill>
                  <a:srgbClr val="7A5139"/>
                </a:solidFill>
                <a:latin typeface="Calistoga"/>
                <a:ea typeface="Calistoga"/>
                <a:cs typeface="Calistoga"/>
                <a:sym typeface="Calistoga"/>
              </a:rPr>
              <a:t>THẢO LUẬN NHÓM</a:t>
            </a:r>
          </a:p>
        </p:txBody>
      </p:sp>
      <p:sp>
        <p:nvSpPr>
          <p:cNvPr id="14" name="TextBox 14"/>
          <p:cNvSpPr txBox="1"/>
          <p:nvPr/>
        </p:nvSpPr>
        <p:spPr>
          <a:xfrm>
            <a:off x="3892390" y="4086664"/>
            <a:ext cx="12105968" cy="4841866"/>
          </a:xfrm>
          <a:prstGeom prst="rect">
            <a:avLst/>
          </a:prstGeom>
        </p:spPr>
        <p:txBody>
          <a:bodyPr lIns="0" tIns="0" rIns="0" bIns="0" rtlCol="0" anchor="t">
            <a:spAutoFit/>
          </a:bodyPr>
          <a:lstStyle/>
          <a:p>
            <a:pPr algn="l">
              <a:lnSpc>
                <a:spcPts val="7700"/>
              </a:lnSpc>
              <a:spcBef>
                <a:spcPct val="0"/>
              </a:spcBef>
            </a:pPr>
            <a:r>
              <a:rPr lang="en-US" sz="5500">
                <a:solidFill>
                  <a:srgbClr val="7A5139"/>
                </a:solidFill>
                <a:latin typeface="DejaVu Serif"/>
                <a:ea typeface="DejaVu Serif"/>
                <a:cs typeface="DejaVu Serif"/>
                <a:sym typeface="DejaVu Serif"/>
              </a:rPr>
              <a:t>Nhóm 1-3: Trình bày nguyên nhân thắng lợi của khởi nghĩa Lam Sơn?</a:t>
            </a:r>
          </a:p>
          <a:p>
            <a:pPr algn="l">
              <a:lnSpc>
                <a:spcPts val="7700"/>
              </a:lnSpc>
              <a:spcBef>
                <a:spcPct val="0"/>
              </a:spcBef>
            </a:pPr>
            <a:r>
              <a:rPr lang="en-US" sz="5500">
                <a:solidFill>
                  <a:srgbClr val="7A5139"/>
                </a:solidFill>
                <a:latin typeface="DejaVu Serif"/>
                <a:ea typeface="DejaVu Serif"/>
                <a:cs typeface="DejaVu Serif"/>
                <a:sym typeface="DejaVu Serif"/>
              </a:rPr>
              <a:t>Nhóm 2-4: Nêu ý nghĩa lịch sử của cuộc khởi nghĩa Lam Sơn?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6383169"/>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100756" y="7849086"/>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1" name="Freeform 11"/>
          <p:cNvSpPr/>
          <p:nvPr/>
        </p:nvSpPr>
        <p:spPr>
          <a:xfrm>
            <a:off x="-2892481" y="6978215"/>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7"/>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TextBox 13"/>
          <p:cNvSpPr txBox="1"/>
          <p:nvPr/>
        </p:nvSpPr>
        <p:spPr>
          <a:xfrm>
            <a:off x="4561193" y="1460537"/>
            <a:ext cx="9625217" cy="3388353"/>
          </a:xfrm>
          <a:prstGeom prst="rect">
            <a:avLst/>
          </a:prstGeom>
        </p:spPr>
        <p:txBody>
          <a:bodyPr lIns="0" tIns="0" rIns="0" bIns="0" rtlCol="0" anchor="t">
            <a:spAutoFit/>
          </a:bodyPr>
          <a:lstStyle/>
          <a:p>
            <a:pPr algn="ctr">
              <a:lnSpc>
                <a:spcPts val="8120"/>
              </a:lnSpc>
            </a:pPr>
            <a:r>
              <a:rPr lang="en-US" sz="5800">
                <a:solidFill>
                  <a:srgbClr val="7A5139"/>
                </a:solidFill>
                <a:latin typeface="Calistoga"/>
                <a:ea typeface="Calistoga"/>
                <a:cs typeface="Calistoga"/>
                <a:sym typeface="Calistoga"/>
              </a:rPr>
              <a:t>2. Nguyên nhân thắng lợi và ý nghĩa lịch sử.</a:t>
            </a:r>
          </a:p>
          <a:p>
            <a:pPr algn="ctr">
              <a:lnSpc>
                <a:spcPts val="11060"/>
              </a:lnSpc>
            </a:pPr>
            <a:endParaRPr lang="en-US" sz="5800">
              <a:solidFill>
                <a:srgbClr val="7A5139"/>
              </a:solidFill>
              <a:latin typeface="Calistoga"/>
              <a:ea typeface="Calistoga"/>
              <a:cs typeface="Calistoga"/>
              <a:sym typeface="Calistoga"/>
            </a:endParaRPr>
          </a:p>
        </p:txBody>
      </p:sp>
      <p:sp>
        <p:nvSpPr>
          <p:cNvPr id="14" name="TextBox 14"/>
          <p:cNvSpPr txBox="1"/>
          <p:nvPr/>
        </p:nvSpPr>
        <p:spPr>
          <a:xfrm>
            <a:off x="2853875" y="4012610"/>
            <a:ext cx="12580251" cy="5048875"/>
          </a:xfrm>
          <a:prstGeom prst="rect">
            <a:avLst/>
          </a:prstGeom>
        </p:spPr>
        <p:txBody>
          <a:bodyPr lIns="0" tIns="0" rIns="0" bIns="0" rtlCol="0" anchor="t">
            <a:spAutoFit/>
          </a:bodyPr>
          <a:lstStyle/>
          <a:p>
            <a:pPr algn="l">
              <a:lnSpc>
                <a:spcPts val="5740"/>
              </a:lnSpc>
              <a:spcBef>
                <a:spcPct val="0"/>
              </a:spcBef>
            </a:pPr>
            <a:r>
              <a:rPr lang="en-US" sz="4100">
                <a:solidFill>
                  <a:srgbClr val="7A5139"/>
                </a:solidFill>
                <a:latin typeface="DejaVu Serif"/>
                <a:ea typeface="DejaVu Serif"/>
                <a:cs typeface="DejaVu Serif"/>
                <a:sym typeface="DejaVu Serif"/>
              </a:rPr>
              <a:t>a.Nguyên nhân thắng lợi:</a:t>
            </a:r>
          </a:p>
          <a:p>
            <a:pPr algn="l">
              <a:lnSpc>
                <a:spcPts val="5740"/>
              </a:lnSpc>
              <a:spcBef>
                <a:spcPct val="0"/>
              </a:spcBef>
            </a:pPr>
            <a:r>
              <a:rPr lang="en-US" sz="4100">
                <a:solidFill>
                  <a:srgbClr val="7A5139"/>
                </a:solidFill>
                <a:latin typeface="DejaVu Serif"/>
                <a:ea typeface="DejaVu Serif"/>
                <a:cs typeface="DejaVu Serif"/>
                <a:sym typeface="DejaVu Serif"/>
              </a:rPr>
              <a:t> + Nhân dân ta có lòng yêu nước.</a:t>
            </a:r>
          </a:p>
          <a:p>
            <a:pPr algn="l">
              <a:lnSpc>
                <a:spcPts val="5740"/>
              </a:lnSpc>
              <a:spcBef>
                <a:spcPct val="0"/>
              </a:spcBef>
            </a:pPr>
            <a:r>
              <a:rPr lang="en-US" sz="4100">
                <a:solidFill>
                  <a:srgbClr val="7A5139"/>
                </a:solidFill>
                <a:latin typeface="DejaVu Serif"/>
                <a:ea typeface="DejaVu Serif"/>
                <a:cs typeface="DejaVu Serif"/>
                <a:sym typeface="DejaVu Serif"/>
              </a:rPr>
              <a:t>+ Nhờ tinh thần đoàn kết, sự chiến đấu và hy sinh anh dũng của nhân dân</a:t>
            </a:r>
          </a:p>
          <a:p>
            <a:pPr algn="l">
              <a:lnSpc>
                <a:spcPts val="5740"/>
              </a:lnSpc>
              <a:spcBef>
                <a:spcPct val="0"/>
              </a:spcBef>
            </a:pPr>
            <a:r>
              <a:rPr lang="en-US" sz="4100">
                <a:solidFill>
                  <a:srgbClr val="7A5139"/>
                </a:solidFill>
                <a:latin typeface="DejaVu Serif"/>
                <a:ea typeface="DejaVu Serif"/>
                <a:cs typeface="DejaVu Serif"/>
                <a:sym typeface="DejaVu Serif"/>
              </a:rPr>
              <a:t> + Nhờ đường lối chiến lược,chiến thuật đúng đắn ,sáng tạo của bộ chỉ huy nghĩa quân đứng đầu là Lê Lợi, Nguyễn Trãi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6383169"/>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100756" y="7849086"/>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1" name="Freeform 11"/>
          <p:cNvSpPr/>
          <p:nvPr/>
        </p:nvSpPr>
        <p:spPr>
          <a:xfrm>
            <a:off x="-2892481" y="6978215"/>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7"/>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3" name="TextBox 13"/>
          <p:cNvSpPr txBox="1"/>
          <p:nvPr/>
        </p:nvSpPr>
        <p:spPr>
          <a:xfrm>
            <a:off x="4561193" y="1460537"/>
            <a:ext cx="9625217" cy="3388353"/>
          </a:xfrm>
          <a:prstGeom prst="rect">
            <a:avLst/>
          </a:prstGeom>
        </p:spPr>
        <p:txBody>
          <a:bodyPr lIns="0" tIns="0" rIns="0" bIns="0" rtlCol="0" anchor="t">
            <a:spAutoFit/>
          </a:bodyPr>
          <a:lstStyle/>
          <a:p>
            <a:pPr algn="ctr">
              <a:lnSpc>
                <a:spcPts val="8120"/>
              </a:lnSpc>
            </a:pPr>
            <a:r>
              <a:rPr lang="en-US" sz="5800">
                <a:solidFill>
                  <a:srgbClr val="7A5139"/>
                </a:solidFill>
                <a:latin typeface="Calistoga"/>
                <a:ea typeface="Calistoga"/>
                <a:cs typeface="Calistoga"/>
                <a:sym typeface="Calistoga"/>
              </a:rPr>
              <a:t>2. Nguyên nhân thắng lợi và ý nghĩa lịch sử.</a:t>
            </a:r>
          </a:p>
          <a:p>
            <a:pPr algn="ctr">
              <a:lnSpc>
                <a:spcPts val="11060"/>
              </a:lnSpc>
            </a:pPr>
            <a:endParaRPr lang="en-US" sz="5800">
              <a:solidFill>
                <a:srgbClr val="7A5139"/>
              </a:solidFill>
              <a:latin typeface="Calistoga"/>
              <a:ea typeface="Calistoga"/>
              <a:cs typeface="Calistoga"/>
              <a:sym typeface="Calistoga"/>
            </a:endParaRPr>
          </a:p>
        </p:txBody>
      </p:sp>
      <p:sp>
        <p:nvSpPr>
          <p:cNvPr id="14" name="TextBox 14"/>
          <p:cNvSpPr txBox="1"/>
          <p:nvPr/>
        </p:nvSpPr>
        <p:spPr>
          <a:xfrm>
            <a:off x="1710361" y="4198563"/>
            <a:ext cx="14620488" cy="3107680"/>
          </a:xfrm>
          <a:prstGeom prst="rect">
            <a:avLst/>
          </a:prstGeom>
        </p:spPr>
        <p:txBody>
          <a:bodyPr lIns="0" tIns="0" rIns="0" bIns="0" rtlCol="0" anchor="t">
            <a:spAutoFit/>
          </a:bodyPr>
          <a:lstStyle/>
          <a:p>
            <a:pPr algn="ctr">
              <a:lnSpc>
                <a:spcPts val="6160"/>
              </a:lnSpc>
              <a:spcBef>
                <a:spcPct val="0"/>
              </a:spcBef>
            </a:pPr>
            <a:r>
              <a:rPr lang="en-US" sz="4400">
                <a:solidFill>
                  <a:srgbClr val="7A5139"/>
                </a:solidFill>
                <a:latin typeface="DejaVu Serif"/>
                <a:ea typeface="DejaVu Serif"/>
                <a:cs typeface="DejaVu Serif"/>
                <a:sym typeface="DejaVu Serif"/>
              </a:rPr>
              <a:t>b.Ý nghĩa lịch sử:</a:t>
            </a:r>
          </a:p>
          <a:p>
            <a:pPr algn="ctr">
              <a:lnSpc>
                <a:spcPts val="6160"/>
              </a:lnSpc>
              <a:spcBef>
                <a:spcPct val="0"/>
              </a:spcBef>
            </a:pPr>
            <a:r>
              <a:rPr lang="en-US" sz="4400">
                <a:solidFill>
                  <a:srgbClr val="7A5139"/>
                </a:solidFill>
                <a:latin typeface="DejaVu Serif"/>
                <a:ea typeface="DejaVu Serif"/>
                <a:cs typeface="DejaVu Serif"/>
                <a:sym typeface="DejaVu Serif"/>
              </a:rPr>
              <a:t>- Chấm dứt 20 năm đô hộ tàn bạo của nhà Minh. Mở ra thời kì phát triển mới của đất nước-Thời Lê Sơ.</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3471795" y="3631908"/>
            <a:ext cx="11344410" cy="3985704"/>
          </a:xfrm>
          <a:prstGeom prst="rect">
            <a:avLst/>
          </a:prstGeom>
        </p:spPr>
        <p:txBody>
          <a:bodyPr lIns="0" tIns="0" rIns="0" bIns="0" rtlCol="0" anchor="t">
            <a:spAutoFit/>
          </a:bodyPr>
          <a:lstStyle/>
          <a:p>
            <a:pPr algn="ctr">
              <a:lnSpc>
                <a:spcPts val="16040"/>
              </a:lnSpc>
            </a:pPr>
            <a:r>
              <a:rPr lang="en-US" sz="11457">
                <a:solidFill>
                  <a:srgbClr val="7A5139"/>
                </a:solidFill>
                <a:latin typeface="Calistoga"/>
                <a:ea typeface="Calistoga"/>
                <a:cs typeface="Calistoga"/>
                <a:sym typeface="Calistoga"/>
              </a:rPr>
              <a:t>HẸN CÁC EM BÀI HỌC SAU</a:t>
            </a:r>
          </a:p>
        </p:txBody>
      </p:sp>
      <p:sp>
        <p:nvSpPr>
          <p:cNvPr id="14" name="Freeform 14"/>
          <p:cNvSpPr/>
          <p:nvPr/>
        </p:nvSpPr>
        <p:spPr>
          <a:xfrm>
            <a:off x="12680913" y="5734298"/>
            <a:ext cx="1621041" cy="3524002"/>
          </a:xfrm>
          <a:custGeom>
            <a:avLst/>
            <a:gdLst/>
            <a:ahLst/>
            <a:cxnLst/>
            <a:rect l="l" t="t" r="r" b="b"/>
            <a:pathLst>
              <a:path w="1621041" h="3524002">
                <a:moveTo>
                  <a:pt x="0" y="0"/>
                </a:moveTo>
                <a:lnTo>
                  <a:pt x="1621041" y="0"/>
                </a:lnTo>
                <a:lnTo>
                  <a:pt x="1621041" y="3524002"/>
                </a:lnTo>
                <a:lnTo>
                  <a:pt x="0" y="3524002"/>
                </a:lnTo>
                <a:lnTo>
                  <a:pt x="0" y="0"/>
                </a:lnTo>
                <a:close/>
              </a:path>
            </a:pathLst>
          </a:custGeom>
          <a:blipFill>
            <a:blip r:embed="rId10"/>
            <a:stretch>
              <a:fillRect/>
            </a:stretch>
          </a:blipFill>
        </p:spPr>
      </p:sp>
      <p:sp>
        <p:nvSpPr>
          <p:cNvPr id="15" name="Freeform 15"/>
          <p:cNvSpPr/>
          <p:nvPr/>
        </p:nvSpPr>
        <p:spPr>
          <a:xfrm>
            <a:off x="2668464" y="5587033"/>
            <a:ext cx="1746978" cy="3818531"/>
          </a:xfrm>
          <a:custGeom>
            <a:avLst/>
            <a:gdLst/>
            <a:ahLst/>
            <a:cxnLst/>
            <a:rect l="l" t="t" r="r" b="b"/>
            <a:pathLst>
              <a:path w="1746978" h="3818531">
                <a:moveTo>
                  <a:pt x="0" y="0"/>
                </a:moveTo>
                <a:lnTo>
                  <a:pt x="1746978" y="0"/>
                </a:lnTo>
                <a:lnTo>
                  <a:pt x="1746978" y="3818532"/>
                </a:lnTo>
                <a:lnTo>
                  <a:pt x="0" y="3818532"/>
                </a:lnTo>
                <a:lnTo>
                  <a:pt x="0" y="0"/>
                </a:lnTo>
                <a:close/>
              </a:path>
            </a:pathLst>
          </a:custGeom>
          <a:blipFill>
            <a:blip r:embed="rId11"/>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9701512"/>
          </a:xfrm>
          <a:custGeom>
            <a:avLst/>
            <a:gdLst/>
            <a:ahLst/>
            <a:cxnLst/>
            <a:rect l="l" t="t" r="r" b="b"/>
            <a:pathLst>
              <a:path w="15819581" h="9701512">
                <a:moveTo>
                  <a:pt x="0" y="0"/>
                </a:moveTo>
                <a:lnTo>
                  <a:pt x="15819581" y="0"/>
                </a:lnTo>
                <a:lnTo>
                  <a:pt x="15819581" y="9701512"/>
                </a:lnTo>
                <a:lnTo>
                  <a:pt x="0" y="9701512"/>
                </a:lnTo>
                <a:lnTo>
                  <a:pt x="0" y="0"/>
                </a:lnTo>
                <a:close/>
              </a:path>
            </a:pathLst>
          </a:custGeom>
          <a:blipFill>
            <a:blip r:embed="rId3"/>
            <a:stretch>
              <a:fillRect t="-2266" b="-16565"/>
            </a:stretch>
          </a:blipFill>
        </p:spPr>
      </p:sp>
      <p:sp>
        <p:nvSpPr>
          <p:cNvPr id="4" name="Freeform 4"/>
          <p:cNvSpPr/>
          <p:nvPr/>
        </p:nvSpPr>
        <p:spPr>
          <a:xfrm rot="4865133" flipH="1" flipV="1">
            <a:off x="1304694" y="6383169"/>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100756" y="7849086"/>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2892481" y="6978215"/>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11097570" y="3258989"/>
            <a:ext cx="4791557" cy="6356958"/>
          </a:xfrm>
          <a:custGeom>
            <a:avLst/>
            <a:gdLst/>
            <a:ahLst/>
            <a:cxnLst/>
            <a:rect l="l" t="t" r="r" b="b"/>
            <a:pathLst>
              <a:path w="4791557" h="6356958">
                <a:moveTo>
                  <a:pt x="0" y="0"/>
                </a:moveTo>
                <a:lnTo>
                  <a:pt x="4791557" y="0"/>
                </a:lnTo>
                <a:lnTo>
                  <a:pt x="4791557" y="6356958"/>
                </a:lnTo>
                <a:lnTo>
                  <a:pt x="0" y="6356958"/>
                </a:lnTo>
                <a:lnTo>
                  <a:pt x="0" y="0"/>
                </a:lnTo>
                <a:close/>
              </a:path>
            </a:pathLst>
          </a:custGeom>
          <a:blipFill>
            <a:blip r:embed="rId10"/>
            <a:stretch>
              <a:fillRect/>
            </a:stretch>
          </a:blipFill>
        </p:spPr>
      </p:sp>
      <p:sp>
        <p:nvSpPr>
          <p:cNvPr id="14" name="TextBox 14"/>
          <p:cNvSpPr txBox="1"/>
          <p:nvPr/>
        </p:nvSpPr>
        <p:spPr>
          <a:xfrm>
            <a:off x="4561193" y="1451012"/>
            <a:ext cx="9625217" cy="3364226"/>
          </a:xfrm>
          <a:prstGeom prst="rect">
            <a:avLst/>
          </a:prstGeom>
        </p:spPr>
        <p:txBody>
          <a:bodyPr lIns="0" tIns="0" rIns="0" bIns="0" rtlCol="0" anchor="t">
            <a:spAutoFit/>
          </a:bodyPr>
          <a:lstStyle/>
          <a:p>
            <a:pPr algn="ctr">
              <a:lnSpc>
                <a:spcPts val="7420"/>
              </a:lnSpc>
            </a:pPr>
            <a:r>
              <a:rPr lang="en-US" sz="5300">
                <a:solidFill>
                  <a:srgbClr val="7A5139"/>
                </a:solidFill>
                <a:latin typeface="Calistoga"/>
                <a:ea typeface="Calistoga"/>
                <a:cs typeface="Calistoga"/>
                <a:sym typeface="Calistoga"/>
              </a:rPr>
              <a:t>1.Một số sự kiện tiêu biểu của cuộc khởi nghĩa Lam Sơn.</a:t>
            </a:r>
          </a:p>
          <a:p>
            <a:pPr algn="ctr">
              <a:lnSpc>
                <a:spcPts val="12319"/>
              </a:lnSpc>
            </a:pPr>
            <a:endParaRPr lang="en-US" sz="5300">
              <a:solidFill>
                <a:srgbClr val="7A5139"/>
              </a:solidFill>
              <a:latin typeface="Calistoga"/>
              <a:ea typeface="Calistoga"/>
              <a:cs typeface="Calistoga"/>
              <a:sym typeface="Calistoga"/>
            </a:endParaRPr>
          </a:p>
        </p:txBody>
      </p:sp>
      <p:sp>
        <p:nvSpPr>
          <p:cNvPr id="15" name="TextBox 15"/>
          <p:cNvSpPr txBox="1"/>
          <p:nvPr/>
        </p:nvSpPr>
        <p:spPr>
          <a:xfrm>
            <a:off x="2605553" y="3461440"/>
            <a:ext cx="6061472" cy="636895"/>
          </a:xfrm>
          <a:prstGeom prst="rect">
            <a:avLst/>
          </a:prstGeom>
        </p:spPr>
        <p:txBody>
          <a:bodyPr lIns="0" tIns="0" rIns="0" bIns="0" rtlCol="0" anchor="t">
            <a:spAutoFit/>
          </a:bodyPr>
          <a:lstStyle/>
          <a:p>
            <a:pPr algn="ctr">
              <a:lnSpc>
                <a:spcPts val="5320"/>
              </a:lnSpc>
              <a:spcBef>
                <a:spcPct val="0"/>
              </a:spcBef>
            </a:pPr>
            <a:r>
              <a:rPr lang="en-US" sz="3800">
                <a:solidFill>
                  <a:srgbClr val="FF3131"/>
                </a:solidFill>
                <a:latin typeface="Calistoga"/>
                <a:ea typeface="Calistoga"/>
                <a:cs typeface="Calistoga"/>
                <a:sym typeface="Calistoga"/>
              </a:rPr>
              <a:t>a. Lê Lợi dựng cờ khởi nghĩa.</a:t>
            </a:r>
          </a:p>
        </p:txBody>
      </p:sp>
      <p:sp>
        <p:nvSpPr>
          <p:cNvPr id="16" name="TextBox 16"/>
          <p:cNvSpPr txBox="1"/>
          <p:nvPr/>
        </p:nvSpPr>
        <p:spPr>
          <a:xfrm>
            <a:off x="2159279" y="4929347"/>
            <a:ext cx="8598774" cy="3190865"/>
          </a:xfrm>
          <a:prstGeom prst="rect">
            <a:avLst/>
          </a:prstGeom>
        </p:spPr>
        <p:txBody>
          <a:bodyPr lIns="0" tIns="0" rIns="0" bIns="0" rtlCol="0" anchor="t">
            <a:spAutoFit/>
          </a:bodyPr>
          <a:lstStyle/>
          <a:p>
            <a:pPr algn="l">
              <a:lnSpc>
                <a:spcPts val="4200"/>
              </a:lnSpc>
              <a:spcBef>
                <a:spcPct val="0"/>
              </a:spcBef>
            </a:pPr>
            <a:r>
              <a:rPr lang="en-US" sz="3000" dirty="0">
                <a:solidFill>
                  <a:schemeClr val="accent1"/>
                </a:solidFill>
                <a:latin typeface="DejaVu Serif"/>
                <a:ea typeface="DejaVu Serif"/>
                <a:cs typeface="DejaVu Serif"/>
                <a:sym typeface="DejaVu Serif"/>
              </a:rPr>
              <a:t>Lê </a:t>
            </a:r>
            <a:r>
              <a:rPr lang="en-US" sz="3000" dirty="0" err="1">
                <a:solidFill>
                  <a:schemeClr val="accent1"/>
                </a:solidFill>
                <a:latin typeface="DejaVu Serif"/>
                <a:ea typeface="DejaVu Serif"/>
                <a:cs typeface="DejaVu Serif"/>
                <a:sym typeface="DejaVu Serif"/>
              </a:rPr>
              <a:t>Lợi</a:t>
            </a:r>
            <a:r>
              <a:rPr lang="en-US" sz="3000" dirty="0">
                <a:solidFill>
                  <a:schemeClr val="accent1"/>
                </a:solidFill>
                <a:latin typeface="DejaVu Serif"/>
                <a:ea typeface="DejaVu Serif"/>
                <a:cs typeface="DejaVu Serif"/>
                <a:sym typeface="DejaVu Serif"/>
              </a:rPr>
              <a:t> ( 1385-1433 ) </a:t>
            </a:r>
            <a:r>
              <a:rPr lang="en-US" sz="3000" dirty="0" err="1">
                <a:solidFill>
                  <a:schemeClr val="accent1"/>
                </a:solidFill>
                <a:latin typeface="DejaVu Serif"/>
                <a:ea typeface="DejaVu Serif"/>
                <a:cs typeface="DejaVu Serif"/>
                <a:sym typeface="DejaVu Serif"/>
              </a:rPr>
              <a:t>vốn</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là</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một</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hào</a:t>
            </a:r>
            <a:r>
              <a:rPr lang="en-US" sz="3000" dirty="0">
                <a:solidFill>
                  <a:schemeClr val="accent1"/>
                </a:solidFill>
                <a:latin typeface="DejaVu Serif"/>
                <a:ea typeface="DejaVu Serif"/>
                <a:cs typeface="DejaVu Serif"/>
                <a:sym typeface="DejaVu Serif"/>
              </a:rPr>
              <a:t> </a:t>
            </a:r>
          </a:p>
          <a:p>
            <a:pPr algn="l">
              <a:lnSpc>
                <a:spcPts val="4200"/>
              </a:lnSpc>
              <a:spcBef>
                <a:spcPct val="0"/>
              </a:spcBef>
            </a:pPr>
            <a:r>
              <a:rPr lang="en-US" sz="3000" dirty="0" err="1">
                <a:solidFill>
                  <a:schemeClr val="accent1"/>
                </a:solidFill>
                <a:latin typeface="DejaVu Serif"/>
                <a:ea typeface="DejaVu Serif"/>
                <a:cs typeface="DejaVu Serif"/>
                <a:sym typeface="DejaVu Serif"/>
              </a:rPr>
              <a:t>trưởng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có</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uy</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tín</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và</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ảnh</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hưởng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lớn</a:t>
            </a:r>
            <a:r>
              <a:rPr lang="en-US" sz="3000" dirty="0">
                <a:solidFill>
                  <a:schemeClr val="accent1"/>
                </a:solidFill>
                <a:latin typeface="DejaVu Serif"/>
                <a:ea typeface="DejaVu Serif"/>
                <a:cs typeface="DejaVu Serif"/>
                <a:sym typeface="DejaVu Serif"/>
              </a:rPr>
              <a:t> ở </a:t>
            </a:r>
            <a:r>
              <a:rPr lang="en-US" sz="3000" dirty="0" err="1">
                <a:solidFill>
                  <a:schemeClr val="accent1"/>
                </a:solidFill>
                <a:latin typeface="DejaVu Serif"/>
                <a:ea typeface="DejaVu Serif"/>
                <a:cs typeface="DejaVu Serif"/>
                <a:sym typeface="DejaVu Serif"/>
              </a:rPr>
              <a:t>vùng</a:t>
            </a:r>
            <a:r>
              <a:rPr lang="en-US" sz="3000" dirty="0">
                <a:solidFill>
                  <a:schemeClr val="accent1"/>
                </a:solidFill>
                <a:latin typeface="DejaVu Serif"/>
                <a:ea typeface="DejaVu Serif"/>
                <a:cs typeface="DejaVu Serif"/>
                <a:sym typeface="DejaVu Serif"/>
              </a:rPr>
              <a:t> </a:t>
            </a:r>
          </a:p>
          <a:p>
            <a:pPr algn="l">
              <a:lnSpc>
                <a:spcPts val="4200"/>
              </a:lnSpc>
              <a:spcBef>
                <a:spcPct val="0"/>
              </a:spcBef>
            </a:pPr>
            <a:r>
              <a:rPr lang="en-US" sz="3000" dirty="0">
                <a:solidFill>
                  <a:schemeClr val="accent1"/>
                </a:solidFill>
                <a:latin typeface="DejaVu Serif"/>
                <a:ea typeface="DejaVu Serif"/>
                <a:cs typeface="DejaVu Serif"/>
                <a:sym typeface="DejaVu Serif"/>
              </a:rPr>
              <a:t>Lam </a:t>
            </a:r>
            <a:r>
              <a:rPr lang="en-US" sz="3000" dirty="0" err="1">
                <a:solidFill>
                  <a:schemeClr val="accent1"/>
                </a:solidFill>
                <a:latin typeface="DejaVu Serif"/>
                <a:ea typeface="DejaVu Serif"/>
                <a:cs typeface="DejaVu Serif"/>
                <a:sym typeface="DejaVu Serif"/>
              </a:rPr>
              <a:t>Sơn</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Ông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tổ</a:t>
            </a:r>
            <a:r>
              <a:rPr lang="en-US" sz="3000" dirty="0">
                <a:solidFill>
                  <a:schemeClr val="accent1"/>
                </a:solidFill>
                <a:latin typeface="DejaVu Serif"/>
                <a:ea typeface="DejaVu Serif"/>
                <a:cs typeface="DejaVu Serif"/>
                <a:sym typeface="DejaVu Serif"/>
              </a:rPr>
              <a:t> 3 </a:t>
            </a:r>
            <a:r>
              <a:rPr lang="en-US" sz="3000" dirty="0" err="1">
                <a:solidFill>
                  <a:schemeClr val="accent1"/>
                </a:solidFill>
                <a:latin typeface="DejaVu Serif"/>
                <a:ea typeface="DejaVu Serif"/>
                <a:cs typeface="DejaVu Serif"/>
                <a:sym typeface="DejaVu Serif"/>
              </a:rPr>
              <a:t>đời</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của</a:t>
            </a:r>
            <a:r>
              <a:rPr lang="en-US" sz="3000" dirty="0">
                <a:solidFill>
                  <a:schemeClr val="accent1"/>
                </a:solidFill>
                <a:latin typeface="DejaVu Serif"/>
                <a:ea typeface="DejaVu Serif"/>
                <a:cs typeface="DejaVu Serif"/>
                <a:sym typeface="DejaVu Serif"/>
              </a:rPr>
              <a:t> Lê </a:t>
            </a:r>
            <a:r>
              <a:rPr lang="en-US" sz="3000" dirty="0" err="1">
                <a:solidFill>
                  <a:schemeClr val="accent1"/>
                </a:solidFill>
                <a:latin typeface="DejaVu Serif"/>
                <a:ea typeface="DejaVu Serif"/>
                <a:cs typeface="DejaVu Serif"/>
                <a:sym typeface="DejaVu Serif"/>
              </a:rPr>
              <a:t>Lợi</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là</a:t>
            </a:r>
            <a:r>
              <a:rPr lang="en-US" sz="3000" dirty="0">
                <a:solidFill>
                  <a:schemeClr val="accent1"/>
                </a:solidFill>
                <a:latin typeface="DejaVu Serif"/>
                <a:ea typeface="DejaVu Serif"/>
                <a:cs typeface="DejaVu Serif"/>
                <a:sym typeface="DejaVu Serif"/>
              </a:rPr>
              <a:t> Lê </a:t>
            </a:r>
            <a:r>
              <a:rPr lang="en-US" sz="3000" dirty="0" err="1">
                <a:solidFill>
                  <a:schemeClr val="accent1"/>
                </a:solidFill>
                <a:latin typeface="DejaVu Serif"/>
                <a:ea typeface="DejaVu Serif"/>
                <a:cs typeface="DejaVu Serif"/>
                <a:sym typeface="DejaVu Serif"/>
              </a:rPr>
              <a:t>Hối</a:t>
            </a:r>
            <a:r>
              <a:rPr lang="en-US" sz="3000" dirty="0">
                <a:solidFill>
                  <a:schemeClr val="accent1"/>
                </a:solidFill>
                <a:latin typeface="DejaVu Serif"/>
                <a:ea typeface="DejaVu Serif"/>
                <a:cs typeface="DejaVu Serif"/>
                <a:sym typeface="DejaVu Serif"/>
              </a:rPr>
              <a:t> </a:t>
            </a:r>
          </a:p>
          <a:p>
            <a:pPr algn="l">
              <a:lnSpc>
                <a:spcPts val="4200"/>
              </a:lnSpc>
              <a:spcBef>
                <a:spcPct val="0"/>
              </a:spcBef>
            </a:pPr>
            <a:r>
              <a:rPr lang="en-US" sz="3000" dirty="0" err="1">
                <a:solidFill>
                  <a:schemeClr val="accent1"/>
                </a:solidFill>
                <a:latin typeface="DejaVu Serif"/>
                <a:ea typeface="DejaVu Serif"/>
                <a:cs typeface="DejaVu Serif"/>
                <a:sym typeface="DejaVu Serif"/>
              </a:rPr>
              <a:t>đã</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tổ</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chức</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khẩn</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hoang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lập</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nên</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một</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trang</a:t>
            </a:r>
            <a:endParaRPr lang="en-US" sz="3000" dirty="0">
              <a:solidFill>
                <a:schemeClr val="accent1"/>
              </a:solidFill>
              <a:latin typeface="DejaVu Serif"/>
              <a:ea typeface="DejaVu Serif"/>
              <a:cs typeface="DejaVu Serif"/>
              <a:sym typeface="DejaVu Serif"/>
            </a:endParaRPr>
          </a:p>
          <a:p>
            <a:pPr algn="l">
              <a:lnSpc>
                <a:spcPts val="4200"/>
              </a:lnSpc>
              <a:spcBef>
                <a:spcPct val="0"/>
              </a:spcBef>
            </a:pPr>
            <a:r>
              <a:rPr lang="en-US" sz="3000" dirty="0" err="1">
                <a:solidFill>
                  <a:schemeClr val="accent1"/>
                </a:solidFill>
                <a:latin typeface="DejaVu Serif"/>
                <a:ea typeface="DejaVu Serif"/>
                <a:cs typeface="DejaVu Serif"/>
                <a:sym typeface="DejaVu Serif"/>
              </a:rPr>
              <a:t>trại</a:t>
            </a:r>
            <a:r>
              <a:rPr lang="en-US" sz="3000" dirty="0">
                <a:solidFill>
                  <a:schemeClr val="accent1"/>
                </a:solidFill>
                <a:latin typeface="DejaVu Serif"/>
                <a:ea typeface="DejaVu Serif"/>
                <a:cs typeface="DejaVu Serif"/>
                <a:sym typeface="DejaVu Serif"/>
              </a:rPr>
              <a:t> ở </a:t>
            </a:r>
            <a:r>
              <a:rPr lang="en-US" sz="3000" dirty="0" err="1">
                <a:solidFill>
                  <a:schemeClr val="accent1"/>
                </a:solidFill>
                <a:latin typeface="DejaVu Serif"/>
                <a:ea typeface="DejaVu Serif"/>
                <a:cs typeface="DejaVu Serif"/>
                <a:sym typeface="DejaVu Serif"/>
              </a:rPr>
              <a:t>vùng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này</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Từ</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đó</a:t>
            </a:r>
            <a:r>
              <a:rPr lang="en-US" sz="3000" dirty="0">
                <a:solidFill>
                  <a:schemeClr val="accent1"/>
                </a:solidFill>
                <a:latin typeface="DejaVu Serif"/>
                <a:ea typeface="DejaVu Serif"/>
                <a:cs typeface="DejaVu Serif"/>
                <a:sym typeface="DejaVu Serif"/>
              </a:rPr>
              <a:t> “ </a:t>
            </a:r>
            <a:r>
              <a:rPr lang="en-US" sz="3000" dirty="0" err="1">
                <a:solidFill>
                  <a:schemeClr val="accent1"/>
                </a:solidFill>
                <a:latin typeface="DejaVu Serif"/>
                <a:ea typeface="DejaVu Serif"/>
                <a:cs typeface="DejaVu Serif"/>
                <a:sym typeface="DejaVu Serif"/>
              </a:rPr>
              <a:t>đời</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đời</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làm</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quân</a:t>
            </a:r>
            <a:endParaRPr lang="en-US" sz="3000" dirty="0">
              <a:solidFill>
                <a:schemeClr val="accent1"/>
              </a:solidFill>
              <a:latin typeface="DejaVu Serif"/>
              <a:ea typeface="DejaVu Serif"/>
              <a:cs typeface="DejaVu Serif"/>
              <a:sym typeface="DejaVu Serif"/>
            </a:endParaRPr>
          </a:p>
          <a:p>
            <a:pPr algn="l">
              <a:lnSpc>
                <a:spcPts val="4200"/>
              </a:lnSpc>
              <a:spcBef>
                <a:spcPct val="0"/>
              </a:spcBef>
            </a:pPr>
            <a:r>
              <a:rPr lang="en-US" sz="3000" dirty="0" err="1">
                <a:solidFill>
                  <a:schemeClr val="accent1"/>
                </a:solidFill>
                <a:latin typeface="DejaVu Serif"/>
                <a:ea typeface="DejaVu Serif"/>
                <a:cs typeface="DejaVu Serif"/>
                <a:sym typeface="DejaVu Serif"/>
              </a:rPr>
              <a:t>trưởng</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một</a:t>
            </a:r>
            <a:r>
              <a:rPr lang="en-US" sz="3000" dirty="0">
                <a:solidFill>
                  <a:schemeClr val="accent1"/>
                </a:solidFill>
                <a:latin typeface="DejaVu Serif"/>
                <a:ea typeface="DejaVu Serif"/>
                <a:cs typeface="DejaVu Serif"/>
                <a:sym typeface="DejaVu Serif"/>
              </a:rPr>
              <a:t> </a:t>
            </a:r>
            <a:r>
              <a:rPr lang="en-US" sz="3000" dirty="0" err="1">
                <a:solidFill>
                  <a:schemeClr val="accent1"/>
                </a:solidFill>
                <a:latin typeface="DejaVu Serif"/>
                <a:ea typeface="DejaVu Serif"/>
                <a:cs typeface="DejaVu Serif"/>
                <a:sym typeface="DejaVu Serif"/>
              </a:rPr>
              <a:t>phương</a:t>
            </a:r>
            <a:r>
              <a:rPr lang="en-US" sz="3000" dirty="0">
                <a:solidFill>
                  <a:schemeClr val="accent1"/>
                </a:solidFill>
                <a:latin typeface="DejaVu Serif"/>
                <a:ea typeface="DejaVu Serif"/>
                <a:cs typeface="DejaVu Serif"/>
                <a:sym typeface="DejaVu Serif"/>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65133" flipH="1" flipV="1">
            <a:off x="1304694" y="6383169"/>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2"/>
            <a:stretch>
              <a:fillRect/>
            </a:stretch>
          </a:blipFill>
        </p:spPr>
      </p:sp>
      <p:sp>
        <p:nvSpPr>
          <p:cNvPr id="5" name="Freeform 5"/>
          <p:cNvSpPr/>
          <p:nvPr/>
        </p:nvSpPr>
        <p:spPr>
          <a:xfrm rot="-662769" flipV="1">
            <a:off x="9100756" y="7849086"/>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2"/>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3"/>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4"/>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5"/>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6"/>
            <a:stretch>
              <a:fillRect/>
            </a:stretch>
          </a:blipFill>
        </p:spPr>
      </p:sp>
      <p:sp>
        <p:nvSpPr>
          <p:cNvPr id="11" name="Freeform 11"/>
          <p:cNvSpPr/>
          <p:nvPr/>
        </p:nvSpPr>
        <p:spPr>
          <a:xfrm>
            <a:off x="-2892481" y="6978215"/>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7"/>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4"/>
            <a:stretch>
              <a:fillRect/>
            </a:stretch>
          </a:blipFill>
        </p:spPr>
      </p:sp>
      <p:sp>
        <p:nvSpPr>
          <p:cNvPr id="14" name="TextBox 14"/>
          <p:cNvSpPr txBox="1"/>
          <p:nvPr/>
        </p:nvSpPr>
        <p:spPr>
          <a:xfrm>
            <a:off x="4561193" y="1451012"/>
            <a:ext cx="9625217" cy="3364226"/>
          </a:xfrm>
          <a:prstGeom prst="rect">
            <a:avLst/>
          </a:prstGeom>
        </p:spPr>
        <p:txBody>
          <a:bodyPr lIns="0" tIns="0" rIns="0" bIns="0" rtlCol="0" anchor="t">
            <a:spAutoFit/>
          </a:bodyPr>
          <a:lstStyle/>
          <a:p>
            <a:pPr algn="ctr">
              <a:lnSpc>
                <a:spcPts val="7420"/>
              </a:lnSpc>
            </a:pPr>
            <a:r>
              <a:rPr lang="en-US" sz="5300">
                <a:solidFill>
                  <a:srgbClr val="7A5139"/>
                </a:solidFill>
                <a:latin typeface="Calistoga"/>
                <a:ea typeface="Calistoga"/>
                <a:cs typeface="Calistoga"/>
                <a:sym typeface="Calistoga"/>
              </a:rPr>
              <a:t>1.Một số sự kiện tiêu biểu của cuộc khởi nghĩa Lam Sơn.</a:t>
            </a:r>
          </a:p>
          <a:p>
            <a:pPr algn="ctr">
              <a:lnSpc>
                <a:spcPts val="12319"/>
              </a:lnSpc>
            </a:pPr>
            <a:endParaRPr lang="en-US" sz="5300">
              <a:solidFill>
                <a:srgbClr val="7A5139"/>
              </a:solidFill>
              <a:latin typeface="Calistoga"/>
              <a:ea typeface="Calistoga"/>
              <a:cs typeface="Calistoga"/>
              <a:sym typeface="Calistoga"/>
            </a:endParaRPr>
          </a:p>
        </p:txBody>
      </p:sp>
      <p:sp>
        <p:nvSpPr>
          <p:cNvPr id="15" name="TextBox 15"/>
          <p:cNvSpPr txBox="1"/>
          <p:nvPr/>
        </p:nvSpPr>
        <p:spPr>
          <a:xfrm>
            <a:off x="2605552" y="3461440"/>
            <a:ext cx="8387107" cy="644728"/>
          </a:xfrm>
          <a:prstGeom prst="rect">
            <a:avLst/>
          </a:prstGeom>
        </p:spPr>
        <p:txBody>
          <a:bodyPr wrap="square" lIns="0" tIns="0" rIns="0" bIns="0" rtlCol="0" anchor="t">
            <a:spAutoFit/>
          </a:bodyPr>
          <a:lstStyle/>
          <a:p>
            <a:pPr algn="ctr">
              <a:lnSpc>
                <a:spcPts val="5320"/>
              </a:lnSpc>
              <a:spcBef>
                <a:spcPct val="0"/>
              </a:spcBef>
            </a:pPr>
            <a:r>
              <a:rPr lang="en-US" sz="3800" dirty="0">
                <a:solidFill>
                  <a:srgbClr val="FF3131"/>
                </a:solidFill>
                <a:latin typeface="Calistoga"/>
                <a:ea typeface="Calistoga"/>
                <a:cs typeface="Calistoga"/>
                <a:sym typeface="Calistoga"/>
              </a:rPr>
              <a:t>a. Lê </a:t>
            </a:r>
            <a:r>
              <a:rPr lang="en-US" sz="3800" dirty="0" err="1">
                <a:solidFill>
                  <a:srgbClr val="FF3131"/>
                </a:solidFill>
                <a:latin typeface="Calistoga"/>
                <a:ea typeface="Calistoga"/>
                <a:cs typeface="Calistoga"/>
                <a:sym typeface="Calistoga"/>
              </a:rPr>
              <a:t>Lợi</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dựng</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cờ</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khởi</a:t>
            </a:r>
            <a:r>
              <a:rPr lang="en-US" sz="3800" dirty="0">
                <a:solidFill>
                  <a:srgbClr val="FF3131"/>
                </a:solidFill>
                <a:latin typeface="Calistoga"/>
                <a:ea typeface="Calistoga"/>
                <a:cs typeface="Calistoga"/>
                <a:sym typeface="Calistoga"/>
              </a:rPr>
              <a:t> </a:t>
            </a:r>
            <a:r>
              <a:rPr lang="en-US" sz="3800" dirty="0" err="1">
                <a:solidFill>
                  <a:srgbClr val="FF3131"/>
                </a:solidFill>
                <a:latin typeface="Calistoga"/>
                <a:ea typeface="Calistoga"/>
                <a:cs typeface="Calistoga"/>
                <a:sym typeface="Calistoga"/>
              </a:rPr>
              <a:t>nghĩa</a:t>
            </a:r>
            <a:r>
              <a:rPr lang="en-US" sz="3800" dirty="0">
                <a:solidFill>
                  <a:srgbClr val="FF3131"/>
                </a:solidFill>
                <a:latin typeface="Calistoga"/>
                <a:ea typeface="Calistoga"/>
                <a:cs typeface="Calistoga"/>
                <a:sym typeface="Calistoga"/>
              </a:rPr>
              <a:t>.</a:t>
            </a:r>
          </a:p>
        </p:txBody>
      </p:sp>
      <p:sp>
        <p:nvSpPr>
          <p:cNvPr id="16" name="TextBox 16"/>
          <p:cNvSpPr txBox="1"/>
          <p:nvPr/>
        </p:nvSpPr>
        <p:spPr>
          <a:xfrm>
            <a:off x="2400349" y="4245422"/>
            <a:ext cx="12138677" cy="4918065"/>
          </a:xfrm>
          <a:prstGeom prst="rect">
            <a:avLst/>
          </a:prstGeom>
        </p:spPr>
        <p:txBody>
          <a:bodyPr lIns="0" tIns="0" rIns="0" bIns="0" rtlCol="0" anchor="t">
            <a:spAutoFit/>
          </a:bodyPr>
          <a:lstStyle/>
          <a:p>
            <a:pPr algn="ctr">
              <a:lnSpc>
                <a:spcPts val="5600"/>
              </a:lnSpc>
              <a:spcBef>
                <a:spcPct val="0"/>
              </a:spcBef>
            </a:pPr>
            <a:r>
              <a:rPr lang="en-US" sz="4000">
                <a:solidFill>
                  <a:srgbClr val="000000"/>
                </a:solidFill>
                <a:latin typeface="DejaVu Serif"/>
                <a:ea typeface="DejaVu Serif"/>
                <a:cs typeface="DejaVu Serif"/>
                <a:sym typeface="DejaVu Serif"/>
              </a:rPr>
              <a:t>- Lê Lợi là hào trưởng vùng Lam Sơn ( Thanh Hóa), yêu nước, thương dân, có uy tín lớn.</a:t>
            </a:r>
          </a:p>
          <a:p>
            <a:pPr algn="ctr">
              <a:lnSpc>
                <a:spcPts val="5600"/>
              </a:lnSpc>
              <a:spcBef>
                <a:spcPct val="0"/>
              </a:spcBef>
            </a:pPr>
            <a:r>
              <a:rPr lang="en-US" sz="4000">
                <a:solidFill>
                  <a:srgbClr val="000000"/>
                </a:solidFill>
                <a:latin typeface="DejaVu Serif"/>
                <a:ea typeface="DejaVu Serif"/>
                <a:cs typeface="DejaVu Serif"/>
                <a:sym typeface="DejaVu Serif"/>
              </a:rPr>
              <a:t>- Năm 1416 Lê Lợi cùng bộ chỉ huy tổ chức hội thề Lũng Nhai.</a:t>
            </a:r>
          </a:p>
          <a:p>
            <a:pPr algn="ctr">
              <a:lnSpc>
                <a:spcPts val="5600"/>
              </a:lnSpc>
              <a:spcBef>
                <a:spcPct val="0"/>
              </a:spcBef>
            </a:pPr>
            <a:r>
              <a:rPr lang="en-US" sz="4000">
                <a:solidFill>
                  <a:srgbClr val="000000"/>
                </a:solidFill>
                <a:latin typeface="DejaVu Serif"/>
                <a:ea typeface="DejaVu Serif"/>
                <a:cs typeface="DejaVu Serif"/>
                <a:sym typeface="DejaVu Serif"/>
              </a:rPr>
              <a:t>- Năm 1418 Lê Lợi dựng cờ khởi nghĩa ở Lam Sơn- Lê Lợi tự xưng là Bình Định Vương, kêu gọi nhân dân khởi nghĩa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234210" y="1028700"/>
            <a:ext cx="15819581" cy="8229600"/>
          </a:xfrm>
          <a:custGeom>
            <a:avLst/>
            <a:gdLst/>
            <a:ahLst/>
            <a:cxnLst/>
            <a:rect l="l" t="t" r="r" b="b"/>
            <a:pathLst>
              <a:path w="15819581" h="8229600">
                <a:moveTo>
                  <a:pt x="0" y="0"/>
                </a:moveTo>
                <a:lnTo>
                  <a:pt x="15819580" y="0"/>
                </a:lnTo>
                <a:lnTo>
                  <a:pt x="15819580"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Freeform 13"/>
          <p:cNvSpPr/>
          <p:nvPr/>
        </p:nvSpPr>
        <p:spPr>
          <a:xfrm>
            <a:off x="5415372" y="3436152"/>
            <a:ext cx="7105244" cy="7084126"/>
          </a:xfrm>
          <a:custGeom>
            <a:avLst/>
            <a:gdLst/>
            <a:ahLst/>
            <a:cxnLst/>
            <a:rect l="l" t="t" r="r" b="b"/>
            <a:pathLst>
              <a:path w="7105244" h="7084126">
                <a:moveTo>
                  <a:pt x="0" y="0"/>
                </a:moveTo>
                <a:lnTo>
                  <a:pt x="7105243" y="0"/>
                </a:lnTo>
                <a:lnTo>
                  <a:pt x="7105243" y="7084126"/>
                </a:lnTo>
                <a:lnTo>
                  <a:pt x="0" y="7084126"/>
                </a:lnTo>
                <a:lnTo>
                  <a:pt x="0" y="0"/>
                </a:lnTo>
                <a:close/>
              </a:path>
            </a:pathLst>
          </a:custGeom>
          <a:blipFill>
            <a:blip r:embed="rId10"/>
            <a:stretch>
              <a:fillRect t="-5876" b="-5876"/>
            </a:stretch>
          </a:blipFill>
        </p:spPr>
      </p:sp>
      <p:sp>
        <p:nvSpPr>
          <p:cNvPr id="14" name="TextBox 14"/>
          <p:cNvSpPr txBox="1"/>
          <p:nvPr/>
        </p:nvSpPr>
        <p:spPr>
          <a:xfrm>
            <a:off x="4143501" y="1460537"/>
            <a:ext cx="10040473" cy="3218807"/>
          </a:xfrm>
          <a:prstGeom prst="rect">
            <a:avLst/>
          </a:prstGeom>
        </p:spPr>
        <p:txBody>
          <a:bodyPr lIns="0" tIns="0" rIns="0" bIns="0" rtlCol="0" anchor="t">
            <a:spAutoFit/>
          </a:bodyPr>
          <a:lstStyle/>
          <a:p>
            <a:pPr algn="ctr">
              <a:lnSpc>
                <a:spcPts val="7980"/>
              </a:lnSpc>
            </a:pPr>
            <a:r>
              <a:rPr lang="en-US" sz="5700">
                <a:solidFill>
                  <a:srgbClr val="7A5139"/>
                </a:solidFill>
                <a:latin typeface="Calistoga"/>
                <a:ea typeface="Calistoga"/>
                <a:cs typeface="Calistoga"/>
                <a:sym typeface="Calistoga"/>
              </a:rPr>
              <a:t>Vì sao Lê Lợi chọn Lam Sơn làm căn cứ khởi nghĩa?</a:t>
            </a:r>
          </a:p>
          <a:p>
            <a:pPr algn="ctr">
              <a:lnSpc>
                <a:spcPts val="9940"/>
              </a:lnSpc>
            </a:pPr>
            <a:endParaRPr lang="en-US" sz="5700">
              <a:solidFill>
                <a:srgbClr val="7A5139"/>
              </a:solidFill>
              <a:latin typeface="Calistoga"/>
              <a:ea typeface="Calistoga"/>
              <a:cs typeface="Calistoga"/>
              <a:sym typeface="Calistog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3866138" y="1769743"/>
            <a:ext cx="10555724" cy="3275324"/>
          </a:xfrm>
          <a:prstGeom prst="rect">
            <a:avLst/>
          </a:prstGeom>
        </p:spPr>
        <p:txBody>
          <a:bodyPr lIns="0" tIns="0" rIns="0" bIns="0" rtlCol="0" anchor="t">
            <a:spAutoFit/>
          </a:bodyPr>
          <a:lstStyle/>
          <a:p>
            <a:pPr algn="ctr">
              <a:lnSpc>
                <a:spcPts val="7420"/>
              </a:lnSpc>
            </a:pPr>
            <a:r>
              <a:rPr lang="en-US" sz="5300" dirty="0">
                <a:solidFill>
                  <a:srgbClr val="7A5139"/>
                </a:solidFill>
                <a:latin typeface="Calistoga"/>
                <a:ea typeface="Calistoga"/>
                <a:cs typeface="Calistoga"/>
                <a:sym typeface="Calistoga"/>
              </a:rPr>
              <a:t>b. </a:t>
            </a:r>
            <a:r>
              <a:rPr lang="en-US" sz="5300" dirty="0" err="1">
                <a:solidFill>
                  <a:srgbClr val="7A5139"/>
                </a:solidFill>
                <a:latin typeface="Calistoga"/>
                <a:ea typeface="Calistoga"/>
                <a:cs typeface="Calistoga"/>
                <a:sym typeface="Calistoga"/>
              </a:rPr>
              <a:t>Những</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năm</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đầu</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hoat</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động</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của</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cuộc</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khởi</a:t>
            </a:r>
            <a:r>
              <a:rPr lang="en-US" sz="5300" dirty="0">
                <a:solidFill>
                  <a:srgbClr val="7A5139"/>
                </a:solidFill>
                <a:latin typeface="Calistoga"/>
                <a:ea typeface="Calistoga"/>
                <a:cs typeface="Calistoga"/>
                <a:sym typeface="Calistoga"/>
              </a:rPr>
              <a:t> </a:t>
            </a:r>
            <a:r>
              <a:rPr lang="en-US" sz="5300" dirty="0" err="1">
                <a:solidFill>
                  <a:srgbClr val="7A5139"/>
                </a:solidFill>
                <a:latin typeface="Calistoga"/>
                <a:ea typeface="Calistoga"/>
                <a:cs typeface="Calistoga"/>
                <a:sym typeface="Calistoga"/>
              </a:rPr>
              <a:t>nghĩa</a:t>
            </a:r>
            <a:r>
              <a:rPr lang="en-US" sz="5300" dirty="0">
                <a:solidFill>
                  <a:srgbClr val="7A5139"/>
                </a:solidFill>
                <a:latin typeface="Calistoga"/>
                <a:ea typeface="Calistoga"/>
                <a:cs typeface="Calistoga"/>
                <a:sym typeface="Calistoga"/>
              </a:rPr>
              <a:t> ( 1418-1423).</a:t>
            </a:r>
          </a:p>
          <a:p>
            <a:pPr algn="ctr">
              <a:lnSpc>
                <a:spcPts val="11620"/>
              </a:lnSpc>
            </a:pPr>
            <a:endParaRPr lang="en-US" sz="5300" dirty="0">
              <a:solidFill>
                <a:srgbClr val="7A5139"/>
              </a:solidFill>
              <a:latin typeface="Calistoga"/>
              <a:ea typeface="Calistoga"/>
              <a:cs typeface="Calistoga"/>
              <a:sym typeface="Calistoga"/>
            </a:endParaRPr>
          </a:p>
        </p:txBody>
      </p:sp>
      <p:sp>
        <p:nvSpPr>
          <p:cNvPr id="14" name="TextBox 14"/>
          <p:cNvSpPr txBox="1"/>
          <p:nvPr/>
        </p:nvSpPr>
        <p:spPr>
          <a:xfrm>
            <a:off x="4029574" y="3962721"/>
            <a:ext cx="10228851" cy="4796155"/>
          </a:xfrm>
          <a:prstGeom prst="rect">
            <a:avLst/>
          </a:prstGeom>
        </p:spPr>
        <p:txBody>
          <a:bodyPr lIns="0" tIns="0" rIns="0" bIns="0" rtlCol="0" anchor="t">
            <a:spAutoFit/>
          </a:bodyPr>
          <a:lstStyle/>
          <a:p>
            <a:pPr algn="just">
              <a:lnSpc>
                <a:spcPts val="4235"/>
              </a:lnSpc>
            </a:pPr>
            <a:r>
              <a:rPr lang="en-US" sz="3500" dirty="0" err="1">
                <a:solidFill>
                  <a:srgbClr val="FF3131"/>
                </a:solidFill>
                <a:latin typeface="Calistoga"/>
                <a:ea typeface="Calistoga"/>
                <a:cs typeface="Calistoga"/>
                <a:sym typeface="Calistoga"/>
              </a:rPr>
              <a:t>Em</a:t>
            </a:r>
            <a:r>
              <a:rPr lang="en-US" sz="3500" dirty="0">
                <a:solidFill>
                  <a:srgbClr val="FF3131"/>
                </a:solidFill>
                <a:latin typeface="Calistoga"/>
                <a:ea typeface="Calistoga"/>
                <a:cs typeface="Calistoga"/>
                <a:sym typeface="Calistoga"/>
              </a:rPr>
              <a:t> </a:t>
            </a:r>
            <a:r>
              <a:rPr lang="en-US" sz="3500" dirty="0" err="1">
                <a:solidFill>
                  <a:srgbClr val="FF3131"/>
                </a:solidFill>
                <a:latin typeface="Calistoga"/>
                <a:ea typeface="Calistoga"/>
                <a:cs typeface="Calistoga"/>
                <a:sym typeface="Calistoga"/>
              </a:rPr>
              <a:t>có</a:t>
            </a:r>
            <a:r>
              <a:rPr lang="en-US" sz="3500" dirty="0">
                <a:solidFill>
                  <a:srgbClr val="FF3131"/>
                </a:solidFill>
                <a:latin typeface="Calistoga"/>
                <a:ea typeface="Calistoga"/>
                <a:cs typeface="Calistoga"/>
                <a:sym typeface="Calistoga"/>
              </a:rPr>
              <a:t> </a:t>
            </a:r>
            <a:r>
              <a:rPr lang="en-US" sz="3500" dirty="0" err="1">
                <a:solidFill>
                  <a:srgbClr val="FF3131"/>
                </a:solidFill>
                <a:latin typeface="Calistoga"/>
                <a:ea typeface="Calistoga"/>
                <a:cs typeface="Calistoga"/>
                <a:sym typeface="Calistoga"/>
              </a:rPr>
              <a:t>biết</a:t>
            </a:r>
            <a:r>
              <a:rPr lang="en-US" sz="3500" dirty="0">
                <a:solidFill>
                  <a:srgbClr val="FF3131"/>
                </a:solidFill>
                <a:latin typeface="Calistoga"/>
                <a:ea typeface="Calistoga"/>
                <a:cs typeface="Calistoga"/>
                <a:sym typeface="Calistoga"/>
              </a:rPr>
              <a:t>?</a:t>
            </a:r>
          </a:p>
          <a:p>
            <a:pPr algn="just">
              <a:lnSpc>
                <a:spcPts val="4235"/>
              </a:lnSpc>
            </a:pP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Giữa</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năm</a:t>
            </a:r>
            <a:r>
              <a:rPr lang="en-US" sz="3500" i="1" dirty="0">
                <a:solidFill>
                  <a:srgbClr val="7A5139"/>
                </a:solidFill>
                <a:latin typeface="DejaVu Serif Italics"/>
                <a:ea typeface="DejaVu Serif Italics"/>
                <a:cs typeface="DejaVu Serif Italics"/>
                <a:sym typeface="DejaVu Serif Italics"/>
              </a:rPr>
              <a:t> 1418, </a:t>
            </a:r>
            <a:r>
              <a:rPr lang="en-US" sz="3500" i="1" dirty="0" err="1">
                <a:solidFill>
                  <a:srgbClr val="7A5139"/>
                </a:solidFill>
                <a:latin typeface="DejaVu Serif Italics"/>
                <a:ea typeface="DejaVu Serif Italics"/>
                <a:cs typeface="DejaVu Serif Italics"/>
                <a:sym typeface="DejaVu Serif Italics"/>
              </a:rPr>
              <a:t>quân</a:t>
            </a:r>
            <a:r>
              <a:rPr lang="en-US" sz="3500" i="1" dirty="0">
                <a:solidFill>
                  <a:srgbClr val="7A5139"/>
                </a:solidFill>
                <a:latin typeface="DejaVu Serif Italics"/>
                <a:ea typeface="DejaVu Serif Italics"/>
                <a:cs typeface="DejaVu Serif Italics"/>
                <a:sym typeface="DejaVu Serif Italics"/>
              </a:rPr>
              <a:t> Minh </a:t>
            </a:r>
            <a:r>
              <a:rPr lang="en-US" sz="3500" i="1" dirty="0" err="1">
                <a:solidFill>
                  <a:srgbClr val="7A5139"/>
                </a:solidFill>
                <a:latin typeface="DejaVu Serif Italics"/>
                <a:ea typeface="DejaVu Serif Italics"/>
                <a:cs typeface="DejaVu Serif Italics"/>
                <a:sym typeface="DejaVu Serif Italics"/>
              </a:rPr>
              <a:t>vây</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ráp</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liên</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tiếp</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tình</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thế</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nguy</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khốn</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Một</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trong</a:t>
            </a:r>
            <a:r>
              <a:rPr lang="en-US" sz="3500" i="1" dirty="0">
                <a:solidFill>
                  <a:srgbClr val="7A5139"/>
                </a:solidFill>
                <a:latin typeface="DejaVu Serif Italics"/>
                <a:ea typeface="DejaVu Serif Italics"/>
                <a:cs typeface="DejaVu Serif Italics"/>
                <a:sym typeface="DejaVu Serif Italics"/>
              </a:rPr>
              <a:t> 18 </a:t>
            </a:r>
            <a:r>
              <a:rPr lang="en-US" sz="3500" i="1" dirty="0" err="1">
                <a:solidFill>
                  <a:srgbClr val="7A5139"/>
                </a:solidFill>
                <a:latin typeface="DejaVu Serif Italics"/>
                <a:ea typeface="DejaVu Serif Italics"/>
                <a:cs typeface="DejaVu Serif Italics"/>
                <a:sym typeface="DejaVu Serif Italics"/>
              </a:rPr>
              <a:t>hào</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kiệt</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Lũng</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Nhai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là</a:t>
            </a:r>
            <a:r>
              <a:rPr lang="en-US" sz="3500" i="1" dirty="0">
                <a:solidFill>
                  <a:srgbClr val="7A5139"/>
                </a:solidFill>
                <a:latin typeface="DejaVu Serif Italics"/>
                <a:ea typeface="DejaVu Serif Italics"/>
                <a:cs typeface="DejaVu Serif Italics"/>
                <a:sym typeface="DejaVu Serif Italics"/>
              </a:rPr>
              <a:t> Lê </a:t>
            </a:r>
            <a:r>
              <a:rPr lang="en-US" sz="3500" i="1" dirty="0" err="1">
                <a:solidFill>
                  <a:srgbClr val="7A5139"/>
                </a:solidFill>
                <a:latin typeface="DejaVu Serif Italics"/>
                <a:ea typeface="DejaVu Serif Italics"/>
                <a:cs typeface="DejaVu Serif Italics"/>
                <a:sym typeface="DejaVu Serif Italics"/>
              </a:rPr>
              <a:t>lai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đã</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đóng</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giả</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làm</a:t>
            </a:r>
            <a:r>
              <a:rPr lang="en-US" sz="3500" i="1" dirty="0">
                <a:solidFill>
                  <a:srgbClr val="7A5139"/>
                </a:solidFill>
                <a:latin typeface="DejaVu Serif Italics"/>
                <a:ea typeface="DejaVu Serif Italics"/>
                <a:cs typeface="DejaVu Serif Italics"/>
                <a:sym typeface="DejaVu Serif Italics"/>
              </a:rPr>
              <a:t> Lê </a:t>
            </a:r>
            <a:r>
              <a:rPr lang="en-US" sz="3500" i="1" dirty="0" err="1">
                <a:solidFill>
                  <a:srgbClr val="7A5139"/>
                </a:solidFill>
                <a:latin typeface="DejaVu Serif Italics"/>
                <a:ea typeface="DejaVu Serif Italics"/>
                <a:cs typeface="DejaVu Serif Italics"/>
                <a:sym typeface="DejaVu Serif Italics"/>
              </a:rPr>
              <a:t>Lợi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để</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nhử</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địch</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cứu</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chủ</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tướng</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khỏi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bị</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truy</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sát</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giải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vây</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cho</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cuộc</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khởi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nghĩa</a:t>
            </a:r>
            <a:r>
              <a:rPr lang="en-US" sz="3500" i="1" dirty="0">
                <a:solidFill>
                  <a:srgbClr val="7A5139"/>
                </a:solidFill>
                <a:latin typeface="DejaVu Serif Italics"/>
                <a:ea typeface="DejaVu Serif Italics"/>
                <a:cs typeface="DejaVu Serif Italics"/>
                <a:sym typeface="DejaVu Serif Italics"/>
              </a:rPr>
              <a:t>. Lê Lai </a:t>
            </a:r>
            <a:r>
              <a:rPr lang="en-US" sz="3500" i="1" dirty="0" err="1">
                <a:solidFill>
                  <a:srgbClr val="7A5139"/>
                </a:solidFill>
                <a:latin typeface="DejaVu Serif Italics"/>
                <a:ea typeface="DejaVu Serif Italics"/>
                <a:cs typeface="DejaVu Serif Italics"/>
                <a:sym typeface="DejaVu Serif Italics"/>
              </a:rPr>
              <a:t>hy</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sinh</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Quân</a:t>
            </a:r>
            <a:r>
              <a:rPr lang="en-US" sz="3500" i="1" dirty="0">
                <a:solidFill>
                  <a:srgbClr val="7A5139"/>
                </a:solidFill>
                <a:latin typeface="DejaVu Serif Italics"/>
                <a:ea typeface="DejaVu Serif Italics"/>
                <a:cs typeface="DejaVu Serif Italics"/>
                <a:sym typeface="DejaVu Serif Italics"/>
              </a:rPr>
              <a:t> Minh </a:t>
            </a:r>
            <a:r>
              <a:rPr lang="en-US" sz="3500" i="1" dirty="0" err="1">
                <a:solidFill>
                  <a:srgbClr val="7A5139"/>
                </a:solidFill>
                <a:latin typeface="DejaVu Serif Italics"/>
                <a:ea typeface="DejaVu Serif Italics"/>
                <a:cs typeface="DejaVu Serif Italics"/>
                <a:sym typeface="DejaVu Serif Italics"/>
              </a:rPr>
              <a:t>lầm</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tưởng</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đã</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giết</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được</a:t>
            </a:r>
            <a:r>
              <a:rPr lang="en-US" sz="3500" i="1" dirty="0">
                <a:solidFill>
                  <a:srgbClr val="7A5139"/>
                </a:solidFill>
                <a:latin typeface="DejaVu Serif Italics"/>
                <a:ea typeface="DejaVu Serif Italics"/>
                <a:cs typeface="DejaVu Serif Italics"/>
                <a:sym typeface="DejaVu Serif Italics"/>
              </a:rPr>
              <a:t> Lê </a:t>
            </a:r>
            <a:r>
              <a:rPr lang="en-US" sz="3500" i="1" dirty="0" err="1">
                <a:solidFill>
                  <a:srgbClr val="7A5139"/>
                </a:solidFill>
                <a:latin typeface="DejaVu Serif Italics"/>
                <a:ea typeface="DejaVu Serif Italics"/>
                <a:cs typeface="DejaVu Serif Italics"/>
                <a:sym typeface="DejaVu Serif Italics"/>
              </a:rPr>
              <a:t>Lợi</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nên</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rút</a:t>
            </a:r>
            <a:r>
              <a:rPr lang="en-US" sz="3500" i="1" dirty="0">
                <a:solidFill>
                  <a:srgbClr val="7A5139"/>
                </a:solidFill>
                <a:latin typeface="DejaVu Serif Italics"/>
                <a:ea typeface="DejaVu Serif Italics"/>
                <a:cs typeface="DejaVu Serif Italics"/>
                <a:sym typeface="DejaVu Serif Italics"/>
              </a:rPr>
              <a:t> </a:t>
            </a:r>
            <a:r>
              <a:rPr lang="en-US" sz="3500" i="1" dirty="0" err="1">
                <a:solidFill>
                  <a:srgbClr val="7A5139"/>
                </a:solidFill>
                <a:latin typeface="DejaVu Serif Italics"/>
                <a:ea typeface="DejaVu Serif Italics"/>
                <a:cs typeface="DejaVu Serif Italics"/>
                <a:sym typeface="DejaVu Serif Italics"/>
              </a:rPr>
              <a:t>quân</a:t>
            </a:r>
            <a:r>
              <a:rPr lang="en-US" sz="3500" i="1" dirty="0">
                <a:solidFill>
                  <a:srgbClr val="7A5139"/>
                </a:solidFill>
                <a:latin typeface="DejaVu Serif Italics"/>
                <a:ea typeface="DejaVu Serif Italics"/>
                <a:cs typeface="DejaVu Serif Italics"/>
                <a:sym typeface="DejaVu Serif Italics"/>
              </a:rPr>
              <a:t>. </a:t>
            </a:r>
          </a:p>
          <a:p>
            <a:pPr algn="just">
              <a:lnSpc>
                <a:spcPts val="4235"/>
              </a:lnSpc>
            </a:pPr>
            <a:endParaRPr lang="en-US" sz="3500" i="1" dirty="0">
              <a:solidFill>
                <a:srgbClr val="7A5139"/>
              </a:solidFill>
              <a:latin typeface="DejaVu Serif Italics"/>
              <a:ea typeface="DejaVu Serif Italics"/>
              <a:cs typeface="DejaVu Serif Italics"/>
              <a:sym typeface="DejaVu Serif Itali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4013169" y="3900672"/>
            <a:ext cx="10782285" cy="2995676"/>
          </a:xfrm>
          <a:prstGeom prst="rect">
            <a:avLst/>
          </a:prstGeom>
        </p:spPr>
        <p:txBody>
          <a:bodyPr lIns="0" tIns="0" rIns="0" bIns="0" rtlCol="0" anchor="t">
            <a:spAutoFit/>
          </a:bodyPr>
          <a:lstStyle/>
          <a:p>
            <a:pPr algn="ctr">
              <a:lnSpc>
                <a:spcPts val="5565"/>
              </a:lnSpc>
            </a:pPr>
            <a:r>
              <a:rPr lang="en-US" sz="4599">
                <a:solidFill>
                  <a:srgbClr val="FF3131"/>
                </a:solidFill>
                <a:latin typeface="Romman"/>
                <a:ea typeface="Romman"/>
                <a:cs typeface="Romman"/>
                <a:sym typeface="Romman"/>
              </a:rPr>
              <a:t>Câu1:  </a:t>
            </a:r>
          </a:p>
          <a:p>
            <a:pPr algn="ctr">
              <a:lnSpc>
                <a:spcPts val="7380"/>
              </a:lnSpc>
            </a:pPr>
            <a:r>
              <a:rPr lang="en-US" sz="6099">
                <a:solidFill>
                  <a:srgbClr val="FF3131"/>
                </a:solidFill>
                <a:latin typeface="Calistoga"/>
                <a:ea typeface="Calistoga"/>
                <a:cs typeface="Calistoga"/>
                <a:sym typeface="Calistoga"/>
              </a:rPr>
              <a:t>Tại sao Lê Lợi tạm hoà với quân Minh?</a:t>
            </a:r>
          </a:p>
          <a:p>
            <a:pPr algn="ctr">
              <a:lnSpc>
                <a:spcPts val="3388"/>
              </a:lnSpc>
            </a:pPr>
            <a:endParaRPr lang="en-US" sz="6099">
              <a:solidFill>
                <a:srgbClr val="FF3131"/>
              </a:solidFill>
              <a:latin typeface="Calistoga"/>
              <a:ea typeface="Calistoga"/>
              <a:cs typeface="Calistoga"/>
              <a:sym typeface="Calistoga"/>
            </a:endParaRPr>
          </a:p>
        </p:txBody>
      </p:sp>
      <p:sp>
        <p:nvSpPr>
          <p:cNvPr id="14" name="TextBox 14"/>
          <p:cNvSpPr txBox="1"/>
          <p:nvPr/>
        </p:nvSpPr>
        <p:spPr>
          <a:xfrm>
            <a:off x="3885875" y="1731643"/>
            <a:ext cx="10555724" cy="1401442"/>
          </a:xfrm>
          <a:prstGeom prst="rect">
            <a:avLst/>
          </a:prstGeom>
        </p:spPr>
        <p:txBody>
          <a:bodyPr lIns="0" tIns="0" rIns="0" bIns="0" rtlCol="0" anchor="t">
            <a:spAutoFit/>
          </a:bodyPr>
          <a:lstStyle/>
          <a:p>
            <a:pPr algn="ctr">
              <a:lnSpc>
                <a:spcPts val="11480"/>
              </a:lnSpc>
            </a:pPr>
            <a:r>
              <a:rPr lang="en-US" sz="8200">
                <a:solidFill>
                  <a:srgbClr val="7A5139"/>
                </a:solidFill>
                <a:latin typeface="Calistoga"/>
                <a:ea typeface="Calistoga"/>
                <a:cs typeface="Calistoga"/>
                <a:sym typeface="Calistoga"/>
              </a:rPr>
              <a:t>THẢO LUẬN NHÓM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4013169" y="3900672"/>
            <a:ext cx="10782285" cy="3871976"/>
          </a:xfrm>
          <a:prstGeom prst="rect">
            <a:avLst/>
          </a:prstGeom>
        </p:spPr>
        <p:txBody>
          <a:bodyPr lIns="0" tIns="0" rIns="0" bIns="0" rtlCol="0" anchor="t">
            <a:spAutoFit/>
          </a:bodyPr>
          <a:lstStyle/>
          <a:p>
            <a:pPr algn="ctr">
              <a:lnSpc>
                <a:spcPts val="5565"/>
              </a:lnSpc>
            </a:pPr>
            <a:endParaRPr/>
          </a:p>
          <a:p>
            <a:pPr algn="ctr">
              <a:lnSpc>
                <a:spcPts val="5444"/>
              </a:lnSpc>
            </a:pPr>
            <a:r>
              <a:rPr lang="en-US" sz="4499">
                <a:solidFill>
                  <a:srgbClr val="7A5139"/>
                </a:solidFill>
                <a:latin typeface="DejaVu Serif"/>
                <a:ea typeface="DejaVu Serif"/>
                <a:cs typeface="DejaVu Serif"/>
                <a:sym typeface="DejaVu Serif"/>
              </a:rPr>
              <a:t>- Xây dựng và củng cố lực lượng.</a:t>
            </a:r>
          </a:p>
          <a:p>
            <a:pPr algn="ctr">
              <a:lnSpc>
                <a:spcPts val="5444"/>
              </a:lnSpc>
            </a:pPr>
            <a:r>
              <a:rPr lang="en-US" sz="4499">
                <a:solidFill>
                  <a:srgbClr val="7A5139"/>
                </a:solidFill>
                <a:latin typeface="DejaVu Serif"/>
                <a:ea typeface="DejaVu Serif"/>
                <a:cs typeface="DejaVu Serif"/>
                <a:sym typeface="DejaVu Serif"/>
              </a:rPr>
              <a:t>- Tích luỹ lương thực.</a:t>
            </a:r>
          </a:p>
          <a:p>
            <a:pPr algn="ctr">
              <a:lnSpc>
                <a:spcPts val="5444"/>
              </a:lnSpc>
            </a:pPr>
            <a:r>
              <a:rPr lang="en-US" sz="4499">
                <a:solidFill>
                  <a:srgbClr val="7A5139"/>
                </a:solidFill>
                <a:latin typeface="DejaVu Serif"/>
                <a:ea typeface="DejaVu Serif"/>
                <a:cs typeface="DejaVu Serif"/>
                <a:sym typeface="DejaVu Serif"/>
              </a:rPr>
              <a:t>- Chuẩn bị vũ khí.</a:t>
            </a:r>
          </a:p>
          <a:p>
            <a:pPr algn="ctr">
              <a:lnSpc>
                <a:spcPts val="5444"/>
              </a:lnSpc>
            </a:pPr>
            <a:r>
              <a:rPr lang="en-US" sz="4499">
                <a:solidFill>
                  <a:srgbClr val="7A5139"/>
                </a:solidFill>
                <a:latin typeface="DejaVu Serif"/>
                <a:ea typeface="DejaVu Serif"/>
                <a:cs typeface="DejaVu Serif"/>
                <a:sym typeface="DejaVu Serif"/>
              </a:rPr>
              <a:t>- Nghiên cứu phương hướng mới.</a:t>
            </a:r>
          </a:p>
          <a:p>
            <a:pPr algn="ctr">
              <a:lnSpc>
                <a:spcPts val="3388"/>
              </a:lnSpc>
            </a:pPr>
            <a:endParaRPr lang="en-US" sz="4499">
              <a:solidFill>
                <a:srgbClr val="7A5139"/>
              </a:solidFill>
              <a:latin typeface="DejaVu Serif"/>
              <a:ea typeface="DejaVu Serif"/>
              <a:cs typeface="DejaVu Serif"/>
              <a:sym typeface="DejaVu Serif"/>
            </a:endParaRPr>
          </a:p>
        </p:txBody>
      </p:sp>
      <p:sp>
        <p:nvSpPr>
          <p:cNvPr id="14" name="TextBox 14"/>
          <p:cNvSpPr txBox="1"/>
          <p:nvPr/>
        </p:nvSpPr>
        <p:spPr>
          <a:xfrm>
            <a:off x="3885875" y="1731643"/>
            <a:ext cx="10555724" cy="1401442"/>
          </a:xfrm>
          <a:prstGeom prst="rect">
            <a:avLst/>
          </a:prstGeom>
        </p:spPr>
        <p:txBody>
          <a:bodyPr lIns="0" tIns="0" rIns="0" bIns="0" rtlCol="0" anchor="t">
            <a:spAutoFit/>
          </a:bodyPr>
          <a:lstStyle/>
          <a:p>
            <a:pPr algn="ctr">
              <a:lnSpc>
                <a:spcPts val="11480"/>
              </a:lnSpc>
            </a:pPr>
            <a:r>
              <a:rPr lang="en-US" sz="8200">
                <a:solidFill>
                  <a:srgbClr val="7A5139"/>
                </a:solidFill>
                <a:latin typeface="Calistoga"/>
                <a:ea typeface="Calistoga"/>
                <a:cs typeface="Calistoga"/>
                <a:sym typeface="Calistoga"/>
              </a:rPr>
              <a:t>THẢO LUẬN NHÓM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710361" y="1028700"/>
            <a:ext cx="15819581" cy="8229600"/>
          </a:xfrm>
          <a:custGeom>
            <a:avLst/>
            <a:gdLst/>
            <a:ahLst/>
            <a:cxnLst/>
            <a:rect l="l" t="t" r="r" b="b"/>
            <a:pathLst>
              <a:path w="15819581" h="8229600">
                <a:moveTo>
                  <a:pt x="0" y="0"/>
                </a:moveTo>
                <a:lnTo>
                  <a:pt x="15819581" y="0"/>
                </a:lnTo>
                <a:lnTo>
                  <a:pt x="15819581" y="8229600"/>
                </a:lnTo>
                <a:lnTo>
                  <a:pt x="0" y="8229600"/>
                </a:lnTo>
                <a:lnTo>
                  <a:pt x="0" y="0"/>
                </a:lnTo>
                <a:close/>
              </a:path>
            </a:pathLst>
          </a:custGeom>
          <a:blipFill>
            <a:blip r:embed="rId3"/>
            <a:stretch>
              <a:fillRect t="-2672" b="-37413"/>
            </a:stretch>
          </a:blipFill>
        </p:spPr>
      </p:sp>
      <p:sp>
        <p:nvSpPr>
          <p:cNvPr id="4" name="Freeform 4"/>
          <p:cNvSpPr/>
          <p:nvPr/>
        </p:nvSpPr>
        <p:spPr>
          <a:xfrm rot="4865133" flipH="1" flipV="1">
            <a:off x="1304694" y="5450958"/>
            <a:ext cx="6008782" cy="9672083"/>
          </a:xfrm>
          <a:custGeom>
            <a:avLst/>
            <a:gdLst/>
            <a:ahLst/>
            <a:cxnLst/>
            <a:rect l="l" t="t" r="r" b="b"/>
            <a:pathLst>
              <a:path w="6008782" h="9672083">
                <a:moveTo>
                  <a:pt x="6008782" y="9672084"/>
                </a:moveTo>
                <a:lnTo>
                  <a:pt x="0" y="9672084"/>
                </a:lnTo>
                <a:lnTo>
                  <a:pt x="0" y="0"/>
                </a:lnTo>
                <a:lnTo>
                  <a:pt x="6008782" y="0"/>
                </a:lnTo>
                <a:lnTo>
                  <a:pt x="6008782" y="9672084"/>
                </a:lnTo>
                <a:close/>
              </a:path>
            </a:pathLst>
          </a:custGeom>
          <a:blipFill>
            <a:blip r:embed="rId4"/>
            <a:stretch>
              <a:fillRect/>
            </a:stretch>
          </a:blipFill>
        </p:spPr>
      </p:sp>
      <p:sp>
        <p:nvSpPr>
          <p:cNvPr id="5" name="Freeform 5"/>
          <p:cNvSpPr/>
          <p:nvPr/>
        </p:nvSpPr>
        <p:spPr>
          <a:xfrm rot="-662769" flipV="1">
            <a:off x="9051692" y="6949584"/>
            <a:ext cx="13576742" cy="9215214"/>
          </a:xfrm>
          <a:custGeom>
            <a:avLst/>
            <a:gdLst/>
            <a:ahLst/>
            <a:cxnLst/>
            <a:rect l="l" t="t" r="r" b="b"/>
            <a:pathLst>
              <a:path w="13576742" h="9215214">
                <a:moveTo>
                  <a:pt x="0" y="9215214"/>
                </a:moveTo>
                <a:lnTo>
                  <a:pt x="13576743" y="9215214"/>
                </a:lnTo>
                <a:lnTo>
                  <a:pt x="13576743" y="0"/>
                </a:lnTo>
                <a:lnTo>
                  <a:pt x="0" y="0"/>
                </a:lnTo>
                <a:lnTo>
                  <a:pt x="0" y="9215214"/>
                </a:lnTo>
                <a:close/>
              </a:path>
            </a:pathLst>
          </a:custGeom>
          <a:blipFill>
            <a:blip r:embed="rId5"/>
            <a:stretch>
              <a:fillRect/>
            </a:stretch>
          </a:blipFill>
        </p:spPr>
      </p:sp>
      <p:sp>
        <p:nvSpPr>
          <p:cNvPr id="6" name="Freeform 6"/>
          <p:cNvSpPr/>
          <p:nvPr/>
        </p:nvSpPr>
        <p:spPr>
          <a:xfrm rot="4865133">
            <a:off x="11791064" y="-5080775"/>
            <a:ext cx="6008782" cy="9672083"/>
          </a:xfrm>
          <a:custGeom>
            <a:avLst/>
            <a:gdLst/>
            <a:ahLst/>
            <a:cxnLst/>
            <a:rect l="l" t="t" r="r" b="b"/>
            <a:pathLst>
              <a:path w="6008782" h="9672083">
                <a:moveTo>
                  <a:pt x="0" y="0"/>
                </a:moveTo>
                <a:lnTo>
                  <a:pt x="6008782" y="0"/>
                </a:lnTo>
                <a:lnTo>
                  <a:pt x="6008782" y="9672084"/>
                </a:lnTo>
                <a:lnTo>
                  <a:pt x="0" y="9672084"/>
                </a:lnTo>
                <a:lnTo>
                  <a:pt x="0" y="0"/>
                </a:lnTo>
                <a:close/>
              </a:path>
            </a:pathLst>
          </a:custGeom>
          <a:blipFill>
            <a:blip r:embed="rId4"/>
            <a:stretch>
              <a:fillRect/>
            </a:stretch>
          </a:blipFill>
        </p:spPr>
      </p:sp>
      <p:sp>
        <p:nvSpPr>
          <p:cNvPr id="7" name="Freeform 7"/>
          <p:cNvSpPr/>
          <p:nvPr/>
        </p:nvSpPr>
        <p:spPr>
          <a:xfrm rot="10235053" flipV="1">
            <a:off x="-3246418" y="-6165363"/>
            <a:ext cx="13576742" cy="9215214"/>
          </a:xfrm>
          <a:custGeom>
            <a:avLst/>
            <a:gdLst/>
            <a:ahLst/>
            <a:cxnLst/>
            <a:rect l="l" t="t" r="r" b="b"/>
            <a:pathLst>
              <a:path w="13576742" h="9215214">
                <a:moveTo>
                  <a:pt x="0" y="9215214"/>
                </a:moveTo>
                <a:lnTo>
                  <a:pt x="13576742" y="9215214"/>
                </a:lnTo>
                <a:lnTo>
                  <a:pt x="13576742" y="0"/>
                </a:lnTo>
                <a:lnTo>
                  <a:pt x="0" y="0"/>
                </a:lnTo>
                <a:lnTo>
                  <a:pt x="0" y="9215214"/>
                </a:lnTo>
                <a:close/>
              </a:path>
            </a:pathLst>
          </a:custGeom>
          <a:blipFill>
            <a:blip r:embed="rId5"/>
            <a:stretch>
              <a:fillRect/>
            </a:stretch>
          </a:blipFill>
        </p:spPr>
      </p:sp>
      <p:sp>
        <p:nvSpPr>
          <p:cNvPr id="8" name="Freeform 8"/>
          <p:cNvSpPr/>
          <p:nvPr/>
        </p:nvSpPr>
        <p:spPr>
          <a:xfrm>
            <a:off x="636578" y="498299"/>
            <a:ext cx="3070408" cy="2974458"/>
          </a:xfrm>
          <a:custGeom>
            <a:avLst/>
            <a:gdLst/>
            <a:ahLst/>
            <a:cxnLst/>
            <a:rect l="l" t="t" r="r" b="b"/>
            <a:pathLst>
              <a:path w="3070408" h="2974458">
                <a:moveTo>
                  <a:pt x="0" y="0"/>
                </a:moveTo>
                <a:lnTo>
                  <a:pt x="3070408" y="0"/>
                </a:lnTo>
                <a:lnTo>
                  <a:pt x="3070408" y="2974458"/>
                </a:lnTo>
                <a:lnTo>
                  <a:pt x="0" y="2974458"/>
                </a:lnTo>
                <a:lnTo>
                  <a:pt x="0" y="0"/>
                </a:lnTo>
                <a:close/>
              </a:path>
            </a:pathLst>
          </a:custGeom>
          <a:blipFill>
            <a:blip r:embed="rId6"/>
            <a:stretch>
              <a:fillRect/>
            </a:stretch>
          </a:blipFill>
        </p:spPr>
      </p:sp>
      <p:sp>
        <p:nvSpPr>
          <p:cNvPr id="9" name="Freeform 9"/>
          <p:cNvSpPr/>
          <p:nvPr/>
        </p:nvSpPr>
        <p:spPr>
          <a:xfrm flipH="1" flipV="1">
            <a:off x="14620488" y="-4965335"/>
            <a:ext cx="5818909" cy="8187958"/>
          </a:xfrm>
          <a:custGeom>
            <a:avLst/>
            <a:gdLst/>
            <a:ahLst/>
            <a:cxnLst/>
            <a:rect l="l" t="t" r="r" b="b"/>
            <a:pathLst>
              <a:path w="5818909" h="8187958">
                <a:moveTo>
                  <a:pt x="5818909" y="8187958"/>
                </a:moveTo>
                <a:lnTo>
                  <a:pt x="0" y="8187958"/>
                </a:lnTo>
                <a:lnTo>
                  <a:pt x="0" y="0"/>
                </a:lnTo>
                <a:lnTo>
                  <a:pt x="5818909" y="0"/>
                </a:lnTo>
                <a:lnTo>
                  <a:pt x="5818909" y="8187958"/>
                </a:lnTo>
                <a:close/>
              </a:path>
            </a:pathLst>
          </a:custGeom>
          <a:blipFill>
            <a:blip r:embed="rId7"/>
            <a:stretch>
              <a:fillRect/>
            </a:stretch>
          </a:blipFill>
        </p:spPr>
      </p:sp>
      <p:sp>
        <p:nvSpPr>
          <p:cNvPr id="10" name="Freeform 10"/>
          <p:cNvSpPr/>
          <p:nvPr/>
        </p:nvSpPr>
        <p:spPr>
          <a:xfrm rot="-3852028">
            <a:off x="15909411" y="7415291"/>
            <a:ext cx="3164235" cy="3496392"/>
          </a:xfrm>
          <a:custGeom>
            <a:avLst/>
            <a:gdLst/>
            <a:ahLst/>
            <a:cxnLst/>
            <a:rect l="l" t="t" r="r" b="b"/>
            <a:pathLst>
              <a:path w="3164235" h="3496392">
                <a:moveTo>
                  <a:pt x="0" y="0"/>
                </a:moveTo>
                <a:lnTo>
                  <a:pt x="3164235" y="0"/>
                </a:lnTo>
                <a:lnTo>
                  <a:pt x="3164235" y="3496392"/>
                </a:lnTo>
                <a:lnTo>
                  <a:pt x="0" y="3496392"/>
                </a:lnTo>
                <a:lnTo>
                  <a:pt x="0" y="0"/>
                </a:lnTo>
                <a:close/>
              </a:path>
            </a:pathLst>
          </a:custGeom>
          <a:blipFill>
            <a:blip r:embed="rId8"/>
            <a:stretch>
              <a:fillRect/>
            </a:stretch>
          </a:blipFill>
        </p:spPr>
      </p:sp>
      <p:sp>
        <p:nvSpPr>
          <p:cNvPr id="11" name="Freeform 11"/>
          <p:cNvSpPr/>
          <p:nvPr/>
        </p:nvSpPr>
        <p:spPr>
          <a:xfrm>
            <a:off x="-1341297" y="7052471"/>
            <a:ext cx="4602842" cy="5275464"/>
          </a:xfrm>
          <a:custGeom>
            <a:avLst/>
            <a:gdLst/>
            <a:ahLst/>
            <a:cxnLst/>
            <a:rect l="l" t="t" r="r" b="b"/>
            <a:pathLst>
              <a:path w="4602842" h="5275464">
                <a:moveTo>
                  <a:pt x="0" y="0"/>
                </a:moveTo>
                <a:lnTo>
                  <a:pt x="4602842" y="0"/>
                </a:lnTo>
                <a:lnTo>
                  <a:pt x="4602842" y="5275464"/>
                </a:lnTo>
                <a:lnTo>
                  <a:pt x="0" y="5275464"/>
                </a:lnTo>
                <a:lnTo>
                  <a:pt x="0" y="0"/>
                </a:lnTo>
                <a:close/>
              </a:path>
            </a:pathLst>
          </a:custGeom>
          <a:blipFill>
            <a:blip r:embed="rId9"/>
            <a:stretch>
              <a:fillRect/>
            </a:stretch>
          </a:blipFill>
        </p:spPr>
      </p:sp>
      <p:sp>
        <p:nvSpPr>
          <p:cNvPr id="12" name="Freeform 12"/>
          <p:cNvSpPr/>
          <p:nvPr/>
        </p:nvSpPr>
        <p:spPr>
          <a:xfrm>
            <a:off x="2605553" y="498299"/>
            <a:ext cx="2202866" cy="2134026"/>
          </a:xfrm>
          <a:custGeom>
            <a:avLst/>
            <a:gdLst/>
            <a:ahLst/>
            <a:cxnLst/>
            <a:rect l="l" t="t" r="r" b="b"/>
            <a:pathLst>
              <a:path w="2202866" h="2134026">
                <a:moveTo>
                  <a:pt x="0" y="0"/>
                </a:moveTo>
                <a:lnTo>
                  <a:pt x="2202866" y="0"/>
                </a:lnTo>
                <a:lnTo>
                  <a:pt x="2202866" y="2134026"/>
                </a:lnTo>
                <a:lnTo>
                  <a:pt x="0" y="2134026"/>
                </a:lnTo>
                <a:lnTo>
                  <a:pt x="0" y="0"/>
                </a:lnTo>
                <a:close/>
              </a:path>
            </a:pathLst>
          </a:custGeom>
          <a:blipFill>
            <a:blip r:embed="rId6"/>
            <a:stretch>
              <a:fillRect/>
            </a:stretch>
          </a:blipFill>
        </p:spPr>
      </p:sp>
      <p:sp>
        <p:nvSpPr>
          <p:cNvPr id="13" name="TextBox 13"/>
          <p:cNvSpPr txBox="1"/>
          <p:nvPr/>
        </p:nvSpPr>
        <p:spPr>
          <a:xfrm>
            <a:off x="4013169" y="3891147"/>
            <a:ext cx="10782285" cy="2823083"/>
          </a:xfrm>
          <a:prstGeom prst="rect">
            <a:avLst/>
          </a:prstGeom>
        </p:spPr>
        <p:txBody>
          <a:bodyPr lIns="0" tIns="0" rIns="0" bIns="0" rtlCol="0" anchor="t">
            <a:spAutoFit/>
          </a:bodyPr>
          <a:lstStyle/>
          <a:p>
            <a:pPr algn="ctr">
              <a:lnSpc>
                <a:spcPts val="5565"/>
              </a:lnSpc>
            </a:pPr>
            <a:r>
              <a:rPr lang="en-US" sz="4599">
                <a:solidFill>
                  <a:srgbClr val="FF3131"/>
                </a:solidFill>
                <a:latin typeface="Calistoga"/>
                <a:ea typeface="Calistoga"/>
                <a:cs typeface="Calistoga"/>
                <a:sym typeface="Calistoga"/>
              </a:rPr>
              <a:t>Câu 2: </a:t>
            </a:r>
          </a:p>
          <a:p>
            <a:pPr algn="ctr">
              <a:lnSpc>
                <a:spcPts val="5565"/>
              </a:lnSpc>
            </a:pPr>
            <a:r>
              <a:rPr lang="en-US" sz="4599">
                <a:solidFill>
                  <a:srgbClr val="FF3131"/>
                </a:solidFill>
                <a:latin typeface="Calistoga"/>
                <a:ea typeface="Calistoga"/>
                <a:cs typeface="Calistoga"/>
                <a:sym typeface="Calistoga"/>
              </a:rPr>
              <a:t>Tại sao quân Minh phải chấp nhận</a:t>
            </a:r>
          </a:p>
          <a:p>
            <a:pPr algn="ctr">
              <a:lnSpc>
                <a:spcPts val="5565"/>
              </a:lnSpc>
            </a:pPr>
            <a:r>
              <a:rPr lang="en-US" sz="4599">
                <a:solidFill>
                  <a:srgbClr val="FF3131"/>
                </a:solidFill>
                <a:latin typeface="Calistoga"/>
                <a:ea typeface="Calistoga"/>
                <a:cs typeface="Calistoga"/>
                <a:sym typeface="Calistoga"/>
              </a:rPr>
              <a:t> đề nghị tạm hoà của Lê Lợi?</a:t>
            </a:r>
          </a:p>
          <a:p>
            <a:pPr algn="ctr">
              <a:lnSpc>
                <a:spcPts val="5565"/>
              </a:lnSpc>
            </a:pPr>
            <a:endParaRPr lang="en-US" sz="4599">
              <a:solidFill>
                <a:srgbClr val="FF3131"/>
              </a:solidFill>
              <a:latin typeface="Calistoga"/>
              <a:ea typeface="Calistoga"/>
              <a:cs typeface="Calistoga"/>
              <a:sym typeface="Calistoga"/>
            </a:endParaRPr>
          </a:p>
        </p:txBody>
      </p:sp>
      <p:sp>
        <p:nvSpPr>
          <p:cNvPr id="14" name="TextBox 14"/>
          <p:cNvSpPr txBox="1"/>
          <p:nvPr/>
        </p:nvSpPr>
        <p:spPr>
          <a:xfrm>
            <a:off x="3885875" y="1731643"/>
            <a:ext cx="10555724" cy="1401442"/>
          </a:xfrm>
          <a:prstGeom prst="rect">
            <a:avLst/>
          </a:prstGeom>
        </p:spPr>
        <p:txBody>
          <a:bodyPr lIns="0" tIns="0" rIns="0" bIns="0" rtlCol="0" anchor="t">
            <a:spAutoFit/>
          </a:bodyPr>
          <a:lstStyle/>
          <a:p>
            <a:pPr algn="ctr">
              <a:lnSpc>
                <a:spcPts val="11480"/>
              </a:lnSpc>
            </a:pPr>
            <a:r>
              <a:rPr lang="en-US" sz="8200">
                <a:solidFill>
                  <a:srgbClr val="7A5139"/>
                </a:solidFill>
                <a:latin typeface="Calistoga"/>
                <a:ea typeface="Calistoga"/>
                <a:cs typeface="Calistoga"/>
                <a:sym typeface="Calistoga"/>
              </a:rPr>
              <a:t>THẢO LUẬN NHÓM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1229</Words>
  <Application>Microsoft Office PowerPoint</Application>
  <PresentationFormat>Custom</PresentationFormat>
  <Paragraphs>84</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Romman</vt:lpstr>
      <vt:lpstr>Calibri</vt:lpstr>
      <vt:lpstr>DejaVu Serif Bold</vt:lpstr>
      <vt:lpstr>DejaVu Serif Bold Italics</vt:lpstr>
      <vt:lpstr>DejaVu Serif</vt:lpstr>
      <vt:lpstr>Calistoga</vt:lpstr>
      <vt:lpstr>DejaVu Serif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19</dc:title>
  <cp:lastModifiedBy>Administrator</cp:lastModifiedBy>
  <cp:revision>7</cp:revision>
  <dcterms:created xsi:type="dcterms:W3CDTF">2006-08-16T00:00:00Z</dcterms:created>
  <dcterms:modified xsi:type="dcterms:W3CDTF">2025-04-14T02:29:02Z</dcterms:modified>
  <dc:identifier>DAGY_sz5evM</dc:identifier>
</cp:coreProperties>
</file>