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2" r:id="rId4"/>
    <p:sldId id="421" r:id="rId5"/>
    <p:sldId id="412" r:id="rId6"/>
    <p:sldId id="423" r:id="rId7"/>
    <p:sldId id="415" r:id="rId8"/>
    <p:sldId id="416" r:id="rId9"/>
    <p:sldId id="424" r:id="rId10"/>
    <p:sldId id="417" r:id="rId11"/>
    <p:sldId id="335" r:id="rId12"/>
    <p:sldId id="418" r:id="rId13"/>
    <p:sldId id="419" r:id="rId14"/>
    <p:sldId id="420" r:id="rId15"/>
    <p:sldId id="276" r:id="rId16"/>
    <p:sldId id="41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9" d="100"/>
          <a:sy n="79" d="100"/>
        </p:scale>
        <p:origin x="12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409" y="65141"/>
            <a:ext cx="11351338" cy="461665"/>
          </a:xfrm>
          <a:prstGeom prst="rect">
            <a:avLst/>
          </a:prstGeom>
        </p:spPr>
        <p:txBody>
          <a:bodyPr wrap="square">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43, BÀI 12. NGÀNH NGHỀ PHỔ BIẾN TRONG LĨNH VỰC KỸ THUẬT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5439"/>
            <a:ext cx="12327082" cy="6863417"/>
          </a:xfrm>
          <a:prstGeom prst="rect">
            <a:avLst/>
          </a:prstGeom>
        </p:spPr>
        <p:txBody>
          <a:bodyPr wrap="square">
            <a:spAutoFit/>
          </a:bodyPr>
          <a:lstStyle/>
          <a:p>
            <a:r>
              <a:rPr lang="en-US" sz="4000" dirty="0" err="1">
                <a:latin typeface="Times New Roman" panose="02020603050405020304" pitchFamily="18" charset="0"/>
                <a:cs typeface="Times New Roman" panose="02020603050405020304" pitchFamily="18" charset="0"/>
              </a:rPr>
              <a:t>Ngoài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mỗi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lĩnh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riêng</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sư</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tử</a:t>
            </a:r>
            <a:r>
              <a:rPr lang="en-US" sz="4000" dirty="0">
                <a:latin typeface="Times New Roman" panose="02020603050405020304" pitchFamily="18" charset="0"/>
                <a:cs typeface="Times New Roman" panose="02020603050405020304" pitchFamily="18" charset="0"/>
              </a:rPr>
              <a:t>.</a:t>
            </a:r>
          </a:p>
          <a:p>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thuật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kĩ</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thuật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ráp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a:t>
            </a:r>
          </a:p>
          <a:p>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Nắm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toàn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хáс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саo</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94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6624041" cy="5258765"/>
          </a:xfrm>
          <a:prstGeom prst="rect">
            <a:avLst/>
          </a:prstGeom>
        </p:spPr>
      </p:pic>
      <p:sp>
        <p:nvSpPr>
          <p:cNvPr id="5" name="Rectangle 4"/>
          <p:cNvSpPr/>
          <p:nvPr/>
        </p:nvSpPr>
        <p:spPr>
          <a:xfrm>
            <a:off x="7006453" y="1242036"/>
            <a:ext cx="4803112" cy="526297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Bài 1. a) Kĩ sư điện tử: thực hiện nhiệm vụ nghiên cứu, thiết kế, chỉ đạo việc xây dựng, vận hành, bảo trì và sửa chữa linh kiện, thiết bị điện tử.</a:t>
            </a:r>
          </a:p>
          <a:p>
            <a:r>
              <a:rPr lang="vi-VN" sz="2400" b="1">
                <a:solidFill>
                  <a:srgbClr val="0000FF"/>
                </a:solidFill>
                <a:latin typeface="Times New Roman" panose="02020603050405020304" pitchFamily="18" charset="0"/>
                <a:cs typeface="Times New Roman" panose="02020603050405020304" pitchFamily="18" charset="0"/>
              </a:rPr>
              <a:t>b) Kĩ sư điện: thực hiện nhiệm vụ nghiên cứu, thiết kế, chỉ đạo việc xây dựng, vận hành, bảo trì và sửa chữa hệ thống, linh kiện, động cơ và thiết bị điện.</a:t>
            </a:r>
          </a:p>
          <a:p>
            <a:r>
              <a:rPr lang="vi-VN" sz="2400" b="1">
                <a:solidFill>
                  <a:srgbClr val="0000FF"/>
                </a:solidFill>
                <a:latin typeface="Times New Roman" panose="02020603050405020304" pitchFamily="18" charset="0"/>
                <a:cs typeface="Times New Roman" panose="02020603050405020304" pitchFamily="18" charset="0"/>
              </a:rPr>
              <a:t>c), d)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2" y="578583"/>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15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46824" y="367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133954" y="1532690"/>
            <a:ext cx="3222195" cy="5258765"/>
          </a:xfrm>
          <a:prstGeom prst="rect">
            <a:avLst/>
          </a:prstGeom>
        </p:spPr>
      </p:pic>
      <p:sp>
        <p:nvSpPr>
          <p:cNvPr id="5" name="Rectangle 4"/>
          <p:cNvSpPr/>
          <p:nvPr/>
        </p:nvSpPr>
        <p:spPr>
          <a:xfrm>
            <a:off x="3496826" y="1321674"/>
            <a:ext cx="8571244" cy="5355312"/>
          </a:xfrm>
          <a:prstGeom prst="rect">
            <a:avLst/>
          </a:prstGeom>
        </p:spPr>
        <p:txBody>
          <a:bodyPr wrap="square">
            <a:spAutoFit/>
          </a:bodyPr>
          <a:lstStyle/>
          <a:p>
            <a:r>
              <a:rPr lang="vi-VN" sz="1900" b="1">
                <a:solidFill>
                  <a:srgbClr val="0000FF"/>
                </a:solidFill>
                <a:latin typeface="Times New Roman" panose="02020603050405020304" pitchFamily="18" charset="0"/>
                <a:cs typeface="Times New Roman" panose="02020603050405020304" pitchFamily="18" charset="0"/>
              </a:rPr>
              <a:t>Bài 2. Người lao động làm việc trong lĩnh vực kĩ thuật điện cần đáp ứng các yêu cầu về phẩm chất và năng lực sau:</a:t>
            </a:r>
          </a:p>
          <a:p>
            <a:r>
              <a:rPr lang="vi-VN" sz="1900" b="1">
                <a:solidFill>
                  <a:srgbClr val="0000FF"/>
                </a:solidFill>
                <a:latin typeface="Times New Roman" panose="02020603050405020304" pitchFamily="18" charset="0"/>
                <a:cs typeface="Times New Roman" panose="02020603050405020304" pitchFamily="18" charset="0"/>
              </a:rPr>
              <a:t>1. Phẩm chất</a:t>
            </a:r>
          </a:p>
          <a:p>
            <a:r>
              <a:rPr lang="vi-VN" sz="1900" b="1">
                <a:solidFill>
                  <a:srgbClr val="0000FF"/>
                </a:solidFill>
                <a:latin typeface="Times New Roman" panose="02020603050405020304" pitchFamily="18" charset="0"/>
                <a:cs typeface="Times New Roman" panose="02020603050405020304" pitchFamily="18" charset="0"/>
              </a:rPr>
              <a:t>- Nhanh nhẹn, cẩn thận, tỉ mỉ, kiên trì, tập trung.</a:t>
            </a:r>
          </a:p>
          <a:p>
            <a:r>
              <a:rPr lang="vi-VN" sz="1900" b="1">
                <a:solidFill>
                  <a:srgbClr val="0000FF"/>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1900" b="1">
                <a:solidFill>
                  <a:srgbClr val="0000FF"/>
                </a:solidFill>
                <a:latin typeface="Times New Roman" panose="02020603050405020304" pitchFamily="18" charset="0"/>
                <a:cs typeface="Times New Roman" panose="02020603050405020304" pitchFamily="18" charset="0"/>
              </a:rPr>
              <a:t>- Có sức khoẻ tốt và không sợ độ cao.</a:t>
            </a:r>
          </a:p>
          <a:p>
            <a:r>
              <a:rPr lang="vi-VN" sz="1900" b="1">
                <a:solidFill>
                  <a:srgbClr val="0000FF"/>
                </a:solidFill>
                <a:latin typeface="Times New Roman" panose="02020603050405020304" pitchFamily="18" charset="0"/>
                <a:cs typeface="Times New Roman" panose="02020603050405020304" pitchFamily="18" charset="0"/>
              </a:rPr>
              <a:t>2. Năng lực</a:t>
            </a:r>
          </a:p>
          <a:p>
            <a:r>
              <a:rPr lang="vi-VN" sz="1900" b="1">
                <a:solidFill>
                  <a:srgbClr val="0000FF"/>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1900" b="1">
                <a:solidFill>
                  <a:srgbClr val="0000FF"/>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1900" b="1">
                <a:solidFill>
                  <a:srgbClr val="0000FF"/>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1900" b="1">
                <a:solidFill>
                  <a:srgbClr val="0000FF"/>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1900" b="1">
                <a:solidFill>
                  <a:srgbClr val="0000FF"/>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1900" b="1">
                <a:solidFill>
                  <a:srgbClr val="0000FF"/>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1900" b="1">
                <a:solidFill>
                  <a:srgbClr val="0000FF"/>
                </a:solidFill>
                <a:latin typeface="Times New Roman" panose="02020603050405020304" pitchFamily="18" charset="0"/>
                <a:cs typeface="Times New Roman" panose="02020603050405020304" pitchFamily="18" charset="0"/>
              </a:rPr>
              <a:t>х</a:t>
            </a:r>
            <a:r>
              <a:rPr lang="vi-VN" sz="1900" b="1">
                <a:solidFill>
                  <a:srgbClr val="0000FF"/>
                </a:solidFill>
                <a:latin typeface="Times New Roman" panose="02020603050405020304" pitchFamily="18" charset="0"/>
                <a:cs typeface="Times New Roman" panose="02020603050405020304" pitchFamily="18" charset="0"/>
              </a:rPr>
              <a:t>á</a:t>
            </a:r>
            <a:r>
              <a:rPr lang="az-Cyrl-AZ" sz="1900" b="1">
                <a:solidFill>
                  <a:srgbClr val="0000FF"/>
                </a:solidFill>
                <a:latin typeface="Times New Roman" panose="02020603050405020304" pitchFamily="18" charset="0"/>
                <a:cs typeface="Times New Roman" panose="02020603050405020304" pitchFamily="18" charset="0"/>
              </a:rPr>
              <a:t>с са</a:t>
            </a:r>
            <a:r>
              <a:rPr lang="vi-VN" sz="1900" b="1">
                <a:solidFill>
                  <a:srgbClr val="0000FF"/>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689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ty, </a:t>
            </a:r>
            <a:r>
              <a:rPr lang="en-US" sz="2800" b="1" dirty="0" err="1">
                <a:latin typeface="Times New Roman" panose="02020603050405020304" pitchFamily="18" charset="0"/>
                <a:cs typeface="Times New Roman" panose="02020603050405020304" pitchFamily="18" charset="0"/>
              </a:rPr>
              <a:t>xí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a:solidFill>
                  <a:srgbClr val="0000FF"/>
                </a:solidFill>
                <a:latin typeface="Times New Roman" panose="02020603050405020304" pitchFamily="18" charset="0"/>
                <a:cs typeface="Times New Roman" panose="02020603050405020304" pitchFamily="18" charset="0"/>
              </a:rPr>
              <a:t>-</a:t>
            </a:r>
            <a:r>
              <a:rPr lang="en-US" sz="2200" b="1">
                <a:solidFill>
                  <a:srgbClr val="0000FF"/>
                </a:solidFill>
                <a:latin typeface="Times New Roman" panose="02020603050405020304" pitchFamily="18" charset="0"/>
                <a:cs typeface="Times New Roman" panose="02020603050405020304" pitchFamily="18" charset="0"/>
              </a:rPr>
              <a:t> </a:t>
            </a:r>
            <a:r>
              <a:rPr lang="vi-VN" sz="2200" b="1">
                <a:solidFill>
                  <a:srgbClr val="0000FF"/>
                </a:solidFill>
                <a:latin typeface="Times New Roman" panose="02020603050405020304" pitchFamily="18" charset="0"/>
                <a:cs typeface="Times New Roman" panose="02020603050405020304" pitchFamily="18" charset="0"/>
              </a:rPr>
              <a:t>ĐH 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9456" y="0"/>
            <a:ext cx="4779265" cy="6059424"/>
          </a:xfrm>
          <a:prstGeom prst="rect">
            <a:avLst/>
          </a:prstGeom>
        </p:spPr>
      </p:pic>
      <p:sp>
        <p:nvSpPr>
          <p:cNvPr id="5" name="TextBox 4">
            <a:extLst>
              <a:ext uri="{FF2B5EF4-FFF2-40B4-BE49-F238E27FC236}">
                <a16:creationId xmlns:a16="http://schemas.microsoft.com/office/drawing/2014/main" id="{32F9355E-5D99-4B24-B34A-4E769625FE12}"/>
              </a:ext>
            </a:extLst>
          </p:cNvPr>
          <p:cNvSpPr txBox="1"/>
          <p:nvPr/>
        </p:nvSpPr>
        <p:spPr>
          <a:xfrm>
            <a:off x="1034196" y="6228636"/>
            <a:ext cx="4501662" cy="553998"/>
          </a:xfrm>
          <a:prstGeom prst="rect">
            <a:avLst/>
          </a:prstGeom>
          <a:noFill/>
        </p:spPr>
        <p:txBody>
          <a:bodyPr wrap="square" rtlCol="0">
            <a:spAutoFit/>
          </a:bodyPr>
          <a:lstStyle/>
          <a:p>
            <a:r>
              <a:rPr lang="en-US" sz="3000" b="1" i="1" dirty="0" err="1">
                <a:latin typeface="Times New Roman" panose="02020603050405020304" pitchFamily="18" charset="0"/>
                <a:cs typeface="Times New Roman" panose="02020603050405020304" pitchFamily="18" charset="0"/>
              </a:rPr>
              <a:t>Thiết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kế</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hệ</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điện</a:t>
            </a:r>
            <a:endParaRPr lang="en-US" sz="3000" b="1"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D7313C-7CF3-49AD-9F18-24C4CA883B02}"/>
              </a:ext>
            </a:extLst>
          </p:cNvPr>
          <p:cNvSpPr txBox="1"/>
          <p:nvPr/>
        </p:nvSpPr>
        <p:spPr>
          <a:xfrm>
            <a:off x="4998721" y="214021"/>
            <a:ext cx="7278623" cy="6247864"/>
          </a:xfrm>
          <a:prstGeom prst="rect">
            <a:avLst/>
          </a:prstGeom>
          <a:noFill/>
        </p:spPr>
        <p:txBody>
          <a:bodyPr wrap="square">
            <a:spAutoFit/>
          </a:bodyPr>
          <a:lstStyle/>
          <a:p>
            <a:r>
              <a:rPr lang="vi-VN" sz="4000" dirty="0">
                <a:solidFill>
                  <a:srgbClr val="FF0000"/>
                </a:solidFill>
                <a:latin typeface="Times New Roman" panose="02020603050405020304" pitchFamily="18" charset="0"/>
                <a:cs typeface="Times New Roman" panose="02020603050405020304" pitchFamily="18" charset="0"/>
              </a:rPr>
              <a:t>- Kĩ sư điện: </a:t>
            </a:r>
            <a:r>
              <a:rPr lang="vi-VN" sz="4000" dirty="0">
                <a:latin typeface="Times New Roman" panose="02020603050405020304" pitchFamily="18" charset="0"/>
                <a:cs typeface="Times New Roman" panose="02020603050405020304" pitchFamily="18" charset="0"/>
              </a:rPr>
              <a:t>thực hiện nhiệm vụ nghiên cứu, thiết kế, chỉ đạo việc xây dựng, vận hành, bảo trì và sửa chữa hệ thống, linh kiện, động cơ và thiết bị điện.</a:t>
            </a:r>
          </a:p>
          <a:p>
            <a:r>
              <a:rPr lang="vi-VN" sz="4000" dirty="0">
                <a:solidFill>
                  <a:srgbClr val="FF0000"/>
                </a:solidFill>
                <a:latin typeface="Times New Roman" panose="02020603050405020304" pitchFamily="18" charset="0"/>
                <a:cs typeface="Times New Roman" panose="02020603050405020304" pitchFamily="18" charset="0"/>
              </a:rPr>
              <a:t>- Kĩ sư điện tử: </a:t>
            </a:r>
            <a:r>
              <a:rPr lang="vi-VN" sz="4000" dirty="0">
                <a:latin typeface="Times New Roman" panose="02020603050405020304" pitchFamily="18" charset="0"/>
                <a:cs typeface="Times New Roman" panose="02020603050405020304" pitchFamily="18" charset="0"/>
              </a:rPr>
              <a:t>thực hiện nhiệm vụ nghiên cứu, thiết kế, chỉ đạo việc xây dựng, vận hành, bảo trì và sửa chữa linh kiện, thiết bị điện tử.</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 công lắp đặt hệ thống điện công nghiệp | 5 bước chuẩn nhất">
            <a:extLst>
              <a:ext uri="{FF2B5EF4-FFF2-40B4-BE49-F238E27FC236}">
                <a16:creationId xmlns:a16="http://schemas.microsoft.com/office/drawing/2014/main" id="{81AC74B7-0CB8-4B77-A808-1AC847F6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8" y="109728"/>
            <a:ext cx="5392864" cy="5718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72B065-A1EE-467A-B83E-024AEEECAAE8}"/>
              </a:ext>
            </a:extLst>
          </p:cNvPr>
          <p:cNvSpPr txBox="1"/>
          <p:nvPr/>
        </p:nvSpPr>
        <p:spPr>
          <a:xfrm>
            <a:off x="182880" y="6131100"/>
            <a:ext cx="5742432" cy="553998"/>
          </a:xfrm>
          <a:prstGeom prst="rect">
            <a:avLst/>
          </a:prstGeom>
          <a:noFill/>
        </p:spPr>
        <p:txBody>
          <a:bodyPr wrap="square" rtlCol="0">
            <a:spAutoFit/>
          </a:bodyPr>
          <a:lstStyle/>
          <a:p>
            <a:r>
              <a:rPr lang="en-US" sz="3000" b="1" i="1" dirty="0" err="1">
                <a:latin typeface="Times New Roman" panose="02020603050405020304" pitchFamily="18" charset="0"/>
                <a:cs typeface="Times New Roman" panose="02020603050405020304" pitchFamily="18" charset="0"/>
              </a:rPr>
              <a:t>Lắp</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đặt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hệ</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điện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theo</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thiết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kế</a:t>
            </a:r>
            <a:endParaRPr lang="en-US" sz="30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8FCDA1-128C-4E54-8B72-EA208AC44927}"/>
              </a:ext>
            </a:extLst>
          </p:cNvPr>
          <p:cNvSpPr txBox="1"/>
          <p:nvPr/>
        </p:nvSpPr>
        <p:spPr>
          <a:xfrm>
            <a:off x="5681472" y="719251"/>
            <a:ext cx="6620256" cy="4708981"/>
          </a:xfrm>
          <a:prstGeom prst="rect">
            <a:avLst/>
          </a:prstGeom>
          <a:noFill/>
        </p:spPr>
        <p:txBody>
          <a:bodyPr wrap="square">
            <a:spAutoFit/>
          </a:bodyPr>
          <a:lstStyle/>
          <a:p>
            <a:r>
              <a:rPr lang="vi-VN" sz="5000" dirty="0">
                <a:solidFill>
                  <a:srgbClr val="FF0000"/>
                </a:solidFill>
                <a:latin typeface="Times New Roman" panose="02020603050405020304" pitchFamily="18" charset="0"/>
                <a:cs typeface="Times New Roman" panose="02020603050405020304" pitchFamily="18" charset="0"/>
              </a:rPr>
              <a:t>- Thợ điện: </a:t>
            </a:r>
            <a:r>
              <a:rPr lang="vi-VN" sz="5000" dirty="0">
                <a:latin typeface="Times New Roman" panose="02020603050405020304" pitchFamily="18" charset="0"/>
                <a:cs typeface="Times New Roman" panose="02020603050405020304" pitchFamily="18" charset="0"/>
              </a:rPr>
              <a:t>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969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52F7D1-7DC9-41BF-BE32-9B6C8D56DD44}"/>
              </a:ext>
            </a:extLst>
          </p:cNvPr>
          <p:cNvPicPr>
            <a:picLocks noChangeAspect="1"/>
          </p:cNvPicPr>
          <p:nvPr/>
        </p:nvPicPr>
        <p:blipFill>
          <a:blip r:embed="rId2"/>
          <a:stretch>
            <a:fillRect/>
          </a:stretch>
        </p:blipFill>
        <p:spPr>
          <a:xfrm>
            <a:off x="321571" y="0"/>
            <a:ext cx="6067037" cy="5974080"/>
          </a:xfrm>
          <a:prstGeom prst="rect">
            <a:avLst/>
          </a:prstGeom>
        </p:spPr>
      </p:pic>
      <p:sp>
        <p:nvSpPr>
          <p:cNvPr id="7" name="TextBox 6">
            <a:extLst>
              <a:ext uri="{FF2B5EF4-FFF2-40B4-BE49-F238E27FC236}">
                <a16:creationId xmlns:a16="http://schemas.microsoft.com/office/drawing/2014/main" id="{53AB11B4-FACC-4163-B66D-C30D4F358A6C}"/>
              </a:ext>
            </a:extLst>
          </p:cNvPr>
          <p:cNvSpPr txBox="1"/>
          <p:nvPr/>
        </p:nvSpPr>
        <p:spPr>
          <a:xfrm>
            <a:off x="475488" y="6228636"/>
            <a:ext cx="6400800" cy="553998"/>
          </a:xfrm>
          <a:prstGeom prst="rect">
            <a:avLst/>
          </a:prstGeom>
          <a:noFill/>
        </p:spPr>
        <p:txBody>
          <a:bodyPr wrap="square" rtlCol="0">
            <a:spAutoFit/>
          </a:bodyPr>
          <a:lstStyle/>
          <a:p>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Kiểm</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tra</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hệ</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thống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điện</a:t>
            </a:r>
            <a:endParaRPr lang="en-US" sz="3000" b="1"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D8EF8DA-A544-488D-A63D-B0E5210685D9}"/>
              </a:ext>
            </a:extLst>
          </p:cNvPr>
          <p:cNvSpPr txBox="1"/>
          <p:nvPr/>
        </p:nvSpPr>
        <p:spPr>
          <a:xfrm>
            <a:off x="6486144" y="397871"/>
            <a:ext cx="5384285" cy="5632311"/>
          </a:xfrm>
          <a:prstGeom prst="rect">
            <a:avLst/>
          </a:prstGeom>
          <a:noFill/>
        </p:spPr>
        <p:txBody>
          <a:bodyPr wrap="square">
            <a:spAutoFit/>
          </a:bodyPr>
          <a:lstStyle/>
          <a:p>
            <a:r>
              <a:rPr lang="vi-VN" sz="4500" dirty="0">
                <a:solidFill>
                  <a:srgbClr val="FF0000"/>
                </a:solidFill>
                <a:latin typeface="Times New Roman" panose="02020603050405020304" pitchFamily="18" charset="0"/>
                <a:cs typeface="Times New Roman" panose="02020603050405020304" pitchFamily="18" charset="0"/>
              </a:rPr>
              <a:t>- Kĩ thuật viên kĩ thuật điện: </a:t>
            </a:r>
            <a:r>
              <a:rPr lang="vi-VN" sz="4500" dirty="0">
                <a:latin typeface="Times New Roman" panose="02020603050405020304" pitchFamily="18" charset="0"/>
                <a:cs typeface="Times New Roman" panose="02020603050405020304" pitchFamily="18" charset="0"/>
              </a:rPr>
              <a:t>thực hiện nhiệm vụ hỗ trợ kĩ thuật để nghiên cứu, thiết kế, sản xuất, lắp ráp, vận hành, bảo trì, sửa chữa thiết bị điện và hệ thống phân phối điện.</a:t>
            </a:r>
          </a:p>
        </p:txBody>
      </p:sp>
    </p:spTree>
    <p:extLst>
      <p:ext uri="{BB962C8B-B14F-4D97-AF65-F5344CB8AC3E}">
        <p14:creationId xmlns:p14="http://schemas.microsoft.com/office/powerpoint/2010/main" val="96533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a:t>
            </a:r>
          </a:p>
          <a:p>
            <a:r>
              <a:rPr lang="en-US" sz="2000" b="1" dirty="0">
                <a:latin typeface="Times New Roman" panose="02020603050405020304" pitchFamily="18" charset="0"/>
                <a:cs typeface="Times New Roman" panose="02020603050405020304" pitchFamily="18" charset="0"/>
              </a:rPr>
              <a:t>1.Theo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12.2 </a:t>
            </a:r>
            <a:r>
              <a:rPr lang="en-US" sz="2000" b="1" dirty="0" err="1">
                <a:latin typeface="Times New Roman" panose="02020603050405020304" pitchFamily="18" charset="0"/>
                <a:cs typeface="Times New Roman" panose="02020603050405020304" pitchFamily="18" charset="0"/>
              </a:rPr>
              <a:t>mô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lĩnh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21571" y="770452"/>
            <a:ext cx="5569273" cy="2163401"/>
          </a:xfrm>
          <a:prstGeom prst="rect">
            <a:avLst/>
          </a:prstGeom>
        </p:spPr>
      </p:pic>
      <p:pic>
        <p:nvPicPr>
          <p:cNvPr id="7" name="Picture 6"/>
          <p:cNvPicPr>
            <a:picLocks noChangeAspect="1"/>
          </p:cNvPicPr>
          <p:nvPr/>
        </p:nvPicPr>
        <p:blipFill>
          <a:blip r:embed="rId4"/>
          <a:stretch>
            <a:fillRect/>
          </a:stretch>
        </p:blipFill>
        <p:spPr>
          <a:xfrm>
            <a:off x="321571" y="3825077"/>
            <a:ext cx="5569273" cy="2260138"/>
          </a:xfrm>
          <a:prstGeom prst="rect">
            <a:avLst/>
          </a:prstGeom>
        </p:spPr>
      </p:pic>
      <p:sp>
        <p:nvSpPr>
          <p:cNvPr id="6" name="TextBox 5"/>
          <p:cNvSpPr txBox="1"/>
          <p:nvPr/>
        </p:nvSpPr>
        <p:spPr>
          <a:xfrm>
            <a:off x="1174812" y="3079970"/>
            <a:ext cx="4501662" cy="400110"/>
          </a:xfrm>
          <a:prstGeom prst="rect">
            <a:avLst/>
          </a:prstGeom>
          <a:noFill/>
        </p:spPr>
        <p:txBody>
          <a:bodyPr wrap="square" rtlCol="0">
            <a:spAutoFit/>
          </a:bodyPr>
          <a:lstStyle/>
          <a:p>
            <a:r>
              <a:rPr lang="en-US" sz="2000" b="1" i="1" dirty="0">
                <a:solidFill>
                  <a:srgbClr val="FF0000"/>
                </a:solidFill>
                <a:latin typeface="Times New Roman" panose="02020603050405020304" pitchFamily="18" charset="0"/>
                <a:cs typeface="Times New Roman" panose="02020603050405020304" pitchFamily="18" charset="0"/>
              </a:rPr>
              <a:t>a) </a:t>
            </a:r>
            <a:r>
              <a:rPr lang="en-US" sz="2000" b="1" i="1" dirty="0" err="1">
                <a:solidFill>
                  <a:srgbClr val="FF0000"/>
                </a:solidFill>
                <a:latin typeface="Times New Roman" panose="02020603050405020304" pitchFamily="18" charset="0"/>
                <a:cs typeface="Times New Roman" panose="02020603050405020304" pitchFamily="18" charset="0"/>
              </a:rPr>
              <a:t>Vận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hành</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hệ</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thống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điện</a:t>
            </a:r>
            <a:endParaRPr lang="en-US" sz="20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310365" y="960405"/>
            <a:ext cx="5126334" cy="1938992"/>
          </a:xfrm>
          <a:prstGeom prst="rect">
            <a:avLst/>
          </a:prstGeom>
          <a:noFill/>
        </p:spPr>
        <p:txBody>
          <a:bodyPr wrap="square" rtlCol="0">
            <a:spAutoFit/>
          </a:bodyPr>
          <a:lstStyle/>
          <a:p>
            <a:r>
              <a:rPr lang="en-US" sz="4000" i="1" dirty="0">
                <a:latin typeface="Times New Roman" panose="02020603050405020304" pitchFamily="18" charset="0"/>
                <a:cs typeface="Times New Roman" panose="02020603050405020304" pitchFamily="18" charset="0"/>
              </a:rPr>
              <a:t>a) </a:t>
            </a:r>
            <a:r>
              <a:rPr lang="en-US" sz="4000" i="1" dirty="0" err="1">
                <a:latin typeface="Times New Roman" panose="02020603050405020304" pitchFamily="18" charset="0"/>
                <a:cs typeface="Times New Roman" panose="02020603050405020304" pitchFamily="18" charset="0"/>
              </a:rPr>
              <a:t>Vận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hành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hệ</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thống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điện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Kĩ</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thuật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viên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kĩ</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thuật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điện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điện</a:t>
            </a:r>
            <a:endParaRPr lang="en-US" sz="4000"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6231332"/>
            <a:ext cx="4501662" cy="400110"/>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c) </a:t>
            </a:r>
            <a:r>
              <a:rPr lang="en-US" sz="2000" i="1" dirty="0" err="1">
                <a:latin typeface="Times New Roman" panose="02020603050405020304" pitchFamily="18" charset="0"/>
                <a:cs typeface="Times New Roman" panose="02020603050405020304" pitchFamily="18" charset="0"/>
              </a:rPr>
              <a:t>Bảo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trì</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bị</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điện</a:t>
            </a:r>
            <a:endParaRPr lang="en-US" sz="2000" i="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3052BD3-85A6-4F81-AE69-64931670842B}"/>
              </a:ext>
            </a:extLst>
          </p:cNvPr>
          <p:cNvSpPr txBox="1"/>
          <p:nvPr/>
        </p:nvSpPr>
        <p:spPr>
          <a:xfrm>
            <a:off x="6742176" y="4686038"/>
            <a:ext cx="4291584" cy="1323439"/>
          </a:xfrm>
          <a:prstGeom prst="rect">
            <a:avLst/>
          </a:prstGeom>
          <a:noFill/>
        </p:spPr>
        <p:txBody>
          <a:bodyPr wrap="square">
            <a:spAutoFit/>
          </a:bodyPr>
          <a:lstStyle/>
          <a:p>
            <a:r>
              <a:rPr lang="en-US" sz="4000" i="1" dirty="0">
                <a:latin typeface="Times New Roman" panose="02020603050405020304" pitchFamily="18" charset="0"/>
                <a:cs typeface="Times New Roman" panose="02020603050405020304" pitchFamily="18" charset="0"/>
              </a:rPr>
              <a:t>c) </a:t>
            </a:r>
            <a:r>
              <a:rPr lang="en-US" sz="4000" i="1" dirty="0" err="1">
                <a:latin typeface="Times New Roman" panose="02020603050405020304" pitchFamily="18" charset="0"/>
                <a:cs typeface="Times New Roman" panose="02020603050405020304" pitchFamily="18" charset="0"/>
              </a:rPr>
              <a:t>Bảo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bị</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điện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điện</a:t>
            </a:r>
            <a:r>
              <a:rPr lang="en-US" sz="4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15A63-8668-45AC-B58C-20844BA6EB62}"/>
              </a:ext>
            </a:extLst>
          </p:cNvPr>
          <p:cNvPicPr>
            <a:picLocks noChangeAspect="1"/>
          </p:cNvPicPr>
          <p:nvPr/>
        </p:nvPicPr>
        <p:blipFill>
          <a:blip r:embed="rId2"/>
          <a:stretch>
            <a:fillRect/>
          </a:stretch>
        </p:blipFill>
        <p:spPr>
          <a:xfrm>
            <a:off x="365065" y="136468"/>
            <a:ext cx="5730935" cy="2762465"/>
          </a:xfrm>
          <a:prstGeom prst="rect">
            <a:avLst/>
          </a:prstGeom>
        </p:spPr>
      </p:pic>
      <p:sp>
        <p:nvSpPr>
          <p:cNvPr id="5" name="TextBox 4">
            <a:extLst>
              <a:ext uri="{FF2B5EF4-FFF2-40B4-BE49-F238E27FC236}">
                <a16:creationId xmlns:a16="http://schemas.microsoft.com/office/drawing/2014/main" id="{D9E69519-E8CD-4D1F-AD71-AE27CACA3892}"/>
              </a:ext>
            </a:extLst>
          </p:cNvPr>
          <p:cNvSpPr txBox="1"/>
          <p:nvPr/>
        </p:nvSpPr>
        <p:spPr>
          <a:xfrm>
            <a:off x="643965" y="2898933"/>
            <a:ext cx="4501662" cy="400110"/>
          </a:xfrm>
          <a:prstGeom prst="rect">
            <a:avLst/>
          </a:prstGeom>
          <a:noFill/>
        </p:spPr>
        <p:txBody>
          <a:bodyPr wrap="square" rtlCol="0">
            <a:spAutoFit/>
          </a:bodyPr>
          <a:lstStyle/>
          <a:p>
            <a:r>
              <a:rPr lang="en-US" sz="2000" b="1" i="1" dirty="0">
                <a:solidFill>
                  <a:srgbClr val="FF0000"/>
                </a:solidFill>
                <a:latin typeface="Times New Roman" panose="02020603050405020304" pitchFamily="18" charset="0"/>
                <a:cs typeface="Times New Roman" panose="02020603050405020304" pitchFamily="18" charset="0"/>
              </a:rPr>
              <a:t>b) </a:t>
            </a:r>
            <a:r>
              <a:rPr lang="en-US" sz="2000" b="1" i="1" dirty="0" err="1">
                <a:solidFill>
                  <a:srgbClr val="FF0000"/>
                </a:solidFill>
                <a:latin typeface="Times New Roman" panose="02020603050405020304" pitchFamily="18" charset="0"/>
                <a:cs typeface="Times New Roman" panose="02020603050405020304" pitchFamily="18" charset="0"/>
              </a:rPr>
              <a:t>Kiểm</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tra</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phần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cứng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máy</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tính</a:t>
            </a:r>
            <a:endParaRPr lang="en-US" sz="20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2409804-5BA5-429D-BFA5-15D2C420C793}"/>
              </a:ext>
            </a:extLst>
          </p:cNvPr>
          <p:cNvPicPr>
            <a:picLocks noChangeAspect="1"/>
          </p:cNvPicPr>
          <p:nvPr/>
        </p:nvPicPr>
        <p:blipFill>
          <a:blip r:embed="rId3"/>
          <a:stretch>
            <a:fillRect/>
          </a:stretch>
        </p:blipFill>
        <p:spPr>
          <a:xfrm>
            <a:off x="398071" y="3276494"/>
            <a:ext cx="5664921" cy="2515456"/>
          </a:xfrm>
          <a:prstGeom prst="rect">
            <a:avLst/>
          </a:prstGeom>
        </p:spPr>
      </p:pic>
      <p:sp>
        <p:nvSpPr>
          <p:cNvPr id="7" name="TextBox 6">
            <a:extLst>
              <a:ext uri="{FF2B5EF4-FFF2-40B4-BE49-F238E27FC236}">
                <a16:creationId xmlns:a16="http://schemas.microsoft.com/office/drawing/2014/main" id="{09CC35C1-8A2C-4302-98F1-09DDB419B1D7}"/>
              </a:ext>
            </a:extLst>
          </p:cNvPr>
          <p:cNvSpPr txBox="1"/>
          <p:nvPr/>
        </p:nvSpPr>
        <p:spPr>
          <a:xfrm>
            <a:off x="302676" y="6192060"/>
            <a:ext cx="4501662" cy="400110"/>
          </a:xfrm>
          <a:prstGeom prst="rect">
            <a:avLst/>
          </a:prstGeom>
          <a:noFill/>
        </p:spPr>
        <p:txBody>
          <a:bodyPr wrap="square" rtlCol="0">
            <a:spAutoFit/>
          </a:bodyPr>
          <a:lstStyle/>
          <a:p>
            <a:r>
              <a:rPr lang="en-US" sz="2000" b="1" i="1" dirty="0">
                <a:solidFill>
                  <a:srgbClr val="FF0000"/>
                </a:solidFill>
                <a:latin typeface="Times New Roman" panose="02020603050405020304" pitchFamily="18" charset="0"/>
                <a:cs typeface="Times New Roman" panose="02020603050405020304" pitchFamily="18" charset="0"/>
              </a:rPr>
              <a:t>d) </a:t>
            </a:r>
            <a:r>
              <a:rPr lang="en-US" sz="2000" b="1" i="1" dirty="0" err="1">
                <a:solidFill>
                  <a:srgbClr val="FF0000"/>
                </a:solidFill>
                <a:latin typeface="Times New Roman" panose="02020603050405020304" pitchFamily="18" charset="0"/>
                <a:cs typeface="Times New Roman" panose="02020603050405020304" pitchFamily="18" charset="0"/>
              </a:rPr>
              <a:t>Thiết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kế</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hệ</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thống</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điện</a:t>
            </a:r>
            <a:endParaRPr lang="en-US" sz="20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85F92CF-743A-4901-99F5-561152556879}"/>
              </a:ext>
            </a:extLst>
          </p:cNvPr>
          <p:cNvSpPr txBox="1"/>
          <p:nvPr/>
        </p:nvSpPr>
        <p:spPr>
          <a:xfrm>
            <a:off x="6124269" y="612933"/>
            <a:ext cx="4501662" cy="1938992"/>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b) </a:t>
            </a:r>
            <a:r>
              <a:rPr lang="en-US" sz="4000" b="1" i="1" dirty="0" err="1">
                <a:latin typeface="Times New Roman" panose="02020603050405020304" pitchFamily="18" charset="0"/>
                <a:cs typeface="Times New Roman" panose="02020603050405020304" pitchFamily="18" charset="0"/>
              </a:rPr>
              <a:t>Kiểm</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tra</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phần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cứng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máy</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tính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Kĩ</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sư</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tử</a:t>
            </a:r>
            <a:r>
              <a:rPr lang="en-US" sz="4000" b="1" i="1"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E19543BC-F771-41B4-B43C-AB51D54EC1F6}"/>
              </a:ext>
            </a:extLst>
          </p:cNvPr>
          <p:cNvSpPr txBox="1"/>
          <p:nvPr/>
        </p:nvSpPr>
        <p:spPr>
          <a:xfrm>
            <a:off x="6173124" y="4076748"/>
            <a:ext cx="4501662" cy="1323439"/>
          </a:xfrm>
          <a:prstGeom prst="rect">
            <a:avLst/>
          </a:prstGeom>
          <a:noFill/>
        </p:spPr>
        <p:txBody>
          <a:bodyPr wrap="square" rtlCol="0">
            <a:spAutoFit/>
          </a:bodyPr>
          <a:lstStyle/>
          <a:p>
            <a:r>
              <a:rPr lang="en-US" sz="4000" b="1" i="1" dirty="0">
                <a:latin typeface="Times New Roman" panose="02020603050405020304" pitchFamily="18" charset="0"/>
                <a:cs typeface="Times New Roman" panose="02020603050405020304" pitchFamily="18" charset="0"/>
              </a:rPr>
              <a:t>d) </a:t>
            </a:r>
            <a:r>
              <a:rPr lang="en-US" sz="4000" b="1" i="1" dirty="0" err="1">
                <a:latin typeface="Times New Roman" panose="02020603050405020304" pitchFamily="18" charset="0"/>
                <a:cs typeface="Times New Roman" panose="02020603050405020304" pitchFamily="18" charset="0"/>
              </a:rPr>
              <a:t>Thiết</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kế</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hệ</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thống</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điện</a:t>
            </a:r>
            <a:r>
              <a:rPr lang="en-US" sz="4000" b="1" i="1" dirty="0">
                <a:latin typeface="Times New Roman" panose="02020603050405020304" pitchFamily="18" charset="0"/>
                <a:cs typeface="Times New Roman" panose="02020603050405020304" pitchFamily="18" charset="0"/>
              </a:rPr>
              <a:t> : </a:t>
            </a:r>
            <a:r>
              <a:rPr lang="en-US" sz="4000" b="1" i="1" dirty="0" err="1">
                <a:latin typeface="Times New Roman" panose="02020603050405020304" pitchFamily="18" charset="0"/>
                <a:cs typeface="Times New Roman" panose="02020603050405020304" pitchFamily="18" charset="0"/>
              </a:rPr>
              <a:t>Kĩ</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sư</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điện</a:t>
            </a:r>
            <a:endParaRPr lang="en-US" sz="4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4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5" y="89053"/>
            <a:ext cx="11457709"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Người lao động trong lĩnh vực kĩ thuật điện cần đáp ứng những yêu cầu nào để làm việc trong các điều kiện như Hình 12.3? </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235" y="1143000"/>
            <a:ext cx="11748655" cy="4913853"/>
          </a:xfrm>
          <a:prstGeom prst="rect">
            <a:avLst/>
          </a:prstGeom>
        </p:spPr>
      </p:pic>
    </p:spTree>
    <p:extLst>
      <p:ext uri="{BB962C8B-B14F-4D97-AF65-F5344CB8AC3E}">
        <p14:creationId xmlns:p14="http://schemas.microsoft.com/office/powerpoint/2010/main" val="7976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0"/>
            <a:ext cx="11859491" cy="4708981"/>
          </a:xfrm>
          <a:prstGeom prst="rect">
            <a:avLst/>
          </a:prstGeom>
        </p:spPr>
        <p:txBody>
          <a:bodyPr wrap="square">
            <a:spAutoFit/>
          </a:bodyPr>
          <a:lstStyle/>
          <a:p>
            <a:r>
              <a:rPr lang="en-US" sz="5000" dirty="0">
                <a:latin typeface="Times New Roman" panose="02020603050405020304" pitchFamily="18" charset="0"/>
                <a:cs typeface="Times New Roman" panose="02020603050405020304" pitchFamily="18" charset="0"/>
              </a:rPr>
              <a:t>*</a:t>
            </a:r>
            <a:r>
              <a:rPr lang="vi-VN" sz="5000" dirty="0">
                <a:latin typeface="Times New Roman" panose="02020603050405020304" pitchFamily="18" charset="0"/>
                <a:cs typeface="Times New Roman" panose="02020603050405020304" pitchFamily="18" charset="0"/>
              </a:rPr>
              <a:t>. Phẩm chất</a:t>
            </a:r>
          </a:p>
          <a:p>
            <a:r>
              <a:rPr lang="vi-VN" sz="5000" dirty="0">
                <a:latin typeface="Times New Roman" panose="02020603050405020304" pitchFamily="18" charset="0"/>
                <a:cs typeface="Times New Roman" panose="02020603050405020304" pitchFamily="18" charset="0"/>
              </a:rPr>
              <a:t>- Nhanh nhẹn, cẩn thận, tỉ mỉ, kiên trì, tập trung.</a:t>
            </a:r>
          </a:p>
          <a:p>
            <a:r>
              <a:rPr lang="vi-VN" sz="5000" dirty="0">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5000" dirty="0">
                <a:latin typeface="Times New Roman" panose="02020603050405020304" pitchFamily="18" charset="0"/>
                <a:cs typeface="Times New Roman" panose="02020603050405020304" pitchFamily="18" charset="0"/>
              </a:rPr>
              <a:t>- Có sức khoẻ tốt và không sợ độ cao.</a:t>
            </a:r>
          </a:p>
        </p:txBody>
      </p:sp>
    </p:spTree>
    <p:extLst>
      <p:ext uri="{BB962C8B-B14F-4D97-AF65-F5344CB8AC3E}">
        <p14:creationId xmlns:p14="http://schemas.microsoft.com/office/powerpoint/2010/main" val="1912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2A9C43-172E-4A06-A2E4-10988C907D25}"/>
              </a:ext>
            </a:extLst>
          </p:cNvPr>
          <p:cNvSpPr txBox="1"/>
          <p:nvPr/>
        </p:nvSpPr>
        <p:spPr>
          <a:xfrm>
            <a:off x="0" y="413480"/>
            <a:ext cx="11204448" cy="3939540"/>
          </a:xfrm>
          <a:prstGeom prst="rect">
            <a:avLst/>
          </a:prstGeom>
          <a:noFill/>
        </p:spPr>
        <p:txBody>
          <a:bodyPr wrap="square">
            <a:spAutoFit/>
          </a:bodyPr>
          <a:lstStyle/>
          <a:p>
            <a:r>
              <a:rPr lang="en-US" sz="5000" dirty="0">
                <a:latin typeface="Times New Roman" panose="02020603050405020304" pitchFamily="18" charset="0"/>
                <a:cs typeface="Times New Roman" panose="02020603050405020304" pitchFamily="18" charset="0"/>
              </a:rPr>
              <a:t>*</a:t>
            </a:r>
            <a:r>
              <a:rPr lang="vi-VN" sz="5000" dirty="0">
                <a:latin typeface="Times New Roman" panose="02020603050405020304" pitchFamily="18" charset="0"/>
                <a:cs typeface="Times New Roman" panose="02020603050405020304" pitchFamily="18" charset="0"/>
              </a:rPr>
              <a:t>. Năng lực</a:t>
            </a:r>
          </a:p>
          <a:p>
            <a:r>
              <a:rPr lang="vi-VN" sz="5000" dirty="0">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5000" dirty="0">
                <a:latin typeface="Times New Roman" panose="02020603050405020304" pitchFamily="18" charset="0"/>
                <a:cs typeface="Times New Roman" panose="02020603050405020304" pitchFamily="18" charset="0"/>
              </a:rPr>
              <a:t>- Có kĩ năng làm việc nhóm, thích nghi tốt với môi trường và điều kiện làm việc.</a:t>
            </a:r>
          </a:p>
        </p:txBody>
      </p:sp>
    </p:spTree>
    <p:extLst>
      <p:ext uri="{BB962C8B-B14F-4D97-AF65-F5344CB8AC3E}">
        <p14:creationId xmlns:p14="http://schemas.microsoft.com/office/powerpoint/2010/main" val="26027855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1108</TotalTime>
  <Words>1358</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NCC</cp:lastModifiedBy>
  <cp:revision>134</cp:revision>
  <dcterms:created xsi:type="dcterms:W3CDTF">2023-06-21T22:05:51Z</dcterms:created>
  <dcterms:modified xsi:type="dcterms:W3CDTF">2025-04-14T03:30:16Z</dcterms:modified>
</cp:coreProperties>
</file>