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1" r:id="rId2"/>
    <p:sldId id="285" r:id="rId3"/>
    <p:sldId id="259" r:id="rId4"/>
    <p:sldId id="276" r:id="rId5"/>
    <p:sldId id="261" r:id="rId6"/>
    <p:sldId id="262" r:id="rId7"/>
    <p:sldId id="263" r:id="rId8"/>
    <p:sldId id="265" r:id="rId9"/>
    <p:sldId id="286" r:id="rId10"/>
    <p:sldId id="287" r:id="rId11"/>
    <p:sldId id="293" r:id="rId12"/>
    <p:sldId id="292" r:id="rId13"/>
    <p:sldId id="294" r:id="rId14"/>
    <p:sldId id="295" r:id="rId15"/>
    <p:sldId id="296" r:id="rId16"/>
    <p:sldId id="288" r:id="rId17"/>
    <p:sldId id="289" r:id="rId18"/>
    <p:sldId id="290" r:id="rId19"/>
    <p:sldId id="291" r:id="rId20"/>
  </p:sldIdLst>
  <p:sldSz cx="12192000" cy="6858000"/>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F5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78" autoAdjust="0"/>
    <p:restoredTop sz="94660"/>
  </p:normalViewPr>
  <p:slideViewPr>
    <p:cSldViewPr snapToGrid="0">
      <p:cViewPr varScale="1">
        <p:scale>
          <a:sx n="75" d="100"/>
          <a:sy n="75" d="100"/>
        </p:scale>
        <p:origin x="40"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30525" cy="4984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29050" y="0"/>
            <a:ext cx="2930525" cy="498475"/>
          </a:xfrm>
          <a:prstGeom prst="rect">
            <a:avLst/>
          </a:prstGeom>
        </p:spPr>
        <p:txBody>
          <a:bodyPr vert="horz" lIns="91440" tIns="45720" rIns="91440" bIns="45720" rtlCol="0"/>
          <a:lstStyle>
            <a:lvl1pPr algn="r">
              <a:defRPr sz="1200"/>
            </a:lvl1pPr>
          </a:lstStyle>
          <a:p>
            <a:fld id="{AF0EC6C7-502E-4778-ADAE-2F3B6DDFCD19}" type="datetimeFigureOut">
              <a:rPr lang="en-US" smtClean="0"/>
              <a:t>10/2/2024</a:t>
            </a:fld>
            <a:endParaRPr lang="en-US"/>
          </a:p>
        </p:txBody>
      </p:sp>
      <p:sp>
        <p:nvSpPr>
          <p:cNvPr id="4" name="Slide Image Placeholder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6275" y="4784725"/>
            <a:ext cx="5408613" cy="391477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44038"/>
            <a:ext cx="2930525" cy="4984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29050" y="9444038"/>
            <a:ext cx="2930525" cy="498475"/>
          </a:xfrm>
          <a:prstGeom prst="rect">
            <a:avLst/>
          </a:prstGeom>
        </p:spPr>
        <p:txBody>
          <a:bodyPr vert="horz" lIns="91440" tIns="45720" rIns="91440" bIns="45720" rtlCol="0" anchor="b"/>
          <a:lstStyle>
            <a:lvl1pPr algn="r">
              <a:defRPr sz="1200"/>
            </a:lvl1pPr>
          </a:lstStyle>
          <a:p>
            <a:fld id="{FCDF7164-F8ED-4A0D-85B9-979C2D29FDFA}" type="slidenum">
              <a:rPr lang="en-US" smtClean="0"/>
              <a:t>‹#›</a:t>
            </a:fld>
            <a:endParaRPr lang="en-US"/>
          </a:p>
        </p:txBody>
      </p:sp>
    </p:spTree>
    <p:extLst>
      <p:ext uri="{BB962C8B-B14F-4D97-AF65-F5344CB8AC3E}">
        <p14:creationId xmlns:p14="http://schemas.microsoft.com/office/powerpoint/2010/main" val="1187767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9401D8-795F-4F36-B30B-67DEBC63B8DA}"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6D442-9370-497C-9CCA-CAD7F64FA69F}" type="slidenum">
              <a:rPr lang="en-US" smtClean="0"/>
              <a:t>‹#›</a:t>
            </a:fld>
            <a:endParaRPr lang="en-US"/>
          </a:p>
        </p:txBody>
      </p:sp>
    </p:spTree>
    <p:extLst>
      <p:ext uri="{BB962C8B-B14F-4D97-AF65-F5344CB8AC3E}">
        <p14:creationId xmlns:p14="http://schemas.microsoft.com/office/powerpoint/2010/main" val="163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9401D8-795F-4F36-B30B-67DEBC63B8DA}"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6D442-9370-497C-9CCA-CAD7F64FA69F}" type="slidenum">
              <a:rPr lang="en-US" smtClean="0"/>
              <a:t>‹#›</a:t>
            </a:fld>
            <a:endParaRPr lang="en-US"/>
          </a:p>
        </p:txBody>
      </p:sp>
    </p:spTree>
    <p:extLst>
      <p:ext uri="{BB962C8B-B14F-4D97-AF65-F5344CB8AC3E}">
        <p14:creationId xmlns:p14="http://schemas.microsoft.com/office/powerpoint/2010/main" val="2337390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9401D8-795F-4F36-B30B-67DEBC63B8DA}"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6D442-9370-497C-9CCA-CAD7F64FA69F}" type="slidenum">
              <a:rPr lang="en-US" smtClean="0"/>
              <a:t>‹#›</a:t>
            </a:fld>
            <a:endParaRPr lang="en-US"/>
          </a:p>
        </p:txBody>
      </p:sp>
    </p:spTree>
    <p:extLst>
      <p:ext uri="{BB962C8B-B14F-4D97-AF65-F5344CB8AC3E}">
        <p14:creationId xmlns:p14="http://schemas.microsoft.com/office/powerpoint/2010/main" val="2592886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9401D8-795F-4F36-B30B-67DEBC63B8DA}"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6D442-9370-497C-9CCA-CAD7F64FA69F}" type="slidenum">
              <a:rPr lang="en-US" smtClean="0"/>
              <a:t>‹#›</a:t>
            </a:fld>
            <a:endParaRPr lang="en-US"/>
          </a:p>
        </p:txBody>
      </p:sp>
    </p:spTree>
    <p:extLst>
      <p:ext uri="{BB962C8B-B14F-4D97-AF65-F5344CB8AC3E}">
        <p14:creationId xmlns:p14="http://schemas.microsoft.com/office/powerpoint/2010/main" val="257118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F9401D8-795F-4F36-B30B-67DEBC63B8DA}"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8B6D442-9370-497C-9CCA-CAD7F64FA69F}" type="slidenum">
              <a:rPr lang="en-US" smtClean="0"/>
              <a:t>‹#›</a:t>
            </a:fld>
            <a:endParaRPr lang="en-US"/>
          </a:p>
        </p:txBody>
      </p:sp>
    </p:spTree>
    <p:extLst>
      <p:ext uri="{BB962C8B-B14F-4D97-AF65-F5344CB8AC3E}">
        <p14:creationId xmlns:p14="http://schemas.microsoft.com/office/powerpoint/2010/main" val="2992890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9401D8-795F-4F36-B30B-67DEBC63B8DA}"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6D442-9370-497C-9CCA-CAD7F64FA69F}" type="slidenum">
              <a:rPr lang="en-US" smtClean="0"/>
              <a:t>‹#›</a:t>
            </a:fld>
            <a:endParaRPr lang="en-US"/>
          </a:p>
        </p:txBody>
      </p:sp>
    </p:spTree>
    <p:extLst>
      <p:ext uri="{BB962C8B-B14F-4D97-AF65-F5344CB8AC3E}">
        <p14:creationId xmlns:p14="http://schemas.microsoft.com/office/powerpoint/2010/main" val="206871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9401D8-795F-4F36-B30B-67DEBC63B8DA}" type="datetimeFigureOut">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8B6D442-9370-497C-9CCA-CAD7F64FA69F}" type="slidenum">
              <a:rPr lang="en-US" smtClean="0"/>
              <a:t>‹#›</a:t>
            </a:fld>
            <a:endParaRPr lang="en-US"/>
          </a:p>
        </p:txBody>
      </p:sp>
    </p:spTree>
    <p:extLst>
      <p:ext uri="{BB962C8B-B14F-4D97-AF65-F5344CB8AC3E}">
        <p14:creationId xmlns:p14="http://schemas.microsoft.com/office/powerpoint/2010/main" val="998605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9401D8-795F-4F36-B30B-67DEBC63B8DA}" type="datetimeFigureOut">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8B6D442-9370-497C-9CCA-CAD7F64FA69F}" type="slidenum">
              <a:rPr lang="en-US" smtClean="0"/>
              <a:t>‹#›</a:t>
            </a:fld>
            <a:endParaRPr lang="en-US"/>
          </a:p>
        </p:txBody>
      </p:sp>
    </p:spTree>
    <p:extLst>
      <p:ext uri="{BB962C8B-B14F-4D97-AF65-F5344CB8AC3E}">
        <p14:creationId xmlns:p14="http://schemas.microsoft.com/office/powerpoint/2010/main" val="3161427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401D8-795F-4F36-B30B-67DEBC63B8DA}" type="datetimeFigureOut">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8B6D442-9370-497C-9CCA-CAD7F64FA69F}" type="slidenum">
              <a:rPr lang="en-US" smtClean="0"/>
              <a:t>‹#›</a:t>
            </a:fld>
            <a:endParaRPr lang="en-US"/>
          </a:p>
        </p:txBody>
      </p:sp>
    </p:spTree>
    <p:extLst>
      <p:ext uri="{BB962C8B-B14F-4D97-AF65-F5344CB8AC3E}">
        <p14:creationId xmlns:p14="http://schemas.microsoft.com/office/powerpoint/2010/main" val="4054001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9401D8-795F-4F36-B30B-67DEBC63B8DA}"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6D442-9370-497C-9CCA-CAD7F64FA69F}" type="slidenum">
              <a:rPr lang="en-US" smtClean="0"/>
              <a:t>‹#›</a:t>
            </a:fld>
            <a:endParaRPr lang="en-US"/>
          </a:p>
        </p:txBody>
      </p:sp>
    </p:spTree>
    <p:extLst>
      <p:ext uri="{BB962C8B-B14F-4D97-AF65-F5344CB8AC3E}">
        <p14:creationId xmlns:p14="http://schemas.microsoft.com/office/powerpoint/2010/main" val="3821838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F9401D8-795F-4F36-B30B-67DEBC63B8DA}"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8B6D442-9370-497C-9CCA-CAD7F64FA69F}" type="slidenum">
              <a:rPr lang="en-US" smtClean="0"/>
              <a:t>‹#›</a:t>
            </a:fld>
            <a:endParaRPr lang="en-US"/>
          </a:p>
        </p:txBody>
      </p:sp>
    </p:spTree>
    <p:extLst>
      <p:ext uri="{BB962C8B-B14F-4D97-AF65-F5344CB8AC3E}">
        <p14:creationId xmlns:p14="http://schemas.microsoft.com/office/powerpoint/2010/main" val="3736030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401D8-795F-4F36-B30B-67DEBC63B8DA}" type="datetimeFigureOut">
              <a:rPr lang="en-US" smtClean="0"/>
              <a:t>10/2/2024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B6D442-9370-497C-9CCA-CAD7F64FA69F}" type="slidenum">
              <a:rPr lang="en-US" smtClean="0"/>
              <a:t>‹#›</a:t>
            </a:fld>
            <a:endParaRPr lang="en-US"/>
          </a:p>
        </p:txBody>
      </p:sp>
    </p:spTree>
    <p:extLst>
      <p:ext uri="{BB962C8B-B14F-4D97-AF65-F5344CB8AC3E}">
        <p14:creationId xmlns:p14="http://schemas.microsoft.com/office/powerpoint/2010/main" val="130886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slide" Target="slide3.xml"/><Relationship Id="rId7" Type="http://schemas.openxmlformats.org/officeDocument/2006/relationships/slide" Target="slide8.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slide" Target="slide6.xml"/><Relationship Id="rId5" Type="http://schemas.openxmlformats.org/officeDocument/2006/relationships/slide" Target="slide5.xml"/><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audio" Target="../media/audio1.wav"/><Relationship Id="rId7"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wmf"/><Relationship Id="rId4" Type="http://schemas.openxmlformats.org/officeDocument/2006/relationships/oleObject" Target="../embeddings/oleObject1.bin"/><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Z169"/>
          <p:cNvPicPr>
            <a:picLocks noChangeAspect="1" noChangeArrowheads="1"/>
          </p:cNvPicPr>
          <p:nvPr/>
        </p:nvPicPr>
        <p:blipFill>
          <a:blip r:embed="rId2">
            <a:extLst>
              <a:ext uri="{28A0092B-C50C-407E-A947-70E740481C1C}">
                <a14:useLocalDpi xmlns:a14="http://schemas.microsoft.com/office/drawing/2010/main" val="0"/>
              </a:ext>
            </a:extLst>
          </a:blip>
          <a:srcRect l="8594" t="2061" r="10156" b="5154"/>
          <a:stretch>
            <a:fillRect/>
          </a:stretch>
        </p:blipFill>
        <p:spPr bwMode="auto">
          <a:xfrm>
            <a:off x="0" y="0"/>
            <a:ext cx="12046226" cy="6815138"/>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3657600" y="2362200"/>
            <a:ext cx="426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vi-VN" altLang="en-US" sz="3200" b="1" dirty="0">
                <a:solidFill>
                  <a:srgbClr val="0000FF"/>
                </a:solidFill>
                <a:latin typeface="Times New Roman" panose="02020603050405020304" pitchFamily="18" charset="0"/>
              </a:rPr>
              <a:t>Môn</a:t>
            </a:r>
            <a:r>
              <a:rPr lang="en-US" altLang="en-US" sz="3200" b="1">
                <a:solidFill>
                  <a:srgbClr val="0000FF"/>
                </a:solidFill>
                <a:latin typeface="Times New Roman" panose="02020603050405020304" pitchFamily="18" charset="0"/>
              </a:rPr>
              <a:t>: </a:t>
            </a:r>
            <a:r>
              <a:rPr lang="vi-VN" altLang="en-US" sz="3200" b="1" smtClean="0">
                <a:solidFill>
                  <a:srgbClr val="0000FF"/>
                </a:solidFill>
                <a:latin typeface="Times New Roman" panose="02020603050405020304" pitchFamily="18" charset="0"/>
              </a:rPr>
              <a:t>KHTN6</a:t>
            </a:r>
            <a:endParaRPr lang="en-US" altLang="en-US" sz="3200" b="1" dirty="0">
              <a:solidFill>
                <a:srgbClr val="0000FF"/>
              </a:solidFill>
              <a:latin typeface="Times New Roman" panose="02020603050405020304" pitchFamily="18" charset="0"/>
            </a:endParaRPr>
          </a:p>
        </p:txBody>
      </p:sp>
      <p:sp>
        <p:nvSpPr>
          <p:cNvPr id="3076" name="WordArt 4"/>
          <p:cNvSpPr>
            <a:spLocks noChangeArrowheads="1" noChangeShapeType="1" noTextEdit="1"/>
          </p:cNvSpPr>
          <p:nvPr/>
        </p:nvSpPr>
        <p:spPr bwMode="auto">
          <a:xfrm>
            <a:off x="2771776" y="1371600"/>
            <a:ext cx="6753225" cy="609600"/>
          </a:xfrm>
          <a:prstGeom prst="rect">
            <a:avLst/>
          </a:prstGeom>
        </p:spPr>
        <p:txBody>
          <a:bodyPr wrap="none" fromWordArt="1">
            <a:prstTxWarp prst="textPlain">
              <a:avLst>
                <a:gd name="adj" fmla="val 50000"/>
              </a:avLst>
            </a:prstTxWarp>
          </a:bodyPr>
          <a:lstStyle/>
          <a:p>
            <a:pPr algn="ctr"/>
            <a:r>
              <a:rPr lang="vi-VN" sz="3600" b="1" kern="10">
                <a:ln w="9525">
                  <a:solidFill>
                    <a:srgbClr val="CC00FF"/>
                  </a:solidFill>
                  <a:round/>
                  <a:headEnd/>
                  <a:tailEnd/>
                </a:ln>
                <a:solidFill>
                  <a:srgbClr val="FFFF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TRƯỜNG THCS PHÚ HỘI</a:t>
            </a:r>
            <a:endParaRPr lang="en-US" sz="3600" b="1" kern="10">
              <a:ln w="9525">
                <a:solidFill>
                  <a:srgbClr val="CC00FF"/>
                </a:solidFill>
                <a:round/>
                <a:headEnd/>
                <a:tailEnd/>
              </a:ln>
              <a:solidFill>
                <a:srgbClr val="FFFF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077" name="Text Box 5"/>
          <p:cNvSpPr txBox="1">
            <a:spLocks noChangeArrowheads="1"/>
          </p:cNvSpPr>
          <p:nvPr/>
        </p:nvSpPr>
        <p:spPr bwMode="auto">
          <a:xfrm>
            <a:off x="3581400" y="3276601"/>
            <a:ext cx="4343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chemeClr val="folHlink"/>
                </a:solidFill>
                <a:latin typeface="Times New Roman" panose="02020603050405020304" pitchFamily="18" charset="0"/>
              </a:rPr>
              <a:t>Giáo viên</a:t>
            </a:r>
            <a:r>
              <a:rPr lang="en-US" altLang="en-US" sz="2800" b="1">
                <a:solidFill>
                  <a:schemeClr val="folHlink"/>
                </a:solidFill>
                <a:latin typeface="Times New Roman" panose="02020603050405020304" pitchFamily="18" charset="0"/>
              </a:rPr>
              <a:t>: </a:t>
            </a:r>
            <a:r>
              <a:rPr lang="en-US" altLang="en-US" sz="2800" b="1" i="1">
                <a:solidFill>
                  <a:schemeClr val="folHlink"/>
                </a:solidFill>
                <a:latin typeface="Times New Roman" panose="02020603050405020304" pitchFamily="18" charset="0"/>
              </a:rPr>
              <a:t>Trần Thị Lam</a:t>
            </a:r>
          </a:p>
        </p:txBody>
      </p:sp>
    </p:spTree>
    <p:extLst>
      <p:ext uri="{BB962C8B-B14F-4D97-AF65-F5344CB8AC3E}">
        <p14:creationId xmlns:p14="http://schemas.microsoft.com/office/powerpoint/2010/main" val="1757939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8301"/>
          </a:xfrm>
        </p:spPr>
        <p:txBody>
          <a:bodyPr/>
          <a:lstStyle/>
          <a:p>
            <a:r>
              <a:rPr lang="vi-VN" b="1" dirty="0" smtClean="0">
                <a:solidFill>
                  <a:srgbClr val="FF0000"/>
                </a:solidFill>
              </a:rPr>
              <a:t>2. Mặt trời mọc và lặn</a:t>
            </a:r>
            <a:endParaRPr lang="en-US" b="1" dirty="0">
              <a:solidFill>
                <a:srgbClr val="FF0000"/>
              </a:solidFill>
            </a:endParaRPr>
          </a:p>
        </p:txBody>
      </p:sp>
      <p:sp>
        <p:nvSpPr>
          <p:cNvPr id="3" name="TextBox 2"/>
          <p:cNvSpPr txBox="1"/>
          <p:nvPr/>
        </p:nvSpPr>
        <p:spPr>
          <a:xfrm>
            <a:off x="1391478" y="1325219"/>
            <a:ext cx="2186609" cy="584775"/>
          </a:xfrm>
          <a:prstGeom prst="rect">
            <a:avLst/>
          </a:prstGeom>
          <a:noFill/>
        </p:spPr>
        <p:txBody>
          <a:bodyPr wrap="square" rtlCol="0">
            <a:spAutoFit/>
          </a:bodyPr>
          <a:lstStyle/>
          <a:p>
            <a:r>
              <a:rPr lang="vi-VN" sz="3200" u="sng" dirty="0" smtClean="0">
                <a:latin typeface="+mj-lt"/>
              </a:rPr>
              <a:t>Thí nghiệm</a:t>
            </a:r>
            <a:endParaRPr lang="en-US" sz="3200" u="sng" dirty="0">
              <a:latin typeface="+mj-lt"/>
            </a:endParaRPr>
          </a:p>
        </p:txBody>
      </p:sp>
    </p:spTree>
    <p:extLst>
      <p:ext uri="{BB962C8B-B14F-4D97-AF65-F5344CB8AC3E}">
        <p14:creationId xmlns:p14="http://schemas.microsoft.com/office/powerpoint/2010/main" val="4953179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hí nghiệmmawtj trời mọc và lặ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6017" y="0"/>
            <a:ext cx="12085983" cy="6858000"/>
          </a:xfrm>
        </p:spPr>
      </p:pic>
    </p:spTree>
    <p:extLst>
      <p:ext uri="{BB962C8B-B14F-4D97-AF65-F5344CB8AC3E}">
        <p14:creationId xmlns:p14="http://schemas.microsoft.com/office/powerpoint/2010/main" val="360243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148" y="365125"/>
            <a:ext cx="10452652" cy="1325563"/>
          </a:xfrm>
        </p:spPr>
        <p:txBody>
          <a:bodyPr/>
          <a:lstStyle/>
          <a:p>
            <a:r>
              <a:rPr lang="vi-VN" dirty="0" smtClean="0">
                <a:solidFill>
                  <a:srgbClr val="FF0000"/>
                </a:solidFill>
              </a:rPr>
              <a:t>Hoạt động nhóm: (5 phút)</a:t>
            </a:r>
            <a:endParaRPr lang="en-US" dirty="0">
              <a:solidFill>
                <a:srgbClr val="FF0000"/>
              </a:solidFill>
            </a:endParaRPr>
          </a:p>
        </p:txBody>
      </p:sp>
      <p:sp>
        <p:nvSpPr>
          <p:cNvPr id="3" name="Content Placeholder 2"/>
          <p:cNvSpPr>
            <a:spLocks noGrp="1"/>
          </p:cNvSpPr>
          <p:nvPr>
            <p:ph idx="1"/>
          </p:nvPr>
        </p:nvSpPr>
        <p:spPr>
          <a:xfrm>
            <a:off x="865632" y="1828800"/>
            <a:ext cx="10796280" cy="1338470"/>
          </a:xfrm>
        </p:spPr>
        <p:txBody>
          <a:bodyPr>
            <a:normAutofit/>
          </a:bodyPr>
          <a:lstStyle/>
          <a:p>
            <a:pPr marL="0" indent="0">
              <a:buNone/>
            </a:pPr>
            <a:r>
              <a:rPr lang="vi-VN" sz="3200" u="sng" dirty="0" smtClean="0">
                <a:solidFill>
                  <a:srgbClr val="FF0000"/>
                </a:solidFill>
                <a:latin typeface="+mj-lt"/>
              </a:rPr>
              <a:t>Nhóm 1,</a:t>
            </a:r>
            <a:r>
              <a:rPr lang="en-US" sz="3200" u="sng" dirty="0" smtClean="0">
                <a:solidFill>
                  <a:srgbClr val="FF0000"/>
                </a:solidFill>
                <a:latin typeface="+mj-lt"/>
              </a:rPr>
              <a:t>4</a:t>
            </a:r>
            <a:r>
              <a:rPr lang="vi-VN" sz="3200" dirty="0" smtClean="0">
                <a:latin typeface="+mj-lt"/>
              </a:rPr>
              <a:t>:  Em hãy liên hệ tới hiện tượng ngày và đêm trên Trái Đất, Mặt Trời mọc và Mặt Trời lặn khi quan sát từ trái đất.</a:t>
            </a:r>
            <a:endParaRPr lang="en-US" sz="3200" dirty="0">
              <a:latin typeface="+mj-lt"/>
            </a:endParaRPr>
          </a:p>
        </p:txBody>
      </p:sp>
      <p:sp>
        <p:nvSpPr>
          <p:cNvPr id="4" name="TextBox 3"/>
          <p:cNvSpPr txBox="1"/>
          <p:nvPr/>
        </p:nvSpPr>
        <p:spPr>
          <a:xfrm>
            <a:off x="821638" y="2809464"/>
            <a:ext cx="10880034" cy="1569660"/>
          </a:xfrm>
          <a:prstGeom prst="rect">
            <a:avLst/>
          </a:prstGeom>
          <a:noFill/>
        </p:spPr>
        <p:txBody>
          <a:bodyPr wrap="square" rtlCol="0">
            <a:spAutoFit/>
          </a:bodyPr>
          <a:lstStyle/>
          <a:p>
            <a:r>
              <a:rPr lang="vi-VN" sz="3200" u="sng" dirty="0" smtClean="0">
                <a:solidFill>
                  <a:srgbClr val="FF0000"/>
                </a:solidFill>
                <a:latin typeface="+mj-lt"/>
              </a:rPr>
              <a:t>Nhóm 2,</a:t>
            </a:r>
            <a:r>
              <a:rPr lang="en-US" sz="3200" u="sng" dirty="0" smtClean="0">
                <a:solidFill>
                  <a:srgbClr val="FF0000"/>
                </a:solidFill>
                <a:latin typeface="+mj-lt"/>
              </a:rPr>
              <a:t>5</a:t>
            </a:r>
            <a:r>
              <a:rPr lang="vi-VN" sz="3200" u="sng" dirty="0" smtClean="0">
                <a:solidFill>
                  <a:srgbClr val="FF0000"/>
                </a:solidFill>
                <a:latin typeface="+mj-lt"/>
              </a:rPr>
              <a:t>:</a:t>
            </a:r>
            <a:r>
              <a:rPr lang="vi-VN" sz="3200" dirty="0" smtClean="0">
                <a:latin typeface="+mj-lt"/>
              </a:rPr>
              <a:t> Khi mặt trời lặn nghĩa là ở bất kì đâu trên Trái </a:t>
            </a:r>
            <a:r>
              <a:rPr lang="vi-VN" sz="3200" dirty="0">
                <a:latin typeface="+mj-lt"/>
              </a:rPr>
              <a:t>Đ</a:t>
            </a:r>
            <a:r>
              <a:rPr lang="vi-VN" sz="3200" dirty="0" smtClean="0">
                <a:latin typeface="+mj-lt"/>
              </a:rPr>
              <a:t>ất đều không nhìn thấy Mặt </a:t>
            </a:r>
            <a:r>
              <a:rPr lang="vi-VN" sz="3200" dirty="0">
                <a:latin typeface="+mj-lt"/>
              </a:rPr>
              <a:t>T</a:t>
            </a:r>
            <a:r>
              <a:rPr lang="vi-VN" sz="3200" dirty="0" smtClean="0">
                <a:latin typeface="+mj-lt"/>
              </a:rPr>
              <a:t>rời. Kết luận này đúng hay sai? Tại sao?</a:t>
            </a:r>
            <a:endParaRPr lang="en-US" sz="3200" dirty="0">
              <a:latin typeface="+mj-lt"/>
            </a:endParaRPr>
          </a:p>
        </p:txBody>
      </p:sp>
      <p:sp>
        <p:nvSpPr>
          <p:cNvPr id="5" name="TextBox 4"/>
          <p:cNvSpPr txBox="1"/>
          <p:nvPr/>
        </p:nvSpPr>
        <p:spPr>
          <a:xfrm>
            <a:off x="792480" y="4055166"/>
            <a:ext cx="10869432" cy="1077218"/>
          </a:xfrm>
          <a:prstGeom prst="rect">
            <a:avLst/>
          </a:prstGeom>
          <a:noFill/>
        </p:spPr>
        <p:txBody>
          <a:bodyPr wrap="square" rtlCol="0">
            <a:spAutoFit/>
          </a:bodyPr>
          <a:lstStyle/>
          <a:p>
            <a:r>
              <a:rPr lang="vi-VN" sz="3200" u="sng" dirty="0" smtClean="0">
                <a:solidFill>
                  <a:srgbClr val="FF0000"/>
                </a:solidFill>
                <a:latin typeface="+mj-lt"/>
              </a:rPr>
              <a:t>Nhóm 3,6: </a:t>
            </a:r>
            <a:r>
              <a:rPr lang="vi-VN" sz="3200" dirty="0" smtClean="0">
                <a:latin typeface="+mj-lt"/>
              </a:rPr>
              <a:t>Khoảng thời gian mỗi ngày mỗi đêm trên Trái </a:t>
            </a:r>
            <a:r>
              <a:rPr lang="vi-VN" sz="3200" dirty="0">
                <a:latin typeface="+mj-lt"/>
              </a:rPr>
              <a:t>Đ</a:t>
            </a:r>
            <a:r>
              <a:rPr lang="vi-VN" sz="3200" dirty="0" smtClean="0">
                <a:latin typeface="+mj-lt"/>
              </a:rPr>
              <a:t>ất là bao lâu? Em hãy cho biết khoảng thời gian đó thể hiện điều gì?</a:t>
            </a:r>
            <a:endParaRPr lang="en-US" sz="3200" dirty="0">
              <a:latin typeface="+mj-lt"/>
            </a:endParaRPr>
          </a:p>
        </p:txBody>
      </p:sp>
    </p:spTree>
    <p:extLst>
      <p:ext uri="{BB962C8B-B14F-4D97-AF65-F5344CB8AC3E}">
        <p14:creationId xmlns:p14="http://schemas.microsoft.com/office/powerpoint/2010/main" val="12233114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6864" y="1889759"/>
            <a:ext cx="10536936" cy="4287203"/>
          </a:xfrm>
        </p:spPr>
        <p:txBody>
          <a:bodyPr>
            <a:normAutofit/>
          </a:bodyPr>
          <a:lstStyle/>
          <a:p>
            <a:pPr marL="0" indent="0">
              <a:buNone/>
            </a:pPr>
            <a:r>
              <a:rPr lang="vi-VN" dirty="0" smtClean="0">
                <a:latin typeface="+mj-lt"/>
              </a:rPr>
              <a:t>- Liên </a:t>
            </a:r>
            <a:r>
              <a:rPr lang="vi-VN" dirty="0">
                <a:latin typeface="+mj-lt"/>
              </a:rPr>
              <a:t>hệ hiện tượng ngày và đêm trên Trái Đất, Mặt Trời mọc và lặn khi quan sát từ Trái Đất</a:t>
            </a:r>
            <a:r>
              <a:rPr lang="vi-VN" dirty="0" smtClean="0">
                <a:latin typeface="+mj-lt"/>
              </a:rPr>
              <a:t>:</a:t>
            </a:r>
          </a:p>
          <a:p>
            <a:pPr marL="0" indent="0">
              <a:buNone/>
            </a:pPr>
            <a:r>
              <a:rPr lang="vi-VN" dirty="0" smtClean="0">
                <a:latin typeface="+mj-lt"/>
              </a:rPr>
              <a:t>- </a:t>
            </a:r>
            <a:r>
              <a:rPr lang="vi-VN" dirty="0">
                <a:latin typeface="+mj-lt"/>
              </a:rPr>
              <a:t>Hiện tượng ngày và đêm: Hình khối cầu của trái đất luôn được chiếu sáng một nửa, vì thế đã sinh ra ngày và đêm</a:t>
            </a:r>
            <a:r>
              <a:rPr lang="vi-VN" dirty="0" smtClean="0">
                <a:latin typeface="+mj-lt"/>
              </a:rPr>
              <a:t>.</a:t>
            </a:r>
          </a:p>
          <a:p>
            <a:pPr marL="0" indent="0">
              <a:buNone/>
            </a:pPr>
            <a:r>
              <a:rPr lang="vi-VN" dirty="0" smtClean="0">
                <a:latin typeface="+mj-lt"/>
              </a:rPr>
              <a:t>- </a:t>
            </a:r>
            <a:r>
              <a:rPr lang="vi-VN" dirty="0">
                <a:latin typeface="+mj-lt"/>
              </a:rPr>
              <a:t>Hiện tượng mặt trời mọc và lặn: Khi trái đất quay, góc nghiêng giữa mặt trời và trái đất cũng dần lớn lên. Đồng thời, nó tự quay quanh trục theo hướng từ Tây sang Đông, vì vậy ta có cảm giác mặt trời mọc từ thấp lên cao, mọc ở đằng đông, lặn ở </a:t>
            </a:r>
            <a:r>
              <a:rPr lang="vi-VN" dirty="0" smtClean="0">
                <a:latin typeface="+mj-lt"/>
              </a:rPr>
              <a:t>đằng tây.</a:t>
            </a:r>
            <a:endParaRPr lang="en-US" dirty="0">
              <a:latin typeface="+mj-lt"/>
            </a:endParaRPr>
          </a:p>
        </p:txBody>
      </p:sp>
      <p:sp>
        <p:nvSpPr>
          <p:cNvPr id="4" name="Content Placeholder 2"/>
          <p:cNvSpPr>
            <a:spLocks noGrp="1"/>
          </p:cNvSpPr>
          <p:nvPr>
            <p:ph type="title"/>
          </p:nvPr>
        </p:nvSpPr>
        <p:spPr/>
        <p:txBody>
          <a:bodyPr>
            <a:normAutofit/>
          </a:bodyPr>
          <a:lstStyle/>
          <a:p>
            <a:pPr marL="0" indent="0">
              <a:buNone/>
            </a:pPr>
            <a:r>
              <a:rPr lang="vi-VN" sz="3200" u="sng" dirty="0" smtClean="0">
                <a:solidFill>
                  <a:srgbClr val="FF0000"/>
                </a:solidFill>
                <a:latin typeface="+mj-lt"/>
              </a:rPr>
              <a:t>Nhóm 1,</a:t>
            </a:r>
            <a:r>
              <a:rPr lang="en-US" sz="3200" u="sng" dirty="0" smtClean="0">
                <a:solidFill>
                  <a:srgbClr val="FF0000"/>
                </a:solidFill>
                <a:latin typeface="+mj-lt"/>
              </a:rPr>
              <a:t>4</a:t>
            </a:r>
            <a:r>
              <a:rPr lang="vi-VN" sz="3200" dirty="0" smtClean="0">
                <a:latin typeface="+mj-lt"/>
              </a:rPr>
              <a:t>:  Em hãy liên hệ tới hiện tượng ngày và đêm trên Trái Đất, Mặt Trời mọc và Mặt Trời lặn khi quan sát từ trái đất.</a:t>
            </a:r>
            <a:endParaRPr lang="en-US" sz="3200" dirty="0">
              <a:latin typeface="+mj-lt"/>
            </a:endParaRPr>
          </a:p>
        </p:txBody>
      </p:sp>
    </p:spTree>
    <p:extLst>
      <p:ext uri="{BB962C8B-B14F-4D97-AF65-F5344CB8AC3E}">
        <p14:creationId xmlns:p14="http://schemas.microsoft.com/office/powerpoint/2010/main" val="5147695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08" y="365125"/>
            <a:ext cx="11655552" cy="1325563"/>
          </a:xfrm>
        </p:spPr>
        <p:txBody>
          <a:bodyPr>
            <a:normAutofit fontScale="90000"/>
          </a:bodyPr>
          <a:lstStyle/>
          <a:p>
            <a:r>
              <a:rPr lang="vi-VN" u="sng" dirty="0">
                <a:solidFill>
                  <a:srgbClr val="FF0000"/>
                </a:solidFill>
              </a:rPr>
              <a:t>Nhóm 2,</a:t>
            </a:r>
            <a:r>
              <a:rPr lang="en-US" u="sng" dirty="0">
                <a:solidFill>
                  <a:srgbClr val="FF0000"/>
                </a:solidFill>
              </a:rPr>
              <a:t>5</a:t>
            </a:r>
            <a:r>
              <a:rPr lang="vi-VN" u="sng" dirty="0">
                <a:solidFill>
                  <a:srgbClr val="FF0000"/>
                </a:solidFill>
              </a:rPr>
              <a:t>:</a:t>
            </a:r>
            <a:r>
              <a:rPr lang="vi-VN" dirty="0"/>
              <a:t> Khi mặt trời lặn nghĩa là ở bất kì đâu trên Trái Đất đều không nhìn thấy Mặt Trời. Kết luận này đúng hay sai? Tại sao?</a:t>
            </a:r>
            <a:endParaRPr lang="en-US" dirty="0"/>
          </a:p>
        </p:txBody>
      </p:sp>
      <p:sp>
        <p:nvSpPr>
          <p:cNvPr id="3" name="Content Placeholder 2"/>
          <p:cNvSpPr>
            <a:spLocks noGrp="1"/>
          </p:cNvSpPr>
          <p:nvPr>
            <p:ph idx="1"/>
          </p:nvPr>
        </p:nvSpPr>
        <p:spPr>
          <a:xfrm>
            <a:off x="292608" y="2179192"/>
            <a:ext cx="11655552" cy="4367911"/>
          </a:xfrm>
        </p:spPr>
        <p:txBody>
          <a:bodyPr/>
          <a:lstStyle/>
          <a:p>
            <a:pPr marL="0" indent="0">
              <a:buNone/>
            </a:pPr>
            <a:r>
              <a:rPr lang="vi-VN" b="1" dirty="0" smtClean="0"/>
              <a:t>Lời </a:t>
            </a:r>
            <a:r>
              <a:rPr lang="vi-VN" b="1" dirty="0"/>
              <a:t>giải:</a:t>
            </a:r>
            <a:endParaRPr lang="vi-VN" dirty="0"/>
          </a:p>
          <a:p>
            <a:pPr marL="0" indent="0">
              <a:buNone/>
            </a:pPr>
            <a:r>
              <a:rPr lang="vi-VN" dirty="0"/>
              <a:t>- Khi Mặt Trời lặn nghĩa là ở bất kì đâu trên Trái đất đều không thể nhìn thấy Mặt trời. Kết luận này là sai.</a:t>
            </a:r>
          </a:p>
          <a:p>
            <a:pPr marL="0" indent="0">
              <a:buNone/>
            </a:pPr>
            <a:r>
              <a:rPr lang="vi-VN" dirty="0"/>
              <a:t>- Vì do sự luân phiên ngày và đêm, 1 nửa Trái Đất được Mặt Trời chiếu sáng và 1 nửa Trái Đất không được chiếu sáng. </a:t>
            </a:r>
          </a:p>
          <a:p>
            <a:pPr marL="0" indent="0">
              <a:buNone/>
            </a:pPr>
            <a:r>
              <a:rPr lang="vi-VN" dirty="0"/>
              <a:t>→ Nên tại vị trí trên nửa Trái Đất được Mặt Trời chiếu sáng sẽ nhìn thấy Mặt Trời.</a:t>
            </a:r>
          </a:p>
        </p:txBody>
      </p:sp>
    </p:spTree>
    <p:extLst>
      <p:ext uri="{BB962C8B-B14F-4D97-AF65-F5344CB8AC3E}">
        <p14:creationId xmlns:p14="http://schemas.microsoft.com/office/powerpoint/2010/main" val="4170999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b="1" dirty="0" err="1"/>
              <a:t>Lời</a:t>
            </a:r>
            <a:r>
              <a:rPr lang="en-US" b="1" dirty="0"/>
              <a:t> </a:t>
            </a:r>
            <a:r>
              <a:rPr lang="en-US" b="1" dirty="0" err="1"/>
              <a:t>giải</a:t>
            </a:r>
            <a:r>
              <a:rPr lang="en-US" b="1" dirty="0"/>
              <a:t>:</a:t>
            </a:r>
            <a:endParaRPr lang="en-US" dirty="0"/>
          </a:p>
          <a:p>
            <a:pPr marL="0" indent="0">
              <a:buNone/>
            </a:pPr>
            <a:r>
              <a:rPr lang="en-US" dirty="0"/>
              <a:t>- </a:t>
            </a:r>
            <a:r>
              <a:rPr lang="en-US" dirty="0" err="1"/>
              <a:t>Khoảng</a:t>
            </a:r>
            <a:r>
              <a:rPr lang="en-US" dirty="0"/>
              <a:t> </a:t>
            </a:r>
            <a:r>
              <a:rPr lang="en-US" dirty="0" err="1"/>
              <a:t>thời</a:t>
            </a:r>
            <a:r>
              <a:rPr lang="en-US" dirty="0"/>
              <a:t> </a:t>
            </a:r>
            <a:r>
              <a:rPr lang="en-US" dirty="0" err="1"/>
              <a:t>gian</a:t>
            </a:r>
            <a:r>
              <a:rPr lang="en-US" dirty="0"/>
              <a:t> </a:t>
            </a:r>
            <a:r>
              <a:rPr lang="en-US" dirty="0" err="1"/>
              <a:t>mỗi</a:t>
            </a:r>
            <a:r>
              <a:rPr lang="en-US" dirty="0"/>
              <a:t> </a:t>
            </a:r>
            <a:r>
              <a:rPr lang="en-US" dirty="0" err="1"/>
              <a:t>ngày</a:t>
            </a:r>
            <a:r>
              <a:rPr lang="en-US" dirty="0"/>
              <a:t> </a:t>
            </a:r>
            <a:r>
              <a:rPr lang="en-US" dirty="0" err="1"/>
              <a:t>đêm</a:t>
            </a:r>
            <a:r>
              <a:rPr lang="en-US" dirty="0"/>
              <a:t> </a:t>
            </a:r>
            <a:r>
              <a:rPr lang="en-US" dirty="0" err="1"/>
              <a:t>trên</a:t>
            </a:r>
            <a:r>
              <a:rPr lang="en-US" dirty="0"/>
              <a:t> </a:t>
            </a:r>
            <a:r>
              <a:rPr lang="en-US" dirty="0" err="1"/>
              <a:t>Trái</a:t>
            </a:r>
            <a:r>
              <a:rPr lang="en-US" dirty="0"/>
              <a:t> </a:t>
            </a:r>
            <a:r>
              <a:rPr lang="en-US" dirty="0" err="1"/>
              <a:t>Đất</a:t>
            </a:r>
            <a:r>
              <a:rPr lang="en-US" dirty="0"/>
              <a:t> </a:t>
            </a:r>
            <a:r>
              <a:rPr lang="en-US" dirty="0" err="1"/>
              <a:t>là</a:t>
            </a:r>
            <a:r>
              <a:rPr lang="en-US" dirty="0"/>
              <a:t> 24h. </a:t>
            </a:r>
          </a:p>
          <a:p>
            <a:pPr marL="0" indent="0">
              <a:buNone/>
            </a:pPr>
            <a:r>
              <a:rPr lang="en-US" dirty="0"/>
              <a:t>- </a:t>
            </a:r>
            <a:r>
              <a:rPr lang="en-US" dirty="0" err="1"/>
              <a:t>Khoảng</a:t>
            </a:r>
            <a:r>
              <a:rPr lang="en-US" dirty="0"/>
              <a:t> </a:t>
            </a:r>
            <a:r>
              <a:rPr lang="en-US" dirty="0" err="1"/>
              <a:t>thời</a:t>
            </a:r>
            <a:r>
              <a:rPr lang="en-US" dirty="0"/>
              <a:t> </a:t>
            </a:r>
            <a:r>
              <a:rPr lang="en-US" dirty="0" err="1"/>
              <a:t>gian</a:t>
            </a:r>
            <a:r>
              <a:rPr lang="en-US" dirty="0"/>
              <a:t> </a:t>
            </a:r>
            <a:r>
              <a:rPr lang="en-US" dirty="0" err="1"/>
              <a:t>đó</a:t>
            </a:r>
            <a:r>
              <a:rPr lang="en-US" dirty="0"/>
              <a:t> </a:t>
            </a:r>
            <a:r>
              <a:rPr lang="en-US" dirty="0" err="1"/>
              <a:t>thể</a:t>
            </a:r>
            <a:r>
              <a:rPr lang="en-US" dirty="0"/>
              <a:t> </a:t>
            </a:r>
            <a:r>
              <a:rPr lang="en-US" dirty="0" err="1"/>
              <a:t>hiện</a:t>
            </a:r>
            <a:r>
              <a:rPr lang="en-US" dirty="0"/>
              <a:t> </a:t>
            </a:r>
            <a:r>
              <a:rPr lang="en-US" dirty="0" err="1"/>
              <a:t>Trái</a:t>
            </a:r>
            <a:r>
              <a:rPr lang="en-US" dirty="0"/>
              <a:t> </a:t>
            </a:r>
            <a:r>
              <a:rPr lang="en-US" dirty="0" err="1"/>
              <a:t>Đất</a:t>
            </a:r>
            <a:r>
              <a:rPr lang="en-US" dirty="0"/>
              <a:t> quay </a:t>
            </a:r>
            <a:r>
              <a:rPr lang="en-US" dirty="0" err="1"/>
              <a:t>một</a:t>
            </a:r>
            <a:r>
              <a:rPr lang="en-US" dirty="0"/>
              <a:t> </a:t>
            </a:r>
            <a:r>
              <a:rPr lang="en-US" dirty="0" err="1"/>
              <a:t>vòng</a:t>
            </a:r>
            <a:r>
              <a:rPr lang="en-US" dirty="0"/>
              <a:t> </a:t>
            </a:r>
            <a:r>
              <a:rPr lang="en-US" dirty="0" err="1"/>
              <a:t>mất</a:t>
            </a:r>
            <a:r>
              <a:rPr lang="en-US" dirty="0"/>
              <a:t> </a:t>
            </a:r>
            <a:r>
              <a:rPr lang="en-US" dirty="0" err="1"/>
              <a:t>khoảng</a:t>
            </a:r>
            <a:r>
              <a:rPr lang="en-US" dirty="0"/>
              <a:t> 24h. </a:t>
            </a:r>
          </a:p>
        </p:txBody>
      </p:sp>
      <p:sp>
        <p:nvSpPr>
          <p:cNvPr id="4" name="Title 3"/>
          <p:cNvSpPr txBox="1">
            <a:spLocks noGrp="1"/>
          </p:cNvSpPr>
          <p:nvPr>
            <p:ph type="title"/>
          </p:nvPr>
        </p:nvSpPr>
        <p:spPr>
          <a:prstGeom prst="rect">
            <a:avLst/>
          </a:prstGeom>
          <a:noFill/>
        </p:spPr>
        <p:txBody>
          <a:bodyPr wrap="square" rtlCol="0">
            <a:spAutoFit/>
          </a:bodyPr>
          <a:lstStyle/>
          <a:p>
            <a:r>
              <a:rPr lang="vi-VN" sz="3200" u="sng" dirty="0" smtClean="0">
                <a:solidFill>
                  <a:srgbClr val="FF0000"/>
                </a:solidFill>
                <a:latin typeface="+mj-lt"/>
              </a:rPr>
              <a:t>Nhóm 3,6: </a:t>
            </a:r>
            <a:r>
              <a:rPr lang="vi-VN" sz="3200" dirty="0" smtClean="0">
                <a:latin typeface="+mj-lt"/>
              </a:rPr>
              <a:t>Khoảng thời gian mỗi ngày mỗi đêm trên Trái </a:t>
            </a:r>
            <a:r>
              <a:rPr lang="vi-VN" sz="3200" dirty="0">
                <a:latin typeface="+mj-lt"/>
              </a:rPr>
              <a:t>Đ</a:t>
            </a:r>
            <a:r>
              <a:rPr lang="vi-VN" sz="3200" dirty="0" smtClean="0">
                <a:latin typeface="+mj-lt"/>
              </a:rPr>
              <a:t>ất là bao lâu? Em hãy cho biết khoảng thời gian đó thể hiện điều gì?</a:t>
            </a:r>
            <a:endParaRPr lang="en-US" sz="3200" dirty="0">
              <a:latin typeface="+mj-lt"/>
            </a:endParaRPr>
          </a:p>
        </p:txBody>
      </p:sp>
    </p:spTree>
    <p:extLst>
      <p:ext uri="{BB962C8B-B14F-4D97-AF65-F5344CB8AC3E}">
        <p14:creationId xmlns:p14="http://schemas.microsoft.com/office/powerpoint/2010/main" val="23661130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3269" y="887894"/>
            <a:ext cx="9250017" cy="646331"/>
          </a:xfrm>
          <a:prstGeom prst="rect">
            <a:avLst/>
          </a:prstGeom>
          <a:noFill/>
        </p:spPr>
        <p:txBody>
          <a:bodyPr wrap="square" rtlCol="0">
            <a:spAutoFit/>
          </a:bodyPr>
          <a:lstStyle/>
          <a:p>
            <a:r>
              <a:rPr lang="vi-VN" sz="3600" b="1" dirty="0">
                <a:solidFill>
                  <a:srgbClr val="FF0000"/>
                </a:solidFill>
                <a:latin typeface="+mj-lt"/>
              </a:rPr>
              <a:t>Câu 1. </a:t>
            </a:r>
            <a:r>
              <a:rPr lang="vi-VN" sz="3600" dirty="0">
                <a:solidFill>
                  <a:srgbClr val="FF0000"/>
                </a:solidFill>
                <a:latin typeface="+mj-lt"/>
              </a:rPr>
              <a:t>Ban ngày sẽ xuất hiện khi nào</a:t>
            </a:r>
            <a:r>
              <a:rPr lang="vi-VN" sz="3600" dirty="0" smtClean="0">
                <a:solidFill>
                  <a:srgbClr val="FF0000"/>
                </a:solidFill>
                <a:latin typeface="+mj-lt"/>
              </a:rPr>
              <a:t>?</a:t>
            </a:r>
            <a:endParaRPr lang="vi-VN" sz="3600" dirty="0">
              <a:solidFill>
                <a:srgbClr val="FF0000"/>
              </a:solidFill>
              <a:latin typeface="+mj-lt"/>
            </a:endParaRPr>
          </a:p>
        </p:txBody>
      </p:sp>
      <p:sp>
        <p:nvSpPr>
          <p:cNvPr id="7" name="TextBox 6"/>
          <p:cNvSpPr txBox="1"/>
          <p:nvPr/>
        </p:nvSpPr>
        <p:spPr>
          <a:xfrm>
            <a:off x="1630016" y="1775790"/>
            <a:ext cx="8057322" cy="584775"/>
          </a:xfrm>
          <a:prstGeom prst="rect">
            <a:avLst/>
          </a:prstGeom>
          <a:noFill/>
        </p:spPr>
        <p:txBody>
          <a:bodyPr wrap="square" rtlCol="0">
            <a:spAutoFit/>
          </a:bodyPr>
          <a:lstStyle/>
          <a:p>
            <a:r>
              <a:rPr lang="vi-VN" sz="3200" dirty="0">
                <a:latin typeface="+mj-lt"/>
              </a:rPr>
              <a:t>A. Trái Đất được Mặt Trăng chiếu sáng.</a:t>
            </a:r>
          </a:p>
        </p:txBody>
      </p:sp>
      <p:sp>
        <p:nvSpPr>
          <p:cNvPr id="8" name="TextBox 7"/>
          <p:cNvSpPr txBox="1"/>
          <p:nvPr/>
        </p:nvSpPr>
        <p:spPr>
          <a:xfrm>
            <a:off x="1643270" y="2570922"/>
            <a:ext cx="8613913" cy="584775"/>
          </a:xfrm>
          <a:prstGeom prst="rect">
            <a:avLst/>
          </a:prstGeom>
          <a:noFill/>
        </p:spPr>
        <p:txBody>
          <a:bodyPr wrap="square" rtlCol="0">
            <a:spAutoFit/>
          </a:bodyPr>
          <a:lstStyle/>
          <a:p>
            <a:r>
              <a:rPr lang="vi-VN" sz="3200" dirty="0">
                <a:latin typeface="+mj-lt"/>
              </a:rPr>
              <a:t>B. Mặt Trăng không che lấp Trái Đất</a:t>
            </a:r>
            <a:r>
              <a:rPr lang="vi-VN" sz="3200" dirty="0" smtClean="0">
                <a:latin typeface="+mj-lt"/>
              </a:rPr>
              <a:t>.</a:t>
            </a:r>
            <a:endParaRPr lang="vi-VN" sz="3200" dirty="0">
              <a:latin typeface="+mj-lt"/>
            </a:endParaRPr>
          </a:p>
        </p:txBody>
      </p:sp>
      <p:sp>
        <p:nvSpPr>
          <p:cNvPr id="9" name="TextBox 8"/>
          <p:cNvSpPr txBox="1"/>
          <p:nvPr/>
        </p:nvSpPr>
        <p:spPr>
          <a:xfrm>
            <a:off x="1643271" y="3231800"/>
            <a:ext cx="8295861" cy="584775"/>
          </a:xfrm>
          <a:prstGeom prst="rect">
            <a:avLst/>
          </a:prstGeom>
          <a:noFill/>
        </p:spPr>
        <p:txBody>
          <a:bodyPr wrap="square" rtlCol="0">
            <a:spAutoFit/>
          </a:bodyPr>
          <a:lstStyle/>
          <a:p>
            <a:r>
              <a:rPr lang="vi-VN" sz="3200" dirty="0">
                <a:latin typeface="+mj-lt"/>
              </a:rPr>
              <a:t>C. phần Trái Đất được Mặt Trời chiếu sáng</a:t>
            </a:r>
            <a:r>
              <a:rPr lang="vi-VN" sz="3200" dirty="0" smtClean="0">
                <a:latin typeface="+mj-lt"/>
              </a:rPr>
              <a:t>.</a:t>
            </a:r>
            <a:endParaRPr lang="vi-VN" sz="3200" dirty="0">
              <a:latin typeface="+mj-lt"/>
            </a:endParaRPr>
          </a:p>
        </p:txBody>
      </p:sp>
      <p:sp>
        <p:nvSpPr>
          <p:cNvPr id="10" name="TextBox 9"/>
          <p:cNvSpPr txBox="1"/>
          <p:nvPr/>
        </p:nvSpPr>
        <p:spPr>
          <a:xfrm>
            <a:off x="1683027" y="4028664"/>
            <a:ext cx="9607827" cy="584775"/>
          </a:xfrm>
          <a:prstGeom prst="rect">
            <a:avLst/>
          </a:prstGeom>
          <a:noFill/>
        </p:spPr>
        <p:txBody>
          <a:bodyPr wrap="square" rtlCol="0">
            <a:spAutoFit/>
          </a:bodyPr>
          <a:lstStyle/>
          <a:p>
            <a:r>
              <a:rPr lang="vi-VN" sz="3200" dirty="0">
                <a:latin typeface="+mj-lt"/>
              </a:rPr>
              <a:t>D. phần Trái Đất không được Mặt Trời chiếu sáng.</a:t>
            </a:r>
          </a:p>
        </p:txBody>
      </p:sp>
      <p:sp>
        <p:nvSpPr>
          <p:cNvPr id="11" name="Oval 10"/>
          <p:cNvSpPr/>
          <p:nvPr/>
        </p:nvSpPr>
        <p:spPr>
          <a:xfrm>
            <a:off x="1643271" y="3231800"/>
            <a:ext cx="463826" cy="5847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mj-lt"/>
              </a:rPr>
              <a:t>C</a:t>
            </a:r>
            <a:endParaRPr lang="en-US" sz="2800" dirty="0">
              <a:latin typeface="+mj-lt"/>
            </a:endParaRPr>
          </a:p>
        </p:txBody>
      </p:sp>
      <p:sp>
        <p:nvSpPr>
          <p:cNvPr id="12" name="TextBox 11"/>
          <p:cNvSpPr txBox="1"/>
          <p:nvPr/>
        </p:nvSpPr>
        <p:spPr>
          <a:xfrm>
            <a:off x="3922644" y="265043"/>
            <a:ext cx="2637183" cy="584775"/>
          </a:xfrm>
          <a:prstGeom prst="rect">
            <a:avLst/>
          </a:prstGeom>
          <a:noFill/>
        </p:spPr>
        <p:txBody>
          <a:bodyPr wrap="square" rtlCol="0">
            <a:spAutoFit/>
          </a:bodyPr>
          <a:lstStyle/>
          <a:p>
            <a:r>
              <a:rPr lang="vi-VN" sz="3200" b="1" dirty="0" smtClean="0">
                <a:solidFill>
                  <a:srgbClr val="FF0000"/>
                </a:solidFill>
                <a:latin typeface="+mj-lt"/>
              </a:rPr>
              <a:t>LUYỆN TẬP</a:t>
            </a:r>
            <a:endParaRPr lang="en-US" sz="3200" b="1" dirty="0">
              <a:solidFill>
                <a:srgbClr val="FF0000"/>
              </a:solidFill>
              <a:latin typeface="+mj-lt"/>
            </a:endParaRPr>
          </a:p>
        </p:txBody>
      </p:sp>
    </p:spTree>
    <p:extLst>
      <p:ext uri="{BB962C8B-B14F-4D97-AF65-F5344CB8AC3E}">
        <p14:creationId xmlns:p14="http://schemas.microsoft.com/office/powerpoint/2010/main" val="328100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3600" b="1" dirty="0">
                <a:solidFill>
                  <a:srgbClr val="FF0000"/>
                </a:solidFill>
              </a:rPr>
              <a:t>Câu 2</a:t>
            </a:r>
            <a:r>
              <a:rPr lang="vi-VN" sz="3600" b="1" dirty="0" smtClean="0">
                <a:solidFill>
                  <a:srgbClr val="FF0000"/>
                </a:solidFill>
              </a:rPr>
              <a:t>.</a:t>
            </a:r>
            <a:r>
              <a:rPr lang="vi-VN" sz="3600" b="1" dirty="0">
                <a:solidFill>
                  <a:srgbClr val="FF0000"/>
                </a:solidFill>
              </a:rPr>
              <a:t> </a:t>
            </a:r>
            <a:r>
              <a:rPr lang="vi-VN" sz="3600" dirty="0">
                <a:solidFill>
                  <a:srgbClr val="FF0000"/>
                </a:solidFill>
              </a:rPr>
              <a:t>Phát biểu nào sau đây giải thích được hiện tượng ngày và đêm trên Trái Đất?</a:t>
            </a:r>
          </a:p>
        </p:txBody>
      </p:sp>
      <p:sp>
        <p:nvSpPr>
          <p:cNvPr id="3" name="Content Placeholder 2"/>
          <p:cNvSpPr>
            <a:spLocks noGrp="1"/>
          </p:cNvSpPr>
          <p:nvPr>
            <p:ph idx="1"/>
          </p:nvPr>
        </p:nvSpPr>
        <p:spPr>
          <a:xfrm>
            <a:off x="838200" y="2209938"/>
            <a:ext cx="10515600" cy="2759627"/>
          </a:xfrm>
        </p:spPr>
        <p:txBody>
          <a:bodyPr/>
          <a:lstStyle/>
          <a:p>
            <a:pPr marL="0" indent="0">
              <a:buNone/>
            </a:pPr>
            <a:r>
              <a:rPr lang="vi-VN" dirty="0" smtClean="0">
                <a:latin typeface="+mj-lt"/>
              </a:rPr>
              <a:t>A</a:t>
            </a:r>
            <a:r>
              <a:rPr lang="vi-VN" dirty="0">
                <a:latin typeface="+mj-lt"/>
              </a:rPr>
              <a:t>. Do hình khối cầu của Trái Đất luôn được Mặt Trời chiếu sáng một nửa.</a:t>
            </a:r>
          </a:p>
          <a:p>
            <a:pPr marL="0" indent="0">
              <a:buNone/>
            </a:pPr>
            <a:r>
              <a:rPr lang="vi-VN" dirty="0">
                <a:latin typeface="+mj-lt"/>
              </a:rPr>
              <a:t>B. Do Trái Đất luôn quay quanh trục của nó.</a:t>
            </a:r>
          </a:p>
          <a:p>
            <a:pPr marL="0" indent="0">
              <a:buNone/>
            </a:pPr>
            <a:r>
              <a:rPr lang="vi-VN" dirty="0">
                <a:latin typeface="+mj-lt"/>
              </a:rPr>
              <a:t>C. Do Trái Đất quay quanh Mặt Trời.</a:t>
            </a:r>
          </a:p>
          <a:p>
            <a:pPr marL="0" indent="0">
              <a:buNone/>
            </a:pPr>
            <a:r>
              <a:rPr lang="vi-VN" dirty="0">
                <a:latin typeface="+mj-lt"/>
              </a:rPr>
              <a:t>D. Do Mặt Trăng quay quanh Trái Đất.</a:t>
            </a:r>
          </a:p>
        </p:txBody>
      </p:sp>
      <p:sp>
        <p:nvSpPr>
          <p:cNvPr id="4" name="Oval 3"/>
          <p:cNvSpPr/>
          <p:nvPr/>
        </p:nvSpPr>
        <p:spPr>
          <a:xfrm>
            <a:off x="745436" y="2090670"/>
            <a:ext cx="566530" cy="55659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mj-lt"/>
              </a:rPr>
              <a:t>A</a:t>
            </a:r>
            <a:endParaRPr lang="en-US" sz="2800" dirty="0">
              <a:latin typeface="+mj-lt"/>
            </a:endParaRPr>
          </a:p>
        </p:txBody>
      </p:sp>
    </p:spTree>
    <p:extLst>
      <p:ext uri="{BB962C8B-B14F-4D97-AF65-F5344CB8AC3E}">
        <p14:creationId xmlns:p14="http://schemas.microsoft.com/office/powerpoint/2010/main" val="365410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3600" b="1" dirty="0" smtClean="0">
                <a:solidFill>
                  <a:srgbClr val="FF0000"/>
                </a:solidFill>
              </a:rPr>
              <a:t>Câu 3: Theo </a:t>
            </a:r>
            <a:r>
              <a:rPr lang="vi-VN" sz="3600" b="1" dirty="0">
                <a:solidFill>
                  <a:srgbClr val="FF0000"/>
                </a:solidFill>
              </a:rPr>
              <a:t>em tại sao có hiện tượng ngày và đêm dài ngắn theo mùa?</a:t>
            </a:r>
            <a:endParaRPr lang="vi-VN" sz="3600" dirty="0">
              <a:solidFill>
                <a:srgbClr val="FF0000"/>
              </a:solidFill>
            </a:endParaRPr>
          </a:p>
        </p:txBody>
      </p:sp>
      <p:sp>
        <p:nvSpPr>
          <p:cNvPr id="3" name="Content Placeholder 2"/>
          <p:cNvSpPr>
            <a:spLocks noGrp="1"/>
          </p:cNvSpPr>
          <p:nvPr>
            <p:ph idx="1"/>
          </p:nvPr>
        </p:nvSpPr>
        <p:spPr>
          <a:xfrm>
            <a:off x="838200" y="1825625"/>
            <a:ext cx="10744200" cy="2322305"/>
          </a:xfrm>
        </p:spPr>
        <p:txBody>
          <a:bodyPr/>
          <a:lstStyle/>
          <a:p>
            <a:pPr marL="0" indent="0">
              <a:buNone/>
            </a:pPr>
            <a:r>
              <a:rPr lang="vi-VN" dirty="0" smtClean="0">
                <a:latin typeface="+mj-lt"/>
              </a:rPr>
              <a:t>A.Trái </a:t>
            </a:r>
            <a:r>
              <a:rPr lang="vi-VN" dirty="0">
                <a:latin typeface="+mj-lt"/>
              </a:rPr>
              <a:t>Đất chuyển động quanh Mặt Trời với vận tốc không đổi.</a:t>
            </a:r>
          </a:p>
          <a:p>
            <a:pPr marL="0" indent="0">
              <a:buNone/>
            </a:pPr>
            <a:r>
              <a:rPr lang="vi-VN" dirty="0">
                <a:latin typeface="+mj-lt"/>
              </a:rPr>
              <a:t>B.Trái Đất chuyển động quanh Mặt Trời với chu kì một năm.</a:t>
            </a:r>
          </a:p>
          <a:p>
            <a:pPr marL="0" indent="0">
              <a:buNone/>
            </a:pPr>
            <a:r>
              <a:rPr lang="vi-VN" dirty="0">
                <a:latin typeface="+mj-lt"/>
              </a:rPr>
              <a:t>C.Trái Đất chuyển động quanh Mặt Trời với trục nghiêng không đổi.</a:t>
            </a:r>
          </a:p>
          <a:p>
            <a:pPr marL="0" indent="0">
              <a:buNone/>
            </a:pPr>
            <a:r>
              <a:rPr lang="vi-VN" dirty="0">
                <a:latin typeface="+mj-lt"/>
              </a:rPr>
              <a:t>D.Trái Đất hình cầu. </a:t>
            </a:r>
          </a:p>
          <a:p>
            <a:endParaRPr lang="en-US" dirty="0"/>
          </a:p>
        </p:txBody>
      </p:sp>
      <p:sp>
        <p:nvSpPr>
          <p:cNvPr id="4" name="Oval 3"/>
          <p:cNvSpPr/>
          <p:nvPr/>
        </p:nvSpPr>
        <p:spPr>
          <a:xfrm>
            <a:off x="838200" y="2819538"/>
            <a:ext cx="381002" cy="5465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mj-lt"/>
              </a:rPr>
              <a:t>C</a:t>
            </a:r>
            <a:endParaRPr lang="en-US" sz="2800" dirty="0">
              <a:latin typeface="+mj-lt"/>
            </a:endParaRPr>
          </a:p>
        </p:txBody>
      </p:sp>
    </p:spTree>
    <p:extLst>
      <p:ext uri="{BB962C8B-B14F-4D97-AF65-F5344CB8AC3E}">
        <p14:creationId xmlns:p14="http://schemas.microsoft.com/office/powerpoint/2010/main" val="81648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60" y="338621"/>
            <a:ext cx="10956235" cy="1325563"/>
          </a:xfrm>
        </p:spPr>
        <p:txBody>
          <a:bodyPr>
            <a:noAutofit/>
          </a:bodyPr>
          <a:lstStyle/>
          <a:p>
            <a:r>
              <a:rPr lang="vi-VN" sz="3200" b="1" dirty="0" smtClean="0">
                <a:solidFill>
                  <a:srgbClr val="FF0000"/>
                </a:solidFill>
              </a:rPr>
              <a:t>Câu 4:Theo </a:t>
            </a:r>
            <a:r>
              <a:rPr lang="vi-VN" sz="3200" b="1" dirty="0">
                <a:solidFill>
                  <a:srgbClr val="FF0000"/>
                </a:solidFill>
              </a:rPr>
              <a:t>nhận định vì sao Trái Đất nhận được lượng nhiệt và ánh sáng phù hợp để sự sống có thể phát sinh và phát triển?</a:t>
            </a:r>
            <a:endParaRPr lang="vi-VN" sz="3200" dirty="0">
              <a:solidFill>
                <a:srgbClr val="FF0000"/>
              </a:solidFill>
            </a:endParaRPr>
          </a:p>
        </p:txBody>
      </p:sp>
      <p:sp>
        <p:nvSpPr>
          <p:cNvPr id="3" name="Content Placeholder 2"/>
          <p:cNvSpPr>
            <a:spLocks noGrp="1"/>
          </p:cNvSpPr>
          <p:nvPr>
            <p:ph idx="1"/>
          </p:nvPr>
        </p:nvSpPr>
        <p:spPr/>
        <p:txBody>
          <a:bodyPr>
            <a:noAutofit/>
          </a:bodyPr>
          <a:lstStyle/>
          <a:p>
            <a:pPr marL="0" indent="0">
              <a:buNone/>
            </a:pPr>
            <a:r>
              <a:rPr lang="vi-VN" dirty="0" smtClean="0">
                <a:latin typeface="+mj-lt"/>
              </a:rPr>
              <a:t>A.Trái </a:t>
            </a:r>
            <a:r>
              <a:rPr lang="vi-VN" dirty="0">
                <a:latin typeface="+mj-lt"/>
              </a:rPr>
              <a:t>Đất có lớp khí quyển dày tới 2000 km và chia thành nhiều tầng khác nhau.</a:t>
            </a:r>
          </a:p>
          <a:p>
            <a:pPr marL="0" indent="0">
              <a:buNone/>
            </a:pPr>
            <a:r>
              <a:rPr lang="vi-VN" dirty="0">
                <a:latin typeface="+mj-lt"/>
              </a:rPr>
              <a:t>B.Trái Đất có khối lượng tương đối lớn và tự quay quanh trục 1 vòng trong 24 giờ.</a:t>
            </a:r>
          </a:p>
          <a:p>
            <a:pPr marL="0" indent="0">
              <a:buNone/>
            </a:pPr>
            <a:r>
              <a:rPr lang="vi-VN" dirty="0">
                <a:latin typeface="+mj-lt"/>
              </a:rPr>
              <a:t>C.Trái Đất nằm cách Mặt Trời 149,6 triệu km và tự quay quanh trục 1 vòng trong 24 giờ.</a:t>
            </a:r>
          </a:p>
          <a:p>
            <a:pPr marL="0" indent="0">
              <a:buNone/>
            </a:pPr>
            <a:r>
              <a:rPr lang="vi-VN" dirty="0">
                <a:latin typeface="+mj-lt"/>
              </a:rPr>
              <a:t>D.Trái Đất vừa tự quay quanh trục vừa chuyển động quanh Mặt Trời.</a:t>
            </a:r>
          </a:p>
        </p:txBody>
      </p:sp>
      <p:sp>
        <p:nvSpPr>
          <p:cNvPr id="5" name="Oval 4"/>
          <p:cNvSpPr/>
          <p:nvPr/>
        </p:nvSpPr>
        <p:spPr>
          <a:xfrm>
            <a:off x="838200" y="3561660"/>
            <a:ext cx="553278" cy="57301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mj-lt"/>
              </a:rPr>
              <a:t>C</a:t>
            </a:r>
            <a:endParaRPr lang="en-US" sz="2800" dirty="0">
              <a:latin typeface="+mj-lt"/>
            </a:endParaRPr>
          </a:p>
        </p:txBody>
      </p:sp>
    </p:spTree>
    <p:extLst>
      <p:ext uri="{BB962C8B-B14F-4D97-AF65-F5344CB8AC3E}">
        <p14:creationId xmlns:p14="http://schemas.microsoft.com/office/powerpoint/2010/main" val="132063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Soi gương để biết bé ổn không | Tin tức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784" y="1537270"/>
            <a:ext cx="8397550" cy="45769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38400" y="238540"/>
            <a:ext cx="6997148" cy="584775"/>
          </a:xfrm>
          <a:prstGeom prst="rect">
            <a:avLst/>
          </a:prstGeom>
          <a:noFill/>
        </p:spPr>
        <p:txBody>
          <a:bodyPr wrap="square" rtlCol="0">
            <a:spAutoFit/>
          </a:bodyPr>
          <a:lstStyle/>
          <a:p>
            <a:r>
              <a:rPr lang="vi-VN" sz="3200" dirty="0" smtClean="0">
                <a:solidFill>
                  <a:srgbClr val="00B050"/>
                </a:solidFill>
                <a:latin typeface="+mj-lt"/>
              </a:rPr>
              <a:t>TRÒ CHƠI TÌM </a:t>
            </a:r>
            <a:r>
              <a:rPr lang="vi-VN" sz="3200" dirty="0">
                <a:solidFill>
                  <a:srgbClr val="00B050"/>
                </a:solidFill>
                <a:latin typeface="+mj-lt"/>
              </a:rPr>
              <a:t> </a:t>
            </a:r>
            <a:r>
              <a:rPr lang="vi-VN" sz="3200" dirty="0" smtClean="0">
                <a:solidFill>
                  <a:srgbClr val="00B050"/>
                </a:solidFill>
                <a:latin typeface="+mj-lt"/>
              </a:rPr>
              <a:t>CON SỐ MAY MẮN</a:t>
            </a:r>
            <a:endParaRPr lang="en-US" sz="3200" dirty="0">
              <a:solidFill>
                <a:srgbClr val="00B050"/>
              </a:solidFill>
              <a:latin typeface="+mj-lt"/>
            </a:endParaRPr>
          </a:p>
        </p:txBody>
      </p:sp>
      <p:sp>
        <p:nvSpPr>
          <p:cNvPr id="2" name="Rectangle 1">
            <a:hlinkClick r:id="rId3" action="ppaction://hlinksldjump"/>
          </p:cNvPr>
          <p:cNvSpPr/>
          <p:nvPr/>
        </p:nvSpPr>
        <p:spPr>
          <a:xfrm>
            <a:off x="1722784" y="1210899"/>
            <a:ext cx="2809460" cy="2451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smtClean="0">
                <a:latin typeface="+mj-lt"/>
                <a:hlinkClick r:id="rId3" action="ppaction://hlinksldjump"/>
              </a:rPr>
              <a:t>1</a:t>
            </a:r>
            <a:endParaRPr lang="en-US" sz="9600" dirty="0">
              <a:latin typeface="+mj-lt"/>
            </a:endParaRPr>
          </a:p>
        </p:txBody>
      </p:sp>
      <p:sp>
        <p:nvSpPr>
          <p:cNvPr id="5" name="Rectangle 4">
            <a:hlinkClick r:id="rId4" action="ppaction://hlinksldjump"/>
          </p:cNvPr>
          <p:cNvSpPr/>
          <p:nvPr/>
        </p:nvSpPr>
        <p:spPr>
          <a:xfrm>
            <a:off x="4501414" y="1210899"/>
            <a:ext cx="2809460" cy="245165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smtClean="0">
                <a:latin typeface="+mj-lt"/>
                <a:hlinkClick r:id="rId4" action="ppaction://hlinksldjump"/>
              </a:rPr>
              <a:t>2</a:t>
            </a:r>
            <a:endParaRPr lang="en-US" sz="9600" dirty="0">
              <a:latin typeface="+mj-lt"/>
            </a:endParaRPr>
          </a:p>
        </p:txBody>
      </p:sp>
      <p:sp>
        <p:nvSpPr>
          <p:cNvPr id="6" name="Rectangle 5">
            <a:hlinkClick r:id="rId5" action="ppaction://hlinksldjump"/>
          </p:cNvPr>
          <p:cNvSpPr/>
          <p:nvPr/>
        </p:nvSpPr>
        <p:spPr>
          <a:xfrm>
            <a:off x="7310874" y="1210899"/>
            <a:ext cx="2809460" cy="245165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smtClean="0">
                <a:latin typeface="+mj-lt"/>
                <a:hlinkClick r:id="rId5" action="ppaction://hlinksldjump"/>
              </a:rPr>
              <a:t>3</a:t>
            </a:r>
            <a:endParaRPr lang="en-US" sz="9600" dirty="0">
              <a:latin typeface="+mj-lt"/>
            </a:endParaRPr>
          </a:p>
        </p:txBody>
      </p:sp>
      <p:sp>
        <p:nvSpPr>
          <p:cNvPr id="7" name="Rectangle 6">
            <a:hlinkClick r:id="rId6" action="ppaction://hlinksldjump"/>
          </p:cNvPr>
          <p:cNvSpPr/>
          <p:nvPr/>
        </p:nvSpPr>
        <p:spPr>
          <a:xfrm>
            <a:off x="1732898" y="3662551"/>
            <a:ext cx="2809460" cy="245165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smtClean="0">
                <a:latin typeface="+mj-lt"/>
              </a:rPr>
              <a:t>4</a:t>
            </a:r>
            <a:endParaRPr lang="en-US" sz="9600" dirty="0">
              <a:latin typeface="+mj-lt"/>
            </a:endParaRPr>
          </a:p>
        </p:txBody>
      </p:sp>
      <p:sp>
        <p:nvSpPr>
          <p:cNvPr id="8" name="Rectangle 7">
            <a:hlinkClick r:id="rId7" action="ppaction://hlinksldjump"/>
          </p:cNvPr>
          <p:cNvSpPr/>
          <p:nvPr/>
        </p:nvSpPr>
        <p:spPr>
          <a:xfrm>
            <a:off x="7310874" y="3662551"/>
            <a:ext cx="2809460" cy="2451652"/>
          </a:xfrm>
          <a:prstGeom prst="rect">
            <a:avLst/>
          </a:prstGeom>
          <a:solidFill>
            <a:srgbClr val="C9F5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smtClean="0">
                <a:latin typeface="+mj-lt"/>
              </a:rPr>
              <a:t>6</a:t>
            </a:r>
            <a:endParaRPr lang="en-US" sz="9600" dirty="0">
              <a:latin typeface="+mj-lt"/>
            </a:endParaRPr>
          </a:p>
        </p:txBody>
      </p:sp>
      <p:sp>
        <p:nvSpPr>
          <p:cNvPr id="9" name="Rectangle 8">
            <a:hlinkClick r:id="rId8" action="ppaction://hlinksldjump"/>
          </p:cNvPr>
          <p:cNvSpPr/>
          <p:nvPr/>
        </p:nvSpPr>
        <p:spPr>
          <a:xfrm>
            <a:off x="4532244" y="3662551"/>
            <a:ext cx="2809460" cy="245165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9600" dirty="0">
                <a:latin typeface="+mj-lt"/>
              </a:rPr>
              <a:t>5</a:t>
            </a:r>
            <a:endParaRPr lang="en-US" sz="9600" dirty="0">
              <a:latin typeface="+mj-lt"/>
            </a:endParaRPr>
          </a:p>
        </p:txBody>
      </p:sp>
    </p:spTree>
    <p:extLst>
      <p:ext uri="{BB962C8B-B14F-4D97-AF65-F5344CB8AC3E}">
        <p14:creationId xmlns:p14="http://schemas.microsoft.com/office/powerpoint/2010/main" val="3334464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grpId="0" nodeType="clickEffect">
                                  <p:stCondLst>
                                    <p:cond delay="0"/>
                                  </p:stCondLst>
                                  <p:childTnLst>
                                    <p:anim calcmode="lin" valueType="num">
                                      <p:cBhvr>
                                        <p:cTn id="14" dur="500"/>
                                        <p:tgtEl>
                                          <p:spTgt spid="5"/>
                                        </p:tgtEl>
                                        <p:attrNameLst>
                                          <p:attrName>ppt_w</p:attrName>
                                        </p:attrNameLst>
                                      </p:cBhvr>
                                      <p:tavLst>
                                        <p:tav tm="0">
                                          <p:val>
                                            <p:strVal val="ppt_w"/>
                                          </p:val>
                                        </p:tav>
                                        <p:tav tm="100000">
                                          <p:val>
                                            <p:fltVal val="0"/>
                                          </p:val>
                                        </p:tav>
                                      </p:tavLst>
                                    </p:anim>
                                    <p:anim calcmode="lin" valueType="num">
                                      <p:cBhvr>
                                        <p:cTn id="15" dur="500"/>
                                        <p:tgtEl>
                                          <p:spTgt spid="5"/>
                                        </p:tgtEl>
                                        <p:attrNameLst>
                                          <p:attrName>ppt_h</p:attrName>
                                        </p:attrNameLst>
                                      </p:cBhvr>
                                      <p:tavLst>
                                        <p:tav tm="0">
                                          <p:val>
                                            <p:strVal val="ppt_h"/>
                                          </p:val>
                                        </p:tav>
                                        <p:tav tm="100000">
                                          <p:val>
                                            <p:fltVal val="0"/>
                                          </p:val>
                                        </p:tav>
                                      </p:tavLst>
                                    </p:anim>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grpId="0" nodeType="clickEffect">
                                  <p:stCondLst>
                                    <p:cond delay="0"/>
                                  </p:stCondLst>
                                  <p:childTnLst>
                                    <p:anim calcmode="lin" valueType="num">
                                      <p:cBhvr>
                                        <p:cTn id="22" dur="500"/>
                                        <p:tgtEl>
                                          <p:spTgt spid="6"/>
                                        </p:tgtEl>
                                        <p:attrNameLst>
                                          <p:attrName>ppt_w</p:attrName>
                                        </p:attrNameLst>
                                      </p:cBhvr>
                                      <p:tavLst>
                                        <p:tav tm="0">
                                          <p:val>
                                            <p:strVal val="ppt_w"/>
                                          </p:val>
                                        </p:tav>
                                        <p:tav tm="100000">
                                          <p:val>
                                            <p:fltVal val="0"/>
                                          </p:val>
                                        </p:tav>
                                      </p:tavLst>
                                    </p:anim>
                                    <p:anim calcmode="lin" valueType="num">
                                      <p:cBhvr>
                                        <p:cTn id="23" dur="500"/>
                                        <p:tgtEl>
                                          <p:spTgt spid="6"/>
                                        </p:tgtEl>
                                        <p:attrNameLst>
                                          <p:attrName>ppt_h</p:attrName>
                                        </p:attrNameLst>
                                      </p:cBhvr>
                                      <p:tavLst>
                                        <p:tav tm="0">
                                          <p:val>
                                            <p:strVal val="ppt_h"/>
                                          </p:val>
                                        </p:tav>
                                        <p:tav tm="100000">
                                          <p:val>
                                            <p:fltVal val="0"/>
                                          </p:val>
                                        </p:tav>
                                      </p:tavLst>
                                    </p:anim>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0" nodeType="clickEffect">
                                  <p:stCondLst>
                                    <p:cond delay="0"/>
                                  </p:stCondLst>
                                  <p:childTnLst>
                                    <p:anim calcmode="lin" valueType="num">
                                      <p:cBhvr>
                                        <p:cTn id="30" dur="500"/>
                                        <p:tgtEl>
                                          <p:spTgt spid="7"/>
                                        </p:tgtEl>
                                        <p:attrNameLst>
                                          <p:attrName>ppt_w</p:attrName>
                                        </p:attrNameLst>
                                      </p:cBhvr>
                                      <p:tavLst>
                                        <p:tav tm="0">
                                          <p:val>
                                            <p:strVal val="ppt_w"/>
                                          </p:val>
                                        </p:tav>
                                        <p:tav tm="100000">
                                          <p:val>
                                            <p:fltVal val="0"/>
                                          </p:val>
                                        </p:tav>
                                      </p:tavLst>
                                    </p:anim>
                                    <p:anim calcmode="lin" valueType="num">
                                      <p:cBhvr>
                                        <p:cTn id="31" dur="500"/>
                                        <p:tgtEl>
                                          <p:spTgt spid="7"/>
                                        </p:tgtEl>
                                        <p:attrNameLst>
                                          <p:attrName>ppt_h</p:attrName>
                                        </p:attrNameLst>
                                      </p:cBhvr>
                                      <p:tavLst>
                                        <p:tav tm="0">
                                          <p:val>
                                            <p:strVal val="ppt_h"/>
                                          </p:val>
                                        </p:tav>
                                        <p:tav tm="100000">
                                          <p:val>
                                            <p:fltVal val="0"/>
                                          </p:val>
                                        </p:tav>
                                      </p:tavLst>
                                    </p:anim>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9"/>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9"/>
                                        </p:tgtEl>
                                        <p:attrNameLst>
                                          <p:attrName>ppt_w</p:attrName>
                                        </p:attrNameLst>
                                      </p:cBhvr>
                                      <p:tavLst>
                                        <p:tav tm="0">
                                          <p:val>
                                            <p:strVal val="ppt_w"/>
                                          </p:val>
                                        </p:tav>
                                        <p:tav tm="100000">
                                          <p:val>
                                            <p:fltVal val="0"/>
                                          </p:val>
                                        </p:tav>
                                      </p:tavLst>
                                    </p:anim>
                                    <p:anim calcmode="lin" valueType="num">
                                      <p:cBhvr>
                                        <p:cTn id="39" dur="500"/>
                                        <p:tgtEl>
                                          <p:spTgt spid="9"/>
                                        </p:tgtEl>
                                        <p:attrNameLst>
                                          <p:attrName>ppt_h</p:attrName>
                                        </p:attrNameLst>
                                      </p:cBhvr>
                                      <p:tavLst>
                                        <p:tav tm="0">
                                          <p:val>
                                            <p:strVal val="ppt_h"/>
                                          </p:val>
                                        </p:tav>
                                        <p:tav tm="100000">
                                          <p:val>
                                            <p:fltVal val="0"/>
                                          </p:val>
                                        </p:tav>
                                      </p:tavLst>
                                    </p:anim>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8"/>
                                        </p:tgtEl>
                                        <p:attrNameLst>
                                          <p:attrName>ppt_w</p:attrName>
                                        </p:attrNameLst>
                                      </p:cBhvr>
                                      <p:tavLst>
                                        <p:tav tm="0">
                                          <p:val>
                                            <p:strVal val="ppt_w"/>
                                          </p:val>
                                        </p:tav>
                                        <p:tav tm="100000">
                                          <p:val>
                                            <p:fltVal val="0"/>
                                          </p:val>
                                        </p:tav>
                                      </p:tavLst>
                                    </p:anim>
                                    <p:anim calcmode="lin" valueType="num">
                                      <p:cBhvr>
                                        <p:cTn id="47" dur="500"/>
                                        <p:tgtEl>
                                          <p:spTgt spid="8"/>
                                        </p:tgtEl>
                                        <p:attrNameLst>
                                          <p:attrName>ppt_h</p:attrName>
                                        </p:attrNameLst>
                                      </p:cBhvr>
                                      <p:tavLst>
                                        <p:tav tm="0">
                                          <p:val>
                                            <p:strVal val="ppt_h"/>
                                          </p:val>
                                        </p:tav>
                                        <p:tav tm="100000">
                                          <p:val>
                                            <p:fltVal val="0"/>
                                          </p:val>
                                        </p:tav>
                                      </p:tavLst>
                                    </p:anim>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661542"/>
            <a:ext cx="10990006" cy="646331"/>
          </a:xfrm>
          <a:prstGeom prst="rect">
            <a:avLst/>
          </a:prstGeom>
          <a:noFill/>
        </p:spPr>
        <p:txBody>
          <a:bodyPr wrap="square" rtlCol="0">
            <a:spAutoFit/>
          </a:bodyPr>
          <a:lstStyle/>
          <a:p>
            <a:r>
              <a:rPr lang="vi-VN" sz="2800" dirty="0" smtClean="0">
                <a:latin typeface="+mj-lt"/>
              </a:rPr>
              <a:t>  </a:t>
            </a:r>
            <a:r>
              <a:rPr lang="en-US" sz="3200" b="1" dirty="0"/>
              <a:t> </a:t>
            </a:r>
            <a:r>
              <a:rPr lang="en-US" sz="3600" dirty="0" err="1">
                <a:solidFill>
                  <a:srgbClr val="FF0000"/>
                </a:solidFill>
                <a:latin typeface="Times New Roman" panose="02020603050405020304" pitchFamily="18" charset="0"/>
                <a:cs typeface="Times New Roman" panose="02020603050405020304" pitchFamily="18" charset="0"/>
              </a:rPr>
              <a:t>Hằng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ngày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chúng</a:t>
            </a:r>
            <a:r>
              <a:rPr lang="en-US" sz="3600" dirty="0">
                <a:solidFill>
                  <a:srgbClr val="FF0000"/>
                </a:solidFill>
                <a:latin typeface="Times New Roman" panose="02020603050405020304" pitchFamily="18" charset="0"/>
                <a:cs typeface="Times New Roman" panose="02020603050405020304" pitchFamily="18" charset="0"/>
              </a:rPr>
              <a:t> ta </a:t>
            </a:r>
            <a:r>
              <a:rPr lang="en-US" sz="3600" dirty="0" err="1">
                <a:solidFill>
                  <a:srgbClr val="FF0000"/>
                </a:solidFill>
                <a:latin typeface="Times New Roman" panose="02020603050405020304" pitchFamily="18" charset="0"/>
                <a:cs typeface="Times New Roman" panose="02020603050405020304" pitchFamily="18" charset="0"/>
              </a:rPr>
              <a:t>vẫn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nhìn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thấy</a:t>
            </a:r>
            <a:endParaRPr lang="en-US" sz="13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205947" y="1974578"/>
            <a:ext cx="8507896" cy="584775"/>
          </a:xfrm>
          <a:prstGeom prst="rect">
            <a:avLst/>
          </a:prstGeom>
          <a:noFill/>
        </p:spPr>
        <p:txBody>
          <a:bodyPr wrap="square" rtlCol="0">
            <a:spAutoFit/>
          </a:bodyPr>
          <a:lstStyle/>
          <a:p>
            <a:r>
              <a:rPr lang="vi-VN" sz="2800" dirty="0" smtClean="0">
                <a:solidFill>
                  <a:srgbClr val="0070C0"/>
                </a:solidFill>
              </a:rPr>
              <a:t>A.</a:t>
            </a:r>
            <a:r>
              <a:rPr lang="vi-VN" sz="2800" dirty="0">
                <a:solidFill>
                  <a:srgbClr val="0070C0"/>
                </a:solidFill>
              </a:rPr>
              <a:t> </a:t>
            </a:r>
            <a:r>
              <a:rPr lang="vi-VN" sz="2800" dirty="0" smtClean="0">
                <a:latin typeface="+mj-lt"/>
              </a:rPr>
              <a:t>M</a:t>
            </a:r>
            <a:r>
              <a:rPr lang="en-US" sz="3200" dirty="0" err="1" smtClean="0">
                <a:latin typeface="Times New Roman" panose="02020603050405020304" pitchFamily="18" charset="0"/>
                <a:cs typeface="Times New Roman" panose="02020603050405020304" pitchFamily="18" charset="0"/>
              </a:rPr>
              <a:t>ặt</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đằng</a:t>
            </a:r>
            <a:r>
              <a:rPr lang="en-US"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Tây.</a:t>
            </a:r>
            <a:endParaRPr lang="en-US" sz="66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79435" y="2623934"/>
            <a:ext cx="6652600" cy="584775"/>
          </a:xfrm>
          <a:prstGeom prst="rect">
            <a:avLst/>
          </a:prstGeom>
          <a:noFill/>
        </p:spPr>
        <p:txBody>
          <a:bodyPr wrap="square" rtlCol="0">
            <a:spAutoFit/>
          </a:bodyPr>
          <a:lstStyle/>
          <a:p>
            <a:r>
              <a:rPr lang="vi-VN" sz="2800" dirty="0" smtClean="0">
                <a:solidFill>
                  <a:srgbClr val="0070C0"/>
                </a:solidFill>
                <a:latin typeface="+mj-lt"/>
              </a:rPr>
              <a:t>B.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nó.</a:t>
            </a:r>
            <a:endParaRPr lang="en-US" sz="66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66190" y="3326296"/>
            <a:ext cx="9674087" cy="584775"/>
          </a:xfrm>
          <a:prstGeom prst="rect">
            <a:avLst/>
          </a:prstGeom>
          <a:noFill/>
        </p:spPr>
        <p:txBody>
          <a:bodyPr wrap="square" rtlCol="0">
            <a:spAutoFit/>
          </a:bodyPr>
          <a:lstStyle/>
          <a:p>
            <a:r>
              <a:rPr lang="vi-VN" sz="2800" dirty="0">
                <a:solidFill>
                  <a:srgbClr val="0070C0"/>
                </a:solidFill>
                <a:latin typeface="+mj-lt"/>
              </a:rPr>
              <a:t>C</a:t>
            </a:r>
            <a:r>
              <a:rPr lang="vi-VN" sz="2800" dirty="0" smtClean="0">
                <a:solidFill>
                  <a:srgbClr val="0070C0"/>
                </a:solidFill>
                <a:latin typeface="+mj-lt"/>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Trời.</a:t>
            </a:r>
            <a:endParaRPr lang="en-US" sz="4400" dirty="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192691" y="4015413"/>
            <a:ext cx="9426148" cy="584775"/>
          </a:xfrm>
          <a:prstGeom prst="rect">
            <a:avLst/>
          </a:prstGeom>
          <a:noFill/>
        </p:spPr>
        <p:txBody>
          <a:bodyPr wrap="square" rtlCol="0">
            <a:spAutoFit/>
          </a:bodyPr>
          <a:lstStyle/>
          <a:p>
            <a:r>
              <a:rPr lang="vi-VN" sz="2800" dirty="0" smtClean="0">
                <a:solidFill>
                  <a:srgbClr val="0070C0"/>
                </a:solidFill>
                <a:latin typeface="+mj-lt"/>
              </a:rPr>
              <a:t>D.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Trăng</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Đất.</a:t>
            </a:r>
            <a:endParaRPr lang="en-US" sz="6600" dirty="0">
              <a:solidFill>
                <a:srgbClr val="0070C0"/>
              </a:solidFill>
              <a:latin typeface="Times New Roman" panose="02020603050405020304" pitchFamily="18" charset="0"/>
              <a:cs typeface="Times New Roman" panose="02020603050405020304" pitchFamily="18" charset="0"/>
            </a:endParaRPr>
          </a:p>
        </p:txBody>
      </p:sp>
      <p:sp>
        <p:nvSpPr>
          <p:cNvPr id="9" name="Oval 8"/>
          <p:cNvSpPr/>
          <p:nvPr/>
        </p:nvSpPr>
        <p:spPr>
          <a:xfrm>
            <a:off x="1086677" y="1981202"/>
            <a:ext cx="596348" cy="4637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t>A</a:t>
            </a:r>
            <a:endParaRPr lang="en-US" sz="2800" dirty="0"/>
          </a:p>
        </p:txBody>
      </p:sp>
      <p:sp>
        <p:nvSpPr>
          <p:cNvPr id="10" name="Right Arrow 9">
            <a:hlinkClick r:id="rId3" action="ppaction://hlinksldjump"/>
          </p:cNvPr>
          <p:cNvSpPr/>
          <p:nvPr/>
        </p:nvSpPr>
        <p:spPr>
          <a:xfrm>
            <a:off x="10618839" y="6046839"/>
            <a:ext cx="1091380" cy="678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358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635" y="591432"/>
            <a:ext cx="10721008" cy="733795"/>
          </a:xfrm>
        </p:spPr>
        <p:txBody>
          <a:bodyPr>
            <a:normAutofit/>
          </a:bodyPr>
          <a:lstStyle/>
          <a:p>
            <a:pPr marL="0" indent="0">
              <a:buNone/>
            </a:pPr>
            <a:r>
              <a:rPr lang="en-US" sz="3600" dirty="0" err="1">
                <a:solidFill>
                  <a:srgbClr val="FF0000"/>
                </a:solidFill>
                <a:latin typeface="Times New Roman" panose="02020603050405020304" pitchFamily="18" charset="0"/>
                <a:cs typeface="Times New Roman" panose="02020603050405020304" pitchFamily="18" charset="0"/>
              </a:rPr>
              <a:t>Phát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biểu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sau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đúng</a:t>
            </a:r>
            <a:r>
              <a:rPr lang="en-US" sz="3600" dirty="0">
                <a:solidFill>
                  <a:srgbClr val="FF0000"/>
                </a:solidFill>
                <a:latin typeface="Times New Roman" panose="02020603050405020304" pitchFamily="18" charset="0"/>
                <a:cs typeface="Times New Roman" panose="02020603050405020304" pitchFamily="18" charset="0"/>
              </a:rPr>
              <a:t>?</a:t>
            </a:r>
            <a:endParaRPr lang="en-US" sz="4800" dirty="0">
              <a:solidFill>
                <a:srgbClr val="FF0000"/>
              </a:solidFill>
              <a:latin typeface="Times New Roman" panose="02020603050405020304" pitchFamily="18" charset="0"/>
              <a:cs typeface="Times New Roman" panose="02020603050405020304" pitchFamily="18" charset="0"/>
              <a:hlinkClick r:id="rId2" action="ppaction://hlinksldjump"/>
            </a:endParaRPr>
          </a:p>
        </p:txBody>
      </p:sp>
      <p:sp>
        <p:nvSpPr>
          <p:cNvPr id="2" name="Right Arrow 1">
            <a:hlinkClick r:id="rId3" action="ppaction://hlinksldjump"/>
          </p:cNvPr>
          <p:cNvSpPr/>
          <p:nvPr/>
        </p:nvSpPr>
        <p:spPr>
          <a:xfrm>
            <a:off x="11430000" y="6319157"/>
            <a:ext cx="424543" cy="3592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1881" y="1749288"/>
            <a:ext cx="11264345"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a:t>
            </a:r>
            <a:r>
              <a:rPr lang="en-US" sz="3200" dirty="0" smtClean="0">
                <a:latin typeface="Times New Roman" panose="02020603050405020304" pitchFamily="18" charset="0"/>
                <a:cs typeface="Times New Roman" panose="02020603050405020304" pitchFamily="18" charset="0"/>
              </a:rPr>
              <a:t>.</a:t>
            </a:r>
            <a:r>
              <a:rPr lang="vi-VN" sz="3200" dirty="0" smtClean="0">
                <a:latin typeface="Times New Roman" panose="02020603050405020304" pitchFamily="18" charset="0"/>
                <a:cs typeface="Times New Roman" panose="02020603050405020304" pitchFamily="18" charset="0"/>
              </a:rPr>
              <a:t> </a:t>
            </a:r>
            <a:r>
              <a:rPr lang="vi-VN" sz="3200" dirty="0">
                <a:latin typeface="+mj-lt"/>
              </a:rPr>
              <a:t>Trái Đất tự quay quanh trục của nó theo hướng từ tây sang đông</a:t>
            </a:r>
            <a:r>
              <a:rPr lang="vi-VN" sz="3200" dirty="0" smtClean="0">
                <a:latin typeface="+mj-lt"/>
              </a:rPr>
              <a:t>.</a:t>
            </a:r>
            <a:endParaRPr lang="en-US" sz="4800" dirty="0">
              <a:latin typeface="+mj-lt"/>
              <a:cs typeface="Times New Roman" panose="02020603050405020304" pitchFamily="18" charset="0"/>
            </a:endParaRPr>
          </a:p>
        </p:txBody>
      </p:sp>
      <p:sp>
        <p:nvSpPr>
          <p:cNvPr id="6" name="TextBox 5"/>
          <p:cNvSpPr txBox="1"/>
          <p:nvPr/>
        </p:nvSpPr>
        <p:spPr>
          <a:xfrm>
            <a:off x="768626" y="2703446"/>
            <a:ext cx="9481931"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mọc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lặn</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đằng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81875" y="3352800"/>
            <a:ext cx="11072668" cy="1323439"/>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a:t>
            </a:r>
            <a:r>
              <a:rPr lang="en-US" sz="48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Trăng</a:t>
            </a:r>
            <a:r>
              <a:rPr lang="en-US" sz="3200" dirty="0">
                <a:latin typeface="Times New Roman" panose="02020603050405020304" pitchFamily="18" charset="0"/>
                <a:cs typeface="Times New Roman" panose="02020603050405020304" pitchFamily="18" charset="0"/>
              </a:rPr>
              <a:t> quay </a:t>
            </a:r>
            <a:r>
              <a:rPr lang="en-US" sz="3200" dirty="0" err="1" smtClean="0">
                <a:latin typeface="Times New Roman" panose="02020603050405020304" pitchFamily="18" charset="0"/>
                <a:cs typeface="Times New Roman" panose="02020603050405020304" pitchFamily="18" charset="0"/>
              </a:rPr>
              <a:t>quanh</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a:t>
            </a:r>
          </a:p>
        </p:txBody>
      </p:sp>
      <p:sp>
        <p:nvSpPr>
          <p:cNvPr id="10" name="TextBox 9"/>
          <p:cNvSpPr txBox="1"/>
          <p:nvPr/>
        </p:nvSpPr>
        <p:spPr>
          <a:xfrm>
            <a:off x="848140" y="4876801"/>
            <a:ext cx="5155094"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3 </a:t>
            </a:r>
            <a:r>
              <a:rPr lang="en-US" sz="3200" dirty="0" err="1">
                <a:latin typeface="Times New Roman" panose="02020603050405020304" pitchFamily="18" charset="0"/>
                <a:cs typeface="Times New Roman" panose="02020603050405020304" pitchFamily="18" charset="0"/>
              </a:rPr>
              <a:t>phát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endParaRPr lang="en-US" sz="4800" dirty="0">
              <a:latin typeface="Times New Roman" panose="02020603050405020304" pitchFamily="18" charset="0"/>
              <a:cs typeface="Times New Roman" panose="02020603050405020304" pitchFamily="18" charset="0"/>
            </a:endParaRPr>
          </a:p>
        </p:txBody>
      </p:sp>
      <p:sp>
        <p:nvSpPr>
          <p:cNvPr id="11" name="Oval 10"/>
          <p:cNvSpPr/>
          <p:nvPr/>
        </p:nvSpPr>
        <p:spPr>
          <a:xfrm>
            <a:off x="543340" y="1683031"/>
            <a:ext cx="735496" cy="66261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smtClean="0">
                <a:solidFill>
                  <a:schemeClr val="tx1"/>
                </a:solidFill>
                <a:latin typeface="Times New Roman" panose="02020603050405020304" pitchFamily="18" charset="0"/>
                <a:cs typeface="Times New Roman" panose="02020603050405020304" pitchFamily="18" charset="0"/>
              </a:rPr>
              <a:t>A</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56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1991" y="601828"/>
            <a:ext cx="11406150" cy="646331"/>
          </a:xfrm>
          <a:prstGeom prst="rect">
            <a:avLst/>
          </a:prstGeom>
          <a:noFill/>
        </p:spPr>
        <p:txBody>
          <a:bodyPr wrap="square" rtlCol="0">
            <a:spAutoFit/>
          </a:bodyPr>
          <a:lstStyle/>
          <a:p>
            <a:r>
              <a:rPr lang="vi-VN" sz="3200" dirty="0" smtClean="0">
                <a:latin typeface="+mj-lt"/>
              </a:rPr>
              <a:t> </a:t>
            </a:r>
            <a:r>
              <a:rPr lang="vi-VN" b="1" dirty="0"/>
              <a:t> </a:t>
            </a:r>
            <a:r>
              <a:rPr lang="vi-VN" sz="3600" dirty="0">
                <a:solidFill>
                  <a:srgbClr val="FF0000"/>
                </a:solidFill>
                <a:latin typeface="Times New Roman" panose="02020603050405020304" pitchFamily="18" charset="0"/>
                <a:cs typeface="Times New Roman" panose="02020603050405020304" pitchFamily="18" charset="0"/>
              </a:rPr>
              <a:t>Vì sao Mặt Trời chỉ chiếu sáng được một nửa của Trái Đất?</a:t>
            </a:r>
            <a:endParaRPr lang="en-US" sz="199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02339" y="1654229"/>
            <a:ext cx="651274" cy="584775"/>
          </a:xfrm>
          <a:prstGeom prst="rect">
            <a:avLst/>
          </a:prstGeom>
          <a:noFill/>
        </p:spPr>
        <p:txBody>
          <a:bodyPr wrap="square" rtlCol="0">
            <a:spAutoFit/>
          </a:bodyPr>
          <a:lstStyle/>
          <a:p>
            <a:r>
              <a:rPr lang="vi-VN" sz="3200" dirty="0" smtClean="0">
                <a:latin typeface="+mj-lt"/>
              </a:rPr>
              <a:t>A</a:t>
            </a:r>
            <a:r>
              <a:rPr lang="vi-VN" sz="3200" dirty="0" smtClean="0"/>
              <a:t>.</a:t>
            </a:r>
            <a:r>
              <a:rPr lang="vi-VN" dirty="0" smtClean="0"/>
              <a:t> </a:t>
            </a:r>
            <a:endParaRPr lang="en-US" dirty="0"/>
          </a:p>
        </p:txBody>
      </p:sp>
      <p:sp>
        <p:nvSpPr>
          <p:cNvPr id="16" name="Rectangle 8"/>
          <p:cNvSpPr>
            <a:spLocks noChangeArrowheads="1"/>
          </p:cNvSpPr>
          <p:nvPr/>
        </p:nvSpPr>
        <p:spPr bwMode="auto">
          <a:xfrm>
            <a:off x="7373131" y="1359028"/>
            <a:ext cx="24768586" cy="53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Rectangle 10"/>
          <p:cNvSpPr>
            <a:spLocks noChangeArrowheads="1"/>
          </p:cNvSpPr>
          <p:nvPr/>
        </p:nvSpPr>
        <p:spPr bwMode="auto">
          <a:xfrm>
            <a:off x="9630696" y="1357307"/>
            <a:ext cx="220242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0" name="Oval 19"/>
          <p:cNvSpPr/>
          <p:nvPr/>
        </p:nvSpPr>
        <p:spPr>
          <a:xfrm>
            <a:off x="594762" y="2963064"/>
            <a:ext cx="500383" cy="5847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latin typeface="+mj-lt"/>
              </a:rPr>
              <a:t>C</a:t>
            </a:r>
            <a:endParaRPr lang="en-US" sz="2800" dirty="0">
              <a:latin typeface="+mj-lt"/>
            </a:endParaRPr>
          </a:p>
        </p:txBody>
      </p:sp>
      <p:sp>
        <p:nvSpPr>
          <p:cNvPr id="21" name="Right Arrow 20">
            <a:hlinkClick r:id="rId3" action="ppaction://hlinksldjump"/>
          </p:cNvPr>
          <p:cNvSpPr/>
          <p:nvPr/>
        </p:nvSpPr>
        <p:spPr>
          <a:xfrm>
            <a:off x="10677832" y="6135329"/>
            <a:ext cx="929149" cy="4866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55593" y="3023441"/>
            <a:ext cx="9034820" cy="584775"/>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Vì</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cầu</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flipH="1">
            <a:off x="631176" y="2333765"/>
            <a:ext cx="11024007"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B</a:t>
            </a:r>
            <a:r>
              <a:rPr lang="vi-VN" sz="3200" dirty="0" smtClean="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Vì</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1201003" y="1678674"/>
            <a:ext cx="10522422"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luôn</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a:t>
            </a:r>
            <a:r>
              <a:rPr lang="en-US" sz="3200" dirty="0">
                <a:latin typeface="Times New Roman" panose="02020603050405020304" pitchFamily="18" charset="0"/>
                <a:cs typeface="Times New Roman" panose="02020603050405020304" pitchFamily="18" charset="0"/>
              </a:rPr>
              <a:t>.</a:t>
            </a:r>
          </a:p>
        </p:txBody>
      </p:sp>
      <p:sp>
        <p:nvSpPr>
          <p:cNvPr id="22" name="TextBox 21"/>
          <p:cNvSpPr txBox="1"/>
          <p:nvPr/>
        </p:nvSpPr>
        <p:spPr>
          <a:xfrm flipH="1">
            <a:off x="631175" y="3766779"/>
            <a:ext cx="11024007" cy="1077218"/>
          </a:xfrm>
          <a:prstGeom prst="rect">
            <a:avLst/>
          </a:prstGeom>
          <a:noFill/>
        </p:spPr>
        <p:txBody>
          <a:bodyPr wrap="square" rtlCol="0">
            <a:spAutoFit/>
          </a:bodyPr>
          <a:lstStyle/>
          <a:p>
            <a:r>
              <a:rPr lang="vi-VN" sz="3200" dirty="0" smtClean="0">
                <a:latin typeface="Times New Roman" panose="02020603050405020304" pitchFamily="18" charset="0"/>
                <a:cs typeface="Times New Roman" panose="02020603050405020304" pitchFamily="18" charset="0"/>
              </a:rPr>
              <a:t>D.  </a:t>
            </a:r>
            <a:r>
              <a:rPr lang="en-US" sz="3200" dirty="0" err="1" smtClean="0">
                <a:latin typeface="Times New Roman" panose="02020603050405020304" pitchFamily="18" charset="0"/>
                <a:cs typeface="Times New Roman" panose="02020603050405020304" pitchFamily="18" charset="0"/>
              </a:rPr>
              <a:t>Vì</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Trăng</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Đất</a:t>
            </a:r>
            <a:r>
              <a:rPr lang="en-US" sz="3200" dirty="0">
                <a:latin typeface="Times New Roman" panose="02020603050405020304" pitchFamily="18" charset="0"/>
                <a:cs typeface="Times New Roman" panose="02020603050405020304" pitchFamily="18" charset="0"/>
              </a:rPr>
              <a:t>.</a:t>
            </a:r>
          </a:p>
        </p:txBody>
      </p:sp>
      <p:sp>
        <p:nvSpPr>
          <p:cNvPr id="15" name="TextBox 14"/>
          <p:cNvSpPr txBox="1"/>
          <p:nvPr/>
        </p:nvSpPr>
        <p:spPr>
          <a:xfrm flipH="1">
            <a:off x="634843" y="2843334"/>
            <a:ext cx="618770" cy="707886"/>
          </a:xfrm>
          <a:prstGeom prst="rect">
            <a:avLst/>
          </a:prstGeom>
          <a:noFill/>
        </p:spPr>
        <p:txBody>
          <a:bodyPr wrap="square" rtlCol="0">
            <a:spAutoFit/>
          </a:bodyPr>
          <a:lstStyle/>
          <a:p>
            <a:r>
              <a:rPr lang="vi-VN" sz="4000" dirty="0">
                <a:latin typeface="Times New Roman" panose="02020603050405020304" pitchFamily="18" charset="0"/>
                <a:cs typeface="Times New Roman" panose="02020603050405020304" pitchFamily="18" charset="0"/>
              </a:rPr>
              <a:t>c</a:t>
            </a:r>
            <a:r>
              <a:rPr lang="vi-VN" sz="4000" dirty="0" smtClean="0">
                <a:latin typeface="Times New Roman" panose="02020603050405020304" pitchFamily="18" charset="0"/>
                <a:cs typeface="Times New Roman" panose="02020603050405020304" pitchFamily="18" charset="0"/>
              </a:rPr>
              <a:t>.</a:t>
            </a:r>
            <a:r>
              <a:rPr lang="vi-VN"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1858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4724" y="2145244"/>
            <a:ext cx="560438" cy="523220"/>
          </a:xfrm>
          <a:prstGeom prst="rect">
            <a:avLst/>
          </a:prstGeom>
          <a:noFill/>
        </p:spPr>
        <p:txBody>
          <a:bodyPr wrap="square" rtlCol="0">
            <a:spAutoFit/>
          </a:bodyPr>
          <a:lstStyle/>
          <a:p>
            <a:r>
              <a:rPr lang="vi-VN" sz="2800" dirty="0" smtClean="0">
                <a:latin typeface="+mj-lt"/>
              </a:rPr>
              <a:t>A.</a:t>
            </a:r>
            <a:endParaRPr lang="en-US" sz="2800" dirty="0">
              <a:latin typeface="+mj-lt"/>
            </a:endParaRPr>
          </a:p>
        </p:txBody>
      </p:sp>
      <p:sp>
        <p:nvSpPr>
          <p:cNvPr id="9" name="TextBox 8"/>
          <p:cNvSpPr txBox="1"/>
          <p:nvPr/>
        </p:nvSpPr>
        <p:spPr>
          <a:xfrm>
            <a:off x="656838" y="3542382"/>
            <a:ext cx="615371" cy="523220"/>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C.</a:t>
            </a:r>
            <a:r>
              <a:rPr lang="vi-VN" sz="2800" dirty="0" smtClean="0"/>
              <a:t> </a:t>
            </a:r>
            <a:endParaRPr lang="en-US" sz="2800" dirty="0"/>
          </a:p>
        </p:txBody>
      </p:sp>
      <p:graphicFrame>
        <p:nvGraphicFramePr>
          <p:cNvPr id="17" name="Object 16"/>
          <p:cNvGraphicFramePr>
            <a:graphicFrameLocks noChangeAspect="1"/>
          </p:cNvGraphicFramePr>
          <p:nvPr>
            <p:extLst>
              <p:ext uri="{D42A27DB-BD31-4B8C-83A1-F6EECF244321}">
                <p14:modId xmlns:p14="http://schemas.microsoft.com/office/powerpoint/2010/main" val="2060332347"/>
              </p:ext>
            </p:extLst>
          </p:nvPr>
        </p:nvGraphicFramePr>
        <p:xfrm>
          <a:off x="6698840" y="3893167"/>
          <a:ext cx="114300" cy="215900"/>
        </p:xfrm>
        <a:graphic>
          <a:graphicData uri="http://schemas.openxmlformats.org/presentationml/2006/ole">
            <mc:AlternateContent xmlns:mc="http://schemas.openxmlformats.org/markup-compatibility/2006">
              <mc:Choice xmlns:v="urn:schemas-microsoft-com:vml" Requires="v">
                <p:oleObj spid="_x0000_s3786" name="Equation" r:id="rId4" imgW="114120" imgH="215640" progId="Equation.3">
                  <p:embed/>
                </p:oleObj>
              </mc:Choice>
              <mc:Fallback>
                <p:oleObj name="Equation" r:id="rId4" imgW="114120" imgH="215640" progId="Equation.3">
                  <p:embed/>
                  <p:pic>
                    <p:nvPicPr>
                      <p:cNvPr id="0" name=""/>
                      <p:cNvPicPr/>
                      <p:nvPr/>
                    </p:nvPicPr>
                    <p:blipFill>
                      <a:blip r:embed="rId5"/>
                      <a:stretch>
                        <a:fillRect/>
                      </a:stretch>
                    </p:blipFill>
                    <p:spPr>
                      <a:xfrm>
                        <a:off x="6698840" y="3893167"/>
                        <a:ext cx="114300" cy="215900"/>
                      </a:xfrm>
                      <a:prstGeom prst="rect">
                        <a:avLst/>
                      </a:prstGeom>
                    </p:spPr>
                  </p:pic>
                </p:oleObj>
              </mc:Fallback>
            </mc:AlternateContent>
          </a:graphicData>
        </a:graphic>
      </p:graphicFrame>
      <p:sp>
        <p:nvSpPr>
          <p:cNvPr id="18" name="TextBox 17"/>
          <p:cNvSpPr txBox="1"/>
          <p:nvPr/>
        </p:nvSpPr>
        <p:spPr>
          <a:xfrm>
            <a:off x="682353" y="4131703"/>
            <a:ext cx="616360" cy="523220"/>
          </a:xfrm>
          <a:prstGeom prst="rect">
            <a:avLst/>
          </a:prstGeom>
          <a:noFill/>
        </p:spPr>
        <p:txBody>
          <a:bodyPr wrap="square" rtlCol="0">
            <a:spAutoFit/>
          </a:bodyPr>
          <a:lstStyle/>
          <a:p>
            <a:r>
              <a:rPr lang="vi-VN" sz="2800" dirty="0" smtClean="0">
                <a:latin typeface="+mj-lt"/>
              </a:rPr>
              <a:t>D.</a:t>
            </a:r>
            <a:r>
              <a:rPr lang="vi-VN" dirty="0" smtClean="0"/>
              <a:t> </a:t>
            </a:r>
            <a:endParaRPr lang="en-US" dirty="0"/>
          </a:p>
        </p:txBody>
      </p:sp>
      <p:sp>
        <p:nvSpPr>
          <p:cNvPr id="19" name="TextBox 18"/>
          <p:cNvSpPr txBox="1"/>
          <p:nvPr/>
        </p:nvSpPr>
        <p:spPr>
          <a:xfrm>
            <a:off x="1139688" y="4101586"/>
            <a:ext cx="698389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Ở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Q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P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ngày</a:t>
            </a:r>
            <a:endParaRPr lang="en-US" sz="3200"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8967019" y="3535363"/>
            <a:ext cx="1474839" cy="800663"/>
          </a:xfrm>
          <a:prstGeom prst="rect">
            <a:avLst/>
          </a:prstGeom>
          <a:noFill/>
        </p:spPr>
        <p:txBody>
          <a:bodyPr wrap="square" rtlCol="0">
            <a:spAutoFit/>
          </a:bodyPr>
          <a:lstStyle/>
          <a:p>
            <a:endParaRPr lang="en-US" dirty="0"/>
          </a:p>
        </p:txBody>
      </p:sp>
      <p:graphicFrame>
        <p:nvGraphicFramePr>
          <p:cNvPr id="21" name="Object 20"/>
          <p:cNvGraphicFramePr>
            <a:graphicFrameLocks noChangeAspect="1"/>
          </p:cNvGraphicFramePr>
          <p:nvPr>
            <p:extLst>
              <p:ext uri="{D42A27DB-BD31-4B8C-83A1-F6EECF244321}">
                <p14:modId xmlns:p14="http://schemas.microsoft.com/office/powerpoint/2010/main" val="3302874089"/>
              </p:ext>
            </p:extLst>
          </p:nvPr>
        </p:nvGraphicFramePr>
        <p:xfrm>
          <a:off x="6032500" y="3613767"/>
          <a:ext cx="127000" cy="342900"/>
        </p:xfrm>
        <a:graphic>
          <a:graphicData uri="http://schemas.openxmlformats.org/presentationml/2006/ole">
            <mc:AlternateContent xmlns:mc="http://schemas.openxmlformats.org/markup-compatibility/2006">
              <mc:Choice xmlns:v="urn:schemas-microsoft-com:vml" Requires="v">
                <p:oleObj spid="_x0000_s3787" name="Equation" r:id="rId6" imgW="126720" imgH="342720" progId="Equation.3">
                  <p:embed/>
                </p:oleObj>
              </mc:Choice>
              <mc:Fallback>
                <p:oleObj name="Equation" r:id="rId6" imgW="126720" imgH="342720" progId="Equation.3">
                  <p:embed/>
                  <p:pic>
                    <p:nvPicPr>
                      <p:cNvPr id="0" name=""/>
                      <p:cNvPicPr/>
                      <p:nvPr/>
                    </p:nvPicPr>
                    <p:blipFill>
                      <a:blip r:embed="rId7"/>
                      <a:stretch>
                        <a:fillRect/>
                      </a:stretch>
                    </p:blipFill>
                    <p:spPr>
                      <a:xfrm>
                        <a:off x="6032500" y="3613767"/>
                        <a:ext cx="127000" cy="342900"/>
                      </a:xfrm>
                      <a:prstGeom prst="rect">
                        <a:avLst/>
                      </a:prstGeom>
                    </p:spPr>
                  </p:pic>
                </p:oleObj>
              </mc:Fallback>
            </mc:AlternateContent>
          </a:graphicData>
        </a:graphic>
      </p:graphicFrame>
      <p:sp>
        <p:nvSpPr>
          <p:cNvPr id="22" name="TextBox 21"/>
          <p:cNvSpPr txBox="1"/>
          <p:nvPr/>
        </p:nvSpPr>
        <p:spPr>
          <a:xfrm>
            <a:off x="9763432" y="3436369"/>
            <a:ext cx="678426" cy="1002896"/>
          </a:xfrm>
          <a:prstGeom prst="rect">
            <a:avLst/>
          </a:prstGeom>
          <a:noFill/>
        </p:spPr>
        <p:txBody>
          <a:bodyPr wrap="square" rtlCol="0">
            <a:spAutoFit/>
          </a:bodyPr>
          <a:lstStyle/>
          <a:p>
            <a:endParaRPr lang="en-US" dirty="0"/>
          </a:p>
        </p:txBody>
      </p:sp>
      <p:sp>
        <p:nvSpPr>
          <p:cNvPr id="24" name="Oval 23"/>
          <p:cNvSpPr/>
          <p:nvPr/>
        </p:nvSpPr>
        <p:spPr>
          <a:xfrm>
            <a:off x="588877" y="4128090"/>
            <a:ext cx="575392" cy="5471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D</a:t>
            </a:r>
            <a:endParaRPr lang="en-US" sz="2800" dirty="0">
              <a:latin typeface="+mj-lt"/>
            </a:endParaRPr>
          </a:p>
        </p:txBody>
      </p:sp>
      <p:sp>
        <p:nvSpPr>
          <p:cNvPr id="25" name="Right Arrow 24">
            <a:hlinkClick r:id="rId8" action="ppaction://hlinksldjump"/>
          </p:cNvPr>
          <p:cNvSpPr/>
          <p:nvPr/>
        </p:nvSpPr>
        <p:spPr>
          <a:xfrm>
            <a:off x="10589342" y="5987845"/>
            <a:ext cx="988142" cy="6784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138300" y="2085912"/>
            <a:ext cx="5898604"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Ở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M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P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ngày</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62604" y="2822708"/>
            <a:ext cx="6150535"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B. </a:t>
            </a:r>
            <a:r>
              <a:rPr lang="en-US" sz="3200" dirty="0">
                <a:latin typeface="Times New Roman" panose="02020603050405020304" pitchFamily="18" charset="0"/>
                <a:cs typeface="Times New Roman" panose="02020603050405020304" pitchFamily="18" charset="0"/>
              </a:rPr>
              <a:t>Ở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Q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N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ngày</a:t>
            </a:r>
            <a:endParaRPr lang="en-US" sz="32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139689" y="3505236"/>
            <a:ext cx="5897215"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Ở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M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N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ban </a:t>
            </a:r>
            <a:r>
              <a:rPr lang="en-US" sz="3200" dirty="0" err="1">
                <a:latin typeface="Times New Roman" panose="02020603050405020304" pitchFamily="18" charset="0"/>
                <a:cs typeface="Times New Roman" panose="02020603050405020304" pitchFamily="18" charset="0"/>
              </a:rPr>
              <a:t>ngày</a:t>
            </a:r>
            <a:endParaRPr lang="en-US" sz="3200" dirty="0">
              <a:latin typeface="Times New Roman" panose="02020603050405020304" pitchFamily="18" charset="0"/>
              <a:cs typeface="Times New Roman" panose="02020603050405020304" pitchFamily="18" charset="0"/>
            </a:endParaRPr>
          </a:p>
        </p:txBody>
      </p:sp>
      <p:pic>
        <p:nvPicPr>
          <p:cNvPr id="3701" name="Picture 629" descr="Trắc nghiệm Khoa học tự nhiên 6 Bài 43 (có đáp án): Chuyển động nhìn thấy của Mặt Trời có đáp án - Chân trời sáng tạ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1360" y="1428801"/>
            <a:ext cx="5169876" cy="336848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838200" y="365125"/>
            <a:ext cx="10515600" cy="1325563"/>
          </a:xfrm>
        </p:spPr>
        <p:txBody>
          <a:bodyPr>
            <a:normAutofit fontScale="90000"/>
          </a:bodyPr>
          <a:lstStyle/>
          <a:p>
            <a:pPr lvl="0" eaLnBrk="0" fontAlgn="base" hangingPunct="0">
              <a:lnSpc>
                <a:spcPct val="100000"/>
              </a:lnSpc>
              <a:spcAft>
                <a:spcPct val="0"/>
              </a:spcAft>
            </a:pPr>
            <a:r>
              <a:rPr lang="en-US" altLang="en-US" dirty="0" err="1">
                <a:solidFill>
                  <a:srgbClr val="FF0000"/>
                </a:solidFill>
                <a:latin typeface="Times New Roman" panose="02020603050405020304" pitchFamily="18" charset="0"/>
                <a:cs typeface="Times New Roman" panose="02020603050405020304" pitchFamily="18" charset="0"/>
              </a:rPr>
              <a:t>Trong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số</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các</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vị</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trí</a:t>
            </a:r>
            <a:r>
              <a:rPr lang="en-US" altLang="en-US" dirty="0">
                <a:solidFill>
                  <a:srgbClr val="FF0000"/>
                </a:solidFill>
                <a:latin typeface="Times New Roman" panose="02020603050405020304" pitchFamily="18" charset="0"/>
                <a:cs typeface="Times New Roman" panose="02020603050405020304" pitchFamily="18" charset="0"/>
              </a:rPr>
              <a:t> M, N, P, Q </a:t>
            </a:r>
            <a:r>
              <a:rPr lang="en-US" altLang="en-US" dirty="0" err="1">
                <a:solidFill>
                  <a:srgbClr val="FF0000"/>
                </a:solidFill>
                <a:latin typeface="Times New Roman" panose="02020603050405020304" pitchFamily="18" charset="0"/>
                <a:cs typeface="Times New Roman" panose="02020603050405020304" pitchFamily="18" charset="0"/>
              </a:rPr>
              <a:t>thì</a:t>
            </a:r>
            <a:r>
              <a:rPr lang="en-US" altLang="en-US" dirty="0">
                <a:solidFill>
                  <a:srgbClr val="FF0000"/>
                </a:solidFill>
                <a:latin typeface="Times New Roman" panose="02020603050405020304" pitchFamily="18" charset="0"/>
                <a:cs typeface="Times New Roman" panose="02020603050405020304" pitchFamily="18" charset="0"/>
              </a:rPr>
              <a:t> ở </a:t>
            </a:r>
            <a:r>
              <a:rPr lang="en-US" altLang="en-US" dirty="0" err="1">
                <a:solidFill>
                  <a:srgbClr val="FF0000"/>
                </a:solidFill>
                <a:latin typeface="Times New Roman" panose="02020603050405020304" pitchFamily="18" charset="0"/>
                <a:cs typeface="Times New Roman" panose="02020603050405020304" pitchFamily="18" charset="0"/>
              </a:rPr>
              <a:t>những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vị</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trí</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nào</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đang</a:t>
            </a:r>
            <a:r>
              <a:rPr lang="en-US" altLang="en-US" dirty="0">
                <a:solidFill>
                  <a:srgbClr val="FF0000"/>
                </a:solidFill>
                <a:latin typeface="Times New Roman" panose="02020603050405020304" pitchFamily="18" charset="0"/>
                <a:cs typeface="Times New Roman" panose="02020603050405020304" pitchFamily="18" charset="0"/>
              </a:rPr>
              <a:t> </a:t>
            </a:r>
            <a:r>
              <a:rPr lang="en-US" altLang="en-US" dirty="0" err="1">
                <a:solidFill>
                  <a:srgbClr val="FF0000"/>
                </a:solidFill>
                <a:latin typeface="Times New Roman" panose="02020603050405020304" pitchFamily="18" charset="0"/>
                <a:cs typeface="Times New Roman" panose="02020603050405020304" pitchFamily="18" charset="0"/>
              </a:rPr>
              <a:t>là</a:t>
            </a:r>
            <a:r>
              <a:rPr lang="en-US" altLang="en-US" dirty="0">
                <a:solidFill>
                  <a:srgbClr val="FF0000"/>
                </a:solidFill>
                <a:latin typeface="Times New Roman" panose="02020603050405020304" pitchFamily="18" charset="0"/>
                <a:cs typeface="Times New Roman" panose="02020603050405020304" pitchFamily="18" charset="0"/>
              </a:rPr>
              <a:t> ban </a:t>
            </a:r>
            <a:r>
              <a:rPr lang="en-US" altLang="en-US" dirty="0" err="1">
                <a:solidFill>
                  <a:srgbClr val="FF0000"/>
                </a:solidFill>
                <a:latin typeface="Times New Roman" panose="02020603050405020304" pitchFamily="18" charset="0"/>
                <a:cs typeface="Times New Roman" panose="02020603050405020304" pitchFamily="18" charset="0"/>
              </a:rPr>
              <a:t>ngày</a:t>
            </a:r>
            <a:r>
              <a:rPr lang="en-US" altLang="en-US" dirty="0">
                <a:solidFill>
                  <a:srgbClr val="FF0000"/>
                </a:solidFill>
                <a:latin typeface="Times New Roman" panose="02020603050405020304" pitchFamily="18" charset="0"/>
                <a:cs typeface="Times New Roman" panose="02020603050405020304" pitchFamily="18" charset="0"/>
              </a:rPr>
              <a:t>?</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345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3677" y="449169"/>
            <a:ext cx="8384789" cy="1087268"/>
          </a:xfrm>
        </p:spPr>
        <p:txBody>
          <a:bodyPr>
            <a:normAutofit/>
          </a:bodyPr>
          <a:lstStyle/>
          <a:p>
            <a:pPr lvl="0" eaLnBrk="0" fontAlgn="base" hangingPunct="0">
              <a:lnSpc>
                <a:spcPct val="100000"/>
              </a:lnSpc>
              <a:spcAft>
                <a:spcPct val="0"/>
              </a:spcAft>
            </a:pPr>
            <a:r>
              <a:rPr lang="en-US" altLang="en-US" sz="3600" dirty="0" err="1" smtClean="0">
                <a:solidFill>
                  <a:srgbClr val="FF0000"/>
                </a:solidFill>
                <a:latin typeface="Times New Roman" panose="02020603050405020304" pitchFamily="18" charset="0"/>
                <a:cs typeface="Times New Roman" panose="02020603050405020304" pitchFamily="18" charset="0"/>
              </a:rPr>
              <a:t>Người</a:t>
            </a:r>
            <a:r>
              <a:rPr lang="en-US" altLang="en-US" sz="3600" dirty="0" smtClean="0">
                <a:solidFill>
                  <a:srgbClr val="FF0000"/>
                </a:solidFill>
                <a:latin typeface="Times New Roman" panose="02020603050405020304" pitchFamily="18" charset="0"/>
                <a:cs typeface="Times New Roman" panose="02020603050405020304" pitchFamily="18" charset="0"/>
              </a:rPr>
              <a:t> </a:t>
            </a:r>
            <a:r>
              <a:rPr lang="en-US" altLang="en-US" sz="3600" dirty="0">
                <a:solidFill>
                  <a:srgbClr val="FF0000"/>
                </a:solidFill>
                <a:latin typeface="Times New Roman" panose="02020603050405020304" pitchFamily="18" charset="0"/>
                <a:cs typeface="Times New Roman" panose="02020603050405020304" pitchFamily="18" charset="0"/>
              </a:rPr>
              <a:t>ở </a:t>
            </a:r>
            <a:r>
              <a:rPr lang="en-US" altLang="en-US" sz="3600" dirty="0" err="1">
                <a:solidFill>
                  <a:srgbClr val="FF0000"/>
                </a:solidFill>
                <a:latin typeface="Times New Roman" panose="02020603050405020304" pitchFamily="18" charset="0"/>
                <a:cs typeface="Times New Roman" panose="02020603050405020304" pitchFamily="18" charset="0"/>
              </a:rPr>
              <a:t>vị</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trí</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sẽ</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thấy</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Mặt</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Trời</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mọc</a:t>
            </a:r>
            <a:r>
              <a:rPr lang="en-US" altLang="en-US" sz="3600" dirty="0">
                <a:solidFill>
                  <a:srgbClr val="FF0000"/>
                </a:solidFill>
                <a:latin typeface="Times New Roman" panose="02020603050405020304" pitchFamily="18" charset="0"/>
                <a:cs typeface="Times New Roman" panose="02020603050405020304" pitchFamily="18" charset="0"/>
              </a:rPr>
              <a:t> </a:t>
            </a:r>
            <a:r>
              <a:rPr lang="en-US" altLang="en-US" sz="3600" dirty="0" err="1">
                <a:solidFill>
                  <a:srgbClr val="FF0000"/>
                </a:solidFill>
                <a:latin typeface="Times New Roman" panose="02020603050405020304" pitchFamily="18" charset="0"/>
                <a:cs typeface="Times New Roman" panose="02020603050405020304" pitchFamily="18" charset="0"/>
              </a:rPr>
              <a:t>trước</a:t>
            </a:r>
            <a:r>
              <a:rPr lang="en-US" altLang="en-US" sz="3600" dirty="0">
                <a:solidFill>
                  <a:srgbClr val="FF0000"/>
                </a:solidFill>
                <a:latin typeface="Times New Roman" panose="02020603050405020304" pitchFamily="18" charset="0"/>
                <a:cs typeface="Times New Roman" panose="02020603050405020304" pitchFamily="18" charset="0"/>
              </a:rPr>
              <a:t>?</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694713" y="2986459"/>
            <a:ext cx="7353753" cy="584775"/>
          </a:xfrm>
          <a:prstGeom prst="rect">
            <a:avLst/>
          </a:prstGeom>
          <a:noFill/>
        </p:spPr>
        <p:txBody>
          <a:bodyPr wrap="square" rtlCol="0">
            <a:spAutoFit/>
          </a:bodyPr>
          <a:lstStyle/>
          <a:p>
            <a:r>
              <a:rPr lang="vi-VN" sz="3200" dirty="0" smtClean="0">
                <a:latin typeface="Times New Roman" panose="02020603050405020304" pitchFamily="18" charset="0"/>
                <a:cs typeface="Times New Roman" panose="02020603050405020304" pitchFamily="18" charset="0"/>
              </a:rPr>
              <a:t>B.</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M</a:t>
            </a:r>
            <a:endParaRPr lang="en-US" sz="3200" dirty="0">
              <a:latin typeface="Times New Roman" panose="02020603050405020304" pitchFamily="18" charset="0"/>
              <a:cs typeface="Times New Roman" panose="02020603050405020304" pitchFamily="18" charset="0"/>
            </a:endParaRPr>
          </a:p>
        </p:txBody>
      </p:sp>
      <p:sp>
        <p:nvSpPr>
          <p:cNvPr id="13" name="Rectangle 6"/>
          <p:cNvSpPr>
            <a:spLocks noChangeArrowheads="1"/>
          </p:cNvSpPr>
          <p:nvPr/>
        </p:nvSpPr>
        <p:spPr bwMode="auto">
          <a:xfrm>
            <a:off x="1681316" y="13536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p:cNvSpPr txBox="1"/>
          <p:nvPr/>
        </p:nvSpPr>
        <p:spPr>
          <a:xfrm>
            <a:off x="1705973" y="3739485"/>
            <a:ext cx="7779224" cy="584775"/>
          </a:xfrm>
          <a:prstGeom prst="rect">
            <a:avLst/>
          </a:prstGeom>
          <a:noFill/>
        </p:spPr>
        <p:txBody>
          <a:bodyPr wrap="square" rtlCol="0">
            <a:spAutoFit/>
          </a:bodyPr>
          <a:lstStyle/>
          <a:p>
            <a:r>
              <a:rPr lang="vi-VN" sz="3200" dirty="0" smtClean="0">
                <a:latin typeface="Times New Roman" panose="02020603050405020304" pitchFamily="18" charset="0"/>
                <a:cs typeface="Times New Roman" panose="02020603050405020304" pitchFamily="18" charset="0"/>
              </a:rPr>
              <a:t>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P</a:t>
            </a:r>
            <a:endParaRPr lang="en-US" sz="3200" dirty="0">
              <a:latin typeface="Times New Roman" panose="02020603050405020304" pitchFamily="18" charset="0"/>
              <a:cs typeface="Times New Roman" panose="02020603050405020304" pitchFamily="18" charset="0"/>
            </a:endParaRPr>
          </a:p>
        </p:txBody>
      </p:sp>
      <p:sp>
        <p:nvSpPr>
          <p:cNvPr id="16" name="Rectangle 9"/>
          <p:cNvSpPr>
            <a:spLocks noChangeArrowheads="1"/>
          </p:cNvSpPr>
          <p:nvPr/>
        </p:nvSpPr>
        <p:spPr bwMode="auto">
          <a:xfrm>
            <a:off x="2035278" y="4080702"/>
            <a:ext cx="2932822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8" name="TextBox 17"/>
          <p:cNvSpPr txBox="1"/>
          <p:nvPr/>
        </p:nvSpPr>
        <p:spPr>
          <a:xfrm>
            <a:off x="1610435" y="2265526"/>
            <a:ext cx="9103057" cy="584775"/>
          </a:xfrm>
          <a:prstGeom prst="rect">
            <a:avLst/>
          </a:prstGeom>
          <a:noFill/>
        </p:spPr>
        <p:txBody>
          <a:bodyPr wrap="square" rtlCol="0">
            <a:spAutoFit/>
          </a:bodyPr>
          <a:lstStyle/>
          <a:p>
            <a:r>
              <a:rPr lang="vi-VN" sz="3200" dirty="0">
                <a:latin typeface="Times New Roman" panose="02020603050405020304" pitchFamily="18" charset="0"/>
                <a:cs typeface="Times New Roman" panose="02020603050405020304" pitchFamily="18" charset="0"/>
              </a:rPr>
              <a:t>A</a:t>
            </a:r>
            <a:r>
              <a:rPr lang="vi-V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9" name="Rectangle 11"/>
          <p:cNvSpPr>
            <a:spLocks noChangeArrowheads="1"/>
          </p:cNvSpPr>
          <p:nvPr/>
        </p:nvSpPr>
        <p:spPr bwMode="auto">
          <a:xfrm>
            <a:off x="6518784" y="3458328"/>
            <a:ext cx="2911687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1" name="Oval 20"/>
          <p:cNvSpPr/>
          <p:nvPr/>
        </p:nvSpPr>
        <p:spPr>
          <a:xfrm>
            <a:off x="1596788" y="2251867"/>
            <a:ext cx="555580" cy="53227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mj-lt"/>
              </a:rPr>
              <a:t>A</a:t>
            </a:r>
            <a:endParaRPr lang="en-US" sz="2800" dirty="0">
              <a:latin typeface="+mj-lt"/>
            </a:endParaRPr>
          </a:p>
        </p:txBody>
      </p:sp>
      <p:sp>
        <p:nvSpPr>
          <p:cNvPr id="22" name="Right Arrow 21">
            <a:hlinkClick r:id="rId3" action="ppaction://hlinksldjump"/>
          </p:cNvPr>
          <p:cNvSpPr/>
          <p:nvPr/>
        </p:nvSpPr>
        <p:spPr>
          <a:xfrm>
            <a:off x="10677832" y="6002594"/>
            <a:ext cx="914397" cy="5309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flipH="1">
            <a:off x="1733264" y="4476461"/>
            <a:ext cx="7397091" cy="58477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D.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a:t>
            </a:r>
            <a:r>
              <a:rPr lang="en-US" sz="3200" dirty="0">
                <a:latin typeface="Times New Roman" panose="02020603050405020304" pitchFamily="18" charset="0"/>
                <a:cs typeface="Times New Roman" panose="02020603050405020304" pitchFamily="18" charset="0"/>
              </a:rPr>
              <a:t> </a:t>
            </a:r>
            <a:r>
              <a:rPr lang="vi-VN" sz="3200" dirty="0" smtClean="0">
                <a:latin typeface="Times New Roman" panose="02020603050405020304" pitchFamily="18" charset="0"/>
                <a:cs typeface="Times New Roman" panose="02020603050405020304" pitchFamily="18" charset="0"/>
              </a:rPr>
              <a:t>Q</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4100" name="Picture 4" descr="Trắc nghiệm Khoa học tự nhiên 6 Bài 43 (có đáp án): Chuyển động nhìn thấy của Mặt Trời có đáp án - Chân trời sáng tạ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0365" y="1505877"/>
            <a:ext cx="6745262" cy="35553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6728" y="5205533"/>
            <a:ext cx="10044753" cy="1661993"/>
          </a:xfrm>
          <a:prstGeom prst="rect">
            <a:avLst/>
          </a:prstGeom>
          <a:noFill/>
        </p:spPr>
        <p:txBody>
          <a:bodyPr wrap="square" rtlCol="0">
            <a:spAutoFit/>
          </a:bodyPr>
          <a:lstStyle/>
          <a:p>
            <a:endParaRPr lang="vi-VN" dirty="0"/>
          </a:p>
          <a:p>
            <a:r>
              <a:rPr lang="vi-VN" sz="2800" dirty="0">
                <a:latin typeface="Times New Roman" panose="02020603050405020304" pitchFamily="18" charset="0"/>
                <a:cs typeface="Times New Roman" panose="02020603050405020304" pitchFamily="18" charset="0"/>
              </a:rPr>
              <a:t>Người ở vị trí N sẽ thấy Mặt Trời mọc trước vì Trái Đất quay quanh trục theo chiều từ tây sang đông, ánh sáng Mặt Trời sẽ chiếu tới N trước.</a:t>
            </a:r>
          </a:p>
        </p:txBody>
      </p:sp>
    </p:spTree>
    <p:extLst>
      <p:ext uri="{BB962C8B-B14F-4D97-AF65-F5344CB8AC3E}">
        <p14:creationId xmlns:p14="http://schemas.microsoft.com/office/powerpoint/2010/main" val="542484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693173" y="619432"/>
            <a:ext cx="11289561" cy="646331"/>
          </a:xfrm>
          <a:prstGeom prst="rect">
            <a:avLst/>
          </a:prstGeom>
          <a:noFill/>
        </p:spPr>
        <p:txBody>
          <a:bodyPr wrap="square" rtlCol="0">
            <a:spAutoFit/>
          </a:bodyPr>
          <a:lstStyle/>
          <a:p>
            <a:r>
              <a:rPr lang="vi-VN" sz="3200" dirty="0" smtClean="0">
                <a:solidFill>
                  <a:srgbClr val="0070C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chuyển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động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endParaRPr lang="en-US" sz="19900" dirty="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64528" y="1775303"/>
            <a:ext cx="11127472" cy="584775"/>
          </a:xfrm>
          <a:prstGeom prst="rect">
            <a:avLst/>
          </a:prstGeom>
          <a:noFill/>
        </p:spPr>
        <p:txBody>
          <a:bodyPr wrap="square" rtlCol="0">
            <a:spAutoFit/>
          </a:bodyPr>
          <a:lstStyle/>
          <a:p>
            <a:r>
              <a:rPr lang="vi-VN" sz="3200" dirty="0" smtClean="0">
                <a:latin typeface="+mj-lt"/>
              </a:rPr>
              <a:t>A. </a:t>
            </a:r>
            <a:r>
              <a:rPr lang="en-US" sz="3200" dirty="0">
                <a:latin typeface="Times New Roman" panose="02020603050405020304" pitchFamily="18" charset="0"/>
                <a:cs typeface="Times New Roman" panose="02020603050405020304" pitchFamily="18" charset="0"/>
              </a:rPr>
              <a:t>Quay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endParaRPr lang="en-US" sz="11500"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1037229" y="2511184"/>
            <a:ext cx="7233314" cy="584775"/>
          </a:xfrm>
          <a:prstGeom prst="rect">
            <a:avLst/>
          </a:prstGeom>
          <a:noFill/>
        </p:spPr>
        <p:txBody>
          <a:bodyPr wrap="square" rtlCol="0">
            <a:spAutoFit/>
          </a:bodyPr>
          <a:lstStyle/>
          <a:p>
            <a:r>
              <a:rPr lang="vi-VN" sz="3200" dirty="0" smtClean="0">
                <a:latin typeface="+mj-lt"/>
              </a:rPr>
              <a:t>B.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quay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trục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tây</a:t>
            </a:r>
            <a:r>
              <a:rPr lang="en-US" sz="3200" dirty="0">
                <a:latin typeface="Times New Roman" panose="02020603050405020304" pitchFamily="18" charset="0"/>
                <a:cs typeface="Times New Roman" panose="02020603050405020304" pitchFamily="18" charset="0"/>
              </a:rPr>
              <a:t> sang </a:t>
            </a:r>
            <a:r>
              <a:rPr lang="en-US" sz="3200" dirty="0" err="1">
                <a:latin typeface="Times New Roman" panose="02020603050405020304" pitchFamily="18" charset="0"/>
                <a:cs typeface="Times New Roman" panose="02020603050405020304" pitchFamily="18" charset="0"/>
              </a:rPr>
              <a:t>đông</a:t>
            </a:r>
            <a:endParaRPr lang="en-US" sz="11500" dirty="0">
              <a:latin typeface="Times New Roman" panose="02020603050405020304" pitchFamily="18" charset="0"/>
              <a:cs typeface="Times New Roman" panose="02020603050405020304" pitchFamily="18" charset="0"/>
            </a:endParaRPr>
          </a:p>
        </p:txBody>
      </p:sp>
      <p:sp>
        <p:nvSpPr>
          <p:cNvPr id="31" name="Rectangle 22"/>
          <p:cNvSpPr>
            <a:spLocks noChangeArrowheads="1"/>
          </p:cNvSpPr>
          <p:nvPr/>
        </p:nvSpPr>
        <p:spPr bwMode="auto">
          <a:xfrm flipV="1">
            <a:off x="6236759" y="3937818"/>
            <a:ext cx="1181666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5" name="TextBox 34"/>
          <p:cNvSpPr txBox="1"/>
          <p:nvPr/>
        </p:nvSpPr>
        <p:spPr>
          <a:xfrm>
            <a:off x="2138516" y="6879942"/>
            <a:ext cx="7179817" cy="369332"/>
          </a:xfrm>
          <a:prstGeom prst="rect">
            <a:avLst/>
          </a:prstGeom>
          <a:noFill/>
        </p:spPr>
        <p:txBody>
          <a:bodyPr wrap="square" rtlCol="0">
            <a:spAutoFit/>
          </a:bodyPr>
          <a:lstStyle/>
          <a:p>
            <a:r>
              <a:rPr lang="vi-VN" dirty="0" smtClean="0"/>
              <a:t>C. </a:t>
            </a:r>
            <a:endParaRPr lang="en-US" dirty="0"/>
          </a:p>
        </p:txBody>
      </p:sp>
      <p:sp>
        <p:nvSpPr>
          <p:cNvPr id="38" name="Rectangle 25"/>
          <p:cNvSpPr>
            <a:spLocks noChangeArrowheads="1"/>
          </p:cNvSpPr>
          <p:nvPr/>
        </p:nvSpPr>
        <p:spPr bwMode="auto">
          <a:xfrm flipV="1">
            <a:off x="1165122" y="3904087"/>
            <a:ext cx="3123851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endParaRPr kumimoji="0" lang="nl-NL" altLang="en-US" sz="1800" b="0" i="0" u="none" strike="noStrike" cap="none" normalizeH="0" baseline="0" smtClean="0">
              <a:ln>
                <a:noFill/>
              </a:ln>
              <a:solidFill>
                <a:schemeClr val="tx1"/>
              </a:solidFill>
              <a:effectLst/>
              <a:latin typeface="Arial" panose="020B0604020202020204" pitchFamily="34" charset="0"/>
            </a:endParaRPr>
          </a:p>
        </p:txBody>
      </p:sp>
      <p:sp>
        <p:nvSpPr>
          <p:cNvPr id="39" name="Rectangle 26"/>
          <p:cNvSpPr>
            <a:spLocks noChangeArrowheads="1"/>
          </p:cNvSpPr>
          <p:nvPr/>
        </p:nvSpPr>
        <p:spPr bwMode="auto">
          <a:xfrm flipV="1">
            <a:off x="1165122" y="4332712"/>
            <a:ext cx="3123851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NL" altLang="en-US" sz="1200" b="0" i="0" u="none" strike="noStrike" cap="none" normalizeH="0" baseline="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endParaRPr kumimoji="0" lang="nl-NL" altLang="en-US" sz="1800" b="0" i="0" u="none" strike="noStrike" cap="none" normalizeH="0" baseline="0" smtClean="0">
              <a:ln>
                <a:noFill/>
              </a:ln>
              <a:solidFill>
                <a:schemeClr val="tx1"/>
              </a:solidFill>
              <a:effectLst/>
              <a:latin typeface="Arial" panose="020B0604020202020204" pitchFamily="34" charset="0"/>
            </a:endParaRPr>
          </a:p>
        </p:txBody>
      </p:sp>
      <p:sp>
        <p:nvSpPr>
          <p:cNvPr id="41" name="TextBox 40"/>
          <p:cNvSpPr txBox="1"/>
          <p:nvPr/>
        </p:nvSpPr>
        <p:spPr>
          <a:xfrm>
            <a:off x="1091815" y="4036589"/>
            <a:ext cx="7274262" cy="584775"/>
          </a:xfrm>
          <a:prstGeom prst="rect">
            <a:avLst/>
          </a:prstGeom>
          <a:noFill/>
        </p:spPr>
        <p:txBody>
          <a:bodyPr wrap="square" rtlCol="0">
            <a:spAutoFit/>
          </a:bodyPr>
          <a:lstStyle/>
          <a:p>
            <a:r>
              <a:rPr lang="nl-NL" sz="3200" dirty="0" smtClean="0">
                <a:latin typeface="Times New Roman" panose="02020603050405020304" pitchFamily="18" charset="0"/>
                <a:cs typeface="Times New Roman" panose="02020603050405020304" pitchFamily="18" charset="0"/>
              </a:rPr>
              <a:t>D</a:t>
            </a:r>
            <a:r>
              <a:rPr lang="nl-NL" sz="3200" dirty="0" smtClean="0">
                <a:latin typeface="+mj-lt"/>
              </a:rPr>
              <a:t>.</a:t>
            </a:r>
            <a:r>
              <a:rPr lang="vi-VN" sz="3200" dirty="0" smtClean="0">
                <a:latin typeface="+mj-lt"/>
              </a:rPr>
              <a:t> </a:t>
            </a:r>
            <a:r>
              <a:rPr lang="en-US" dirty="0"/>
              <a:t> </a:t>
            </a:r>
            <a:r>
              <a:rPr lang="en-US" sz="3200" dirty="0" err="1">
                <a:latin typeface="Times New Roman" panose="02020603050405020304" pitchFamily="18" charset="0"/>
                <a:cs typeface="Times New Roman" panose="02020603050405020304" pitchFamily="18" charset="0"/>
              </a:rPr>
              <a:t>Cả</a:t>
            </a:r>
            <a:r>
              <a:rPr lang="en-US" sz="3200" dirty="0">
                <a:latin typeface="Times New Roman" panose="02020603050405020304" pitchFamily="18" charset="0"/>
                <a:cs typeface="Times New Roman" panose="02020603050405020304" pitchFamily="18" charset="0"/>
              </a:rPr>
              <a:t> A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B  </a:t>
            </a:r>
            <a:endParaRPr lang="en-US" sz="7200" dirty="0">
              <a:latin typeface="Times New Roman" panose="02020603050405020304" pitchFamily="18" charset="0"/>
              <a:cs typeface="Times New Roman" panose="02020603050405020304" pitchFamily="18" charset="0"/>
            </a:endParaRPr>
          </a:p>
        </p:txBody>
      </p:sp>
      <p:sp>
        <p:nvSpPr>
          <p:cNvPr id="44" name="Oval 43"/>
          <p:cNvSpPr/>
          <p:nvPr/>
        </p:nvSpPr>
        <p:spPr>
          <a:xfrm>
            <a:off x="1050878" y="4135267"/>
            <a:ext cx="514410" cy="4776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smtClean="0">
              <a:latin typeface="+mj-lt"/>
            </a:endParaRPr>
          </a:p>
          <a:p>
            <a:pPr algn="ctr"/>
            <a:r>
              <a:rPr lang="vi-VN" sz="3200" dirty="0">
                <a:latin typeface="+mj-lt"/>
              </a:rPr>
              <a:t>D</a:t>
            </a:r>
            <a:endParaRPr lang="vi-VN" sz="3200" dirty="0" smtClean="0">
              <a:latin typeface="+mj-lt"/>
            </a:endParaRPr>
          </a:p>
          <a:p>
            <a:pPr algn="ctr"/>
            <a:endParaRPr lang="en-US" sz="2800" dirty="0">
              <a:latin typeface="+mj-lt"/>
            </a:endParaRPr>
          </a:p>
        </p:txBody>
      </p:sp>
      <p:sp>
        <p:nvSpPr>
          <p:cNvPr id="13" name="TextBox 12"/>
          <p:cNvSpPr txBox="1"/>
          <p:nvPr/>
        </p:nvSpPr>
        <p:spPr>
          <a:xfrm>
            <a:off x="914400" y="3200733"/>
            <a:ext cx="11013742" cy="646331"/>
          </a:xfrm>
          <a:prstGeom prst="rect">
            <a:avLst/>
          </a:prstGeom>
          <a:noFill/>
        </p:spPr>
        <p:txBody>
          <a:bodyPr wrap="square" rtlCol="0">
            <a:spAutoFit/>
          </a:bodyPr>
          <a:lstStyle/>
          <a:p>
            <a:r>
              <a:rPr lang="vi-VN" sz="3200" dirty="0" smtClean="0"/>
              <a:t> </a:t>
            </a:r>
            <a:r>
              <a:rPr lang="vi-VN" sz="3200" dirty="0" smtClean="0">
                <a:latin typeface="Times New Roman" panose="02020603050405020304" pitchFamily="18" charset="0"/>
                <a:cs typeface="Times New Roman" panose="02020603050405020304" pitchFamily="18" charset="0"/>
              </a:rPr>
              <a:t>C.</a:t>
            </a:r>
            <a:r>
              <a:rPr lang="vi-VN" sz="3600" dirty="0" smtClean="0"/>
              <a:t> </a:t>
            </a:r>
            <a:r>
              <a:rPr lang="en-US" sz="3200" dirty="0" smtClean="0">
                <a:latin typeface="Times New Roman" panose="02020603050405020304" pitchFamily="18" charset="0"/>
                <a:cs typeface="Times New Roman" panose="02020603050405020304" pitchFamily="18" charset="0"/>
              </a:rPr>
              <a:t>Quay </a:t>
            </a:r>
            <a:r>
              <a:rPr lang="en-US" sz="3200" dirty="0" err="1">
                <a:latin typeface="Times New Roman" panose="02020603050405020304" pitchFamily="18" charset="0"/>
                <a:cs typeface="Times New Roman" panose="02020603050405020304" pitchFamily="18" charset="0"/>
              </a:rPr>
              <a:t>quanh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Trăng</a:t>
            </a:r>
            <a:endParaRPr lang="en-US" sz="9600" dirty="0">
              <a:latin typeface="Times New Roman" panose="02020603050405020304" pitchFamily="18" charset="0"/>
              <a:cs typeface="Times New Roman" panose="02020603050405020304" pitchFamily="18" charset="0"/>
            </a:endParaRPr>
          </a:p>
        </p:txBody>
      </p:sp>
      <p:sp>
        <p:nvSpPr>
          <p:cNvPr id="2" name="Right Arrow 1">
            <a:hlinkClick r:id="rId3" action="ppaction://hlinksldjump"/>
          </p:cNvPr>
          <p:cNvSpPr/>
          <p:nvPr/>
        </p:nvSpPr>
        <p:spPr>
          <a:xfrm>
            <a:off x="10943303" y="6076335"/>
            <a:ext cx="840658" cy="575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8167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OA HỌC TRÁI ĐẤT] Tại sao Mặt Trời MỌC và LẶ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7999"/>
          </a:xfrm>
        </p:spPr>
      </p:pic>
    </p:spTree>
    <p:extLst>
      <p:ext uri="{BB962C8B-B14F-4D97-AF65-F5344CB8AC3E}">
        <p14:creationId xmlns:p14="http://schemas.microsoft.com/office/powerpoint/2010/main" val="1855303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1576</TotalTime>
  <Words>976</Words>
  <Application>Microsoft Office PowerPoint</Application>
  <PresentationFormat>Widescreen</PresentationFormat>
  <Paragraphs>101</Paragraphs>
  <Slides>19</Slides>
  <Notes>0</Notes>
  <HiddenSlides>0</HiddenSlides>
  <MMClips>2</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Arial</vt:lpstr>
      <vt:lpstr>Calibri</vt:lpstr>
      <vt:lpstr>Calibri Light</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Trong số các vị trí M, N, P, Q thì ở những vị trí nào đang là ban ngày?</vt:lpstr>
      <vt:lpstr>Người ở vị trí sẽ thấy Mặt Trời mọc trước?</vt:lpstr>
      <vt:lpstr>PowerPoint Presentation</vt:lpstr>
      <vt:lpstr>PowerPoint Presentation</vt:lpstr>
      <vt:lpstr>2. Mặt trời mọc và lặn</vt:lpstr>
      <vt:lpstr>PowerPoint Presentation</vt:lpstr>
      <vt:lpstr>Hoạt động nhóm: (5 phút)</vt:lpstr>
      <vt:lpstr>Nhóm 1,4:  Em hãy liên hệ tới hiện tượng ngày và đêm trên Trái Đất, Mặt Trời mọc và Mặt Trời lặn khi quan sát từ trái đất.</vt:lpstr>
      <vt:lpstr>Nhóm 2,5: Khi mặt trời lặn nghĩa là ở bất kì đâu trên Trái Đất đều không nhìn thấy Mặt Trời. Kết luận này đúng hay sai? Tại sao?</vt:lpstr>
      <vt:lpstr>Nhóm 3,6: Khoảng thời gian mỗi ngày mỗi đêm trên Trái Đất là bao lâu? Em hãy cho biết khoảng thời gian đó thể hiện điều gì?</vt:lpstr>
      <vt:lpstr>PowerPoint Presentation</vt:lpstr>
      <vt:lpstr>Câu 2. Phát biểu nào sau đây giải thích được hiện tượng ngày và đêm trên Trái Đất?</vt:lpstr>
      <vt:lpstr>Câu 3: Theo em tại sao có hiện tượng ngày và đêm dài ngắn theo mùa?</vt:lpstr>
      <vt:lpstr>Câu 4:Theo nhận định vì sao Trái Đất nhận được lượng nhiệt và ánh sáng phù hợp để sự sống có thể phát sinh và phát triển?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210</cp:revision>
  <cp:lastPrinted>2022-10-17T00:29:05Z</cp:lastPrinted>
  <dcterms:created xsi:type="dcterms:W3CDTF">2022-10-16T08:35:28Z</dcterms:created>
  <dcterms:modified xsi:type="dcterms:W3CDTF">2024-10-02T09:01:34Z</dcterms:modified>
</cp:coreProperties>
</file>