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64" r:id="rId3"/>
    <p:sldId id="285" r:id="rId4"/>
    <p:sldId id="286" r:id="rId5"/>
    <p:sldId id="294" r:id="rId6"/>
    <p:sldId id="295" r:id="rId7"/>
    <p:sldId id="298" r:id="rId8"/>
    <p:sldId id="287" r:id="rId9"/>
    <p:sldId id="288" r:id="rId10"/>
    <p:sldId id="289" r:id="rId11"/>
    <p:sldId id="290" r:id="rId12"/>
    <p:sldId id="292" r:id="rId13"/>
    <p:sldId id="261" r:id="rId14"/>
    <p:sldId id="306" r:id="rId15"/>
    <p:sldId id="262" r:id="rId16"/>
    <p:sldId id="301" r:id="rId17"/>
    <p:sldId id="293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DC4FF"/>
    <a:srgbClr val="F16649"/>
    <a:srgbClr val="00A1DA"/>
    <a:srgbClr val="00B0F0"/>
    <a:srgbClr val="B7ECFF"/>
    <a:srgbClr val="97E4FF"/>
    <a:srgbClr val="61D6FF"/>
    <a:srgbClr val="FFFFFF"/>
    <a:srgbClr val="FDE1D8"/>
    <a:srgbClr val="F9B6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1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534" y="-96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04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452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488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00" y="763302"/>
            <a:ext cx="8853992" cy="17533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7500" y="2228813"/>
            <a:ext cx="4176100" cy="7205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70312" y="2327456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LESSON 3: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69189" y="3558921"/>
            <a:ext cx="3664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Comparative adjectives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4183" y="3492169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4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39" y="528259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1769" y="5282591"/>
            <a:ext cx="7422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square in Ha </a:t>
            </a:r>
            <a:r>
              <a:rPr lang="en-US" sz="2800" dirty="0" err="1"/>
              <a:t>Noi</a:t>
            </a:r>
            <a:r>
              <a:rPr lang="en-US" sz="2800" dirty="0"/>
              <a:t> is              than the square in Hoi An. (big)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945478" y="565797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98144" y="1489278"/>
            <a:ext cx="8547711" cy="3021318"/>
            <a:chOff x="229441" y="4533680"/>
            <a:chExt cx="4137786" cy="14625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4453" y="4533680"/>
              <a:ext cx="2192774" cy="14625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9441" y="4697118"/>
              <a:ext cx="1799880" cy="11999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9346B70-8F65-4ABC-9F26-3DE91E929BD5}"/>
              </a:ext>
            </a:extLst>
          </p:cNvPr>
          <p:cNvSpPr txBox="1"/>
          <p:nvPr/>
        </p:nvSpPr>
        <p:spPr>
          <a:xfrm>
            <a:off x="4945478" y="5282591"/>
            <a:ext cx="1243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bigger</a:t>
            </a:r>
          </a:p>
        </p:txBody>
      </p:sp>
    </p:spTree>
    <p:extLst>
      <p:ext uri="{BB962C8B-B14F-4D97-AF65-F5344CB8AC3E}">
        <p14:creationId xmlns:p14="http://schemas.microsoft.com/office/powerpoint/2010/main" xmlns="" val="62678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977" y="528259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7807" y="5282591"/>
            <a:ext cx="4044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Living in the countryside is</a:t>
            </a:r>
          </a:p>
          <a:p>
            <a:r>
              <a:rPr lang="en-US" sz="2800" dirty="0"/>
              <a:t>in a city. (peaceful)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154916" y="565797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54302" y="1604074"/>
            <a:ext cx="8680377" cy="3183118"/>
            <a:chOff x="4923272" y="2888940"/>
            <a:chExt cx="3784148" cy="138765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3272" y="3025974"/>
              <a:ext cx="1882269" cy="12506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46129" y="2888940"/>
              <a:ext cx="1861291" cy="12410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8A903E-329D-49FB-B855-DB706D8ECD86}"/>
              </a:ext>
            </a:extLst>
          </p:cNvPr>
          <p:cNvSpPr txBox="1"/>
          <p:nvPr/>
        </p:nvSpPr>
        <p:spPr>
          <a:xfrm>
            <a:off x="5020253" y="5269486"/>
            <a:ext cx="2329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more peaceful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EF5ADDC-AE3C-407C-A75A-41CD79C9667B}"/>
              </a:ext>
            </a:extLst>
          </p:cNvPr>
          <p:cNvSpPr txBox="1"/>
          <p:nvPr/>
        </p:nvSpPr>
        <p:spPr>
          <a:xfrm>
            <a:off x="6252196" y="5269486"/>
            <a:ext cx="17845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than living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3BB770D-970E-4A42-82C1-E3DA718958A8}"/>
              </a:ext>
            </a:extLst>
          </p:cNvPr>
          <p:cNvSpPr txBox="1"/>
          <p:nvPr/>
        </p:nvSpPr>
        <p:spPr>
          <a:xfrm>
            <a:off x="7203465" y="5272759"/>
            <a:ext cx="17845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than living </a:t>
            </a:r>
          </a:p>
        </p:txBody>
      </p:sp>
    </p:spTree>
    <p:extLst>
      <p:ext uri="{BB962C8B-B14F-4D97-AF65-F5344CB8AC3E}">
        <p14:creationId xmlns:p14="http://schemas.microsoft.com/office/powerpoint/2010/main" xmlns="" val="8532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718" y="6676"/>
            <a:ext cx="812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correct form of the words in brackets to complete the letter.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85292"/>
            <a:ext cx="9144000" cy="52138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8977" y="1828800"/>
            <a:ext cx="172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Dear Nick,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977" y="2272308"/>
            <a:ext cx="218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How are you?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975" y="2715816"/>
            <a:ext cx="81855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Ha </a:t>
            </a:r>
            <a:r>
              <a:rPr lang="en-US" sz="2400" dirty="0" err="1"/>
              <a:t>Noi</a:t>
            </a:r>
            <a:r>
              <a:rPr lang="en-US" sz="2400" dirty="0"/>
              <a:t> is beautiful but it’s too busy for me. I’m having a great time at </a:t>
            </a:r>
            <a:r>
              <a:rPr lang="en-US" sz="2400" dirty="0" err="1"/>
              <a:t>Cua</a:t>
            </a:r>
            <a:r>
              <a:rPr lang="en-US" sz="2400" dirty="0"/>
              <a:t> Lo Beach now. The weather is (1. hot) </a:t>
            </a:r>
            <a:r>
              <a:rPr lang="en-US" sz="2400" dirty="0">
                <a:solidFill>
                  <a:srgbClr val="00B050"/>
                </a:solidFill>
              </a:rPr>
              <a:t>hotter</a:t>
            </a:r>
            <a:r>
              <a:rPr lang="en-US" sz="2400" dirty="0"/>
              <a:t> than that in Ha </a:t>
            </a:r>
            <a:r>
              <a:rPr lang="en-US" sz="2400" dirty="0" err="1"/>
              <a:t>Noi</a:t>
            </a:r>
            <a:r>
              <a:rPr lang="en-US" sz="2400" dirty="0"/>
              <a:t>. The houses and buildings are (2. small) </a:t>
            </a:r>
            <a:r>
              <a:rPr lang="en-US" sz="2400" dirty="0" smtClean="0"/>
              <a:t>…………….. and </a:t>
            </a:r>
            <a:r>
              <a:rPr lang="en-US" sz="2400" dirty="0"/>
              <a:t>(3. old) </a:t>
            </a:r>
            <a:r>
              <a:rPr lang="en-US" sz="2400" dirty="0" smtClean="0"/>
              <a:t>…………………than </a:t>
            </a:r>
            <a:r>
              <a:rPr lang="en-US" sz="2400" dirty="0"/>
              <a:t>those in Ha </a:t>
            </a:r>
            <a:r>
              <a:rPr lang="en-US" sz="2400" dirty="0" err="1"/>
              <a:t>Noi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/>
              <a:t> The streets are (4. wide) </a:t>
            </a:r>
            <a:r>
              <a:rPr lang="en-US" sz="2400" dirty="0" smtClean="0"/>
              <a:t>……………… with </a:t>
            </a:r>
            <a:r>
              <a:rPr lang="en-US" sz="2400" dirty="0"/>
              <a:t>less traffic. the seafood here is (5. delicious) </a:t>
            </a:r>
            <a:r>
              <a:rPr lang="en-US" sz="2400" dirty="0" smtClean="0"/>
              <a:t>………………………. and </a:t>
            </a:r>
            <a:r>
              <a:rPr lang="en-US" sz="2400" dirty="0"/>
              <a:t>(6. cheap) </a:t>
            </a:r>
            <a:r>
              <a:rPr lang="en-US" sz="2400" dirty="0" smtClean="0"/>
              <a:t>…………….. than </a:t>
            </a:r>
            <a:r>
              <a:rPr lang="en-US" sz="2400" dirty="0"/>
              <a:t>the seafood in Ha </a:t>
            </a:r>
            <a:r>
              <a:rPr lang="en-US" sz="2400" dirty="0" err="1"/>
              <a:t>Noi</a:t>
            </a:r>
            <a:r>
              <a:rPr lang="en-US" sz="2400" dirty="0"/>
              <a:t>.  </a:t>
            </a:r>
          </a:p>
          <a:p>
            <a:pPr algn="just"/>
            <a:r>
              <a:rPr lang="en-US" sz="2400" dirty="0"/>
              <a:t>See you soon</a:t>
            </a:r>
            <a:r>
              <a:rPr lang="en-US" sz="2400" dirty="0" smtClean="0"/>
              <a:t>,</a:t>
            </a:r>
            <a:endParaRPr lang="en-US" sz="2400" dirty="0"/>
          </a:p>
          <a:p>
            <a:pPr algn="just"/>
            <a:r>
              <a:rPr lang="en-US" sz="2400" i="1" dirty="0" err="1"/>
              <a:t>Vy</a:t>
            </a:r>
            <a:endParaRPr lang="en-US" sz="2400" i="1" dirty="0"/>
          </a:p>
        </p:txBody>
      </p:sp>
      <p:sp>
        <p:nvSpPr>
          <p:cNvPr id="2" name="Rectangle 1"/>
          <p:cNvSpPr/>
          <p:nvPr/>
        </p:nvSpPr>
        <p:spPr>
          <a:xfrm>
            <a:off x="7470289" y="3406966"/>
            <a:ext cx="1099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smaller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91183" y="3761365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older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22997" y="4127154"/>
            <a:ext cx="89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wider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92736" y="4478177"/>
            <a:ext cx="2088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more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delicious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470289" y="4499512"/>
            <a:ext cx="120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cheaper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207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434" y="286442"/>
            <a:ext cx="88433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*Which adjectives can be used for </a:t>
            </a:r>
            <a:r>
              <a:rPr lang="en-US" sz="2500" b="1" dirty="0" err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Binh</a:t>
            </a:r>
            <a:r>
              <a:rPr lang="en-US" sz="25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Minh /Long Son?</a:t>
            </a:r>
            <a:endParaRPr lang="en-US" sz="25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698" y="1968931"/>
            <a:ext cx="3676912" cy="2193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6006" y="2002935"/>
            <a:ext cx="3612952" cy="21673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59832" y="4077419"/>
            <a:ext cx="157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/>
              <a:t>Binh</a:t>
            </a:r>
            <a:r>
              <a:rPr lang="en-US" sz="2400" i="1" dirty="0"/>
              <a:t> Minh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85747" y="4080306"/>
            <a:ext cx="157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Long Son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22290" y="710415"/>
            <a:ext cx="100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noisy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85850" y="1154762"/>
            <a:ext cx="1321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crowded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57326" y="710415"/>
            <a:ext cx="100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quiet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53090" y="1154762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peaceful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20330" y="710415"/>
            <a:ext cx="1253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modern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0329" y="1154762"/>
            <a:ext cx="100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busy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87570" y="710415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boring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458884" y="1790657"/>
            <a:ext cx="35998" cy="31008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33304" y="1616427"/>
            <a:ext cx="1032702" cy="8623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267134" y="1172080"/>
            <a:ext cx="232732" cy="67085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60816" y="4186625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38288" y="4217402"/>
            <a:ext cx="6136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Binh</a:t>
            </a:r>
            <a:r>
              <a:rPr lang="en-US" sz="2800" i="1" dirty="0"/>
              <a:t> Minh </a:t>
            </a:r>
            <a:r>
              <a:rPr lang="en-US" sz="2800" i="1" dirty="0" smtClean="0"/>
              <a:t> </a:t>
            </a:r>
            <a:r>
              <a:rPr lang="en-US" sz="2800" b="1" i="1" dirty="0" smtClean="0">
                <a:solidFill>
                  <a:srgbClr val="0070C0"/>
                </a:solidFill>
              </a:rPr>
              <a:t>is</a:t>
            </a:r>
            <a:r>
              <a:rPr lang="en-US" sz="2800" b="1" i="1" dirty="0" smtClean="0"/>
              <a:t>  </a:t>
            </a:r>
            <a:r>
              <a:rPr lang="en-US" sz="2800" b="1" i="1" dirty="0" smtClean="0">
                <a:solidFill>
                  <a:srgbClr val="FF0000"/>
                </a:solidFill>
              </a:rPr>
              <a:t>noisier  </a:t>
            </a:r>
            <a:r>
              <a:rPr lang="en-US" sz="2800" b="1" i="1" dirty="0" smtClean="0"/>
              <a:t> </a:t>
            </a:r>
            <a:r>
              <a:rPr lang="en-US" sz="2800" b="1" i="1" dirty="0" smtClean="0">
                <a:solidFill>
                  <a:srgbClr val="0070C0"/>
                </a:solidFill>
              </a:rPr>
              <a:t>than   </a:t>
            </a:r>
            <a:r>
              <a:rPr lang="en-US" sz="2800" i="1" dirty="0"/>
              <a:t>Long Son.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59832" y="3689381"/>
            <a:ext cx="157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/>
              <a:t>Binh</a:t>
            </a:r>
            <a:r>
              <a:rPr lang="en-US" sz="2400" b="1" i="1" dirty="0"/>
              <a:t> Minh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85747" y="3683297"/>
            <a:ext cx="157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Long Son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70173" y="5756399"/>
            <a:ext cx="3418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</a:rPr>
              <a:t>ore crowded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21967" y="4650177"/>
            <a:ext cx="263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quieter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94668" y="6092522"/>
            <a:ext cx="3034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</a:rPr>
              <a:t>ore peaceful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90985" y="4993349"/>
            <a:ext cx="314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more modern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68770" y="6396097"/>
            <a:ext cx="100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busier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77390" y="5383032"/>
            <a:ext cx="314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more boring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92668" y="4658012"/>
            <a:ext cx="157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Long Son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88811" y="5001426"/>
            <a:ext cx="157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/>
              <a:t>Binh</a:t>
            </a:r>
            <a:r>
              <a:rPr lang="en-US" sz="2400" i="1" dirty="0"/>
              <a:t> Minh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6495" y="4650176"/>
            <a:ext cx="157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Binh</a:t>
            </a:r>
            <a:r>
              <a:rPr lang="en-US" sz="2400" i="1" dirty="0"/>
              <a:t> </a:t>
            </a:r>
            <a:r>
              <a:rPr lang="en-US" sz="2400" i="1" dirty="0" smtClean="0"/>
              <a:t>Minh.</a:t>
            </a:r>
            <a:endParaRPr lang="en-US" sz="24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10924" y="4948524"/>
            <a:ext cx="157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Long </a:t>
            </a:r>
            <a:r>
              <a:rPr lang="en-US" sz="2400" i="1" dirty="0" smtClean="0"/>
              <a:t>Son.</a:t>
            </a:r>
            <a:endParaRPr lang="en-US" sz="2400" i="1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697" y="2051417"/>
            <a:ext cx="3676912" cy="17232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6005" y="2079743"/>
            <a:ext cx="3612952" cy="17024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246870" cy="12448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07403" y="0"/>
            <a:ext cx="8336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neighbourhoods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You can use the adjectives below.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479636" y="1772857"/>
            <a:ext cx="15246" cy="22489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962397" y="859271"/>
            <a:ext cx="7219207" cy="1101436"/>
            <a:chOff x="1184564" y="1631373"/>
            <a:chExt cx="7219207" cy="1101436"/>
          </a:xfrm>
        </p:grpSpPr>
        <p:sp>
          <p:nvSpPr>
            <p:cNvPr id="34" name="Rounded Rectangle 33"/>
            <p:cNvSpPr/>
            <p:nvPr/>
          </p:nvSpPr>
          <p:spPr>
            <a:xfrm>
              <a:off x="1184564" y="1631373"/>
              <a:ext cx="7219207" cy="110143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08018" y="1724891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noisy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08017" y="2169238"/>
              <a:ext cx="1321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crowded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5258" y="1724891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quiet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75257" y="2169238"/>
              <a:ext cx="132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peaceful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42497" y="1724891"/>
              <a:ext cx="1253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modern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42496" y="2169238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busy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09737" y="1724891"/>
              <a:ext cx="132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boring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86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5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988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76967"/>
            <a:ext cx="7896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</a:t>
            </a:r>
            <a:r>
              <a:rPr lang="en-US" sz="20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Binh</a:t>
            </a:r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Minh and Long Son </a:t>
            </a:r>
            <a:r>
              <a:rPr lang="en-US" sz="20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neighbourhoods</a:t>
            </a:r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using the pictures in </a:t>
            </a:r>
            <a:r>
              <a:rPr lang="en-US" sz="2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84746" y="3327077"/>
            <a:ext cx="186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84745" y="3705957"/>
            <a:ext cx="7111714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Is </a:t>
            </a:r>
            <a:r>
              <a:rPr lang="en-US" sz="2400" dirty="0" err="1"/>
              <a:t>Binh</a:t>
            </a:r>
            <a:r>
              <a:rPr lang="en-US" sz="2400" dirty="0"/>
              <a:t> Minh </a:t>
            </a:r>
            <a:r>
              <a:rPr lang="en-US" sz="2400" dirty="0">
                <a:solidFill>
                  <a:srgbClr val="FF0000"/>
                </a:solidFill>
              </a:rPr>
              <a:t>noisier than </a:t>
            </a:r>
            <a:r>
              <a:rPr lang="en-US" sz="2400" dirty="0"/>
              <a:t>Long Son?</a:t>
            </a:r>
          </a:p>
          <a:p>
            <a:pPr>
              <a:lnSpc>
                <a:spcPct val="13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Yes, it is.</a:t>
            </a:r>
          </a:p>
          <a:p>
            <a:pPr>
              <a:lnSpc>
                <a:spcPct val="13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Is Long Son </a:t>
            </a:r>
            <a:r>
              <a:rPr lang="en-US" sz="2400" dirty="0">
                <a:solidFill>
                  <a:srgbClr val="FF0000"/>
                </a:solidFill>
              </a:rPr>
              <a:t>more modern than </a:t>
            </a:r>
            <a:r>
              <a:rPr lang="en-US" sz="2400" dirty="0" err="1"/>
              <a:t>Binh</a:t>
            </a:r>
            <a:r>
              <a:rPr lang="en-US" sz="2400" dirty="0"/>
              <a:t> Minh?</a:t>
            </a:r>
          </a:p>
          <a:p>
            <a:pPr>
              <a:lnSpc>
                <a:spcPct val="13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No, it isn’t.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54941" y="1131487"/>
            <a:ext cx="6023154" cy="729409"/>
            <a:chOff x="1808017" y="1724891"/>
            <a:chExt cx="6023154" cy="984245"/>
          </a:xfrm>
        </p:grpSpPr>
        <p:sp>
          <p:nvSpPr>
            <p:cNvPr id="11" name="TextBox 10"/>
            <p:cNvSpPr txBox="1"/>
            <p:nvPr/>
          </p:nvSpPr>
          <p:spPr>
            <a:xfrm>
              <a:off x="1808018" y="1724891"/>
              <a:ext cx="1007917" cy="53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noisy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8017" y="2169238"/>
              <a:ext cx="1321435" cy="53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crowded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75258" y="1724891"/>
              <a:ext cx="1007917" cy="53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quiet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75257" y="2169238"/>
              <a:ext cx="1321434" cy="53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peaceful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42497" y="1724891"/>
              <a:ext cx="1253721" cy="53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modern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42496" y="2169238"/>
              <a:ext cx="1007917" cy="53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busy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09737" y="1724891"/>
              <a:ext cx="1321434" cy="53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boring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5237" y="1944295"/>
            <a:ext cx="1680903" cy="12884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4998" y="1970792"/>
            <a:ext cx="1651663" cy="127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1502558" y="704246"/>
            <a:ext cx="6444347" cy="2090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*Which change is CORRECT.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. </a:t>
            </a:r>
            <a:r>
              <a:rPr lang="en-US" sz="2800" dirty="0"/>
              <a:t>near </a:t>
            </a:r>
            <a:r>
              <a:rPr lang="en-US" sz="2800" dirty="0" smtClean="0"/>
              <a:t>  -&gt; </a:t>
            </a:r>
            <a:r>
              <a:rPr lang="en-US" sz="2800" dirty="0"/>
              <a:t>nearer.   </a:t>
            </a:r>
          </a:p>
          <a:p>
            <a:r>
              <a:rPr lang="en-US" sz="2800" dirty="0"/>
              <a:t>B</a:t>
            </a:r>
            <a:r>
              <a:rPr lang="en-US" sz="2800" dirty="0" smtClean="0"/>
              <a:t>. </a:t>
            </a:r>
            <a:r>
              <a:rPr lang="en-US" sz="2800" dirty="0"/>
              <a:t>far </a:t>
            </a:r>
            <a:r>
              <a:rPr lang="en-US" sz="2800" dirty="0" smtClean="0"/>
              <a:t>     -&gt; farer </a:t>
            </a:r>
            <a:r>
              <a:rPr lang="en-US" sz="2800" dirty="0"/>
              <a:t>.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. </a:t>
            </a:r>
            <a:r>
              <a:rPr lang="en-US" sz="2800" dirty="0"/>
              <a:t>good  -&gt; </a:t>
            </a:r>
            <a:r>
              <a:rPr lang="en-US" sz="2800" dirty="0" err="1"/>
              <a:t>gooder</a:t>
            </a:r>
            <a:r>
              <a:rPr lang="en-US" sz="2800" dirty="0"/>
              <a:t>.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. </a:t>
            </a:r>
            <a:r>
              <a:rPr lang="en-US" sz="2800" dirty="0"/>
              <a:t>bad </a:t>
            </a:r>
            <a:r>
              <a:rPr lang="en-US" sz="2800" dirty="0" smtClean="0"/>
              <a:t>  -&gt; </a:t>
            </a:r>
            <a:r>
              <a:rPr lang="en-US" sz="2800" dirty="0" err="1" smtClean="0"/>
              <a:t>badder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80823" y="1494369"/>
            <a:ext cx="2522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farther/ further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66752" y="1912862"/>
            <a:ext cx="1106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better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86405" y="2282442"/>
            <a:ext cx="1089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worse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723402" y="1770295"/>
            <a:ext cx="424878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723402" y="2174472"/>
            <a:ext cx="424878" cy="1236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723402" y="2561630"/>
            <a:ext cx="424878" cy="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200" y="1136302"/>
            <a:ext cx="481806" cy="390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39" name="Straight Connector 38"/>
          <p:cNvCxnSpPr/>
          <p:nvPr/>
        </p:nvCxnSpPr>
        <p:spPr>
          <a:xfrm>
            <a:off x="3413881" y="1770295"/>
            <a:ext cx="877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411841" y="2186838"/>
            <a:ext cx="11935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319477" y="2544052"/>
            <a:ext cx="12766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387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161296" y="1781702"/>
            <a:ext cx="1274531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2153832" y="2625750"/>
            <a:ext cx="1274531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3823262" y="1321998"/>
            <a:ext cx="2239365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832499" y="3117407"/>
            <a:ext cx="2239364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766549" y="1834252"/>
            <a:ext cx="1570808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766549" y="1080788"/>
            <a:ext cx="1570808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66549" y="2643502"/>
            <a:ext cx="1570808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66549" y="3431438"/>
            <a:ext cx="1570808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74256"/>
            <a:ext cx="9144000" cy="183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76967"/>
            <a:ext cx="789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WORK IN GROUPS. FILL IN THE MIND MAP.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133" y="2172678"/>
            <a:ext cx="1953179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Comparative </a:t>
            </a:r>
            <a:r>
              <a:rPr lang="en-US" b="1" dirty="0" err="1" smtClean="0"/>
              <a:t>adj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152117" y="1788362"/>
            <a:ext cx="1274531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</a:t>
            </a:r>
            <a:r>
              <a:rPr lang="en-US" b="1" dirty="0" smtClean="0">
                <a:solidFill>
                  <a:srgbClr val="FFFF00"/>
                </a:solidFill>
              </a:rPr>
              <a:t>hort</a:t>
            </a:r>
            <a:r>
              <a:rPr lang="en-US" b="1" dirty="0" smtClean="0"/>
              <a:t>  </a:t>
            </a:r>
            <a:r>
              <a:rPr lang="en-US" b="1" dirty="0" err="1" smtClean="0"/>
              <a:t>adj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144653" y="2632410"/>
            <a:ext cx="1274531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ong</a:t>
            </a:r>
            <a:r>
              <a:rPr lang="en-US" b="1" dirty="0" smtClean="0"/>
              <a:t> </a:t>
            </a:r>
            <a:r>
              <a:rPr lang="en-US" b="1" dirty="0" err="1" smtClean="0"/>
              <a:t>adj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814083" y="1328658"/>
            <a:ext cx="2239365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adj</a:t>
            </a:r>
            <a:r>
              <a:rPr lang="en-US" b="1" dirty="0" smtClean="0"/>
              <a:t> + </a:t>
            </a:r>
            <a:r>
              <a:rPr lang="en-US" b="1" dirty="0" err="1" smtClean="0">
                <a:solidFill>
                  <a:srgbClr val="FFFF00"/>
                </a:solidFill>
              </a:rPr>
              <a:t>er</a:t>
            </a:r>
            <a:r>
              <a:rPr lang="en-US" b="1" dirty="0" smtClean="0">
                <a:solidFill>
                  <a:srgbClr val="FFFF00"/>
                </a:solidFill>
              </a:rPr>
              <a:t>  than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23320" y="3124067"/>
            <a:ext cx="2239364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more</a:t>
            </a:r>
            <a:r>
              <a:rPr lang="en-US" b="1" dirty="0" smtClean="0"/>
              <a:t> +</a:t>
            </a:r>
            <a:r>
              <a:rPr lang="en-US" b="1" dirty="0" err="1"/>
              <a:t>a</a:t>
            </a:r>
            <a:r>
              <a:rPr lang="en-US" b="1" dirty="0" err="1" smtClean="0"/>
              <a:t>dj</a:t>
            </a:r>
            <a:r>
              <a:rPr lang="en-US" b="1" dirty="0" smtClean="0"/>
              <a:t> + </a:t>
            </a:r>
            <a:r>
              <a:rPr lang="en-US" b="1" dirty="0" smtClean="0">
                <a:solidFill>
                  <a:srgbClr val="FFFF00"/>
                </a:solidFill>
              </a:rPr>
              <a:t>than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57369" y="1840912"/>
            <a:ext cx="2155721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hot-hot</a:t>
            </a:r>
            <a:r>
              <a:rPr lang="en-US" b="1" dirty="0" smtClean="0">
                <a:solidFill>
                  <a:srgbClr val="FFFF00"/>
                </a:solidFill>
              </a:rPr>
              <a:t>ter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57369" y="1087448"/>
            <a:ext cx="2155721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dirty="0" smtClean="0"/>
              <a:t>ld- ol</a:t>
            </a:r>
            <a:r>
              <a:rPr lang="en-US" b="1" dirty="0" smtClean="0">
                <a:solidFill>
                  <a:schemeClr val="bg1"/>
                </a:solidFill>
              </a:rPr>
              <a:t>d</a:t>
            </a:r>
            <a:r>
              <a:rPr lang="en-US" b="1" dirty="0" smtClean="0">
                <a:solidFill>
                  <a:srgbClr val="FFFF00"/>
                </a:solidFill>
              </a:rPr>
              <a:t>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57369" y="2650162"/>
            <a:ext cx="2155721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nois</a:t>
            </a:r>
            <a:r>
              <a:rPr lang="en-US" b="1" dirty="0">
                <a:solidFill>
                  <a:srgbClr val="FFFF00"/>
                </a:solidFill>
              </a:rPr>
              <a:t>y</a:t>
            </a:r>
            <a:r>
              <a:rPr lang="en-US" b="1" dirty="0"/>
              <a:t>-nois</a:t>
            </a:r>
            <a:r>
              <a:rPr lang="en-US" b="1" dirty="0">
                <a:solidFill>
                  <a:srgbClr val="FFFF00"/>
                </a:solidFill>
              </a:rPr>
              <a:t>ier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57369" y="3438098"/>
            <a:ext cx="2155721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 smtClean="0">
                <a:solidFill>
                  <a:prstClr val="white"/>
                </a:solidFill>
              </a:rPr>
              <a:t>good/well </a:t>
            </a:r>
            <a:r>
              <a:rPr lang="en-US" sz="1600" b="1" dirty="0">
                <a:solidFill>
                  <a:srgbClr val="FFFF00"/>
                </a:solidFill>
              </a:rPr>
              <a:t>-&gt; better</a:t>
            </a:r>
          </a:p>
          <a:p>
            <a:pPr lvl="0"/>
            <a:r>
              <a:rPr lang="en-US" sz="1600" b="1" dirty="0">
                <a:solidFill>
                  <a:prstClr val="white"/>
                </a:solidFill>
              </a:rPr>
              <a:t>bad  </a:t>
            </a:r>
            <a:r>
              <a:rPr lang="en-US" sz="1600" b="1" dirty="0">
                <a:solidFill>
                  <a:srgbClr val="FFFF00"/>
                </a:solidFill>
              </a:rPr>
              <a:t> -&gt; worse</a:t>
            </a:r>
          </a:p>
          <a:p>
            <a:pPr lvl="0"/>
            <a:r>
              <a:rPr lang="en-US" sz="1600" b="1" dirty="0">
                <a:solidFill>
                  <a:prstClr val="white"/>
                </a:solidFill>
              </a:rPr>
              <a:t>far </a:t>
            </a:r>
            <a:r>
              <a:rPr lang="en-US" sz="1600" b="1" dirty="0">
                <a:solidFill>
                  <a:srgbClr val="FFFF00"/>
                </a:solidFill>
              </a:rPr>
              <a:t>-&gt; farther/ further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451885" y="1954331"/>
            <a:ext cx="692768" cy="16515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386134" y="2929508"/>
            <a:ext cx="758519" cy="15862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506970" y="1654185"/>
            <a:ext cx="173193" cy="23598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06970" y="3293023"/>
            <a:ext cx="253228" cy="28420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172896" y="1440878"/>
            <a:ext cx="467872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172896" y="1702372"/>
            <a:ext cx="467872" cy="33712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071863" y="1996252"/>
            <a:ext cx="568905" cy="75265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75943" y="2119482"/>
            <a:ext cx="664825" cy="134171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703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*HOMEWORK.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468" y="1225286"/>
            <a:ext cx="7886700" cy="1582569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Do the rest of B (W.B)</a:t>
            </a:r>
          </a:p>
          <a:p>
            <a:pPr>
              <a:buFontTx/>
              <a:buChar char="-"/>
            </a:pPr>
            <a:r>
              <a:rPr lang="en-US" dirty="0" smtClean="0"/>
              <a:t>Prepare COMMUNICATION (p.43)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66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3737" y="43711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8573" y="1798351"/>
            <a:ext cx="3664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Comparative adjectives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F001960-56EA-411B-B6BE-1C957DC0539C}"/>
              </a:ext>
            </a:extLst>
          </p:cNvPr>
          <p:cNvGrpSpPr/>
          <p:nvPr/>
        </p:nvGrpSpPr>
        <p:grpSpPr>
          <a:xfrm>
            <a:off x="140171" y="2452435"/>
            <a:ext cx="8760993" cy="2372954"/>
            <a:chOff x="140171" y="2452435"/>
            <a:chExt cx="8760993" cy="2372954"/>
          </a:xfrm>
        </p:grpSpPr>
        <p:sp>
          <p:nvSpPr>
            <p:cNvPr id="9" name="Rectangle 8"/>
            <p:cNvSpPr/>
            <p:nvPr/>
          </p:nvSpPr>
          <p:spPr>
            <a:xfrm>
              <a:off x="891714" y="3195023"/>
              <a:ext cx="8009450" cy="1630366"/>
            </a:xfrm>
            <a:prstGeom prst="rect">
              <a:avLst/>
            </a:prstGeom>
            <a:solidFill>
              <a:srgbClr val="FDE1D8"/>
            </a:solidFill>
            <a:ln>
              <a:solidFill>
                <a:srgbClr val="FDE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0171" y="2452435"/>
              <a:ext cx="4097553" cy="104855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528499" y="3530113"/>
              <a:ext cx="71046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We can use comparative adjectives to </a:t>
              </a:r>
              <a:r>
                <a:rPr lang="en-US" sz="2800" dirty="0">
                  <a:solidFill>
                    <a:srgbClr val="FF0000"/>
                  </a:solidFill>
                </a:rPr>
                <a:t>compare two people or things.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1165" y="1674824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424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345" y="396650"/>
            <a:ext cx="2777185" cy="4225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851" y="190939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9537" y="4755787"/>
            <a:ext cx="408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Tom is </a:t>
            </a:r>
            <a:r>
              <a:rPr lang="en-US" sz="2800" b="1" dirty="0">
                <a:solidFill>
                  <a:srgbClr val="0070C0"/>
                </a:solidFill>
              </a:rPr>
              <a:t>tall</a:t>
            </a:r>
            <a:r>
              <a:rPr lang="en-US" sz="2800" b="1" dirty="0">
                <a:solidFill>
                  <a:srgbClr val="FF0000"/>
                </a:solidFill>
              </a:rPr>
              <a:t>er than </a:t>
            </a:r>
            <a:r>
              <a:rPr lang="en-US" sz="2800" dirty="0"/>
              <a:t>Mary.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1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02648">
            <a:off x="2027795" y="1597331"/>
            <a:ext cx="3013595" cy="2005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3851" y="190939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4149" y="4242471"/>
            <a:ext cx="6732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house in a city is normally </a:t>
            </a:r>
            <a:r>
              <a:rPr lang="en-US" sz="2800" b="1" dirty="0">
                <a:solidFill>
                  <a:srgbClr val="FF0000"/>
                </a:solidFill>
              </a:rPr>
              <a:t>more expensive than</a:t>
            </a:r>
            <a:r>
              <a:rPr lang="en-US" sz="2800" dirty="0"/>
              <a:t> a house in the countryside.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354" y="1755710"/>
            <a:ext cx="2510382" cy="1523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815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3381" y="174719"/>
            <a:ext cx="1202267" cy="1829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2482" y="3906871"/>
            <a:ext cx="20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tall</a:t>
            </a:r>
            <a:r>
              <a:rPr lang="en-US" sz="2800" b="1" dirty="0" smtClean="0">
                <a:solidFill>
                  <a:srgbClr val="FF0000"/>
                </a:solidFill>
              </a:rPr>
              <a:t>er than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677" y="511684"/>
            <a:ext cx="2642394" cy="115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18239" y="3845207"/>
            <a:ext cx="348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more</a:t>
            </a: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0070C0"/>
                </a:solidFill>
              </a:rPr>
              <a:t>expensive</a:t>
            </a:r>
            <a:r>
              <a:rPr lang="en-US" sz="2800" b="1" dirty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than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0197" y="2090611"/>
            <a:ext cx="20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t</a:t>
            </a:r>
            <a:r>
              <a:rPr lang="en-US" sz="2800" b="1" dirty="0" smtClean="0">
                <a:solidFill>
                  <a:srgbClr val="7030A0"/>
                </a:solidFill>
              </a:rPr>
              <a:t>a</a:t>
            </a:r>
            <a:r>
              <a:rPr lang="en-US" sz="2800" b="1" dirty="0" smtClean="0">
                <a:solidFill>
                  <a:srgbClr val="0070C0"/>
                </a:solidFill>
              </a:rPr>
              <a:t>ll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1677" y="2085874"/>
            <a:ext cx="348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e</a:t>
            </a:r>
            <a:r>
              <a:rPr lang="en-US" sz="2800" b="1" dirty="0" smtClean="0">
                <a:solidFill>
                  <a:srgbClr val="0070C0"/>
                </a:solidFill>
              </a:rPr>
              <a:t>xp</a:t>
            </a:r>
            <a:r>
              <a:rPr lang="en-US" sz="2800" b="1" dirty="0" smtClean="0">
                <a:solidFill>
                  <a:srgbClr val="7030A0"/>
                </a:solidFill>
              </a:rPr>
              <a:t>e</a:t>
            </a:r>
            <a:r>
              <a:rPr lang="en-US" sz="2800" b="1" dirty="0" smtClean="0">
                <a:solidFill>
                  <a:srgbClr val="0070C0"/>
                </a:solidFill>
              </a:rPr>
              <a:t>ns</a:t>
            </a:r>
            <a:r>
              <a:rPr lang="en-US" sz="2800" b="1" dirty="0" smtClean="0">
                <a:solidFill>
                  <a:srgbClr val="7030A0"/>
                </a:solidFill>
              </a:rPr>
              <a:t>i</a:t>
            </a:r>
            <a:r>
              <a:rPr lang="en-US" sz="2800" b="1" dirty="0" smtClean="0">
                <a:solidFill>
                  <a:srgbClr val="0070C0"/>
                </a:solidFill>
              </a:rPr>
              <a:t>v</a:t>
            </a:r>
            <a:r>
              <a:rPr lang="en-US" sz="2800" b="1" dirty="0" smtClean="0">
                <a:solidFill>
                  <a:srgbClr val="7030A0"/>
                </a:solidFill>
              </a:rPr>
              <a:t>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25228" y="3140364"/>
            <a:ext cx="1274531" cy="6742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hort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adj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44665" y="3057237"/>
            <a:ext cx="1274531" cy="6742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ong </a:t>
            </a:r>
            <a:r>
              <a:rPr lang="en-US" b="1" dirty="0" err="1" smtClean="0">
                <a:solidFill>
                  <a:srgbClr val="FF0000"/>
                </a:solidFill>
              </a:rPr>
              <a:t>adj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881008" flipH="1">
            <a:off x="1148554" y="2380745"/>
            <a:ext cx="730251" cy="125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502597">
            <a:off x="6807114" y="2378015"/>
            <a:ext cx="736141" cy="119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271203" y="295564"/>
            <a:ext cx="41564" cy="53293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59757" y="2609094"/>
            <a:ext cx="31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44537" y="2576828"/>
            <a:ext cx="45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&gt;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82809" y="4424911"/>
            <a:ext cx="3893270" cy="6017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70C0"/>
                </a:solidFill>
              </a:rPr>
              <a:t>s</a:t>
            </a:r>
            <a:r>
              <a:rPr lang="en-US" sz="3200" b="1" dirty="0" smtClean="0">
                <a:solidFill>
                  <a:srgbClr val="0070C0"/>
                </a:solidFill>
              </a:rPr>
              <a:t>hort </a:t>
            </a:r>
            <a:r>
              <a:rPr lang="en-US" sz="3200" b="1" dirty="0" err="1" smtClean="0">
                <a:solidFill>
                  <a:srgbClr val="0070C0"/>
                </a:solidFill>
              </a:rPr>
              <a:t>adj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+ </a:t>
            </a:r>
            <a:r>
              <a:rPr lang="en-US" sz="3200" b="1" dirty="0" err="1" smtClean="0">
                <a:solidFill>
                  <a:srgbClr val="FF0000"/>
                </a:solidFill>
              </a:rPr>
              <a:t>er</a:t>
            </a:r>
            <a:r>
              <a:rPr lang="en-US" sz="3200" b="1" dirty="0" smtClean="0">
                <a:solidFill>
                  <a:srgbClr val="FF0000"/>
                </a:solidFill>
              </a:rPr>
              <a:t> +than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69344" y="4398934"/>
            <a:ext cx="4291847" cy="6017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</a:rPr>
              <a:t>more + </a:t>
            </a:r>
            <a:r>
              <a:rPr lang="en-US" sz="3200" b="1" dirty="0">
                <a:solidFill>
                  <a:srgbClr val="0070C0"/>
                </a:solidFill>
              </a:rPr>
              <a:t>long </a:t>
            </a:r>
            <a:r>
              <a:rPr lang="en-US" sz="3200" b="1" dirty="0" err="1">
                <a:solidFill>
                  <a:srgbClr val="0070C0"/>
                </a:solidFill>
              </a:rPr>
              <a:t>Adj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+ than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71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 animBg="1"/>
      <p:bldP spid="2" grpId="0"/>
      <p:bldP spid="16" grpId="0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843792" y="2194146"/>
            <a:ext cx="1887402" cy="5912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hort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adj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71009" y="2184840"/>
            <a:ext cx="1887402" cy="5912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</a:rPr>
              <a:t>ong </a:t>
            </a:r>
            <a:r>
              <a:rPr lang="en-US" sz="2800" b="1" dirty="0" err="1" smtClean="0">
                <a:solidFill>
                  <a:srgbClr val="FF0000"/>
                </a:solidFill>
              </a:rPr>
              <a:t>adj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1203" y="2188944"/>
            <a:ext cx="10391" cy="4042479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330238" y="2904618"/>
            <a:ext cx="58907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771853" y="3040763"/>
            <a:ext cx="31280" cy="30448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892359" y="3068745"/>
            <a:ext cx="20782" cy="2275442"/>
          </a:xfrm>
          <a:prstGeom prst="line">
            <a:avLst/>
          </a:prstGeom>
          <a:ln w="38100">
            <a:solidFill>
              <a:srgbClr val="1D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50548" y="3079607"/>
            <a:ext cx="20782" cy="2264580"/>
          </a:xfrm>
          <a:prstGeom prst="line">
            <a:avLst/>
          </a:prstGeom>
          <a:ln w="38100">
            <a:solidFill>
              <a:srgbClr val="1D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2056"/>
          <p:cNvSpPr txBox="1"/>
          <p:nvPr/>
        </p:nvSpPr>
        <p:spPr>
          <a:xfrm>
            <a:off x="2813904" y="4257902"/>
            <a:ext cx="1406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ER THAN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53528" y="4258762"/>
            <a:ext cx="1012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MORE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45027" y="4267200"/>
            <a:ext cx="1012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THAN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35684" y="3384654"/>
            <a:ext cx="982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exciting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96728" y="3784471"/>
            <a:ext cx="1321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crowded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93210" y="4944077"/>
            <a:ext cx="132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peaceful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83974" y="4174902"/>
            <a:ext cx="1253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modern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922514" y="4575012"/>
            <a:ext cx="132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boring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737794" y="3068745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delicious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034185" y="2840708"/>
            <a:ext cx="513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old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035988" y="3148458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hot</a:t>
            </a:r>
            <a:endParaRPr lang="en-US" sz="2000" dirty="0"/>
          </a:p>
        </p:txBody>
      </p:sp>
      <p:sp>
        <p:nvSpPr>
          <p:cNvPr id="66" name="Rectangle 65"/>
          <p:cNvSpPr/>
          <p:nvPr/>
        </p:nvSpPr>
        <p:spPr>
          <a:xfrm>
            <a:off x="2016443" y="3810137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near</a:t>
            </a:r>
            <a:endParaRPr lang="en-US" sz="2000" dirty="0"/>
          </a:p>
        </p:txBody>
      </p:sp>
      <p:sp>
        <p:nvSpPr>
          <p:cNvPr id="67" name="Rectangle 66"/>
          <p:cNvSpPr/>
          <p:nvPr/>
        </p:nvSpPr>
        <p:spPr>
          <a:xfrm>
            <a:off x="2097394" y="4117887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big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97366" y="5398243"/>
            <a:ext cx="100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noisy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999063" y="4729999"/>
            <a:ext cx="100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quiet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127312" y="5752813"/>
            <a:ext cx="100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busy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989606" y="5073455"/>
            <a:ext cx="1053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cheap</a:t>
            </a:r>
            <a:endParaRPr lang="en-US" sz="2000" dirty="0"/>
          </a:p>
        </p:txBody>
      </p:sp>
      <p:sp>
        <p:nvSpPr>
          <p:cNvPr id="72" name="Rectangle 71"/>
          <p:cNvSpPr/>
          <p:nvPr/>
        </p:nvSpPr>
        <p:spPr>
          <a:xfrm>
            <a:off x="2002016" y="4397929"/>
            <a:ext cx="732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small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002016" y="3456892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wide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358951" y="2202804"/>
            <a:ext cx="10391" cy="4042479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283837" y="3691852"/>
            <a:ext cx="692768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296838" y="4317941"/>
            <a:ext cx="692768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295967" y="3348513"/>
            <a:ext cx="692768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328835" y="5609458"/>
            <a:ext cx="692768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323675" y="5974225"/>
            <a:ext cx="692768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741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47" grpId="0"/>
      <p:bldP spid="48" grpId="0"/>
      <p:bldP spid="54" grpId="0"/>
      <p:bldP spid="56" grpId="0"/>
      <p:bldP spid="58" grpId="0"/>
      <p:bldP spid="59" grpId="0"/>
      <p:bldP spid="61" grpId="0"/>
      <p:bldP spid="65" grpId="0"/>
      <p:bldP spid="46" grpId="0"/>
      <p:bldP spid="49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ed Rectangle 111"/>
          <p:cNvSpPr/>
          <p:nvPr/>
        </p:nvSpPr>
        <p:spPr>
          <a:xfrm>
            <a:off x="1417843" y="5714715"/>
            <a:ext cx="2021396" cy="7184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1377315" y="4777224"/>
            <a:ext cx="2021396" cy="7184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357783" y="4058056"/>
            <a:ext cx="2021396" cy="5912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15486" y="120080"/>
            <a:ext cx="2132654" cy="5912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</a:rPr>
              <a:t>hort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adj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55292" y="120080"/>
            <a:ext cx="2132654" cy="5912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</a:rPr>
              <a:t>ong </a:t>
            </a:r>
            <a:r>
              <a:rPr lang="en-US" sz="3200" b="1" dirty="0" err="1" smtClean="0">
                <a:solidFill>
                  <a:srgbClr val="FF0000"/>
                </a:solidFill>
              </a:rPr>
              <a:t>adj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1203" y="101608"/>
            <a:ext cx="10391" cy="650239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330238" y="817282"/>
            <a:ext cx="58907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833800" y="973004"/>
            <a:ext cx="31280" cy="2786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892359" y="981409"/>
            <a:ext cx="20782" cy="22754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50548" y="992271"/>
            <a:ext cx="20782" cy="22645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2056"/>
          <p:cNvSpPr txBox="1"/>
          <p:nvPr/>
        </p:nvSpPr>
        <p:spPr>
          <a:xfrm>
            <a:off x="2996597" y="2179864"/>
            <a:ext cx="1406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ER (THAN)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53528" y="2171426"/>
            <a:ext cx="1012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MORE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45027" y="2179864"/>
            <a:ext cx="1012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(THAN)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38797" y="831872"/>
            <a:ext cx="513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old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431646" y="4777224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hot</a:t>
            </a:r>
            <a:endParaRPr lang="en-US" sz="2000" dirty="0"/>
          </a:p>
        </p:txBody>
      </p:sp>
      <p:sp>
        <p:nvSpPr>
          <p:cNvPr id="52" name="Rectangle 51"/>
          <p:cNvSpPr/>
          <p:nvPr/>
        </p:nvSpPr>
        <p:spPr>
          <a:xfrm>
            <a:off x="2021055" y="1801301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near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>
          <a:xfrm>
            <a:off x="1427923" y="5101242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big</a:t>
            </a:r>
            <a:endParaRPr lang="en-US" sz="2000" dirty="0"/>
          </a:p>
        </p:txBody>
      </p:sp>
      <p:sp>
        <p:nvSpPr>
          <p:cNvPr id="54" name="Rectangle 53"/>
          <p:cNvSpPr/>
          <p:nvPr/>
        </p:nvSpPr>
        <p:spPr>
          <a:xfrm>
            <a:off x="5835684" y="1297318"/>
            <a:ext cx="982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exciting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52820" y="5714715"/>
            <a:ext cx="100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noisy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96728" y="1697135"/>
            <a:ext cx="1321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crowded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003675" y="2721163"/>
            <a:ext cx="100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quiet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93210" y="2856741"/>
            <a:ext cx="132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peaceful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83974" y="2087566"/>
            <a:ext cx="1253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modern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88687" y="6114825"/>
            <a:ext cx="100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busy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922514" y="2487676"/>
            <a:ext cx="132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boring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994218" y="3064619"/>
            <a:ext cx="1053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cheap</a:t>
            </a:r>
            <a:endParaRPr lang="en-US" sz="2000" dirty="0"/>
          </a:p>
        </p:txBody>
      </p:sp>
      <p:sp>
        <p:nvSpPr>
          <p:cNvPr id="63" name="Rectangle 62"/>
          <p:cNvSpPr/>
          <p:nvPr/>
        </p:nvSpPr>
        <p:spPr>
          <a:xfrm>
            <a:off x="2006628" y="2389093"/>
            <a:ext cx="732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small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389827" y="4153636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wide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737794" y="981409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delicious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471717" y="4771536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-hot</a:t>
            </a:r>
            <a:r>
              <a:rPr lang="en-US" sz="2000" dirty="0" smtClean="0">
                <a:solidFill>
                  <a:srgbClr val="FF0000"/>
                </a:solidFill>
              </a:rPr>
              <a:t>ter</a:t>
            </a:r>
            <a:endParaRPr lang="en-US" sz="2000" dirty="0"/>
          </a:p>
        </p:txBody>
      </p:sp>
      <p:sp>
        <p:nvSpPr>
          <p:cNvPr id="90" name="Rectangle 89"/>
          <p:cNvSpPr/>
          <p:nvPr/>
        </p:nvSpPr>
        <p:spPr>
          <a:xfrm>
            <a:off x="2463287" y="5095538"/>
            <a:ext cx="915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-big</a:t>
            </a:r>
            <a:r>
              <a:rPr lang="en-US" sz="2000" dirty="0" smtClean="0">
                <a:solidFill>
                  <a:srgbClr val="FF0000"/>
                </a:solidFill>
              </a:rPr>
              <a:t>ger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10984" y="5714715"/>
            <a:ext cx="100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-nois</a:t>
            </a:r>
            <a:r>
              <a:rPr lang="en-US" sz="2000" dirty="0" smtClean="0">
                <a:solidFill>
                  <a:srgbClr val="FF0000"/>
                </a:solidFill>
              </a:rPr>
              <a:t>ier</a:t>
            </a:r>
            <a:endParaRPr lang="en-US" sz="2000" dirty="0"/>
          </a:p>
        </p:txBody>
      </p:sp>
      <p:sp>
        <p:nvSpPr>
          <p:cNvPr id="92" name="TextBox 91"/>
          <p:cNvSpPr txBox="1"/>
          <p:nvPr/>
        </p:nvSpPr>
        <p:spPr>
          <a:xfrm>
            <a:off x="2346851" y="6114825"/>
            <a:ext cx="100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-bus</a:t>
            </a:r>
            <a:r>
              <a:rPr lang="en-US" sz="2000" dirty="0" smtClean="0">
                <a:solidFill>
                  <a:srgbClr val="FF0000"/>
                </a:solidFill>
              </a:rPr>
              <a:t>ier</a:t>
            </a:r>
            <a:endParaRPr lang="en-US" sz="2000" dirty="0"/>
          </a:p>
        </p:txBody>
      </p:sp>
      <p:sp>
        <p:nvSpPr>
          <p:cNvPr id="93" name="Rectangle 92"/>
          <p:cNvSpPr/>
          <p:nvPr/>
        </p:nvSpPr>
        <p:spPr>
          <a:xfrm>
            <a:off x="2385979" y="4178397"/>
            <a:ext cx="857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-wid</a:t>
            </a:r>
            <a:r>
              <a:rPr lang="en-US" sz="2000" dirty="0" smtClean="0">
                <a:solidFill>
                  <a:srgbClr val="FF0000"/>
                </a:solidFill>
              </a:rPr>
              <a:t>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5057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39" y="528259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1769" y="5282591"/>
            <a:ext cx="7422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building is </a:t>
            </a:r>
            <a:r>
              <a:rPr lang="en-US" sz="2800" dirty="0">
                <a:solidFill>
                  <a:srgbClr val="00B050"/>
                </a:solidFill>
              </a:rPr>
              <a:t>taller</a:t>
            </a:r>
            <a:r>
              <a:rPr lang="en-US" sz="2800" dirty="0"/>
              <a:t> than that building. (tall)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15491" y="2327563"/>
            <a:ext cx="2937163" cy="2669309"/>
            <a:chOff x="-234768" y="2500829"/>
            <a:chExt cx="3429659" cy="25943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09945" y="3231179"/>
              <a:ext cx="1184946" cy="18639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234768" y="2500829"/>
              <a:ext cx="2114098" cy="25943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5922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9291" y="74839"/>
            <a:ext cx="7959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the comparative form of the adjectives in brackets. Number </a:t>
            </a:r>
            <a:r>
              <a:rPr lang="en-US" sz="2400" b="1" dirty="0">
                <a:solidFill>
                  <a:srgbClr val="00A1DA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an example.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52748">
            <a:off x="5185249" y="3762545"/>
            <a:ext cx="736141" cy="443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601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39" y="528259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1769" y="5282591"/>
            <a:ext cx="7422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My </a:t>
            </a:r>
            <a:r>
              <a:rPr lang="en-US" sz="2800" dirty="0" err="1"/>
              <a:t>neighbourhood</a:t>
            </a:r>
            <a:r>
              <a:rPr lang="en-US" sz="2800" dirty="0"/>
              <a:t> is               than your </a:t>
            </a:r>
            <a:r>
              <a:rPr lang="en-US" sz="2800" dirty="0" err="1"/>
              <a:t>neighbourhood</a:t>
            </a:r>
            <a:r>
              <a:rPr lang="en-US" sz="2800" dirty="0"/>
              <a:t>. (noisy)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11769" y="407624"/>
            <a:ext cx="6515306" cy="4538949"/>
            <a:chOff x="4086199" y="3893945"/>
            <a:chExt cx="2898495" cy="201926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86199" y="3893945"/>
              <a:ext cx="1346176" cy="20192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5829"/>
            <a:stretch/>
          </p:blipFill>
          <p:spPr>
            <a:xfrm>
              <a:off x="5526232" y="4401713"/>
              <a:ext cx="1458462" cy="15114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cxnSp>
        <p:nvCxnSpPr>
          <p:cNvPr id="13" name="Straight Connector 12"/>
          <p:cNvCxnSpPr/>
          <p:nvPr/>
        </p:nvCxnSpPr>
        <p:spPr>
          <a:xfrm>
            <a:off x="4748709" y="565797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9613E8E-7683-43E2-9D3B-3F81E9343D74}"/>
              </a:ext>
            </a:extLst>
          </p:cNvPr>
          <p:cNvSpPr txBox="1"/>
          <p:nvPr/>
        </p:nvSpPr>
        <p:spPr>
          <a:xfrm>
            <a:off x="4704954" y="5282591"/>
            <a:ext cx="1243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noisier</a:t>
            </a:r>
          </a:p>
        </p:txBody>
      </p:sp>
    </p:spTree>
    <p:extLst>
      <p:ext uri="{BB962C8B-B14F-4D97-AF65-F5344CB8AC3E}">
        <p14:creationId xmlns:p14="http://schemas.microsoft.com/office/powerpoint/2010/main" xmlns="" val="94399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2907</TotalTime>
  <Words>586</Words>
  <Application>Microsoft Office PowerPoint</Application>
  <PresentationFormat>On-screen Show (4:3)</PresentationFormat>
  <Paragraphs>165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*HOMEWORK.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NCC</cp:lastModifiedBy>
  <cp:revision>371</cp:revision>
  <dcterms:created xsi:type="dcterms:W3CDTF">2020-12-09T02:04:09Z</dcterms:created>
  <dcterms:modified xsi:type="dcterms:W3CDTF">2024-09-22T16:45:59Z</dcterms:modified>
</cp:coreProperties>
</file>