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60" r:id="rId3"/>
    <p:sldId id="258" r:id="rId4"/>
    <p:sldId id="295" r:id="rId5"/>
    <p:sldId id="308" r:id="rId6"/>
    <p:sldId id="296" r:id="rId7"/>
    <p:sldId id="262" r:id="rId8"/>
    <p:sldId id="263" r:id="rId9"/>
    <p:sldId id="298" r:id="rId10"/>
    <p:sldId id="299" r:id="rId11"/>
    <p:sldId id="315" r:id="rId12"/>
    <p:sldId id="301" r:id="rId13"/>
    <p:sldId id="302" r:id="rId14"/>
    <p:sldId id="309" r:id="rId15"/>
    <p:sldId id="310" r:id="rId16"/>
    <p:sldId id="311" r:id="rId17"/>
    <p:sldId id="312" r:id="rId18"/>
    <p:sldId id="306" r:id="rId19"/>
    <p:sldId id="305" r:id="rId20"/>
    <p:sldId id="30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46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3D3DF9-4DDC-4043-8805-98C95038A12F}" type="datetimeFigureOut">
              <a:rPr lang="en-US" smtClean="0"/>
              <a:pPr/>
              <a:t>10/1/2024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9D6F33-4A03-49E8-84B9-DA21C414970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8729d97241_0_5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8729d97241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0854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5BB04-F944-4E54-A7E0-7B48AEBAAC08}"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7823-F84B-405A-98E3-984D590D09A8}" type="slidenum">
              <a:rPr lang="en-US" smtClean="0"/>
              <a:pPr/>
              <a:t>‹#›</a:t>
            </a:fld>
            <a:endParaRPr lang="en-US"/>
          </a:p>
        </p:txBody>
      </p:sp>
    </p:spTree>
    <p:extLst>
      <p:ext uri="{BB962C8B-B14F-4D97-AF65-F5344CB8AC3E}">
        <p14:creationId xmlns:p14="http://schemas.microsoft.com/office/powerpoint/2010/main" val="99349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5BB04-F944-4E54-A7E0-7B48AEBAAC08}"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7823-F84B-405A-98E3-984D590D09A8}" type="slidenum">
              <a:rPr lang="en-US" smtClean="0"/>
              <a:pPr/>
              <a:t>‹#›</a:t>
            </a:fld>
            <a:endParaRPr lang="en-US"/>
          </a:p>
        </p:txBody>
      </p:sp>
    </p:spTree>
    <p:extLst>
      <p:ext uri="{BB962C8B-B14F-4D97-AF65-F5344CB8AC3E}">
        <p14:creationId xmlns:p14="http://schemas.microsoft.com/office/powerpoint/2010/main" val="1724427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5BB04-F944-4E54-A7E0-7B48AEBAAC08}"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7823-F84B-405A-98E3-984D590D09A8}" type="slidenum">
              <a:rPr lang="en-US" smtClean="0"/>
              <a:pPr/>
              <a:t>‹#›</a:t>
            </a:fld>
            <a:endParaRPr lang="en-US"/>
          </a:p>
        </p:txBody>
      </p:sp>
    </p:spTree>
    <p:extLst>
      <p:ext uri="{BB962C8B-B14F-4D97-AF65-F5344CB8AC3E}">
        <p14:creationId xmlns:p14="http://schemas.microsoft.com/office/powerpoint/2010/main" val="2398468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ED14061-592A-45C5-8599-14E6FBA4429B}" type="slidenum">
              <a:rPr lang="en-US" altLang="en-US"/>
              <a:pPr>
                <a:defRPr/>
              </a:pPr>
              <a:t>‹#›</a:t>
            </a:fld>
            <a:endParaRPr lang="en-US" altLang="en-US"/>
          </a:p>
        </p:txBody>
      </p:sp>
    </p:spTree>
    <p:extLst>
      <p:ext uri="{BB962C8B-B14F-4D97-AF65-F5344CB8AC3E}">
        <p14:creationId xmlns:p14="http://schemas.microsoft.com/office/powerpoint/2010/main" val="345391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5BB04-F944-4E54-A7E0-7B48AEBAAC08}"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7823-F84B-405A-98E3-984D590D09A8}" type="slidenum">
              <a:rPr lang="en-US" smtClean="0"/>
              <a:pPr/>
              <a:t>‹#›</a:t>
            </a:fld>
            <a:endParaRPr lang="en-US"/>
          </a:p>
        </p:txBody>
      </p:sp>
    </p:spTree>
    <p:extLst>
      <p:ext uri="{BB962C8B-B14F-4D97-AF65-F5344CB8AC3E}">
        <p14:creationId xmlns:p14="http://schemas.microsoft.com/office/powerpoint/2010/main" val="309279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5BB04-F944-4E54-A7E0-7B48AEBAAC08}"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7823-F84B-405A-98E3-984D590D09A8}" type="slidenum">
              <a:rPr lang="en-US" smtClean="0"/>
              <a:pPr/>
              <a:t>‹#›</a:t>
            </a:fld>
            <a:endParaRPr lang="en-US"/>
          </a:p>
        </p:txBody>
      </p:sp>
    </p:spTree>
    <p:extLst>
      <p:ext uri="{BB962C8B-B14F-4D97-AF65-F5344CB8AC3E}">
        <p14:creationId xmlns:p14="http://schemas.microsoft.com/office/powerpoint/2010/main" val="70368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5BB04-F944-4E54-A7E0-7B48AEBAAC08}"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17823-F84B-405A-98E3-984D590D09A8}" type="slidenum">
              <a:rPr lang="en-US" smtClean="0"/>
              <a:pPr/>
              <a:t>‹#›</a:t>
            </a:fld>
            <a:endParaRPr lang="en-US"/>
          </a:p>
        </p:txBody>
      </p:sp>
    </p:spTree>
    <p:extLst>
      <p:ext uri="{BB962C8B-B14F-4D97-AF65-F5344CB8AC3E}">
        <p14:creationId xmlns:p14="http://schemas.microsoft.com/office/powerpoint/2010/main" val="340892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5BB04-F944-4E54-A7E0-7B48AEBAAC08}" type="datetimeFigureOut">
              <a:rPr lang="en-US" smtClean="0"/>
              <a:pPr/>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F17823-F84B-405A-98E3-984D590D09A8}" type="slidenum">
              <a:rPr lang="en-US" smtClean="0"/>
              <a:pPr/>
              <a:t>‹#›</a:t>
            </a:fld>
            <a:endParaRPr lang="en-US"/>
          </a:p>
        </p:txBody>
      </p:sp>
    </p:spTree>
    <p:extLst>
      <p:ext uri="{BB962C8B-B14F-4D97-AF65-F5344CB8AC3E}">
        <p14:creationId xmlns:p14="http://schemas.microsoft.com/office/powerpoint/2010/main" val="239128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5BB04-F944-4E54-A7E0-7B48AEBAAC08}" type="datetimeFigureOut">
              <a:rPr lang="en-US" smtClean="0"/>
              <a:pPr/>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F17823-F84B-405A-98E3-984D590D09A8}" type="slidenum">
              <a:rPr lang="en-US" smtClean="0"/>
              <a:pPr/>
              <a:t>‹#›</a:t>
            </a:fld>
            <a:endParaRPr lang="en-US"/>
          </a:p>
        </p:txBody>
      </p:sp>
    </p:spTree>
    <p:extLst>
      <p:ext uri="{BB962C8B-B14F-4D97-AF65-F5344CB8AC3E}">
        <p14:creationId xmlns:p14="http://schemas.microsoft.com/office/powerpoint/2010/main" val="1901282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5BB04-F944-4E54-A7E0-7B48AEBAAC08}" type="datetimeFigureOut">
              <a:rPr lang="en-US" smtClean="0"/>
              <a:pPr/>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F17823-F84B-405A-98E3-984D590D09A8}" type="slidenum">
              <a:rPr lang="en-US" smtClean="0"/>
              <a:pPr/>
              <a:t>‹#›</a:t>
            </a:fld>
            <a:endParaRPr lang="en-US"/>
          </a:p>
        </p:txBody>
      </p:sp>
    </p:spTree>
    <p:extLst>
      <p:ext uri="{BB962C8B-B14F-4D97-AF65-F5344CB8AC3E}">
        <p14:creationId xmlns:p14="http://schemas.microsoft.com/office/powerpoint/2010/main" val="162868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5BB04-F944-4E54-A7E0-7B48AEBAAC08}"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17823-F84B-405A-98E3-984D590D09A8}" type="slidenum">
              <a:rPr lang="en-US" smtClean="0"/>
              <a:pPr/>
              <a:t>‹#›</a:t>
            </a:fld>
            <a:endParaRPr lang="en-US"/>
          </a:p>
        </p:txBody>
      </p:sp>
    </p:spTree>
    <p:extLst>
      <p:ext uri="{BB962C8B-B14F-4D97-AF65-F5344CB8AC3E}">
        <p14:creationId xmlns:p14="http://schemas.microsoft.com/office/powerpoint/2010/main" val="121223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5BB04-F944-4E54-A7E0-7B48AEBAAC08}"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17823-F84B-405A-98E3-984D590D09A8}" type="slidenum">
              <a:rPr lang="en-US" smtClean="0"/>
              <a:pPr/>
              <a:t>‹#›</a:t>
            </a:fld>
            <a:endParaRPr lang="en-US"/>
          </a:p>
        </p:txBody>
      </p:sp>
    </p:spTree>
    <p:extLst>
      <p:ext uri="{BB962C8B-B14F-4D97-AF65-F5344CB8AC3E}">
        <p14:creationId xmlns:p14="http://schemas.microsoft.com/office/powerpoint/2010/main" val="169460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5BB04-F944-4E54-A7E0-7B48AEBAAC08}" type="datetimeFigureOut">
              <a:rPr lang="en-US" smtClean="0"/>
              <a:pPr/>
              <a:t>10/1/2024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17823-F84B-405A-98E3-984D590D09A8}" type="slidenum">
              <a:rPr lang="en-US" smtClean="0"/>
              <a:pPr/>
              <a:t>‹#›</a:t>
            </a:fld>
            <a:endParaRPr lang="en-US"/>
          </a:p>
        </p:txBody>
      </p:sp>
    </p:spTree>
    <p:extLst>
      <p:ext uri="{BB962C8B-B14F-4D97-AF65-F5344CB8AC3E}">
        <p14:creationId xmlns:p14="http://schemas.microsoft.com/office/powerpoint/2010/main" val="1156654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NUL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4"/>
          <p:cNvGrpSpPr>
            <a:grpSpLocks/>
          </p:cNvGrpSpPr>
          <p:nvPr/>
        </p:nvGrpSpPr>
        <p:grpSpPr bwMode="auto">
          <a:xfrm>
            <a:off x="0" y="12700"/>
            <a:ext cx="9296400" cy="6845300"/>
            <a:chOff x="0" y="-192"/>
            <a:chExt cx="5856" cy="4530"/>
          </a:xfrm>
        </p:grpSpPr>
        <p:sp>
          <p:nvSpPr>
            <p:cNvPr id="6167" name="Rectangle 8"/>
            <p:cNvSpPr>
              <a:spLocks noChangeArrowheads="1"/>
            </p:cNvSpPr>
            <p:nvPr/>
          </p:nvSpPr>
          <p:spPr bwMode="auto">
            <a:xfrm>
              <a:off x="0" y="-192"/>
              <a:ext cx="5760" cy="4512"/>
            </a:xfrm>
            <a:prstGeom prst="rect">
              <a:avLst/>
            </a:prstGeom>
            <a:gradFill rotWithShape="0">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p>
              <a:pPr algn="ctr" eaLnBrk="0" hangingPunct="0"/>
              <a:endParaRPr lang="en-US" altLang="zh-CN"/>
            </a:p>
          </p:txBody>
        </p:sp>
        <p:pic>
          <p:nvPicPr>
            <p:cNvPr id="616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6" y="1270"/>
              <a:ext cx="1440"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556000"/>
            <a:ext cx="19050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5" descr="BOOKAN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511300"/>
            <a:ext cx="34290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7531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83820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9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WordArt 4"/>
          <p:cNvSpPr>
            <a:spLocks noChangeArrowheads="1" noChangeShapeType="1" noTextEdit="1"/>
          </p:cNvSpPr>
          <p:nvPr/>
        </p:nvSpPr>
        <p:spPr bwMode="auto">
          <a:xfrm>
            <a:off x="1798638" y="571500"/>
            <a:ext cx="5434012" cy="5189538"/>
          </a:xfrm>
          <a:prstGeom prst="rect">
            <a:avLst/>
          </a:prstGeom>
        </p:spPr>
        <p:txBody>
          <a:bodyPr spcFirstLastPara="1" wrap="none" fromWordArt="1">
            <a:prstTxWarp prst="textCircle">
              <a:avLst>
                <a:gd name="adj" fmla="val 11029107"/>
              </a:avLst>
            </a:prstTxWarp>
          </a:bodyPr>
          <a:lstStyle/>
          <a:p>
            <a:pPr algn="ctr"/>
            <a:r>
              <a:rPr lang="en-US" sz="4000" b="1" kern="10" dirty="0">
                <a:ln w="3175">
                  <a:solidFill>
                    <a:srgbClr val="FF0066"/>
                  </a:solidFill>
                  <a:round/>
                  <a:headEnd/>
                  <a:tailEnd/>
                </a:ln>
                <a:solidFill>
                  <a:srgbClr val="0000FF">
                    <a:alpha val="98822"/>
                  </a:srgbClr>
                </a:solidFill>
                <a:latin typeface="Times New Roman"/>
                <a:cs typeface="Times New Roman"/>
              </a:rPr>
              <a:t>CHÀO  CÁC EM HỌC SINH ĐẾN VỚI TIẾT HỌC  NGÀY HÔM NAY    ***</a:t>
            </a:r>
          </a:p>
        </p:txBody>
      </p:sp>
      <p:pic>
        <p:nvPicPr>
          <p:cNvPr id="615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0" y="-76200"/>
            <a:ext cx="190500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6"/>
          <p:cNvSpPr txBox="1">
            <a:spLocks noChangeArrowheads="1"/>
          </p:cNvSpPr>
          <p:nvPr/>
        </p:nvSpPr>
        <p:spPr bwMode="auto">
          <a:xfrm>
            <a:off x="4876800" y="3733800"/>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u="sng" dirty="0">
                <a:solidFill>
                  <a:srgbClr val="FF0000"/>
                </a:solidFill>
                <a:latin typeface="Times New Roman" pitchFamily="18" charset="0"/>
              </a:rPr>
              <a:t>LỚP 7 </a:t>
            </a:r>
            <a:endParaRPr lang="en-US" altLang="zh-CN" sz="3200" b="1" u="sng" dirty="0">
              <a:solidFill>
                <a:srgbClr val="FF0000"/>
              </a:solidFill>
              <a:latin typeface="Times New Roman" pitchFamily="18" charset="0"/>
            </a:endParaRPr>
          </a:p>
        </p:txBody>
      </p:sp>
      <p:pic>
        <p:nvPicPr>
          <p:cNvPr id="6160" name="Picture 20"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 y="4429125"/>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1"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38100" y="4810125"/>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2"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952500" y="5191125"/>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4"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19950" y="-762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5"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7219950" y="304800"/>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6"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8134350" y="685800"/>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432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9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414" y="2840006"/>
            <a:ext cx="8516071" cy="1200329"/>
          </a:xfrm>
          <a:prstGeom prst="rect">
            <a:avLst/>
          </a:prstGeom>
        </p:spPr>
        <p:txBody>
          <a:bodyPr wrap="square">
            <a:spAutoFit/>
          </a:bodyPr>
          <a:lstStyle/>
          <a:p>
            <a:r>
              <a:rPr lang="vi-VN" sz="3600" dirty="0">
                <a:latin typeface="Times New Roman" pitchFamily="18" charset="0"/>
                <a:cs typeface="Times New Roman" pitchFamily="18" charset="0"/>
              </a:rPr>
              <a:t>- Khi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lò</a:t>
            </a:r>
            <a:r>
              <a:rPr lang="en-US" sz="3600" dirty="0">
                <a:latin typeface="Times New Roman" pitchFamily="18" charset="0"/>
                <a:cs typeface="Times New Roman" pitchFamily="18" charset="0"/>
              </a:rPr>
              <a:t> xo </a:t>
            </a:r>
            <a:r>
              <a:rPr lang="en-US" sz="3600" dirty="0" err="1">
                <a:latin typeface="Times New Roman" pitchFamily="18" charset="0"/>
                <a:cs typeface="Times New Roman" pitchFamily="18" charset="0"/>
              </a:rPr>
              <a:t>dao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xét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lò</a:t>
            </a:r>
            <a:r>
              <a:rPr lang="en-US" sz="3600" dirty="0">
                <a:latin typeface="Times New Roman" pitchFamily="18" charset="0"/>
                <a:cs typeface="Times New Roman" pitchFamily="18" charset="0"/>
              </a:rPr>
              <a:t> xo.</a:t>
            </a:r>
          </a:p>
        </p:txBody>
      </p:sp>
      <p:pic>
        <p:nvPicPr>
          <p:cNvPr id="26628" name="Picture 4" descr="https://hoc24.vn/source/KHTN%207-%20Quy%C3%AAn/Ch%C6%B0%C6%A1ng%20IV/8546d67f-f584-4d0a-b6ce-7b344ac00733.gif"/>
          <p:cNvPicPr>
            <a:picLocks noChangeAspect="1" noChangeArrowheads="1" noCrop="1"/>
          </p:cNvPicPr>
          <p:nvPr/>
        </p:nvPicPr>
        <p:blipFill>
          <a:blip r:embed="rId2"/>
          <a:srcRect/>
          <a:stretch>
            <a:fillRect/>
          </a:stretch>
        </p:blipFill>
        <p:spPr bwMode="auto">
          <a:xfrm>
            <a:off x="105413" y="4079061"/>
            <a:ext cx="8012663" cy="2748980"/>
          </a:xfrm>
          <a:prstGeom prst="rect">
            <a:avLst/>
          </a:prstGeom>
          <a:noFill/>
        </p:spPr>
      </p:pic>
      <p:sp>
        <p:nvSpPr>
          <p:cNvPr id="6" name="Subtitle 2"/>
          <p:cNvSpPr txBox="1">
            <a:spLocks/>
          </p:cNvSpPr>
          <p:nvPr/>
        </p:nvSpPr>
        <p:spPr>
          <a:xfrm>
            <a:off x="0" y="838200"/>
            <a:ext cx="5647331" cy="13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a:solidFill>
                  <a:srgbClr val="0000FF"/>
                </a:solidFill>
                <a:latin typeface="Times New Roman" panose="02020603050405020304" pitchFamily="18" charset="0"/>
                <a:cs typeface="Times New Roman" panose="02020603050405020304" pitchFamily="18" charset="0"/>
              </a:rPr>
              <a:t>I. </a:t>
            </a:r>
            <a:r>
              <a:rPr lang="en-US" sz="4400" b="1" dirty="0" err="1">
                <a:solidFill>
                  <a:srgbClr val="0000FF"/>
                </a:solidFill>
                <a:latin typeface="Times New Roman" panose="02020603050405020304" pitchFamily="18" charset="0"/>
                <a:cs typeface="Times New Roman" panose="02020603050405020304" pitchFamily="18" charset="0"/>
              </a:rPr>
              <a:t>Sóng</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âm</a:t>
            </a:r>
            <a:r>
              <a:rPr lang="en-US" sz="4400" b="1" dirty="0">
                <a:solidFill>
                  <a:srgbClr val="0000FF"/>
                </a:solidFill>
                <a:latin typeface="Times New Roman" panose="02020603050405020304" pitchFamily="18" charset="0"/>
                <a:cs typeface="Times New Roman" panose="02020603050405020304" pitchFamily="18" charset="0"/>
              </a:rPr>
              <a:t>: </a:t>
            </a:r>
          </a:p>
        </p:txBody>
      </p:sp>
      <p:sp>
        <p:nvSpPr>
          <p:cNvPr id="7" name="Subtitle 2"/>
          <p:cNvSpPr txBox="1">
            <a:spLocks/>
          </p:cNvSpPr>
          <p:nvPr/>
        </p:nvSpPr>
        <p:spPr>
          <a:xfrm>
            <a:off x="257864" y="1647800"/>
            <a:ext cx="4009336"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Sóng</a:t>
            </a:r>
            <a:r>
              <a:rPr lang="en-US" sz="4400" b="1" dirty="0">
                <a:latin typeface="Times New Roman" panose="02020603050405020304" pitchFamily="18" charset="0"/>
                <a:cs typeface="Times New Roman" panose="02020603050405020304" pitchFamily="18" charset="0"/>
              </a:rPr>
              <a:t>. </a:t>
            </a:r>
          </a:p>
        </p:txBody>
      </p:sp>
      <p:sp>
        <p:nvSpPr>
          <p:cNvPr id="8" name="Subtitle 2"/>
          <p:cNvSpPr txBox="1">
            <a:spLocks/>
          </p:cNvSpPr>
          <p:nvPr/>
        </p:nvSpPr>
        <p:spPr>
          <a:xfrm>
            <a:off x="346436" y="2334197"/>
            <a:ext cx="3534414"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dirty="0">
                <a:latin typeface="Times New Roman" panose="02020603050405020304" pitchFamily="18" charset="0"/>
                <a:cs typeface="Times New Roman" panose="02020603050405020304" pitchFamily="18" charset="0"/>
              </a:rPr>
              <a:t>b. </a:t>
            </a:r>
            <a:r>
              <a:rPr lang="en-US" sz="3600" b="1" dirty="0" err="1">
                <a:latin typeface="Times New Roman" panose="02020603050405020304" pitchFamily="18" charset="0"/>
                <a:cs typeface="Times New Roman" panose="02020603050405020304" pitchFamily="18" charset="0"/>
              </a:rPr>
              <a:t>Thí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nghiệm</a:t>
            </a:r>
            <a:r>
              <a:rPr lang="en-US" sz="3600" b="1" dirty="0">
                <a:latin typeface="Times New Roman" panose="02020603050405020304" pitchFamily="18" charset="0"/>
                <a:cs typeface="Times New Roman" panose="02020603050405020304" pitchFamily="18" charset="0"/>
              </a:rPr>
              <a:t> 2:</a:t>
            </a:r>
          </a:p>
        </p:txBody>
      </p:sp>
      <p:sp>
        <p:nvSpPr>
          <p:cNvPr id="9" name="Rectangle 8"/>
          <p:cNvSpPr/>
          <p:nvPr/>
        </p:nvSpPr>
        <p:spPr>
          <a:xfrm>
            <a:off x="796705" y="2964816"/>
            <a:ext cx="7824779" cy="1200329"/>
          </a:xfrm>
          <a:prstGeom prst="rect">
            <a:avLst/>
          </a:prstGeom>
        </p:spPr>
        <p:txBody>
          <a:bodyPr wrap="square">
            <a:spAutoFit/>
          </a:bodyPr>
          <a:lstStyle/>
          <a:p>
            <a:r>
              <a:rPr lang="vi-VN"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Lò</a:t>
            </a:r>
            <a:r>
              <a:rPr lang="en-US" sz="3600" dirty="0">
                <a:solidFill>
                  <a:srgbClr val="FF0000"/>
                </a:solidFill>
                <a:latin typeface="Times New Roman" pitchFamily="18" charset="0"/>
                <a:cs typeface="Times New Roman" pitchFamily="18" charset="0"/>
              </a:rPr>
              <a:t> xo </a:t>
            </a:r>
            <a:r>
              <a:rPr lang="en-US" sz="3600" dirty="0" err="1">
                <a:solidFill>
                  <a:srgbClr val="FF0000"/>
                </a:solidFill>
                <a:latin typeface="Times New Roman" pitchFamily="18" charset="0"/>
                <a:cs typeface="Times New Roman" pitchFamily="18" charset="0"/>
              </a:rPr>
              <a:t>dao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động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dao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động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lan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truyền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tạo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thành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sóng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trên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lò</a:t>
            </a:r>
            <a:r>
              <a:rPr lang="en-US" sz="3600" dirty="0">
                <a:solidFill>
                  <a:srgbClr val="FF0000"/>
                </a:solidFill>
                <a:latin typeface="Times New Roman" pitchFamily="18" charset="0"/>
                <a:cs typeface="Times New Roman" pitchFamily="18" charset="0"/>
              </a:rPr>
              <a:t> xo.</a:t>
            </a:r>
          </a:p>
        </p:txBody>
      </p:sp>
      <p:sp>
        <p:nvSpPr>
          <p:cNvPr id="10" name="Rectangle 9"/>
          <p:cNvSpPr/>
          <p:nvPr/>
        </p:nvSpPr>
        <p:spPr>
          <a:xfrm>
            <a:off x="388166" y="3160966"/>
            <a:ext cx="3498034" cy="677108"/>
          </a:xfrm>
          <a:prstGeom prst="rect">
            <a:avLst/>
          </a:prstGeom>
        </p:spPr>
        <p:txBody>
          <a:bodyPr wrap="square">
            <a:spAutoFit/>
          </a:bodyPr>
          <a:lstStyle/>
          <a:p>
            <a:r>
              <a:rPr lang="en-US" sz="3800" b="1" dirty="0">
                <a:latin typeface="Times New Roman" pitchFamily="18" charset="0"/>
                <a:cs typeface="Times New Roman" pitchFamily="18" charset="0"/>
              </a:rPr>
              <a:t>c. </a:t>
            </a:r>
            <a:r>
              <a:rPr lang="en-US" sz="3800" b="1" dirty="0" err="1">
                <a:latin typeface="Times New Roman" pitchFamily="18" charset="0"/>
                <a:cs typeface="Times New Roman" pitchFamily="18" charset="0"/>
              </a:rPr>
              <a:t>Kết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luận</a:t>
            </a:r>
            <a:endParaRPr lang="en-US" sz="3800" b="1" dirty="0">
              <a:latin typeface="Times New Roman" pitchFamily="18" charset="0"/>
              <a:cs typeface="Times New Roman" pitchFamily="18" charset="0"/>
            </a:endParaRPr>
          </a:p>
        </p:txBody>
      </p:sp>
      <p:sp>
        <p:nvSpPr>
          <p:cNvPr id="11" name="Rectangle 10"/>
          <p:cNvSpPr/>
          <p:nvPr/>
        </p:nvSpPr>
        <p:spPr>
          <a:xfrm>
            <a:off x="656292" y="4133671"/>
            <a:ext cx="8808774" cy="1200329"/>
          </a:xfrm>
          <a:prstGeom prst="rect">
            <a:avLst/>
          </a:prstGeom>
        </p:spPr>
        <p:txBody>
          <a:bodyPr wrap="square">
            <a:spAutoFit/>
          </a:bodyPr>
          <a:lstStyle/>
          <a:p>
            <a:r>
              <a:rPr lang="en-US" sz="3600" b="1" dirty="0">
                <a:solidFill>
                  <a:schemeClr val="accent1">
                    <a:lumMod val="50000"/>
                  </a:schemeClr>
                </a:solidFill>
                <a:latin typeface="Times New Roman" pitchFamily="18" charset="0"/>
                <a:cs typeface="Times New Roman" pitchFamily="18" charset="0"/>
                <a:sym typeface="Wingdings" pitchFamily="2" charset="2"/>
              </a:rPr>
              <a:t> </a:t>
            </a:r>
            <a:r>
              <a:rPr lang="en-US" sz="3600" dirty="0" err="1">
                <a:solidFill>
                  <a:schemeClr val="accent1">
                    <a:lumMod val="50000"/>
                  </a:schemeClr>
                </a:solidFill>
                <a:latin typeface="Times New Roman" pitchFamily="18" charset="0"/>
                <a:cs typeface="Times New Roman" pitchFamily="18" charset="0"/>
              </a:rPr>
              <a:t>Sóng</a:t>
            </a:r>
            <a:r>
              <a:rPr lang="en-US" sz="3600" dirty="0">
                <a:solidFill>
                  <a:schemeClr val="accent1">
                    <a:lumMod val="50000"/>
                  </a:schemeClr>
                </a:solidFill>
                <a:latin typeface="Times New Roman" pitchFamily="18" charset="0"/>
                <a:cs typeface="Times New Roman" pitchFamily="18" charset="0"/>
              </a:rPr>
              <a:t> </a:t>
            </a:r>
            <a:r>
              <a:rPr lang="en-US" sz="3600" dirty="0" err="1">
                <a:solidFill>
                  <a:schemeClr val="accent1">
                    <a:lumMod val="50000"/>
                  </a:schemeClr>
                </a:solidFill>
                <a:latin typeface="Times New Roman" pitchFamily="18" charset="0"/>
                <a:cs typeface="Times New Roman" pitchFamily="18" charset="0"/>
              </a:rPr>
              <a:t>là</a:t>
            </a:r>
            <a:r>
              <a:rPr lang="en-US" sz="3600" dirty="0">
                <a:solidFill>
                  <a:schemeClr val="accent1">
                    <a:lumMod val="50000"/>
                  </a:schemeClr>
                </a:solidFill>
                <a:latin typeface="Times New Roman" pitchFamily="18" charset="0"/>
                <a:cs typeface="Times New Roman" pitchFamily="18" charset="0"/>
              </a:rPr>
              <a:t> </a:t>
            </a:r>
            <a:r>
              <a:rPr lang="en-US" sz="3600" dirty="0" err="1">
                <a:solidFill>
                  <a:schemeClr val="accent1">
                    <a:lumMod val="50000"/>
                  </a:schemeClr>
                </a:solidFill>
                <a:latin typeface="Times New Roman" pitchFamily="18" charset="0"/>
                <a:cs typeface="Times New Roman" pitchFamily="18" charset="0"/>
              </a:rPr>
              <a:t>sự</a:t>
            </a:r>
            <a:r>
              <a:rPr lang="en-US" sz="3600" dirty="0">
                <a:solidFill>
                  <a:schemeClr val="accent1">
                    <a:lumMod val="50000"/>
                  </a:schemeClr>
                </a:solidFill>
                <a:latin typeface="Times New Roman" pitchFamily="18" charset="0"/>
                <a:cs typeface="Times New Roman" pitchFamily="18" charset="0"/>
              </a:rPr>
              <a:t> ..................................</a:t>
            </a:r>
            <a:r>
              <a:rPr lang="en-US" sz="3600" dirty="0" err="1">
                <a:solidFill>
                  <a:schemeClr val="accent1">
                    <a:lumMod val="50000"/>
                  </a:schemeClr>
                </a:solidFill>
                <a:latin typeface="Times New Roman" pitchFamily="18" charset="0"/>
                <a:cs typeface="Times New Roman" pitchFamily="18" charset="0"/>
              </a:rPr>
              <a:t>trong</a:t>
            </a:r>
            <a:r>
              <a:rPr lang="en-US" sz="3600" dirty="0">
                <a:solidFill>
                  <a:schemeClr val="accent1">
                    <a:lumMod val="50000"/>
                  </a:schemeClr>
                </a:solidFill>
                <a:latin typeface="Times New Roman" pitchFamily="18" charset="0"/>
                <a:cs typeface="Times New Roman" pitchFamily="18" charset="0"/>
              </a:rPr>
              <a:t> </a:t>
            </a:r>
            <a:r>
              <a:rPr lang="en-US" sz="3600" dirty="0" err="1">
                <a:solidFill>
                  <a:schemeClr val="accent1">
                    <a:lumMod val="50000"/>
                  </a:schemeClr>
                </a:solidFill>
                <a:latin typeface="Times New Roman" pitchFamily="18" charset="0"/>
                <a:cs typeface="Times New Roman" pitchFamily="18" charset="0"/>
              </a:rPr>
              <a:t>môi</a:t>
            </a:r>
            <a:r>
              <a:rPr lang="en-US" sz="3600" dirty="0">
                <a:solidFill>
                  <a:schemeClr val="accent1">
                    <a:lumMod val="50000"/>
                  </a:schemeClr>
                </a:solidFill>
                <a:latin typeface="Times New Roman" pitchFamily="18" charset="0"/>
                <a:cs typeface="Times New Roman" pitchFamily="18" charset="0"/>
              </a:rPr>
              <a:t> </a:t>
            </a:r>
            <a:r>
              <a:rPr lang="en-US" sz="3600" dirty="0" err="1">
                <a:solidFill>
                  <a:schemeClr val="accent1">
                    <a:lumMod val="50000"/>
                  </a:schemeClr>
                </a:solidFill>
                <a:latin typeface="Times New Roman" pitchFamily="18" charset="0"/>
                <a:cs typeface="Times New Roman" pitchFamily="18" charset="0"/>
              </a:rPr>
              <a:t>trường</a:t>
            </a:r>
            <a:r>
              <a:rPr lang="en-US" sz="3600" dirty="0">
                <a:solidFill>
                  <a:schemeClr val="accent1">
                    <a:lumMod val="50000"/>
                  </a:schemeClr>
                </a:solidFill>
                <a:latin typeface="Times New Roman" pitchFamily="18" charset="0"/>
                <a:cs typeface="Times New Roman" pitchFamily="18" charset="0"/>
              </a:rPr>
              <a:t>.</a:t>
            </a:r>
          </a:p>
        </p:txBody>
      </p:sp>
      <p:sp>
        <p:nvSpPr>
          <p:cNvPr id="12" name="Subtitle 2"/>
          <p:cNvSpPr txBox="1">
            <a:spLocks/>
          </p:cNvSpPr>
          <p:nvPr/>
        </p:nvSpPr>
        <p:spPr>
          <a:xfrm>
            <a:off x="3171463" y="4038600"/>
            <a:ext cx="3915137"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err="1">
                <a:solidFill>
                  <a:srgbClr val="FF0000"/>
                </a:solidFill>
                <a:latin typeface="Times New Roman" panose="02020603050405020304" pitchFamily="18" charset="0"/>
                <a:cs typeface="Times New Roman" panose="02020603050405020304" pitchFamily="18" charset="0"/>
              </a:rPr>
              <a:t>lan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truyền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dao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động</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496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26628"/>
                                        </p:tgtEl>
                                        <p:attrNameLst>
                                          <p:attrName>style.visibility</p:attrName>
                                        </p:attrNameLst>
                                      </p:cBhvr>
                                      <p:to>
                                        <p:strVal val="visible"/>
                                      </p:to>
                                    </p:set>
                                    <p:animEffect transition="in" filter="barn(inHorizontal)">
                                      <p:cBhvr>
                                        <p:cTn id="18" dur="500"/>
                                        <p:tgtEl>
                                          <p:spTgt spid="266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grpId="1" nodeType="clickEffect">
                                  <p:stCondLst>
                                    <p:cond delay="0"/>
                                  </p:stCondLst>
                                  <p:childTnLst>
                                    <p:animEffect transition="out" filter="wipe(down)">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6628"/>
                                        </p:tgtEl>
                                      </p:cBhvr>
                                    </p:animEffect>
                                    <p:set>
                                      <p:cBhvr>
                                        <p:cTn id="28" dur="1" fill="hold">
                                          <p:stCondLst>
                                            <p:cond delay="499"/>
                                          </p:stCondLst>
                                        </p:cTn>
                                        <p:tgtEl>
                                          <p:spTgt spid="266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ppt_x"/>
                                          </p:val>
                                        </p:tav>
                                        <p:tav tm="100000">
                                          <p:val>
                                            <p:strVal val="#ppt_x"/>
                                          </p:val>
                                        </p:tav>
                                      </p:tavLst>
                                    </p:anim>
                                    <p:anim calcmode="lin" valueType="num">
                                      <p:cBhvr additive="base">
                                        <p:cTn id="3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xit" presetSubtype="32" fill="hold" grpId="1" nodeType="clickEffect">
                                  <p:stCondLst>
                                    <p:cond delay="0"/>
                                  </p:stCondLst>
                                  <p:childTnLst>
                                    <p:animEffect transition="out" filter="circle(out)">
                                      <p:cBhvr>
                                        <p:cTn id="38" dur="1000"/>
                                        <p:tgtEl>
                                          <p:spTgt spid="9"/>
                                        </p:tgtEl>
                                      </p:cBhvr>
                                    </p:animEffect>
                                    <p:set>
                                      <p:cBhvr>
                                        <p:cTn id="39" dur="1" fill="hold">
                                          <p:stCondLst>
                                            <p:cond delay="9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nodeType="clickEffect">
                                  <p:stCondLst>
                                    <p:cond delay="100"/>
                                  </p:stCondLst>
                                  <p:childTnLst>
                                    <p:set>
                                      <p:cBhvr>
                                        <p:cTn id="43" dur="1" fill="hold">
                                          <p:stCondLst>
                                            <p:cond delay="0"/>
                                          </p:stCondLst>
                                        </p:cTn>
                                        <p:tgtEl>
                                          <p:spTgt spid="10">
                                            <p:txEl>
                                              <p:pRg st="0" end="0"/>
                                            </p:txEl>
                                          </p:spTgt>
                                        </p:tgtEl>
                                        <p:attrNameLst>
                                          <p:attrName>style.visibility</p:attrName>
                                        </p:attrNameLst>
                                      </p:cBhvr>
                                      <p:to>
                                        <p:strVal val="visible"/>
                                      </p:to>
                                    </p:set>
                                    <p:anim calcmode="lin" valueType="num">
                                      <p:cBhvr additive="base">
                                        <p:cTn id="4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7" presetClass="entr" presetSubtype="4" fill="hold" nodeType="clickEffect">
                                  <p:stCondLst>
                                    <p:cond delay="100"/>
                                  </p:stCondLst>
                                  <p:childTnLst>
                                    <p:set>
                                      <p:cBhvr>
                                        <p:cTn id="49" dur="1" fill="hold">
                                          <p:stCondLst>
                                            <p:cond delay="0"/>
                                          </p:stCondLst>
                                        </p:cTn>
                                        <p:tgtEl>
                                          <p:spTgt spid="11">
                                            <p:txEl>
                                              <p:pRg st="0" end="0"/>
                                            </p:txEl>
                                          </p:spTgt>
                                        </p:tgtEl>
                                        <p:attrNameLst>
                                          <p:attrName>style.visibility</p:attrName>
                                        </p:attrNameLst>
                                      </p:cBhvr>
                                      <p:to>
                                        <p:strVal val="visible"/>
                                      </p:to>
                                    </p:set>
                                    <p:anim calcmode="lin" valueType="num">
                                      <p:cBhvr additive="base">
                                        <p:cTn id="5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Vertical)">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9" grpId="0"/>
      <p:bldP spid="9" grpId="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1524000" y="41565"/>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a:solidFill>
                  <a:srgbClr val="0000FF"/>
                </a:solidFill>
                <a:latin typeface="Times New Roman" pitchFamily="18" charset="0"/>
                <a:cs typeface="Times New Roman" pitchFamily="18" charset="0"/>
              </a:rPr>
              <a:t>CHỦ ĐỀ 4 -ÂM THANH</a:t>
            </a: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08373" y="500787"/>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92458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3600" b="1" u="sng" dirty="0">
                <a:solidFill>
                  <a:srgbClr val="0000FF"/>
                </a:solidFill>
                <a:latin typeface="Times New Roman" pitchFamily="18" charset="0"/>
                <a:cs typeface="Times New Roman" pitchFamily="18" charset="0"/>
              </a:rPr>
              <a:t>I. </a:t>
            </a:r>
            <a:r>
              <a:rPr lang="en-US" altLang="en-US" sz="3600" b="1" u="sng" dirty="0" err="1">
                <a:solidFill>
                  <a:srgbClr val="0000FF"/>
                </a:solidFill>
                <a:latin typeface="Times New Roman" pitchFamily="18" charset="0"/>
                <a:cs typeface="Times New Roman" pitchFamily="18" charset="0"/>
              </a:rPr>
              <a:t>Sóng</a:t>
            </a:r>
            <a:r>
              <a:rPr lang="en-US" altLang="en-US" sz="3600" b="1" u="sng" dirty="0">
                <a:solidFill>
                  <a:srgbClr val="0000FF"/>
                </a:solidFill>
                <a:latin typeface="Times New Roman" pitchFamily="18" charset="0"/>
                <a:cs typeface="Times New Roman" pitchFamily="18" charset="0"/>
              </a:rPr>
              <a:t> </a:t>
            </a:r>
            <a:r>
              <a:rPr lang="en-US" altLang="en-US" sz="3600" b="1" u="sng" dirty="0" err="1">
                <a:solidFill>
                  <a:srgbClr val="0000FF"/>
                </a:solidFill>
                <a:latin typeface="Times New Roman" pitchFamily="18" charset="0"/>
                <a:cs typeface="Times New Roman" pitchFamily="18" charset="0"/>
              </a:rPr>
              <a:t>âm</a:t>
            </a:r>
            <a:r>
              <a:rPr lang="en-US" altLang="en-US" sz="3600" b="1" u="sng" dirty="0">
                <a:solidFill>
                  <a:srgbClr val="0000FF"/>
                </a:solidFill>
                <a:latin typeface="Times New Roman" pitchFamily="18" charset="0"/>
                <a:cs typeface="Times New Roman" pitchFamily="18" charset="0"/>
              </a:rPr>
              <a:t> :</a:t>
            </a:r>
          </a:p>
        </p:txBody>
      </p:sp>
      <p:sp>
        <p:nvSpPr>
          <p:cNvPr id="5" name="Text Box 20"/>
          <p:cNvSpPr txBox="1">
            <a:spLocks noChangeArrowheads="1"/>
          </p:cNvSpPr>
          <p:nvPr/>
        </p:nvSpPr>
        <p:spPr bwMode="auto">
          <a:xfrm>
            <a:off x="1662550" y="498765"/>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a:solidFill>
                  <a:srgbClr val="FF0000"/>
                </a:solidFill>
                <a:latin typeface="Times New Roman" pitchFamily="18" charset="0"/>
                <a:cs typeface="Times New Roman" pitchFamily="18" charset="0"/>
              </a:rPr>
              <a:t>BÀI 12- MÔ TẢ SÓNG ÂM </a:t>
            </a:r>
          </a:p>
        </p:txBody>
      </p:sp>
      <p:sp>
        <p:nvSpPr>
          <p:cNvPr id="6" name="TextBox 5"/>
          <p:cNvSpPr txBox="1"/>
          <p:nvPr/>
        </p:nvSpPr>
        <p:spPr>
          <a:xfrm>
            <a:off x="0" y="1600200"/>
            <a:ext cx="9601200" cy="1754326"/>
          </a:xfrm>
          <a:prstGeom prst="rect">
            <a:avLst/>
          </a:prstGeom>
          <a:noFill/>
        </p:spPr>
        <p:txBody>
          <a:bodyPr wrap="square">
            <a:spAutoFit/>
          </a:bodyPr>
          <a:lstStyle/>
          <a:p>
            <a:pPr>
              <a:defRPr/>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rung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qua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a:t>
            </a:r>
          </a:p>
          <a:p>
            <a:pPr>
              <a:defRPr/>
            </a:pPr>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nguồn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âm</a:t>
            </a:r>
            <a:r>
              <a:rPr lang="en-US" sz="3600" dirty="0">
                <a:latin typeface="Times New Roman" panose="02020603050405020304" pitchFamily="18" charset="0"/>
                <a:cs typeface="Times New Roman" panose="02020603050405020304" pitchFamily="18" charset="0"/>
              </a:rPr>
              <a:t>.</a:t>
            </a:r>
          </a:p>
        </p:txBody>
      </p:sp>
      <p:sp>
        <p:nvSpPr>
          <p:cNvPr id="2" name="Rectangle 1"/>
          <p:cNvSpPr/>
          <p:nvPr/>
        </p:nvSpPr>
        <p:spPr>
          <a:xfrm>
            <a:off x="0" y="3352800"/>
            <a:ext cx="8946573" cy="2308324"/>
          </a:xfrm>
          <a:prstGeom prst="rect">
            <a:avLst/>
          </a:prstGeom>
        </p:spPr>
        <p:txBody>
          <a:bodyPr wrap="square">
            <a:spAutoFit/>
          </a:bodyPr>
          <a:lstStyle/>
          <a:p>
            <a:pPr>
              <a:defRPr/>
            </a:pPr>
            <a:r>
              <a:rPr lang="en-US" sz="3600" dirty="0">
                <a:latin typeface="Times New Roman"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nguồn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âm</a:t>
            </a:r>
            <a:endParaRPr lang="en-US" sz="3600" dirty="0">
              <a:latin typeface="Times New Roman" panose="02020603050405020304" pitchFamily="18" charset="0"/>
              <a:cs typeface="Times New Roman" panose="02020603050405020304" pitchFamily="18" charset="0"/>
            </a:endParaRPr>
          </a:p>
          <a:p>
            <a:pPr>
              <a:defRPr/>
            </a:pPr>
            <a:r>
              <a:rPr lang="en-US" sz="3600" dirty="0">
                <a:latin typeface="Times New Roman" panose="02020603050405020304" pitchFamily="18" charset="0"/>
                <a:cs typeface="Times New Roman" panose="02020603050405020304" pitchFamily="18" charset="0"/>
              </a:rPr>
              <a:t>+</a:t>
            </a:r>
            <a:r>
              <a:rPr lang="en-US" sz="3600" dirty="0" err="1">
                <a:latin typeface="Times New Roman" pitchFamily="18" charset="0"/>
                <a:cs typeface="Times New Roman" panose="02020603050405020304" pitchFamily="18" charset="0"/>
              </a:rPr>
              <a:t>Sóng</a:t>
            </a:r>
            <a:r>
              <a:rPr lang="en-US" sz="3600" dirty="0">
                <a:latin typeface="Times New Roman"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bởi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46238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pSp>
        <p:nvGrpSpPr>
          <p:cNvPr id="2" name="Google Shape;643;p28"/>
          <p:cNvGrpSpPr/>
          <p:nvPr/>
        </p:nvGrpSpPr>
        <p:grpSpPr>
          <a:xfrm>
            <a:off x="1143000" y="1538859"/>
            <a:ext cx="7486650" cy="1010467"/>
            <a:chOff x="2206725" y="1254350"/>
            <a:chExt cx="5735801" cy="757850"/>
          </a:xfrm>
        </p:grpSpPr>
        <p:sp>
          <p:nvSpPr>
            <p:cNvPr id="644" name="Google Shape;644;p28"/>
            <p:cNvSpPr/>
            <p:nvPr/>
          </p:nvSpPr>
          <p:spPr>
            <a:xfrm flipV="1">
              <a:off x="2820775" y="1579910"/>
              <a:ext cx="527547" cy="34289"/>
            </a:xfrm>
            <a:custGeom>
              <a:avLst/>
              <a:gdLst/>
              <a:ahLst/>
              <a:cxnLst/>
              <a:rect l="l" t="t" r="r" b="b"/>
              <a:pathLst>
                <a:path w="57615" h="1" fill="none" extrusionOk="0">
                  <a:moveTo>
                    <a:pt x="1" y="1"/>
                  </a:moveTo>
                  <a:lnTo>
                    <a:pt x="57615" y="1"/>
                  </a:lnTo>
                </a:path>
              </a:pathLst>
            </a:custGeom>
            <a:noFill/>
            <a:ln w="33625" cap="rnd" cmpd="sng">
              <a:solidFill>
                <a:srgbClr val="69E781"/>
              </a:solidFill>
              <a:prstDash val="solid"/>
              <a:miter lim="11906"/>
              <a:headEnd type="none" w="sm" len="sm"/>
              <a:tailEnd type="none" w="sm" len="sm"/>
            </a:ln>
          </p:spPr>
          <p:txBody>
            <a:bodyPr spcFirstLastPara="1" wrap="square" lIns="91425" tIns="91425" rIns="91425" bIns="91425" anchor="ctr" anchorCtr="0">
              <a:noAutofit/>
            </a:bodyPr>
            <a:lstStyle/>
            <a:p>
              <a:endParaRPr/>
            </a:p>
          </p:txBody>
        </p:sp>
        <p:sp>
          <p:nvSpPr>
            <p:cNvPr id="645" name="Google Shape;645;p28"/>
            <p:cNvSpPr/>
            <p:nvPr/>
          </p:nvSpPr>
          <p:spPr>
            <a:xfrm>
              <a:off x="2206725" y="1254350"/>
              <a:ext cx="656350" cy="757850"/>
            </a:xfrm>
            <a:custGeom>
              <a:avLst/>
              <a:gdLst/>
              <a:ahLst/>
              <a:cxnLst/>
              <a:rect l="l" t="t" r="r" b="b"/>
              <a:pathLst>
                <a:path w="26254" h="30314" extrusionOk="0">
                  <a:moveTo>
                    <a:pt x="13133" y="0"/>
                  </a:moveTo>
                  <a:lnTo>
                    <a:pt x="0" y="7572"/>
                  </a:lnTo>
                  <a:lnTo>
                    <a:pt x="0" y="22729"/>
                  </a:lnTo>
                  <a:lnTo>
                    <a:pt x="13133" y="30313"/>
                  </a:lnTo>
                  <a:lnTo>
                    <a:pt x="26253" y="22729"/>
                  </a:lnTo>
                  <a:lnTo>
                    <a:pt x="26253" y="7572"/>
                  </a:lnTo>
                  <a:lnTo>
                    <a:pt x="13133" y="0"/>
                  </a:lnTo>
                  <a:close/>
                </a:path>
              </a:pathLst>
            </a:cu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6" name="Google Shape;646;p28"/>
            <p:cNvSpPr/>
            <p:nvPr/>
          </p:nvSpPr>
          <p:spPr>
            <a:xfrm>
              <a:off x="2268325" y="1325175"/>
              <a:ext cx="533425" cy="615875"/>
            </a:xfrm>
            <a:custGeom>
              <a:avLst/>
              <a:gdLst/>
              <a:ahLst/>
              <a:cxnLst/>
              <a:rect l="l" t="t" r="r" b="b"/>
              <a:pathLst>
                <a:path w="21337" h="24635" extrusionOk="0">
                  <a:moveTo>
                    <a:pt x="10669" y="1"/>
                  </a:moveTo>
                  <a:lnTo>
                    <a:pt x="1" y="6156"/>
                  </a:lnTo>
                  <a:lnTo>
                    <a:pt x="1" y="18479"/>
                  </a:lnTo>
                  <a:lnTo>
                    <a:pt x="10669" y="24635"/>
                  </a:lnTo>
                  <a:lnTo>
                    <a:pt x="21337" y="18479"/>
                  </a:lnTo>
                  <a:lnTo>
                    <a:pt x="21337" y="6156"/>
                  </a:lnTo>
                  <a:lnTo>
                    <a:pt x="10669" y="1"/>
                  </a:lnTo>
                  <a:close/>
                </a:path>
              </a:pathLst>
            </a:custGeom>
            <a:solidFill>
              <a:srgbClr val="69E781"/>
            </a:solidFill>
            <a:ln>
              <a:noFill/>
            </a:ln>
          </p:spPr>
          <p:txBody>
            <a:bodyPr spcFirstLastPara="1" wrap="square" lIns="91425" tIns="91425" rIns="91425" bIns="91425" anchor="ctr" anchorCtr="0">
              <a:noAutofit/>
            </a:bodyPr>
            <a:lstStyle/>
            <a:p>
              <a:endParaRPr/>
            </a:p>
          </p:txBody>
        </p:sp>
        <p:sp>
          <p:nvSpPr>
            <p:cNvPr id="647" name="Google Shape;647;p28"/>
            <p:cNvSpPr/>
            <p:nvPr/>
          </p:nvSpPr>
          <p:spPr>
            <a:xfrm>
              <a:off x="2369825" y="1468050"/>
              <a:ext cx="330125" cy="330125"/>
            </a:xfrm>
            <a:custGeom>
              <a:avLst/>
              <a:gdLst/>
              <a:ahLst/>
              <a:cxnLst/>
              <a:rect l="l" t="t" r="r" b="b"/>
              <a:pathLst>
                <a:path w="13205" h="13205" extrusionOk="0">
                  <a:moveTo>
                    <a:pt x="6611" y="2399"/>
                  </a:moveTo>
                  <a:cubicBezTo>
                    <a:pt x="7277" y="2399"/>
                    <a:pt x="7954" y="2558"/>
                    <a:pt x="8585" y="2894"/>
                  </a:cubicBezTo>
                  <a:cubicBezTo>
                    <a:pt x="10633" y="3977"/>
                    <a:pt x="11407" y="6525"/>
                    <a:pt x="10324" y="8585"/>
                  </a:cubicBezTo>
                  <a:cubicBezTo>
                    <a:pt x="9564" y="10005"/>
                    <a:pt x="8105" y="10813"/>
                    <a:pt x="6599" y="10813"/>
                  </a:cubicBezTo>
                  <a:cubicBezTo>
                    <a:pt x="5934" y="10813"/>
                    <a:pt x="5260" y="10655"/>
                    <a:pt x="4632" y="10323"/>
                  </a:cubicBezTo>
                  <a:cubicBezTo>
                    <a:pt x="2584" y="9228"/>
                    <a:pt x="1799" y="6680"/>
                    <a:pt x="2894" y="4632"/>
                  </a:cubicBezTo>
                  <a:cubicBezTo>
                    <a:pt x="3654" y="3212"/>
                    <a:pt x="5106" y="2399"/>
                    <a:pt x="6611" y="2399"/>
                  </a:cubicBezTo>
                  <a:close/>
                  <a:moveTo>
                    <a:pt x="5680" y="1"/>
                  </a:moveTo>
                  <a:lnTo>
                    <a:pt x="3692" y="608"/>
                  </a:lnTo>
                  <a:lnTo>
                    <a:pt x="3977" y="1548"/>
                  </a:lnTo>
                  <a:cubicBezTo>
                    <a:pt x="3287" y="1918"/>
                    <a:pt x="2656" y="2418"/>
                    <a:pt x="2156" y="3061"/>
                  </a:cubicBezTo>
                  <a:lnTo>
                    <a:pt x="1275" y="2596"/>
                  </a:lnTo>
                  <a:lnTo>
                    <a:pt x="298" y="4430"/>
                  </a:lnTo>
                  <a:lnTo>
                    <a:pt x="1180" y="4894"/>
                  </a:lnTo>
                  <a:cubicBezTo>
                    <a:pt x="929" y="5668"/>
                    <a:pt x="858" y="6466"/>
                    <a:pt x="941" y="7252"/>
                  </a:cubicBezTo>
                  <a:lnTo>
                    <a:pt x="1" y="7537"/>
                  </a:lnTo>
                  <a:lnTo>
                    <a:pt x="608" y="9526"/>
                  </a:lnTo>
                  <a:lnTo>
                    <a:pt x="1549" y="9240"/>
                  </a:lnTo>
                  <a:cubicBezTo>
                    <a:pt x="1918" y="9930"/>
                    <a:pt x="2418" y="10561"/>
                    <a:pt x="3061" y="11062"/>
                  </a:cubicBezTo>
                  <a:lnTo>
                    <a:pt x="2596" y="11931"/>
                  </a:lnTo>
                  <a:lnTo>
                    <a:pt x="4430" y="12907"/>
                  </a:lnTo>
                  <a:lnTo>
                    <a:pt x="4894" y="12038"/>
                  </a:lnTo>
                  <a:cubicBezTo>
                    <a:pt x="5449" y="12217"/>
                    <a:pt x="6016" y="12305"/>
                    <a:pt x="6583" y="12305"/>
                  </a:cubicBezTo>
                  <a:cubicBezTo>
                    <a:pt x="6806" y="12305"/>
                    <a:pt x="7029" y="12291"/>
                    <a:pt x="7252" y="12264"/>
                  </a:cubicBezTo>
                  <a:lnTo>
                    <a:pt x="7537" y="13205"/>
                  </a:lnTo>
                  <a:lnTo>
                    <a:pt x="9526" y="12597"/>
                  </a:lnTo>
                  <a:lnTo>
                    <a:pt x="9240" y="11657"/>
                  </a:lnTo>
                  <a:cubicBezTo>
                    <a:pt x="9931" y="11300"/>
                    <a:pt x="10562" y="10788"/>
                    <a:pt x="11062" y="10157"/>
                  </a:cubicBezTo>
                  <a:lnTo>
                    <a:pt x="11931" y="10621"/>
                  </a:lnTo>
                  <a:lnTo>
                    <a:pt x="12907" y="8776"/>
                  </a:lnTo>
                  <a:lnTo>
                    <a:pt x="12038" y="8323"/>
                  </a:lnTo>
                  <a:cubicBezTo>
                    <a:pt x="12288" y="7537"/>
                    <a:pt x="12359" y="6740"/>
                    <a:pt x="12264" y="5966"/>
                  </a:cubicBezTo>
                  <a:lnTo>
                    <a:pt x="13205" y="5668"/>
                  </a:lnTo>
                  <a:lnTo>
                    <a:pt x="12598" y="3680"/>
                  </a:lnTo>
                  <a:lnTo>
                    <a:pt x="11657" y="3977"/>
                  </a:lnTo>
                  <a:cubicBezTo>
                    <a:pt x="11300" y="3275"/>
                    <a:pt x="10788" y="2656"/>
                    <a:pt x="10157" y="2144"/>
                  </a:cubicBezTo>
                  <a:lnTo>
                    <a:pt x="10621" y="1275"/>
                  </a:lnTo>
                  <a:lnTo>
                    <a:pt x="8776" y="298"/>
                  </a:lnTo>
                  <a:lnTo>
                    <a:pt x="8323" y="1179"/>
                  </a:lnTo>
                  <a:cubicBezTo>
                    <a:pt x="7745" y="995"/>
                    <a:pt x="7160" y="908"/>
                    <a:pt x="6583" y="908"/>
                  </a:cubicBezTo>
                  <a:cubicBezTo>
                    <a:pt x="6376" y="908"/>
                    <a:pt x="6170" y="919"/>
                    <a:pt x="5966" y="941"/>
                  </a:cubicBezTo>
                  <a:lnTo>
                    <a:pt x="568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48" name="Google Shape;648;p28"/>
            <p:cNvSpPr txBox="1"/>
            <p:nvPr/>
          </p:nvSpPr>
          <p:spPr>
            <a:xfrm>
              <a:off x="4171768" y="1464043"/>
              <a:ext cx="3770758" cy="300300"/>
            </a:xfrm>
            <a:prstGeom prst="rect">
              <a:avLst/>
            </a:prstGeom>
            <a:noFill/>
            <a:ln>
              <a:noFill/>
            </a:ln>
          </p:spPr>
          <p:txBody>
            <a:bodyPr spcFirstLastPara="1" wrap="square" lIns="91425" tIns="91425" rIns="91425" bIns="91425" anchor="ctr" anchorCtr="0">
              <a:noAutofit/>
            </a:bodyPr>
            <a:lstStyle/>
            <a:p>
              <a:pPr lvl="0"/>
              <a:r>
                <a:rPr lang="vi-VN" sz="3600" dirty="0">
                  <a:latin typeface="+mj-lt"/>
                </a:rPr>
                <a:t>Chuyển động theo một đường tròn</a:t>
              </a:r>
              <a:endParaRPr sz="3600" dirty="0">
                <a:solidFill>
                  <a:srgbClr val="434343"/>
                </a:solidFill>
                <a:latin typeface="+mj-lt"/>
                <a:ea typeface="Roboto"/>
                <a:cs typeface="Times New Roman" pitchFamily="18" charset="0"/>
                <a:sym typeface="Roboto"/>
              </a:endParaRPr>
            </a:p>
          </p:txBody>
        </p:sp>
        <p:sp>
          <p:nvSpPr>
            <p:cNvPr id="649" name="Google Shape;649;p28"/>
            <p:cNvSpPr/>
            <p:nvPr/>
          </p:nvSpPr>
          <p:spPr>
            <a:xfrm>
              <a:off x="3348322" y="1371600"/>
              <a:ext cx="531345" cy="400049"/>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algn="ctr">
                <a:buClr>
                  <a:srgbClr val="000000"/>
                </a:buClr>
                <a:buSzPts val="1100"/>
              </a:pPr>
              <a:r>
                <a:rPr lang="vi-VN" sz="3600" b="1" dirty="0">
                  <a:solidFill>
                    <a:srgbClr val="FFFFFF"/>
                  </a:solidFill>
                  <a:latin typeface="Times New Roman" pitchFamily="18" charset="0"/>
                  <a:ea typeface="Fira Sans Extra Condensed Medium"/>
                  <a:cs typeface="Times New Roman" pitchFamily="18" charset="0"/>
                  <a:sym typeface="Fira Sans Extra Condensed Medium"/>
                </a:rPr>
                <a:t>A</a:t>
              </a:r>
              <a:endParaRPr sz="3600" b="1">
                <a:solidFill>
                  <a:srgbClr val="FFFFFF"/>
                </a:solidFill>
                <a:latin typeface="Times New Roman" pitchFamily="18" charset="0"/>
                <a:cs typeface="Times New Roman" pitchFamily="18" charset="0"/>
              </a:endParaRPr>
            </a:p>
          </p:txBody>
        </p:sp>
      </p:grpSp>
      <p:grpSp>
        <p:nvGrpSpPr>
          <p:cNvPr id="3" name="Google Shape;650;p28"/>
          <p:cNvGrpSpPr/>
          <p:nvPr/>
        </p:nvGrpSpPr>
        <p:grpSpPr>
          <a:xfrm>
            <a:off x="1535366" y="2691916"/>
            <a:ext cx="6457949" cy="1010467"/>
            <a:chOff x="2922575" y="1798150"/>
            <a:chExt cx="5019950" cy="757850"/>
          </a:xfrm>
        </p:grpSpPr>
        <p:sp>
          <p:nvSpPr>
            <p:cNvPr id="651" name="Google Shape;651;p28"/>
            <p:cNvSpPr/>
            <p:nvPr/>
          </p:nvSpPr>
          <p:spPr>
            <a:xfrm>
              <a:off x="3523550" y="2181525"/>
              <a:ext cx="468088" cy="34289"/>
            </a:xfrm>
            <a:custGeom>
              <a:avLst/>
              <a:gdLst/>
              <a:ahLst/>
              <a:cxnLst/>
              <a:rect l="l" t="t" r="r" b="b"/>
              <a:pathLst>
                <a:path w="29504" h="1" fill="none" extrusionOk="0">
                  <a:moveTo>
                    <a:pt x="0" y="1"/>
                  </a:moveTo>
                  <a:lnTo>
                    <a:pt x="29504" y="1"/>
                  </a:lnTo>
                </a:path>
              </a:pathLst>
            </a:custGeom>
            <a:noFill/>
            <a:ln w="33625" cap="rnd" cmpd="sng">
              <a:solidFill>
                <a:srgbClr val="FCBD24"/>
              </a:solidFill>
              <a:prstDash val="solid"/>
              <a:miter lim="11906"/>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652" name="Google Shape;652;p28"/>
            <p:cNvSpPr/>
            <p:nvPr/>
          </p:nvSpPr>
          <p:spPr>
            <a:xfrm>
              <a:off x="2922575" y="1798150"/>
              <a:ext cx="656350" cy="757850"/>
            </a:xfrm>
            <a:custGeom>
              <a:avLst/>
              <a:gdLst/>
              <a:ahLst/>
              <a:cxnLst/>
              <a:rect l="l" t="t" r="r" b="b"/>
              <a:pathLst>
                <a:path w="26254" h="30314" extrusionOk="0">
                  <a:moveTo>
                    <a:pt x="13133" y="1"/>
                  </a:moveTo>
                  <a:lnTo>
                    <a:pt x="1" y="7585"/>
                  </a:lnTo>
                  <a:lnTo>
                    <a:pt x="1" y="22742"/>
                  </a:lnTo>
                  <a:lnTo>
                    <a:pt x="13133" y="30314"/>
                  </a:lnTo>
                  <a:lnTo>
                    <a:pt x="26254" y="22742"/>
                  </a:lnTo>
                  <a:lnTo>
                    <a:pt x="26254" y="7585"/>
                  </a:lnTo>
                  <a:lnTo>
                    <a:pt x="13133" y="1"/>
                  </a:lnTo>
                  <a:close/>
                </a:path>
              </a:pathLst>
            </a:custGeom>
            <a:solidFill>
              <a:srgbClr val="FFFFFF"/>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653" name="Google Shape;653;p28"/>
            <p:cNvSpPr/>
            <p:nvPr/>
          </p:nvSpPr>
          <p:spPr>
            <a:xfrm>
              <a:off x="2984200" y="1869300"/>
              <a:ext cx="533425" cy="615875"/>
            </a:xfrm>
            <a:custGeom>
              <a:avLst/>
              <a:gdLst/>
              <a:ahLst/>
              <a:cxnLst/>
              <a:rect l="l" t="t" r="r" b="b"/>
              <a:pathLst>
                <a:path w="21337" h="24635" extrusionOk="0">
                  <a:moveTo>
                    <a:pt x="10668" y="0"/>
                  </a:moveTo>
                  <a:lnTo>
                    <a:pt x="0" y="6156"/>
                  </a:lnTo>
                  <a:lnTo>
                    <a:pt x="0" y="18467"/>
                  </a:lnTo>
                  <a:lnTo>
                    <a:pt x="10668" y="24634"/>
                  </a:lnTo>
                  <a:lnTo>
                    <a:pt x="21336" y="18467"/>
                  </a:lnTo>
                  <a:lnTo>
                    <a:pt x="21336" y="6156"/>
                  </a:lnTo>
                  <a:lnTo>
                    <a:pt x="10668" y="0"/>
                  </a:lnTo>
                  <a:close/>
                </a:path>
              </a:pathLst>
            </a:custGeom>
            <a:solidFill>
              <a:srgbClr val="FCBD24"/>
            </a:solidFill>
            <a:ln>
              <a:noFill/>
            </a:ln>
          </p:spPr>
          <p:txBody>
            <a:bodyPr spcFirstLastPara="1" wrap="square" lIns="91425" tIns="91425" rIns="91425" bIns="91425" anchor="ctr" anchorCtr="0">
              <a:noAutofit/>
            </a:bodyPr>
            <a:lstStyle/>
            <a:p>
              <a:endParaRPr>
                <a:latin typeface="+mj-lt"/>
              </a:endParaRPr>
            </a:p>
          </p:txBody>
        </p:sp>
        <p:sp>
          <p:nvSpPr>
            <p:cNvPr id="654" name="Google Shape;654;p28"/>
            <p:cNvSpPr/>
            <p:nvPr/>
          </p:nvSpPr>
          <p:spPr>
            <a:xfrm>
              <a:off x="3100875" y="2027050"/>
              <a:ext cx="300050" cy="300050"/>
            </a:xfrm>
            <a:custGeom>
              <a:avLst/>
              <a:gdLst/>
              <a:ahLst/>
              <a:cxnLst/>
              <a:rect l="l" t="t" r="r" b="b"/>
              <a:pathLst>
                <a:path w="12002" h="12002" extrusionOk="0">
                  <a:moveTo>
                    <a:pt x="6001" y="989"/>
                  </a:moveTo>
                  <a:cubicBezTo>
                    <a:pt x="8764" y="989"/>
                    <a:pt x="11014" y="3239"/>
                    <a:pt x="11014" y="6001"/>
                  </a:cubicBezTo>
                  <a:cubicBezTo>
                    <a:pt x="11014" y="8775"/>
                    <a:pt x="8764" y="11014"/>
                    <a:pt x="6001" y="11014"/>
                  </a:cubicBezTo>
                  <a:cubicBezTo>
                    <a:pt x="3227" y="11014"/>
                    <a:pt x="989" y="8775"/>
                    <a:pt x="989" y="6001"/>
                  </a:cubicBezTo>
                  <a:cubicBezTo>
                    <a:pt x="989" y="3239"/>
                    <a:pt x="3227" y="989"/>
                    <a:pt x="6001" y="989"/>
                  </a:cubicBezTo>
                  <a:close/>
                  <a:moveTo>
                    <a:pt x="6001" y="1"/>
                  </a:moveTo>
                  <a:cubicBezTo>
                    <a:pt x="2679" y="1"/>
                    <a:pt x="1" y="2691"/>
                    <a:pt x="1" y="6001"/>
                  </a:cubicBezTo>
                  <a:cubicBezTo>
                    <a:pt x="1" y="9323"/>
                    <a:pt x="2679" y="12002"/>
                    <a:pt x="6001" y="12002"/>
                  </a:cubicBezTo>
                  <a:cubicBezTo>
                    <a:pt x="9311" y="12002"/>
                    <a:pt x="12002" y="9323"/>
                    <a:pt x="12002" y="6001"/>
                  </a:cubicBezTo>
                  <a:cubicBezTo>
                    <a:pt x="12002" y="2691"/>
                    <a:pt x="9311" y="1"/>
                    <a:pt x="6001" y="1"/>
                  </a:cubicBezTo>
                  <a:close/>
                </a:path>
              </a:pathLst>
            </a:custGeom>
            <a:solidFill>
              <a:srgbClr val="FFFFFF"/>
            </a:solidFill>
            <a:ln>
              <a:noFill/>
            </a:ln>
          </p:spPr>
          <p:txBody>
            <a:bodyPr spcFirstLastPara="1" wrap="square" lIns="91425" tIns="91425" rIns="91425" bIns="91425" anchor="ctr" anchorCtr="0">
              <a:noAutofit/>
            </a:bodyPr>
            <a:lstStyle/>
            <a:p>
              <a:endParaRPr>
                <a:latin typeface="+mj-lt"/>
              </a:endParaRPr>
            </a:p>
          </p:txBody>
        </p:sp>
        <p:sp>
          <p:nvSpPr>
            <p:cNvPr id="655" name="Google Shape;655;p28"/>
            <p:cNvSpPr/>
            <p:nvPr/>
          </p:nvSpPr>
          <p:spPr>
            <a:xfrm>
              <a:off x="3171725" y="2100950"/>
              <a:ext cx="136650" cy="98475"/>
            </a:xfrm>
            <a:custGeom>
              <a:avLst/>
              <a:gdLst/>
              <a:ahLst/>
              <a:cxnLst/>
              <a:rect l="l" t="t" r="r" b="b"/>
              <a:pathLst>
                <a:path w="5466" h="3939" extrusionOk="0">
                  <a:moveTo>
                    <a:pt x="560" y="0"/>
                  </a:moveTo>
                  <a:cubicBezTo>
                    <a:pt x="429" y="0"/>
                    <a:pt x="298" y="51"/>
                    <a:pt x="203" y="152"/>
                  </a:cubicBezTo>
                  <a:cubicBezTo>
                    <a:pt x="0" y="343"/>
                    <a:pt x="0" y="676"/>
                    <a:pt x="203" y="866"/>
                  </a:cubicBezTo>
                  <a:lnTo>
                    <a:pt x="2274" y="2950"/>
                  </a:lnTo>
                  <a:cubicBezTo>
                    <a:pt x="2274" y="2986"/>
                    <a:pt x="2274" y="3010"/>
                    <a:pt x="2274" y="3045"/>
                  </a:cubicBezTo>
                  <a:cubicBezTo>
                    <a:pt x="2274" y="3545"/>
                    <a:pt x="2667" y="3938"/>
                    <a:pt x="3167" y="3938"/>
                  </a:cubicBezTo>
                  <a:cubicBezTo>
                    <a:pt x="3655" y="3938"/>
                    <a:pt x="4048" y="3545"/>
                    <a:pt x="4060" y="3057"/>
                  </a:cubicBezTo>
                  <a:lnTo>
                    <a:pt x="5263" y="1855"/>
                  </a:lnTo>
                  <a:cubicBezTo>
                    <a:pt x="5465" y="1652"/>
                    <a:pt x="5465" y="1331"/>
                    <a:pt x="5263" y="1128"/>
                  </a:cubicBezTo>
                  <a:cubicBezTo>
                    <a:pt x="5162" y="1027"/>
                    <a:pt x="5031" y="977"/>
                    <a:pt x="4900" y="977"/>
                  </a:cubicBezTo>
                  <a:cubicBezTo>
                    <a:pt x="4769" y="977"/>
                    <a:pt x="4638" y="1027"/>
                    <a:pt x="4537" y="1128"/>
                  </a:cubicBezTo>
                  <a:lnTo>
                    <a:pt x="3465" y="2212"/>
                  </a:lnTo>
                  <a:cubicBezTo>
                    <a:pt x="3370" y="2176"/>
                    <a:pt x="3274" y="2152"/>
                    <a:pt x="3167" y="2152"/>
                  </a:cubicBezTo>
                  <a:cubicBezTo>
                    <a:pt x="3096" y="2152"/>
                    <a:pt x="3024" y="2164"/>
                    <a:pt x="2953" y="2176"/>
                  </a:cubicBezTo>
                  <a:lnTo>
                    <a:pt x="917" y="152"/>
                  </a:lnTo>
                  <a:cubicBezTo>
                    <a:pt x="822" y="51"/>
                    <a:pt x="691" y="0"/>
                    <a:pt x="560" y="0"/>
                  </a:cubicBezTo>
                  <a:close/>
                </a:path>
              </a:pathLst>
            </a:custGeom>
            <a:solidFill>
              <a:srgbClr val="FFFFFF"/>
            </a:solidFill>
            <a:ln>
              <a:noFill/>
            </a:ln>
          </p:spPr>
          <p:txBody>
            <a:bodyPr spcFirstLastPara="1" wrap="square" lIns="91425" tIns="91425" rIns="91425" bIns="91425" anchor="ctr" anchorCtr="0">
              <a:noAutofit/>
            </a:bodyPr>
            <a:lstStyle/>
            <a:p>
              <a:endParaRPr>
                <a:latin typeface="+mj-lt"/>
              </a:endParaRPr>
            </a:p>
          </p:txBody>
        </p:sp>
        <p:sp>
          <p:nvSpPr>
            <p:cNvPr id="656" name="Google Shape;656;p28"/>
            <p:cNvSpPr/>
            <p:nvPr/>
          </p:nvSpPr>
          <p:spPr>
            <a:xfrm>
              <a:off x="3991638" y="1969600"/>
              <a:ext cx="520588" cy="38086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algn="ctr">
                <a:buClr>
                  <a:srgbClr val="000000"/>
                </a:buClr>
                <a:buSzPts val="1100"/>
              </a:pPr>
              <a:r>
                <a:rPr lang="vi-VN" sz="3600" b="1" dirty="0">
                  <a:solidFill>
                    <a:srgbClr val="FFFFFF"/>
                  </a:solidFill>
                  <a:latin typeface="+mj-lt"/>
                  <a:ea typeface="Fira Sans Extra Condensed Medium"/>
                  <a:cs typeface="Fira Sans Extra Condensed Medium"/>
                  <a:sym typeface="Fira Sans Extra Condensed Medium"/>
                </a:rPr>
                <a:t>B</a:t>
              </a:r>
              <a:endParaRPr sz="3600" b="1">
                <a:solidFill>
                  <a:srgbClr val="FFFFFF"/>
                </a:solidFill>
                <a:latin typeface="+mj-lt"/>
              </a:endParaRPr>
            </a:p>
          </p:txBody>
        </p:sp>
        <p:sp>
          <p:nvSpPr>
            <p:cNvPr id="657" name="Google Shape;657;p28"/>
            <p:cNvSpPr txBox="1"/>
            <p:nvPr/>
          </p:nvSpPr>
          <p:spPr>
            <a:xfrm>
              <a:off x="4735335" y="2031393"/>
              <a:ext cx="3207190" cy="300300"/>
            </a:xfrm>
            <a:prstGeom prst="rect">
              <a:avLst/>
            </a:prstGeom>
            <a:noFill/>
            <a:ln>
              <a:noFill/>
            </a:ln>
          </p:spPr>
          <p:txBody>
            <a:bodyPr spcFirstLastPara="1" wrap="square" lIns="91425" tIns="91425" rIns="91425" bIns="91425" anchor="ctr" anchorCtr="0">
              <a:noAutofit/>
            </a:bodyPr>
            <a:lstStyle/>
            <a:p>
              <a:pPr lvl="0"/>
              <a:r>
                <a:rPr lang="vi-VN" sz="3600" dirty="0">
                  <a:latin typeface="+mj-lt"/>
                </a:rPr>
                <a:t>Chuyển động </a:t>
              </a:r>
              <a:r>
                <a:rPr lang="en-US" sz="3600" dirty="0">
                  <a:latin typeface="+mj-lt"/>
                </a:rPr>
                <a:t>qua </a:t>
              </a:r>
              <a:r>
                <a:rPr lang="en-US" sz="3600" dirty="0" err="1">
                  <a:latin typeface="+mj-lt"/>
                </a:rPr>
                <a:t>lại</a:t>
              </a:r>
              <a:r>
                <a:rPr lang="en-US" sz="3600" dirty="0">
                  <a:latin typeface="+mj-lt"/>
                </a:rPr>
                <a:t> </a:t>
              </a:r>
              <a:r>
                <a:rPr lang="en-US" sz="3600" dirty="0" err="1">
                  <a:latin typeface="+mj-lt"/>
                </a:rPr>
                <a:t>quanh</a:t>
              </a:r>
              <a:r>
                <a:rPr lang="en-US" sz="3600" dirty="0">
                  <a:latin typeface="+mj-lt"/>
                </a:rPr>
                <a:t> </a:t>
              </a:r>
              <a:r>
                <a:rPr lang="en-US" sz="3600" dirty="0" err="1">
                  <a:latin typeface="+mj-lt"/>
                </a:rPr>
                <a:t>vị</a:t>
              </a:r>
              <a:r>
                <a:rPr lang="en-US" sz="3600" dirty="0">
                  <a:latin typeface="+mj-lt"/>
                </a:rPr>
                <a:t> </a:t>
              </a:r>
              <a:r>
                <a:rPr lang="en-US" sz="3600" dirty="0" err="1">
                  <a:latin typeface="+mj-lt"/>
                </a:rPr>
                <a:t>trí</a:t>
              </a:r>
              <a:r>
                <a:rPr lang="en-US" sz="3600" dirty="0">
                  <a:latin typeface="+mj-lt"/>
                </a:rPr>
                <a:t> </a:t>
              </a:r>
              <a:r>
                <a:rPr lang="en-US" sz="3600" dirty="0" err="1">
                  <a:latin typeface="+mj-lt"/>
                </a:rPr>
                <a:t>cân</a:t>
              </a:r>
              <a:r>
                <a:rPr lang="en-US" sz="3600" dirty="0">
                  <a:latin typeface="+mj-lt"/>
                </a:rPr>
                <a:t> </a:t>
              </a:r>
              <a:r>
                <a:rPr lang="en-US" sz="3600" dirty="0" err="1">
                  <a:latin typeface="+mj-lt"/>
                </a:rPr>
                <a:t>bằng</a:t>
              </a:r>
              <a:endParaRPr sz="3600" dirty="0">
                <a:solidFill>
                  <a:srgbClr val="434343"/>
                </a:solidFill>
                <a:latin typeface="+mj-lt"/>
                <a:ea typeface="Roboto"/>
                <a:cs typeface="Times New Roman" pitchFamily="18" charset="0"/>
                <a:sym typeface="Roboto"/>
              </a:endParaRPr>
            </a:p>
          </p:txBody>
        </p:sp>
      </p:grpSp>
      <p:grpSp>
        <p:nvGrpSpPr>
          <p:cNvPr id="4" name="Google Shape;665;p28"/>
          <p:cNvGrpSpPr/>
          <p:nvPr/>
        </p:nvGrpSpPr>
        <p:grpSpPr>
          <a:xfrm>
            <a:off x="1866900" y="3886202"/>
            <a:ext cx="6896100" cy="1010467"/>
            <a:chOff x="2922575" y="3259950"/>
            <a:chExt cx="5019950" cy="757850"/>
          </a:xfrm>
        </p:grpSpPr>
        <p:sp>
          <p:nvSpPr>
            <p:cNvPr id="666" name="Google Shape;666;p28"/>
            <p:cNvSpPr/>
            <p:nvPr/>
          </p:nvSpPr>
          <p:spPr>
            <a:xfrm flipV="1">
              <a:off x="3523550" y="3602851"/>
              <a:ext cx="478080" cy="36000"/>
            </a:xfrm>
            <a:custGeom>
              <a:avLst/>
              <a:gdLst/>
              <a:ahLst/>
              <a:cxnLst/>
              <a:rect l="l" t="t" r="r" b="b"/>
              <a:pathLst>
                <a:path w="29504" h="1" fill="none" extrusionOk="0">
                  <a:moveTo>
                    <a:pt x="0" y="1"/>
                  </a:moveTo>
                  <a:lnTo>
                    <a:pt x="29504" y="1"/>
                  </a:lnTo>
                </a:path>
              </a:pathLst>
            </a:custGeom>
            <a:noFill/>
            <a:ln w="33625" cap="rnd" cmpd="sng">
              <a:solidFill>
                <a:srgbClr val="EC3A3B"/>
              </a:solidFill>
              <a:prstDash val="solid"/>
              <a:miter lim="11906"/>
              <a:headEnd type="none" w="sm" len="sm"/>
              <a:tailEnd type="none" w="sm" len="sm"/>
            </a:ln>
          </p:spPr>
          <p:txBody>
            <a:bodyPr spcFirstLastPara="1" wrap="square" lIns="91425" tIns="91425" rIns="91425" bIns="91425" anchor="ctr" anchorCtr="0">
              <a:noAutofit/>
            </a:bodyPr>
            <a:lstStyle/>
            <a:p>
              <a:endParaRPr/>
            </a:p>
          </p:txBody>
        </p:sp>
        <p:sp>
          <p:nvSpPr>
            <p:cNvPr id="667" name="Google Shape;667;p28"/>
            <p:cNvSpPr/>
            <p:nvPr/>
          </p:nvSpPr>
          <p:spPr>
            <a:xfrm>
              <a:off x="2922575" y="3259950"/>
              <a:ext cx="656350" cy="757850"/>
            </a:xfrm>
            <a:custGeom>
              <a:avLst/>
              <a:gdLst/>
              <a:ahLst/>
              <a:cxnLst/>
              <a:rect l="l" t="t" r="r" b="b"/>
              <a:pathLst>
                <a:path w="26254" h="30314" extrusionOk="0">
                  <a:moveTo>
                    <a:pt x="13133" y="0"/>
                  </a:moveTo>
                  <a:lnTo>
                    <a:pt x="1" y="7573"/>
                  </a:lnTo>
                  <a:lnTo>
                    <a:pt x="1" y="22729"/>
                  </a:lnTo>
                  <a:lnTo>
                    <a:pt x="13133" y="30313"/>
                  </a:lnTo>
                  <a:lnTo>
                    <a:pt x="26254" y="22729"/>
                  </a:lnTo>
                  <a:lnTo>
                    <a:pt x="26254" y="7573"/>
                  </a:lnTo>
                  <a:lnTo>
                    <a:pt x="13133" y="0"/>
                  </a:lnTo>
                  <a:close/>
                </a:path>
              </a:pathLst>
            </a:cu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8" name="Google Shape;668;p28"/>
            <p:cNvSpPr/>
            <p:nvPr/>
          </p:nvSpPr>
          <p:spPr>
            <a:xfrm>
              <a:off x="2984200" y="3330775"/>
              <a:ext cx="533425" cy="615875"/>
            </a:xfrm>
            <a:custGeom>
              <a:avLst/>
              <a:gdLst/>
              <a:ahLst/>
              <a:cxnLst/>
              <a:rect l="l" t="t" r="r" b="b"/>
              <a:pathLst>
                <a:path w="21337" h="24635" extrusionOk="0">
                  <a:moveTo>
                    <a:pt x="10668" y="1"/>
                  </a:moveTo>
                  <a:lnTo>
                    <a:pt x="0" y="6156"/>
                  </a:lnTo>
                  <a:lnTo>
                    <a:pt x="0" y="18479"/>
                  </a:lnTo>
                  <a:lnTo>
                    <a:pt x="10668" y="24635"/>
                  </a:lnTo>
                  <a:lnTo>
                    <a:pt x="21336" y="18479"/>
                  </a:lnTo>
                  <a:lnTo>
                    <a:pt x="21336" y="6156"/>
                  </a:lnTo>
                  <a:lnTo>
                    <a:pt x="10668" y="1"/>
                  </a:lnTo>
                  <a:close/>
                </a:path>
              </a:pathLst>
            </a:custGeom>
            <a:solidFill>
              <a:srgbClr val="EC3A3B"/>
            </a:solidFill>
            <a:ln>
              <a:noFill/>
            </a:ln>
          </p:spPr>
          <p:txBody>
            <a:bodyPr spcFirstLastPara="1" wrap="square" lIns="91425" tIns="91425" rIns="91425" bIns="91425" anchor="ctr" anchorCtr="0">
              <a:noAutofit/>
            </a:bodyPr>
            <a:lstStyle/>
            <a:p>
              <a:endParaRPr/>
            </a:p>
          </p:txBody>
        </p:sp>
        <p:sp>
          <p:nvSpPr>
            <p:cNvPr id="669" name="Google Shape;669;p28"/>
            <p:cNvSpPr/>
            <p:nvPr/>
          </p:nvSpPr>
          <p:spPr>
            <a:xfrm>
              <a:off x="3067550" y="3508475"/>
              <a:ext cx="366425" cy="260775"/>
            </a:xfrm>
            <a:custGeom>
              <a:avLst/>
              <a:gdLst/>
              <a:ahLst/>
              <a:cxnLst/>
              <a:rect l="l" t="t" r="r" b="b"/>
              <a:pathLst>
                <a:path w="14657" h="10431" extrusionOk="0">
                  <a:moveTo>
                    <a:pt x="13276" y="5144"/>
                  </a:moveTo>
                  <a:cubicBezTo>
                    <a:pt x="13025" y="5144"/>
                    <a:pt x="12775" y="5144"/>
                    <a:pt x="12537" y="5144"/>
                  </a:cubicBezTo>
                  <a:lnTo>
                    <a:pt x="8739" y="906"/>
                  </a:lnTo>
                  <a:cubicBezTo>
                    <a:pt x="8739" y="906"/>
                    <a:pt x="8739" y="906"/>
                    <a:pt x="8739" y="906"/>
                  </a:cubicBezTo>
                  <a:cubicBezTo>
                    <a:pt x="8775" y="822"/>
                    <a:pt x="8799" y="727"/>
                    <a:pt x="8799" y="632"/>
                  </a:cubicBezTo>
                  <a:cubicBezTo>
                    <a:pt x="8799" y="275"/>
                    <a:pt x="8525" y="1"/>
                    <a:pt x="8168" y="1"/>
                  </a:cubicBezTo>
                  <a:cubicBezTo>
                    <a:pt x="7822" y="1"/>
                    <a:pt x="7537" y="275"/>
                    <a:pt x="7537" y="632"/>
                  </a:cubicBezTo>
                  <a:cubicBezTo>
                    <a:pt x="7537" y="977"/>
                    <a:pt x="7822" y="1263"/>
                    <a:pt x="8168" y="1263"/>
                  </a:cubicBezTo>
                  <a:cubicBezTo>
                    <a:pt x="8227" y="1263"/>
                    <a:pt x="8275" y="1251"/>
                    <a:pt x="8323" y="1239"/>
                  </a:cubicBezTo>
                  <a:cubicBezTo>
                    <a:pt x="8334" y="1251"/>
                    <a:pt x="8334" y="1251"/>
                    <a:pt x="8334" y="1263"/>
                  </a:cubicBezTo>
                  <a:lnTo>
                    <a:pt x="11799" y="5144"/>
                  </a:lnTo>
                  <a:cubicBezTo>
                    <a:pt x="8823" y="5132"/>
                    <a:pt x="5846" y="5132"/>
                    <a:pt x="2858" y="5144"/>
                  </a:cubicBezTo>
                  <a:lnTo>
                    <a:pt x="6346" y="1239"/>
                  </a:lnTo>
                  <a:cubicBezTo>
                    <a:pt x="6394" y="1251"/>
                    <a:pt x="6441" y="1263"/>
                    <a:pt x="6489" y="1263"/>
                  </a:cubicBezTo>
                  <a:cubicBezTo>
                    <a:pt x="6846" y="1263"/>
                    <a:pt x="7120" y="977"/>
                    <a:pt x="7120" y="632"/>
                  </a:cubicBezTo>
                  <a:cubicBezTo>
                    <a:pt x="7120" y="275"/>
                    <a:pt x="6846" y="1"/>
                    <a:pt x="6489" y="1"/>
                  </a:cubicBezTo>
                  <a:cubicBezTo>
                    <a:pt x="6144" y="1"/>
                    <a:pt x="5858" y="275"/>
                    <a:pt x="5858" y="632"/>
                  </a:cubicBezTo>
                  <a:cubicBezTo>
                    <a:pt x="5858" y="727"/>
                    <a:pt x="5882" y="822"/>
                    <a:pt x="5929" y="906"/>
                  </a:cubicBezTo>
                  <a:lnTo>
                    <a:pt x="2131" y="5144"/>
                  </a:lnTo>
                  <a:cubicBezTo>
                    <a:pt x="1881" y="5144"/>
                    <a:pt x="1643" y="5144"/>
                    <a:pt x="1393" y="5144"/>
                  </a:cubicBezTo>
                  <a:cubicBezTo>
                    <a:pt x="0" y="5144"/>
                    <a:pt x="60" y="6656"/>
                    <a:pt x="1393" y="6656"/>
                  </a:cubicBezTo>
                  <a:lnTo>
                    <a:pt x="1607" y="6656"/>
                  </a:lnTo>
                  <a:lnTo>
                    <a:pt x="2048" y="9169"/>
                  </a:lnTo>
                  <a:cubicBezTo>
                    <a:pt x="2167" y="9883"/>
                    <a:pt x="2524" y="10431"/>
                    <a:pt x="3620" y="10431"/>
                  </a:cubicBezTo>
                  <a:lnTo>
                    <a:pt x="11037" y="10431"/>
                  </a:lnTo>
                  <a:cubicBezTo>
                    <a:pt x="12144" y="10431"/>
                    <a:pt x="12490" y="9883"/>
                    <a:pt x="12621" y="9169"/>
                  </a:cubicBezTo>
                  <a:lnTo>
                    <a:pt x="13049" y="6656"/>
                  </a:lnTo>
                  <a:lnTo>
                    <a:pt x="13276" y="6656"/>
                  </a:lnTo>
                  <a:cubicBezTo>
                    <a:pt x="14597" y="6645"/>
                    <a:pt x="14657" y="5144"/>
                    <a:pt x="13276" y="5144"/>
                  </a:cubicBezTo>
                  <a:close/>
                  <a:moveTo>
                    <a:pt x="3893" y="9478"/>
                  </a:moveTo>
                  <a:cubicBezTo>
                    <a:pt x="3643" y="9478"/>
                    <a:pt x="3405" y="9264"/>
                    <a:pt x="3370" y="9014"/>
                  </a:cubicBezTo>
                  <a:cubicBezTo>
                    <a:pt x="3322" y="8633"/>
                    <a:pt x="3274" y="8252"/>
                    <a:pt x="3215" y="7871"/>
                  </a:cubicBezTo>
                  <a:cubicBezTo>
                    <a:pt x="3167" y="7490"/>
                    <a:pt x="3108" y="7109"/>
                    <a:pt x="3060" y="6728"/>
                  </a:cubicBezTo>
                  <a:cubicBezTo>
                    <a:pt x="3060" y="6704"/>
                    <a:pt x="3060" y="6680"/>
                    <a:pt x="3060" y="6645"/>
                  </a:cubicBezTo>
                  <a:lnTo>
                    <a:pt x="4036" y="6645"/>
                  </a:lnTo>
                  <a:cubicBezTo>
                    <a:pt x="4048" y="6680"/>
                    <a:pt x="4048" y="6704"/>
                    <a:pt x="4048" y="6728"/>
                  </a:cubicBezTo>
                  <a:cubicBezTo>
                    <a:pt x="4096" y="7109"/>
                    <a:pt x="4132" y="7490"/>
                    <a:pt x="4179" y="7871"/>
                  </a:cubicBezTo>
                  <a:cubicBezTo>
                    <a:pt x="4215" y="8252"/>
                    <a:pt x="4251" y="8633"/>
                    <a:pt x="4298" y="9014"/>
                  </a:cubicBezTo>
                  <a:cubicBezTo>
                    <a:pt x="4322" y="9264"/>
                    <a:pt x="4143" y="9478"/>
                    <a:pt x="3893" y="9478"/>
                  </a:cubicBezTo>
                  <a:close/>
                  <a:moveTo>
                    <a:pt x="5608" y="9478"/>
                  </a:moveTo>
                  <a:cubicBezTo>
                    <a:pt x="5358" y="9478"/>
                    <a:pt x="5144" y="9264"/>
                    <a:pt x="5120" y="9014"/>
                  </a:cubicBezTo>
                  <a:cubicBezTo>
                    <a:pt x="5096" y="8633"/>
                    <a:pt x="5060" y="8252"/>
                    <a:pt x="5036" y="7871"/>
                  </a:cubicBezTo>
                  <a:cubicBezTo>
                    <a:pt x="5001" y="7490"/>
                    <a:pt x="4977" y="7109"/>
                    <a:pt x="4953" y="6728"/>
                  </a:cubicBezTo>
                  <a:cubicBezTo>
                    <a:pt x="4941" y="6704"/>
                    <a:pt x="4953" y="6680"/>
                    <a:pt x="4953" y="6645"/>
                  </a:cubicBezTo>
                  <a:lnTo>
                    <a:pt x="5929" y="6645"/>
                  </a:lnTo>
                  <a:cubicBezTo>
                    <a:pt x="5929" y="6680"/>
                    <a:pt x="5941" y="6704"/>
                    <a:pt x="5941" y="6728"/>
                  </a:cubicBezTo>
                  <a:cubicBezTo>
                    <a:pt x="5953" y="7109"/>
                    <a:pt x="5977" y="7490"/>
                    <a:pt x="5989" y="7871"/>
                  </a:cubicBezTo>
                  <a:cubicBezTo>
                    <a:pt x="6013" y="8252"/>
                    <a:pt x="6025" y="8633"/>
                    <a:pt x="6048" y="9014"/>
                  </a:cubicBezTo>
                  <a:cubicBezTo>
                    <a:pt x="6048" y="9264"/>
                    <a:pt x="5858" y="9478"/>
                    <a:pt x="5608" y="9478"/>
                  </a:cubicBezTo>
                  <a:close/>
                  <a:moveTo>
                    <a:pt x="7811" y="7871"/>
                  </a:moveTo>
                  <a:cubicBezTo>
                    <a:pt x="7799" y="8252"/>
                    <a:pt x="7799" y="8633"/>
                    <a:pt x="7787" y="9014"/>
                  </a:cubicBezTo>
                  <a:cubicBezTo>
                    <a:pt x="7787" y="9264"/>
                    <a:pt x="7584" y="9478"/>
                    <a:pt x="7334" y="9478"/>
                  </a:cubicBezTo>
                  <a:cubicBezTo>
                    <a:pt x="7084" y="9478"/>
                    <a:pt x="6870" y="9264"/>
                    <a:pt x="6870" y="9014"/>
                  </a:cubicBezTo>
                  <a:cubicBezTo>
                    <a:pt x="6870" y="8633"/>
                    <a:pt x="6858" y="8252"/>
                    <a:pt x="6858" y="7871"/>
                  </a:cubicBezTo>
                  <a:cubicBezTo>
                    <a:pt x="6846" y="7490"/>
                    <a:pt x="6846" y="7109"/>
                    <a:pt x="6834" y="6728"/>
                  </a:cubicBezTo>
                  <a:cubicBezTo>
                    <a:pt x="6834" y="6704"/>
                    <a:pt x="6834" y="6680"/>
                    <a:pt x="6846" y="6645"/>
                  </a:cubicBezTo>
                  <a:lnTo>
                    <a:pt x="7822" y="6645"/>
                  </a:lnTo>
                  <a:cubicBezTo>
                    <a:pt x="7822" y="6680"/>
                    <a:pt x="7822" y="6704"/>
                    <a:pt x="7822" y="6728"/>
                  </a:cubicBezTo>
                  <a:cubicBezTo>
                    <a:pt x="7822" y="7109"/>
                    <a:pt x="7811" y="7490"/>
                    <a:pt x="7811" y="7871"/>
                  </a:cubicBezTo>
                  <a:close/>
                  <a:moveTo>
                    <a:pt x="9632" y="7871"/>
                  </a:moveTo>
                  <a:cubicBezTo>
                    <a:pt x="9596" y="8252"/>
                    <a:pt x="9573" y="8633"/>
                    <a:pt x="9537" y="9014"/>
                  </a:cubicBezTo>
                  <a:cubicBezTo>
                    <a:pt x="9525" y="9264"/>
                    <a:pt x="9299" y="9478"/>
                    <a:pt x="9049" y="9478"/>
                  </a:cubicBezTo>
                  <a:cubicBezTo>
                    <a:pt x="8799" y="9478"/>
                    <a:pt x="8608" y="9264"/>
                    <a:pt x="8620" y="9014"/>
                  </a:cubicBezTo>
                  <a:cubicBezTo>
                    <a:pt x="8632" y="8633"/>
                    <a:pt x="8656" y="8252"/>
                    <a:pt x="8668" y="7871"/>
                  </a:cubicBezTo>
                  <a:cubicBezTo>
                    <a:pt x="8692" y="7490"/>
                    <a:pt x="8704" y="7109"/>
                    <a:pt x="8715" y="6728"/>
                  </a:cubicBezTo>
                  <a:cubicBezTo>
                    <a:pt x="8727" y="6704"/>
                    <a:pt x="8727" y="6680"/>
                    <a:pt x="8739" y="6645"/>
                  </a:cubicBezTo>
                  <a:lnTo>
                    <a:pt x="9716" y="6645"/>
                  </a:lnTo>
                  <a:cubicBezTo>
                    <a:pt x="9716" y="6680"/>
                    <a:pt x="9716" y="6704"/>
                    <a:pt x="9716" y="6728"/>
                  </a:cubicBezTo>
                  <a:cubicBezTo>
                    <a:pt x="9692" y="7109"/>
                    <a:pt x="9656" y="7490"/>
                    <a:pt x="9632" y="7871"/>
                  </a:cubicBezTo>
                  <a:close/>
                  <a:moveTo>
                    <a:pt x="11597" y="6728"/>
                  </a:moveTo>
                  <a:cubicBezTo>
                    <a:pt x="11549" y="7109"/>
                    <a:pt x="11501" y="7490"/>
                    <a:pt x="11442" y="7871"/>
                  </a:cubicBezTo>
                  <a:cubicBezTo>
                    <a:pt x="11394" y="8252"/>
                    <a:pt x="11335" y="8633"/>
                    <a:pt x="11287" y="9014"/>
                  </a:cubicBezTo>
                  <a:cubicBezTo>
                    <a:pt x="11251" y="9264"/>
                    <a:pt x="11025" y="9478"/>
                    <a:pt x="10775" y="9478"/>
                  </a:cubicBezTo>
                  <a:cubicBezTo>
                    <a:pt x="10525" y="9478"/>
                    <a:pt x="10347" y="9264"/>
                    <a:pt x="10370" y="9014"/>
                  </a:cubicBezTo>
                  <a:cubicBezTo>
                    <a:pt x="10406" y="8633"/>
                    <a:pt x="10454" y="8252"/>
                    <a:pt x="10489" y="7871"/>
                  </a:cubicBezTo>
                  <a:cubicBezTo>
                    <a:pt x="10525" y="7490"/>
                    <a:pt x="10573" y="7109"/>
                    <a:pt x="10609" y="6728"/>
                  </a:cubicBezTo>
                  <a:cubicBezTo>
                    <a:pt x="10609" y="6704"/>
                    <a:pt x="10620" y="6680"/>
                    <a:pt x="10620" y="6645"/>
                  </a:cubicBezTo>
                  <a:lnTo>
                    <a:pt x="11609" y="6645"/>
                  </a:lnTo>
                  <a:cubicBezTo>
                    <a:pt x="11609" y="6680"/>
                    <a:pt x="11609" y="6704"/>
                    <a:pt x="11597" y="6728"/>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70" name="Google Shape;670;p28"/>
            <p:cNvSpPr/>
            <p:nvPr/>
          </p:nvSpPr>
          <p:spPr>
            <a:xfrm>
              <a:off x="3954715" y="3374250"/>
              <a:ext cx="515678" cy="40005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lgn="ctr">
                <a:buClr>
                  <a:srgbClr val="000000"/>
                </a:buClr>
                <a:buSzPts val="1100"/>
              </a:pPr>
              <a:r>
                <a:rPr lang="vi-VN" sz="3600" b="1" dirty="0">
                  <a:solidFill>
                    <a:srgbClr val="FFFFFF"/>
                  </a:solidFill>
                  <a:latin typeface="+mj-lt"/>
                  <a:ea typeface="Fira Sans Extra Condensed Medium"/>
                  <a:cs typeface="Fira Sans Extra Condensed Medium"/>
                  <a:sym typeface="Fira Sans Extra Condensed Medium"/>
                </a:rPr>
                <a:t>C</a:t>
              </a:r>
              <a:endParaRPr sz="3600" b="1">
                <a:solidFill>
                  <a:srgbClr val="FFFFFF"/>
                </a:solidFill>
                <a:latin typeface="+mj-lt"/>
              </a:endParaRPr>
            </a:p>
          </p:txBody>
        </p:sp>
        <p:sp>
          <p:nvSpPr>
            <p:cNvPr id="671" name="Google Shape;671;p28"/>
            <p:cNvSpPr txBox="1"/>
            <p:nvPr/>
          </p:nvSpPr>
          <p:spPr>
            <a:xfrm>
              <a:off x="4658446" y="3488555"/>
              <a:ext cx="3284079" cy="300300"/>
            </a:xfrm>
            <a:prstGeom prst="rect">
              <a:avLst/>
            </a:prstGeom>
            <a:noFill/>
            <a:ln>
              <a:noFill/>
            </a:ln>
          </p:spPr>
          <p:txBody>
            <a:bodyPr spcFirstLastPara="1" wrap="square" lIns="91425" tIns="91425" rIns="91425" bIns="91425" anchor="ctr" anchorCtr="0">
              <a:noAutofit/>
            </a:bodyPr>
            <a:lstStyle/>
            <a:p>
              <a:pPr lvl="0"/>
              <a:r>
                <a:rPr lang="vi-VN" sz="3600" dirty="0">
                  <a:latin typeface="+mj-lt"/>
                </a:rPr>
                <a:t>Chuyển động của vật được ném lên cao</a:t>
              </a:r>
              <a:endParaRPr sz="3600" dirty="0">
                <a:solidFill>
                  <a:srgbClr val="434343"/>
                </a:solidFill>
                <a:latin typeface="+mj-lt"/>
                <a:ea typeface="Roboto"/>
                <a:cs typeface="Times New Roman" pitchFamily="18" charset="0"/>
                <a:sym typeface="Roboto"/>
              </a:endParaRPr>
            </a:p>
          </p:txBody>
        </p:sp>
      </p:grpSp>
      <p:grpSp>
        <p:nvGrpSpPr>
          <p:cNvPr id="5" name="Google Shape;672;p28"/>
          <p:cNvGrpSpPr/>
          <p:nvPr/>
        </p:nvGrpSpPr>
        <p:grpSpPr>
          <a:xfrm>
            <a:off x="2286000" y="5314533"/>
            <a:ext cx="6686550" cy="1010067"/>
            <a:chOff x="2206725" y="3849300"/>
            <a:chExt cx="5735800" cy="757550"/>
          </a:xfrm>
        </p:grpSpPr>
        <p:sp>
          <p:nvSpPr>
            <p:cNvPr id="673" name="Google Shape;673;p28"/>
            <p:cNvSpPr/>
            <p:nvPr/>
          </p:nvSpPr>
          <p:spPr>
            <a:xfrm flipV="1">
              <a:off x="2820776" y="4192200"/>
              <a:ext cx="596255" cy="35725"/>
            </a:xfrm>
            <a:custGeom>
              <a:avLst/>
              <a:gdLst/>
              <a:ahLst/>
              <a:cxnLst/>
              <a:rect l="l" t="t" r="r" b="b"/>
              <a:pathLst>
                <a:path w="57615" h="1" fill="none" extrusionOk="0">
                  <a:moveTo>
                    <a:pt x="1" y="0"/>
                  </a:moveTo>
                  <a:lnTo>
                    <a:pt x="57615" y="0"/>
                  </a:lnTo>
                </a:path>
              </a:pathLst>
            </a:custGeom>
            <a:noFill/>
            <a:ln w="33625" cap="rnd" cmpd="sng">
              <a:solidFill>
                <a:srgbClr val="4949E7"/>
              </a:solidFill>
              <a:prstDash val="solid"/>
              <a:miter lim="11906"/>
              <a:headEnd type="none" w="sm" len="sm"/>
              <a:tailEnd type="none" w="sm" len="sm"/>
            </a:ln>
          </p:spPr>
          <p:txBody>
            <a:bodyPr spcFirstLastPara="1" wrap="square" lIns="91425" tIns="91425" rIns="91425" bIns="91425" anchor="ctr" anchorCtr="0">
              <a:noAutofit/>
            </a:bodyPr>
            <a:lstStyle/>
            <a:p>
              <a:endParaRPr/>
            </a:p>
          </p:txBody>
        </p:sp>
        <p:sp>
          <p:nvSpPr>
            <p:cNvPr id="674" name="Google Shape;674;p28"/>
            <p:cNvSpPr/>
            <p:nvPr/>
          </p:nvSpPr>
          <p:spPr>
            <a:xfrm>
              <a:off x="2206725" y="3849300"/>
              <a:ext cx="656350" cy="757550"/>
            </a:xfrm>
            <a:custGeom>
              <a:avLst/>
              <a:gdLst/>
              <a:ahLst/>
              <a:cxnLst/>
              <a:rect l="l" t="t" r="r" b="b"/>
              <a:pathLst>
                <a:path w="26254" h="30302" extrusionOk="0">
                  <a:moveTo>
                    <a:pt x="13133" y="0"/>
                  </a:moveTo>
                  <a:lnTo>
                    <a:pt x="0" y="7573"/>
                  </a:lnTo>
                  <a:lnTo>
                    <a:pt x="0" y="22729"/>
                  </a:lnTo>
                  <a:lnTo>
                    <a:pt x="13133" y="30302"/>
                  </a:lnTo>
                  <a:lnTo>
                    <a:pt x="26253" y="22729"/>
                  </a:lnTo>
                  <a:lnTo>
                    <a:pt x="26253" y="7573"/>
                  </a:lnTo>
                  <a:lnTo>
                    <a:pt x="13133"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75" name="Google Shape;675;p28"/>
            <p:cNvSpPr/>
            <p:nvPr/>
          </p:nvSpPr>
          <p:spPr>
            <a:xfrm>
              <a:off x="2268325" y="3920150"/>
              <a:ext cx="533425" cy="615875"/>
            </a:xfrm>
            <a:custGeom>
              <a:avLst/>
              <a:gdLst/>
              <a:ahLst/>
              <a:cxnLst/>
              <a:rect l="l" t="t" r="r" b="b"/>
              <a:pathLst>
                <a:path w="21337" h="24635" extrusionOk="0">
                  <a:moveTo>
                    <a:pt x="10669" y="0"/>
                  </a:moveTo>
                  <a:lnTo>
                    <a:pt x="1" y="6156"/>
                  </a:lnTo>
                  <a:lnTo>
                    <a:pt x="1" y="18479"/>
                  </a:lnTo>
                  <a:lnTo>
                    <a:pt x="10669" y="24634"/>
                  </a:lnTo>
                  <a:lnTo>
                    <a:pt x="21337" y="18479"/>
                  </a:lnTo>
                  <a:lnTo>
                    <a:pt x="21337" y="6156"/>
                  </a:lnTo>
                  <a:lnTo>
                    <a:pt x="10669" y="0"/>
                  </a:lnTo>
                  <a:close/>
                </a:path>
              </a:pathLst>
            </a:custGeom>
            <a:solidFill>
              <a:srgbClr val="4949E7"/>
            </a:solidFill>
            <a:ln>
              <a:noFill/>
            </a:ln>
          </p:spPr>
          <p:txBody>
            <a:bodyPr spcFirstLastPara="1" wrap="square" lIns="91425" tIns="91425" rIns="91425" bIns="91425" anchor="ctr" anchorCtr="0">
              <a:noAutofit/>
            </a:bodyPr>
            <a:lstStyle/>
            <a:p>
              <a:endParaRPr/>
            </a:p>
          </p:txBody>
        </p:sp>
        <p:sp>
          <p:nvSpPr>
            <p:cNvPr id="676" name="Google Shape;676;p28"/>
            <p:cNvSpPr/>
            <p:nvPr/>
          </p:nvSpPr>
          <p:spPr>
            <a:xfrm>
              <a:off x="2384125" y="4044275"/>
              <a:ext cx="298875" cy="300200"/>
            </a:xfrm>
            <a:custGeom>
              <a:avLst/>
              <a:gdLst/>
              <a:ahLst/>
              <a:cxnLst/>
              <a:rect l="l" t="t" r="r" b="b"/>
              <a:pathLst>
                <a:path w="11955" h="12008" extrusionOk="0">
                  <a:moveTo>
                    <a:pt x="5080" y="0"/>
                  </a:moveTo>
                  <a:cubicBezTo>
                    <a:pt x="4833" y="0"/>
                    <a:pt x="4541" y="139"/>
                    <a:pt x="4298" y="452"/>
                  </a:cubicBezTo>
                  <a:cubicBezTo>
                    <a:pt x="4108" y="703"/>
                    <a:pt x="3929" y="1179"/>
                    <a:pt x="3894" y="1476"/>
                  </a:cubicBezTo>
                  <a:cubicBezTo>
                    <a:pt x="3786" y="2405"/>
                    <a:pt x="4382" y="2953"/>
                    <a:pt x="4608" y="3286"/>
                  </a:cubicBezTo>
                  <a:cubicBezTo>
                    <a:pt x="4763" y="3512"/>
                    <a:pt x="4846" y="3929"/>
                    <a:pt x="4691" y="4441"/>
                  </a:cubicBezTo>
                  <a:lnTo>
                    <a:pt x="1096" y="4441"/>
                  </a:lnTo>
                  <a:cubicBezTo>
                    <a:pt x="393" y="4441"/>
                    <a:pt x="0" y="4989"/>
                    <a:pt x="238" y="5656"/>
                  </a:cubicBezTo>
                  <a:lnTo>
                    <a:pt x="2072" y="10728"/>
                  </a:lnTo>
                  <a:cubicBezTo>
                    <a:pt x="2179" y="11013"/>
                    <a:pt x="2513" y="11251"/>
                    <a:pt x="2810" y="11251"/>
                  </a:cubicBezTo>
                  <a:lnTo>
                    <a:pt x="7132" y="11251"/>
                  </a:lnTo>
                  <a:cubicBezTo>
                    <a:pt x="7430" y="11251"/>
                    <a:pt x="7858" y="11430"/>
                    <a:pt x="8073" y="11644"/>
                  </a:cubicBezTo>
                  <a:lnTo>
                    <a:pt x="8275" y="11847"/>
                  </a:lnTo>
                  <a:cubicBezTo>
                    <a:pt x="8382" y="11954"/>
                    <a:pt x="8525" y="12007"/>
                    <a:pt x="8668" y="12007"/>
                  </a:cubicBezTo>
                  <a:cubicBezTo>
                    <a:pt x="8811" y="12007"/>
                    <a:pt x="8954" y="11954"/>
                    <a:pt x="9061" y="11847"/>
                  </a:cubicBezTo>
                  <a:lnTo>
                    <a:pt x="11728" y="9168"/>
                  </a:lnTo>
                  <a:cubicBezTo>
                    <a:pt x="11954" y="8954"/>
                    <a:pt x="11954" y="8596"/>
                    <a:pt x="11728" y="8382"/>
                  </a:cubicBezTo>
                  <a:lnTo>
                    <a:pt x="9371" y="6013"/>
                  </a:lnTo>
                  <a:cubicBezTo>
                    <a:pt x="9144" y="5798"/>
                    <a:pt x="8978" y="5620"/>
                    <a:pt x="8978" y="5608"/>
                  </a:cubicBezTo>
                  <a:cubicBezTo>
                    <a:pt x="8978" y="5608"/>
                    <a:pt x="8013" y="3810"/>
                    <a:pt x="6608" y="2893"/>
                  </a:cubicBezTo>
                  <a:cubicBezTo>
                    <a:pt x="5215" y="1965"/>
                    <a:pt x="5608" y="1298"/>
                    <a:pt x="5608" y="548"/>
                  </a:cubicBezTo>
                  <a:cubicBezTo>
                    <a:pt x="5608" y="203"/>
                    <a:pt x="5377" y="0"/>
                    <a:pt x="508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77" name="Google Shape;677;p28"/>
            <p:cNvSpPr/>
            <p:nvPr/>
          </p:nvSpPr>
          <p:spPr>
            <a:xfrm>
              <a:off x="3417031" y="4020750"/>
              <a:ext cx="554555" cy="40005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algn="ctr">
                <a:buClr>
                  <a:srgbClr val="000000"/>
                </a:buClr>
                <a:buSzPts val="1100"/>
              </a:pPr>
              <a:r>
                <a:rPr lang="vi-VN" sz="3600" b="1" dirty="0">
                  <a:solidFill>
                    <a:srgbClr val="FFFFFF"/>
                  </a:solidFill>
                  <a:latin typeface="+mj-lt"/>
                  <a:ea typeface="Fira Sans Extra Condensed Medium"/>
                  <a:cs typeface="Fira Sans Extra Condensed Medium"/>
                  <a:sym typeface="Fira Sans Extra Condensed Medium"/>
                </a:rPr>
                <a:t>D</a:t>
              </a:r>
              <a:endParaRPr sz="3600" b="1">
                <a:solidFill>
                  <a:srgbClr val="FFFFFF"/>
                </a:solidFill>
                <a:latin typeface="+mj-lt"/>
              </a:endParaRPr>
            </a:p>
          </p:txBody>
        </p:sp>
        <p:sp>
          <p:nvSpPr>
            <p:cNvPr id="678" name="Google Shape;678;p28"/>
            <p:cNvSpPr txBox="1"/>
            <p:nvPr/>
          </p:nvSpPr>
          <p:spPr>
            <a:xfrm>
              <a:off x="4258984" y="4077943"/>
              <a:ext cx="3683541" cy="300300"/>
            </a:xfrm>
            <a:prstGeom prst="rect">
              <a:avLst/>
            </a:prstGeom>
            <a:noFill/>
            <a:ln>
              <a:noFill/>
            </a:ln>
          </p:spPr>
          <p:txBody>
            <a:bodyPr spcFirstLastPara="1" wrap="square" lIns="91425" tIns="91425" rIns="91425" bIns="91425" anchor="ctr" anchorCtr="0">
              <a:noAutofit/>
            </a:bodyPr>
            <a:lstStyle/>
            <a:p>
              <a:pPr lvl="0"/>
              <a:r>
                <a:rPr lang="vi-VN" sz="3600" dirty="0">
                  <a:latin typeface="+mj-lt"/>
                </a:rPr>
                <a:t>Chuyển động theo một đường cong</a:t>
              </a:r>
              <a:endParaRPr sz="3600" dirty="0">
                <a:solidFill>
                  <a:srgbClr val="434343"/>
                </a:solidFill>
                <a:latin typeface="+mj-lt"/>
                <a:ea typeface="Roboto"/>
                <a:cs typeface="Times New Roman" pitchFamily="18" charset="0"/>
                <a:sym typeface="Roboto"/>
              </a:endParaRPr>
            </a:p>
          </p:txBody>
        </p:sp>
      </p:grpSp>
      <p:sp>
        <p:nvSpPr>
          <p:cNvPr id="40" name="Flowchart: Terminator 39"/>
          <p:cNvSpPr/>
          <p:nvPr/>
        </p:nvSpPr>
        <p:spPr>
          <a:xfrm>
            <a:off x="400050" y="610895"/>
            <a:ext cx="8743950" cy="933987"/>
          </a:xfrm>
          <a:prstGeom prst="flowChartTerminator">
            <a:avLst/>
          </a:prstGeom>
          <a:ln>
            <a:solidFill>
              <a:schemeClr val="bg1"/>
            </a:solidFill>
          </a:ln>
        </p:spPr>
        <p:style>
          <a:lnRef idx="2">
            <a:schemeClr val="dk1"/>
          </a:lnRef>
          <a:fillRef idx="1001">
            <a:schemeClr val="lt1"/>
          </a:fillRef>
          <a:effectRef idx="0">
            <a:schemeClr val="dk1"/>
          </a:effectRef>
          <a:fontRef idx="minor">
            <a:schemeClr val="dk1"/>
          </a:fontRef>
        </p:style>
        <p:txBody>
          <a:bodyPr rtlCol="0" anchor="ctr"/>
          <a:lstStyle/>
          <a:p>
            <a:pPr algn="ctr"/>
            <a:r>
              <a:rPr lang="vi-VN" sz="3600" dirty="0">
                <a:solidFill>
                  <a:srgbClr val="0000FF"/>
                </a:solidFill>
                <a:latin typeface="+mj-lt"/>
              </a:rPr>
              <a:t>Câu </a:t>
            </a:r>
            <a:r>
              <a:rPr lang="en-US" sz="3600" dirty="0">
                <a:solidFill>
                  <a:srgbClr val="0000FF"/>
                </a:solidFill>
                <a:latin typeface="+mj-lt"/>
              </a:rPr>
              <a:t>1</a:t>
            </a:r>
            <a:r>
              <a:rPr lang="vi-VN" sz="3600" dirty="0">
                <a:solidFill>
                  <a:srgbClr val="0000FF"/>
                </a:solidFill>
                <a:latin typeface="+mj-lt"/>
              </a:rPr>
              <a:t>:</a:t>
            </a:r>
            <a:r>
              <a:rPr lang="en-US" sz="3600" dirty="0">
                <a:solidFill>
                  <a:srgbClr val="0000FF"/>
                </a:solidFill>
                <a:latin typeface="+mj-lt"/>
              </a:rPr>
              <a:t> </a:t>
            </a:r>
            <a:r>
              <a:rPr lang="vi-VN" sz="3600" dirty="0">
                <a:solidFill>
                  <a:srgbClr val="0000FF"/>
                </a:solidFill>
                <a:latin typeface="+mj-lt"/>
              </a:rPr>
              <a:t>Chuyển động như thế nào được gọi là dao động</a:t>
            </a:r>
            <a:r>
              <a:rPr lang="en-US" sz="3600"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34" name="Google Shape;657;p28"/>
          <p:cNvSpPr txBox="1"/>
          <p:nvPr/>
        </p:nvSpPr>
        <p:spPr>
          <a:xfrm>
            <a:off x="3876822" y="3004729"/>
            <a:ext cx="4125911" cy="400400"/>
          </a:xfrm>
          <a:prstGeom prst="rect">
            <a:avLst/>
          </a:prstGeom>
          <a:noFill/>
          <a:ln>
            <a:noFill/>
          </a:ln>
        </p:spPr>
        <p:txBody>
          <a:bodyPr spcFirstLastPara="1" wrap="square" lIns="91425" tIns="91425" rIns="91425" bIns="91425" anchor="ctr" anchorCtr="0">
            <a:noAutofit/>
          </a:bodyPr>
          <a:lstStyle/>
          <a:p>
            <a:pPr lvl="0"/>
            <a:r>
              <a:rPr lang="vi-VN" sz="3600" dirty="0">
                <a:solidFill>
                  <a:srgbClr val="FF0000"/>
                </a:solidFill>
                <a:latin typeface="+mj-lt"/>
              </a:rPr>
              <a:t>Chuyển động </a:t>
            </a:r>
            <a:r>
              <a:rPr lang="en-US" sz="3600" dirty="0">
                <a:solidFill>
                  <a:srgbClr val="FF0000"/>
                </a:solidFill>
                <a:latin typeface="+mj-lt"/>
              </a:rPr>
              <a:t>qua </a:t>
            </a:r>
            <a:r>
              <a:rPr lang="en-US" sz="3600" dirty="0" err="1">
                <a:solidFill>
                  <a:srgbClr val="FF0000"/>
                </a:solidFill>
                <a:latin typeface="+mj-lt"/>
              </a:rPr>
              <a:t>lại</a:t>
            </a:r>
            <a:r>
              <a:rPr lang="en-US" sz="3600" dirty="0">
                <a:solidFill>
                  <a:srgbClr val="FF0000"/>
                </a:solidFill>
                <a:latin typeface="+mj-lt"/>
              </a:rPr>
              <a:t> </a:t>
            </a:r>
            <a:r>
              <a:rPr lang="en-US" sz="3600" dirty="0" err="1">
                <a:solidFill>
                  <a:srgbClr val="FF0000"/>
                </a:solidFill>
                <a:latin typeface="+mj-lt"/>
              </a:rPr>
              <a:t>quanh</a:t>
            </a:r>
            <a:r>
              <a:rPr lang="en-US" sz="3600" dirty="0">
                <a:solidFill>
                  <a:srgbClr val="FF0000"/>
                </a:solidFill>
                <a:latin typeface="+mj-lt"/>
              </a:rPr>
              <a:t> </a:t>
            </a:r>
            <a:r>
              <a:rPr lang="en-US" sz="3600" dirty="0" err="1">
                <a:solidFill>
                  <a:srgbClr val="FF0000"/>
                </a:solidFill>
                <a:latin typeface="+mj-lt"/>
              </a:rPr>
              <a:t>vị</a:t>
            </a:r>
            <a:r>
              <a:rPr lang="en-US" sz="3600" dirty="0">
                <a:solidFill>
                  <a:srgbClr val="FF0000"/>
                </a:solidFill>
                <a:latin typeface="+mj-lt"/>
              </a:rPr>
              <a:t> </a:t>
            </a:r>
            <a:r>
              <a:rPr lang="en-US" sz="3600" dirty="0" err="1">
                <a:solidFill>
                  <a:srgbClr val="FF0000"/>
                </a:solidFill>
                <a:latin typeface="+mj-lt"/>
              </a:rPr>
              <a:t>trí</a:t>
            </a:r>
            <a:r>
              <a:rPr lang="en-US" sz="3600" dirty="0">
                <a:solidFill>
                  <a:srgbClr val="FF0000"/>
                </a:solidFill>
                <a:latin typeface="+mj-lt"/>
              </a:rPr>
              <a:t> </a:t>
            </a:r>
            <a:r>
              <a:rPr lang="en-US" sz="3600" dirty="0" err="1">
                <a:solidFill>
                  <a:srgbClr val="FF0000"/>
                </a:solidFill>
                <a:latin typeface="+mj-lt"/>
              </a:rPr>
              <a:t>cân</a:t>
            </a:r>
            <a:r>
              <a:rPr lang="en-US" sz="3600" dirty="0">
                <a:solidFill>
                  <a:srgbClr val="FF0000"/>
                </a:solidFill>
                <a:latin typeface="+mj-lt"/>
              </a:rPr>
              <a:t> </a:t>
            </a:r>
            <a:r>
              <a:rPr lang="en-US" sz="3600" dirty="0" err="1">
                <a:solidFill>
                  <a:srgbClr val="FF0000"/>
                </a:solidFill>
                <a:latin typeface="+mj-lt"/>
              </a:rPr>
              <a:t>bằng</a:t>
            </a:r>
            <a:endParaRPr sz="3600" dirty="0">
              <a:solidFill>
                <a:srgbClr val="FF0000"/>
              </a:solidFill>
              <a:latin typeface="+mj-lt"/>
              <a:ea typeface="Roboto"/>
              <a:cs typeface="Times New Roman" pitchFamily="18" charset="0"/>
              <a:sym typeface="Roboto"/>
            </a:endParaRPr>
          </a:p>
        </p:txBody>
      </p:sp>
      <p:sp>
        <p:nvSpPr>
          <p:cNvPr id="33" name="Subtitle 2"/>
          <p:cNvSpPr txBox="1">
            <a:spLocks/>
          </p:cNvSpPr>
          <p:nvPr/>
        </p:nvSpPr>
        <p:spPr>
          <a:xfrm>
            <a:off x="2762524" y="-95156"/>
            <a:ext cx="5647331" cy="13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a:solidFill>
                  <a:srgbClr val="FF00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24028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circle(in)">
                                      <p:cBhvr>
                                        <p:cTn id="35"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914400" y="3733801"/>
            <a:ext cx="4572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ndParaRPr>
          </a:p>
        </p:txBody>
      </p:sp>
      <p:sp>
        <p:nvSpPr>
          <p:cNvPr id="2" name="Title 1"/>
          <p:cNvSpPr>
            <a:spLocks noGrp="1"/>
          </p:cNvSpPr>
          <p:nvPr>
            <p:ph type="title"/>
          </p:nvPr>
        </p:nvSpPr>
        <p:spPr/>
        <p:txBody>
          <a:bodyPr>
            <a:noAutofit/>
          </a:bodyPr>
          <a:lstStyle/>
          <a:p>
            <a:r>
              <a:rPr lang="en-US" sz="3600" dirty="0" err="1">
                <a:solidFill>
                  <a:srgbClr val="0000FF"/>
                </a:solidFill>
                <a:latin typeface="Times New Roman" panose="02020603050405020304" pitchFamily="18" charset="0"/>
                <a:cs typeface="Times New Roman" panose="02020603050405020304" pitchFamily="18" charset="0"/>
              </a:rPr>
              <a:t>Câu</a:t>
            </a:r>
            <a:r>
              <a:rPr lang="en-US" sz="3600" dirty="0">
                <a:solidFill>
                  <a:srgbClr val="0000FF"/>
                </a:solidFill>
                <a:latin typeface="Times New Roman" panose="02020603050405020304" pitchFamily="18" charset="0"/>
                <a:cs typeface="Times New Roman" panose="02020603050405020304" pitchFamily="18" charset="0"/>
              </a:rPr>
              <a:t> 2. </a:t>
            </a:r>
            <a:r>
              <a:rPr lang="en-US" sz="3600" dirty="0" err="1">
                <a:solidFill>
                  <a:srgbClr val="0000FF"/>
                </a:solidFill>
                <a:latin typeface="Times New Roman" panose="02020603050405020304" pitchFamily="18" charset="0"/>
                <a:cs typeface="Times New Roman" panose="02020603050405020304" pitchFamily="18" charset="0"/>
              </a:rPr>
              <a:t>Trong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các</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vật</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sau</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đây</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vật</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nào</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được</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coi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là</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dao</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động</a:t>
            </a:r>
            <a:r>
              <a:rPr lang="en-US" sz="3600" dirty="0">
                <a:solidFill>
                  <a:srgbClr val="0000FF"/>
                </a:solidFill>
                <a:latin typeface="Times New Roman" panose="02020603050405020304" pitchFamily="18" charset="0"/>
                <a:cs typeface="Times New Roman" panose="02020603050405020304" pitchFamily="18" charset="0"/>
              </a:rPr>
              <a:t>?</a:t>
            </a:r>
          </a:p>
        </p:txBody>
      </p:sp>
      <p:sp>
        <p:nvSpPr>
          <p:cNvPr id="3" name="Title 1"/>
          <p:cNvSpPr txBox="1">
            <a:spLocks/>
          </p:cNvSpPr>
          <p:nvPr/>
        </p:nvSpPr>
        <p:spPr>
          <a:xfrm>
            <a:off x="857250" y="123078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Chiếc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đều</a:t>
            </a:r>
            <a:r>
              <a:rPr lang="en-US" sz="3600" dirty="0">
                <a:latin typeface="Times New Roman" panose="02020603050405020304" pitchFamily="18" charset="0"/>
                <a:cs typeface="Times New Roman" panose="02020603050405020304" pitchFamily="18" charset="0"/>
              </a:rPr>
              <a:t>.</a:t>
            </a:r>
          </a:p>
        </p:txBody>
      </p:sp>
      <p:sp>
        <p:nvSpPr>
          <p:cNvPr id="4" name="Title 1"/>
          <p:cNvSpPr txBox="1">
            <a:spLocks/>
          </p:cNvSpPr>
          <p:nvPr/>
        </p:nvSpPr>
        <p:spPr>
          <a:xfrm>
            <a:off x="857250" y="505236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D. </a:t>
            </a:r>
            <a:r>
              <a:rPr lang="en-US" sz="3600" dirty="0" err="1">
                <a:latin typeface="Times New Roman" panose="02020603050405020304" pitchFamily="18" charset="0"/>
                <a:cs typeface="Times New Roman" panose="02020603050405020304" pitchFamily="18" charset="0"/>
              </a:rPr>
              <a:t>Chiếc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nằm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a:t>
            </a:r>
          </a:p>
        </p:txBody>
      </p:sp>
      <p:sp>
        <p:nvSpPr>
          <p:cNvPr id="5" name="Title 1"/>
          <p:cNvSpPr txBox="1">
            <a:spLocks/>
          </p:cNvSpPr>
          <p:nvPr/>
        </p:nvSpPr>
        <p:spPr>
          <a:xfrm>
            <a:off x="857250" y="23844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Chiếc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tay</a:t>
            </a:r>
            <a:r>
              <a:rPr lang="en-US" sz="3600" dirty="0">
                <a:latin typeface="Times New Roman" panose="02020603050405020304" pitchFamily="18" charset="0"/>
                <a:cs typeface="Times New Roman" panose="02020603050405020304" pitchFamily="18" charset="0"/>
              </a:rPr>
              <a:t>.</a:t>
            </a:r>
          </a:p>
        </p:txBody>
      </p:sp>
      <p:sp>
        <p:nvSpPr>
          <p:cNvPr id="6" name="Title 1"/>
          <p:cNvSpPr txBox="1">
            <a:spLocks/>
          </p:cNvSpPr>
          <p:nvPr/>
        </p:nvSpPr>
        <p:spPr>
          <a:xfrm>
            <a:off x="914400" y="373380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C. </a:t>
            </a:r>
            <a:r>
              <a:rPr lang="en-US" sz="3600" dirty="0" err="1">
                <a:latin typeface="Times New Roman" panose="02020603050405020304" pitchFamily="18" charset="0"/>
                <a:cs typeface="Times New Roman" panose="02020603050405020304" pitchFamily="18" charset="0"/>
              </a:rPr>
              <a:t>Chiếc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cành</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7629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914400" y="1524000"/>
            <a:ext cx="4572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ndParaRPr>
          </a:p>
        </p:txBody>
      </p:sp>
      <p:sp>
        <p:nvSpPr>
          <p:cNvPr id="2" name="Title 1"/>
          <p:cNvSpPr>
            <a:spLocks noGrp="1"/>
          </p:cNvSpPr>
          <p:nvPr>
            <p:ph type="title"/>
          </p:nvPr>
        </p:nvSpPr>
        <p:spPr/>
        <p:txBody>
          <a:bodyPr>
            <a:noAutofit/>
          </a:bodyPr>
          <a:lstStyle/>
          <a:p>
            <a:pPr algn="l"/>
            <a:r>
              <a:rPr lang="en-US" sz="3600" dirty="0" err="1">
                <a:solidFill>
                  <a:srgbClr val="0000FF"/>
                </a:solidFill>
                <a:latin typeface="Times New Roman" panose="02020603050405020304" pitchFamily="18" charset="0"/>
                <a:cs typeface="Times New Roman" panose="02020603050405020304" pitchFamily="18" charset="0"/>
              </a:rPr>
              <a:t>Câu</a:t>
            </a:r>
            <a:r>
              <a:rPr lang="en-US" sz="3600" dirty="0">
                <a:solidFill>
                  <a:srgbClr val="0000FF"/>
                </a:solidFill>
                <a:latin typeface="Times New Roman" panose="02020603050405020304" pitchFamily="18" charset="0"/>
                <a:cs typeface="Times New Roman" panose="02020603050405020304" pitchFamily="18" charset="0"/>
              </a:rPr>
              <a:t> 3: </a:t>
            </a:r>
            <a:r>
              <a:rPr lang="en-US" sz="3600" dirty="0" err="1">
                <a:solidFill>
                  <a:srgbClr val="0000FF"/>
                </a:solidFill>
                <a:latin typeface="Times New Roman" panose="02020603050405020304" pitchFamily="18" charset="0"/>
                <a:cs typeface="Times New Roman" panose="02020603050405020304" pitchFamily="18" charset="0"/>
              </a:rPr>
              <a:t>Khi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một</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người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thổi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sáo</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tiếng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sáo</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được</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tạo</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ra</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bởi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sự</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dao</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động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của</a:t>
            </a:r>
            <a:r>
              <a:rPr lang="en-US" sz="3600" dirty="0">
                <a:solidFill>
                  <a:srgbClr val="0000FF"/>
                </a:solidFill>
                <a:latin typeface="Times New Roman" panose="02020603050405020304" pitchFamily="18" charset="0"/>
                <a:cs typeface="Times New Roman" panose="02020603050405020304" pitchFamily="18" charset="0"/>
              </a:rPr>
              <a:t> </a:t>
            </a:r>
          </a:p>
        </p:txBody>
      </p:sp>
      <p:sp>
        <p:nvSpPr>
          <p:cNvPr id="3" name="Title 1"/>
          <p:cNvSpPr txBox="1">
            <a:spLocks/>
          </p:cNvSpPr>
          <p:nvPr/>
        </p:nvSpPr>
        <p:spPr>
          <a:xfrm>
            <a:off x="857250" y="123078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cột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sáo</a:t>
            </a:r>
            <a:r>
              <a:rPr lang="en-US" sz="3600" dirty="0">
                <a:latin typeface="Times New Roman" panose="02020603050405020304" pitchFamily="18" charset="0"/>
                <a:cs typeface="Times New Roman" panose="02020603050405020304" pitchFamily="18" charset="0"/>
              </a:rPr>
              <a:t>.</a:t>
            </a:r>
          </a:p>
        </p:txBody>
      </p:sp>
      <p:sp>
        <p:nvSpPr>
          <p:cNvPr id="4" name="Title 1"/>
          <p:cNvSpPr txBox="1">
            <a:spLocks/>
          </p:cNvSpPr>
          <p:nvPr/>
        </p:nvSpPr>
        <p:spPr>
          <a:xfrm>
            <a:off x="857250" y="505236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D. </a:t>
            </a:r>
            <a:r>
              <a:rPr lang="en-US" sz="3600" dirty="0" err="1">
                <a:latin typeface="Times New Roman" panose="02020603050405020304" pitchFamily="18" charset="0"/>
                <a:cs typeface="Times New Roman" panose="02020603050405020304" pitchFamily="18" charset="0"/>
              </a:rPr>
              <a:t>đôi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thổi</a:t>
            </a:r>
            <a:r>
              <a:rPr lang="en-US" sz="3600" dirty="0">
                <a:latin typeface="Times New Roman" panose="02020603050405020304" pitchFamily="18" charset="0"/>
                <a:cs typeface="Times New Roman" panose="02020603050405020304" pitchFamily="18" charset="0"/>
              </a:rPr>
              <a:t>.</a:t>
            </a:r>
          </a:p>
        </p:txBody>
      </p:sp>
      <p:sp>
        <p:nvSpPr>
          <p:cNvPr id="5" name="Title 1"/>
          <p:cNvSpPr txBox="1">
            <a:spLocks/>
          </p:cNvSpPr>
          <p:nvPr/>
        </p:nvSpPr>
        <p:spPr>
          <a:xfrm>
            <a:off x="857250" y="23844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sáo</a:t>
            </a:r>
            <a:r>
              <a:rPr lang="en-US" sz="3600" dirty="0">
                <a:latin typeface="Times New Roman" panose="02020603050405020304" pitchFamily="18" charset="0"/>
                <a:cs typeface="Times New Roman" panose="02020603050405020304" pitchFamily="18" charset="0"/>
              </a:rPr>
              <a:t>.</a:t>
            </a:r>
          </a:p>
        </p:txBody>
      </p:sp>
      <p:sp>
        <p:nvSpPr>
          <p:cNvPr id="6" name="Title 1"/>
          <p:cNvSpPr txBox="1">
            <a:spLocks/>
          </p:cNvSpPr>
          <p:nvPr/>
        </p:nvSpPr>
        <p:spPr>
          <a:xfrm>
            <a:off x="857250" y="372680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C.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ngón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thổi</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7629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52400" y="31790"/>
            <a:ext cx="88392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Thực</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hiện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các</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hoạt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động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sau</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và</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chỉ</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ra</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bộ</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phận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dao</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động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phát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ra</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âm</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thanh</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trong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mỗi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trường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hợp</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a)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Căng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dây</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chun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dây</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thun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trên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hộp</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rỗng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như</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Hình</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rồi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gảy</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vài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lần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vào</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dây</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chun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b)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Thổi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vào</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còi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Hình</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b).</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Chỉ</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ra</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bộ</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phận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dao</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động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phát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ra</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âm</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thanh</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trong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tình</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huống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mở</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đầu</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a:t>
            </a:r>
          </a:p>
        </p:txBody>
      </p:sp>
      <p:pic>
        <p:nvPicPr>
          <p:cNvPr id="2050" name="Picture 2" descr="https://img.loigiaihay.com/picture/2022/0318/7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5" y="3045111"/>
            <a:ext cx="9094600" cy="380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930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loigiaihay.com/picture/2022/0318/7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094600"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3505200"/>
            <a:ext cx="8839200" cy="3046988"/>
          </a:xfrm>
          <a:prstGeom prst="rect">
            <a:avLst/>
          </a:prstGeom>
        </p:spPr>
        <p:txBody>
          <a:bodyPr wrap="square">
            <a:spAutoFit/>
          </a:bodyPr>
          <a:lstStyle/>
          <a:p>
            <a:pPr algn="ctr"/>
            <a:r>
              <a:rPr lang="vi-VN" sz="3200" b="1" u="sng" dirty="0">
                <a:solidFill>
                  <a:srgbClr val="FF0000"/>
                </a:solidFill>
                <a:latin typeface="+mj-lt"/>
              </a:rPr>
              <a:t>Lời giải </a:t>
            </a:r>
            <a:endParaRPr lang="en-US" sz="3200" b="1" u="sng" dirty="0">
              <a:solidFill>
                <a:srgbClr val="FF0000"/>
              </a:solidFill>
              <a:latin typeface="+mj-lt"/>
            </a:endParaRPr>
          </a:p>
          <a:p>
            <a:r>
              <a:rPr lang="vi-VN" sz="3200" dirty="0">
                <a:latin typeface="+mj-lt"/>
              </a:rPr>
              <a:t>a) Bộ phận dao động: dây chun</a:t>
            </a:r>
          </a:p>
          <a:p>
            <a:r>
              <a:rPr lang="vi-VN" sz="3200" dirty="0">
                <a:latin typeface="+mj-lt"/>
              </a:rPr>
              <a:t>b) Bộ phận dao động: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còi</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miệng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thổi</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a:p>
            <a:r>
              <a:rPr lang="vi-VN" sz="3200" dirty="0">
                <a:latin typeface="+mj-lt"/>
              </a:rPr>
              <a:t>Bộ phận dao động trong câu mở đầu</a:t>
            </a:r>
            <a:r>
              <a:rPr lang="vi-VN"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miệng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thổi</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a:t>
            </a:r>
          </a:p>
        </p:txBody>
      </p:sp>
    </p:spTree>
    <p:extLst>
      <p:ext uri="{BB962C8B-B14F-4D97-AF65-F5344CB8AC3E}">
        <p14:creationId xmlns:p14="http://schemas.microsoft.com/office/powerpoint/2010/main" val="3815373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iped Right Arrow 4"/>
          <p:cNvSpPr/>
          <p:nvPr/>
        </p:nvSpPr>
        <p:spPr>
          <a:xfrm rot="21446509">
            <a:off x="1821798" y="1870668"/>
            <a:ext cx="1906757" cy="1375094"/>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Sóng</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4" name="Striped Right Arrow 3"/>
          <p:cNvSpPr/>
          <p:nvPr/>
        </p:nvSpPr>
        <p:spPr>
          <a:xfrm rot="20768615">
            <a:off x="1720799" y="831461"/>
            <a:ext cx="2004767" cy="1250740"/>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Dao </a:t>
            </a:r>
            <a:r>
              <a:rPr lang="en-US" sz="2800" b="1" dirty="0" err="1">
                <a:solidFill>
                  <a:srgbClr val="FF0000"/>
                </a:solidFill>
                <a:latin typeface="Times New Roman" panose="02020603050405020304" pitchFamily="18" charset="0"/>
                <a:cs typeface="Times New Roman" panose="02020603050405020304" pitchFamily="18" charset="0"/>
              </a:rPr>
              <a:t>động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Flowchart: Alternate Process 6"/>
          <p:cNvSpPr/>
          <p:nvPr/>
        </p:nvSpPr>
        <p:spPr>
          <a:xfrm>
            <a:off x="3632469" y="427767"/>
            <a:ext cx="5411115" cy="945037"/>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rung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chuyển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qua </a:t>
            </a:r>
            <a:r>
              <a:rPr lang="en-US" sz="2800" dirty="0" err="1">
                <a:solidFill>
                  <a:srgbClr val="FF0000"/>
                </a:solidFill>
                <a:latin typeface="Times New Roman" panose="02020603050405020304" pitchFamily="18" charset="0"/>
                <a:cs typeface="Times New Roman" panose="02020603050405020304" pitchFamily="18" charset="0"/>
              </a:rPr>
              <a:t>lại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quanh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một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vị</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bằng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Flowchart: Alternate Process 7"/>
          <p:cNvSpPr/>
          <p:nvPr/>
        </p:nvSpPr>
        <p:spPr>
          <a:xfrm>
            <a:off x="3717310" y="1905000"/>
            <a:ext cx="5198090" cy="1143000"/>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lan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truyền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môi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trường</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3" name="Rounded Rectangle 2"/>
          <p:cNvSpPr/>
          <p:nvPr/>
        </p:nvSpPr>
        <p:spPr>
          <a:xfrm>
            <a:off x="50656" y="1527143"/>
            <a:ext cx="1743926" cy="3883057"/>
          </a:xfrm>
          <a:prstGeom prst="round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3684" y="2362200"/>
            <a:ext cx="1457870" cy="2011582"/>
          </a:xfrm>
          <a:solidFill>
            <a:srgbClr val="00B050"/>
          </a:solidFill>
        </p:spPr>
        <p:txBody>
          <a:bodyPr>
            <a:normAutofit fontScale="90000"/>
          </a:bodyPr>
          <a:lstStyle/>
          <a:p>
            <a:r>
              <a:rPr lang="en-US" dirty="0"/>
              <a:t>SÓNG ÂM </a:t>
            </a:r>
          </a:p>
        </p:txBody>
      </p:sp>
      <p:sp>
        <p:nvSpPr>
          <p:cNvPr id="11" name="Striped Right Arrow 10"/>
          <p:cNvSpPr/>
          <p:nvPr/>
        </p:nvSpPr>
        <p:spPr>
          <a:xfrm rot="677393">
            <a:off x="1847381" y="3145437"/>
            <a:ext cx="1906757" cy="1344595"/>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âm</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12" name="Flowchart: Alternate Process 11"/>
          <p:cNvSpPr/>
          <p:nvPr/>
        </p:nvSpPr>
        <p:spPr>
          <a:xfrm>
            <a:off x="3793510" y="3429000"/>
            <a:ext cx="5198090" cy="1143000"/>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FF0000"/>
                </a:solidFill>
                <a:latin typeface="Times New Roman" panose="02020603050405020304" pitchFamily="18" charset="0"/>
                <a:cs typeface="Times New Roman" panose="02020603050405020304" pitchFamily="18" charset="0"/>
              </a:rPr>
              <a:t>Vật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âm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thanh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âm</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13" name="Striped Right Arrow 12"/>
          <p:cNvSpPr/>
          <p:nvPr/>
        </p:nvSpPr>
        <p:spPr>
          <a:xfrm rot="1025499">
            <a:off x="1769078" y="4593235"/>
            <a:ext cx="1906757" cy="1344595"/>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Sóng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âm</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4" name="Flowchart: Alternate Process 13"/>
          <p:cNvSpPr/>
          <p:nvPr/>
        </p:nvSpPr>
        <p:spPr>
          <a:xfrm>
            <a:off x="3657600" y="5029200"/>
            <a:ext cx="5198090" cy="1143000"/>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từ</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âm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lan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truyền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môi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trường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sóng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âm</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4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heel(1)">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heel(1)">
                                      <p:cBhvr>
                                        <p:cTn id="5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P spid="8" grpId="0" animBg="1"/>
      <p:bldP spid="3" grpId="0" animBg="1"/>
      <p:bldP spid="2"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870" y="893470"/>
            <a:ext cx="4221332" cy="5542840"/>
          </a:xfrm>
        </p:spPr>
        <p:txBody>
          <a:bodyPr>
            <a:normAutofit lnSpcReduction="10000"/>
          </a:bodyPr>
          <a:lstStyle/>
          <a:p>
            <a:pPr marL="0" indent="0">
              <a:buNone/>
            </a:pPr>
            <a:r>
              <a:rPr lang="vi-VN" sz="3200" dirty="0">
                <a:solidFill>
                  <a:srgbClr val="002060"/>
                </a:solidFill>
                <a:latin typeface="+mj-lt"/>
              </a:rPr>
              <a:t>Cuộc sống ngoài vũ trụ rất khác với những gì diễn ra trên Trái Đất. Ngay cả những việc vô cùng đơn giản như giao tiếp cũng cần những thiết bị hỗ trợ mới có thể thực hiện được. </a:t>
            </a:r>
            <a:endParaRPr lang="en-US" sz="3200" dirty="0">
              <a:solidFill>
                <a:srgbClr val="002060"/>
              </a:solidFill>
              <a:latin typeface="+mj-lt"/>
            </a:endParaRPr>
          </a:p>
          <a:p>
            <a:pPr marL="0" indent="0">
              <a:buNone/>
            </a:pPr>
            <a:r>
              <a:rPr lang="en-US" sz="3200" dirty="0">
                <a:solidFill>
                  <a:srgbClr val="002060"/>
                </a:solidFill>
                <a:latin typeface="+mj-lt"/>
              </a:rPr>
              <a:t>- </a:t>
            </a:r>
            <a:r>
              <a:rPr lang="vi-VN" sz="3200" dirty="0">
                <a:solidFill>
                  <a:srgbClr val="002060"/>
                </a:solidFill>
                <a:latin typeface="+mj-lt"/>
              </a:rPr>
              <a:t>Âm thanh chỉ có thể truyền trong vật chất bởi bản chất của nó là sóng. </a:t>
            </a:r>
            <a:endParaRPr lang="en-US" sz="3200" dirty="0">
              <a:solidFill>
                <a:srgbClr val="002060"/>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0651" y="3128554"/>
            <a:ext cx="4307889" cy="31546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0651" y="0"/>
            <a:ext cx="4307889" cy="3128554"/>
          </a:xfrm>
          <a:prstGeom prst="rect">
            <a:avLst/>
          </a:prstGeom>
        </p:spPr>
      </p:pic>
      <p:sp>
        <p:nvSpPr>
          <p:cNvPr id="6" name="Subtitle 2"/>
          <p:cNvSpPr txBox="1">
            <a:spLocks/>
          </p:cNvSpPr>
          <p:nvPr/>
        </p:nvSpPr>
        <p:spPr>
          <a:xfrm>
            <a:off x="344421" y="69054"/>
            <a:ext cx="5647331" cy="13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dirty="0">
                <a:solidFill>
                  <a:srgbClr val="FF0000"/>
                </a:solidFill>
                <a:latin typeface="Times New Roman" panose="02020603050405020304" pitchFamily="18" charset="0"/>
                <a:cs typeface="Times New Roman" panose="02020603050405020304" pitchFamily="18" charset="0"/>
              </a:rPr>
              <a:t>CÓ THỂ EM CHƯA BIẾT</a:t>
            </a:r>
          </a:p>
        </p:txBody>
      </p:sp>
    </p:spTree>
    <p:extLst>
      <p:ext uri="{BB962C8B-B14F-4D97-AF65-F5344CB8AC3E}">
        <p14:creationId xmlns:p14="http://schemas.microsoft.com/office/powerpoint/2010/main" val="353359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076446"/>
            <a:ext cx="4242816" cy="1608881"/>
          </a:xfrm>
        </p:spPr>
        <p:txBody>
          <a:bodyPr>
            <a:noAutofit/>
          </a:bodyPr>
          <a:lstStyle/>
          <a:p>
            <a:pPr algn="l"/>
            <a:r>
              <a:rPr lang="en-US" sz="3600" b="1" dirty="0" err="1">
                <a:solidFill>
                  <a:srgbClr val="FF0000"/>
                </a:solidFill>
                <a:latin typeface="Times New Roman" panose="02020603050405020304" pitchFamily="18" charset="0"/>
                <a:cs typeface="Times New Roman" panose="02020603050405020304" pitchFamily="18" charset="0"/>
              </a:rPr>
              <a:t>Tại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ngoài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vũ</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trụ</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phi </a:t>
            </a:r>
            <a:r>
              <a:rPr lang="en-US" sz="3600" b="1" dirty="0" err="1">
                <a:solidFill>
                  <a:srgbClr val="FF0000"/>
                </a:solidFill>
                <a:latin typeface="Times New Roman" panose="02020603050405020304" pitchFamily="18" charset="0"/>
                <a:cs typeface="Times New Roman" panose="02020603050405020304" pitchFamily="18" charset="0"/>
              </a:rPr>
              <a:t>hành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chuyện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bằng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bộ</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kí</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hiệu</a:t>
            </a:r>
            <a:r>
              <a:rPr lang="en-US" sz="3600" b="1" dirty="0">
                <a:solidFill>
                  <a:srgbClr val="FF0000"/>
                </a:solidFill>
                <a:latin typeface="Times New Roman" panose="02020603050405020304" pitchFamily="18" charset="0"/>
                <a:cs typeface="Times New Roman" panose="02020603050405020304" pitchFamily="18" charset="0"/>
              </a:rPr>
              <a:t>?</a:t>
            </a:r>
            <a:br>
              <a:rPr lang="vi-VN" sz="3600" b="1" dirty="0">
                <a:solidFill>
                  <a:srgbClr val="FF0000"/>
                </a:solidFill>
                <a:latin typeface="Times New Roman" panose="02020603050405020304" pitchFamily="18" charset="0"/>
                <a:cs typeface="Times New Roman" panose="02020603050405020304" pitchFamily="18" charset="0"/>
              </a:rPr>
            </a:br>
            <a:br>
              <a:rPr lang="vi-VN" sz="3600" b="1" dirty="0">
                <a:solidFill>
                  <a:srgbClr val="FF0000"/>
                </a:solidFill>
                <a:latin typeface="Times New Roman" panose="02020603050405020304" pitchFamily="18" charset="0"/>
                <a:cs typeface="Times New Roman" panose="02020603050405020304" pitchFamily="18" charset="0"/>
              </a:rPr>
            </a:b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6" name="Picture 2" descr="Trong vũ trụ không truyền được âm thanh, vậy các nhà du hành nói chuyện kiểu gì?-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8848" y="138896"/>
            <a:ext cx="4572000" cy="6719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29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048000"/>
            <a:ext cx="24384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3" y="1751013"/>
            <a:ext cx="3419475"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 y="457200"/>
            <a:ext cx="9004300" cy="1200150"/>
          </a:xfrm>
          <a:prstGeom prst="rect">
            <a:avLst/>
          </a:prstGeom>
          <a:noFill/>
        </p:spPr>
        <p:txBody>
          <a:bodyPr>
            <a:spAutoFit/>
          </a:bodyPr>
          <a:lstStyle/>
          <a:p>
            <a:pPr>
              <a:defRPr/>
            </a:pPr>
            <a:r>
              <a:rPr lang="en-US" sz="3600" b="1">
                <a:solidFill>
                  <a:schemeClr val="accent1">
                    <a:lumMod val="75000"/>
                  </a:schemeClr>
                </a:solidFill>
                <a:latin typeface="Times New Roman" panose="02020603050405020304" pitchFamily="18" charset="0"/>
                <a:cs typeface="Times New Roman" panose="02020603050405020304" pitchFamily="18" charset="0"/>
              </a:rPr>
              <a:t>Em có thể thổi vào cái chai làm cho nó phát ra âm thanh không ?</a:t>
            </a:r>
          </a:p>
        </p:txBody>
      </p:sp>
    </p:spTree>
    <p:extLst>
      <p:ext uri="{BB962C8B-B14F-4D97-AF65-F5344CB8AC3E}">
        <p14:creationId xmlns:p14="http://schemas.microsoft.com/office/powerpoint/2010/main" val="434674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Hình nền powerpoint đơn giản [TẢI MIỄN PHÍ]"/>
          <p:cNvSpPr>
            <a:spLocks noChangeAspect="1" noChangeArrowheads="1"/>
          </p:cNvSpPr>
          <p:nvPr/>
        </p:nvSpPr>
        <p:spPr bwMode="auto">
          <a:xfrm>
            <a:off x="1259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Hình nền powerpoint đơn giản [TẢI MIỄN PHÍ]"/>
          <p:cNvSpPr>
            <a:spLocks noChangeAspect="1" noChangeArrowheads="1"/>
          </p:cNvSpPr>
          <p:nvPr/>
        </p:nvSpPr>
        <p:spPr bwMode="auto">
          <a:xfrm>
            <a:off x="1259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2" name="Picture 6" descr="Hình nền powerpoint đơn giản [TẢI MIỄN PHÍ]"/>
          <p:cNvPicPr>
            <a:picLocks noChangeAspect="1" noChangeArrowheads="1"/>
          </p:cNvPicPr>
          <p:nvPr/>
        </p:nvPicPr>
        <p:blipFill>
          <a:blip r:embed="rId2"/>
          <a:srcRect/>
          <a:stretch>
            <a:fillRect/>
          </a:stretch>
        </p:blipFill>
        <p:spPr bwMode="auto">
          <a:xfrm>
            <a:off x="1" y="0"/>
            <a:ext cx="9143999" cy="6858000"/>
          </a:xfrm>
          <a:prstGeom prst="rect">
            <a:avLst/>
          </a:prstGeom>
          <a:noFill/>
        </p:spPr>
      </p:pic>
      <p:sp>
        <p:nvSpPr>
          <p:cNvPr id="5" name="Rectangle 4"/>
          <p:cNvSpPr/>
          <p:nvPr/>
        </p:nvSpPr>
        <p:spPr>
          <a:xfrm>
            <a:off x="762000" y="1143000"/>
            <a:ext cx="7391400" cy="923330"/>
          </a:xfrm>
          <a:prstGeom prst="rect">
            <a:avLst/>
          </a:prstGeom>
          <a:noFill/>
        </p:spPr>
        <p:txBody>
          <a:bodyPr wrap="square" lIns="91440" tIns="45720" rIns="91440" bIns="45720">
            <a:spAutoFit/>
          </a:bodyPr>
          <a:lstStyle/>
          <a:p>
            <a:pPr algn="ctr"/>
            <a:r>
              <a:rPr lang="en-US" sz="54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pitchFamily="18" charset="0"/>
                <a:cs typeface="Times New Roman" pitchFamily="18" charset="0"/>
              </a:rPr>
              <a:t>NHIỆM VỤ </a:t>
            </a:r>
            <a:r>
              <a:rPr lang="vi-VN" sz="54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pitchFamily="18" charset="0"/>
                <a:cs typeface="Times New Roman" pitchFamily="18" charset="0"/>
              </a:rPr>
              <a:t>VỀ NHÀ</a:t>
            </a:r>
            <a:endParaRPr lang="en-US" sz="54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6" name="Rectangle 5"/>
          <p:cNvSpPr/>
          <p:nvPr/>
        </p:nvSpPr>
        <p:spPr>
          <a:xfrm>
            <a:off x="1143000" y="2209802"/>
            <a:ext cx="7467600" cy="646331"/>
          </a:xfrm>
          <a:prstGeom prst="rect">
            <a:avLst/>
          </a:prstGeom>
        </p:spPr>
        <p:txBody>
          <a:bodyPr wrap="square">
            <a:spAutoFit/>
          </a:bodyPr>
          <a:lstStyle/>
          <a:p>
            <a:r>
              <a:rPr lang="vi-VN" sz="3600" dirty="0">
                <a:latin typeface="Times New Roman" pitchFamily="18" charset="0"/>
                <a:cs typeface="Times New Roman" pitchFamily="18" charset="0"/>
              </a:rPr>
              <a:t>Ôn tập lại các kiến thức cơ bản đã học </a:t>
            </a:r>
            <a:endParaRPr lang="en-US" sz="3600" dirty="0"/>
          </a:p>
        </p:txBody>
      </p:sp>
      <p:sp>
        <p:nvSpPr>
          <p:cNvPr id="7" name="Rectangle 6"/>
          <p:cNvSpPr/>
          <p:nvPr/>
        </p:nvSpPr>
        <p:spPr>
          <a:xfrm>
            <a:off x="1143001" y="2895602"/>
            <a:ext cx="7238999" cy="1200329"/>
          </a:xfrm>
          <a:prstGeom prst="rect">
            <a:avLst/>
          </a:prstGeom>
        </p:spPr>
        <p:txBody>
          <a:bodyPr wrap="square">
            <a:spAutoFit/>
          </a:bodyPr>
          <a:lstStyle/>
          <a:p>
            <a:r>
              <a:rPr lang="vi-VN" sz="3600" dirty="0">
                <a:latin typeface="Times New Roman" pitchFamily="18" charset="0"/>
                <a:cs typeface="Times New Roman" pitchFamily="18" charset="0"/>
              </a:rPr>
              <a:t>Xem trước </a:t>
            </a:r>
            <a:r>
              <a:rPr lang="en-US" sz="3600" dirty="0" err="1">
                <a:latin typeface="Times New Roman" pitchFamily="18" charset="0"/>
                <a:cs typeface="Times New Roman" pitchFamily="18" charset="0"/>
              </a:rPr>
              <a:t>mục</a:t>
            </a:r>
            <a:r>
              <a:rPr lang="en-US" sz="3600" dirty="0">
                <a:latin typeface="Times New Roman" pitchFamily="18" charset="0"/>
                <a:cs typeface="Times New Roman" pitchFamily="18" charset="0"/>
              </a:rPr>
              <a:t> 2, 3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12. </a:t>
            </a:r>
            <a:r>
              <a:rPr lang="en-US" sz="3600" dirty="0" err="1">
                <a:latin typeface="Times New Roman" pitchFamily="18" charset="0"/>
                <a:cs typeface="Times New Roman" pitchFamily="18" charset="0"/>
              </a:rPr>
              <a:t>Sóng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âm</a:t>
            </a:r>
            <a:endParaRPr lang="en-US" sz="3600" dirty="0"/>
          </a:p>
        </p:txBody>
      </p:sp>
    </p:spTree>
    <p:extLst>
      <p:ext uri="{BB962C8B-B14F-4D97-AF65-F5344CB8AC3E}">
        <p14:creationId xmlns:p14="http://schemas.microsoft.com/office/powerpoint/2010/main" val="160005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plus(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95800"/>
            <a:ext cx="8839200" cy="169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0"/>
            <a:ext cx="7467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10407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Tieng vo tay.wav"/>
          </p:stSnd>
        </p:sndAc>
      </p:transition>
    </mc:Choice>
    <mc:Fallback xmlns="">
      <p:transition spd="slow">
        <p:split orient="vert"/>
        <p:sndAc>
          <p:stSnd>
            <p:snd r:embed="rId5" name="Tieng vo ta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457200" y="1600200"/>
            <a:ext cx="7467600"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800" b="1" dirty="0">
                <a:latin typeface="Times New Roman" panose="02020603050405020304" pitchFamily="18" charset="0"/>
                <a:cs typeface="Times New Roman" panose="02020603050405020304" pitchFamily="18" charset="0"/>
              </a:rPr>
              <a:t>1. </a:t>
            </a:r>
            <a:r>
              <a:rPr lang="en-US" sz="3800" b="1" dirty="0" err="1">
                <a:latin typeface="Times New Roman" panose="02020603050405020304" pitchFamily="18" charset="0"/>
                <a:cs typeface="Times New Roman" panose="02020603050405020304" pitchFamily="18" charset="0"/>
              </a:rPr>
              <a:t>Tìm</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hiểu</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về</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dao</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động</a:t>
            </a:r>
            <a:endParaRPr lang="en-US" sz="3800" b="1" dirty="0">
              <a:latin typeface="Times New Roman" panose="02020603050405020304" pitchFamily="18" charset="0"/>
              <a:cs typeface="Times New Roman" panose="02020603050405020304" pitchFamily="18" charset="0"/>
            </a:endParaRPr>
          </a:p>
        </p:txBody>
      </p:sp>
      <p:sp>
        <p:nvSpPr>
          <p:cNvPr id="8" name="Subtitle 2"/>
          <p:cNvSpPr txBox="1">
            <a:spLocks/>
          </p:cNvSpPr>
          <p:nvPr/>
        </p:nvSpPr>
        <p:spPr>
          <a:xfrm>
            <a:off x="703204" y="2133600"/>
            <a:ext cx="5849996"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800" b="1" dirty="0">
                <a:latin typeface="Times New Roman" panose="02020603050405020304" pitchFamily="18" charset="0"/>
                <a:cs typeface="Times New Roman" panose="02020603050405020304" pitchFamily="18" charset="0"/>
              </a:rPr>
              <a:t>a. </a:t>
            </a:r>
            <a:r>
              <a:rPr lang="en-US" sz="3800" b="1" dirty="0" err="1">
                <a:latin typeface="Times New Roman" panose="02020603050405020304" pitchFamily="18" charset="0"/>
                <a:cs typeface="Times New Roman" panose="02020603050405020304" pitchFamily="18" charset="0"/>
              </a:rPr>
              <a:t>Thí</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nghiệm</a:t>
            </a:r>
            <a:r>
              <a:rPr lang="en-US" sz="3800" b="1" dirty="0">
                <a:latin typeface="Times New Roman" panose="02020603050405020304" pitchFamily="18" charset="0"/>
                <a:cs typeface="Times New Roman" panose="02020603050405020304" pitchFamily="18" charset="0"/>
              </a:rPr>
              <a:t>: </a:t>
            </a:r>
          </a:p>
        </p:txBody>
      </p:sp>
      <p:sp>
        <p:nvSpPr>
          <p:cNvPr id="12" name="Title 1"/>
          <p:cNvSpPr txBox="1">
            <a:spLocks/>
          </p:cNvSpPr>
          <p:nvPr/>
        </p:nvSpPr>
        <p:spPr>
          <a:xfrm>
            <a:off x="703204" y="3048000"/>
            <a:ext cx="788670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latin typeface="Times New Roman" panose="02020603050405020304" pitchFamily="18" charset="0"/>
                <a:cs typeface="Times New Roman" panose="02020603050405020304" pitchFamily="18" charset="0"/>
              </a:rPr>
              <a:t>Kéo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nặng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nặng</a:t>
            </a:r>
            <a:r>
              <a:rPr lang="en-US" dirty="0">
                <a:latin typeface="Times New Roman" panose="02020603050405020304" pitchFamily="18" charset="0"/>
                <a:cs typeface="Times New Roman" panose="02020603050405020304" pitchFamily="18" charset="0"/>
              </a:rPr>
              <a:t>.</a:t>
            </a:r>
          </a:p>
        </p:txBody>
      </p:sp>
      <p:sp>
        <p:nvSpPr>
          <p:cNvPr id="14" name="Subtitle 2"/>
          <p:cNvSpPr txBox="1">
            <a:spLocks noGrp="1"/>
          </p:cNvSpPr>
          <p:nvPr>
            <p:ph idx="1"/>
          </p:nvPr>
        </p:nvSpPr>
        <p:spPr>
          <a:xfrm>
            <a:off x="767498" y="4303649"/>
            <a:ext cx="8376502" cy="15637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800" b="1" dirty="0">
                <a:latin typeface="Times New Roman" pitchFamily="18" charset="0"/>
                <a:cs typeface="Times New Roman" pitchFamily="18" charset="0"/>
                <a:sym typeface="Wingdings" pitchFamily="2" charset="2"/>
              </a:rPr>
              <a:t>b. </a:t>
            </a:r>
            <a:r>
              <a:rPr lang="en-US" sz="3800" b="1" dirty="0" err="1">
                <a:latin typeface="Times New Roman" pitchFamily="18" charset="0"/>
                <a:cs typeface="Times New Roman" pitchFamily="18" charset="0"/>
                <a:sym typeface="Wingdings" pitchFamily="2" charset="2"/>
              </a:rPr>
              <a:t>Kết</a:t>
            </a:r>
            <a:r>
              <a:rPr lang="en-US" sz="3800" b="1" dirty="0">
                <a:latin typeface="Times New Roman" pitchFamily="18" charset="0"/>
                <a:cs typeface="Times New Roman" pitchFamily="18" charset="0"/>
                <a:sym typeface="Wingdings" pitchFamily="2" charset="2"/>
              </a:rPr>
              <a:t> </a:t>
            </a:r>
            <a:r>
              <a:rPr lang="en-US" sz="3800" b="1" dirty="0" err="1">
                <a:latin typeface="Times New Roman" pitchFamily="18" charset="0"/>
                <a:cs typeface="Times New Roman" pitchFamily="18" charset="0"/>
                <a:sym typeface="Wingdings" pitchFamily="2" charset="2"/>
              </a:rPr>
              <a:t>luận</a:t>
            </a:r>
            <a:r>
              <a:rPr lang="en-US" sz="3800" b="1" dirty="0">
                <a:latin typeface="Times New Roman" pitchFamily="18" charset="0"/>
                <a:cs typeface="Times New Roman" pitchFamily="18" charset="0"/>
                <a:sym typeface="Wingdings" pitchFamily="2" charset="2"/>
              </a:rPr>
              <a:t>:</a:t>
            </a:r>
          </a:p>
          <a:p>
            <a:pPr marL="0" indent="0">
              <a:buNone/>
            </a:pPr>
            <a:r>
              <a:rPr lang="en-US" sz="3800" b="1" dirty="0">
                <a:solidFill>
                  <a:srgbClr val="002060"/>
                </a:solidFill>
                <a:latin typeface="Times New Roman" pitchFamily="18" charset="0"/>
                <a:cs typeface="Times New Roman" pitchFamily="18" charset="0"/>
                <a:sym typeface="Wingdings" pitchFamily="2" charset="2"/>
              </a:rPr>
              <a:t> </a:t>
            </a:r>
            <a:r>
              <a:rPr lang="en-US" sz="3800" dirty="0" err="1">
                <a:solidFill>
                  <a:srgbClr val="002060"/>
                </a:solidFill>
                <a:latin typeface="Times New Roman" pitchFamily="18" charset="0"/>
                <a:cs typeface="Times New Roman" pitchFamily="18" charset="0"/>
                <a:sym typeface="Wingdings" pitchFamily="2" charset="2"/>
              </a:rPr>
              <a:t>Sự</a:t>
            </a:r>
            <a:r>
              <a:rPr lang="en-US" sz="3800" dirty="0">
                <a:solidFill>
                  <a:srgbClr val="002060"/>
                </a:solidFill>
                <a:latin typeface="Times New Roman" pitchFamily="18" charset="0"/>
                <a:cs typeface="Times New Roman" pitchFamily="18" charset="0"/>
                <a:sym typeface="Wingdings" pitchFamily="2" charset="2"/>
              </a:rPr>
              <a:t> rung </a:t>
            </a:r>
            <a:r>
              <a:rPr lang="en-US" sz="3800" dirty="0" err="1">
                <a:solidFill>
                  <a:srgbClr val="002060"/>
                </a:solidFill>
                <a:latin typeface="Times New Roman" pitchFamily="18" charset="0"/>
                <a:cs typeface="Times New Roman" pitchFamily="18" charset="0"/>
                <a:sym typeface="Wingdings" pitchFamily="2" charset="2"/>
              </a:rPr>
              <a:t>động</a:t>
            </a:r>
            <a:r>
              <a:rPr lang="en-US" sz="3800" dirty="0">
                <a:solidFill>
                  <a:srgbClr val="002060"/>
                </a:solidFill>
                <a:latin typeface="Times New Roman" pitchFamily="18" charset="0"/>
                <a:cs typeface="Times New Roman" pitchFamily="18" charset="0"/>
                <a:sym typeface="Wingdings" pitchFamily="2" charset="2"/>
              </a:rPr>
              <a:t> hay </a:t>
            </a:r>
            <a:r>
              <a:rPr lang="en-US" sz="3800" b="1" dirty="0" err="1">
                <a:solidFill>
                  <a:srgbClr val="002060"/>
                </a:solidFill>
                <a:latin typeface="Times New Roman" pitchFamily="18" charset="0"/>
                <a:cs typeface="Times New Roman" pitchFamily="18" charset="0"/>
                <a:sym typeface="Wingdings" pitchFamily="2" charset="2"/>
              </a:rPr>
              <a:t>c</a:t>
            </a:r>
            <a:r>
              <a:rPr lang="en-US" sz="3800" dirty="0" err="1">
                <a:solidFill>
                  <a:srgbClr val="002060"/>
                </a:solidFill>
                <a:latin typeface="Times New Roman" panose="02020603050405020304" pitchFamily="18" charset="0"/>
                <a:cs typeface="Times New Roman" panose="02020603050405020304" pitchFamily="18" charset="0"/>
              </a:rPr>
              <a:t>huyển</a:t>
            </a:r>
            <a:r>
              <a:rPr lang="en-US" sz="3800" dirty="0">
                <a:solidFill>
                  <a:srgbClr val="002060"/>
                </a:solidFill>
                <a:latin typeface="Times New Roman" panose="02020603050405020304" pitchFamily="18" charset="0"/>
                <a:cs typeface="Times New Roman" panose="02020603050405020304" pitchFamily="18" charset="0"/>
              </a:rPr>
              <a:t> </a:t>
            </a:r>
            <a:r>
              <a:rPr lang="en-US" sz="3800" dirty="0" err="1">
                <a:solidFill>
                  <a:srgbClr val="002060"/>
                </a:solidFill>
                <a:latin typeface="Times New Roman" panose="02020603050405020304" pitchFamily="18" charset="0"/>
                <a:cs typeface="Times New Roman" panose="02020603050405020304" pitchFamily="18" charset="0"/>
              </a:rPr>
              <a:t>động</a:t>
            </a:r>
            <a:r>
              <a:rPr lang="en-US" sz="3800" dirty="0">
                <a:solidFill>
                  <a:srgbClr val="002060"/>
                </a:solidFill>
                <a:latin typeface="Times New Roman" panose="02020603050405020304" pitchFamily="18" charset="0"/>
                <a:cs typeface="Times New Roman" panose="02020603050405020304" pitchFamily="18" charset="0"/>
              </a:rPr>
              <a:t> qua </a:t>
            </a:r>
            <a:r>
              <a:rPr lang="en-US" sz="3800" dirty="0" err="1">
                <a:solidFill>
                  <a:srgbClr val="002060"/>
                </a:solidFill>
                <a:latin typeface="Times New Roman" panose="02020603050405020304" pitchFamily="18" charset="0"/>
                <a:cs typeface="Times New Roman" panose="02020603050405020304" pitchFamily="18" charset="0"/>
              </a:rPr>
              <a:t>lại</a:t>
            </a:r>
            <a:r>
              <a:rPr lang="en-US" sz="3800" dirty="0">
                <a:solidFill>
                  <a:srgbClr val="002060"/>
                </a:solidFill>
                <a:latin typeface="Times New Roman" panose="02020603050405020304" pitchFamily="18" charset="0"/>
                <a:cs typeface="Times New Roman" panose="02020603050405020304" pitchFamily="18" charset="0"/>
              </a:rPr>
              <a:t> </a:t>
            </a:r>
            <a:r>
              <a:rPr lang="en-US" sz="3800" dirty="0" err="1">
                <a:solidFill>
                  <a:srgbClr val="002060"/>
                </a:solidFill>
                <a:latin typeface="Times New Roman" panose="02020603050405020304" pitchFamily="18" charset="0"/>
                <a:cs typeface="Times New Roman" panose="02020603050405020304" pitchFamily="18" charset="0"/>
              </a:rPr>
              <a:t>quanh</a:t>
            </a:r>
            <a:r>
              <a:rPr lang="en-US" sz="3800" dirty="0">
                <a:solidFill>
                  <a:srgbClr val="002060"/>
                </a:solidFill>
                <a:latin typeface="Times New Roman" panose="02020603050405020304" pitchFamily="18" charset="0"/>
                <a:cs typeface="Times New Roman" panose="02020603050405020304" pitchFamily="18" charset="0"/>
              </a:rPr>
              <a:t> </a:t>
            </a:r>
            <a:r>
              <a:rPr lang="en-US" sz="3800" dirty="0" err="1">
                <a:solidFill>
                  <a:srgbClr val="002060"/>
                </a:solidFill>
                <a:latin typeface="Times New Roman" panose="02020603050405020304" pitchFamily="18" charset="0"/>
                <a:cs typeface="Times New Roman" panose="02020603050405020304" pitchFamily="18" charset="0"/>
              </a:rPr>
              <a:t>vị</a:t>
            </a:r>
            <a:r>
              <a:rPr lang="en-US" sz="3800" dirty="0">
                <a:solidFill>
                  <a:srgbClr val="002060"/>
                </a:solidFill>
                <a:latin typeface="Times New Roman" panose="02020603050405020304" pitchFamily="18" charset="0"/>
                <a:cs typeface="Times New Roman" panose="02020603050405020304" pitchFamily="18" charset="0"/>
              </a:rPr>
              <a:t> </a:t>
            </a:r>
            <a:r>
              <a:rPr lang="en-US" sz="3800" dirty="0" err="1">
                <a:solidFill>
                  <a:srgbClr val="002060"/>
                </a:solidFill>
                <a:latin typeface="Times New Roman" panose="02020603050405020304" pitchFamily="18" charset="0"/>
                <a:cs typeface="Times New Roman" panose="02020603050405020304" pitchFamily="18" charset="0"/>
              </a:rPr>
              <a:t>trí</a:t>
            </a:r>
            <a:r>
              <a:rPr lang="en-US" sz="3800" dirty="0">
                <a:solidFill>
                  <a:srgbClr val="002060"/>
                </a:solidFill>
                <a:latin typeface="Times New Roman" panose="02020603050405020304" pitchFamily="18" charset="0"/>
                <a:cs typeface="Times New Roman" panose="02020603050405020304" pitchFamily="18" charset="0"/>
              </a:rPr>
              <a:t> </a:t>
            </a:r>
            <a:r>
              <a:rPr lang="en-US" sz="3800" dirty="0" err="1">
                <a:solidFill>
                  <a:srgbClr val="002060"/>
                </a:solidFill>
                <a:latin typeface="Times New Roman" panose="02020603050405020304" pitchFamily="18" charset="0"/>
                <a:cs typeface="Times New Roman" panose="02020603050405020304" pitchFamily="18" charset="0"/>
              </a:rPr>
              <a:t>cân</a:t>
            </a:r>
            <a:r>
              <a:rPr lang="en-US" sz="3800" dirty="0">
                <a:solidFill>
                  <a:srgbClr val="002060"/>
                </a:solidFill>
                <a:latin typeface="Times New Roman" panose="02020603050405020304" pitchFamily="18" charset="0"/>
                <a:cs typeface="Times New Roman" panose="02020603050405020304" pitchFamily="18" charset="0"/>
              </a:rPr>
              <a:t> </a:t>
            </a:r>
            <a:r>
              <a:rPr lang="en-US" sz="3800" dirty="0" err="1">
                <a:solidFill>
                  <a:srgbClr val="002060"/>
                </a:solidFill>
                <a:latin typeface="Times New Roman" panose="02020603050405020304" pitchFamily="18" charset="0"/>
                <a:cs typeface="Times New Roman" panose="02020603050405020304" pitchFamily="18" charset="0"/>
              </a:rPr>
              <a:t>bằng</a:t>
            </a:r>
            <a:r>
              <a:rPr lang="en-US" sz="3800" dirty="0">
                <a:solidFill>
                  <a:srgbClr val="002060"/>
                </a:solidFill>
                <a:latin typeface="Times New Roman" panose="02020603050405020304" pitchFamily="18" charset="0"/>
                <a:cs typeface="Times New Roman" panose="02020603050405020304" pitchFamily="18" charset="0"/>
              </a:rPr>
              <a:t> </a:t>
            </a:r>
            <a:r>
              <a:rPr lang="en-US" sz="3800" dirty="0" err="1">
                <a:solidFill>
                  <a:srgbClr val="002060"/>
                </a:solidFill>
                <a:latin typeface="Times New Roman" panose="02020603050405020304" pitchFamily="18" charset="0"/>
                <a:cs typeface="Times New Roman" panose="02020603050405020304" pitchFamily="18" charset="0"/>
              </a:rPr>
              <a:t>gọi</a:t>
            </a:r>
            <a:r>
              <a:rPr lang="en-US" sz="3800" dirty="0">
                <a:solidFill>
                  <a:srgbClr val="002060"/>
                </a:solidFill>
                <a:latin typeface="Times New Roman" panose="02020603050405020304" pitchFamily="18" charset="0"/>
                <a:cs typeface="Times New Roman" panose="02020603050405020304" pitchFamily="18" charset="0"/>
              </a:rPr>
              <a:t> </a:t>
            </a:r>
            <a:r>
              <a:rPr lang="en-US" sz="3800" dirty="0" err="1">
                <a:solidFill>
                  <a:srgbClr val="002060"/>
                </a:solidFill>
                <a:latin typeface="Times New Roman" panose="02020603050405020304" pitchFamily="18" charset="0"/>
                <a:cs typeface="Times New Roman" panose="02020603050405020304" pitchFamily="18" charset="0"/>
              </a:rPr>
              <a:t>là</a:t>
            </a:r>
            <a:r>
              <a:rPr lang="en-US" sz="3800" dirty="0">
                <a:solidFill>
                  <a:srgbClr val="002060"/>
                </a:solidFill>
                <a:latin typeface="Times New Roman" panose="02020603050405020304" pitchFamily="18" charset="0"/>
                <a:cs typeface="Times New Roman" panose="02020603050405020304" pitchFamily="18" charset="0"/>
              </a:rPr>
              <a:t>......................</a:t>
            </a:r>
          </a:p>
        </p:txBody>
      </p:sp>
      <p:sp>
        <p:nvSpPr>
          <p:cNvPr id="9" name="Subtitle 2"/>
          <p:cNvSpPr txBox="1">
            <a:spLocks/>
          </p:cNvSpPr>
          <p:nvPr/>
        </p:nvSpPr>
        <p:spPr>
          <a:xfrm>
            <a:off x="6117771" y="5584371"/>
            <a:ext cx="3810000"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800" b="1" dirty="0" err="1">
                <a:solidFill>
                  <a:srgbClr val="FF0000"/>
                </a:solidFill>
                <a:latin typeface="Times New Roman" panose="02020603050405020304" pitchFamily="18" charset="0"/>
                <a:cs typeface="Times New Roman" panose="02020603050405020304" pitchFamily="18" charset="0"/>
              </a:rPr>
              <a:t>dao</a:t>
            </a:r>
            <a:r>
              <a:rPr lang="en-US" sz="3800" b="1" dirty="0">
                <a:solidFill>
                  <a:srgbClr val="FF0000"/>
                </a:solidFill>
                <a:latin typeface="Times New Roman" panose="02020603050405020304" pitchFamily="18" charset="0"/>
                <a:cs typeface="Times New Roman" panose="02020603050405020304" pitchFamily="18" charset="0"/>
              </a:rPr>
              <a:t> </a:t>
            </a:r>
            <a:r>
              <a:rPr lang="en-US" sz="3800" b="1" dirty="0" err="1">
                <a:solidFill>
                  <a:srgbClr val="FF0000"/>
                </a:solidFill>
                <a:latin typeface="Times New Roman" panose="02020603050405020304" pitchFamily="18" charset="0"/>
                <a:cs typeface="Times New Roman" panose="02020603050405020304" pitchFamily="18" charset="0"/>
              </a:rPr>
              <a:t>động</a:t>
            </a:r>
            <a:endParaRPr lang="en-US" sz="3800" b="1" dirty="0">
              <a:solidFill>
                <a:srgbClr val="FF0000"/>
              </a:solidFill>
              <a:latin typeface="Times New Roman" panose="02020603050405020304" pitchFamily="18" charset="0"/>
              <a:cs typeface="Times New Roman" panose="02020603050405020304" pitchFamily="18" charset="0"/>
            </a:endParaRPr>
          </a:p>
        </p:txBody>
      </p:sp>
      <p:sp>
        <p:nvSpPr>
          <p:cNvPr id="11" name="Text Box 20"/>
          <p:cNvSpPr txBox="1">
            <a:spLocks noChangeArrowheads="1"/>
          </p:cNvSpPr>
          <p:nvPr/>
        </p:nvSpPr>
        <p:spPr bwMode="auto">
          <a:xfrm>
            <a:off x="1524000" y="41565"/>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a:solidFill>
                  <a:srgbClr val="0000FF"/>
                </a:solidFill>
                <a:latin typeface="Times New Roman" pitchFamily="18" charset="0"/>
                <a:cs typeface="Times New Roman" pitchFamily="18" charset="0"/>
              </a:rPr>
              <a:t>CHỦ ĐỀ 4 -ÂM THANH</a:t>
            </a:r>
          </a:p>
        </p:txBody>
      </p:sp>
      <p:sp>
        <p:nvSpPr>
          <p:cNvPr id="13" name="Text Box 20"/>
          <p:cNvSpPr txBox="1">
            <a:spLocks noChangeArrowheads="1"/>
          </p:cNvSpPr>
          <p:nvPr/>
        </p:nvSpPr>
        <p:spPr bwMode="auto">
          <a:xfrm>
            <a:off x="76200" y="924580"/>
            <a:ext cx="3657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4400" b="1" dirty="0">
                <a:solidFill>
                  <a:srgbClr val="0000FF"/>
                </a:solidFill>
                <a:latin typeface="Times New Roman" pitchFamily="18" charset="0"/>
                <a:cs typeface="Times New Roman" pitchFamily="18" charset="0"/>
              </a:rPr>
              <a:t>I. </a:t>
            </a:r>
            <a:r>
              <a:rPr lang="en-US" altLang="en-US" sz="4400" b="1" u="sng" dirty="0" err="1">
                <a:solidFill>
                  <a:srgbClr val="0000FF"/>
                </a:solidFill>
                <a:latin typeface="Times New Roman" pitchFamily="18" charset="0"/>
                <a:cs typeface="Times New Roman" pitchFamily="18" charset="0"/>
              </a:rPr>
              <a:t>Sóng</a:t>
            </a:r>
            <a:r>
              <a:rPr lang="en-US" altLang="en-US" sz="4400" b="1" u="sng" dirty="0">
                <a:solidFill>
                  <a:srgbClr val="0000FF"/>
                </a:solidFill>
                <a:latin typeface="Times New Roman" pitchFamily="18" charset="0"/>
                <a:cs typeface="Times New Roman" pitchFamily="18" charset="0"/>
              </a:rPr>
              <a:t> </a:t>
            </a:r>
            <a:r>
              <a:rPr lang="en-US" altLang="en-US" sz="4400" b="1" u="sng" dirty="0" err="1">
                <a:solidFill>
                  <a:srgbClr val="0000FF"/>
                </a:solidFill>
                <a:latin typeface="Times New Roman" pitchFamily="18" charset="0"/>
                <a:cs typeface="Times New Roman" pitchFamily="18" charset="0"/>
              </a:rPr>
              <a:t>âm</a:t>
            </a:r>
            <a:r>
              <a:rPr lang="en-US" altLang="en-US" sz="4400" b="1" u="sng" dirty="0">
                <a:solidFill>
                  <a:srgbClr val="0000FF"/>
                </a:solidFill>
                <a:latin typeface="Times New Roman" pitchFamily="18" charset="0"/>
                <a:cs typeface="Times New Roman" pitchFamily="18" charset="0"/>
              </a:rPr>
              <a:t> :</a:t>
            </a:r>
          </a:p>
        </p:txBody>
      </p:sp>
      <p:sp>
        <p:nvSpPr>
          <p:cNvPr id="15" name="Text Box 20"/>
          <p:cNvSpPr txBox="1">
            <a:spLocks noChangeArrowheads="1"/>
          </p:cNvSpPr>
          <p:nvPr/>
        </p:nvSpPr>
        <p:spPr bwMode="auto">
          <a:xfrm>
            <a:off x="1662550" y="498765"/>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a:solidFill>
                  <a:srgbClr val="FF0000"/>
                </a:solidFill>
                <a:latin typeface="Times New Roman" pitchFamily="18" charset="0"/>
                <a:cs typeface="Times New Roman" pitchFamily="18" charset="0"/>
              </a:rPr>
              <a:t>BÀI 12- MÔ TẢ SÓNG ÂM </a:t>
            </a:r>
          </a:p>
        </p:txBody>
      </p:sp>
    </p:spTree>
    <p:extLst>
      <p:ext uri="{BB962C8B-B14F-4D97-AF65-F5344CB8AC3E}">
        <p14:creationId xmlns:p14="http://schemas.microsoft.com/office/powerpoint/2010/main" val="26537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 calcmode="lin" valueType="num">
                                      <p:cBhvr additive="base">
                                        <p:cTn id="26"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xEl>
                                              <p:pRg st="1" end="1"/>
                                            </p:txEl>
                                          </p:spTgt>
                                        </p:tgtEl>
                                        <p:attrNameLst>
                                          <p:attrName>style.visibility</p:attrName>
                                        </p:attrNameLst>
                                      </p:cBhvr>
                                      <p:to>
                                        <p:strVal val="visible"/>
                                      </p:to>
                                    </p:set>
                                    <p:anim calcmode="lin" valueType="num">
                                      <p:cBhvr additive="base">
                                        <p:cTn id="32"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4"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85466" y="2548858"/>
            <a:ext cx="9058533" cy="20848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800" dirty="0" err="1">
                <a:latin typeface="Times New Roman" panose="02020603050405020304" pitchFamily="18" charset="0"/>
                <a:cs typeface="Times New Roman" panose="02020603050405020304" pitchFamily="18" charset="0"/>
              </a:rPr>
              <a:t>Tìm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thêm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một</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số</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ví</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dụ</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về</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dao</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động</a:t>
            </a:r>
            <a:r>
              <a:rPr lang="en-US" sz="3800" dirty="0">
                <a:latin typeface="Times New Roman" panose="02020603050405020304" pitchFamily="18" charset="0"/>
                <a:cs typeface="Times New Roman" panose="02020603050405020304" pitchFamily="18" charset="0"/>
              </a:rPr>
              <a:t>? </a:t>
            </a:r>
          </a:p>
          <a:p>
            <a:pPr marL="0" indent="0" algn="ctr">
              <a:buNone/>
            </a:pPr>
            <a:r>
              <a:rPr lang="en-US" sz="3800" dirty="0" err="1">
                <a:latin typeface="Times New Roman" panose="02020603050405020304" pitchFamily="18" charset="0"/>
                <a:cs typeface="Times New Roman" panose="02020603050405020304" pitchFamily="18" charset="0"/>
              </a:rPr>
              <a:t>Hoàn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thành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phiếu</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học</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tập</a:t>
            </a:r>
            <a:r>
              <a:rPr lang="en-US" sz="3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00242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Tìm thêm ví dụ về dao động (ảnh 2)"/>
          <p:cNvPicPr>
            <a:picLocks noChangeAspect="1" noChangeArrowheads="1"/>
          </p:cNvPicPr>
          <p:nvPr/>
        </p:nvPicPr>
        <p:blipFill>
          <a:blip r:embed="rId2"/>
          <a:srcRect/>
          <a:stretch>
            <a:fillRect/>
          </a:stretch>
        </p:blipFill>
        <p:spPr bwMode="auto">
          <a:xfrm>
            <a:off x="-63044" y="0"/>
            <a:ext cx="3815334" cy="2328672"/>
          </a:xfrm>
          <a:prstGeom prst="rect">
            <a:avLst/>
          </a:prstGeom>
          <a:noFill/>
        </p:spPr>
      </p:pic>
      <p:pic>
        <p:nvPicPr>
          <p:cNvPr id="5" name="Picture 6" descr="https://hoc24.vn/source/KHTN%207-%20Quy%C3%AAn/Ch%C6%B0%C6%A1ng%20IV/drum.gif"/>
          <p:cNvPicPr>
            <a:picLocks noChangeAspect="1" noChangeArrowheads="1" noCrop="1"/>
          </p:cNvPicPr>
          <p:nvPr/>
        </p:nvPicPr>
        <p:blipFill>
          <a:blip r:embed="rId3"/>
          <a:srcRect/>
          <a:stretch>
            <a:fillRect/>
          </a:stretch>
        </p:blipFill>
        <p:spPr bwMode="auto">
          <a:xfrm>
            <a:off x="4843969" y="-178429"/>
            <a:ext cx="4228973" cy="1660125"/>
          </a:xfrm>
          <a:prstGeom prst="rect">
            <a:avLst/>
          </a:prstGeom>
          <a:noFill/>
        </p:spPr>
      </p:pic>
      <p:pic>
        <p:nvPicPr>
          <p:cNvPr id="6" name="Picture 9" descr="https://hoc24.vn/source/KHTN%207-%20Quy%C3%AAn/Ch%C6%B0%C6%A1ng%20IV/Antiqued-Chester-Wall-Clock-with-Pendulum.gif"/>
          <p:cNvPicPr>
            <a:picLocks noChangeAspect="1" noChangeArrowheads="1"/>
          </p:cNvPicPr>
          <p:nvPr/>
        </p:nvPicPr>
        <p:blipFill>
          <a:blip r:embed="rId4"/>
          <a:srcRect/>
          <a:stretch>
            <a:fillRect/>
          </a:stretch>
        </p:blipFill>
        <p:spPr bwMode="auto">
          <a:xfrm>
            <a:off x="1004596" y="3581400"/>
            <a:ext cx="3262604" cy="1590212"/>
          </a:xfrm>
          <a:prstGeom prst="rect">
            <a:avLst/>
          </a:prstGeom>
          <a:noFill/>
        </p:spPr>
      </p:pic>
      <p:pic>
        <p:nvPicPr>
          <p:cNvPr id="7" name="Picture 6" descr="Trẻ bao nhiêu tuổi thì có thể dùng xích đu cho bé – Xích Đu Hà Nội"/>
          <p:cNvPicPr>
            <a:picLocks noChangeAspect="1" noChangeArrowheads="1"/>
          </p:cNvPicPr>
          <p:nvPr/>
        </p:nvPicPr>
        <p:blipFill>
          <a:blip r:embed="rId5"/>
          <a:srcRect/>
          <a:stretch>
            <a:fillRect/>
          </a:stretch>
        </p:blipFill>
        <p:spPr bwMode="auto">
          <a:xfrm>
            <a:off x="4747249" y="3080174"/>
            <a:ext cx="3971003" cy="1985052"/>
          </a:xfrm>
          <a:prstGeom prst="rect">
            <a:avLst/>
          </a:prstGeom>
          <a:noFill/>
        </p:spPr>
      </p:pic>
      <p:sp>
        <p:nvSpPr>
          <p:cNvPr id="8" name="Rectangle 7"/>
          <p:cNvSpPr/>
          <p:nvPr/>
        </p:nvSpPr>
        <p:spPr>
          <a:xfrm>
            <a:off x="163683" y="2438400"/>
            <a:ext cx="4333082" cy="1569660"/>
          </a:xfrm>
          <a:prstGeom prst="rect">
            <a:avLst/>
          </a:prstGeom>
        </p:spPr>
        <p:txBody>
          <a:bodyPr wrap="square">
            <a:spAutoFit/>
          </a:bodyPr>
          <a:lstStyle/>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gảy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đàn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dao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3200" dirty="0">
                <a:solidFill>
                  <a:schemeClr val="accent1">
                    <a:lumMod val="50000"/>
                  </a:schemeClr>
                </a:solidFill>
                <a:latin typeface="Times New Roman" panose="02020603050405020304" pitchFamily="18" charset="0"/>
                <a:cs typeface="Times New Roman" panose="02020603050405020304" pitchFamily="18" charset="0"/>
              </a:rPr>
              <a:t>.</a:t>
            </a:r>
          </a:p>
        </p:txBody>
      </p:sp>
      <p:sp>
        <p:nvSpPr>
          <p:cNvPr id="9" name="Rectangle 8"/>
          <p:cNvSpPr/>
          <p:nvPr/>
        </p:nvSpPr>
        <p:spPr>
          <a:xfrm>
            <a:off x="4747248" y="1606218"/>
            <a:ext cx="4396752" cy="1569660"/>
          </a:xfrm>
          <a:prstGeom prst="rect">
            <a:avLst/>
          </a:prstGeom>
        </p:spPr>
        <p:txBody>
          <a:bodyPr wrap="square">
            <a:spAutoFit/>
          </a:bodyPr>
          <a:lstStyle/>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b.</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đánh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trống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dao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10" name="Rectangle 9"/>
          <p:cNvSpPr/>
          <p:nvPr/>
        </p:nvSpPr>
        <p:spPr>
          <a:xfrm>
            <a:off x="76200" y="5029200"/>
            <a:ext cx="4636916" cy="1077218"/>
          </a:xfrm>
          <a:prstGeom prst="rect">
            <a:avLst/>
          </a:prstGeom>
        </p:spPr>
        <p:txBody>
          <a:bodyPr wrap="square">
            <a:spAutoFit/>
          </a:bodyPr>
          <a:lstStyle/>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c.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a:t>
            </a:r>
          </a:p>
        </p:txBody>
      </p:sp>
      <p:sp>
        <p:nvSpPr>
          <p:cNvPr id="11" name="Rectangle 10"/>
          <p:cNvSpPr/>
          <p:nvPr/>
        </p:nvSpPr>
        <p:spPr>
          <a:xfrm>
            <a:off x="4419600" y="5181600"/>
            <a:ext cx="5105400" cy="1077218"/>
          </a:xfrm>
          <a:prstGeom prst="rect">
            <a:avLst/>
          </a:prstGeom>
        </p:spPr>
        <p:txBody>
          <a:bodyPr wrap="square">
            <a:spAutoFit/>
          </a:bodyPr>
          <a:lstStyle/>
          <a:p>
            <a:r>
              <a:rPr lang="en-US" sz="3200" dirty="0">
                <a:latin typeface="Times New Roman" pitchFamily="18" charset="0"/>
                <a:cs typeface="Times New Roman" pitchFamily="18" charset="0"/>
              </a:rPr>
              <a:t>d.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a:t>
            </a:r>
          </a:p>
        </p:txBody>
      </p:sp>
      <p:sp>
        <p:nvSpPr>
          <p:cNvPr id="12" name="Subtitle 2"/>
          <p:cNvSpPr txBox="1">
            <a:spLocks/>
          </p:cNvSpPr>
          <p:nvPr/>
        </p:nvSpPr>
        <p:spPr>
          <a:xfrm>
            <a:off x="990600" y="2895600"/>
            <a:ext cx="2657063"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dây</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đàn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3" name="Subtitle 2"/>
          <p:cNvSpPr txBox="1">
            <a:spLocks/>
          </p:cNvSpPr>
          <p:nvPr/>
        </p:nvSpPr>
        <p:spPr>
          <a:xfrm>
            <a:off x="5886450" y="2057400"/>
            <a:ext cx="2343150"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err="1">
                <a:solidFill>
                  <a:srgbClr val="FF0000"/>
                </a:solidFill>
                <a:latin typeface="Times New Roman" panose="02020603050405020304" pitchFamily="18" charset="0"/>
                <a:cs typeface="Times New Roman" panose="02020603050405020304" pitchFamily="18" charset="0"/>
              </a:rPr>
              <a:t>mặt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trống</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4" name="Subtitle 2"/>
          <p:cNvSpPr txBox="1">
            <a:spLocks/>
          </p:cNvSpPr>
          <p:nvPr/>
        </p:nvSpPr>
        <p:spPr>
          <a:xfrm>
            <a:off x="0" y="5486400"/>
            <a:ext cx="3643604"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quả</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lắc</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5" name="Subtitle 2"/>
          <p:cNvSpPr txBox="1">
            <a:spLocks/>
          </p:cNvSpPr>
          <p:nvPr/>
        </p:nvSpPr>
        <p:spPr>
          <a:xfrm>
            <a:off x="4259793" y="5638800"/>
            <a:ext cx="4198407"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em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bé</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xích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đu</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13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55"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ppt_w*0.70"/>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16" presetClass="entr" presetSubtype="21"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84300"/>
            <a:ext cx="9144000" cy="34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vi-VN"/>
          </a:p>
        </p:txBody>
      </p:sp>
      <p:sp>
        <p:nvSpPr>
          <p:cNvPr id="7171" name="TextBox 10"/>
          <p:cNvSpPr txBox="1">
            <a:spLocks noChangeArrowheads="1"/>
          </p:cNvSpPr>
          <p:nvPr/>
        </p:nvSpPr>
        <p:spPr bwMode="auto">
          <a:xfrm>
            <a:off x="754063" y="614363"/>
            <a:ext cx="76358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itchFamily="18" charset="0"/>
                <a:cs typeface="Arial" pitchFamily="34" charset="0"/>
              </a:defRPr>
            </a:lvl1pPr>
            <a:lvl2pPr marL="742950" indent="-285750">
              <a:defRPr>
                <a:solidFill>
                  <a:schemeClr val="tx1"/>
                </a:solidFill>
                <a:latin typeface="Palatino Linotype" pitchFamily="18" charset="0"/>
                <a:cs typeface="Arial" pitchFamily="34" charset="0"/>
              </a:defRPr>
            </a:lvl2pPr>
            <a:lvl3pPr marL="1143000" indent="-228600">
              <a:defRPr>
                <a:solidFill>
                  <a:schemeClr val="tx1"/>
                </a:solidFill>
                <a:latin typeface="Palatino Linotype" pitchFamily="18" charset="0"/>
                <a:cs typeface="Arial" pitchFamily="34" charset="0"/>
              </a:defRPr>
            </a:lvl3pPr>
            <a:lvl4pPr marL="1600200" indent="-228600">
              <a:defRPr>
                <a:solidFill>
                  <a:schemeClr val="tx1"/>
                </a:solidFill>
                <a:latin typeface="Palatino Linotype" pitchFamily="18" charset="0"/>
                <a:cs typeface="Arial" pitchFamily="34" charset="0"/>
              </a:defRPr>
            </a:lvl4pPr>
            <a:lvl5pPr marL="2057400" indent="-228600">
              <a:defRPr>
                <a:solidFill>
                  <a:schemeClr val="tx1"/>
                </a:solidFill>
                <a:latin typeface="Palatino Linotype" pitchFamily="18" charset="0"/>
                <a:cs typeface="Arial" pitchFamily="34" charset="0"/>
              </a:defRPr>
            </a:lvl5pPr>
            <a:lvl6pPr marL="2514600" indent="-2286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eaLnBrk="0" fontAlgn="base" hangingPunct="0">
              <a:spcBef>
                <a:spcPct val="0"/>
              </a:spcBef>
              <a:spcAft>
                <a:spcPct val="0"/>
              </a:spcAft>
              <a:defRPr>
                <a:solidFill>
                  <a:schemeClr val="tx1"/>
                </a:solidFill>
                <a:latin typeface="Palatino Linotype" pitchFamily="18" charset="0"/>
                <a:cs typeface="Arial" pitchFamily="34" charset="0"/>
              </a:defRPr>
            </a:lvl9pPr>
          </a:lstStyle>
          <a:p>
            <a:r>
              <a:rPr lang="en-US" altLang="en-US" sz="3200" b="1" dirty="0">
                <a:solidFill>
                  <a:srgbClr val="FF0000"/>
                </a:solidFill>
                <a:latin typeface="Times New Roman" pitchFamily="18" charset="0"/>
                <a:cs typeface="Times New Roman" pitchFamily="18" charset="0"/>
              </a:rPr>
              <a:t>TÌM HIỂU VỀ SÓNG ÂM</a:t>
            </a:r>
            <a:endParaRPr lang="en-US" altLang="en-US" sz="3200" dirty="0">
              <a:solidFill>
                <a:srgbClr val="FF0000"/>
              </a:solidFill>
              <a:latin typeface="Times New Roman" pitchFamily="18" charset="0"/>
              <a:cs typeface="Times New Roman" pitchFamily="18" charset="0"/>
            </a:endParaRPr>
          </a:p>
        </p:txBody>
      </p:sp>
      <p:pic>
        <p:nvPicPr>
          <p:cNvPr id="1026" name="Picture 2" descr="Download Free png Child , Students, group of children studying illustration  ... - DLPNG.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603968"/>
            <a:ext cx="1829614" cy="10516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7" name="Rectangle 5"/>
          <p:cNvSpPr>
            <a:spLocks noChangeArrowheads="1"/>
          </p:cNvSpPr>
          <p:nvPr/>
        </p:nvSpPr>
        <p:spPr bwMode="auto">
          <a:xfrm>
            <a:off x="1982788" y="1776413"/>
            <a:ext cx="4799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b="1" dirty="0">
                <a:solidFill>
                  <a:srgbClr val="0000CC"/>
                </a:solidFill>
                <a:latin typeface="Times New Roman" pitchFamily="18" charset="0"/>
              </a:rPr>
              <a:t>HOẠT ĐỘNG NHÓM</a:t>
            </a:r>
            <a:endParaRPr lang="en-US" altLang="en-US" sz="3200" dirty="0">
              <a:solidFill>
                <a:srgbClr val="0000CC"/>
              </a:solidFill>
            </a:endParaRPr>
          </a:p>
        </p:txBody>
      </p:sp>
      <p:sp>
        <p:nvSpPr>
          <p:cNvPr id="4" name="Rectangle 3"/>
          <p:cNvSpPr/>
          <p:nvPr/>
        </p:nvSpPr>
        <p:spPr>
          <a:xfrm>
            <a:off x="152400" y="2551113"/>
            <a:ext cx="8839200" cy="1246187"/>
          </a:xfrm>
          <a:prstGeom prst="rect">
            <a:avLst/>
          </a:prstGeom>
        </p:spPr>
        <p:txBody>
          <a:bodyPr>
            <a:spAutoFit/>
          </a:bodyPr>
          <a:lstStyle/>
          <a:p>
            <a:pPr algn="just">
              <a:lnSpc>
                <a:spcPct val="150000"/>
              </a:lnSpc>
              <a:defRPr/>
            </a:pPr>
            <a:r>
              <a:rPr lang="en-US" b="1" dirty="0">
                <a:solidFill>
                  <a:srgbClr val="002060"/>
                </a:solidFill>
              </a:rPr>
              <a:t>- </a:t>
            </a:r>
            <a:r>
              <a:rPr lang="en-US" sz="3200" b="1" dirty="0" err="1">
                <a:solidFill>
                  <a:schemeClr val="bg2">
                    <a:lumMod val="25000"/>
                  </a:schemeClr>
                </a:solidFill>
                <a:latin typeface="Times New Roman" pitchFamily="18" charset="0"/>
                <a:cs typeface="Times New Roman" pitchFamily="18" charset="0"/>
              </a:rPr>
              <a:t>Thí</a:t>
            </a:r>
            <a:r>
              <a:rPr lang="en-US" sz="3200" b="1" dirty="0">
                <a:solidFill>
                  <a:schemeClr val="bg2">
                    <a:lumMod val="25000"/>
                  </a:schemeClr>
                </a:solidFill>
                <a:latin typeface="Times New Roman" pitchFamily="18" charset="0"/>
                <a:cs typeface="Times New Roman" pitchFamily="18" charset="0"/>
              </a:rPr>
              <a:t> </a:t>
            </a:r>
            <a:r>
              <a:rPr lang="en-US" sz="3200" b="1" dirty="0" err="1">
                <a:solidFill>
                  <a:schemeClr val="bg2">
                    <a:lumMod val="25000"/>
                  </a:schemeClr>
                </a:solidFill>
                <a:latin typeface="Times New Roman" pitchFamily="18" charset="0"/>
                <a:cs typeface="Times New Roman" pitchFamily="18" charset="0"/>
              </a:rPr>
              <a:t>nghiệm</a:t>
            </a:r>
            <a:r>
              <a:rPr lang="en-US" sz="3200" b="1" dirty="0">
                <a:solidFill>
                  <a:schemeClr val="bg2">
                    <a:lumMod val="25000"/>
                  </a:schemeClr>
                </a:solidFill>
                <a:latin typeface="Times New Roman" pitchFamily="18" charset="0"/>
                <a:cs typeface="Times New Roman" pitchFamily="18" charset="0"/>
              </a:rPr>
              <a:t> 2: </a:t>
            </a:r>
            <a:r>
              <a:rPr lang="en-US" sz="3200" b="1" dirty="0" err="1">
                <a:solidFill>
                  <a:schemeClr val="bg2">
                    <a:lumMod val="25000"/>
                  </a:schemeClr>
                </a:solidFill>
                <a:latin typeface="Times New Roman" pitchFamily="18" charset="0"/>
                <a:cs typeface="Times New Roman" pitchFamily="18" charset="0"/>
              </a:rPr>
              <a:t>Tạo</a:t>
            </a:r>
            <a:r>
              <a:rPr lang="en-US" sz="3200" b="1" dirty="0">
                <a:solidFill>
                  <a:schemeClr val="bg2">
                    <a:lumMod val="25000"/>
                  </a:schemeClr>
                </a:solidFill>
                <a:latin typeface="Times New Roman" pitchFamily="18" charset="0"/>
                <a:cs typeface="Times New Roman" pitchFamily="18" charset="0"/>
              </a:rPr>
              <a:t> </a:t>
            </a:r>
            <a:r>
              <a:rPr lang="en-US" sz="3200" b="1" dirty="0" err="1">
                <a:solidFill>
                  <a:schemeClr val="bg2">
                    <a:lumMod val="25000"/>
                  </a:schemeClr>
                </a:solidFill>
                <a:latin typeface="Times New Roman" pitchFamily="18" charset="0"/>
                <a:cs typeface="Times New Roman" pitchFamily="18" charset="0"/>
              </a:rPr>
              <a:t>ra</a:t>
            </a:r>
            <a:r>
              <a:rPr lang="en-US" sz="3200" b="1" dirty="0">
                <a:solidFill>
                  <a:schemeClr val="bg2">
                    <a:lumMod val="25000"/>
                  </a:schemeClr>
                </a:solidFill>
                <a:latin typeface="Times New Roman" pitchFamily="18" charset="0"/>
                <a:cs typeface="Times New Roman" pitchFamily="18" charset="0"/>
              </a:rPr>
              <a:t> </a:t>
            </a:r>
            <a:r>
              <a:rPr lang="en-US" sz="3200" b="1" dirty="0" err="1">
                <a:solidFill>
                  <a:schemeClr val="bg2">
                    <a:lumMod val="25000"/>
                  </a:schemeClr>
                </a:solidFill>
                <a:latin typeface="Times New Roman" pitchFamily="18" charset="0"/>
                <a:cs typeface="Times New Roman" pitchFamily="18" charset="0"/>
              </a:rPr>
              <a:t>và</a:t>
            </a:r>
            <a:r>
              <a:rPr lang="en-US" sz="3200" b="1" dirty="0">
                <a:solidFill>
                  <a:schemeClr val="bg2">
                    <a:lumMod val="25000"/>
                  </a:schemeClr>
                </a:solidFill>
                <a:latin typeface="Times New Roman" pitchFamily="18" charset="0"/>
                <a:cs typeface="Times New Roman" pitchFamily="18" charset="0"/>
              </a:rPr>
              <a:t> </a:t>
            </a:r>
            <a:r>
              <a:rPr lang="en-US" sz="3200" b="1" dirty="0" err="1">
                <a:solidFill>
                  <a:schemeClr val="bg2">
                    <a:lumMod val="25000"/>
                  </a:schemeClr>
                </a:solidFill>
                <a:latin typeface="Times New Roman" pitchFamily="18" charset="0"/>
                <a:cs typeface="Times New Roman" pitchFamily="18" charset="0"/>
              </a:rPr>
              <a:t>cảm</a:t>
            </a:r>
            <a:r>
              <a:rPr lang="en-US" sz="3200" b="1" dirty="0">
                <a:solidFill>
                  <a:schemeClr val="bg2">
                    <a:lumMod val="25000"/>
                  </a:schemeClr>
                </a:solidFill>
                <a:latin typeface="Times New Roman" pitchFamily="18" charset="0"/>
                <a:cs typeface="Times New Roman" pitchFamily="18" charset="0"/>
              </a:rPr>
              <a:t> </a:t>
            </a:r>
            <a:r>
              <a:rPr lang="en-US" sz="3200" b="1" dirty="0" err="1">
                <a:solidFill>
                  <a:schemeClr val="bg2">
                    <a:lumMod val="25000"/>
                  </a:schemeClr>
                </a:solidFill>
                <a:latin typeface="Times New Roman" pitchFamily="18" charset="0"/>
                <a:cs typeface="Times New Roman" pitchFamily="18" charset="0"/>
              </a:rPr>
              <a:t>nhận</a:t>
            </a:r>
            <a:r>
              <a:rPr lang="en-US" sz="3200" b="1" dirty="0">
                <a:solidFill>
                  <a:schemeClr val="bg2">
                    <a:lumMod val="25000"/>
                  </a:schemeClr>
                </a:solidFill>
                <a:latin typeface="Times New Roman" pitchFamily="18" charset="0"/>
                <a:cs typeface="Times New Roman" pitchFamily="18" charset="0"/>
              </a:rPr>
              <a:t> </a:t>
            </a:r>
            <a:r>
              <a:rPr lang="en-US" sz="3200" b="1" dirty="0" err="1">
                <a:solidFill>
                  <a:schemeClr val="bg2">
                    <a:lumMod val="25000"/>
                  </a:schemeClr>
                </a:solidFill>
                <a:latin typeface="Times New Roman" pitchFamily="18" charset="0"/>
                <a:cs typeface="Times New Roman" pitchFamily="18" charset="0"/>
              </a:rPr>
              <a:t>âm</a:t>
            </a:r>
            <a:r>
              <a:rPr lang="en-US" sz="3200" b="1" dirty="0">
                <a:solidFill>
                  <a:schemeClr val="bg2">
                    <a:lumMod val="25000"/>
                  </a:schemeClr>
                </a:solidFill>
                <a:latin typeface="Times New Roman" pitchFamily="18" charset="0"/>
                <a:cs typeface="Times New Roman" pitchFamily="18" charset="0"/>
              </a:rPr>
              <a:t> </a:t>
            </a:r>
            <a:r>
              <a:rPr lang="en-US" sz="3200" b="1" dirty="0" err="1">
                <a:solidFill>
                  <a:schemeClr val="bg2">
                    <a:lumMod val="25000"/>
                  </a:schemeClr>
                </a:solidFill>
                <a:latin typeface="Times New Roman" pitchFamily="18" charset="0"/>
                <a:cs typeface="Times New Roman" pitchFamily="18" charset="0"/>
              </a:rPr>
              <a:t>thanh</a:t>
            </a:r>
            <a:endParaRPr lang="en-US" sz="3200" b="1" dirty="0">
              <a:solidFill>
                <a:schemeClr val="bg2">
                  <a:lumMod val="25000"/>
                </a:schemeClr>
              </a:solidFill>
              <a:latin typeface="Times New Roman" pitchFamily="18" charset="0"/>
              <a:cs typeface="Times New Roman" pitchFamily="18" charset="0"/>
            </a:endParaRPr>
          </a:p>
          <a:p>
            <a:pPr algn="just">
              <a:lnSpc>
                <a:spcPct val="150000"/>
              </a:lnSpc>
              <a:defRPr/>
            </a:pPr>
            <a:endParaRPr lang="en-US" dirty="0">
              <a:solidFill>
                <a:srgbClr val="002060"/>
              </a:solidFill>
            </a:endParaRPr>
          </a:p>
        </p:txBody>
      </p:sp>
      <p:pic>
        <p:nvPicPr>
          <p:cNvPr id="81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3535363"/>
            <a:ext cx="7180263"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02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arn(inVertical)">
                                      <p:cBhvr>
                                        <p:cTn id="7" dur="500"/>
                                        <p:tgtEl>
                                          <p:spTgt spid="81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9"/>
                                        </p:tgtEl>
                                        <p:attrNameLst>
                                          <p:attrName>style.visibility</p:attrName>
                                        </p:attrNameLst>
                                      </p:cBhvr>
                                      <p:to>
                                        <p:strVal val="visible"/>
                                      </p:to>
                                    </p:set>
                                    <p:animEffect transition="in" filter="barn(inVertical)">
                                      <p:cBhvr>
                                        <p:cTn id="17" dur="500"/>
                                        <p:tgtEl>
                                          <p:spTgt spid="8199"/>
                                        </p:tgtEl>
                                      </p:cBhvr>
                                    </p:animEffect>
                                  </p:childTnLst>
                                </p:cTn>
                              </p:par>
                              <p:par>
                                <p:cTn id="18" presetID="1"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6200"/>
            <a:ext cx="9144000" cy="34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vi-VN"/>
          </a:p>
        </p:txBody>
      </p:sp>
      <p:pic>
        <p:nvPicPr>
          <p:cNvPr id="1026" name="Picture 2" descr="Download Free png Child , Students, group of children studying illustration  ... - DLPNG.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51480"/>
            <a:ext cx="1829614" cy="10516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7" name="Rectangle 5"/>
          <p:cNvSpPr>
            <a:spLocks noChangeArrowheads="1"/>
          </p:cNvSpPr>
          <p:nvPr/>
        </p:nvSpPr>
        <p:spPr bwMode="auto">
          <a:xfrm>
            <a:off x="1982788" y="923925"/>
            <a:ext cx="4799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b="1">
                <a:solidFill>
                  <a:srgbClr val="0000CC"/>
                </a:solidFill>
                <a:latin typeface="Times New Roman" pitchFamily="18" charset="0"/>
              </a:rPr>
              <a:t>HOẠT ĐỘNG NHÓM</a:t>
            </a:r>
            <a:endParaRPr lang="en-US" altLang="en-US" sz="3200">
              <a:solidFill>
                <a:srgbClr val="0000CC"/>
              </a:solidFill>
            </a:endParaRPr>
          </a:p>
        </p:txBody>
      </p:sp>
      <p:sp>
        <p:nvSpPr>
          <p:cNvPr id="4" name="Rectangle 3"/>
          <p:cNvSpPr/>
          <p:nvPr/>
        </p:nvSpPr>
        <p:spPr>
          <a:xfrm>
            <a:off x="342900" y="1676400"/>
            <a:ext cx="8458200" cy="738664"/>
          </a:xfrm>
          <a:prstGeom prst="rect">
            <a:avLst/>
          </a:prstGeom>
        </p:spPr>
        <p:txBody>
          <a:bodyPr>
            <a:spAutoFit/>
          </a:bodyPr>
          <a:lstStyle/>
          <a:p>
            <a:pPr algn="just">
              <a:lnSpc>
                <a:spcPct val="150000"/>
              </a:lnSpc>
              <a:defRPr/>
            </a:pP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Thí</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nghiệm</a:t>
            </a:r>
            <a:r>
              <a:rPr lang="en-US" sz="2800" b="1" dirty="0">
                <a:solidFill>
                  <a:schemeClr val="bg2">
                    <a:lumMod val="25000"/>
                  </a:schemeClr>
                </a:solidFill>
                <a:latin typeface="Times New Roman" panose="02020603050405020304" pitchFamily="18" charset="0"/>
                <a:cs typeface="Times New Roman" panose="02020603050405020304" pitchFamily="18" charset="0"/>
              </a:rPr>
              <a:t> 2: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Tạo</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ra</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và</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cảm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nhận</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âm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thanh</a:t>
            </a:r>
            <a:endParaRPr lang="en-US" sz="28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52438" y="2528887"/>
            <a:ext cx="6022975" cy="1016000"/>
          </a:xfrm>
          <a:prstGeom prst="rect">
            <a:avLst/>
          </a:prstGeom>
          <a:noFill/>
        </p:spPr>
        <p:txBody>
          <a:bodyPr>
            <a:spAutoFit/>
          </a:bodyPr>
          <a:lstStyle/>
          <a:p>
            <a:pPr>
              <a:defRPr/>
            </a:pP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Gảy</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dây</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đàn</a:t>
            </a:r>
            <a:r>
              <a:rPr lang="en-US" sz="2800" b="1" dirty="0">
                <a:solidFill>
                  <a:schemeClr val="bg2">
                    <a:lumMod val="25000"/>
                  </a:schemeClr>
                </a:solidFill>
                <a:latin typeface="Times New Roman" panose="02020603050405020304" pitchFamily="18" charset="0"/>
                <a:cs typeface="Times New Roman" panose="02020603050405020304" pitchFamily="18" charset="0"/>
              </a:rPr>
              <a:t> =&gt;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Chạm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tay</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vào</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dây</a:t>
            </a:r>
            <a:r>
              <a:rPr lang="en-US" sz="2800" b="1" dirty="0">
                <a:solidFill>
                  <a:schemeClr val="bg2">
                    <a:lumMod val="25000"/>
                  </a:schemeClr>
                </a:solidFill>
                <a:latin typeface="Times New Roman" panose="02020603050405020304" pitchFamily="18" charset="0"/>
                <a:cs typeface="Times New Roman" panose="02020603050405020304" pitchFamily="18" charset="0"/>
              </a:rPr>
              <a:t> =&gt;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Nêu</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cảm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nhận</a:t>
            </a:r>
            <a:endParaRPr lang="en-US" sz="28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52438" y="3659187"/>
            <a:ext cx="6367462" cy="1016000"/>
          </a:xfrm>
          <a:prstGeom prst="rect">
            <a:avLst/>
          </a:prstGeom>
          <a:noFill/>
        </p:spPr>
        <p:txBody>
          <a:bodyPr>
            <a:spAutoFit/>
          </a:bodyPr>
          <a:lstStyle/>
          <a:p>
            <a:pPr>
              <a:defRPr/>
            </a:pPr>
            <a:r>
              <a:rPr lang="en-US" sz="3200" dirty="0">
                <a:solidFill>
                  <a:schemeClr val="accent1">
                    <a:lumMod val="75000"/>
                  </a:schemeClr>
                </a:solidFill>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Gõ</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nhẹ</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mặt</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trống</a:t>
            </a:r>
            <a:r>
              <a:rPr lang="en-US" sz="2800" b="1" dirty="0">
                <a:solidFill>
                  <a:schemeClr val="bg2">
                    <a:lumMod val="25000"/>
                  </a:schemeClr>
                </a:solidFill>
                <a:latin typeface="Times New Roman" panose="02020603050405020304" pitchFamily="18" charset="0"/>
                <a:cs typeface="Times New Roman" panose="02020603050405020304" pitchFamily="18" charset="0"/>
              </a:rPr>
              <a:t> =&gt;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Chạm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tay</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vào</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mặt</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trống</a:t>
            </a:r>
            <a:r>
              <a:rPr lang="en-US" sz="2800" b="1" dirty="0">
                <a:solidFill>
                  <a:schemeClr val="bg2">
                    <a:lumMod val="25000"/>
                  </a:schemeClr>
                </a:solidFill>
                <a:latin typeface="Times New Roman" panose="02020603050405020304" pitchFamily="18" charset="0"/>
                <a:cs typeface="Times New Roman" panose="02020603050405020304" pitchFamily="18" charset="0"/>
              </a:rPr>
              <a:t> =&gt;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Nêu</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cảm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nhận</a:t>
            </a:r>
            <a:endParaRPr lang="en-US" sz="28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34988" y="4714875"/>
            <a:ext cx="5857875" cy="954087"/>
          </a:xfrm>
          <a:prstGeom prst="rect">
            <a:avLst/>
          </a:prstGeom>
          <a:noFill/>
        </p:spPr>
        <p:txBody>
          <a:bodyPr>
            <a:spAutoFit/>
          </a:bodyPr>
          <a:lstStyle/>
          <a:p>
            <a:pPr>
              <a:defRPr/>
            </a:pP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Gõ</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âm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thoa</a:t>
            </a:r>
            <a:r>
              <a:rPr lang="en-US" sz="2800" b="1" dirty="0">
                <a:solidFill>
                  <a:schemeClr val="bg2">
                    <a:lumMod val="25000"/>
                  </a:schemeClr>
                </a:solidFill>
                <a:latin typeface="Times New Roman" panose="02020603050405020304" pitchFamily="18" charset="0"/>
                <a:cs typeface="Times New Roman" panose="02020603050405020304" pitchFamily="18" charset="0"/>
              </a:rPr>
              <a:t> =&gt;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Chạm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tay</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vào</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âm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thoa</a:t>
            </a:r>
            <a:r>
              <a:rPr lang="en-US" sz="2800" b="1" dirty="0">
                <a:solidFill>
                  <a:schemeClr val="bg2">
                    <a:lumMod val="25000"/>
                  </a:schemeClr>
                </a:solidFill>
                <a:latin typeface="Times New Roman" panose="02020603050405020304" pitchFamily="18" charset="0"/>
                <a:cs typeface="Times New Roman" panose="02020603050405020304" pitchFamily="18" charset="0"/>
              </a:rPr>
              <a:t> =&gt;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Nêu</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cảm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nhận</a:t>
            </a:r>
            <a:endParaRPr lang="en-US" sz="2800" b="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92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2387600"/>
            <a:ext cx="1474787"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47117">
            <a:off x="7189788" y="3436937"/>
            <a:ext cx="1716087"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45200" y="4514850"/>
            <a:ext cx="14509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009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838200"/>
            <a:ext cx="5647331" cy="13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a:solidFill>
                  <a:srgbClr val="0000FF"/>
                </a:solidFill>
                <a:latin typeface="Times New Roman" panose="02020603050405020304" pitchFamily="18" charset="0"/>
                <a:cs typeface="Times New Roman" panose="02020603050405020304" pitchFamily="18" charset="0"/>
              </a:rPr>
              <a:t>I. </a:t>
            </a:r>
            <a:r>
              <a:rPr lang="en-US" sz="4400" b="1" dirty="0" err="1">
                <a:solidFill>
                  <a:srgbClr val="0000FF"/>
                </a:solidFill>
                <a:latin typeface="Times New Roman" panose="02020603050405020304" pitchFamily="18" charset="0"/>
                <a:cs typeface="Times New Roman" panose="02020603050405020304" pitchFamily="18" charset="0"/>
              </a:rPr>
              <a:t>Sóng</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âm</a:t>
            </a:r>
            <a:r>
              <a:rPr lang="en-US" sz="4400" b="1" dirty="0">
                <a:solidFill>
                  <a:srgbClr val="0000FF"/>
                </a:solidFill>
                <a:latin typeface="Times New Roman" panose="02020603050405020304" pitchFamily="18" charset="0"/>
                <a:cs typeface="Times New Roman" panose="02020603050405020304" pitchFamily="18" charset="0"/>
              </a:rPr>
              <a:t>: </a:t>
            </a:r>
          </a:p>
        </p:txBody>
      </p:sp>
      <p:sp>
        <p:nvSpPr>
          <p:cNvPr id="7" name="Subtitle 2"/>
          <p:cNvSpPr txBox="1">
            <a:spLocks/>
          </p:cNvSpPr>
          <p:nvPr/>
        </p:nvSpPr>
        <p:spPr>
          <a:xfrm>
            <a:off x="257864" y="1647800"/>
            <a:ext cx="3475936"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Sóng</a:t>
            </a:r>
            <a:r>
              <a:rPr lang="en-US" sz="4400" b="1" dirty="0">
                <a:latin typeface="Times New Roman" panose="02020603050405020304" pitchFamily="18" charset="0"/>
                <a:cs typeface="Times New Roman" panose="02020603050405020304" pitchFamily="18" charset="0"/>
              </a:rPr>
              <a:t>.</a:t>
            </a:r>
          </a:p>
        </p:txBody>
      </p:sp>
      <p:sp>
        <p:nvSpPr>
          <p:cNvPr id="8" name="Subtitle 2"/>
          <p:cNvSpPr txBox="1">
            <a:spLocks/>
          </p:cNvSpPr>
          <p:nvPr/>
        </p:nvSpPr>
        <p:spPr>
          <a:xfrm>
            <a:off x="0" y="2381300"/>
            <a:ext cx="4343400"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a:latin typeface="Times New Roman" panose="02020603050405020304" pitchFamily="18" charset="0"/>
                <a:cs typeface="Times New Roman" panose="02020603050405020304" pitchFamily="18" charset="0"/>
              </a:rPr>
              <a:t>a. </a:t>
            </a:r>
            <a:r>
              <a:rPr lang="en-US" sz="4400" b="1" dirty="0" err="1">
                <a:latin typeface="Times New Roman" panose="02020603050405020304" pitchFamily="18" charset="0"/>
                <a:cs typeface="Times New Roman" panose="02020603050405020304" pitchFamily="18" charset="0"/>
              </a:rPr>
              <a:t>Thí</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nghiệm</a:t>
            </a:r>
            <a:r>
              <a:rPr lang="en-US" sz="4400" b="1" dirty="0">
                <a:latin typeface="Times New Roman" panose="02020603050405020304" pitchFamily="18" charset="0"/>
                <a:cs typeface="Times New Roman" panose="02020603050405020304" pitchFamily="18" charset="0"/>
              </a:rPr>
              <a:t> 1:</a:t>
            </a:r>
          </a:p>
        </p:txBody>
      </p:sp>
      <p:pic>
        <p:nvPicPr>
          <p:cNvPr id="9" name="Picture 2" descr="https://hoc24.vn/source/KHTN%207-%20Quy%C3%AAn/Ch%C6%B0%C6%A1ng%20IV/29464375140_56b589553e_o.gif"/>
          <p:cNvPicPr>
            <a:picLocks noChangeAspect="1" noChangeArrowheads="1" noCrop="1"/>
          </p:cNvPicPr>
          <p:nvPr/>
        </p:nvPicPr>
        <p:blipFill>
          <a:blip r:embed="rId2"/>
          <a:srcRect/>
          <a:stretch>
            <a:fillRect/>
          </a:stretch>
        </p:blipFill>
        <p:spPr bwMode="auto">
          <a:xfrm>
            <a:off x="4267200" y="1647800"/>
            <a:ext cx="4812793" cy="4862728"/>
          </a:xfrm>
          <a:prstGeom prst="rect">
            <a:avLst/>
          </a:prstGeom>
          <a:noFill/>
        </p:spPr>
      </p:pic>
      <p:sp>
        <p:nvSpPr>
          <p:cNvPr id="10" name="Rectangle 9"/>
          <p:cNvSpPr/>
          <p:nvPr/>
        </p:nvSpPr>
        <p:spPr>
          <a:xfrm>
            <a:off x="68839" y="3048000"/>
            <a:ext cx="3012690" cy="2862322"/>
          </a:xfrm>
          <a:prstGeom prst="rect">
            <a:avLst/>
          </a:prstGeom>
        </p:spPr>
        <p:txBody>
          <a:bodyPr wrap="square">
            <a:spAutoFit/>
          </a:bodyPr>
          <a:lstStyle/>
          <a:p>
            <a:r>
              <a:rPr lang="en-US" sz="3600" dirty="0">
                <a:solidFill>
                  <a:srgbClr val="FF0000"/>
                </a:solidFill>
                <a:latin typeface="Times New Roman" pitchFamily="18" charset="0"/>
                <a:cs typeface="Times New Roman" pitchFamily="18" charset="0"/>
              </a:rPr>
              <a:t>Rung </a:t>
            </a:r>
            <a:r>
              <a:rPr lang="en-US" sz="3600" dirty="0" err="1">
                <a:solidFill>
                  <a:srgbClr val="FF0000"/>
                </a:solidFill>
                <a:latin typeface="Times New Roman" pitchFamily="18" charset="0"/>
                <a:cs typeface="Times New Roman" pitchFamily="18" charset="0"/>
              </a:rPr>
              <a:t>quả</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bóng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trên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mặt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nước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em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quan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sát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thí</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nghiệm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và</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nhận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xét</a:t>
            </a:r>
            <a:r>
              <a:rPr lang="en-US" sz="3600" dirty="0">
                <a:solidFill>
                  <a:srgbClr val="FF0000"/>
                </a:solidFill>
                <a:latin typeface="Times New Roman" pitchFamily="18" charset="0"/>
                <a:cs typeface="Times New Roman" pitchFamily="18" charset="0"/>
              </a:rPr>
              <a:t>.</a:t>
            </a:r>
          </a:p>
        </p:txBody>
      </p:sp>
      <p:sp>
        <p:nvSpPr>
          <p:cNvPr id="11" name="Rectangle 10"/>
          <p:cNvSpPr/>
          <p:nvPr/>
        </p:nvSpPr>
        <p:spPr>
          <a:xfrm>
            <a:off x="68774" y="2971800"/>
            <a:ext cx="4046026" cy="3416320"/>
          </a:xfrm>
          <a:prstGeom prst="rect">
            <a:avLst/>
          </a:prstGeom>
        </p:spPr>
        <p:txBody>
          <a:bodyPr wrap="square">
            <a:spAutoFit/>
          </a:bodyPr>
          <a:lstStyle/>
          <a:p>
            <a:r>
              <a:rPr lang="en-US" sz="3600" dirty="0" err="1">
                <a:latin typeface="Times New Roman" pitchFamily="18" charset="0"/>
                <a:cs typeface="Times New Roman" pitchFamily="18" charset="0"/>
              </a:rPr>
              <a:t>Quả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mặt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truyền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mặt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sóng</a:t>
            </a:r>
            <a:r>
              <a:rPr lang="en-US" sz="3600" dirty="0">
                <a:latin typeface="Times New Roman" pitchFamily="18" charset="0"/>
                <a:cs typeface="Times New Roman" pitchFamily="18" charset="0"/>
              </a:rPr>
              <a:t>.</a:t>
            </a:r>
          </a:p>
        </p:txBody>
      </p:sp>
    </p:spTree>
    <p:extLst>
      <p:ext uri="{BB962C8B-B14F-4D97-AF65-F5344CB8AC3E}">
        <p14:creationId xmlns:p14="http://schemas.microsoft.com/office/powerpoint/2010/main" val="417780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additive="base">
                                        <p:cTn id="1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xit" presetSubtype="32" fill="hold" grpId="0" nodeType="clickEffect">
                                  <p:stCondLst>
                                    <p:cond delay="0"/>
                                  </p:stCondLst>
                                  <p:childTnLst>
                                    <p:animEffect transition="out" filter="circle(out)">
                                      <p:cBhvr>
                                        <p:cTn id="28" dur="2000"/>
                                        <p:tgtEl>
                                          <p:spTgt spid="10">
                                            <p:txEl>
                                              <p:pRg st="0" end="0"/>
                                            </p:txEl>
                                          </p:spTgt>
                                        </p:tgtEl>
                                      </p:cBhvr>
                                    </p:animEffect>
                                    <p:set>
                                      <p:cBhvr>
                                        <p:cTn id="29" dur="1" fill="hold">
                                          <p:stCondLst>
                                            <p:cond delay="1999"/>
                                          </p:stCondLst>
                                        </p:cTn>
                                        <p:tgtEl>
                                          <p:spTgt spid="10">
                                            <p:txEl>
                                              <p:pRg st="0" end="0"/>
                                            </p:txEl>
                                          </p:spTgt>
                                        </p:tgtEl>
                                        <p:attrNameLst>
                                          <p:attrName>style.visibility</p:attrName>
                                        </p:attrNameLst>
                                      </p:cBhvr>
                                      <p:to>
                                        <p:strVal val="hidden"/>
                                      </p:to>
                                    </p:set>
                                  </p:childTnLst>
                                </p:cTn>
                              </p:par>
                              <p:par>
                                <p:cTn id="30" presetID="7" presetClass="entr" presetSubtype="4" fill="hold" nodeType="with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 calcmode="lin" valueType="num">
                                      <p:cBhvr additive="base">
                                        <p:cTn id="32" dur="2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xit" presetSubtype="1" fill="hold" grpId="0" nodeType="clickEffect">
                                  <p:stCondLst>
                                    <p:cond delay="0"/>
                                  </p:stCondLst>
                                  <p:childTnLst>
                                    <p:animEffect transition="out" filter="wheel(1)">
                                      <p:cBhvr>
                                        <p:cTn id="37" dur="2000"/>
                                        <p:tgtEl>
                                          <p:spTgt spid="11">
                                            <p:txEl>
                                              <p:pRg st="0" end="0"/>
                                            </p:txEl>
                                          </p:spTgt>
                                        </p:tgtEl>
                                      </p:cBhvr>
                                    </p:animEffect>
                                    <p:set>
                                      <p:cBhvr>
                                        <p:cTn id="38" dur="1" fill="hold">
                                          <p:stCondLst>
                                            <p:cond delay="1999"/>
                                          </p:stCondLst>
                                        </p:cTn>
                                        <p:tgtEl>
                                          <p:spTgt spid="11">
                                            <p:txEl>
                                              <p:pRg st="0" end="0"/>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 presetClass="exit" presetSubtype="32" fill="hold" nodeType="clickEffect">
                                  <p:stCondLst>
                                    <p:cond delay="0"/>
                                  </p:stCondLst>
                                  <p:childTnLst>
                                    <p:animEffect transition="out" filter="circle(out)">
                                      <p:cBhvr>
                                        <p:cTn id="42" dur="2000"/>
                                        <p:tgtEl>
                                          <p:spTgt spid="9"/>
                                        </p:tgtEl>
                                      </p:cBhvr>
                                    </p:animEffect>
                                    <p:set>
                                      <p:cBhvr>
                                        <p:cTn id="43"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build="allAtOnce"/>
      <p:bldP spid="11"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932</Words>
  <Application>Microsoft Office PowerPoint</Application>
  <PresentationFormat>On-screen Show (4:3)</PresentationFormat>
  <Paragraphs>95</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2. Trong các vật sau đây, vật nào được coi là dao động?</vt:lpstr>
      <vt:lpstr>Câu 3: Khi một người thổi sáo, tiếng sáo được tạo ra bởi sự dao động của </vt:lpstr>
      <vt:lpstr>PowerPoint Presentation</vt:lpstr>
      <vt:lpstr>PowerPoint Presentation</vt:lpstr>
      <vt:lpstr>SÓNG ÂM </vt:lpstr>
      <vt:lpstr>PowerPoint Presentation</vt:lpstr>
      <vt:lpstr>Tại sao ngoài vũ trụ, các phi hành gia phải nói chuyện bằng bộ đàm hoặc kí hiệu?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Van Truong</cp:lastModifiedBy>
  <cp:revision>51</cp:revision>
  <dcterms:created xsi:type="dcterms:W3CDTF">2022-08-10T13:41:25Z</dcterms:created>
  <dcterms:modified xsi:type="dcterms:W3CDTF">2024-10-01T01:50:37Z</dcterms:modified>
</cp:coreProperties>
</file>