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31"/>
  </p:notesMasterIdLst>
  <p:sldIdLst>
    <p:sldId id="263" r:id="rId2"/>
    <p:sldId id="287" r:id="rId3"/>
    <p:sldId id="332" r:id="rId4"/>
    <p:sldId id="333" r:id="rId5"/>
    <p:sldId id="347" r:id="rId6"/>
    <p:sldId id="348" r:id="rId7"/>
    <p:sldId id="349" r:id="rId8"/>
    <p:sldId id="350" r:id="rId9"/>
    <p:sldId id="351" r:id="rId10"/>
    <p:sldId id="313" r:id="rId11"/>
    <p:sldId id="288" r:id="rId12"/>
    <p:sldId id="292" r:id="rId13"/>
    <p:sldId id="363" r:id="rId14"/>
    <p:sldId id="357" r:id="rId15"/>
    <p:sldId id="375" r:id="rId16"/>
    <p:sldId id="321" r:id="rId17"/>
    <p:sldId id="339" r:id="rId18"/>
    <p:sldId id="372" r:id="rId19"/>
    <p:sldId id="376" r:id="rId20"/>
    <p:sldId id="377" r:id="rId21"/>
    <p:sldId id="338" r:id="rId22"/>
    <p:sldId id="359" r:id="rId23"/>
    <p:sldId id="303" r:id="rId24"/>
    <p:sldId id="304" r:id="rId25"/>
    <p:sldId id="305" r:id="rId26"/>
    <p:sldId id="309" r:id="rId27"/>
    <p:sldId id="360" r:id="rId28"/>
    <p:sldId id="370" r:id="rId29"/>
    <p:sldId id="327" r:id="rId30"/>
  </p:sldIdLst>
  <p:sldSz cx="18288000" cy="10287000"/>
  <p:notesSz cx="6858000" cy="9144000"/>
  <p:embeddedFontLst>
    <p:embeddedFont>
      <p:font typeface="Calibri Light" pitchFamily="34" charset="0"/>
      <p:regular r:id="rId32"/>
      <p:italic r:id="rId33"/>
    </p:embeddedFont>
    <p:embeddedFont>
      <p:font typeface="#9Slide03 Arima Madurai Black" charset="0"/>
      <p:bold r:id="rId34"/>
    </p:embeddedFont>
    <p:embeddedFont>
      <p:font typeface="Calibri" pitchFamily="34" charset="0"/>
      <p:regular r:id="rId35"/>
      <p:bold r:id="rId36"/>
      <p:italic r:id="rId37"/>
      <p:boldItalic r:id="rId38"/>
    </p:embeddedFont>
    <p:embeddedFont>
      <p:font typeface="宋体" pitchFamily="2" charset="-122"/>
      <p:regular r:id="rId39"/>
    </p:embeddedFont>
    <p:embeddedFont>
      <p:font typeface="#9Slide03 Arima Madurai Bold" charset="0"/>
      <p:bold r:id="rId40"/>
    </p:embeddedFont>
    <p:embeddedFont>
      <p:font typeface="微软雅黑" pitchFamily="34" charset="-122"/>
      <p:regular r:id="rId41"/>
      <p:bold r:id="rId42"/>
    </p:embeddedFont>
    <p:embeddedFont>
      <p:font typeface="#9Slide03 Arima Madurai" charset="0"/>
      <p:regular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uyen Trang" initials="HT" lastIdx="1" clrIdx="0">
    <p:extLst>
      <p:ext uri="{19B8F6BF-5375-455C-9EA6-DF929625EA0E}">
        <p15:presenceInfo xmlns="" xmlns:p15="http://schemas.microsoft.com/office/powerpoint/2012/main" userId="S::nguyenthihuyentrang@thcslythuongkiet-hanoi.edu.vn::6e578b79-0788-4426-b956-791dc3abbde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78" autoAdjust="0"/>
    <p:restoredTop sz="94622" autoAdjust="0"/>
  </p:normalViewPr>
  <p:slideViewPr>
    <p:cSldViewPr>
      <p:cViewPr varScale="1">
        <p:scale>
          <a:sx n="44" d="100"/>
          <a:sy n="44" d="100"/>
        </p:scale>
        <p:origin x="-120" y="-1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4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A374-096E-42C1-95E7-1368F2CB6EA7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0D1110-BC1F-45D5-A308-7658DFF3E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0872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3E69D8-B908-4072-8F4C-9FB1A7EA58D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7547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F96FE-4BFD-4EB0-860E-F76DA260189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9744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F96FE-4BFD-4EB0-860E-F76DA260189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04373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7F20FB-4AA5-4253-AD8E-CB6142536FD5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01497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F96FE-4BFD-4EB0-860E-F76DA260189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04373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F96FE-4BFD-4EB0-860E-F76DA260189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24541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2023/10/18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72560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2023/10/18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03469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2023/10/18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062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/>
          </a:p>
        </p:txBody>
      </p:sp>
    </p:spTree>
    <p:extLst>
      <p:ext uri="{BB962C8B-B14F-4D97-AF65-F5344CB8AC3E}">
        <p14:creationId xmlns:p14="http://schemas.microsoft.com/office/powerpoint/2010/main" val="5906238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2023/10/18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2874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2023/10/18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76885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2023/10/18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40485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2023/10/18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21365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2023/10/18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66915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2023/10/18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56205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2023/10/18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95276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2023/10/18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23314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55C5F4-8241-4297-A607-2414451469E3}" type="datetimeFigureOut">
              <a:rPr lang="zh-CN" altLang="en-US" smtClean="0"/>
              <a:t>2023/10/18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2115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38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T&#225;c%20h&#7841;i%20c&#7911;a%20thu&#7889;c%20l&#225;.mp4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1.pn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gif"/><Relationship Id="rId18" Type="http://schemas.openxmlformats.org/officeDocument/2006/relationships/slide" Target="slide10.xml"/><Relationship Id="rId26" Type="http://schemas.openxmlformats.org/officeDocument/2006/relationships/image" Target="../media/image27.png"/><Relationship Id="rId3" Type="http://schemas.openxmlformats.org/officeDocument/2006/relationships/slideLayout" Target="../slideLayouts/slideLayout2.xml"/><Relationship Id="rId21" Type="http://schemas.openxmlformats.org/officeDocument/2006/relationships/slide" Target="slide4.xml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17" Type="http://schemas.openxmlformats.org/officeDocument/2006/relationships/image" Target="../media/image23.gif"/><Relationship Id="rId25" Type="http://schemas.openxmlformats.org/officeDocument/2006/relationships/slide" Target="slide6.xml"/><Relationship Id="rId2" Type="http://schemas.openxmlformats.org/officeDocument/2006/relationships/audio" Target="../media/media2.wma"/><Relationship Id="rId16" Type="http://schemas.openxmlformats.org/officeDocument/2006/relationships/image" Target="../media/image22.png"/><Relationship Id="rId20" Type="http://schemas.openxmlformats.org/officeDocument/2006/relationships/image" Target="../media/image9.png"/><Relationship Id="rId29" Type="http://schemas.openxmlformats.org/officeDocument/2006/relationships/slide" Target="slide8.xml"/><Relationship Id="rId1" Type="http://schemas.microsoft.com/office/2007/relationships/media" Target="../media/media2.wma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24" Type="http://schemas.openxmlformats.org/officeDocument/2006/relationships/image" Target="../media/image26.png"/><Relationship Id="rId32" Type="http://schemas.openxmlformats.org/officeDocument/2006/relationships/image" Target="../media/image30.png"/><Relationship Id="rId5" Type="http://schemas.openxmlformats.org/officeDocument/2006/relationships/image" Target="../media/image11.jpeg"/><Relationship Id="rId15" Type="http://schemas.openxmlformats.org/officeDocument/2006/relationships/image" Target="../media/image21.gif"/><Relationship Id="rId23" Type="http://schemas.openxmlformats.org/officeDocument/2006/relationships/slide" Target="slide5.xml"/><Relationship Id="rId28" Type="http://schemas.openxmlformats.org/officeDocument/2006/relationships/image" Target="../media/image28.png"/><Relationship Id="rId10" Type="http://schemas.openxmlformats.org/officeDocument/2006/relationships/image" Target="../media/image16.png"/><Relationship Id="rId19" Type="http://schemas.openxmlformats.org/officeDocument/2006/relationships/image" Target="../media/image24.png"/><Relationship Id="rId31" Type="http://schemas.openxmlformats.org/officeDocument/2006/relationships/slide" Target="slide9.xml"/><Relationship Id="rId4" Type="http://schemas.openxmlformats.org/officeDocument/2006/relationships/audio" Target="../media/audio1.wav"/><Relationship Id="rId9" Type="http://schemas.openxmlformats.org/officeDocument/2006/relationships/image" Target="../media/image15.png"/><Relationship Id="rId14" Type="http://schemas.openxmlformats.org/officeDocument/2006/relationships/image" Target="../media/image20.gif"/><Relationship Id="rId22" Type="http://schemas.openxmlformats.org/officeDocument/2006/relationships/image" Target="../media/image25.png"/><Relationship Id="rId27" Type="http://schemas.openxmlformats.org/officeDocument/2006/relationships/slide" Target="slide7.xml"/><Relationship Id="rId30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860" y="618512"/>
            <a:ext cx="14505467" cy="616957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80375" y="7728098"/>
            <a:ext cx="1329524" cy="209174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680" y="4637579"/>
            <a:ext cx="10880664" cy="546427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441" y="7639838"/>
            <a:ext cx="5847572" cy="218000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933" y="6914137"/>
            <a:ext cx="2237508" cy="197602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0915" y="6686015"/>
            <a:ext cx="1572212" cy="247582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984" y="6277676"/>
            <a:ext cx="4351572" cy="3770969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2862470" y="1660854"/>
            <a:ext cx="1300038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vi-VN" sz="8100" dirty="0">
                <a:solidFill>
                  <a:prstClr val="white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CHÀO MỪNG CÁC EM ĐẾN VỚI TIẾT HỌC HÔM NAY</a:t>
            </a:r>
            <a:endParaRPr lang="en-US" sz="8100" dirty="0">
              <a:solidFill>
                <a:prstClr val="white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7374313" y="4916149"/>
            <a:ext cx="4259499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defTabSz="1371600"/>
            <a:r>
              <a:rPr lang="vi-VN" sz="3600" dirty="0">
                <a:solidFill>
                  <a:prstClr val="white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Khoa học tự nhiên</a:t>
            </a:r>
            <a:r>
              <a:rPr lang="en-US" sz="3600" dirty="0">
                <a:solidFill>
                  <a:prstClr val="white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8</a:t>
            </a:r>
          </a:p>
        </p:txBody>
      </p:sp>
      <p:pic>
        <p:nvPicPr>
          <p:cNvPr id="9" name="Lady &amp; Bird (淑女与鸟组合) - Stephanie Says (史蒂芬妮说)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742393" y="-159127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9867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750"/>
                            </p:stCondLst>
                            <p:childTnLst>
                              <p:par>
                                <p:cTn id="4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1" grpId="0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85800" y="602754"/>
            <a:ext cx="1405705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4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4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hít</a:t>
            </a:r>
            <a:r>
              <a:rPr lang="en-US" sz="4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thở</a:t>
            </a:r>
            <a:r>
              <a:rPr lang="en-US" sz="4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4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4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lành</a:t>
            </a:r>
            <a:r>
              <a:rPr lang="en-US" sz="4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4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4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khỏe</a:t>
            </a:r>
            <a:r>
              <a:rPr lang="en-US" sz="4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3" name="Picture 2" descr="Không khí là gì? Cách bảo vệ không khí trong lành, tránh ô nhiễ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780" y="1638300"/>
            <a:ext cx="11544300" cy="7778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57200" y="5631315"/>
            <a:ext cx="17145000" cy="440120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40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4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4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4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+ </a:t>
            </a:r>
            <a:r>
              <a:rPr lang="en-US" sz="40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Ngăn</a:t>
            </a:r>
            <a:r>
              <a:rPr lang="en-US" sz="4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ngừa</a:t>
            </a:r>
            <a:r>
              <a:rPr lang="en-US" sz="4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oxi</a:t>
            </a:r>
            <a:r>
              <a:rPr lang="en-US" sz="4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endParaRPr lang="en-US" sz="4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4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+ </a:t>
            </a:r>
            <a:r>
              <a:rPr lang="en-US" sz="40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Giảm</a:t>
            </a:r>
            <a:r>
              <a:rPr lang="en-US" sz="4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Stress</a:t>
            </a:r>
          </a:p>
          <a:p>
            <a:r>
              <a:rPr lang="en-US" sz="4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+ </a:t>
            </a:r>
            <a:r>
              <a:rPr lang="en-US" sz="40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Kích</a:t>
            </a:r>
            <a:r>
              <a:rPr lang="en-US" sz="4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4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4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miễn</a:t>
            </a:r>
            <a:r>
              <a:rPr lang="en-US" sz="4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4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giảm</a:t>
            </a:r>
            <a:r>
              <a:rPr lang="en-US" sz="4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dị</a:t>
            </a:r>
            <a:r>
              <a:rPr lang="en-US" sz="4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4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hen </a:t>
            </a:r>
            <a:r>
              <a:rPr lang="en-US" sz="40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suyễn</a:t>
            </a:r>
            <a:r>
              <a:rPr lang="en-US" sz="4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4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4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trạng</a:t>
            </a:r>
            <a:r>
              <a:rPr lang="en-US" sz="4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hô</a:t>
            </a:r>
            <a:r>
              <a:rPr lang="en-US" sz="4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hấp</a:t>
            </a:r>
            <a:endParaRPr lang="en-US" sz="4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4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+ </a:t>
            </a:r>
            <a:r>
              <a:rPr lang="en-US" sz="40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4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4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khỏe</a:t>
            </a:r>
            <a:r>
              <a:rPr lang="en-US" sz="4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khoắn</a:t>
            </a:r>
            <a:r>
              <a:rPr lang="en-US" sz="4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tràn</a:t>
            </a:r>
            <a:r>
              <a:rPr lang="en-US" sz="4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đầy</a:t>
            </a:r>
            <a:r>
              <a:rPr lang="en-US" sz="4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4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endParaRPr lang="en-US" sz="4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4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+ </a:t>
            </a:r>
            <a:r>
              <a:rPr lang="en-US" sz="40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4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bỏ</a:t>
            </a:r>
            <a:r>
              <a:rPr lang="en-US" sz="4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độc</a:t>
            </a:r>
            <a:r>
              <a:rPr lang="en-US" sz="4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4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4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tụ</a:t>
            </a:r>
            <a:r>
              <a:rPr lang="en-US" sz="4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4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4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4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+ </a:t>
            </a:r>
            <a:r>
              <a:rPr lang="en-US" sz="40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Cải</a:t>
            </a:r>
            <a:r>
              <a:rPr lang="en-US" sz="4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thiện</a:t>
            </a:r>
            <a:r>
              <a:rPr lang="en-US" sz="4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4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khỏe</a:t>
            </a:r>
            <a:r>
              <a:rPr lang="en-US" sz="4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4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trạng</a:t>
            </a:r>
            <a:r>
              <a:rPr lang="en-US" sz="4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79125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42654" y="0"/>
            <a:ext cx="18288000" cy="10287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zh-CN" altLang="en-US" sz="2100">
              <a:solidFill>
                <a:prstClr val="white"/>
              </a:solidFill>
              <a:latin typeface="#9Slide03 Arima Madurai" panose="00000500000000000000" pitchFamily="2" charset="-93"/>
              <a:ea typeface="宋体" panose="02010600030101010101" pitchFamily="2" charset="-122"/>
              <a:cs typeface="#9Slide03 Arima Madurai" panose="00000500000000000000" pitchFamily="2" charset="-93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93" y="1612244"/>
            <a:ext cx="5901693" cy="699919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9917" y="8708609"/>
            <a:ext cx="3659613" cy="136432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2383" y="7044131"/>
            <a:ext cx="2237508" cy="197602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15625"/>
            <a:ext cx="3514704" cy="304575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351" y="6836076"/>
            <a:ext cx="1572212" cy="2475822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6418557" y="1851660"/>
            <a:ext cx="1122221" cy="1168196"/>
            <a:chOff x="7531331" y="1259522"/>
            <a:chExt cx="748147" cy="778797"/>
          </a:xfrm>
        </p:grpSpPr>
        <p:sp>
          <p:nvSpPr>
            <p:cNvPr id="15" name="Freeform 10"/>
            <p:cNvSpPr>
              <a:spLocks/>
            </p:cNvSpPr>
            <p:nvPr/>
          </p:nvSpPr>
          <p:spPr bwMode="auto">
            <a:xfrm>
              <a:off x="7531331" y="1259522"/>
              <a:ext cx="748147" cy="748148"/>
            </a:xfrm>
            <a:custGeom>
              <a:avLst/>
              <a:gdLst>
                <a:gd name="T0" fmla="*/ 56 w 56"/>
                <a:gd name="T1" fmla="*/ 42 h 56"/>
                <a:gd name="T2" fmla="*/ 42 w 56"/>
                <a:gd name="T3" fmla="*/ 56 h 56"/>
                <a:gd name="T4" fmla="*/ 14 w 56"/>
                <a:gd name="T5" fmla="*/ 56 h 56"/>
                <a:gd name="T6" fmla="*/ 0 w 56"/>
                <a:gd name="T7" fmla="*/ 42 h 56"/>
                <a:gd name="T8" fmla="*/ 0 w 56"/>
                <a:gd name="T9" fmla="*/ 14 h 56"/>
                <a:gd name="T10" fmla="*/ 14 w 56"/>
                <a:gd name="T11" fmla="*/ 0 h 56"/>
                <a:gd name="T12" fmla="*/ 42 w 56"/>
                <a:gd name="T13" fmla="*/ 0 h 56"/>
                <a:gd name="T14" fmla="*/ 56 w 56"/>
                <a:gd name="T15" fmla="*/ 14 h 56"/>
                <a:gd name="T16" fmla="*/ 56 w 56"/>
                <a:gd name="T17" fmla="*/ 4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6" h="56">
                  <a:moveTo>
                    <a:pt x="56" y="42"/>
                  </a:moveTo>
                  <a:cubicBezTo>
                    <a:pt x="56" y="50"/>
                    <a:pt x="50" y="56"/>
                    <a:pt x="42" y="56"/>
                  </a:cubicBezTo>
                  <a:cubicBezTo>
                    <a:pt x="14" y="56"/>
                    <a:pt x="14" y="56"/>
                    <a:pt x="14" y="56"/>
                  </a:cubicBezTo>
                  <a:cubicBezTo>
                    <a:pt x="7" y="56"/>
                    <a:pt x="0" y="50"/>
                    <a:pt x="0" y="42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6"/>
                    <a:pt x="7" y="0"/>
                    <a:pt x="14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50" y="0"/>
                    <a:pt x="56" y="6"/>
                    <a:pt x="56" y="14"/>
                  </a:cubicBezTo>
                  <a:lnTo>
                    <a:pt x="56" y="42"/>
                  </a:lnTo>
                  <a:close/>
                </a:path>
              </a:pathLst>
            </a:custGeom>
            <a:solidFill>
              <a:srgbClr val="2A3D52"/>
            </a:solidFill>
            <a:ln>
              <a:noFill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100">
                <a:solidFill>
                  <a:prstClr val="black"/>
                </a:solidFill>
                <a:latin typeface="#9Slide03 Arima Madurai" panose="00000500000000000000" pitchFamily="2" charset="-93"/>
                <a:ea typeface="宋体" panose="02010600030101010101" pitchFamily="2" charset="-122"/>
                <a:cs typeface="#9Slide03 Arima Madurai" panose="00000500000000000000" pitchFamily="2" charset="-93"/>
              </a:endParaRP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7693718" y="1361210"/>
              <a:ext cx="402033" cy="677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371600"/>
              <a:r>
                <a:rPr lang="en-US" altLang="zh-CN" sz="6000" b="1" dirty="0">
                  <a:solidFill>
                    <a:srgbClr val="F0F0F0"/>
                  </a:solidFill>
                  <a:latin typeface="#9Slide03 Arima Madurai" panose="00000500000000000000" pitchFamily="2" charset="-93"/>
                  <a:ea typeface="微软雅黑" panose="020B0503020204020204" pitchFamily="34" charset="-122"/>
                  <a:cs typeface="#9Slide03 Arima Madurai" panose="00000500000000000000" pitchFamily="2" charset="-93"/>
                </a:rPr>
                <a:t>I.</a:t>
              </a:r>
              <a:endParaRPr lang="zh-CN" altLang="en-US" sz="6000" b="1" dirty="0">
                <a:solidFill>
                  <a:srgbClr val="F0F0F0"/>
                </a:solidFill>
                <a:latin typeface="#9Slide03 Arima Madurai" panose="00000500000000000000" pitchFamily="2" charset="-93"/>
                <a:ea typeface="微软雅黑" panose="020B0503020204020204" pitchFamily="34" charset="-122"/>
                <a:cs typeface="#9Slide03 Arima Madurai" panose="00000500000000000000" pitchFamily="2" charset="-93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6477000" y="3727911"/>
            <a:ext cx="1122221" cy="1197188"/>
            <a:chOff x="7531329" y="2452432"/>
            <a:chExt cx="748147" cy="798125"/>
          </a:xfrm>
        </p:grpSpPr>
        <p:sp>
          <p:nvSpPr>
            <p:cNvPr id="18" name="Freeform 10"/>
            <p:cNvSpPr>
              <a:spLocks/>
            </p:cNvSpPr>
            <p:nvPr/>
          </p:nvSpPr>
          <p:spPr bwMode="auto">
            <a:xfrm>
              <a:off x="7531329" y="2452432"/>
              <a:ext cx="748147" cy="748148"/>
            </a:xfrm>
            <a:custGeom>
              <a:avLst/>
              <a:gdLst>
                <a:gd name="T0" fmla="*/ 56 w 56"/>
                <a:gd name="T1" fmla="*/ 42 h 56"/>
                <a:gd name="T2" fmla="*/ 42 w 56"/>
                <a:gd name="T3" fmla="*/ 56 h 56"/>
                <a:gd name="T4" fmla="*/ 14 w 56"/>
                <a:gd name="T5" fmla="*/ 56 h 56"/>
                <a:gd name="T6" fmla="*/ 0 w 56"/>
                <a:gd name="T7" fmla="*/ 42 h 56"/>
                <a:gd name="T8" fmla="*/ 0 w 56"/>
                <a:gd name="T9" fmla="*/ 14 h 56"/>
                <a:gd name="T10" fmla="*/ 14 w 56"/>
                <a:gd name="T11" fmla="*/ 0 h 56"/>
                <a:gd name="T12" fmla="*/ 42 w 56"/>
                <a:gd name="T13" fmla="*/ 0 h 56"/>
                <a:gd name="T14" fmla="*/ 56 w 56"/>
                <a:gd name="T15" fmla="*/ 14 h 56"/>
                <a:gd name="T16" fmla="*/ 56 w 56"/>
                <a:gd name="T17" fmla="*/ 4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6" h="56">
                  <a:moveTo>
                    <a:pt x="56" y="42"/>
                  </a:moveTo>
                  <a:cubicBezTo>
                    <a:pt x="56" y="50"/>
                    <a:pt x="50" y="56"/>
                    <a:pt x="42" y="56"/>
                  </a:cubicBezTo>
                  <a:cubicBezTo>
                    <a:pt x="14" y="56"/>
                    <a:pt x="14" y="56"/>
                    <a:pt x="14" y="56"/>
                  </a:cubicBezTo>
                  <a:cubicBezTo>
                    <a:pt x="7" y="56"/>
                    <a:pt x="0" y="50"/>
                    <a:pt x="0" y="42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6"/>
                    <a:pt x="7" y="0"/>
                    <a:pt x="14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50" y="0"/>
                    <a:pt x="56" y="6"/>
                    <a:pt x="56" y="14"/>
                  </a:cubicBezTo>
                  <a:lnTo>
                    <a:pt x="56" y="42"/>
                  </a:lnTo>
                  <a:close/>
                </a:path>
              </a:pathLst>
            </a:custGeom>
            <a:solidFill>
              <a:srgbClr val="2A3D52"/>
            </a:solidFill>
            <a:ln>
              <a:noFill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100">
                <a:solidFill>
                  <a:prstClr val="black"/>
                </a:solidFill>
                <a:latin typeface="#9Slide03 Arima Madurai" panose="00000500000000000000" pitchFamily="2" charset="-93"/>
                <a:ea typeface="宋体" panose="02010600030101010101" pitchFamily="2" charset="-122"/>
                <a:cs typeface="#9Slide03 Arima Madurai" panose="00000500000000000000" pitchFamily="2" charset="-93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7618388" y="2573448"/>
              <a:ext cx="543098" cy="677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371600"/>
              <a:r>
                <a:rPr lang="en-US" altLang="zh-CN" sz="6000" b="1" dirty="0">
                  <a:solidFill>
                    <a:srgbClr val="F0F0F0"/>
                  </a:solidFill>
                  <a:latin typeface="#9Slide03 Arima Madurai" panose="00000500000000000000" pitchFamily="2" charset="-93"/>
                  <a:ea typeface="微软雅黑" panose="020B0503020204020204" pitchFamily="34" charset="-122"/>
                  <a:cs typeface="#9Slide03 Arima Madurai" panose="00000500000000000000" pitchFamily="2" charset="-93"/>
                </a:rPr>
                <a:t>II.</a:t>
              </a:r>
              <a:endParaRPr lang="zh-CN" altLang="en-US" sz="6000" b="1" dirty="0">
                <a:solidFill>
                  <a:srgbClr val="F0F0F0"/>
                </a:solidFill>
                <a:latin typeface="#9Slide03 Arima Madurai" panose="00000500000000000000" pitchFamily="2" charset="-93"/>
                <a:ea typeface="微软雅黑" panose="020B0503020204020204" pitchFamily="34" charset="-122"/>
                <a:cs typeface="#9Slide03 Arima Madurai" panose="00000500000000000000" pitchFamily="2" charset="-93"/>
              </a:endParaRPr>
            </a:p>
          </p:txBody>
        </p:sp>
      </p:grpSp>
      <p:sp>
        <p:nvSpPr>
          <p:cNvPr id="26" name="文本框 25"/>
          <p:cNvSpPr txBox="1"/>
          <p:nvPr/>
        </p:nvSpPr>
        <p:spPr>
          <a:xfrm>
            <a:off x="7633169" y="1852764"/>
            <a:ext cx="951183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altLang="zh-CN" sz="4500" b="1" dirty="0" err="1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Cấu</a:t>
            </a:r>
            <a:r>
              <a:rPr lang="en-US" altLang="zh-CN" sz="4500" b="1" dirty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4500" b="1" dirty="0" err="1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tạo</a:t>
            </a:r>
            <a:r>
              <a:rPr lang="en-US" altLang="zh-CN" sz="4500" b="1" dirty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4500" b="1" dirty="0" err="1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và</a:t>
            </a:r>
            <a:r>
              <a:rPr lang="en-US" altLang="zh-CN" sz="4500" b="1" dirty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4500" b="1" dirty="0" err="1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chức</a:t>
            </a:r>
            <a:r>
              <a:rPr lang="en-US" altLang="zh-CN" sz="4500" b="1" dirty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4500" b="1" dirty="0" err="1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năng</a:t>
            </a:r>
            <a:r>
              <a:rPr lang="en-US" altLang="zh-CN" sz="4500" b="1" dirty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4500" b="1" dirty="0" err="1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của</a:t>
            </a:r>
            <a:r>
              <a:rPr lang="en-US" altLang="zh-CN" sz="4500" b="1" dirty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4500" b="1" dirty="0" err="1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hệ</a:t>
            </a:r>
            <a:r>
              <a:rPr lang="en-US" altLang="zh-CN" sz="4500" b="1" dirty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4500" b="1" dirty="0" err="1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hô</a:t>
            </a:r>
            <a:r>
              <a:rPr lang="en-US" altLang="zh-CN" sz="4500" b="1" dirty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4500" b="1" dirty="0" err="1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hấp</a:t>
            </a:r>
            <a:endParaRPr lang="zh-CN" altLang="en-US" sz="4500" b="1" dirty="0">
              <a:solidFill>
                <a:srgbClr val="7030A0"/>
              </a:solidFill>
              <a:latin typeface="#9Slide03 Arima Madurai" panose="00000500000000000000" pitchFamily="2" charset="-93"/>
              <a:ea typeface="幼圆" panose="02010509060101010101" pitchFamily="49" charset="-122"/>
              <a:cs typeface="#9Slide03 Arima Madurai" panose="00000500000000000000" pitchFamily="2" charset="-93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7882958" y="3825270"/>
            <a:ext cx="980851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altLang="zh-CN" sz="4500" b="1" dirty="0" err="1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Một</a:t>
            </a:r>
            <a:r>
              <a:rPr lang="en-US" altLang="zh-CN" sz="4500" b="1" dirty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4500" b="1" dirty="0" err="1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số</a:t>
            </a:r>
            <a:r>
              <a:rPr lang="en-US" altLang="zh-CN" sz="4500" b="1" dirty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4500" b="1" dirty="0" err="1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bệnh</a:t>
            </a:r>
            <a:r>
              <a:rPr lang="en-US" altLang="zh-CN" sz="4500" b="1" dirty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4500" b="1" dirty="0" err="1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về</a:t>
            </a:r>
            <a:r>
              <a:rPr lang="en-US" altLang="zh-CN" sz="4500" b="1" dirty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4500" b="1" dirty="0" err="1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phổi</a:t>
            </a:r>
            <a:r>
              <a:rPr lang="en-US" altLang="zh-CN" sz="4500" b="1" dirty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, </a:t>
            </a:r>
            <a:r>
              <a:rPr lang="en-US" altLang="zh-CN" sz="4500" b="1" dirty="0" err="1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đường</a:t>
            </a:r>
            <a:r>
              <a:rPr lang="en-US" altLang="zh-CN" sz="4500" b="1" dirty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4500" b="1" dirty="0" err="1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hô</a:t>
            </a:r>
            <a:r>
              <a:rPr lang="en-US" altLang="zh-CN" sz="4500" b="1" dirty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4500" b="1" dirty="0" err="1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hấp</a:t>
            </a:r>
            <a:endParaRPr lang="zh-CN" altLang="en-US" sz="4500" b="1" dirty="0">
              <a:solidFill>
                <a:srgbClr val="7030A0"/>
              </a:solidFill>
              <a:latin typeface="#9Slide03 Arima Madurai" panose="00000500000000000000" pitchFamily="2" charset="-93"/>
              <a:ea typeface="幼圆" panose="02010509060101010101" pitchFamily="49" charset="-122"/>
              <a:cs typeface="#9Slide03 Arima Madurai" panose="00000500000000000000" pitchFamily="2" charset="-93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-1230407" y="3373067"/>
            <a:ext cx="988359" cy="1548557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zh-CN" altLang="en-US" sz="270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521538" y="3242870"/>
            <a:ext cx="548040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US" altLang="zh-CN" sz="9000" b="1" dirty="0" err="1">
                <a:solidFill>
                  <a:prstClr val="white"/>
                </a:solidFill>
                <a:latin typeface="#9Slide03 Arima Madurai" panose="00000500000000000000" pitchFamily="2" charset="-93"/>
                <a:ea typeface="Slogan" panose="02020500000000000000" pitchFamily="18" charset="-93"/>
                <a:cs typeface="#9Slide03 Arima Madurai" panose="00000500000000000000" pitchFamily="2" charset="-93"/>
              </a:rPr>
              <a:t>Nội</a:t>
            </a:r>
            <a:r>
              <a:rPr lang="en-US" altLang="zh-CN" sz="9000" b="1" dirty="0">
                <a:solidFill>
                  <a:prstClr val="white"/>
                </a:solidFill>
                <a:latin typeface="#9Slide03 Arima Madurai" panose="00000500000000000000" pitchFamily="2" charset="-93"/>
                <a:ea typeface="Slogan" panose="02020500000000000000" pitchFamily="18" charset="-93"/>
                <a:cs typeface="#9Slide03 Arima Madurai" panose="00000500000000000000" pitchFamily="2" charset="-93"/>
              </a:rPr>
              <a:t> dung </a:t>
            </a:r>
            <a:r>
              <a:rPr lang="en-US" altLang="zh-CN" sz="9000" b="1" dirty="0" err="1">
                <a:solidFill>
                  <a:prstClr val="white"/>
                </a:solidFill>
                <a:latin typeface="#9Slide03 Arima Madurai" panose="00000500000000000000" pitchFamily="2" charset="-93"/>
                <a:ea typeface="Slogan" panose="02020500000000000000" pitchFamily="18" charset="-93"/>
                <a:cs typeface="#9Slide03 Arima Madurai" panose="00000500000000000000" pitchFamily="2" charset="-93"/>
              </a:rPr>
              <a:t>bài</a:t>
            </a:r>
            <a:r>
              <a:rPr lang="en-US" altLang="zh-CN" sz="9000" b="1" dirty="0">
                <a:solidFill>
                  <a:prstClr val="white"/>
                </a:solidFill>
                <a:latin typeface="#9Slide03 Arima Madurai" panose="00000500000000000000" pitchFamily="2" charset="-93"/>
                <a:ea typeface="Slogan" panose="02020500000000000000" pitchFamily="18" charset="-93"/>
                <a:cs typeface="#9Slide03 Arima Madurai" panose="00000500000000000000" pitchFamily="2" charset="-93"/>
              </a:rPr>
              <a:t> </a:t>
            </a:r>
            <a:r>
              <a:rPr lang="en-US" altLang="zh-CN" sz="9000" b="1" dirty="0" err="1">
                <a:solidFill>
                  <a:prstClr val="white"/>
                </a:solidFill>
                <a:latin typeface="#9Slide03 Arima Madurai" panose="00000500000000000000" pitchFamily="2" charset="-93"/>
                <a:ea typeface="Slogan" panose="02020500000000000000" pitchFamily="18" charset="-93"/>
                <a:cs typeface="#9Slide03 Arima Madurai" panose="00000500000000000000" pitchFamily="2" charset="-93"/>
              </a:rPr>
              <a:t>học</a:t>
            </a:r>
            <a:endParaRPr lang="zh-CN" altLang="en-US" sz="9000" b="1" dirty="0">
              <a:solidFill>
                <a:prstClr val="white"/>
              </a:solidFill>
              <a:latin typeface="#9Slide03 Arima Madurai" panose="00000500000000000000" pitchFamily="2" charset="-93"/>
              <a:ea typeface="Slogan" panose="02020500000000000000" pitchFamily="18" charset="-93"/>
              <a:cs typeface="#9Slide03 Arima Madurai" panose="00000500000000000000" pitchFamily="2" charset="-93"/>
            </a:endParaRPr>
          </a:p>
        </p:txBody>
      </p:sp>
      <p:grpSp>
        <p:nvGrpSpPr>
          <p:cNvPr id="20" name="组合 16"/>
          <p:cNvGrpSpPr/>
          <p:nvPr/>
        </p:nvGrpSpPr>
        <p:grpSpPr>
          <a:xfrm>
            <a:off x="6463924" y="5679581"/>
            <a:ext cx="1153625" cy="1197186"/>
            <a:chOff x="7531329" y="2452432"/>
            <a:chExt cx="769083" cy="798124"/>
          </a:xfrm>
        </p:grpSpPr>
        <p:sp>
          <p:nvSpPr>
            <p:cNvPr id="21" name="Freeform 10"/>
            <p:cNvSpPr>
              <a:spLocks/>
            </p:cNvSpPr>
            <p:nvPr/>
          </p:nvSpPr>
          <p:spPr bwMode="auto">
            <a:xfrm>
              <a:off x="7531329" y="2452432"/>
              <a:ext cx="748147" cy="748148"/>
            </a:xfrm>
            <a:custGeom>
              <a:avLst/>
              <a:gdLst>
                <a:gd name="T0" fmla="*/ 56 w 56"/>
                <a:gd name="T1" fmla="*/ 42 h 56"/>
                <a:gd name="T2" fmla="*/ 42 w 56"/>
                <a:gd name="T3" fmla="*/ 56 h 56"/>
                <a:gd name="T4" fmla="*/ 14 w 56"/>
                <a:gd name="T5" fmla="*/ 56 h 56"/>
                <a:gd name="T6" fmla="*/ 0 w 56"/>
                <a:gd name="T7" fmla="*/ 42 h 56"/>
                <a:gd name="T8" fmla="*/ 0 w 56"/>
                <a:gd name="T9" fmla="*/ 14 h 56"/>
                <a:gd name="T10" fmla="*/ 14 w 56"/>
                <a:gd name="T11" fmla="*/ 0 h 56"/>
                <a:gd name="T12" fmla="*/ 42 w 56"/>
                <a:gd name="T13" fmla="*/ 0 h 56"/>
                <a:gd name="T14" fmla="*/ 56 w 56"/>
                <a:gd name="T15" fmla="*/ 14 h 56"/>
                <a:gd name="T16" fmla="*/ 56 w 56"/>
                <a:gd name="T17" fmla="*/ 4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6" h="56">
                  <a:moveTo>
                    <a:pt x="56" y="42"/>
                  </a:moveTo>
                  <a:cubicBezTo>
                    <a:pt x="56" y="50"/>
                    <a:pt x="50" y="56"/>
                    <a:pt x="42" y="56"/>
                  </a:cubicBezTo>
                  <a:cubicBezTo>
                    <a:pt x="14" y="56"/>
                    <a:pt x="14" y="56"/>
                    <a:pt x="14" y="56"/>
                  </a:cubicBezTo>
                  <a:cubicBezTo>
                    <a:pt x="7" y="56"/>
                    <a:pt x="0" y="50"/>
                    <a:pt x="0" y="42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6"/>
                    <a:pt x="7" y="0"/>
                    <a:pt x="14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50" y="0"/>
                    <a:pt x="56" y="6"/>
                    <a:pt x="56" y="14"/>
                  </a:cubicBezTo>
                  <a:lnTo>
                    <a:pt x="56" y="42"/>
                  </a:lnTo>
                  <a:close/>
                </a:path>
              </a:pathLst>
            </a:custGeom>
            <a:solidFill>
              <a:srgbClr val="2A3D52"/>
            </a:solidFill>
            <a:ln>
              <a:noFill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100">
                <a:solidFill>
                  <a:prstClr val="black"/>
                </a:solidFill>
                <a:latin typeface="#9Slide03 Arima Madurai" panose="00000500000000000000" pitchFamily="2" charset="-93"/>
                <a:ea typeface="宋体" panose="02010600030101010101" pitchFamily="2" charset="-122"/>
                <a:cs typeface="#9Slide03 Arima Madurai" panose="00000500000000000000" pitchFamily="2" charset="-93"/>
              </a:endParaRPr>
            </a:p>
          </p:txBody>
        </p:sp>
        <p:sp>
          <p:nvSpPr>
            <p:cNvPr id="22" name="文本框 18"/>
            <p:cNvSpPr txBox="1"/>
            <p:nvPr/>
          </p:nvSpPr>
          <p:spPr>
            <a:xfrm>
              <a:off x="7618388" y="2573448"/>
              <a:ext cx="682024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371600"/>
              <a:r>
                <a:rPr lang="en-US" altLang="zh-CN" sz="6000" b="1" dirty="0" err="1">
                  <a:solidFill>
                    <a:srgbClr val="F0F0F0"/>
                  </a:solidFill>
                  <a:latin typeface="#9Slide03 Arima Madurai" panose="00000500000000000000" pitchFamily="2" charset="-93"/>
                  <a:ea typeface="微软雅黑" panose="020B0503020204020204" pitchFamily="34" charset="-122"/>
                  <a:cs typeface="#9Slide03 Arima Madurai" panose="00000500000000000000" pitchFamily="2" charset="-93"/>
                </a:rPr>
                <a:t>IIl</a:t>
              </a:r>
              <a:r>
                <a:rPr lang="en-US" altLang="zh-CN" sz="6000" b="1" dirty="0">
                  <a:solidFill>
                    <a:srgbClr val="F0F0F0"/>
                  </a:solidFill>
                  <a:latin typeface="#9Slide03 Arima Madurai" panose="00000500000000000000" pitchFamily="2" charset="-93"/>
                  <a:ea typeface="微软雅黑" panose="020B0503020204020204" pitchFamily="34" charset="-122"/>
                  <a:cs typeface="#9Slide03 Arima Madurai" panose="00000500000000000000" pitchFamily="2" charset="-93"/>
                </a:rPr>
                <a:t>.</a:t>
              </a:r>
              <a:endParaRPr lang="zh-CN" altLang="en-US" sz="6000" b="1" dirty="0">
                <a:solidFill>
                  <a:srgbClr val="F0F0F0"/>
                </a:solidFill>
                <a:latin typeface="#9Slide03 Arima Madurai" panose="00000500000000000000" pitchFamily="2" charset="-93"/>
                <a:ea typeface="微软雅黑" panose="020B0503020204020204" pitchFamily="34" charset="-122"/>
                <a:cs typeface="#9Slide03 Arima Madurai" panose="00000500000000000000" pitchFamily="2" charset="-93"/>
              </a:endParaRPr>
            </a:p>
          </p:txBody>
        </p:sp>
      </p:grpSp>
      <p:sp>
        <p:nvSpPr>
          <p:cNvPr id="23" name="文本框 26"/>
          <p:cNvSpPr txBox="1"/>
          <p:nvPr/>
        </p:nvSpPr>
        <p:spPr>
          <a:xfrm>
            <a:off x="7869882" y="5571172"/>
            <a:ext cx="980851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altLang="zh-CN" sz="4500" b="1" dirty="0" err="1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Thuốc</a:t>
            </a:r>
            <a:r>
              <a:rPr lang="en-US" altLang="zh-CN" sz="4500" b="1" dirty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4500" b="1" dirty="0" err="1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lá</a:t>
            </a:r>
            <a:r>
              <a:rPr lang="en-US" altLang="zh-CN" sz="4500" b="1" dirty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4500" b="1" dirty="0" err="1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và</a:t>
            </a:r>
            <a:r>
              <a:rPr lang="en-US" altLang="zh-CN" sz="4500" b="1" dirty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4500" b="1" dirty="0" err="1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tác</a:t>
            </a:r>
            <a:r>
              <a:rPr lang="en-US" altLang="zh-CN" sz="4500" b="1" dirty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4500" b="1" dirty="0" err="1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hại</a:t>
            </a:r>
            <a:r>
              <a:rPr lang="en-US" altLang="zh-CN" sz="4500" b="1" dirty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4500" b="1" dirty="0" err="1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của</a:t>
            </a:r>
            <a:r>
              <a:rPr lang="en-US" altLang="zh-CN" sz="4500" b="1" dirty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4500" b="1" dirty="0" err="1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khói</a:t>
            </a:r>
            <a:r>
              <a:rPr lang="en-US" altLang="zh-CN" sz="4500" b="1" dirty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4500" b="1" dirty="0" err="1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thuốc</a:t>
            </a:r>
            <a:r>
              <a:rPr lang="en-US" altLang="zh-CN" sz="4500" b="1" dirty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4500" b="1" dirty="0" err="1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lá</a:t>
            </a:r>
            <a:endParaRPr lang="zh-CN" altLang="en-US" sz="4500" b="1" dirty="0">
              <a:solidFill>
                <a:srgbClr val="7030A0"/>
              </a:solidFill>
              <a:latin typeface="#9Slide03 Arima Madurai" panose="00000500000000000000" pitchFamily="2" charset="-93"/>
              <a:ea typeface="幼圆" panose="02010509060101010101" pitchFamily="49" charset="-122"/>
              <a:cs typeface="#9Slide03 Arima Madurai" panose="00000500000000000000" pitchFamily="2" charset="-93"/>
            </a:endParaRPr>
          </a:p>
        </p:txBody>
      </p:sp>
      <p:grpSp>
        <p:nvGrpSpPr>
          <p:cNvPr id="24" name="组合 16"/>
          <p:cNvGrpSpPr/>
          <p:nvPr/>
        </p:nvGrpSpPr>
        <p:grpSpPr>
          <a:xfrm>
            <a:off x="6477000" y="7508381"/>
            <a:ext cx="1180877" cy="1197186"/>
            <a:chOff x="7531329" y="2452432"/>
            <a:chExt cx="787251" cy="798124"/>
          </a:xfrm>
        </p:grpSpPr>
        <p:sp>
          <p:nvSpPr>
            <p:cNvPr id="25" name="Freeform 10"/>
            <p:cNvSpPr>
              <a:spLocks/>
            </p:cNvSpPr>
            <p:nvPr/>
          </p:nvSpPr>
          <p:spPr bwMode="auto">
            <a:xfrm>
              <a:off x="7531329" y="2452432"/>
              <a:ext cx="748147" cy="748148"/>
            </a:xfrm>
            <a:custGeom>
              <a:avLst/>
              <a:gdLst>
                <a:gd name="T0" fmla="*/ 56 w 56"/>
                <a:gd name="T1" fmla="*/ 42 h 56"/>
                <a:gd name="T2" fmla="*/ 42 w 56"/>
                <a:gd name="T3" fmla="*/ 56 h 56"/>
                <a:gd name="T4" fmla="*/ 14 w 56"/>
                <a:gd name="T5" fmla="*/ 56 h 56"/>
                <a:gd name="T6" fmla="*/ 0 w 56"/>
                <a:gd name="T7" fmla="*/ 42 h 56"/>
                <a:gd name="T8" fmla="*/ 0 w 56"/>
                <a:gd name="T9" fmla="*/ 14 h 56"/>
                <a:gd name="T10" fmla="*/ 14 w 56"/>
                <a:gd name="T11" fmla="*/ 0 h 56"/>
                <a:gd name="T12" fmla="*/ 42 w 56"/>
                <a:gd name="T13" fmla="*/ 0 h 56"/>
                <a:gd name="T14" fmla="*/ 56 w 56"/>
                <a:gd name="T15" fmla="*/ 14 h 56"/>
                <a:gd name="T16" fmla="*/ 56 w 56"/>
                <a:gd name="T17" fmla="*/ 4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6" h="56">
                  <a:moveTo>
                    <a:pt x="56" y="42"/>
                  </a:moveTo>
                  <a:cubicBezTo>
                    <a:pt x="56" y="50"/>
                    <a:pt x="50" y="56"/>
                    <a:pt x="42" y="56"/>
                  </a:cubicBezTo>
                  <a:cubicBezTo>
                    <a:pt x="14" y="56"/>
                    <a:pt x="14" y="56"/>
                    <a:pt x="14" y="56"/>
                  </a:cubicBezTo>
                  <a:cubicBezTo>
                    <a:pt x="7" y="56"/>
                    <a:pt x="0" y="50"/>
                    <a:pt x="0" y="42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6"/>
                    <a:pt x="7" y="0"/>
                    <a:pt x="14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50" y="0"/>
                    <a:pt x="56" y="6"/>
                    <a:pt x="56" y="14"/>
                  </a:cubicBezTo>
                  <a:lnTo>
                    <a:pt x="56" y="42"/>
                  </a:lnTo>
                  <a:close/>
                </a:path>
              </a:pathLst>
            </a:custGeom>
            <a:solidFill>
              <a:srgbClr val="2A3D52"/>
            </a:solidFill>
            <a:ln>
              <a:noFill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100">
                <a:solidFill>
                  <a:prstClr val="black"/>
                </a:solidFill>
                <a:latin typeface="#9Slide03 Arima Madurai" panose="00000500000000000000" pitchFamily="2" charset="-93"/>
                <a:ea typeface="宋体" panose="02010600030101010101" pitchFamily="2" charset="-122"/>
                <a:cs typeface="#9Slide03 Arima Madurai" panose="00000500000000000000" pitchFamily="2" charset="-93"/>
              </a:endParaRPr>
            </a:p>
          </p:txBody>
        </p:sp>
        <p:sp>
          <p:nvSpPr>
            <p:cNvPr id="28" name="文本框 18"/>
            <p:cNvSpPr txBox="1"/>
            <p:nvPr/>
          </p:nvSpPr>
          <p:spPr>
            <a:xfrm>
              <a:off x="7618388" y="2573448"/>
              <a:ext cx="700192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371600"/>
              <a:r>
                <a:rPr lang="en-US" altLang="zh-CN" sz="6000" b="1" dirty="0">
                  <a:solidFill>
                    <a:srgbClr val="F0F0F0"/>
                  </a:solidFill>
                  <a:latin typeface="#9Slide03 Arima Madurai" panose="00000500000000000000" pitchFamily="2" charset="-93"/>
                  <a:ea typeface="微软雅黑" panose="020B0503020204020204" pitchFamily="34" charset="-122"/>
                  <a:cs typeface="#9Slide03 Arima Madurai" panose="00000500000000000000" pitchFamily="2" charset="-93"/>
                </a:rPr>
                <a:t>IV.</a:t>
              </a:r>
              <a:endParaRPr lang="zh-CN" altLang="en-US" sz="6000" b="1" dirty="0">
                <a:solidFill>
                  <a:srgbClr val="F0F0F0"/>
                </a:solidFill>
                <a:latin typeface="#9Slide03 Arima Madurai" panose="00000500000000000000" pitchFamily="2" charset="-93"/>
                <a:ea typeface="微软雅黑" panose="020B0503020204020204" pitchFamily="34" charset="-122"/>
                <a:cs typeface="#9Slide03 Arima Madurai" panose="00000500000000000000" pitchFamily="2" charset="-93"/>
              </a:endParaRPr>
            </a:p>
          </p:txBody>
        </p:sp>
      </p:grpSp>
      <p:sp>
        <p:nvSpPr>
          <p:cNvPr id="29" name="文本框 26"/>
          <p:cNvSpPr txBox="1"/>
          <p:nvPr/>
        </p:nvSpPr>
        <p:spPr>
          <a:xfrm>
            <a:off x="7882958" y="7399972"/>
            <a:ext cx="980851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altLang="zh-CN" sz="4500" b="1" dirty="0" err="1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Thực</a:t>
            </a:r>
            <a:r>
              <a:rPr lang="en-US" altLang="zh-CN" sz="4500" b="1" dirty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4500" b="1" dirty="0" err="1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hành</a:t>
            </a:r>
            <a:r>
              <a:rPr lang="en-US" altLang="zh-CN" sz="4500" b="1" dirty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: </a:t>
            </a:r>
            <a:r>
              <a:rPr lang="en-US" altLang="zh-CN" sz="4500" b="1" dirty="0" err="1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hô</a:t>
            </a:r>
            <a:r>
              <a:rPr lang="en-US" altLang="zh-CN" sz="4500" b="1" dirty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4500" b="1" dirty="0" err="1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hấp</a:t>
            </a:r>
            <a:r>
              <a:rPr lang="en-US" altLang="zh-CN" sz="4500" b="1" dirty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4500" b="1" dirty="0" err="1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nhân</a:t>
            </a:r>
            <a:r>
              <a:rPr lang="en-US" altLang="zh-CN" sz="4500" b="1" dirty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4500" b="1" dirty="0" err="1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tạo</a:t>
            </a:r>
            <a:r>
              <a:rPr lang="en-US" altLang="zh-CN" sz="4500" b="1" dirty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, </a:t>
            </a:r>
            <a:r>
              <a:rPr lang="en-US" altLang="zh-CN" sz="4500" b="1" dirty="0" err="1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cấp</a:t>
            </a:r>
            <a:r>
              <a:rPr lang="en-US" altLang="zh-CN" sz="4500" b="1" dirty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4500" b="1" dirty="0" err="1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cứu</a:t>
            </a:r>
            <a:r>
              <a:rPr lang="en-US" altLang="zh-CN" sz="4500" b="1" dirty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4500" b="1" dirty="0" err="1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người</a:t>
            </a:r>
            <a:r>
              <a:rPr lang="en-US" altLang="zh-CN" sz="4500" b="1" dirty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4500" b="1" dirty="0" err="1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đuối</a:t>
            </a:r>
            <a:r>
              <a:rPr lang="en-US" altLang="zh-CN" sz="4500" b="1" dirty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4500" b="1" dirty="0" err="1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nước</a:t>
            </a:r>
            <a:endParaRPr lang="zh-CN" altLang="en-US" sz="4500" b="1" dirty="0">
              <a:solidFill>
                <a:srgbClr val="7030A0"/>
              </a:solidFill>
              <a:latin typeface="#9Slide03 Arima Madurai" panose="00000500000000000000" pitchFamily="2" charset="-93"/>
              <a:ea typeface="幼圆" panose="02010509060101010101" pitchFamily="49" charset="-122"/>
              <a:cs typeface="#9Slide03 Arima Madurai" panose="00000500000000000000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19305200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-1230407" y="3373067"/>
            <a:ext cx="988359" cy="1548557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52" y="5547753"/>
            <a:ext cx="6902285" cy="2573205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552" y="2991248"/>
            <a:ext cx="12637448" cy="3495998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3556464" y="3365794"/>
            <a:ext cx="2196435" cy="27469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72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Arima Madurai Black" panose="00000A00000000000000" pitchFamily="2" charset="-93"/>
                <a:ea typeface="微软雅黑" panose="020B0503020204020204" pitchFamily="34" charset="-122"/>
                <a:cs typeface="#9Slide03 Arima Madurai Black" panose="00000A00000000000000" pitchFamily="2" charset="-93"/>
              </a:rPr>
              <a:t>II.</a:t>
            </a:r>
            <a:endParaRPr kumimoji="0" lang="zh-CN" altLang="en-US" sz="172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3 Arima Madurai Black" panose="00000A00000000000000" pitchFamily="2" charset="-93"/>
              <a:ea typeface="微软雅黑" panose="020B0503020204020204" pitchFamily="34" charset="-122"/>
              <a:cs typeface="#9Slide03 Arima Madurai Black" panose="00000A00000000000000" pitchFamily="2" charset="-93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6781800" y="3373067"/>
            <a:ext cx="956109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altLang="zh-CN" sz="8000" b="1" dirty="0" err="1">
                <a:solidFill>
                  <a:schemeClr val="bg1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Một</a:t>
            </a:r>
            <a:r>
              <a:rPr lang="en-US" altLang="zh-CN" sz="8000" b="1" dirty="0">
                <a:solidFill>
                  <a:schemeClr val="bg1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8000" b="1" dirty="0" err="1">
                <a:solidFill>
                  <a:schemeClr val="bg1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số</a:t>
            </a:r>
            <a:r>
              <a:rPr lang="en-US" altLang="zh-CN" sz="8000" b="1" dirty="0">
                <a:solidFill>
                  <a:schemeClr val="bg1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8000" b="1" dirty="0" err="1">
                <a:solidFill>
                  <a:schemeClr val="bg1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bệnh</a:t>
            </a:r>
            <a:r>
              <a:rPr lang="en-US" altLang="zh-CN" sz="8000" b="1" dirty="0">
                <a:solidFill>
                  <a:schemeClr val="bg1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8000" b="1" dirty="0" err="1">
                <a:solidFill>
                  <a:schemeClr val="bg1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về</a:t>
            </a:r>
            <a:r>
              <a:rPr lang="en-US" altLang="zh-CN" sz="8000" b="1" dirty="0">
                <a:solidFill>
                  <a:schemeClr val="bg1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8000" b="1" dirty="0" err="1">
                <a:solidFill>
                  <a:schemeClr val="bg1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phổi</a:t>
            </a:r>
            <a:r>
              <a:rPr lang="en-US" altLang="zh-CN" sz="8000" b="1" dirty="0">
                <a:solidFill>
                  <a:schemeClr val="bg1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, </a:t>
            </a:r>
          </a:p>
          <a:p>
            <a:pPr defTabSz="1371600"/>
            <a:r>
              <a:rPr lang="en-US" altLang="zh-CN" sz="8000" b="1" dirty="0" err="1">
                <a:solidFill>
                  <a:schemeClr val="bg1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đường</a:t>
            </a:r>
            <a:r>
              <a:rPr lang="en-US" altLang="zh-CN" sz="8000" b="1" dirty="0">
                <a:solidFill>
                  <a:schemeClr val="bg1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8000" b="1" dirty="0" err="1">
                <a:solidFill>
                  <a:schemeClr val="bg1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hô</a:t>
            </a:r>
            <a:r>
              <a:rPr lang="en-US" altLang="zh-CN" sz="8000" b="1" dirty="0">
                <a:solidFill>
                  <a:schemeClr val="bg1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8000" b="1" dirty="0" err="1">
                <a:solidFill>
                  <a:schemeClr val="bg1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hấp</a:t>
            </a:r>
            <a:endParaRPr lang="zh-CN" altLang="en-US" sz="8000" b="1" dirty="0">
              <a:solidFill>
                <a:schemeClr val="bg1"/>
              </a:solidFill>
              <a:latin typeface="#9Slide03 Arima Madurai" panose="00000500000000000000" pitchFamily="2" charset="-93"/>
              <a:ea typeface="幼圆" panose="02010509060101010101" pitchFamily="49" charset="-122"/>
              <a:cs typeface="#9Slide03 Arima Madurai" panose="00000500000000000000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179035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8644598" cy="10287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486900" y="247650"/>
            <a:ext cx="7486650" cy="784830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/>
          <a:p>
            <a:r>
              <a:rPr lang="en-US" sz="4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4200" u="sng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4200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u="sng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4200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u="sng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200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u="sng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en-US" sz="4200" u="sng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486900" y="1456476"/>
            <a:ext cx="7715250" cy="4078039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/>
          <a:p>
            <a:r>
              <a:rPr lang="en-US" sz="4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⃰ </a:t>
            </a:r>
            <a:r>
              <a:rPr lang="en-US" sz="44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4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4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H34.1.</a:t>
            </a:r>
          </a:p>
          <a:p>
            <a:endParaRPr lang="en-US" sz="44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4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4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4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4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4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4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4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4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4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phiếu</a:t>
            </a:r>
            <a:r>
              <a:rPr lang="en-US" sz="4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en-US" sz="42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42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4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⃰ </a:t>
            </a:r>
            <a:r>
              <a:rPr lang="en-US" sz="4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4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4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5</a:t>
            </a:r>
            <a:r>
              <a:rPr lang="en-US" sz="4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4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32578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PHIẾU HỌC </a:t>
            </a:r>
            <a:r>
              <a:rPr lang="en-US" sz="4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en-US" sz="4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85674085"/>
              </p:ext>
            </p:extLst>
          </p:nvPr>
        </p:nvGraphicFramePr>
        <p:xfrm>
          <a:off x="457200" y="2095500"/>
          <a:ext cx="17068800" cy="770434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004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7150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81534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524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 dirty="0" err="1"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lang="en-US" sz="4000" dirty="0"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bệnh</a:t>
                      </a:r>
                      <a:endParaRPr lang="en-US" sz="4000" dirty="0"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 dirty="0" err="1"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Nguyên</a:t>
                      </a:r>
                      <a:r>
                        <a:rPr lang="en-US" sz="4000" dirty="0"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nhân</a:t>
                      </a:r>
                      <a:endParaRPr lang="en-US" sz="4000" dirty="0"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 dirty="0" err="1"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Giải</a:t>
                      </a:r>
                      <a:r>
                        <a:rPr lang="en-US" sz="4000" dirty="0"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pháp</a:t>
                      </a:r>
                      <a:endParaRPr lang="en-US" sz="4000" dirty="0"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326957"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dirty="0" smtClean="0"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A. </a:t>
                      </a:r>
                      <a:r>
                        <a:rPr lang="en-US" sz="4000" dirty="0" err="1" smtClean="0"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Viêm</a:t>
                      </a:r>
                      <a:r>
                        <a:rPr lang="en-US" sz="4000" dirty="0" smtClean="0"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đường</a:t>
                      </a:r>
                      <a:r>
                        <a:rPr lang="en-US" sz="4000" dirty="0"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hô</a:t>
                      </a:r>
                      <a:r>
                        <a:rPr lang="en-US" sz="4000" dirty="0"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dirty="0" err="1" smtClean="0"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hấp</a:t>
                      </a:r>
                      <a:endParaRPr lang="en-US" sz="4000" dirty="0" smtClean="0"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dirty="0" smtClean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(NHÓM</a:t>
                      </a:r>
                      <a:r>
                        <a:rPr lang="en-US" sz="4000" baseline="0" dirty="0" smtClean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1,2)</a:t>
                      </a:r>
                      <a:endParaRPr lang="en-US" sz="4000" dirty="0"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40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40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380001">
                <a:tc>
                  <a:txBody>
                    <a:bodyPr/>
                    <a:lstStyle/>
                    <a:p>
                      <a:pPr marL="0" marR="0" indent="0" algn="just" defTabSz="13716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dirty="0" smtClean="0"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B. </a:t>
                      </a:r>
                      <a:r>
                        <a:rPr lang="en-US" sz="4000" dirty="0" err="1" smtClean="0"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Viêm</a:t>
                      </a:r>
                      <a:r>
                        <a:rPr lang="en-US" sz="4000" dirty="0" smtClean="0"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dirty="0" err="1" smtClean="0"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phổi</a:t>
                      </a:r>
                      <a:endParaRPr lang="en-US" sz="4000" dirty="0" smtClean="0"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just" defTabSz="13716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dirty="0" smtClean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(NHÓM</a:t>
                      </a:r>
                      <a:r>
                        <a:rPr lang="en-US" sz="4000" baseline="0" dirty="0" smtClean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3,4)</a:t>
                      </a:r>
                      <a:endParaRPr lang="en-US" sz="4000" dirty="0" smtClean="0"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4000" dirty="0"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40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400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296349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 dirty="0" smtClean="0"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C. Lao </a:t>
                      </a:r>
                      <a:r>
                        <a:rPr lang="en-US" sz="4000" dirty="0" err="1" smtClean="0"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phổi</a:t>
                      </a:r>
                      <a:endParaRPr lang="en-US" sz="4000" dirty="0" smtClean="0"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 dirty="0" smtClean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(NHÓM</a:t>
                      </a:r>
                      <a:r>
                        <a:rPr lang="en-US" sz="4000" baseline="0" dirty="0" smtClean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5,6)</a:t>
                      </a:r>
                      <a:endParaRPr lang="en-US" sz="4000" dirty="0"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400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40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14782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11423097"/>
              </p:ext>
            </p:extLst>
          </p:nvPr>
        </p:nvGraphicFramePr>
        <p:xfrm>
          <a:off x="533400" y="114300"/>
          <a:ext cx="17068800" cy="1048054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004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4102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84582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56618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600" b="1" dirty="0" err="1"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lang="en-US" sz="4600" b="1" dirty="0"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600" b="1" dirty="0" err="1"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bệnh</a:t>
                      </a:r>
                      <a:endParaRPr lang="en-US" sz="4600" b="1" dirty="0"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600" b="1" dirty="0" err="1"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Nguyên</a:t>
                      </a:r>
                      <a:r>
                        <a:rPr lang="en-US" sz="4600" b="1" dirty="0"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600" b="1" dirty="0" err="1"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nhân</a:t>
                      </a:r>
                      <a:endParaRPr lang="en-US" sz="4600" b="1" dirty="0"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600" b="1" dirty="0" err="1"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Giải</a:t>
                      </a:r>
                      <a:r>
                        <a:rPr lang="en-US" sz="4600" b="1" dirty="0"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600" b="1" dirty="0" err="1"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pháp</a:t>
                      </a:r>
                      <a:endParaRPr lang="en-US" sz="4600" b="1" dirty="0"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98460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600" b="1" dirty="0" err="1"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Viêm</a:t>
                      </a:r>
                      <a:r>
                        <a:rPr lang="en-US" sz="4600" b="1" dirty="0"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600" b="1" dirty="0" err="1"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đường</a:t>
                      </a:r>
                      <a:r>
                        <a:rPr lang="en-US" sz="4600" b="1" dirty="0"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600" b="1" dirty="0" err="1"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hô</a:t>
                      </a:r>
                      <a:r>
                        <a:rPr lang="en-US" sz="4600" b="1" dirty="0"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600" b="1" dirty="0" err="1"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hấp</a:t>
                      </a:r>
                      <a:endParaRPr lang="en-US" sz="4600" b="1" dirty="0"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46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Tiếp</a:t>
                      </a:r>
                      <a:r>
                        <a:rPr lang="en-US" sz="4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6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xúc</a:t>
                      </a:r>
                      <a:r>
                        <a:rPr lang="en-US" sz="4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6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với</a:t>
                      </a:r>
                      <a:r>
                        <a:rPr lang="en-US" sz="4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6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không</a:t>
                      </a:r>
                      <a:r>
                        <a:rPr lang="en-US" sz="4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6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khí</a:t>
                      </a:r>
                      <a:r>
                        <a:rPr lang="en-US" sz="4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6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cứa</a:t>
                      </a:r>
                      <a:r>
                        <a:rPr lang="en-US" sz="4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vi </a:t>
                      </a:r>
                      <a:r>
                        <a:rPr lang="en-US" sz="46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sinh</a:t>
                      </a:r>
                      <a:r>
                        <a:rPr lang="en-US" sz="4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6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vật</a:t>
                      </a:r>
                      <a:r>
                        <a:rPr lang="en-US" sz="4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6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hoặc</a:t>
                      </a:r>
                      <a:r>
                        <a:rPr lang="en-US" sz="4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6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chất</a:t>
                      </a:r>
                      <a:r>
                        <a:rPr lang="en-US" sz="4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6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có</a:t>
                      </a:r>
                      <a:r>
                        <a:rPr lang="en-US" sz="4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6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hại</a:t>
                      </a:r>
                      <a:endParaRPr lang="en-US" sz="46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46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Đeo</a:t>
                      </a:r>
                      <a:r>
                        <a:rPr lang="en-US" sz="4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6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khẩu</a:t>
                      </a:r>
                      <a:r>
                        <a:rPr lang="en-US" sz="4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6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trang</a:t>
                      </a:r>
                      <a:r>
                        <a:rPr lang="en-US" sz="4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46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vệ</a:t>
                      </a:r>
                      <a:r>
                        <a:rPr lang="en-US" sz="4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6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sinh</a:t>
                      </a:r>
                      <a:r>
                        <a:rPr lang="en-US" sz="4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6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môi</a:t>
                      </a:r>
                      <a:r>
                        <a:rPr lang="en-US" sz="4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6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trường</a:t>
                      </a:r>
                      <a:r>
                        <a:rPr lang="en-US" sz="4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46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trồng</a:t>
                      </a:r>
                      <a:r>
                        <a:rPr lang="en-US" sz="4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6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cây</a:t>
                      </a:r>
                      <a:r>
                        <a:rPr lang="en-US" sz="4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6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xanh</a:t>
                      </a:r>
                      <a:r>
                        <a:rPr lang="en-US" sz="4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46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giữ</a:t>
                      </a:r>
                      <a:r>
                        <a:rPr lang="en-US" sz="4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6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ấm</a:t>
                      </a:r>
                      <a:r>
                        <a:rPr lang="en-US" sz="4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6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cơ</a:t>
                      </a:r>
                      <a:r>
                        <a:rPr lang="en-US" sz="4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6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thể</a:t>
                      </a:r>
                      <a:r>
                        <a:rPr lang="en-US" sz="4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46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tập</a:t>
                      </a:r>
                      <a:r>
                        <a:rPr lang="en-US" sz="4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6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luyện</a:t>
                      </a:r>
                      <a:r>
                        <a:rPr lang="en-US" sz="4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6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hít</a:t>
                      </a:r>
                      <a:r>
                        <a:rPr lang="en-US" sz="4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6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thở</a:t>
                      </a:r>
                      <a:r>
                        <a:rPr lang="en-US" sz="4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46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ăn</a:t>
                      </a:r>
                      <a:r>
                        <a:rPr lang="en-US" sz="4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6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uống</a:t>
                      </a:r>
                      <a:r>
                        <a:rPr lang="en-US" sz="4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6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khoa</a:t>
                      </a:r>
                      <a:r>
                        <a:rPr lang="en-US" sz="4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6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học</a:t>
                      </a:r>
                      <a:r>
                        <a:rPr lang="en-US" sz="4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…</a:t>
                      </a:r>
                      <a:endParaRPr lang="en-US" sz="46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38000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600" b="1"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Viêm phổi</a:t>
                      </a:r>
                      <a:endParaRPr lang="en-US" sz="4600" b="1"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Vi </a:t>
                      </a:r>
                      <a:r>
                        <a:rPr lang="en-US" sz="46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khuẩn</a:t>
                      </a:r>
                      <a:r>
                        <a:rPr lang="en-US" sz="4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46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nấm</a:t>
                      </a:r>
                      <a:r>
                        <a:rPr lang="en-US" sz="4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46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hóa</a:t>
                      </a:r>
                      <a:r>
                        <a:rPr lang="en-US" sz="4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6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chất</a:t>
                      </a:r>
                      <a:r>
                        <a:rPr lang="en-US" sz="4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6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độc</a:t>
                      </a:r>
                      <a:endParaRPr lang="en-US" sz="46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46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Đeo</a:t>
                      </a:r>
                      <a:r>
                        <a:rPr lang="en-US" sz="4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6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khẩu</a:t>
                      </a:r>
                      <a:r>
                        <a:rPr lang="en-US" sz="4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6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trang</a:t>
                      </a:r>
                      <a:r>
                        <a:rPr lang="en-US" sz="4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46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vệ</a:t>
                      </a:r>
                      <a:r>
                        <a:rPr lang="en-US" sz="4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6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sinh</a:t>
                      </a:r>
                      <a:r>
                        <a:rPr lang="en-US" sz="4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6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môi</a:t>
                      </a:r>
                      <a:r>
                        <a:rPr lang="en-US" sz="4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6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trường</a:t>
                      </a:r>
                      <a:r>
                        <a:rPr lang="en-US" sz="4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46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thường</a:t>
                      </a:r>
                      <a:r>
                        <a:rPr lang="en-US" sz="4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6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xuyên</a:t>
                      </a:r>
                      <a:r>
                        <a:rPr lang="en-US" sz="4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6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vệ</a:t>
                      </a:r>
                      <a:r>
                        <a:rPr lang="en-US" sz="4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6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sinh</a:t>
                      </a:r>
                      <a:r>
                        <a:rPr lang="en-US" sz="4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6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đường</a:t>
                      </a:r>
                      <a:r>
                        <a:rPr lang="en-US" sz="4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6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hô</a:t>
                      </a:r>
                      <a:r>
                        <a:rPr lang="en-US" sz="4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6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hấp</a:t>
                      </a:r>
                      <a:r>
                        <a:rPr lang="en-US" sz="4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46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98460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600" b="1" dirty="0"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Lao </a:t>
                      </a:r>
                      <a:r>
                        <a:rPr lang="en-US" sz="4600" b="1" dirty="0" err="1"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phổi</a:t>
                      </a:r>
                      <a:endParaRPr lang="en-US" sz="4600" b="1" dirty="0"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6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lang="en-US" sz="4600" b="1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6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Vi </a:t>
                      </a:r>
                      <a:r>
                        <a:rPr lang="en-US" sz="46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khuẩn</a:t>
                      </a:r>
                      <a:r>
                        <a:rPr lang="en-US" sz="4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6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Mycobacterium tuberculosis</a:t>
                      </a:r>
                      <a:r>
                        <a:rPr lang="en-US" sz="4600" b="1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</a:t>
                      </a:r>
                      <a:r>
                        <a:rPr lang="en-US" sz="4600" b="1" baseline="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lao</a:t>
                      </a:r>
                      <a:r>
                        <a:rPr lang="en-US" sz="4600" b="1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en-US" sz="46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46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Không</a:t>
                      </a:r>
                      <a:r>
                        <a:rPr lang="en-US" sz="4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6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tiếp</a:t>
                      </a:r>
                      <a:r>
                        <a:rPr lang="en-US" sz="4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6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xúc</a:t>
                      </a:r>
                      <a:r>
                        <a:rPr lang="en-US" sz="4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6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với</a:t>
                      </a:r>
                      <a:r>
                        <a:rPr lang="en-US" sz="4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6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người</a:t>
                      </a:r>
                      <a:r>
                        <a:rPr lang="en-US" sz="4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6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bị</a:t>
                      </a:r>
                      <a:r>
                        <a:rPr lang="en-US" sz="4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6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bệnh</a:t>
                      </a:r>
                      <a:r>
                        <a:rPr lang="en-US" sz="4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6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lao</a:t>
                      </a:r>
                      <a:r>
                        <a:rPr lang="en-US" sz="4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46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Tiêm</a:t>
                      </a:r>
                      <a:r>
                        <a:rPr lang="en-US" sz="4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vaccine.</a:t>
                      </a: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46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Thăm</a:t>
                      </a:r>
                      <a:r>
                        <a:rPr lang="en-US" sz="4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6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khám</a:t>
                      </a:r>
                      <a:r>
                        <a:rPr lang="en-US" sz="4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6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định</a:t>
                      </a:r>
                      <a:r>
                        <a:rPr lang="en-US" sz="4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6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kỳ</a:t>
                      </a:r>
                      <a:r>
                        <a:rPr lang="en-US" sz="4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6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đường</a:t>
                      </a:r>
                      <a:r>
                        <a:rPr lang="en-US" sz="4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6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hô</a:t>
                      </a:r>
                      <a:r>
                        <a:rPr lang="en-US" sz="4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6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hấp</a:t>
                      </a:r>
                      <a:r>
                        <a:rPr lang="en-US" sz="4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46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20910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8">
            <a:extLst>
              <a:ext uri="{FF2B5EF4-FFF2-40B4-BE49-F238E27FC236}">
                <a16:creationId xmlns="" xmlns:a16="http://schemas.microsoft.com/office/drawing/2014/main" id="{2D5D23DD-44FA-411B-B568-49B9C0F9C3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15000" y="2019300"/>
            <a:ext cx="5350462" cy="5350462"/>
          </a:xfrm>
          <a:prstGeom prst="rect">
            <a:avLst/>
          </a:prstGeom>
        </p:spPr>
      </p:pic>
      <p:sp>
        <p:nvSpPr>
          <p:cNvPr id="5" name="TextBox 544">
            <a:extLst>
              <a:ext uri="{FF2B5EF4-FFF2-40B4-BE49-F238E27FC236}">
                <a16:creationId xmlns="" xmlns:a16="http://schemas.microsoft.com/office/drawing/2014/main" id="{3E5A07A3-09ED-4B7B-9FBE-B96FD5AD1D7B}"/>
              </a:ext>
            </a:extLst>
          </p:cNvPr>
          <p:cNvSpPr txBox="1"/>
          <p:nvPr/>
        </p:nvSpPr>
        <p:spPr>
          <a:xfrm>
            <a:off x="609600" y="495300"/>
            <a:ext cx="169926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54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5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54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5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hô</a:t>
            </a:r>
            <a:r>
              <a:rPr lang="en-US" sz="5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hấp</a:t>
            </a:r>
            <a:r>
              <a:rPr lang="en-US" sz="5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54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5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vấn</a:t>
            </a:r>
            <a:r>
              <a:rPr lang="en-US" sz="5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5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54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5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5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5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5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US" sz="54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5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5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lây</a:t>
            </a:r>
            <a:r>
              <a:rPr lang="en-US" sz="5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5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5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5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54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5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5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5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5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5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5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5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5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5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54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5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5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09600" y="7429500"/>
            <a:ext cx="17373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4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hô</a:t>
            </a:r>
            <a:r>
              <a:rPr lang="en-US" sz="4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hấp</a:t>
            </a:r>
            <a:r>
              <a:rPr lang="en-US" sz="4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lây</a:t>
            </a:r>
            <a:r>
              <a:rPr lang="en-US" sz="4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lan</a:t>
            </a:r>
            <a:r>
              <a:rPr lang="en-US" sz="4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4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sz="4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4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4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4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4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4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4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4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4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hô</a:t>
            </a:r>
            <a:r>
              <a:rPr lang="en-US" sz="4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hấp</a:t>
            </a:r>
            <a:r>
              <a:rPr lang="en-US" sz="4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4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4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4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4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4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4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4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4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4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4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sz="4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4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4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4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tránh</a:t>
            </a:r>
            <a:r>
              <a:rPr lang="en-US" sz="4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4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47893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-1230407" y="3373067"/>
            <a:ext cx="988359" cy="1548557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52" y="5547753"/>
            <a:ext cx="6902285" cy="2573205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552" y="2991248"/>
            <a:ext cx="12637448" cy="3495998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3556464" y="3365794"/>
            <a:ext cx="2861681" cy="27469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72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Arima Madurai Black" panose="00000A00000000000000" pitchFamily="2" charset="-93"/>
                <a:ea typeface="微软雅黑" panose="020B0503020204020204" pitchFamily="34" charset="-122"/>
                <a:cs typeface="#9Slide03 Arima Madurai Black" panose="00000A00000000000000" pitchFamily="2" charset="-93"/>
              </a:rPr>
              <a:t>III.</a:t>
            </a:r>
            <a:endParaRPr kumimoji="0" lang="zh-CN" altLang="en-US" sz="172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3 Arima Madurai Black" panose="00000A00000000000000" pitchFamily="2" charset="-93"/>
              <a:ea typeface="微软雅黑" panose="020B0503020204020204" pitchFamily="34" charset="-122"/>
              <a:cs typeface="#9Slide03 Arima Madurai Black" panose="00000A00000000000000" pitchFamily="2" charset="-93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6781800" y="3373067"/>
            <a:ext cx="956109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altLang="zh-CN" sz="8000" b="1" dirty="0" err="1">
                <a:solidFill>
                  <a:schemeClr val="bg1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Thuốc</a:t>
            </a:r>
            <a:r>
              <a:rPr lang="en-US" altLang="zh-CN" sz="8000" b="1" dirty="0">
                <a:solidFill>
                  <a:schemeClr val="bg1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8000" b="1" dirty="0" err="1">
                <a:solidFill>
                  <a:schemeClr val="bg1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lá</a:t>
            </a:r>
            <a:r>
              <a:rPr lang="en-US" altLang="zh-CN" sz="8000" b="1" dirty="0">
                <a:solidFill>
                  <a:schemeClr val="bg1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8000" b="1" dirty="0" err="1">
                <a:solidFill>
                  <a:schemeClr val="bg1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và</a:t>
            </a:r>
            <a:r>
              <a:rPr lang="en-US" altLang="zh-CN" sz="8000" b="1" dirty="0">
                <a:solidFill>
                  <a:schemeClr val="bg1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8000" b="1" dirty="0" err="1">
                <a:solidFill>
                  <a:schemeClr val="bg1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tác</a:t>
            </a:r>
            <a:r>
              <a:rPr lang="en-US" altLang="zh-CN" sz="8000" b="1" dirty="0">
                <a:solidFill>
                  <a:schemeClr val="bg1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8000" b="1" dirty="0" err="1">
                <a:solidFill>
                  <a:schemeClr val="bg1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hại</a:t>
            </a:r>
            <a:r>
              <a:rPr lang="en-US" altLang="zh-CN" sz="8000" b="1" dirty="0">
                <a:solidFill>
                  <a:schemeClr val="bg1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8000" b="1" dirty="0" err="1">
                <a:solidFill>
                  <a:schemeClr val="bg1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của</a:t>
            </a:r>
            <a:r>
              <a:rPr lang="en-US" altLang="zh-CN" sz="8000" b="1" dirty="0">
                <a:solidFill>
                  <a:schemeClr val="bg1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8000" b="1" dirty="0" err="1">
                <a:solidFill>
                  <a:schemeClr val="bg1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khói</a:t>
            </a:r>
            <a:r>
              <a:rPr lang="en-US" altLang="zh-CN" sz="8000" b="1" dirty="0">
                <a:solidFill>
                  <a:schemeClr val="bg1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8000" b="1" dirty="0" err="1">
                <a:solidFill>
                  <a:schemeClr val="bg1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thuốc</a:t>
            </a:r>
            <a:r>
              <a:rPr lang="en-US" altLang="zh-CN" sz="8000" b="1" dirty="0">
                <a:solidFill>
                  <a:schemeClr val="bg1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8000" b="1" dirty="0" err="1">
                <a:solidFill>
                  <a:schemeClr val="bg1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lá</a:t>
            </a:r>
            <a:endParaRPr lang="zh-CN" altLang="en-US" sz="8000" b="1" dirty="0">
              <a:solidFill>
                <a:schemeClr val="bg1"/>
              </a:solidFill>
              <a:latin typeface="#9Slide03 Arima Madurai" panose="00000500000000000000" pitchFamily="2" charset="-93"/>
              <a:ea typeface="幼圆" panose="02010509060101010101" pitchFamily="49" charset="-122"/>
              <a:cs typeface="#9Slide03 Arima Madurai" panose="00000500000000000000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4214214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THUỐC LÁ VÀ TÁC HẠI CỦA THUỐC  LÁ</a:t>
            </a:r>
          </a:p>
        </p:txBody>
      </p:sp>
      <p:sp>
        <p:nvSpPr>
          <p:cNvPr id="4" name="Rectangle 3">
            <a:hlinkClick r:id="rId2" action="ppaction://hlinkfile"/>
          </p:cNvPr>
          <p:cNvSpPr/>
          <p:nvPr/>
        </p:nvSpPr>
        <p:spPr>
          <a:xfrm>
            <a:off x="1371600" y="2171700"/>
            <a:ext cx="15621000" cy="7010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482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Downloads\z4793372238817_9f96dd9ed336c187d85d5dace154cfe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0"/>
            <a:ext cx="7572375" cy="1009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2085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>
            <a:extLst>
              <a:ext uri="{FF2B5EF4-FFF2-40B4-BE49-F238E27FC236}">
                <a16:creationId xmlns="" xmlns:a16="http://schemas.microsoft.com/office/drawing/2014/main" id="{16C5F395-B520-44C5-98FE-EAA09CFD8D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" y="0"/>
            <a:ext cx="18259598" cy="1004433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9" name="Google Shape;5915;p37">
            <a:extLst>
              <a:ext uri="{FF2B5EF4-FFF2-40B4-BE49-F238E27FC236}">
                <a16:creationId xmlns="" xmlns:a16="http://schemas.microsoft.com/office/drawing/2014/main" id="{BAF64984-4238-44DE-AD12-86B3158F5B49}"/>
              </a:ext>
            </a:extLst>
          </p:cNvPr>
          <p:cNvSpPr txBox="1">
            <a:spLocks/>
          </p:cNvSpPr>
          <p:nvPr/>
        </p:nvSpPr>
        <p:spPr>
          <a:xfrm>
            <a:off x="1759428" y="2508885"/>
            <a:ext cx="14901822" cy="3737610"/>
          </a:xfrm>
          <a:prstGeom prst="rect">
            <a:avLst/>
          </a:prstGeom>
        </p:spPr>
        <p:txBody>
          <a:bodyPr spcFirstLastPara="1" wrap="square" lIns="137138" tIns="137138" rIns="137138" bIns="137138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1371600">
              <a:lnSpc>
                <a:spcPct val="100000"/>
              </a:lnSpc>
            </a:pPr>
            <a:r>
              <a:rPr lang="en-US" sz="6000" u="sng" dirty="0" err="1">
                <a:solidFill>
                  <a:srgbClr val="FF0000"/>
                </a:solidFill>
                <a:latin typeface="Times New Roman" pitchFamily="18" charset="0"/>
                <a:ea typeface="Tiffany" pitchFamily="18" charset="0"/>
                <a:cs typeface="Times New Roman" pitchFamily="18" charset="0"/>
              </a:rPr>
              <a:t>Bài</a:t>
            </a:r>
            <a:r>
              <a:rPr lang="en-US" sz="6000" u="sng" dirty="0">
                <a:solidFill>
                  <a:srgbClr val="FF0000"/>
                </a:solidFill>
                <a:latin typeface="Times New Roman" pitchFamily="18" charset="0"/>
                <a:ea typeface="Tiffany" pitchFamily="18" charset="0"/>
                <a:cs typeface="Times New Roman" pitchFamily="18" charset="0"/>
              </a:rPr>
              <a:t> 34: </a:t>
            </a:r>
            <a:r>
              <a:rPr lang="en-US" sz="6000" b="1" dirty="0">
                <a:latin typeface="Times New Roman" pitchFamily="18" charset="0"/>
                <a:ea typeface="Tiffany" pitchFamily="18" charset="0"/>
                <a:cs typeface="Times New Roman" pitchFamily="18" charset="0"/>
              </a:rPr>
              <a:t>HỆ HÔ HẤP Ở NGƯỜI</a:t>
            </a:r>
            <a:endParaRPr lang="vi-VN" altLang="en-US" sz="6000" u="sng" dirty="0">
              <a:solidFill>
                <a:srgbClr val="FF0000"/>
              </a:solidFill>
              <a:latin typeface="Times New Roman" pitchFamily="18" charset="0"/>
              <a:ea typeface="Tiffany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8728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d:\Downloads\z4793372223484_9fd5fd509d09d5ab595c7da44656e86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2311" y="-419100"/>
            <a:ext cx="8172450" cy="1089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923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Viêm phổ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96240"/>
            <a:ext cx="15697200" cy="9727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3260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8288000" cy="1899138"/>
          </a:xfrm>
          <a:prstGeom prst="rect">
            <a:avLst/>
          </a:prstGeom>
          <a:blipFill>
            <a:blip r:embed="rId3"/>
            <a:srcRect/>
            <a:stretch>
              <a:fillRect t="-1" b="-44166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-1230407" y="3373067"/>
            <a:ext cx="988359" cy="1548557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5210"/>
            <a:ext cx="1700357" cy="147348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876" y="105210"/>
            <a:ext cx="1053146" cy="165843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1592" y="336460"/>
            <a:ext cx="1013702" cy="159486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C15036C8-E2EB-4729-9808-4FFD7323107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61" y="4888499"/>
            <a:ext cx="2186540" cy="478978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495" y="685804"/>
            <a:ext cx="1082471" cy="955968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="" xmlns:a16="http://schemas.microsoft.com/office/drawing/2014/main" id="{DAE17C18-A9E7-E5EF-DACB-F82DCB2EDF1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6750" y="1257301"/>
            <a:ext cx="18897618" cy="90297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9B81BEF0-A39B-B938-7EB7-147B354D6282}"/>
              </a:ext>
            </a:extLst>
          </p:cNvPr>
          <p:cNvSpPr txBox="1"/>
          <p:nvPr/>
        </p:nvSpPr>
        <p:spPr>
          <a:xfrm>
            <a:off x="589935" y="2001888"/>
            <a:ext cx="17268094" cy="7540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4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4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hại</a:t>
            </a:r>
            <a:r>
              <a:rPr lang="en-US" sz="4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khói</a:t>
            </a:r>
            <a:r>
              <a:rPr lang="en-US" sz="4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thuốc</a:t>
            </a:r>
            <a:r>
              <a:rPr lang="en-US" sz="4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4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Khói</a:t>
            </a:r>
            <a:r>
              <a:rPr lang="en-US" sz="4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thuốc</a:t>
            </a:r>
            <a:r>
              <a:rPr lang="en-US" sz="4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4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chứa</a:t>
            </a:r>
            <a:r>
              <a:rPr lang="en-US" sz="4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4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4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độc</a:t>
            </a:r>
            <a:r>
              <a:rPr lang="en-US" sz="4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hại</a:t>
            </a:r>
            <a:r>
              <a:rPr lang="en-US" sz="4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4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hô</a:t>
            </a:r>
            <a:r>
              <a:rPr lang="en-US" sz="4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hấp</a:t>
            </a:r>
            <a:r>
              <a:rPr lang="en-US" sz="4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4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4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CO, </a:t>
            </a:r>
            <a:r>
              <a:rPr lang="en-US" sz="4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4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NO, nicotine,...</a:t>
            </a:r>
          </a:p>
          <a:p>
            <a:r>
              <a:rPr lang="en-US" sz="4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4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4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r>
              <a:rPr lang="en-US" sz="4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+ CO </a:t>
            </a:r>
            <a:r>
              <a:rPr lang="en-US" sz="4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chiếm</a:t>
            </a:r>
            <a:r>
              <a:rPr lang="en-US" sz="4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chỗ</a:t>
            </a:r>
            <a:r>
              <a:rPr lang="en-US" sz="4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oxygen </a:t>
            </a:r>
            <a:r>
              <a:rPr lang="en-US" sz="4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sz="4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4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4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4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4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oxygen, </a:t>
            </a:r>
            <a:endParaRPr lang="en-US" sz="4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4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+ NO </a:t>
            </a:r>
            <a:r>
              <a:rPr lang="en-US" sz="4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4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viêm</a:t>
            </a:r>
            <a:r>
              <a:rPr lang="en-US" sz="4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sưng</a:t>
            </a:r>
            <a:r>
              <a:rPr lang="en-US" sz="4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niêm</a:t>
            </a:r>
            <a:r>
              <a:rPr lang="en-US" sz="4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mạc</a:t>
            </a:r>
            <a:r>
              <a:rPr lang="en-US" sz="4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cản</a:t>
            </a:r>
            <a:r>
              <a:rPr lang="en-US" sz="4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sz="4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trao</a:t>
            </a:r>
            <a:r>
              <a:rPr lang="en-US" sz="4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4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4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4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+ Nicotine </a:t>
            </a:r>
            <a:r>
              <a:rPr lang="en-US" sz="4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tê</a:t>
            </a:r>
            <a:r>
              <a:rPr lang="en-US" sz="4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liệt</a:t>
            </a:r>
            <a:r>
              <a:rPr lang="en-US" sz="4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lông</a:t>
            </a:r>
            <a:r>
              <a:rPr lang="en-US" sz="4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rung </a:t>
            </a:r>
            <a:r>
              <a:rPr lang="en-US" sz="4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phế</a:t>
            </a:r>
            <a:r>
              <a:rPr lang="en-US" sz="4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quản</a:t>
            </a:r>
            <a:r>
              <a:rPr lang="en-US" sz="4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giảm</a:t>
            </a:r>
            <a:r>
              <a:rPr lang="en-US" sz="4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4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4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lọc</a:t>
            </a:r>
            <a:r>
              <a:rPr lang="en-US" sz="4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sạch</a:t>
            </a:r>
            <a:r>
              <a:rPr lang="en-US" sz="4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4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4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4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4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4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tăng</a:t>
            </a:r>
            <a:r>
              <a:rPr lang="en-US" sz="4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nguy</a:t>
            </a:r>
            <a:r>
              <a:rPr lang="en-US" sz="4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4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ung</a:t>
            </a:r>
            <a:r>
              <a:rPr lang="en-US" sz="4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sz="4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phổi</a:t>
            </a:r>
            <a:r>
              <a:rPr lang="en-US" sz="4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4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- </a:t>
            </a:r>
            <a:r>
              <a:rPr lang="en-US" sz="4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Biện</a:t>
            </a:r>
            <a:r>
              <a:rPr lang="en-US" sz="4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4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4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chống</a:t>
            </a:r>
            <a:r>
              <a:rPr lang="en-US" sz="4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en-US" sz="44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4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4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Tuyệt</a:t>
            </a:r>
            <a:r>
              <a:rPr lang="en-US" sz="4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4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4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hút</a:t>
            </a:r>
            <a:r>
              <a:rPr lang="en-US" sz="4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thuốc</a:t>
            </a:r>
            <a:r>
              <a:rPr lang="en-US" sz="4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endParaRPr lang="en-US" sz="4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4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4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Hạn</a:t>
            </a:r>
            <a:r>
              <a:rPr lang="en-US" sz="4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sz="4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4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4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khói</a:t>
            </a:r>
            <a:r>
              <a:rPr lang="en-US" sz="4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thuốc</a:t>
            </a:r>
            <a:r>
              <a:rPr lang="en-US" sz="4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4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4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endParaRPr lang="en-US" sz="4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4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4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Tăng</a:t>
            </a:r>
            <a:r>
              <a:rPr lang="en-US" sz="4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cường</a:t>
            </a:r>
            <a:r>
              <a:rPr lang="en-US" sz="4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4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4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uống</a:t>
            </a:r>
            <a:r>
              <a:rPr lang="en-US" sz="4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đầy</a:t>
            </a:r>
            <a:r>
              <a:rPr lang="en-US" sz="4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đủ</a:t>
            </a:r>
            <a:r>
              <a:rPr lang="en-US" sz="4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dinh</a:t>
            </a:r>
            <a:r>
              <a:rPr lang="en-US" sz="4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dưỡng</a:t>
            </a:r>
            <a:r>
              <a:rPr lang="en-US" sz="4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….</a:t>
            </a:r>
            <a:endParaRPr lang="en-US" sz="4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文本框 32"/>
          <p:cNvSpPr txBox="1"/>
          <p:nvPr/>
        </p:nvSpPr>
        <p:spPr>
          <a:xfrm>
            <a:off x="2094614" y="498008"/>
            <a:ext cx="161561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I</a:t>
            </a:r>
            <a:r>
              <a:rPr lang="en-US" altLang="zh-CN" sz="6000" b="1" noProof="0" dirty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II. </a:t>
            </a:r>
            <a:r>
              <a:rPr lang="en-US" altLang="zh-CN" sz="6000" b="1" noProof="0" dirty="0" err="1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Thuốc</a:t>
            </a:r>
            <a:r>
              <a:rPr lang="en-US" altLang="zh-CN" sz="6000" b="1" noProof="0" dirty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6000" b="1" noProof="0" dirty="0" err="1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lá</a:t>
            </a:r>
            <a:r>
              <a:rPr lang="en-US" altLang="zh-CN" sz="6000" b="1" noProof="0" dirty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6000" b="1" noProof="0" dirty="0" err="1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và</a:t>
            </a:r>
            <a:r>
              <a:rPr lang="en-US" altLang="zh-CN" sz="6000" b="1" noProof="0" dirty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6000" b="1" noProof="0" dirty="0" err="1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tác</a:t>
            </a:r>
            <a:r>
              <a:rPr lang="en-US" altLang="zh-CN" sz="6000" b="1" noProof="0" dirty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6000" b="1" noProof="0" dirty="0" err="1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hại</a:t>
            </a:r>
            <a:r>
              <a:rPr lang="en-US" altLang="zh-CN" sz="6000" b="1" noProof="0" dirty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6000" b="1" noProof="0" dirty="0" err="1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của</a:t>
            </a:r>
            <a:r>
              <a:rPr lang="en-US" altLang="zh-CN" sz="6000" b="1" noProof="0" dirty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 </a:t>
            </a:r>
            <a:r>
              <a:rPr lang="en-US" altLang="zh-CN" sz="6000" b="1" noProof="0" dirty="0" err="1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khói</a:t>
            </a:r>
            <a:r>
              <a:rPr lang="en-US" altLang="zh-CN" sz="6000" b="1" noProof="0" dirty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6000" b="1" noProof="0" dirty="0" err="1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thuốc</a:t>
            </a:r>
            <a:r>
              <a:rPr lang="en-US" altLang="zh-CN" sz="6000" b="1" noProof="0" dirty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6000" b="1" noProof="0" dirty="0" err="1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lá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#9Slide03 Arima Madurai" panose="00000500000000000000" pitchFamily="2" charset="-93"/>
              <a:ea typeface="幼圆" panose="02010509060101010101" pitchFamily="49" charset="-122"/>
              <a:cs typeface="#9Slide03 Arima Madurai" panose="00000500000000000000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0612411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A692FB1-8170-54C1-2F4A-A0B852367D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2171700"/>
            <a:ext cx="15773400" cy="65270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</a:t>
            </a:r>
            <a:r>
              <a:rPr lang="en-US" sz="6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6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6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6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6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6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6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hô</a:t>
            </a:r>
            <a:r>
              <a:rPr lang="en-US" sz="6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hấp</a:t>
            </a:r>
            <a:r>
              <a:rPr lang="en-US" sz="6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6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6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6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6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sz="6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6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6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6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6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diệt</a:t>
            </a:r>
            <a:r>
              <a:rPr lang="en-US" sz="6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trừ</a:t>
            </a:r>
            <a:r>
              <a:rPr lang="en-US" sz="6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6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6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6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6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hại</a:t>
            </a:r>
            <a:r>
              <a:rPr lang="en-US" sz="6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0" indent="0">
              <a:buNone/>
            </a:pPr>
            <a:endParaRPr lang="en-US" sz="54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Phế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quản</a:t>
            </a:r>
            <a:endParaRPr lang="en-US" sz="54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quản</a:t>
            </a:r>
            <a:endParaRPr lang="en-US" sz="54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quản</a:t>
            </a:r>
            <a:endParaRPr lang="en-US" sz="54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5400" b="1" i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Họng</a:t>
            </a:r>
            <a:endParaRPr lang="en-US" sz="54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sz="5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2514600" y="495300"/>
            <a:ext cx="13792200" cy="16764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LUYỆN TẬP</a:t>
            </a:r>
          </a:p>
        </p:txBody>
      </p:sp>
      <p:sp>
        <p:nvSpPr>
          <p:cNvPr id="4" name="Oval 3"/>
          <p:cNvSpPr/>
          <p:nvPr/>
        </p:nvSpPr>
        <p:spPr>
          <a:xfrm>
            <a:off x="723900" y="7805056"/>
            <a:ext cx="800100" cy="767443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5788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="" xmlns:a16="http://schemas.microsoft.com/office/drawing/2014/main" id="{72B3F4F3-39DE-8EFB-9AF5-433A9554BF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866900"/>
            <a:ext cx="15773400" cy="65270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5400" b="1" dirty="0" err="1">
                <a:solidFill>
                  <a:srgbClr val="FF0000"/>
                </a:solidFill>
              </a:rPr>
              <a:t>Câu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smtClean="0">
                <a:solidFill>
                  <a:srgbClr val="FF0000"/>
                </a:solidFill>
              </a:rPr>
              <a:t>2:</a:t>
            </a:r>
            <a:r>
              <a:rPr lang="en-US" sz="5400" b="1" dirty="0">
                <a:solidFill>
                  <a:srgbClr val="FF0000"/>
                </a:solidFill>
              </a:rPr>
              <a:t> </a:t>
            </a:r>
            <a:r>
              <a:rPr lang="en-US" sz="5400" b="1" dirty="0" err="1">
                <a:solidFill>
                  <a:srgbClr val="FF0000"/>
                </a:solidFill>
              </a:rPr>
              <a:t>Các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tác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nhân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có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hại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cho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hệ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hô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hấp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đó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là</a:t>
            </a:r>
            <a:endParaRPr lang="en-US" sz="54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5400" dirty="0"/>
          </a:p>
          <a:p>
            <a:pPr marL="742950" indent="-742950">
              <a:buAutoNum type="alphaUcPeriod"/>
            </a:pPr>
            <a:r>
              <a:rPr lang="en-US" sz="5400" dirty="0" err="1"/>
              <a:t>Bụi</a:t>
            </a:r>
            <a:r>
              <a:rPr lang="en-US" sz="5400" dirty="0"/>
              <a:t>						</a:t>
            </a:r>
          </a:p>
          <a:p>
            <a:pPr marL="742950" indent="-742950">
              <a:buAutoNum type="alphaUcPeriod"/>
            </a:pPr>
            <a:r>
              <a:rPr lang="en-US" sz="5400" dirty="0"/>
              <a:t>Nitrogen oxide</a:t>
            </a:r>
          </a:p>
          <a:p>
            <a:pPr marL="742950" indent="-742950">
              <a:buAutoNum type="alphaUcPeriod"/>
            </a:pPr>
            <a:r>
              <a:rPr lang="en-US" sz="5400" dirty="0"/>
              <a:t>Vi </a:t>
            </a:r>
            <a:r>
              <a:rPr lang="en-US" sz="5400" dirty="0" err="1"/>
              <a:t>sinh</a:t>
            </a:r>
            <a:r>
              <a:rPr lang="en-US" sz="5400" dirty="0"/>
              <a:t> </a:t>
            </a:r>
            <a:r>
              <a:rPr lang="en-US" sz="5400" dirty="0" err="1"/>
              <a:t>vật</a:t>
            </a:r>
            <a:r>
              <a:rPr lang="en-US" sz="5400" dirty="0"/>
              <a:t> </a:t>
            </a:r>
            <a:r>
              <a:rPr lang="en-US" sz="5400" dirty="0" err="1"/>
              <a:t>gây</a:t>
            </a:r>
            <a:r>
              <a:rPr lang="en-US" sz="5400" dirty="0"/>
              <a:t> </a:t>
            </a:r>
            <a:r>
              <a:rPr lang="en-US" sz="5400" dirty="0" err="1"/>
              <a:t>bệnh</a:t>
            </a:r>
            <a:r>
              <a:rPr lang="en-US" sz="5400" dirty="0"/>
              <a:t>			</a:t>
            </a:r>
          </a:p>
          <a:p>
            <a:pPr marL="742950" indent="-742950">
              <a:buAutoNum type="alphaUcPeriod"/>
            </a:pPr>
            <a:r>
              <a:rPr lang="en-US" sz="5400" dirty="0" err="1"/>
              <a:t>Tất</a:t>
            </a:r>
            <a:r>
              <a:rPr lang="en-US" sz="5400" dirty="0"/>
              <a:t> </a:t>
            </a:r>
            <a:r>
              <a:rPr lang="en-US" sz="5400" dirty="0" err="1"/>
              <a:t>cả</a:t>
            </a:r>
            <a:r>
              <a:rPr lang="en-US" sz="5400" dirty="0"/>
              <a:t> </a:t>
            </a:r>
            <a:r>
              <a:rPr lang="en-US" sz="5400" dirty="0" err="1"/>
              <a:t>các</a:t>
            </a:r>
            <a:r>
              <a:rPr lang="en-US" sz="5400" dirty="0"/>
              <a:t> </a:t>
            </a:r>
            <a:r>
              <a:rPr lang="en-US" sz="5400" dirty="0" err="1"/>
              <a:t>đáp</a:t>
            </a:r>
            <a:r>
              <a:rPr lang="en-US" sz="5400" dirty="0"/>
              <a:t> </a:t>
            </a:r>
            <a:r>
              <a:rPr lang="en-US" sz="5400" dirty="0" err="1"/>
              <a:t>án</a:t>
            </a:r>
            <a:r>
              <a:rPr lang="en-US" sz="5400" dirty="0"/>
              <a:t> </a:t>
            </a:r>
            <a:r>
              <a:rPr lang="en-US" sz="5400" dirty="0" err="1"/>
              <a:t>trên</a:t>
            </a:r>
            <a:endParaRPr lang="en-US" sz="5400" dirty="0"/>
          </a:p>
          <a:p>
            <a:pPr marL="0" indent="0">
              <a:buNone/>
            </a:pPr>
            <a:endParaRPr lang="en-US" sz="5400" dirty="0">
              <a:latin typeface="+mj-lt"/>
            </a:endParaRPr>
          </a:p>
        </p:txBody>
      </p:sp>
      <p:sp>
        <p:nvSpPr>
          <p:cNvPr id="3" name="Oval 2"/>
          <p:cNvSpPr/>
          <p:nvPr/>
        </p:nvSpPr>
        <p:spPr>
          <a:xfrm>
            <a:off x="986971" y="6667500"/>
            <a:ext cx="609600" cy="6096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7030A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54099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="" xmlns:a16="http://schemas.microsoft.com/office/drawing/2014/main" id="{4B5F6A69-5BB1-6A25-DFE1-C8621ABC24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200" y="800100"/>
            <a:ext cx="16459200" cy="652700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6000" b="1" dirty="0" err="1">
                <a:solidFill>
                  <a:srgbClr val="FF0000"/>
                </a:solidFill>
              </a:rPr>
              <a:t>Câu</a:t>
            </a:r>
            <a:r>
              <a:rPr lang="en-US" sz="6000" b="1" dirty="0">
                <a:solidFill>
                  <a:srgbClr val="FF0000"/>
                </a:solidFill>
              </a:rPr>
              <a:t> </a:t>
            </a:r>
            <a:r>
              <a:rPr lang="en-US" sz="6000" b="1" dirty="0" smtClean="0">
                <a:solidFill>
                  <a:srgbClr val="FF0000"/>
                </a:solidFill>
              </a:rPr>
              <a:t>3:</a:t>
            </a:r>
            <a:r>
              <a:rPr lang="en-US" sz="6000" b="1" dirty="0">
                <a:solidFill>
                  <a:srgbClr val="FF0000"/>
                </a:solidFill>
              </a:rPr>
              <a:t> </a:t>
            </a:r>
            <a:r>
              <a:rPr lang="en-US" sz="6000" b="1" dirty="0" err="1">
                <a:solidFill>
                  <a:srgbClr val="FF0000"/>
                </a:solidFill>
              </a:rPr>
              <a:t>Đường</a:t>
            </a:r>
            <a:r>
              <a:rPr lang="en-US" sz="6000" b="1" dirty="0">
                <a:solidFill>
                  <a:srgbClr val="FF0000"/>
                </a:solidFill>
              </a:rPr>
              <a:t> </a:t>
            </a:r>
            <a:r>
              <a:rPr lang="en-US" sz="6000" b="1" dirty="0" err="1">
                <a:solidFill>
                  <a:srgbClr val="FF0000"/>
                </a:solidFill>
              </a:rPr>
              <a:t>dẫn</a:t>
            </a:r>
            <a:r>
              <a:rPr lang="en-US" sz="6000" b="1" dirty="0">
                <a:solidFill>
                  <a:srgbClr val="FF0000"/>
                </a:solidFill>
              </a:rPr>
              <a:t> </a:t>
            </a:r>
            <a:r>
              <a:rPr lang="en-US" sz="6000" b="1" dirty="0" err="1">
                <a:solidFill>
                  <a:srgbClr val="FF0000"/>
                </a:solidFill>
              </a:rPr>
              <a:t>khí</a:t>
            </a:r>
            <a:r>
              <a:rPr lang="en-US" sz="6000" b="1" dirty="0">
                <a:solidFill>
                  <a:srgbClr val="FF0000"/>
                </a:solidFill>
              </a:rPr>
              <a:t> </a:t>
            </a:r>
            <a:r>
              <a:rPr lang="en-US" sz="6000" b="1" dirty="0" err="1">
                <a:solidFill>
                  <a:srgbClr val="FF0000"/>
                </a:solidFill>
              </a:rPr>
              <a:t>có</a:t>
            </a:r>
            <a:r>
              <a:rPr lang="en-US" sz="6000" b="1" dirty="0">
                <a:solidFill>
                  <a:srgbClr val="FF0000"/>
                </a:solidFill>
              </a:rPr>
              <a:t> </a:t>
            </a:r>
            <a:r>
              <a:rPr lang="en-US" sz="6000" b="1" dirty="0" err="1">
                <a:solidFill>
                  <a:srgbClr val="FF0000"/>
                </a:solidFill>
              </a:rPr>
              <a:t>chức</a:t>
            </a:r>
            <a:r>
              <a:rPr lang="en-US" sz="6000" b="1" dirty="0">
                <a:solidFill>
                  <a:srgbClr val="FF0000"/>
                </a:solidFill>
              </a:rPr>
              <a:t> </a:t>
            </a:r>
            <a:r>
              <a:rPr lang="en-US" sz="6000" b="1" dirty="0" err="1">
                <a:solidFill>
                  <a:srgbClr val="FF0000"/>
                </a:solidFill>
              </a:rPr>
              <a:t>năng</a:t>
            </a:r>
            <a:r>
              <a:rPr lang="en-US" sz="6000" b="1" dirty="0">
                <a:solidFill>
                  <a:srgbClr val="FF0000"/>
                </a:solidFill>
              </a:rPr>
              <a:t> </a:t>
            </a:r>
            <a:r>
              <a:rPr lang="en-US" sz="6000" b="1" dirty="0" err="1">
                <a:solidFill>
                  <a:srgbClr val="FF0000"/>
                </a:solidFill>
              </a:rPr>
              <a:t>gì</a:t>
            </a:r>
            <a:r>
              <a:rPr lang="en-US" sz="6000" b="1" dirty="0">
                <a:solidFill>
                  <a:srgbClr val="FF0000"/>
                </a:solidFill>
              </a:rPr>
              <a:t>? </a:t>
            </a:r>
          </a:p>
          <a:p>
            <a:pPr marL="0" indent="0">
              <a:buNone/>
            </a:pPr>
            <a:endParaRPr lang="en-US" sz="6000" dirty="0"/>
          </a:p>
          <a:p>
            <a:pPr marL="0" indent="0">
              <a:buNone/>
            </a:pPr>
            <a:r>
              <a:rPr lang="en-US" sz="6000" dirty="0"/>
              <a:t>A. </a:t>
            </a:r>
            <a:r>
              <a:rPr lang="en-US" sz="6000" dirty="0" err="1"/>
              <a:t>Thực</a:t>
            </a:r>
            <a:r>
              <a:rPr lang="en-US" sz="6000" dirty="0"/>
              <a:t> </a:t>
            </a:r>
            <a:r>
              <a:rPr lang="en-US" sz="6000" dirty="0" err="1"/>
              <a:t>hiện</a:t>
            </a:r>
            <a:r>
              <a:rPr lang="en-US" sz="6000" dirty="0"/>
              <a:t> </a:t>
            </a:r>
            <a:r>
              <a:rPr lang="en-US" sz="6000" dirty="0" err="1"/>
              <a:t>trao</a:t>
            </a:r>
            <a:r>
              <a:rPr lang="en-US" sz="6000" dirty="0"/>
              <a:t> </a:t>
            </a:r>
            <a:r>
              <a:rPr lang="en-US" sz="6000" dirty="0" err="1"/>
              <a:t>đổi</a:t>
            </a:r>
            <a:r>
              <a:rPr lang="en-US" sz="6000" dirty="0"/>
              <a:t> </a:t>
            </a:r>
            <a:r>
              <a:rPr lang="en-US" sz="6000" dirty="0" err="1"/>
              <a:t>khí</a:t>
            </a:r>
            <a:r>
              <a:rPr lang="en-US" sz="6000" dirty="0"/>
              <a:t> </a:t>
            </a:r>
            <a:r>
              <a:rPr lang="en-US" sz="6000" dirty="0" err="1"/>
              <a:t>giữa</a:t>
            </a:r>
            <a:r>
              <a:rPr lang="en-US" sz="6000" dirty="0"/>
              <a:t> </a:t>
            </a:r>
            <a:r>
              <a:rPr lang="en-US" sz="6000" dirty="0" err="1"/>
              <a:t>cơ</a:t>
            </a:r>
            <a:r>
              <a:rPr lang="en-US" sz="6000" dirty="0"/>
              <a:t> </a:t>
            </a:r>
            <a:r>
              <a:rPr lang="en-US" sz="6000" dirty="0" err="1"/>
              <a:t>thể</a:t>
            </a:r>
            <a:r>
              <a:rPr lang="en-US" sz="6000" dirty="0"/>
              <a:t> </a:t>
            </a:r>
            <a:r>
              <a:rPr lang="en-US" sz="6000" dirty="0" err="1"/>
              <a:t>và</a:t>
            </a:r>
            <a:r>
              <a:rPr lang="en-US" sz="6000" dirty="0"/>
              <a:t> </a:t>
            </a:r>
            <a:r>
              <a:rPr lang="en-US" sz="6000" dirty="0" err="1"/>
              <a:t>môi</a:t>
            </a:r>
            <a:r>
              <a:rPr lang="en-US" sz="6000" dirty="0"/>
              <a:t> </a:t>
            </a:r>
            <a:r>
              <a:rPr lang="en-US" sz="6000" dirty="0" err="1"/>
              <a:t>trường</a:t>
            </a:r>
            <a:endParaRPr lang="en-US" sz="6000" dirty="0"/>
          </a:p>
          <a:p>
            <a:pPr marL="0" indent="0">
              <a:buNone/>
            </a:pPr>
            <a:r>
              <a:rPr lang="en-US" sz="6000" dirty="0"/>
              <a:t>B. </a:t>
            </a:r>
            <a:r>
              <a:rPr lang="en-US" sz="6000" dirty="0" err="1"/>
              <a:t>Trao</a:t>
            </a:r>
            <a:r>
              <a:rPr lang="en-US" sz="6000" dirty="0"/>
              <a:t> </a:t>
            </a:r>
            <a:r>
              <a:rPr lang="en-US" sz="6000" dirty="0" err="1"/>
              <a:t>đổi</a:t>
            </a:r>
            <a:r>
              <a:rPr lang="en-US" sz="6000" dirty="0"/>
              <a:t> </a:t>
            </a:r>
            <a:r>
              <a:rPr lang="en-US" sz="6000" dirty="0" err="1"/>
              <a:t>khí</a:t>
            </a:r>
            <a:r>
              <a:rPr lang="en-US" sz="6000" dirty="0"/>
              <a:t> ở </a:t>
            </a:r>
            <a:r>
              <a:rPr lang="en-US" sz="6000" dirty="0" err="1"/>
              <a:t>phổi</a:t>
            </a:r>
            <a:r>
              <a:rPr lang="en-US" sz="6000" dirty="0"/>
              <a:t> </a:t>
            </a:r>
            <a:r>
              <a:rPr lang="en-US" sz="6000" dirty="0" err="1"/>
              <a:t>và</a:t>
            </a:r>
            <a:r>
              <a:rPr lang="en-US" sz="6000" dirty="0"/>
              <a:t> </a:t>
            </a:r>
            <a:r>
              <a:rPr lang="en-US" sz="6000" dirty="0" err="1"/>
              <a:t>tế</a:t>
            </a:r>
            <a:r>
              <a:rPr lang="en-US" sz="6000" dirty="0"/>
              <a:t> </a:t>
            </a:r>
            <a:r>
              <a:rPr lang="en-US" sz="6000" dirty="0" err="1"/>
              <a:t>bào</a:t>
            </a:r>
            <a:endParaRPr lang="en-US" sz="6000" dirty="0"/>
          </a:p>
          <a:p>
            <a:pPr marL="0" indent="0">
              <a:buNone/>
            </a:pPr>
            <a:r>
              <a:rPr lang="en-US" sz="6000" dirty="0"/>
              <a:t>C</a:t>
            </a:r>
            <a:r>
              <a:rPr lang="en-US" sz="6000" b="1" i="1" dirty="0"/>
              <a:t>. </a:t>
            </a:r>
            <a:r>
              <a:rPr lang="en-US" sz="6000" dirty="0" err="1"/>
              <a:t>Dẫn</a:t>
            </a:r>
            <a:r>
              <a:rPr lang="en-US" sz="6000" dirty="0"/>
              <a:t> </a:t>
            </a:r>
            <a:r>
              <a:rPr lang="en-US" sz="6000" dirty="0" err="1"/>
              <a:t>khí</a:t>
            </a:r>
            <a:r>
              <a:rPr lang="en-US" sz="6000" dirty="0"/>
              <a:t>, </a:t>
            </a:r>
            <a:r>
              <a:rPr lang="en-US" sz="6000" dirty="0" err="1"/>
              <a:t>làm</a:t>
            </a:r>
            <a:r>
              <a:rPr lang="en-US" sz="6000" dirty="0"/>
              <a:t> </a:t>
            </a:r>
            <a:r>
              <a:rPr lang="en-US" sz="6000" dirty="0" err="1"/>
              <a:t>ấm</a:t>
            </a:r>
            <a:r>
              <a:rPr lang="en-US" sz="6000" dirty="0"/>
              <a:t>, </a:t>
            </a:r>
            <a:r>
              <a:rPr lang="en-US" sz="6000" dirty="0" err="1"/>
              <a:t>làm</a:t>
            </a:r>
            <a:r>
              <a:rPr lang="en-US" sz="6000" dirty="0"/>
              <a:t> </a:t>
            </a:r>
            <a:r>
              <a:rPr lang="en-US" sz="6000" dirty="0" err="1"/>
              <a:t>ẩm</a:t>
            </a:r>
            <a:r>
              <a:rPr lang="en-US" sz="6000" dirty="0"/>
              <a:t> </a:t>
            </a:r>
            <a:r>
              <a:rPr lang="en-US" sz="6000" dirty="0" err="1"/>
              <a:t>không</a:t>
            </a:r>
            <a:r>
              <a:rPr lang="en-US" sz="6000" dirty="0"/>
              <a:t> </a:t>
            </a:r>
            <a:r>
              <a:rPr lang="en-US" sz="6000" dirty="0" err="1"/>
              <a:t>khí</a:t>
            </a:r>
            <a:r>
              <a:rPr lang="en-US" sz="6000" dirty="0"/>
              <a:t> </a:t>
            </a:r>
            <a:r>
              <a:rPr lang="en-US" sz="6000" dirty="0" err="1"/>
              <a:t>và</a:t>
            </a:r>
            <a:r>
              <a:rPr lang="en-US" sz="6000" dirty="0"/>
              <a:t> </a:t>
            </a:r>
            <a:r>
              <a:rPr lang="en-US" sz="6000" dirty="0" err="1"/>
              <a:t>bảo</a:t>
            </a:r>
            <a:r>
              <a:rPr lang="en-US" sz="6000" dirty="0"/>
              <a:t> </a:t>
            </a:r>
            <a:r>
              <a:rPr lang="en-US" sz="6000" dirty="0" err="1"/>
              <a:t>vệ</a:t>
            </a:r>
            <a:r>
              <a:rPr lang="en-US" sz="6000" dirty="0"/>
              <a:t> </a:t>
            </a:r>
            <a:r>
              <a:rPr lang="en-US" sz="6000" dirty="0" err="1"/>
              <a:t>phổi</a:t>
            </a:r>
            <a:endParaRPr lang="en-US" sz="6000" dirty="0"/>
          </a:p>
          <a:p>
            <a:pPr marL="0" indent="0">
              <a:buNone/>
            </a:pPr>
            <a:r>
              <a:rPr lang="en-US" sz="6000" dirty="0"/>
              <a:t>D. </a:t>
            </a:r>
            <a:r>
              <a:rPr lang="en-US" sz="6000" dirty="0" err="1"/>
              <a:t>Bảo</a:t>
            </a:r>
            <a:r>
              <a:rPr lang="en-US" sz="6000" dirty="0"/>
              <a:t> </a:t>
            </a:r>
            <a:r>
              <a:rPr lang="en-US" sz="6000" dirty="0" err="1"/>
              <a:t>vệ</a:t>
            </a:r>
            <a:r>
              <a:rPr lang="en-US" sz="6000" dirty="0"/>
              <a:t> </a:t>
            </a:r>
            <a:r>
              <a:rPr lang="en-US" sz="6000" dirty="0" err="1"/>
              <a:t>hệ</a:t>
            </a:r>
            <a:r>
              <a:rPr lang="en-US" sz="6000" dirty="0"/>
              <a:t> </a:t>
            </a:r>
            <a:r>
              <a:rPr lang="en-US" sz="6000" dirty="0" err="1"/>
              <a:t>hô</a:t>
            </a:r>
            <a:r>
              <a:rPr lang="en-US" sz="6000" dirty="0"/>
              <a:t> </a:t>
            </a:r>
            <a:r>
              <a:rPr lang="en-US" sz="6000" dirty="0" err="1"/>
              <a:t>hấp</a:t>
            </a:r>
            <a:endParaRPr lang="en-US" sz="6000" dirty="0"/>
          </a:p>
          <a:p>
            <a:pPr marL="0" indent="0">
              <a:buNone/>
            </a:pPr>
            <a:endParaRPr lang="en-US" sz="6000" dirty="0">
              <a:latin typeface="+mj-lt"/>
            </a:endParaRPr>
          </a:p>
        </p:txBody>
      </p:sp>
      <p:sp>
        <p:nvSpPr>
          <p:cNvPr id="3" name="Oval 2"/>
          <p:cNvSpPr/>
          <p:nvPr/>
        </p:nvSpPr>
        <p:spPr>
          <a:xfrm>
            <a:off x="1066800" y="4762500"/>
            <a:ext cx="838200" cy="1014186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7030A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73833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="" xmlns:a16="http://schemas.microsoft.com/office/drawing/2014/main" id="{22BCF147-ECEE-9A1F-6857-0C1DEB5178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200" y="1790700"/>
            <a:ext cx="15773400" cy="652700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6000" b="1" dirty="0" err="1">
                <a:solidFill>
                  <a:srgbClr val="FF0000"/>
                </a:solidFill>
              </a:rPr>
              <a:t>Câu</a:t>
            </a:r>
            <a:r>
              <a:rPr lang="en-US" sz="6000" b="1" dirty="0">
                <a:solidFill>
                  <a:srgbClr val="FF0000"/>
                </a:solidFill>
              </a:rPr>
              <a:t> 4</a:t>
            </a:r>
            <a:r>
              <a:rPr lang="en-US" sz="6000" b="1" dirty="0" smtClean="0">
                <a:solidFill>
                  <a:srgbClr val="FF0000"/>
                </a:solidFill>
              </a:rPr>
              <a:t>:</a:t>
            </a:r>
            <a:r>
              <a:rPr lang="en-US" sz="6000" b="1" dirty="0">
                <a:solidFill>
                  <a:srgbClr val="FF0000"/>
                </a:solidFill>
              </a:rPr>
              <a:t> </a:t>
            </a:r>
            <a:r>
              <a:rPr lang="en-US" sz="6000" b="1" dirty="0" err="1">
                <a:solidFill>
                  <a:srgbClr val="FF0000"/>
                </a:solidFill>
              </a:rPr>
              <a:t>Bộ</a:t>
            </a:r>
            <a:r>
              <a:rPr lang="en-US" sz="6000" b="1" dirty="0">
                <a:solidFill>
                  <a:srgbClr val="FF0000"/>
                </a:solidFill>
              </a:rPr>
              <a:t> </a:t>
            </a:r>
            <a:r>
              <a:rPr lang="en-US" sz="6000" b="1" dirty="0" err="1">
                <a:solidFill>
                  <a:srgbClr val="FF0000"/>
                </a:solidFill>
              </a:rPr>
              <a:t>phận</a:t>
            </a:r>
            <a:r>
              <a:rPr lang="en-US" sz="6000" b="1" dirty="0">
                <a:solidFill>
                  <a:srgbClr val="FF0000"/>
                </a:solidFill>
              </a:rPr>
              <a:t> </a:t>
            </a:r>
            <a:r>
              <a:rPr lang="en-US" sz="6000" b="1" dirty="0" err="1">
                <a:solidFill>
                  <a:srgbClr val="FF0000"/>
                </a:solidFill>
              </a:rPr>
              <a:t>nào</a:t>
            </a:r>
            <a:r>
              <a:rPr lang="en-US" sz="6000" b="1" dirty="0">
                <a:solidFill>
                  <a:srgbClr val="FF0000"/>
                </a:solidFill>
              </a:rPr>
              <a:t> </a:t>
            </a:r>
            <a:r>
              <a:rPr lang="en-US" sz="6000" b="1" dirty="0" err="1">
                <a:solidFill>
                  <a:srgbClr val="FF0000"/>
                </a:solidFill>
              </a:rPr>
              <a:t>dưới</a:t>
            </a:r>
            <a:r>
              <a:rPr lang="en-US" sz="6000" b="1" dirty="0">
                <a:solidFill>
                  <a:srgbClr val="FF0000"/>
                </a:solidFill>
              </a:rPr>
              <a:t> </a:t>
            </a:r>
            <a:r>
              <a:rPr lang="en-US" sz="6000" b="1" dirty="0" err="1">
                <a:solidFill>
                  <a:srgbClr val="FF0000"/>
                </a:solidFill>
              </a:rPr>
              <a:t>đây</a:t>
            </a:r>
            <a:r>
              <a:rPr lang="en-US" sz="6000" b="1" dirty="0">
                <a:solidFill>
                  <a:srgbClr val="FF0000"/>
                </a:solidFill>
              </a:rPr>
              <a:t> </a:t>
            </a:r>
            <a:r>
              <a:rPr lang="en-US" sz="6000" b="1" dirty="0" err="1">
                <a:solidFill>
                  <a:srgbClr val="FF0000"/>
                </a:solidFill>
              </a:rPr>
              <a:t>ngoài</a:t>
            </a:r>
            <a:r>
              <a:rPr lang="en-US" sz="6000" b="1" dirty="0">
                <a:solidFill>
                  <a:srgbClr val="FF0000"/>
                </a:solidFill>
              </a:rPr>
              <a:t> </a:t>
            </a:r>
            <a:r>
              <a:rPr lang="en-US" sz="6000" b="1" dirty="0" err="1">
                <a:solidFill>
                  <a:srgbClr val="FF0000"/>
                </a:solidFill>
              </a:rPr>
              <a:t>chức</a:t>
            </a:r>
            <a:r>
              <a:rPr lang="en-US" sz="6000" b="1" dirty="0">
                <a:solidFill>
                  <a:srgbClr val="FF0000"/>
                </a:solidFill>
              </a:rPr>
              <a:t> </a:t>
            </a:r>
            <a:r>
              <a:rPr lang="en-US" sz="6000" b="1" dirty="0" err="1">
                <a:solidFill>
                  <a:srgbClr val="FF0000"/>
                </a:solidFill>
              </a:rPr>
              <a:t>năng</a:t>
            </a:r>
            <a:r>
              <a:rPr lang="en-US" sz="6000" b="1" dirty="0">
                <a:solidFill>
                  <a:srgbClr val="FF0000"/>
                </a:solidFill>
              </a:rPr>
              <a:t> </a:t>
            </a:r>
            <a:r>
              <a:rPr lang="en-US" sz="6000" b="1" dirty="0" err="1">
                <a:solidFill>
                  <a:srgbClr val="FF0000"/>
                </a:solidFill>
              </a:rPr>
              <a:t>hô</a:t>
            </a:r>
            <a:r>
              <a:rPr lang="en-US" sz="6000" b="1" dirty="0">
                <a:solidFill>
                  <a:srgbClr val="FF0000"/>
                </a:solidFill>
              </a:rPr>
              <a:t> </a:t>
            </a:r>
            <a:r>
              <a:rPr lang="en-US" sz="6000" b="1" dirty="0" err="1">
                <a:solidFill>
                  <a:srgbClr val="FF0000"/>
                </a:solidFill>
              </a:rPr>
              <a:t>hấp</a:t>
            </a:r>
            <a:r>
              <a:rPr lang="en-US" sz="6000" b="1" dirty="0">
                <a:solidFill>
                  <a:srgbClr val="FF0000"/>
                </a:solidFill>
              </a:rPr>
              <a:t> </a:t>
            </a:r>
            <a:r>
              <a:rPr lang="en-US" sz="6000" b="1" dirty="0" err="1">
                <a:solidFill>
                  <a:srgbClr val="FF0000"/>
                </a:solidFill>
              </a:rPr>
              <a:t>còn</a:t>
            </a:r>
            <a:r>
              <a:rPr lang="en-US" sz="6000" b="1" dirty="0">
                <a:solidFill>
                  <a:srgbClr val="FF0000"/>
                </a:solidFill>
              </a:rPr>
              <a:t> </a:t>
            </a:r>
            <a:r>
              <a:rPr lang="en-US" sz="6000" b="1" dirty="0" err="1">
                <a:solidFill>
                  <a:srgbClr val="FF0000"/>
                </a:solidFill>
              </a:rPr>
              <a:t>kiêm</a:t>
            </a:r>
            <a:r>
              <a:rPr lang="en-US" sz="6000" b="1" dirty="0">
                <a:solidFill>
                  <a:srgbClr val="FF0000"/>
                </a:solidFill>
              </a:rPr>
              <a:t> </a:t>
            </a:r>
            <a:r>
              <a:rPr lang="en-US" sz="6000" b="1" dirty="0" err="1">
                <a:solidFill>
                  <a:srgbClr val="FF0000"/>
                </a:solidFill>
              </a:rPr>
              <a:t>thêm</a:t>
            </a:r>
            <a:r>
              <a:rPr lang="en-US" sz="6000" b="1" dirty="0">
                <a:solidFill>
                  <a:srgbClr val="FF0000"/>
                </a:solidFill>
              </a:rPr>
              <a:t> </a:t>
            </a:r>
            <a:r>
              <a:rPr lang="en-US" sz="6000" b="1" dirty="0" err="1">
                <a:solidFill>
                  <a:srgbClr val="FF0000"/>
                </a:solidFill>
              </a:rPr>
              <a:t>vai</a:t>
            </a:r>
            <a:r>
              <a:rPr lang="en-US" sz="6000" b="1" dirty="0">
                <a:solidFill>
                  <a:srgbClr val="FF0000"/>
                </a:solidFill>
              </a:rPr>
              <a:t> </a:t>
            </a:r>
            <a:r>
              <a:rPr lang="en-US" sz="6000" b="1" dirty="0" err="1">
                <a:solidFill>
                  <a:srgbClr val="FF0000"/>
                </a:solidFill>
              </a:rPr>
              <a:t>trò</a:t>
            </a:r>
            <a:r>
              <a:rPr lang="en-US" sz="6000" b="1" dirty="0">
                <a:solidFill>
                  <a:srgbClr val="FF0000"/>
                </a:solidFill>
              </a:rPr>
              <a:t> </a:t>
            </a:r>
            <a:r>
              <a:rPr lang="en-US" sz="6000" b="1" dirty="0" err="1">
                <a:solidFill>
                  <a:srgbClr val="FF0000"/>
                </a:solidFill>
              </a:rPr>
              <a:t>khác</a:t>
            </a:r>
            <a:r>
              <a:rPr lang="en-US" sz="6000" b="1" dirty="0">
                <a:solidFill>
                  <a:srgbClr val="FF0000"/>
                </a:solidFill>
              </a:rPr>
              <a:t>?</a:t>
            </a:r>
          </a:p>
          <a:p>
            <a:pPr marL="0" indent="0">
              <a:buNone/>
            </a:pPr>
            <a:endParaRPr lang="en-US" sz="6000" dirty="0"/>
          </a:p>
          <a:p>
            <a:pPr marL="0" indent="0">
              <a:buNone/>
            </a:pPr>
            <a:r>
              <a:rPr lang="en-US" sz="6000" dirty="0"/>
              <a:t>A. </a:t>
            </a:r>
            <a:r>
              <a:rPr lang="en-US" sz="6000" dirty="0" err="1"/>
              <a:t>Khí</a:t>
            </a:r>
            <a:r>
              <a:rPr lang="en-US" sz="6000" dirty="0"/>
              <a:t> </a:t>
            </a:r>
            <a:r>
              <a:rPr lang="en-US" sz="6000" dirty="0" err="1"/>
              <a:t>quản</a:t>
            </a:r>
            <a:r>
              <a:rPr lang="en-US" sz="6000" dirty="0"/>
              <a:t>					</a:t>
            </a:r>
          </a:p>
          <a:p>
            <a:pPr marL="0" indent="0">
              <a:buNone/>
            </a:pPr>
            <a:r>
              <a:rPr lang="en-US" sz="6000" dirty="0"/>
              <a:t>B. </a:t>
            </a:r>
            <a:r>
              <a:rPr lang="en-US" sz="6000" dirty="0" err="1"/>
              <a:t>Thanh</a:t>
            </a:r>
            <a:r>
              <a:rPr lang="en-US" sz="6000" dirty="0"/>
              <a:t> </a:t>
            </a:r>
            <a:r>
              <a:rPr lang="en-US" sz="6000" dirty="0" err="1"/>
              <a:t>quản</a:t>
            </a:r>
            <a:endParaRPr lang="en-US" sz="6000" dirty="0"/>
          </a:p>
          <a:p>
            <a:pPr marL="0" indent="0">
              <a:buNone/>
            </a:pPr>
            <a:r>
              <a:rPr lang="en-US" sz="6000" dirty="0"/>
              <a:t>C. </a:t>
            </a:r>
            <a:r>
              <a:rPr lang="en-US" sz="6000" dirty="0" err="1"/>
              <a:t>Phổi</a:t>
            </a:r>
            <a:r>
              <a:rPr lang="en-US" sz="6000" dirty="0"/>
              <a:t>					</a:t>
            </a:r>
          </a:p>
          <a:p>
            <a:pPr marL="0" indent="0">
              <a:buNone/>
            </a:pPr>
            <a:r>
              <a:rPr lang="en-US" sz="6000" dirty="0"/>
              <a:t>D. </a:t>
            </a:r>
            <a:r>
              <a:rPr lang="en-US" sz="6000" dirty="0" err="1"/>
              <a:t>Phế</a:t>
            </a:r>
            <a:r>
              <a:rPr lang="en-US" sz="6000" dirty="0"/>
              <a:t> </a:t>
            </a:r>
            <a:r>
              <a:rPr lang="en-US" sz="6000" dirty="0" err="1"/>
              <a:t>quản</a:t>
            </a:r>
            <a:endParaRPr lang="en-US" sz="6000" dirty="0"/>
          </a:p>
        </p:txBody>
      </p:sp>
      <p:sp>
        <p:nvSpPr>
          <p:cNvPr id="3" name="Oval 2"/>
          <p:cNvSpPr/>
          <p:nvPr/>
        </p:nvSpPr>
        <p:spPr>
          <a:xfrm>
            <a:off x="1153886" y="5744029"/>
            <a:ext cx="827314" cy="8382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7030A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9739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="" xmlns:a16="http://schemas.microsoft.com/office/drawing/2014/main" id="{22BCF147-ECEE-9A1F-6857-0C1DEB5178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0600" y="1485900"/>
            <a:ext cx="15773400" cy="65270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6000" b="1" dirty="0" err="1">
                <a:solidFill>
                  <a:srgbClr val="FF0000"/>
                </a:solidFill>
              </a:rPr>
              <a:t>Câu</a:t>
            </a:r>
            <a:r>
              <a:rPr lang="en-US" sz="6000" b="1" dirty="0">
                <a:solidFill>
                  <a:srgbClr val="FF0000"/>
                </a:solidFill>
              </a:rPr>
              <a:t> </a:t>
            </a:r>
            <a:r>
              <a:rPr lang="en-US" sz="6000" b="1" dirty="0" smtClean="0">
                <a:solidFill>
                  <a:srgbClr val="FF0000"/>
                </a:solidFill>
              </a:rPr>
              <a:t>5:</a:t>
            </a:r>
            <a:r>
              <a:rPr lang="en-US" sz="6000" b="1" dirty="0">
                <a:solidFill>
                  <a:srgbClr val="FF0000"/>
                </a:solidFill>
              </a:rPr>
              <a:t> </a:t>
            </a:r>
            <a:r>
              <a:rPr lang="en-US" sz="6000" b="1" dirty="0" err="1">
                <a:solidFill>
                  <a:srgbClr val="FF0000"/>
                </a:solidFill>
              </a:rPr>
              <a:t>Đâu</a:t>
            </a:r>
            <a:r>
              <a:rPr lang="en-US" sz="6000" b="1" dirty="0">
                <a:solidFill>
                  <a:srgbClr val="FF0000"/>
                </a:solidFill>
              </a:rPr>
              <a:t> </a:t>
            </a:r>
            <a:r>
              <a:rPr lang="en-US" sz="6000" b="1" dirty="0" err="1">
                <a:solidFill>
                  <a:srgbClr val="FF0000"/>
                </a:solidFill>
              </a:rPr>
              <a:t>là</a:t>
            </a:r>
            <a:r>
              <a:rPr lang="en-US" sz="6000" b="1" dirty="0">
                <a:solidFill>
                  <a:srgbClr val="FF0000"/>
                </a:solidFill>
              </a:rPr>
              <a:t> </a:t>
            </a:r>
            <a:r>
              <a:rPr lang="en-US" sz="6000" b="1" dirty="0" err="1">
                <a:solidFill>
                  <a:srgbClr val="FF0000"/>
                </a:solidFill>
              </a:rPr>
              <a:t>nguyên</a:t>
            </a:r>
            <a:r>
              <a:rPr lang="en-US" sz="6000" b="1" dirty="0">
                <a:solidFill>
                  <a:srgbClr val="FF0000"/>
                </a:solidFill>
              </a:rPr>
              <a:t> </a:t>
            </a:r>
            <a:r>
              <a:rPr lang="en-US" sz="6000" b="1" dirty="0" err="1">
                <a:solidFill>
                  <a:srgbClr val="FF0000"/>
                </a:solidFill>
              </a:rPr>
              <a:t>nhân</a:t>
            </a:r>
            <a:r>
              <a:rPr lang="en-US" sz="6000" b="1" dirty="0">
                <a:solidFill>
                  <a:srgbClr val="FF0000"/>
                </a:solidFill>
              </a:rPr>
              <a:t> </a:t>
            </a:r>
            <a:r>
              <a:rPr lang="en-US" sz="6000" b="1" dirty="0" err="1">
                <a:solidFill>
                  <a:srgbClr val="FF0000"/>
                </a:solidFill>
              </a:rPr>
              <a:t>gây</a:t>
            </a:r>
            <a:r>
              <a:rPr lang="en-US" sz="6000" b="1" dirty="0">
                <a:solidFill>
                  <a:srgbClr val="FF0000"/>
                </a:solidFill>
              </a:rPr>
              <a:t> </a:t>
            </a:r>
            <a:r>
              <a:rPr lang="en-US" sz="6000" b="1" dirty="0" err="1">
                <a:solidFill>
                  <a:srgbClr val="FF0000"/>
                </a:solidFill>
              </a:rPr>
              <a:t>bệnh</a:t>
            </a:r>
            <a:r>
              <a:rPr lang="en-US" sz="6000" b="1" dirty="0">
                <a:solidFill>
                  <a:srgbClr val="FF0000"/>
                </a:solidFill>
              </a:rPr>
              <a:t> </a:t>
            </a:r>
            <a:r>
              <a:rPr lang="en-US" sz="6000" b="1" dirty="0" err="1">
                <a:solidFill>
                  <a:srgbClr val="FF0000"/>
                </a:solidFill>
              </a:rPr>
              <a:t>lao</a:t>
            </a:r>
            <a:r>
              <a:rPr lang="en-US" sz="6000" b="1" dirty="0">
                <a:solidFill>
                  <a:srgbClr val="FF0000"/>
                </a:solidFill>
              </a:rPr>
              <a:t> </a:t>
            </a:r>
            <a:r>
              <a:rPr lang="en-US" sz="6000" b="1" dirty="0" err="1">
                <a:solidFill>
                  <a:srgbClr val="FF0000"/>
                </a:solidFill>
              </a:rPr>
              <a:t>phổi</a:t>
            </a:r>
            <a:r>
              <a:rPr lang="en-US" sz="6000" b="1" dirty="0">
                <a:solidFill>
                  <a:srgbClr val="FF0000"/>
                </a:solidFill>
              </a:rPr>
              <a:t>?</a:t>
            </a:r>
          </a:p>
          <a:p>
            <a:pPr marL="0" indent="0">
              <a:buNone/>
            </a:pPr>
            <a:endParaRPr lang="en-US" sz="6000" dirty="0"/>
          </a:p>
          <a:p>
            <a:pPr marL="0" indent="0">
              <a:buNone/>
            </a:pPr>
            <a:r>
              <a:rPr lang="en-US" sz="6000" dirty="0"/>
              <a:t>A. </a:t>
            </a:r>
            <a:r>
              <a:rPr lang="en-US" sz="6000" dirty="0" err="1"/>
              <a:t>Không</a:t>
            </a:r>
            <a:r>
              <a:rPr lang="en-US" sz="6000" dirty="0"/>
              <a:t> </a:t>
            </a:r>
            <a:r>
              <a:rPr lang="en-US" sz="6000" dirty="0" err="1"/>
              <a:t>khí</a:t>
            </a:r>
            <a:r>
              <a:rPr lang="en-US" sz="6000" dirty="0"/>
              <a:t> ô </a:t>
            </a:r>
            <a:r>
              <a:rPr lang="en-US" sz="6000" dirty="0" err="1"/>
              <a:t>nhiễm</a:t>
            </a:r>
            <a:endParaRPr lang="en-US" sz="6000" dirty="0"/>
          </a:p>
          <a:p>
            <a:pPr marL="0" indent="0">
              <a:buNone/>
            </a:pPr>
            <a:r>
              <a:rPr lang="en-US" sz="6000" dirty="0"/>
              <a:t>B. Vi </a:t>
            </a:r>
            <a:r>
              <a:rPr lang="en-US" sz="6000" dirty="0" err="1"/>
              <a:t>khuẩn</a:t>
            </a:r>
            <a:r>
              <a:rPr lang="en-US" sz="6000" dirty="0"/>
              <a:t> </a:t>
            </a:r>
            <a:r>
              <a:rPr lang="en-US" sz="6000" dirty="0" err="1" smtClean="0"/>
              <a:t>lao</a:t>
            </a:r>
            <a:endParaRPr lang="en-US" sz="6000" dirty="0"/>
          </a:p>
          <a:p>
            <a:pPr marL="0" indent="0">
              <a:buNone/>
            </a:pPr>
            <a:r>
              <a:rPr lang="en-US" sz="6000" dirty="0"/>
              <a:t>C. Virus</a:t>
            </a:r>
          </a:p>
          <a:p>
            <a:pPr marL="0" indent="0">
              <a:buNone/>
            </a:pPr>
            <a:r>
              <a:rPr lang="en-US" sz="6000" dirty="0"/>
              <a:t>D. </a:t>
            </a:r>
            <a:r>
              <a:rPr lang="en-US" sz="6000" dirty="0" err="1"/>
              <a:t>Nấm</a:t>
            </a:r>
            <a:endParaRPr lang="en-US" sz="6000" dirty="0"/>
          </a:p>
        </p:txBody>
      </p:sp>
      <p:sp>
        <p:nvSpPr>
          <p:cNvPr id="5" name="Oval 4"/>
          <p:cNvSpPr/>
          <p:nvPr/>
        </p:nvSpPr>
        <p:spPr>
          <a:xfrm>
            <a:off x="947056" y="4686300"/>
            <a:ext cx="805543" cy="7620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7030A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4333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23900"/>
            <a:ext cx="18135600" cy="1988345"/>
          </a:xfrm>
        </p:spPr>
        <p:txBody>
          <a:bodyPr>
            <a:noAutofit/>
          </a:bodyPr>
          <a:lstStyle/>
          <a:p>
            <a:r>
              <a:rPr lang="en-US" sz="4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4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4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4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4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4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4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nay </a:t>
            </a:r>
            <a:r>
              <a:rPr lang="en-US" sz="4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hút</a:t>
            </a:r>
            <a:r>
              <a:rPr lang="en-US" sz="4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thuốc</a:t>
            </a:r>
            <a:r>
              <a:rPr lang="en-US" sz="4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4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thuốc</a:t>
            </a:r>
            <a:r>
              <a:rPr lang="en-US" sz="4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4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4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4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br>
              <a:rPr lang="en-US" sz="4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4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3070" y="7245290"/>
            <a:ext cx="172974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Hút</a:t>
            </a:r>
            <a:r>
              <a:rPr lang="en-US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thuốc</a:t>
            </a:r>
            <a:r>
              <a:rPr lang="en-US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4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thuốc</a:t>
            </a:r>
            <a:r>
              <a:rPr lang="en-US" sz="4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4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4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4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4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4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hưởng</a:t>
            </a:r>
            <a:r>
              <a:rPr lang="en-US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khỏe</a:t>
            </a:r>
            <a:r>
              <a:rPr lang="en-US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hút</a:t>
            </a:r>
            <a:r>
              <a:rPr lang="en-US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tăng</a:t>
            </a:r>
            <a:r>
              <a:rPr lang="en-US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nguy</a:t>
            </a:r>
            <a:r>
              <a:rPr lang="en-US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tim</a:t>
            </a:r>
            <a:r>
              <a:rPr lang="en-US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mạch</a:t>
            </a:r>
            <a:r>
              <a:rPr lang="en-US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hô</a:t>
            </a:r>
            <a:r>
              <a:rPr lang="en-US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hấp</a:t>
            </a:r>
            <a:r>
              <a:rPr lang="en-US" sz="4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4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hưởng</a:t>
            </a:r>
            <a:r>
              <a:rPr lang="en-US" sz="4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4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4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hạnh</a:t>
            </a:r>
            <a:r>
              <a:rPr lang="en-US" sz="4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kiểm</a:t>
            </a:r>
            <a:r>
              <a:rPr lang="en-US" sz="4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… </a:t>
            </a:r>
            <a:r>
              <a:rPr lang="en-US" sz="4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hưởng</a:t>
            </a:r>
            <a:r>
              <a:rPr lang="en-US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xung</a:t>
            </a:r>
            <a:r>
              <a:rPr lang="en-US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quanh</a:t>
            </a:r>
            <a:r>
              <a:rPr lang="en-US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026" name="Picture 2" descr="Cảnh báo: Vape đang lẻn vào trường giả dạng son môi, bút, USB... - Tuổi Trẻ  Onl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3998" y="2324099"/>
            <a:ext cx="8681333" cy="4750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051" y="2324100"/>
            <a:ext cx="8471719" cy="4750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4458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Bộ hình nền &amp;quot;Hoạt hình siêu dễ thương&amp;quot; chất lượng cao cho Powerpoin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77"/>
          <a:stretch>
            <a:fillRect/>
          </a:stretch>
        </p:blipFill>
        <p:spPr bwMode="auto">
          <a:xfrm>
            <a:off x="0" y="2795"/>
            <a:ext cx="18288000" cy="10284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4594860" y="205740"/>
            <a:ext cx="9079992" cy="153619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spcCol="0" rtlCol="0" anchor="ctr"/>
          <a:lstStyle/>
          <a:p>
            <a:pPr algn="ctr"/>
            <a:r>
              <a:rPr lang="en-US" sz="4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YÊU CẦU VỀ NHÀ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419600" y="2171700"/>
            <a:ext cx="124206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rgbClr val="7030A0"/>
                </a:solidFill>
              </a:rPr>
              <a:t>- </a:t>
            </a:r>
            <a:r>
              <a:rPr lang="en-US" sz="5400" dirty="0" err="1" smtClean="0">
                <a:solidFill>
                  <a:srgbClr val="7030A0"/>
                </a:solidFill>
              </a:rPr>
              <a:t>Thuyết</a:t>
            </a:r>
            <a:r>
              <a:rPr lang="en-US" sz="5400" dirty="0" smtClean="0">
                <a:solidFill>
                  <a:srgbClr val="7030A0"/>
                </a:solidFill>
              </a:rPr>
              <a:t> </a:t>
            </a:r>
            <a:r>
              <a:rPr lang="en-US" sz="5400" dirty="0" err="1">
                <a:solidFill>
                  <a:srgbClr val="7030A0"/>
                </a:solidFill>
              </a:rPr>
              <a:t>phục</a:t>
            </a:r>
            <a:r>
              <a:rPr lang="en-US" sz="5400" dirty="0">
                <a:solidFill>
                  <a:srgbClr val="7030A0"/>
                </a:solidFill>
              </a:rPr>
              <a:t> </a:t>
            </a:r>
            <a:r>
              <a:rPr lang="en-US" sz="5400" dirty="0" err="1">
                <a:solidFill>
                  <a:srgbClr val="7030A0"/>
                </a:solidFill>
              </a:rPr>
              <a:t>một</a:t>
            </a:r>
            <a:r>
              <a:rPr lang="en-US" sz="5400" dirty="0">
                <a:solidFill>
                  <a:srgbClr val="7030A0"/>
                </a:solidFill>
              </a:rPr>
              <a:t> </a:t>
            </a:r>
            <a:r>
              <a:rPr lang="en-US" sz="5400" dirty="0" err="1">
                <a:solidFill>
                  <a:srgbClr val="7030A0"/>
                </a:solidFill>
              </a:rPr>
              <a:t>người</a:t>
            </a:r>
            <a:r>
              <a:rPr lang="en-US" sz="5400" dirty="0">
                <a:solidFill>
                  <a:srgbClr val="7030A0"/>
                </a:solidFill>
              </a:rPr>
              <a:t> </a:t>
            </a:r>
            <a:r>
              <a:rPr lang="en-US" sz="5400" dirty="0" err="1">
                <a:solidFill>
                  <a:srgbClr val="7030A0"/>
                </a:solidFill>
              </a:rPr>
              <a:t>bỏ</a:t>
            </a:r>
            <a:r>
              <a:rPr lang="en-US" sz="5400" dirty="0">
                <a:solidFill>
                  <a:srgbClr val="7030A0"/>
                </a:solidFill>
              </a:rPr>
              <a:t> </a:t>
            </a:r>
            <a:r>
              <a:rPr lang="en-US" sz="5400" dirty="0" err="1">
                <a:solidFill>
                  <a:srgbClr val="7030A0"/>
                </a:solidFill>
              </a:rPr>
              <a:t>thuốc</a:t>
            </a:r>
            <a:r>
              <a:rPr lang="en-US" sz="5400" dirty="0">
                <a:solidFill>
                  <a:srgbClr val="7030A0"/>
                </a:solidFill>
              </a:rPr>
              <a:t> </a:t>
            </a:r>
            <a:r>
              <a:rPr lang="en-US" sz="5400" dirty="0" err="1">
                <a:solidFill>
                  <a:srgbClr val="7030A0"/>
                </a:solidFill>
              </a:rPr>
              <a:t>lá</a:t>
            </a:r>
            <a:r>
              <a:rPr lang="en-US" sz="5400" dirty="0">
                <a:solidFill>
                  <a:srgbClr val="7030A0"/>
                </a:solidFill>
              </a:rPr>
              <a:t>/ </a:t>
            </a:r>
            <a:r>
              <a:rPr lang="en-US" sz="5400" dirty="0" err="1">
                <a:solidFill>
                  <a:srgbClr val="7030A0"/>
                </a:solidFill>
              </a:rPr>
              <a:t>giữ</a:t>
            </a:r>
            <a:r>
              <a:rPr lang="en-US" sz="5400" dirty="0">
                <a:solidFill>
                  <a:srgbClr val="7030A0"/>
                </a:solidFill>
              </a:rPr>
              <a:t> </a:t>
            </a:r>
            <a:r>
              <a:rPr lang="en-US" sz="5400" dirty="0" err="1">
                <a:solidFill>
                  <a:srgbClr val="7030A0"/>
                </a:solidFill>
              </a:rPr>
              <a:t>sức</a:t>
            </a:r>
            <a:r>
              <a:rPr lang="en-US" sz="5400" dirty="0">
                <a:solidFill>
                  <a:srgbClr val="7030A0"/>
                </a:solidFill>
              </a:rPr>
              <a:t> </a:t>
            </a:r>
            <a:r>
              <a:rPr lang="en-US" sz="5400" dirty="0" err="1">
                <a:solidFill>
                  <a:srgbClr val="7030A0"/>
                </a:solidFill>
              </a:rPr>
              <a:t>khỏe</a:t>
            </a:r>
            <a:r>
              <a:rPr lang="en-US" sz="5400" dirty="0">
                <a:solidFill>
                  <a:srgbClr val="7030A0"/>
                </a:solidFill>
              </a:rPr>
              <a:t> </a:t>
            </a:r>
            <a:r>
              <a:rPr lang="en-US" sz="5400" dirty="0" err="1">
                <a:solidFill>
                  <a:srgbClr val="7030A0"/>
                </a:solidFill>
              </a:rPr>
              <a:t>đường</a:t>
            </a:r>
            <a:r>
              <a:rPr lang="en-US" sz="5400" dirty="0">
                <a:solidFill>
                  <a:srgbClr val="7030A0"/>
                </a:solidFill>
              </a:rPr>
              <a:t> </a:t>
            </a:r>
            <a:r>
              <a:rPr lang="en-US" sz="5400" dirty="0" err="1">
                <a:solidFill>
                  <a:srgbClr val="7030A0"/>
                </a:solidFill>
              </a:rPr>
              <a:t>hô</a:t>
            </a:r>
            <a:r>
              <a:rPr lang="en-US" sz="5400" dirty="0">
                <a:solidFill>
                  <a:srgbClr val="7030A0"/>
                </a:solidFill>
              </a:rPr>
              <a:t> </a:t>
            </a:r>
            <a:r>
              <a:rPr lang="en-US" sz="5400" dirty="0" err="1">
                <a:solidFill>
                  <a:srgbClr val="7030A0"/>
                </a:solidFill>
              </a:rPr>
              <a:t>hấp</a:t>
            </a:r>
            <a:r>
              <a:rPr lang="en-US" sz="5400" dirty="0">
                <a:solidFill>
                  <a:srgbClr val="7030A0"/>
                </a:solidFill>
              </a:rPr>
              <a:t>.</a:t>
            </a:r>
          </a:p>
          <a:p>
            <a:pPr marL="685800" indent="-685800">
              <a:buFontTx/>
              <a:buChar char="-"/>
            </a:pPr>
            <a:r>
              <a:rPr lang="en-US" sz="54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5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5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5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dung: </a:t>
            </a:r>
            <a:r>
              <a:rPr lang="en-US" sz="54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hô</a:t>
            </a:r>
            <a:r>
              <a:rPr lang="en-US" sz="5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hấp</a:t>
            </a:r>
            <a:r>
              <a:rPr lang="en-US" sz="5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5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5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685800" indent="-685800">
              <a:buFontTx/>
              <a:buChar char="-"/>
            </a:pPr>
            <a:r>
              <a:rPr lang="en-US" sz="54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5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5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5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cương</a:t>
            </a:r>
            <a:r>
              <a:rPr lang="en-US" sz="5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540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1,2</a:t>
            </a:r>
            <a:endParaRPr lang="en-US" sz="54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1346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https://img.loigiaihay.com/picture/2019/0919/tnxh3-b2-h2-b1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3733" y="844163"/>
            <a:ext cx="11898104" cy="7606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Picture 13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4" y="-43938"/>
            <a:ext cx="18280904" cy="10288151"/>
          </a:xfrm>
          <a:prstGeom prst="rect">
            <a:avLst/>
          </a:prstGeom>
        </p:spPr>
      </p:pic>
      <p:pic>
        <p:nvPicPr>
          <p:cNvPr id="124" name="den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7924" y="992030"/>
            <a:ext cx="3977985" cy="3977985"/>
          </a:xfrm>
          <a:prstGeom prst="rect">
            <a:avLst/>
          </a:prstGeom>
        </p:spPr>
      </p:pic>
      <p:pic>
        <p:nvPicPr>
          <p:cNvPr id="125" name="den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3417" y="1514763"/>
            <a:ext cx="3959715" cy="3959715"/>
          </a:xfrm>
          <a:prstGeom prst="rect">
            <a:avLst/>
          </a:prstGeom>
        </p:spPr>
      </p:pic>
      <p:pic>
        <p:nvPicPr>
          <p:cNvPr id="126" name="den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0304" y="1001176"/>
            <a:ext cx="3959715" cy="3968840"/>
          </a:xfrm>
          <a:prstGeom prst="rect">
            <a:avLst/>
          </a:prstGeom>
        </p:spPr>
      </p:pic>
      <p:pic>
        <p:nvPicPr>
          <p:cNvPr id="127" name="den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0424" y="4440888"/>
            <a:ext cx="3977985" cy="3977985"/>
          </a:xfrm>
          <a:prstGeom prst="rect">
            <a:avLst/>
          </a:prstGeom>
        </p:spPr>
      </p:pic>
      <p:pic>
        <p:nvPicPr>
          <p:cNvPr id="128" name="den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6047" y="4947246"/>
            <a:ext cx="3959715" cy="3959715"/>
          </a:xfrm>
          <a:prstGeom prst="rect">
            <a:avLst/>
          </a:prstGeom>
        </p:spPr>
      </p:pic>
      <p:pic>
        <p:nvPicPr>
          <p:cNvPr id="129" name="den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1012" y="4407080"/>
            <a:ext cx="3977985" cy="3977985"/>
          </a:xfrm>
          <a:prstGeom prst="rect">
            <a:avLst/>
          </a:prstGeom>
        </p:spPr>
      </p:pic>
      <p:pic>
        <p:nvPicPr>
          <p:cNvPr id="146" name="Picture 14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7953" y="1652179"/>
            <a:ext cx="1752893" cy="1752893"/>
          </a:xfrm>
          <a:prstGeom prst="rect">
            <a:avLst/>
          </a:prstGeom>
        </p:spPr>
      </p:pic>
      <p:pic>
        <p:nvPicPr>
          <p:cNvPr id="147" name="Picture 14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4" y="1325963"/>
            <a:ext cx="1591661" cy="1591661"/>
          </a:xfrm>
          <a:prstGeom prst="rect">
            <a:avLst/>
          </a:prstGeom>
        </p:spPr>
      </p:pic>
      <p:pic>
        <p:nvPicPr>
          <p:cNvPr id="148" name="Picture 1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376" y="2607253"/>
            <a:ext cx="1691357" cy="1691357"/>
          </a:xfrm>
          <a:prstGeom prst="rect">
            <a:avLst/>
          </a:prstGeom>
        </p:spPr>
      </p:pic>
      <p:pic>
        <p:nvPicPr>
          <p:cNvPr id="149" name="Picture 14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037" y="-1462249"/>
            <a:ext cx="2642846" cy="9089924"/>
          </a:xfrm>
          <a:prstGeom prst="rect">
            <a:avLst/>
          </a:prstGeom>
        </p:spPr>
      </p:pic>
      <p:pic>
        <p:nvPicPr>
          <p:cNvPr id="150" name="Picture 14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259" y="6773068"/>
            <a:ext cx="2051683" cy="2866323"/>
          </a:xfrm>
          <a:prstGeom prst="rect">
            <a:avLst/>
          </a:prstGeom>
        </p:spPr>
      </p:pic>
      <p:pic>
        <p:nvPicPr>
          <p:cNvPr id="159" name="Picture 158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5129" y="8778240"/>
            <a:ext cx="1771232" cy="1497330"/>
          </a:xfrm>
          <a:prstGeom prst="rect">
            <a:avLst/>
          </a:prstGeom>
        </p:spPr>
      </p:pic>
      <p:pic>
        <p:nvPicPr>
          <p:cNvPr id="4" name="vuideho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19055" y="-1007324"/>
            <a:ext cx="914400" cy="914400"/>
          </a:xfrm>
          <a:prstGeom prst="rect">
            <a:avLst/>
          </a:prstGeom>
        </p:spPr>
      </p:pic>
      <p:pic>
        <p:nvPicPr>
          <p:cNvPr id="139" name="mau1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3413" y="969261"/>
            <a:ext cx="3977985" cy="3977985"/>
          </a:xfrm>
          <a:prstGeom prst="rect">
            <a:avLst/>
          </a:prstGeom>
        </p:spPr>
      </p:pic>
      <p:pic>
        <p:nvPicPr>
          <p:cNvPr id="140" name="mau2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2521" y="1514763"/>
            <a:ext cx="3950612" cy="3959715"/>
          </a:xfrm>
          <a:prstGeom prst="rect">
            <a:avLst/>
          </a:prstGeom>
        </p:spPr>
      </p:pic>
      <p:pic>
        <p:nvPicPr>
          <p:cNvPr id="141" name="mau3">
            <a:hlinkClick r:id="rId25" action="ppaction://hlinksldjump"/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1769" y="1062254"/>
            <a:ext cx="3959715" cy="3959715"/>
          </a:xfrm>
          <a:prstGeom prst="rect">
            <a:avLst/>
          </a:prstGeom>
        </p:spPr>
      </p:pic>
      <p:pic>
        <p:nvPicPr>
          <p:cNvPr id="142" name="mau4">
            <a:hlinkClick r:id="rId27" action="ppaction://hlinksldjump"/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7165" y="4407080"/>
            <a:ext cx="3977985" cy="3977985"/>
          </a:xfrm>
          <a:prstGeom prst="rect">
            <a:avLst/>
          </a:prstGeom>
        </p:spPr>
      </p:pic>
      <p:pic>
        <p:nvPicPr>
          <p:cNvPr id="143" name="mau5">
            <a:hlinkClick r:id="rId29" action="ppaction://hlinksldjump"/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6190" y="4964600"/>
            <a:ext cx="3950612" cy="3959715"/>
          </a:xfrm>
          <a:prstGeom prst="rect">
            <a:avLst/>
          </a:prstGeom>
        </p:spPr>
      </p:pic>
      <p:pic>
        <p:nvPicPr>
          <p:cNvPr id="144" name="mau6">
            <a:hlinkClick r:id="rId31" action="ppaction://hlinksldjump"/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2805" y="4440888"/>
            <a:ext cx="3977985" cy="397798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876800" y="9410700"/>
            <a:ext cx="4090116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2419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0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90600" y="571500"/>
            <a:ext cx="17068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5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5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5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5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5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trao</a:t>
            </a:r>
            <a:r>
              <a:rPr lang="en-US" sz="5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5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5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5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5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5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5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5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5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5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5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5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5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5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5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76400" y="8424297"/>
            <a:ext cx="12725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6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6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6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6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6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hô</a:t>
            </a:r>
            <a:r>
              <a:rPr lang="en-US" sz="6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hấp</a:t>
            </a:r>
            <a:r>
              <a:rPr lang="en-US" sz="6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171" y="2617857"/>
            <a:ext cx="8351520" cy="521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5129" y="8778240"/>
            <a:ext cx="1771232" cy="1497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135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43400" y="342900"/>
            <a:ext cx="10668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6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6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hô</a:t>
            </a:r>
            <a:r>
              <a:rPr lang="en-US" sz="6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hấp</a:t>
            </a:r>
            <a:r>
              <a:rPr lang="en-US" sz="6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6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95400" y="8424297"/>
            <a:ext cx="14782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6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6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60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Mũi</a:t>
            </a:r>
            <a:r>
              <a:rPr lang="en-US" sz="6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60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6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quản</a:t>
            </a:r>
            <a:r>
              <a:rPr lang="en-US" sz="6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60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phế</a:t>
            </a:r>
            <a:r>
              <a:rPr lang="en-US" sz="6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quản</a:t>
            </a:r>
            <a:r>
              <a:rPr lang="en-US" sz="6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6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6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6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phổi</a:t>
            </a:r>
            <a:endParaRPr lang="en-US" sz="6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AutoShape 2" descr="Cấu tạo, chức năng của hệ hô hấp và một số bệnh thường gặp - Nhà thuốc FPT  Long Châ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7413" name="Picture 5" descr="Các biện pháp bảo vệ hệ hô hấp khỏe mạnh đơn giản, hiệu quả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562099"/>
            <a:ext cx="9067800" cy="6034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5129" y="8778240"/>
            <a:ext cx="1771232" cy="1497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309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0807914"/>
              </p:ext>
            </p:extLst>
          </p:nvPr>
        </p:nvGraphicFramePr>
        <p:xfrm>
          <a:off x="457200" y="1790700"/>
          <a:ext cx="16764000" cy="64008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6200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91440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9525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Cột</a:t>
                      </a:r>
                      <a:r>
                        <a:rPr lang="en-US" sz="5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A</a:t>
                      </a:r>
                      <a:endParaRPr lang="en-US" sz="54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Cột</a:t>
                      </a:r>
                      <a:r>
                        <a:rPr lang="en-US" sz="5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B</a:t>
                      </a:r>
                      <a:endParaRPr lang="en-US" sz="54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95250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 </a:t>
                      </a:r>
                      <a:r>
                        <a:rPr lang="en-US" sz="5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Lông</a:t>
                      </a:r>
                      <a:r>
                        <a:rPr lang="en-US" sz="5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5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mũi</a:t>
                      </a:r>
                      <a:endParaRPr lang="en-US" sz="54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a. sưởi ấm không khí vào phổi.</a:t>
                      </a:r>
                      <a:endParaRPr lang="en-US" sz="540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90500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 </a:t>
                      </a:r>
                      <a:r>
                        <a:rPr lang="en-US" sz="5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Mạch</a:t>
                      </a:r>
                      <a:r>
                        <a:rPr lang="en-US" sz="5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5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máu</a:t>
                      </a:r>
                      <a:r>
                        <a:rPr lang="en-US" sz="5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5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nhỏ</a:t>
                      </a:r>
                      <a:r>
                        <a:rPr lang="en-US" sz="5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li </a:t>
                      </a:r>
                      <a:r>
                        <a:rPr lang="en-US" sz="5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ti</a:t>
                      </a:r>
                      <a:endParaRPr lang="en-US" sz="54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b. Cản bớt bụi làm không khí vào phổi sạch hơn.</a:t>
                      </a:r>
                      <a:endParaRPr lang="en-US" sz="540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59080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 Chất nhầy</a:t>
                      </a:r>
                      <a:endParaRPr lang="en-US" sz="540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c. </a:t>
                      </a:r>
                      <a:r>
                        <a:rPr lang="en-US" sz="5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diệt</a:t>
                      </a:r>
                      <a:r>
                        <a:rPr lang="en-US" sz="5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vi </a:t>
                      </a:r>
                      <a:r>
                        <a:rPr lang="en-US" sz="5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khuẩn</a:t>
                      </a:r>
                      <a:r>
                        <a:rPr lang="en-US" sz="5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5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và</a:t>
                      </a:r>
                      <a:r>
                        <a:rPr lang="en-US" sz="5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5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làm</a:t>
                      </a:r>
                      <a:r>
                        <a:rPr lang="en-US" sz="5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5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ẩm</a:t>
                      </a:r>
                      <a:r>
                        <a:rPr lang="en-US" sz="5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5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không</a:t>
                      </a:r>
                      <a:r>
                        <a:rPr lang="en-US" sz="5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5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khí</a:t>
                      </a:r>
                      <a:r>
                        <a:rPr lang="en-US" sz="5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5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vào</a:t>
                      </a:r>
                      <a:r>
                        <a:rPr lang="en-US" sz="5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5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phổi</a:t>
                      </a:r>
                      <a:r>
                        <a:rPr lang="en-US" sz="5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54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457200" y="190500"/>
            <a:ext cx="16626840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5400" b="0" i="0" u="none" strike="noStrike" cap="none" normalizeH="0" baseline="0" dirty="0" err="1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Ghép</a:t>
            </a:r>
            <a:r>
              <a:rPr kumimoji="0" lang="en-US" sz="5400" b="0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5400" b="0" i="0" u="none" strike="noStrike" cap="none" normalizeH="0" baseline="0" dirty="0" err="1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nối</a:t>
            </a:r>
            <a:r>
              <a:rPr kumimoji="0" lang="en-US" sz="5400" b="0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5400" b="0" i="0" u="none" strike="noStrike" cap="none" normalizeH="0" baseline="0" dirty="0" err="1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các</a:t>
            </a:r>
            <a:r>
              <a:rPr kumimoji="0" lang="en-US" sz="5400" b="0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5400" b="0" i="0" u="none" strike="noStrike" cap="none" normalizeH="0" baseline="0" dirty="0" err="1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cột</a:t>
            </a:r>
            <a:r>
              <a:rPr kumimoji="0" lang="en-US" sz="5400" b="0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5400" b="0" i="0" u="none" strike="noStrike" cap="none" normalizeH="0" baseline="0" dirty="0" err="1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để</a:t>
            </a:r>
            <a:r>
              <a:rPr kumimoji="0" lang="en-US" sz="5400" b="0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5400" b="0" i="0" u="none" strike="noStrike" cap="none" normalizeH="0" baseline="0" dirty="0" err="1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hoàn</a:t>
            </a:r>
            <a:r>
              <a:rPr kumimoji="0" lang="en-US" sz="5400" b="0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5400" b="0" i="0" u="none" strike="noStrike" cap="none" normalizeH="0" baseline="0" dirty="0" err="1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thành</a:t>
            </a:r>
            <a:r>
              <a:rPr kumimoji="0" lang="en-US" sz="5400" b="0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5400" b="0" i="0" u="none" strike="noStrike" cap="none" normalizeH="0" baseline="0" dirty="0" err="1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vai</a:t>
            </a:r>
            <a:r>
              <a:rPr kumimoji="0" lang="en-US" sz="5400" b="0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5400" b="0" i="0" u="none" strike="noStrike" cap="none" normalizeH="0" baseline="0" dirty="0" err="1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trò</a:t>
            </a:r>
            <a:r>
              <a:rPr kumimoji="0" lang="en-US" sz="5400" b="0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5400" b="0" i="0" u="none" strike="noStrike" cap="none" normalizeH="0" baseline="0" dirty="0" err="1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của</a:t>
            </a:r>
            <a:r>
              <a:rPr kumimoji="0" lang="en-US" sz="5400" b="0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5400" b="0" i="0" u="none" strike="noStrike" cap="none" normalizeH="0" baseline="0" dirty="0" err="1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các</a:t>
            </a:r>
            <a:r>
              <a:rPr kumimoji="0" lang="en-US" sz="5400" b="0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5400" b="0" i="0" u="none" strike="noStrike" cap="none" normalizeH="0" baseline="0" dirty="0" err="1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bộ</a:t>
            </a:r>
            <a:r>
              <a:rPr kumimoji="0" lang="en-US" sz="5400" b="0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5400" b="0" i="0" u="none" strike="noStrike" cap="none" normalizeH="0" baseline="0" dirty="0" err="1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phận</a:t>
            </a:r>
            <a:r>
              <a:rPr kumimoji="0" lang="en-US" sz="5400" b="0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5400" b="0" i="0" u="none" strike="noStrike" cap="none" normalizeH="0" baseline="0" dirty="0" err="1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bên</a:t>
            </a:r>
            <a:r>
              <a:rPr kumimoji="0" lang="en-US" sz="5400" b="0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5400" b="0" i="0" u="none" strike="noStrike" cap="none" normalizeH="0" baseline="0" dirty="0" err="1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trong</a:t>
            </a:r>
            <a:r>
              <a:rPr kumimoji="0" lang="en-US" sz="5400" b="0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5400" b="0" i="0" u="none" strike="noStrike" cap="none" normalizeH="0" baseline="0" dirty="0" err="1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mũi</a:t>
            </a:r>
            <a:r>
              <a:rPr kumimoji="0" lang="en-US" sz="5400" b="0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en-US" sz="5400" b="0" i="0" u="none" strike="noStrike" cap="none" normalizeH="0" baseline="0" dirty="0">
              <a:ln>
                <a:noFill/>
              </a:ln>
              <a:solidFill>
                <a:srgbClr val="7030A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00400" y="8594514"/>
            <a:ext cx="398698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1-b; 2-a; 3-c</a:t>
            </a:r>
          </a:p>
        </p:txBody>
      </p:sp>
      <p:pic>
        <p:nvPicPr>
          <p:cNvPr id="7" name="Picture 6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5129" y="8778240"/>
            <a:ext cx="1771232" cy="1497330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>
            <a:off x="6934200" y="3553692"/>
            <a:ext cx="1073727" cy="1285008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7093527" y="3390900"/>
            <a:ext cx="914400" cy="772391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6629400" y="6134100"/>
            <a:ext cx="1500098" cy="1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6244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76400" y="383441"/>
            <a:ext cx="15087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5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5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5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5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viêm</a:t>
            </a:r>
            <a:r>
              <a:rPr lang="en-US" sz="5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5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hô</a:t>
            </a:r>
            <a:r>
              <a:rPr lang="en-US" sz="5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hấp</a:t>
            </a:r>
            <a:r>
              <a:rPr lang="en-US" sz="5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5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5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endParaRPr lang="en-US" sz="54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76400" y="9022080"/>
            <a:ext cx="1562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4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4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viêm</a:t>
            </a:r>
            <a:r>
              <a:rPr lang="en-US" sz="4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họng</a:t>
            </a:r>
            <a:r>
              <a:rPr lang="en-US" sz="4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viêm</a:t>
            </a:r>
            <a:r>
              <a:rPr lang="en-US" sz="4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phế</a:t>
            </a:r>
            <a:r>
              <a:rPr lang="en-US" sz="4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quản</a:t>
            </a:r>
            <a:r>
              <a:rPr lang="en-US" sz="4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viêm</a:t>
            </a:r>
            <a:r>
              <a:rPr lang="en-US" sz="4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phổi</a:t>
            </a:r>
            <a:endParaRPr lang="en-US" sz="4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2" name="Picture 2" descr="6 bệnh đường hô hấp thường gặp | Trạm Y tế Phường Phú Tru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485900"/>
            <a:ext cx="8572500" cy="6534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Phòng bệnh đường hô hấp cho người cao tuổi trong mùa đô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65" t="23914" r="765" b="40869"/>
          <a:stretch/>
        </p:blipFill>
        <p:spPr bwMode="auto">
          <a:xfrm>
            <a:off x="1143000" y="1478280"/>
            <a:ext cx="15867178" cy="7170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5129" y="8778240"/>
            <a:ext cx="1771232" cy="1497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173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64920" y="800100"/>
            <a:ext cx="15392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5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54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5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5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5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5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viêm</a:t>
            </a:r>
            <a:r>
              <a:rPr lang="en-US" sz="5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5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hô</a:t>
            </a:r>
            <a:r>
              <a:rPr lang="en-US" sz="5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hấp</a:t>
            </a:r>
            <a:r>
              <a:rPr lang="en-US" sz="5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62000" y="7624078"/>
            <a:ext cx="15011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4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4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4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ấm</a:t>
            </a:r>
            <a:r>
              <a:rPr lang="en-US" sz="4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4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4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4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4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4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mũi</a:t>
            </a:r>
            <a:r>
              <a:rPr lang="en-US" sz="4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họng</a:t>
            </a:r>
            <a:r>
              <a:rPr lang="en-US" sz="4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; </a:t>
            </a:r>
            <a:r>
              <a:rPr lang="en-US" sz="4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4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4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4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đủ</a:t>
            </a:r>
            <a:r>
              <a:rPr lang="en-US" sz="4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ấm</a:t>
            </a:r>
            <a:r>
              <a:rPr lang="en-US" sz="4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thoáng</a:t>
            </a:r>
            <a:r>
              <a:rPr lang="en-US" sz="4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4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tránh</a:t>
            </a:r>
            <a:r>
              <a:rPr lang="en-US" sz="4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4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lùa</a:t>
            </a:r>
            <a:r>
              <a:rPr lang="en-US" sz="4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; </a:t>
            </a:r>
            <a:r>
              <a:rPr lang="en-US" sz="4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4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uống</a:t>
            </a:r>
            <a:r>
              <a:rPr lang="en-US" sz="4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đủ</a:t>
            </a:r>
            <a:r>
              <a:rPr lang="en-US" sz="4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4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4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4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dục</a:t>
            </a:r>
            <a:r>
              <a:rPr lang="en-US" sz="4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4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xuyên</a:t>
            </a:r>
            <a:r>
              <a:rPr lang="en-US" sz="4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6" name="AutoShape 2" descr="Tăng cường phòng, chống dịch bệnh đường hô hấ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9461" name="Picture 5" descr="Phòng bệnh đường hô hấp cho người cao tuổi trong mùa đô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929" b="5055"/>
          <a:stretch/>
        </p:blipFill>
        <p:spPr bwMode="auto">
          <a:xfrm>
            <a:off x="2057400" y="2171700"/>
            <a:ext cx="11958434" cy="5372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5129" y="8778240"/>
            <a:ext cx="1771232" cy="1497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866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66800" y="800100"/>
            <a:ext cx="16383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5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hít</a:t>
            </a:r>
            <a:r>
              <a:rPr lang="en-US" sz="5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5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5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thở</a:t>
            </a:r>
            <a:r>
              <a:rPr lang="en-US" sz="5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5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54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lồng</a:t>
            </a:r>
            <a:r>
              <a:rPr lang="en-US" sz="5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ngực</a:t>
            </a:r>
            <a:r>
              <a:rPr lang="en-US" sz="5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5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5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5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5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5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43000" y="8831580"/>
            <a:ext cx="11734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5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5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54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phồng</a:t>
            </a:r>
            <a:r>
              <a:rPr lang="en-US" sz="5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5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54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xẹp</a:t>
            </a:r>
            <a:r>
              <a:rPr lang="en-US" sz="5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xuống</a:t>
            </a:r>
            <a:endParaRPr lang="en-US" sz="54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82" name="Picture 2" descr="1. Quan sát hình 24.1: So sánh sự thay đổi về hình dạng, kích thước của  phổi và lồng ngực của người ở trạng thái hít vào và thở ra trong hìn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943100"/>
            <a:ext cx="8534400" cy="639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5129" y="8778240"/>
            <a:ext cx="1771232" cy="1497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930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1855</TotalTime>
  <Words>799</Words>
  <Application>Microsoft Office PowerPoint</Application>
  <PresentationFormat>Custom</PresentationFormat>
  <Paragraphs>131</Paragraphs>
  <Slides>29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3" baseType="lpstr">
      <vt:lpstr>Arial</vt:lpstr>
      <vt:lpstr>Tiffany</vt:lpstr>
      <vt:lpstr>Calibri Light</vt:lpstr>
      <vt:lpstr>#9Slide03 Arima Madurai Black</vt:lpstr>
      <vt:lpstr>幼圆</vt:lpstr>
      <vt:lpstr>Times New Roman</vt:lpstr>
      <vt:lpstr>Calibri</vt:lpstr>
      <vt:lpstr>宋体</vt:lpstr>
      <vt:lpstr>#9Slide03 Arima Madurai Bold</vt:lpstr>
      <vt:lpstr>微软雅黑</vt:lpstr>
      <vt:lpstr>等线</vt:lpstr>
      <vt:lpstr>Slogan</vt:lpstr>
      <vt:lpstr>#9Slide03 Arima Madurai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PHIẾU HỌC TẬP</vt:lpstr>
      <vt:lpstr>PowerPoint Presentation</vt:lpstr>
      <vt:lpstr>PowerPoint Presentation</vt:lpstr>
      <vt:lpstr>PowerPoint Presentation</vt:lpstr>
      <vt:lpstr>THUỐC LÁ VÀ TÁC HẠI CỦA THUỐC  LÁ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Em có nhận định gì về tình hình học sinh hiện nay hút thuốc lá, thuốc lá điện tử? 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VnTeach.Com</dc:creator>
  <cp:keywords>VnTeach.Com</cp:keywords>
  <cp:lastModifiedBy>ismail - [2010]</cp:lastModifiedBy>
  <cp:revision>30</cp:revision>
  <dcterms:created xsi:type="dcterms:W3CDTF">2006-08-16T00:00:00Z</dcterms:created>
  <dcterms:modified xsi:type="dcterms:W3CDTF">2023-10-17T23:59:45Z</dcterms:modified>
  <dc:identifier>DAE65lQ4ekI</dc:identifier>
</cp:coreProperties>
</file>