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300" r:id="rId3"/>
    <p:sldId id="299" r:id="rId4"/>
    <p:sldId id="297" r:id="rId5"/>
    <p:sldId id="298" r:id="rId7"/>
    <p:sldId id="293" r:id="rId8"/>
    <p:sldId id="294" r:id="rId9"/>
    <p:sldId id="258" r:id="rId10"/>
    <p:sldId id="291" r:id="rId11"/>
    <p:sldId id="260" r:id="rId12"/>
    <p:sldId id="295" r:id="rId13"/>
    <p:sldId id="261" r:id="rId14"/>
    <p:sldId id="262" r:id="rId15"/>
    <p:sldId id="288" r:id="rId16"/>
    <p:sldId id="302" r:id="rId17"/>
    <p:sldId id="289" r:id="rId18"/>
    <p:sldId id="301" r:id="rId19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4DFF0"/>
    <a:srgbClr val="FB4005"/>
    <a:srgbClr val="5B9BD5"/>
    <a:srgbClr val="3584CB"/>
    <a:srgbClr val="62C8CE"/>
    <a:srgbClr val="E77707"/>
    <a:srgbClr val="799AD5"/>
    <a:srgbClr val="C0E6EA"/>
    <a:srgbClr val="E5F5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 showGuides="1">
      <p:cViewPr>
        <p:scale>
          <a:sx n="60" d="100"/>
          <a:sy n="60" d="100"/>
        </p:scale>
        <p:origin x="-198" y="-384"/>
      </p:cViewPr>
      <p:guideLst>
        <p:guide orient="horz" pos="220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14FA1-439B-4562-B92F-6EFFE34A9813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06256C-4222-4BFF-B6D7-46A2BE245E3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82D5BAC-B2B6-4F43-95E1-CF4E65E6F2EE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82D5BAC-B2B6-4F43-95E1-CF4E65E6F2EE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BCA3A4E-C810-4D2B-A82A-24460909409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82D5BAC-B2B6-4F43-95E1-CF4E65E6F2EE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9F506-43CB-44D2-8D20-EDEC56CA099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135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/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showMasterSp="0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510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03663"/>
            <a:ext cx="4038600" cy="215265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F38F8-A254-47EF-BEC5-7E1E8C93D84E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415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2AF2F91-6C79-4775-9E01-5F8EDCA63F89}" type="slidenum">
              <a:rPr lang="en-US" smtClean="0"/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/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/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/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b="0" i="0" u="none"/>
          </a:p>
        </p:txBody>
      </p:sp>
      <p:sp>
        <p:nvSpPr>
          <p:cNvPr id="14" name="Right Triangle 13"/>
          <p:cNvSpPr/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  <a:p>
            <a:pPr lvl="1" eaLnBrk="1" latinLnBrk="0" hangingPunct="1"/>
            <a:r>
              <a:rPr kumimoji="0" lang="en-US" smtClean="0"/>
              <a:t>Second level</a:t>
            </a:r>
            <a:endParaRPr kumimoji="0" lang="en-US" smtClean="0"/>
          </a:p>
          <a:p>
            <a:pPr lvl="2" eaLnBrk="1" latinLnBrk="0" hangingPunct="1"/>
            <a:r>
              <a:rPr kumimoji="0" lang="en-US" smtClean="0"/>
              <a:t>Third level</a:t>
            </a:r>
            <a:endParaRPr kumimoji="0" lang="en-US" smtClean="0"/>
          </a:p>
          <a:p>
            <a:pPr lvl="3" eaLnBrk="1" latinLnBrk="0" hangingPunct="1"/>
            <a:r>
              <a:rPr kumimoji="0" lang="en-US" smtClean="0"/>
              <a:t>Fourth level</a:t>
            </a:r>
            <a:endParaRPr kumimoji="0" lang="en-US" smtClean="0"/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i="0" u="none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5905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 panose="05040102010807070707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665" indent="-228600" algn="l" rtl="0" eaLnBrk="1" latinLnBrk="0" hangingPunct="1">
        <a:spcBef>
          <a:spcPts val="325"/>
        </a:spcBef>
        <a:buClr>
          <a:schemeClr val="accent1"/>
        </a:buClr>
        <a:buFont typeface="Verdana" panose="020B0604030504040204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790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 panose="05020102010507070707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 panose="05020102010507070707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 panose="05020102010507070707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7.GIF"/><Relationship Id="rId3" Type="http://schemas.openxmlformats.org/officeDocument/2006/relationships/image" Target="../media/image3.png"/><Relationship Id="rId2" Type="http://schemas.microsoft.com/office/2007/relationships/media" Target="file:///C:\Program%20Files\mtd2002\DATA\MEDIA\MM\T0000029.AVI" TargetMode="External"/><Relationship Id="rId1" Type="http://schemas.openxmlformats.org/officeDocument/2006/relationships/video" Target="file:///C:\Program%20Files\mtd2002\DATA\MEDIA\MM\T0000029.AVI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GIF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7.GIF"/><Relationship Id="rId3" Type="http://schemas.openxmlformats.org/officeDocument/2006/relationships/image" Target="../media/image3.png"/><Relationship Id="rId2" Type="http://schemas.microsoft.com/office/2007/relationships/media" Target="file:///C:\Program%20Files\mtd2002\DATA\MEDIA\MM\T0000029.AVI" TargetMode="External"/><Relationship Id="rId1" Type="http://schemas.openxmlformats.org/officeDocument/2006/relationships/video" Target="file:///C:\Program%20Files\mtd2002\DATA\MEDIA\MM\T0000029.AVI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3.png"/><Relationship Id="rId2" Type="http://schemas.microsoft.com/office/2007/relationships/media" Target="file:///C:\Program%20Files\mtd2002\DATA\MEDIA\MM\T0000029.AVI" TargetMode="External"/><Relationship Id="rId1" Type="http://schemas.openxmlformats.org/officeDocument/2006/relationships/video" Target="file:///C:\Program%20Files\mtd2002\DATA\MEDIA\MM\T0000029.AVI" TargetMode="Externa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3.png"/><Relationship Id="rId2" Type="http://schemas.microsoft.com/office/2007/relationships/media" Target="file:///C:\Program%20Files\mtd2002\DATA\MEDIA\MM\T0000029.AVI" TargetMode="External"/><Relationship Id="rId1" Type="http://schemas.openxmlformats.org/officeDocument/2006/relationships/video" Target="file:///C:\Program%20Files\mtd2002\DATA\MEDIA\MM\T0000029.AVI" TargetMode="Externa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GIF"/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3.png"/><Relationship Id="rId2" Type="http://schemas.microsoft.com/office/2007/relationships/media" Target="file:///C:\Program%20Files\mtd2002\DATA\MEDIA\MM\T0000029.AVI" TargetMode="External"/><Relationship Id="rId1" Type="http://schemas.openxmlformats.org/officeDocument/2006/relationships/video" Target="file:///C:\Program%20Files\mtd2002\DATA\MEDIA\MM\T0000029.AVI" TargetMode="Externa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jpeg"/><Relationship Id="rId8" Type="http://schemas.openxmlformats.org/officeDocument/2006/relationships/image" Target="../media/image14.png"/><Relationship Id="rId7" Type="http://schemas.microsoft.com/office/2007/relationships/media" Target="../media/audio1.wav"/><Relationship Id="rId6" Type="http://schemas.openxmlformats.org/officeDocument/2006/relationships/audio" Target="../media/audio1.wav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4.png"/><Relationship Id="rId3" Type="http://schemas.microsoft.com/office/2007/relationships/media" Target="../media/audio2.wav"/><Relationship Id="rId2" Type="http://schemas.openxmlformats.org/officeDocument/2006/relationships/audio" Target="../media/audio2.wav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044"/>
            <a:ext cx="9036495" cy="632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-2333297" y="5626638"/>
            <a:ext cx="2475187" cy="584775"/>
          </a:xfrm>
          <a:prstGeom prst="rect">
            <a:avLst/>
          </a:prstGeom>
          <a:solidFill>
            <a:srgbClr val="4F81BD">
              <a:alpha val="69804"/>
            </a:srgbClr>
          </a:solidFill>
        </p:spPr>
        <p:txBody>
          <a:bodyPr wrap="square" anchor="ctr">
            <a:spAutoFit/>
          </a:bodyPr>
          <a:lstStyle/>
          <a:p>
            <a:pPr lvl="0"/>
            <a:r>
              <a:rPr lang="en-US" sz="3200" b="1" dirty="0" smtClean="0">
                <a:ln w="3175">
                  <a:solidFill>
                    <a:srgbClr val="0033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living </a:t>
            </a:r>
            <a:r>
              <a:rPr lang="en-US" sz="3200" b="1" dirty="0">
                <a:ln w="3175">
                  <a:solidFill>
                    <a:srgbClr val="0033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room</a:t>
            </a:r>
            <a:endParaRPr lang="en-US" sz="3200" b="1" dirty="0">
              <a:ln w="3175">
                <a:solidFill>
                  <a:srgbClr val="003300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2108927" y="3559410"/>
            <a:ext cx="1938351" cy="584775"/>
          </a:xfrm>
          <a:prstGeom prst="rect">
            <a:avLst/>
          </a:prstGeom>
          <a:solidFill>
            <a:srgbClr val="4F81BD">
              <a:alpha val="69804"/>
            </a:srgbClr>
          </a:solidFill>
        </p:spPr>
        <p:txBody>
          <a:bodyPr wrap="none" anchor="ctr">
            <a:spAutoFit/>
          </a:bodyPr>
          <a:lstStyle/>
          <a:p>
            <a:pPr lvl="0"/>
            <a:r>
              <a:rPr lang="en-US" sz="3200" b="1" dirty="0">
                <a:ln w="3175">
                  <a:solidFill>
                    <a:srgbClr val="0033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bedroom</a:t>
            </a:r>
            <a:endParaRPr lang="en-US" sz="3200" b="1" dirty="0">
              <a:ln w="3175">
                <a:solidFill>
                  <a:srgbClr val="003300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22913" y="4243998"/>
            <a:ext cx="2074607" cy="584775"/>
          </a:xfrm>
          <a:prstGeom prst="rect">
            <a:avLst/>
          </a:prstGeom>
          <a:solidFill>
            <a:srgbClr val="4F81BD">
              <a:alpha val="69804"/>
            </a:srgbClr>
          </a:solidFill>
        </p:spPr>
        <p:txBody>
          <a:bodyPr wrap="none" anchor="ctr">
            <a:spAutoFit/>
          </a:bodyPr>
          <a:lstStyle/>
          <a:p>
            <a:pPr lvl="0"/>
            <a:r>
              <a:rPr lang="en-US" sz="3200" b="1" dirty="0">
                <a:ln w="3175">
                  <a:solidFill>
                    <a:srgbClr val="0033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bathroom</a:t>
            </a:r>
            <a:endParaRPr lang="en-US" sz="3200" b="1" dirty="0">
              <a:ln w="3175">
                <a:solidFill>
                  <a:srgbClr val="003300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362961" y="4910070"/>
            <a:ext cx="1617751" cy="584775"/>
          </a:xfrm>
          <a:prstGeom prst="rect">
            <a:avLst/>
          </a:prstGeom>
          <a:solidFill>
            <a:srgbClr val="4F81BD">
              <a:alpha val="69804"/>
            </a:srgbClr>
          </a:solidFill>
        </p:spPr>
        <p:txBody>
          <a:bodyPr wrap="none" anchor="ctr">
            <a:spAutoFit/>
          </a:bodyPr>
          <a:lstStyle/>
          <a:p>
            <a:pPr lvl="0"/>
            <a:r>
              <a:rPr lang="en-US" sz="3200" b="1" dirty="0">
                <a:ln w="3175">
                  <a:solidFill>
                    <a:srgbClr val="0033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kitchen</a:t>
            </a:r>
            <a:endParaRPr lang="en-US" sz="3200" b="1" dirty="0">
              <a:ln w="3175">
                <a:solidFill>
                  <a:srgbClr val="003300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362961" y="5620861"/>
            <a:ext cx="889987" cy="584775"/>
          </a:xfrm>
          <a:prstGeom prst="rect">
            <a:avLst/>
          </a:prstGeom>
          <a:solidFill>
            <a:srgbClr val="4F81BD">
              <a:alpha val="69804"/>
            </a:srgbClr>
          </a:solidFill>
        </p:spPr>
        <p:txBody>
          <a:bodyPr wrap="none" anchor="ctr">
            <a:spAutoFit/>
          </a:bodyPr>
          <a:lstStyle/>
          <a:p>
            <a:pPr lvl="0"/>
            <a:r>
              <a:rPr lang="en-US" sz="3200" b="1" dirty="0">
                <a:ln w="3175">
                  <a:solidFill>
                    <a:srgbClr val="0033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hall</a:t>
            </a:r>
            <a:endParaRPr lang="en-US" sz="3200" b="1" dirty="0">
              <a:ln w="3175">
                <a:solidFill>
                  <a:srgbClr val="003300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0.03149 L 0.4066 -0.03195 " pathEditMode="relative" rAng="0" ptsTypes="AA">
                                      <p:cBhvr>
                                        <p:cTn id="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30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4 -4.07407E-6 L 0.42483 0.04028 " pathEditMode="relative" rAng="0" ptsTypes="AA">
                                      <p:cBhvr>
                                        <p:cTn id="1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90" y="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1111E-6 L -0.45191 -0.07292 " pathEditMode="relative" rAng="0" ptsTypes="AA">
                                      <p:cBhvr>
                                        <p:cTn id="1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04" y="-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44444E-6 L -0.43125 0.05324 " pathEditMode="relative" rAng="0" ptsTypes="AA">
                                      <p:cBhvr>
                                        <p:cTn id="1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63" y="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44444E-6 L -0.57257 -0.02153 " pathEditMode="relative" rAng="0" ptsTypes="AA">
                                      <p:cBhvr>
                                        <p:cTn id="2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28" y="-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3" name="T0000029.AVI">
            <a:hlinkClick r:id="" action="ppaction://media"/>
          </p:cNvPr>
          <p:cNvPicPr>
            <a:picLocks noGrp="1" noRot="1" noChangeAspect="1" noChangeArrowheads="1"/>
          </p:cNvPicPr>
          <p:nvPr>
            <p:ph sz="quarter" idx="3"/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74913" y="4973638"/>
            <a:ext cx="0" cy="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1" name="Text Box 7"/>
          <p:cNvSpPr txBox="1">
            <a:spLocks noChangeArrowheads="1"/>
          </p:cNvSpPr>
          <p:nvPr/>
        </p:nvSpPr>
        <p:spPr bwMode="auto">
          <a:xfrm>
            <a:off x="3200400" y="2590800"/>
            <a:ext cx="533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latin typeface="VNI-Revue" pitchFamily="2" charset="0"/>
                <a:cs typeface="Arial" panose="020B0604020202020204" pitchFamily="34" charset="0"/>
              </a:rPr>
              <a:t>+</a:t>
            </a:r>
            <a:endParaRPr lang="en-US" sz="2000">
              <a:solidFill>
                <a:srgbClr val="FF0000"/>
              </a:solidFill>
              <a:latin typeface="VNI-Revue" pitchFamily="2" charset="0"/>
              <a:cs typeface="Arial" panose="020B0604020202020204" pitchFamily="34" charset="0"/>
            </a:endParaRPr>
          </a:p>
        </p:txBody>
      </p:sp>
      <p:sp>
        <p:nvSpPr>
          <p:cNvPr id="27652" name="Rectangle 10"/>
          <p:cNvSpPr>
            <a:spLocks noChangeArrowheads="1"/>
          </p:cNvSpPr>
          <p:nvPr/>
        </p:nvSpPr>
        <p:spPr bwMode="auto">
          <a:xfrm>
            <a:off x="1600200" y="2743200"/>
            <a:ext cx="82296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Verdan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4872" y="50582"/>
            <a:ext cx="8889128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430" indent="-26543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Listening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E.1 p.23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(1) bookshelf (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kệ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(3) desk (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(4) clock (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(5) window (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E.2 p.23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AutoNum type="arabicPeriod"/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   four     three 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AutoNum type="arabicPeriod"/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   seven     six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AutoNum type="arabicPeriod"/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AutoNum type="arabicPeriod"/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AutoNum type="arabicPeriod"/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listens to music (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   reads  books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(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8" descr="write, plea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53758">
            <a:off x="4919663" y="-173038"/>
            <a:ext cx="1181100" cy="904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>
            <a:off x="2230443" y="3433908"/>
            <a:ext cx="355523" cy="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430141" y="4122352"/>
            <a:ext cx="355523" cy="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287551" y="6009012"/>
            <a:ext cx="355523" cy="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1013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9186" y="1515534"/>
            <a:ext cx="9008690" cy="427809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400" b="1" dirty="0" smtClean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Where do you live?</a:t>
            </a:r>
            <a:endParaRPr lang="en-US" sz="3400" b="1" dirty="0" smtClean="0">
              <a:effectLst>
                <a:glow rad="889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400" b="1" dirty="0" smtClean="0">
              <a:effectLst>
                <a:glow rad="889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400" b="1" dirty="0" smtClean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 How many rooms are there in your house?</a:t>
            </a:r>
            <a:endParaRPr lang="en-US" sz="3400" b="1" dirty="0" smtClean="0">
              <a:effectLst>
                <a:glow rad="889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400" b="1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smtClean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What are they?</a:t>
            </a:r>
            <a:endParaRPr lang="en-US" sz="3400" b="1" dirty="0" smtClean="0">
              <a:effectLst>
                <a:glow rad="889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400" b="1" dirty="0">
              <a:effectLst>
                <a:glow rad="889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400" b="1" dirty="0" smtClean="0">
              <a:effectLst>
                <a:glow rad="889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400" b="1" dirty="0" smtClean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Which room do you like best in your house?</a:t>
            </a:r>
            <a:endParaRPr lang="en-US" sz="3400" b="1" dirty="0" smtClean="0">
              <a:effectLst>
                <a:glow rad="889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400" b="1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smtClean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Why?</a:t>
            </a:r>
            <a:endParaRPr lang="en-US" sz="3400" b="1" dirty="0" smtClean="0">
              <a:effectLst>
                <a:glow rad="889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677803"/>
            <a:ext cx="58740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959336" y="696361"/>
            <a:ext cx="5126154" cy="61555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0000FF"/>
                </a:solidFill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Answer the questions.</a:t>
            </a:r>
            <a:endParaRPr lang="en-US" sz="3400" b="1" dirty="0">
              <a:solidFill>
                <a:srgbClr val="0000FF"/>
              </a:solidFill>
              <a:effectLst>
                <a:glow rad="889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92097" y="50030"/>
            <a:ext cx="23224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Writing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6606" y="2023366"/>
            <a:ext cx="7771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live in a 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country house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0119" y="3580416"/>
            <a:ext cx="82824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rooms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my house: a living room, two bedrooms, a kitchen and a bathroom.</a:t>
            </a:r>
            <a:endParaRPr lang="en-GB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4591" y="5616454"/>
            <a:ext cx="90816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like 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living room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best because I can watch TV with my parents and my sister.</a:t>
            </a:r>
            <a:endParaRPr lang="en-GB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802676" y="1698171"/>
            <a:ext cx="5312664" cy="5107525"/>
          </a:xfrm>
          <a:prstGeom prst="roundRect">
            <a:avLst>
              <a:gd name="adj" fmla="val 4732"/>
            </a:avLst>
          </a:prstGeom>
          <a:noFill/>
          <a:ln>
            <a:solidFill>
              <a:srgbClr val="A67B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255310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65204" y="31846"/>
            <a:ext cx="75712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Write an email to Mira, your pen friend. Tell her about your house. Use the answers to the questions in </a:t>
            </a:r>
            <a:r>
              <a:rPr lang="en-US" sz="30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000" b="1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b="1" dirty="0">
              <a:effectLst>
                <a:glow rad="889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2035632" y="4037119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2035632" y="4453102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035632" y="4853697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216" y="1509174"/>
            <a:ext cx="5407584" cy="35973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flipV="1">
            <a:off x="1907616" y="2404264"/>
            <a:ext cx="512064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907616" y="2698178"/>
            <a:ext cx="512064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907616" y="2087336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To: mira@webmail.com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1907616" y="2366086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Subject: My house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907616" y="2702107"/>
            <a:ext cx="48550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Hi Mira,</a:t>
            </a:r>
            <a:endParaRPr lang="en-US" sz="2000" dirty="0"/>
          </a:p>
          <a:p>
            <a:r>
              <a:rPr lang="en-US" sz="2000" dirty="0"/>
              <a:t>Thanks for you email. Now I’ll tell you about my house.</a:t>
            </a:r>
            <a:endParaRPr lang="en-US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616" y="6380813"/>
            <a:ext cx="4991100" cy="42488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907616" y="5037591"/>
            <a:ext cx="48550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about you? Where do you live? Tell me in your next </a:t>
            </a:r>
            <a:r>
              <a:rPr lang="en-US" sz="2000" dirty="0"/>
              <a:t>email</a:t>
            </a:r>
            <a:r>
              <a:rPr lang="en-US" dirty="0"/>
              <a:t>.</a:t>
            </a:r>
            <a:endParaRPr lang="en-US" dirty="0"/>
          </a:p>
          <a:p>
            <a:r>
              <a:rPr lang="en-US" dirty="0"/>
              <a:t>All the best,</a:t>
            </a: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2071448" y="6301757"/>
            <a:ext cx="4572000" cy="0"/>
          </a:xfrm>
          <a:prstGeom prst="line">
            <a:avLst/>
          </a:prstGeom>
          <a:ln w="9525">
            <a:solidFill>
              <a:srgbClr val="A67B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1512" y="177102"/>
            <a:ext cx="8876365" cy="895794"/>
          </a:xfrm>
          <a:solidFill>
            <a:schemeClr val="bg2">
              <a:lumMod val="2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3200" spc="-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Writing </a:t>
            </a:r>
            <a:r>
              <a:rPr lang="en-US" sz="3200" spc="-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Tip: </a:t>
            </a:r>
            <a:r>
              <a:rPr lang="en-US" sz="3200" spc="-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write an e-mail to a friend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7660" y="2367867"/>
            <a:ext cx="1749362" cy="46672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spc="-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Greeting</a:t>
            </a:r>
            <a:endParaRPr lang="en-US" sz="2600" b="1" spc="-6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41513" y="3190194"/>
            <a:ext cx="1793869" cy="46831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spc="-14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US" sz="2600" b="1" spc="-14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41512" y="4121659"/>
            <a:ext cx="1765509" cy="46672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spc="-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</a:t>
            </a:r>
            <a:endParaRPr lang="en-US" sz="2600" b="1" spc="-6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51896" y="5450169"/>
            <a:ext cx="1721357" cy="46672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spc="-14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US" sz="2600" b="1" spc="-14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57660" y="1558030"/>
            <a:ext cx="1765580" cy="46706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Subject</a:t>
            </a:r>
            <a:endParaRPr lang="en-US" sz="2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96606" y="1422231"/>
            <a:ext cx="3657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To: mira@webmail.com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96606" y="1682172"/>
            <a:ext cx="3657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Subject: My house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938554" y="1791563"/>
            <a:ext cx="341709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954772" y="2601229"/>
            <a:ext cx="341709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870528" y="4465383"/>
            <a:ext cx="2146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Dear / Hi / Hello...)</a:t>
            </a:r>
            <a:endParaRPr lang="en-GB" dirty="0"/>
          </a:p>
        </p:txBody>
      </p:sp>
      <p:sp>
        <p:nvSpPr>
          <p:cNvPr id="25" name="Rectangle 24"/>
          <p:cNvSpPr/>
          <p:nvPr/>
        </p:nvSpPr>
        <p:spPr>
          <a:xfrm>
            <a:off x="2296606" y="3190194"/>
            <a:ext cx="406111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Thanks for you 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email,…….</a:t>
            </a:r>
            <a:endParaRPr lang="en-GB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316782" y="2334488"/>
            <a:ext cx="142539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 Mira,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1953720" y="3389083"/>
            <a:ext cx="341709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2296028" y="3951120"/>
            <a:ext cx="672184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live with my parents and younger brother in a  </a:t>
            </a:r>
            <a:r>
              <a:rPr lang="en-GB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town house, </a:t>
            </a:r>
            <a:r>
              <a:rPr lang="en-GB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It's big. There are six </a:t>
            </a:r>
            <a:r>
              <a:rPr lang="en-GB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rooms, …</a:t>
            </a:r>
            <a:endParaRPr lang="en-GB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262392" y="5221866"/>
            <a:ext cx="680279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about you? Where do you live? Tell me </a:t>
            </a:r>
            <a:r>
              <a:rPr lang="en-GB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GB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next e-mail.</a:t>
            </a:r>
            <a:endParaRPr lang="en-GB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Best </a:t>
            </a:r>
            <a:r>
              <a:rPr lang="en-GB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wishes,</a:t>
            </a:r>
            <a:endParaRPr lang="en-GB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1904785" y="4355021"/>
            <a:ext cx="341709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1928496" y="5667719"/>
            <a:ext cx="341709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/>
      <p:bldP spid="11" grpId="0"/>
      <p:bldP spid="25" grpId="0"/>
      <p:bldP spid="27" grpId="0"/>
      <p:bldP spid="31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9186" y="1515534"/>
            <a:ext cx="9008690" cy="427809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400" b="1" dirty="0" smtClean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Where do you live?</a:t>
            </a:r>
            <a:endParaRPr lang="en-US" sz="3400" b="1" dirty="0" smtClean="0">
              <a:effectLst>
                <a:glow rad="889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400" b="1" dirty="0" smtClean="0">
              <a:effectLst>
                <a:glow rad="889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400" b="1" dirty="0" smtClean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 How many rooms are there in your house?</a:t>
            </a:r>
            <a:endParaRPr lang="en-US" sz="3400" b="1" dirty="0" smtClean="0">
              <a:effectLst>
                <a:glow rad="889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400" b="1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smtClean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What are they?</a:t>
            </a:r>
            <a:endParaRPr lang="en-US" sz="3400" b="1" dirty="0" smtClean="0">
              <a:effectLst>
                <a:glow rad="889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400" b="1" dirty="0">
              <a:effectLst>
                <a:glow rad="889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400" b="1" dirty="0" smtClean="0">
              <a:effectLst>
                <a:glow rad="889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400" b="1" dirty="0" smtClean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Which room do you like best in your house?</a:t>
            </a:r>
            <a:endParaRPr lang="en-US" sz="3400" b="1" dirty="0" smtClean="0">
              <a:effectLst>
                <a:glow rad="889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400" b="1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smtClean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Why?</a:t>
            </a:r>
            <a:endParaRPr lang="en-US" sz="3400" b="1" dirty="0" smtClean="0">
              <a:effectLst>
                <a:glow rad="889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677803"/>
            <a:ext cx="58740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959336" y="696361"/>
            <a:ext cx="5126154" cy="61555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0000FF"/>
                </a:solidFill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Answer the questions.</a:t>
            </a:r>
            <a:endParaRPr lang="en-US" sz="3400" b="1" dirty="0">
              <a:solidFill>
                <a:srgbClr val="0000FF"/>
              </a:solidFill>
              <a:effectLst>
                <a:glow rad="889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92097" y="50030"/>
            <a:ext cx="23224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Writing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6606" y="2023366"/>
            <a:ext cx="7771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live in a 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country house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0119" y="3675012"/>
            <a:ext cx="82824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rooms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my house: a living room, two bedrooms, a kitchen and a bathroom.</a:t>
            </a:r>
            <a:endParaRPr lang="en-GB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4591" y="5616454"/>
            <a:ext cx="90816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like 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living room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best because I can watch TV with my parents and my sister.</a:t>
            </a:r>
            <a:endParaRPr lang="en-GB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546" y="192246"/>
            <a:ext cx="7650480" cy="68853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Write </a:t>
            </a:r>
            <a:r>
              <a:rPr lang="en-US" sz="3200" dirty="0">
                <a:solidFill>
                  <a:srgbClr val="0000FF"/>
                </a:solidFill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 email to Mira, your pen friend. Tell her about your house.</a:t>
            </a:r>
            <a:endParaRPr lang="en-GB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9994" y="2006137"/>
            <a:ext cx="863905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 Mira,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spc="-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s for </a:t>
            </a:r>
            <a:r>
              <a:rPr lang="en-US" sz="2800" b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email. Now, I’ll tell you about my house</a:t>
            </a:r>
            <a:r>
              <a:rPr lang="en-US" sz="2800" b="1" spc="-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spc="-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spc="-5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800" b="1" spc="-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live </a:t>
            </a:r>
            <a:r>
              <a:rPr lang="en-US" sz="2800" b="1" spc="-5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(with </a:t>
            </a:r>
            <a:r>
              <a:rPr lang="en-US" sz="2800" b="1" u="sng" spc="-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parents and </a:t>
            </a:r>
            <a:r>
              <a:rPr lang="en-US" sz="2800" b="1" u="sng" spc="-5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sister)</a:t>
            </a:r>
            <a:r>
              <a:rPr lang="en-US" sz="2800" b="1" spc="-5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 </a:t>
            </a:r>
            <a:r>
              <a:rPr lang="en-US" sz="2800" b="1" spc="-5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country house. </a:t>
            </a:r>
            <a:r>
              <a:rPr lang="en-US" sz="2800" b="1" spc="-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It's </a:t>
            </a:r>
            <a:r>
              <a:rPr lang="en-US" sz="2800" b="1" u="sng" spc="-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big</a:t>
            </a:r>
            <a:r>
              <a:rPr lang="en-US" sz="2800" b="1" spc="-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There are </a:t>
            </a:r>
            <a:r>
              <a:rPr lang="en-US" sz="2800" b="1" u="sng" spc="-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spc="-5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rooms in my house: </a:t>
            </a:r>
            <a:r>
              <a:rPr lang="en-US" sz="2800" b="1" u="sng" spc="-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living room, a kitchen, two bedrooms </a:t>
            </a:r>
            <a:r>
              <a:rPr lang="en-US" sz="2800" b="1" u="sng" spc="-5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a bathroom</a:t>
            </a:r>
            <a:r>
              <a:rPr lang="en-US" sz="2800" b="1" spc="-5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spc="-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like </a:t>
            </a:r>
            <a:r>
              <a:rPr lang="en-US" sz="2800" b="1" u="sng" spc="-5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living room best  because I can watch TV with my parents and my sister together</a:t>
            </a:r>
            <a:r>
              <a:rPr lang="en-US" sz="2800" b="1" spc="-5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spc="-5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 you? Where do you live? Tell me in your next e-mail.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the best,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2011" y="1040690"/>
            <a:ext cx="52497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mira@webmail.com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Subject: My house.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8" name="Picture 38" descr="write, pleas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53758">
            <a:off x="7930969" y="-94208"/>
            <a:ext cx="1181100" cy="904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3" name="T0000029.AVI">
            <a:hlinkClick r:id="" action="ppaction://media"/>
          </p:cNvPr>
          <p:cNvPicPr>
            <a:picLocks noGrp="1" noRot="1" noChangeAspect="1" noChangeArrowheads="1"/>
          </p:cNvPicPr>
          <p:nvPr>
            <p:ph sz="quarter" idx="3"/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74913" y="4973638"/>
            <a:ext cx="0" cy="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42" name="Text Box 7"/>
          <p:cNvSpPr txBox="1">
            <a:spLocks noChangeArrowheads="1"/>
          </p:cNvSpPr>
          <p:nvPr/>
        </p:nvSpPr>
        <p:spPr bwMode="auto">
          <a:xfrm>
            <a:off x="3200400" y="2590800"/>
            <a:ext cx="533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800">
                <a:latin typeface="VNI-Revue" pitchFamily="2" charset="0"/>
              </a:rPr>
              <a:t>+</a:t>
            </a:r>
            <a:endParaRPr lang="en-US" sz="2000">
              <a:solidFill>
                <a:srgbClr val="FF0000"/>
              </a:solidFill>
              <a:latin typeface="VNI-Revue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838200"/>
            <a:ext cx="830769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430" indent="-265430">
              <a:spcBef>
                <a:spcPts val="600"/>
              </a:spcBef>
              <a:spcAft>
                <a:spcPts val="600"/>
              </a:spcAft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Do E.4 p.23 - TB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5430" indent="-265430">
              <a:spcBef>
                <a:spcPts val="600"/>
              </a:spcBef>
              <a:spcAft>
                <a:spcPts val="600"/>
              </a:spcAft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Prepare Looking back p.24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38" descr="write, plea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53758">
            <a:off x="3831932" y="641916"/>
            <a:ext cx="1181100" cy="904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1013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49062" y="811924"/>
            <a:ext cx="4225159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Vocabulary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flat = apartment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town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house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country house</a:t>
            </a:r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3" name="T0000029.AVI">
            <a:hlinkClick r:id="" action="ppaction://media"/>
          </p:cNvPr>
          <p:cNvPicPr>
            <a:picLocks noGrp="1" noRot="1" noChangeAspect="1" noChangeArrowheads="1"/>
          </p:cNvPicPr>
          <p:nvPr>
            <p:ph sz="quarter" idx="3"/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74913" y="4973638"/>
            <a:ext cx="0" cy="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1" name="Text Box 7"/>
          <p:cNvSpPr txBox="1">
            <a:spLocks noChangeArrowheads="1"/>
          </p:cNvSpPr>
          <p:nvPr/>
        </p:nvSpPr>
        <p:spPr bwMode="auto">
          <a:xfrm>
            <a:off x="3200400" y="2590800"/>
            <a:ext cx="533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latin typeface="VNI-Revue" pitchFamily="2" charset="0"/>
                <a:cs typeface="Arial" panose="020B0604020202020204" pitchFamily="34" charset="0"/>
              </a:rPr>
              <a:t>+</a:t>
            </a:r>
            <a:endParaRPr lang="en-US" sz="2000">
              <a:solidFill>
                <a:srgbClr val="FF0000"/>
              </a:solidFill>
              <a:latin typeface="VNI-Revue" pitchFamily="2" charset="0"/>
              <a:cs typeface="Arial" panose="020B0604020202020204" pitchFamily="34" charset="0"/>
            </a:endParaRPr>
          </a:p>
        </p:txBody>
      </p:sp>
      <p:sp>
        <p:nvSpPr>
          <p:cNvPr id="27652" name="Rectangle 10"/>
          <p:cNvSpPr>
            <a:spLocks noChangeArrowheads="1"/>
          </p:cNvSpPr>
          <p:nvPr/>
        </p:nvSpPr>
        <p:spPr bwMode="auto">
          <a:xfrm>
            <a:off x="1600200" y="2743200"/>
            <a:ext cx="82296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Verdan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66178" y="66348"/>
            <a:ext cx="8307388" cy="73866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5430" indent="-26543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Vocabulary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crazy       </a:t>
            </a:r>
            <a:endParaRPr lang="en-US" sz="3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strange   </a:t>
            </a:r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window</a:t>
            </a:r>
            <a:endParaRPr lang="en-US" sz="3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ooker</a:t>
            </a:r>
            <a:endParaRPr lang="en-US" sz="3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helf</a:t>
            </a:r>
            <a:endParaRPr lang="en-US" sz="3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esk</a:t>
            </a:r>
            <a:endParaRPr lang="en-US" sz="3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wardrobe</a:t>
            </a:r>
            <a:endParaRPr lang="en-US" sz="3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upboard</a:t>
            </a:r>
            <a:endParaRPr lang="en-US" sz="3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lamp</a:t>
            </a:r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Tx/>
              <a:buAutoNum type="arabicPeriod"/>
              <a:defRPr/>
            </a:pPr>
            <a:endParaRPr lang="en-US" sz="3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4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101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3" name="T0000029.AVI">
            <a:hlinkClick r:id="" action="ppaction://media"/>
          </p:cNvPr>
          <p:cNvPicPr>
            <a:picLocks noGrp="1" noRot="1" noChangeAspect="1" noChangeArrowheads="1"/>
          </p:cNvPicPr>
          <p:nvPr>
            <p:ph sz="quarter" idx="3"/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74913" y="4973638"/>
            <a:ext cx="0" cy="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1" name="Text Box 7"/>
          <p:cNvSpPr txBox="1">
            <a:spLocks noChangeArrowheads="1"/>
          </p:cNvSpPr>
          <p:nvPr/>
        </p:nvSpPr>
        <p:spPr bwMode="auto">
          <a:xfrm>
            <a:off x="3200400" y="2590800"/>
            <a:ext cx="533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latin typeface="VNI-Revue" pitchFamily="2" charset="0"/>
                <a:cs typeface="Arial" panose="020B0604020202020204" pitchFamily="34" charset="0"/>
              </a:rPr>
              <a:t>+</a:t>
            </a:r>
            <a:endParaRPr lang="en-US" sz="2000">
              <a:solidFill>
                <a:srgbClr val="FF0000"/>
              </a:solidFill>
              <a:latin typeface="VNI-Revue" pitchFamily="2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60774" y="3755592"/>
            <a:ext cx="8307388" cy="38164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 words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 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Because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many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Tx/>
              <a:buAutoNum type="arabicPeriod"/>
              <a:defRPr/>
            </a:pP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80963"/>
            <a:ext cx="8307388" cy="38164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5430" indent="-26543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Prepositions of place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5430" indent="-26543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in 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5430" indent="-26543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on  &gt;&lt;  under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5430" indent="-26543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front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&gt;&lt;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behind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5430" indent="-26543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next to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5430" indent="-26543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… and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101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0"/>
            <a:ext cx="8861425" cy="685800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16" descr="Picture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988" y="3429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18" descr="Picture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2936875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20" descr="Picture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3798888"/>
            <a:ext cx="468313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21" descr="Picture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388" y="1182688"/>
            <a:ext cx="4683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25" descr="Picture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1182688"/>
            <a:ext cx="4667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21" descr="Picture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2128838"/>
            <a:ext cx="4667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20" descr="Picture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863" y="1828800"/>
            <a:ext cx="468312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21" descr="Picture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25" y="1062038"/>
            <a:ext cx="468313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25" descr="Picture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175" y="1841500"/>
            <a:ext cx="468313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28" descr="Picture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3" y="1789113"/>
            <a:ext cx="466725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20" descr="Picture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413" y="1730375"/>
            <a:ext cx="566737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31" descr="Picture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1289050"/>
            <a:ext cx="468312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31750" y="30163"/>
            <a:ext cx="9067800" cy="6781800"/>
          </a:xfrm>
          <a:prstGeom prst="rect">
            <a:avLst/>
          </a:prstGeom>
          <a:noFill/>
          <a:ln w="79375" cmpd="thickThin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WordArt 4"/>
          <p:cNvSpPr>
            <a:spLocks noChangeArrowheads="1" noChangeShapeType="1" noTextEdit="1"/>
          </p:cNvSpPr>
          <p:nvPr/>
        </p:nvSpPr>
        <p:spPr bwMode="auto">
          <a:xfrm>
            <a:off x="2057400" y="4869160"/>
            <a:ext cx="5486400" cy="504056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>
              <a:defRPr/>
            </a:pPr>
            <a:r>
              <a:rPr lang="en-US" altLang="en-US" sz="3600" b="1" dirty="0">
                <a:latin typeface="Times" panose="02020603050405020304" pitchFamily="18" charset="0"/>
              </a:rPr>
              <a:t>Lesson </a:t>
            </a:r>
            <a:r>
              <a:rPr lang="en-US" altLang="en-US" sz="3600" b="1" dirty="0">
                <a:latin typeface="Times" panose="02020603050405020304" pitchFamily="18" charset="0"/>
              </a:rPr>
              <a:t>5</a:t>
            </a:r>
            <a:r>
              <a:rPr lang="en-US" altLang="en-US" sz="3600" b="1" dirty="0" smtClean="0">
                <a:latin typeface="Times" panose="02020603050405020304" pitchFamily="18" charset="0"/>
              </a:rPr>
              <a:t>: </a:t>
            </a:r>
            <a:r>
              <a:rPr lang="en-US" altLang="en-US" sz="3600" b="1" dirty="0">
                <a:solidFill>
                  <a:srgbClr val="FF0000"/>
                </a:solidFill>
                <a:latin typeface="Times" panose="02020603050405020304" pitchFamily="18" charset="0"/>
              </a:rPr>
              <a:t>SKILLS </a:t>
            </a:r>
            <a:r>
              <a:rPr lang="en-US" altLang="en-US" sz="3600" b="1" dirty="0" smtClean="0">
                <a:solidFill>
                  <a:srgbClr val="FF0000"/>
                </a:solidFill>
                <a:latin typeface="Times" panose="02020603050405020304" pitchFamily="18" charset="0"/>
              </a:rPr>
              <a:t>2</a:t>
            </a:r>
            <a:endParaRPr lang="en-US" sz="3600" kern="10" dirty="0">
              <a:ln w="19050">
                <a:solidFill>
                  <a:srgbClr val="C00000"/>
                </a:solidFill>
                <a:round/>
              </a:ln>
              <a:solidFill>
                <a:srgbClr val="FF0000"/>
              </a:solidFill>
              <a:latin typeface="Arial Black" panose="020B0A04020102020204"/>
            </a:endParaRPr>
          </a:p>
        </p:txBody>
      </p:sp>
      <p:sp>
        <p:nvSpPr>
          <p:cNvPr id="38" name="WordArt 4"/>
          <p:cNvSpPr>
            <a:spLocks noChangeArrowheads="1" noChangeShapeType="1" noTextEdit="1"/>
          </p:cNvSpPr>
          <p:nvPr/>
        </p:nvSpPr>
        <p:spPr bwMode="auto">
          <a:xfrm>
            <a:off x="2026815" y="4085515"/>
            <a:ext cx="4983585" cy="41028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>
              <a:defRPr/>
            </a:pPr>
            <a:r>
              <a:rPr lang="en-US" altLang="en-US" sz="3600" b="1" dirty="0">
                <a:latin typeface="Times" panose="02020603050405020304" pitchFamily="18" charset="0"/>
              </a:rPr>
              <a:t>Unit 2: </a:t>
            </a:r>
            <a:r>
              <a:rPr lang="en-US" altLang="en-US" sz="3600" b="1" dirty="0">
                <a:solidFill>
                  <a:srgbClr val="FF0000"/>
                </a:solidFill>
                <a:latin typeface="Times" panose="02020603050405020304" pitchFamily="18" charset="0"/>
              </a:rPr>
              <a:t>MY HOUSE</a:t>
            </a:r>
            <a:endParaRPr lang="en-US" sz="3600" kern="10" dirty="0">
              <a:ln w="19050">
                <a:solidFill>
                  <a:srgbClr val="C00000"/>
                </a:solidFill>
                <a:round/>
              </a:ln>
              <a:solidFill>
                <a:srgbClr val="FF0000"/>
              </a:solidFill>
              <a:latin typeface="Arial Black" panose="020B0A04020102020204"/>
            </a:endParaRPr>
          </a:p>
        </p:txBody>
      </p:sp>
      <p:pic>
        <p:nvPicPr>
          <p:cNvPr id="6163" name="Picture 38" descr="write, plea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53758">
            <a:off x="7256463" y="2541588"/>
            <a:ext cx="11811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3" name="T0000029.AVI">
            <a:hlinkClick r:id="" action="ppaction://media"/>
          </p:cNvPr>
          <p:cNvPicPr>
            <a:picLocks noGrp="1" noRot="1" noChangeAspect="1" noChangeArrowheads="1"/>
          </p:cNvPicPr>
          <p:nvPr>
            <p:ph sz="quarter" idx="3"/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74913" y="4973638"/>
            <a:ext cx="0" cy="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1" name="Text Box 7"/>
          <p:cNvSpPr txBox="1">
            <a:spLocks noChangeArrowheads="1"/>
          </p:cNvSpPr>
          <p:nvPr/>
        </p:nvSpPr>
        <p:spPr bwMode="auto">
          <a:xfrm>
            <a:off x="3200400" y="2590800"/>
            <a:ext cx="533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latin typeface="VNI-Revue" pitchFamily="2" charset="0"/>
                <a:cs typeface="Arial" panose="020B0604020202020204" pitchFamily="34" charset="0"/>
              </a:rPr>
              <a:t>+</a:t>
            </a:r>
            <a:endParaRPr lang="en-US" sz="2000">
              <a:solidFill>
                <a:srgbClr val="FF0000"/>
              </a:solidFill>
              <a:latin typeface="VNI-Revue" pitchFamily="2" charset="0"/>
              <a:cs typeface="Arial" panose="020B0604020202020204" pitchFamily="34" charset="0"/>
            </a:endParaRPr>
          </a:p>
        </p:txBody>
      </p:sp>
      <p:sp>
        <p:nvSpPr>
          <p:cNvPr id="7172" name="Rectangle 10"/>
          <p:cNvSpPr>
            <a:spLocks noChangeArrowheads="1"/>
          </p:cNvSpPr>
          <p:nvPr/>
        </p:nvSpPr>
        <p:spPr bwMode="auto">
          <a:xfrm>
            <a:off x="1600200" y="2743200"/>
            <a:ext cx="82296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Verdan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0999" y="841375"/>
            <a:ext cx="447477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430" indent="-26543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Listening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101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 descr="https://encrypted-tbn1.gstatic.com/images?q=tbn:ANd9GcTsoVhsE6N60yLIByA5lMKhH7JIsGX8b1M5hZPTSPIrwCQqkPRd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242" y="1309343"/>
            <a:ext cx="3107061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208951"/>
            <a:ext cx="627229" cy="68150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942974" y="75030"/>
            <a:ext cx="8248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pictures. Name each of them. </a:t>
            </a:r>
            <a:endParaRPr lang="en-US" sz="3000" b="1" dirty="0" smtClean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000" b="1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Guess </a:t>
            </a:r>
            <a:r>
              <a:rPr lang="en-US" sz="30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 they are mentioned in the listening text.</a:t>
            </a:r>
            <a:endParaRPr lang="en-US" sz="3000" b="1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005" y="1549510"/>
            <a:ext cx="3113995" cy="21798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328" y="3810444"/>
            <a:ext cx="2216361" cy="23428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810444"/>
            <a:ext cx="2636685" cy="2342845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200732" y="1987650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091687" y="1167804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024935" y="1238016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1367528" y="4727877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4929214" y="4702663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4289" y="3505644"/>
            <a:ext cx="1882030" cy="44740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bookshelf</a:t>
            </a:r>
            <a:endParaRPr lang="en-GB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89" y="1243584"/>
            <a:ext cx="1882029" cy="221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3522995" y="2979322"/>
            <a:ext cx="1729630" cy="44740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sofa</a:t>
            </a:r>
            <a:endParaRPr lang="en-GB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061511" y="3378308"/>
            <a:ext cx="1729630" cy="44740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desk</a:t>
            </a:r>
            <a:endParaRPr lang="en-GB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924427" y="5848489"/>
            <a:ext cx="1729630" cy="44740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clock</a:t>
            </a:r>
            <a:endParaRPr lang="en-GB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013080" y="6038552"/>
            <a:ext cx="1729630" cy="44740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</a:t>
            </a:r>
            <a:endParaRPr lang="en-GB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208951"/>
            <a:ext cx="627229" cy="68150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005" y="1463568"/>
            <a:ext cx="3113995" cy="22657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328" y="3810444"/>
            <a:ext cx="2216361" cy="23428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810444"/>
            <a:ext cx="2636685" cy="2342845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200732" y="1987650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277191" y="1238016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1367528" y="4727877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4929214" y="4702663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4289" y="3505644"/>
            <a:ext cx="1882030" cy="44740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bookshelf</a:t>
            </a:r>
            <a:endParaRPr lang="en-GB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89" y="1243584"/>
            <a:ext cx="1882029" cy="221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7072233" y="3378308"/>
            <a:ext cx="1151332" cy="44740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desk</a:t>
            </a:r>
            <a:endParaRPr lang="en-GB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179467" y="5848489"/>
            <a:ext cx="1127738" cy="44740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clock</a:t>
            </a:r>
            <a:endParaRPr lang="en-GB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896302" y="6038552"/>
            <a:ext cx="1578385" cy="44740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</a:t>
            </a:r>
            <a:endParaRPr lang="en-GB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37570" y="260014"/>
            <a:ext cx="7923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Listen and check your guesses.</a:t>
            </a:r>
            <a:endParaRPr lang="en-US" sz="3600" b="1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Bản sao của B1_14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533190" y="349518"/>
            <a:ext cx="487363" cy="487363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454380" y="3461124"/>
            <a:ext cx="512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B400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rgbClr val="FB400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172178" y="3361268"/>
            <a:ext cx="512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B400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rgbClr val="FB400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56131" y="5808735"/>
            <a:ext cx="512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B400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rgbClr val="FB400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397329" y="5961135"/>
            <a:ext cx="512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B400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rgbClr val="FB400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Picture 4" descr="https://encrypted-tbn1.gstatic.com/images?q=tbn:ANd9GcTsoVhsE6N60yLIByA5lMKhH7JIsGX8b1M5hZPTSPIrwCQqkPR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242" y="1309343"/>
            <a:ext cx="3107061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Oval 36"/>
          <p:cNvSpPr/>
          <p:nvPr/>
        </p:nvSpPr>
        <p:spPr>
          <a:xfrm>
            <a:off x="4091687" y="1167804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522995" y="2979322"/>
            <a:ext cx="1729630" cy="44740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sofa</a:t>
            </a:r>
            <a:endParaRPr lang="en-GB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65227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32" grpId="0"/>
      <p:bldP spid="33" grpId="0"/>
      <p:bldP spid="34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246673"/>
            <a:ext cx="62722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937675" y="52008"/>
            <a:ext cx="79065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spc="-50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Listen to Mai talking about her house. </a:t>
            </a:r>
            <a:endParaRPr lang="en-US" sz="3200" b="1" spc="-50" dirty="0" smtClean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spc="-50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Tick </a:t>
            </a:r>
            <a:r>
              <a:rPr lang="en-US" sz="3200" b="1" spc="-50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spc="-50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</a:t>
            </a:r>
            <a:r>
              <a:rPr lang="en-US" sz="3200" b="1" spc="-50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T (True) or F (False). </a:t>
            </a:r>
            <a:endParaRPr lang="en-US" sz="3200" b="1" spc="-50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2" name="Table 71"/>
          <p:cNvGraphicFramePr>
            <a:graphicFrameLocks noGrp="1"/>
          </p:cNvGraphicFramePr>
          <p:nvPr/>
        </p:nvGraphicFramePr>
        <p:xfrm>
          <a:off x="108858" y="1298676"/>
          <a:ext cx="8871856" cy="519473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719938"/>
                <a:gridCol w="6817480"/>
                <a:gridCol w="625577"/>
                <a:gridCol w="708861"/>
              </a:tblGrid>
              <a:tr h="486562"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9A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9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9AD5"/>
                    </a:solidFill>
                  </a:tcPr>
                </a:tc>
              </a:tr>
              <a:tr h="93531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There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are four people in Mai’s family.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531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Mai’s house has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seven rooms.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531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living room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is next to the kitchen.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531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 her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bedroom, there’s a clock on the wall.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531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She often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listens to 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music in her bedroom.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405091" y="1863355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B4005"/>
                </a:solidFill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rgbClr val="FB4005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05091" y="2749350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B4005"/>
                </a:solidFill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rgbClr val="FB4005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56946" y="3718931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B4005"/>
                </a:solidFill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rgbClr val="FB4005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56946" y="4673525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B4005"/>
                </a:solidFill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rgbClr val="FB4005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5183" y="5606401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B4005"/>
                </a:solidFill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rgbClr val="FB4005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40849" y="2252762"/>
            <a:ext cx="9748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39065" y="3176194"/>
            <a:ext cx="603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six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15037" y="5987474"/>
            <a:ext cx="20040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reads books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Bản sao của B1_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03668" y="190276"/>
            <a:ext cx="487363" cy="48736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457377" y="2271687"/>
            <a:ext cx="64842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429609" y="3196621"/>
            <a:ext cx="84284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462623" y="5987474"/>
            <a:ext cx="2187956" cy="2600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9" grpId="0"/>
      <p:bldP spid="10" grpId="0"/>
      <p:bldP spid="11" grpId="0"/>
      <p:bldP spid="12" grpId="0"/>
      <p:bldP spid="3" grpId="0"/>
      <p:bldP spid="13" grpId="0"/>
      <p:bldP spid="14" grpId="0"/>
    </p:bldLst>
  </p:timing>
</p:sld>
</file>

<file path=ppt/tags/tag1.xml><?xml version="1.0" encoding="utf-8"?>
<p:tagLst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4&quot;&gt;&lt;property id=&quot;20148&quot; value=&quot;5&quot;/&gt;&lt;property id=&quot;20300&quot; value=&quot;Slide 7&quot;/&gt;&lt;property id=&quot;20307&quot; value=&quot;258&quot;/&gt;&lt;/object&gt;&lt;object type=&quot;3&quot; unique_id=&quot;10006&quot;&gt;&lt;property id=&quot;20148&quot; value=&quot;5&quot;/&gt;&lt;property id=&quot;20300&quot; value=&quot;Slide 9&quot;/&gt;&lt;property id=&quot;20307&quot; value=&quot;260&quot;/&gt;&lt;/object&gt;&lt;object type=&quot;3&quot; unique_id=&quot;10007&quot;&gt;&lt;property id=&quot;20148&quot; value=&quot;5&quot;/&gt;&lt;property id=&quot;20300&quot; value=&quot;Slide 11&quot;/&gt;&lt;property id=&quot;20307&quot; value=&quot;261&quot;/&gt;&lt;/object&gt;&lt;object type=&quot;3&quot; unique_id=&quot;10008&quot;&gt;&lt;property id=&quot;20148&quot; value=&quot;5&quot;/&gt;&lt;property id=&quot;20300&quot; value=&quot;Slide 12&quot;/&gt;&lt;property id=&quot;20307&quot; value=&quot;262&quot;/&gt;&lt;/object&gt;&lt;object type=&quot;3&quot; unique_id=&quot;10009&quot;&gt;&lt;property id=&quot;20148&quot; value=&quot;5&quot;/&gt;&lt;property id=&quot;20300&quot; value=&quot;Slide 13 - &amp;quot;Writing Tip: How to write an e-mail to a friend&amp;quot;&quot;/&gt;&lt;property id=&quot;20307&quot; value=&quot;288&quot;/&gt;&lt;/object&gt;&lt;object type=&quot;3&quot; unique_id=&quot;10010&quot;&gt;&lt;property id=&quot;20148&quot; value=&quot;5&quot;/&gt;&lt;property id=&quot;20300&quot; value=&quot;Slide 15 - &amp;quot;Write an email to Mira, your pen friend. Tell her about your house.&amp;quot;&quot;/&gt;&lt;property id=&quot;20307&quot; value=&quot;289&quot;/&gt;&lt;/object&gt;&lt;object type=&quot;3&quot; unique_id=&quot;15825&quot;&gt;&lt;property id=&quot;20148&quot; value=&quot;5&quot;/&gt;&lt;property id=&quot;20300&quot; value=&quot;Slide 1&quot;/&gt;&lt;property id=&quot;20307&quot; value=&quot;300&quot;/&gt;&lt;/object&gt;&lt;object type=&quot;3&quot; unique_id=&quot;15826&quot;&gt;&lt;property id=&quot;20148&quot; value=&quot;5&quot;/&gt;&lt;property id=&quot;20300&quot; value=&quot;Slide 2&quot;/&gt;&lt;property id=&quot;20307&quot; value=&quot;299&quot;/&gt;&lt;/object&gt;&lt;object type=&quot;3&quot; unique_id=&quot;15827&quot;&gt;&lt;property id=&quot;20148&quot; value=&quot;5&quot;/&gt;&lt;property id=&quot;20300&quot; value=&quot;Slide 3&quot;/&gt;&lt;property id=&quot;20307&quot; value=&quot;297&quot;/&gt;&lt;/object&gt;&lt;object type=&quot;3&quot; unique_id=&quot;15828&quot;&gt;&lt;property id=&quot;20148&quot; value=&quot;5&quot;/&gt;&lt;property id=&quot;20300&quot; value=&quot;Slide 4&quot;/&gt;&lt;property id=&quot;20307&quot; value=&quot;298&quot;/&gt;&lt;/object&gt;&lt;object type=&quot;3&quot; unique_id=&quot;15829&quot;&gt;&lt;property id=&quot;20148&quot; value=&quot;5&quot;/&gt;&lt;property id=&quot;20300&quot; value=&quot;Slide 5&quot;/&gt;&lt;property id=&quot;20307&quot; value=&quot;293&quot;/&gt;&lt;/object&gt;&lt;object type=&quot;3&quot; unique_id=&quot;15830&quot;&gt;&lt;property id=&quot;20148&quot; value=&quot;5&quot;/&gt;&lt;property id=&quot;20300&quot; value=&quot;Slide 6&quot;/&gt;&lt;property id=&quot;20307&quot; value=&quot;294&quot;/&gt;&lt;/object&gt;&lt;object type=&quot;3&quot; unique_id=&quot;15831&quot;&gt;&lt;property id=&quot;20148&quot; value=&quot;5&quot;/&gt;&lt;property id=&quot;20300&quot; value=&quot;Slide 8&quot;/&gt;&lt;property id=&quot;20307&quot; value=&quot;291&quot;/&gt;&lt;/object&gt;&lt;object type=&quot;3&quot; unique_id=&quot;15832&quot;&gt;&lt;property id=&quot;20148&quot; value=&quot;5&quot;/&gt;&lt;property id=&quot;20300&quot; value=&quot;Slide 10&quot;/&gt;&lt;property id=&quot;20307&quot; value=&quot;295&quot;/&gt;&lt;/object&gt;&lt;object type=&quot;3&quot; unique_id=&quot;15833&quot;&gt;&lt;property id=&quot;20148&quot; value=&quot;5&quot;/&gt;&lt;property id=&quot;20300&quot; value=&quot;Slide 14&quot;/&gt;&lt;property id=&quot;20307&quot; value=&quot;302&quot;/&gt;&lt;/object&gt;&lt;object type=&quot;3&quot; unique_id=&quot;15834&quot;&gt;&lt;property id=&quot;20148&quot; value=&quot;5&quot;/&gt;&lt;property id=&quot;20300&quot; value=&quot;Slide 16&quot;/&gt;&lt;property id=&quot;20307&quot; value=&quot;301&quot;/&gt;&lt;/object&gt;&lt;object type=&quot;3&quot; unique_id=&quot;15835&quot;&gt;&lt;property id=&quot;20148&quot; value=&quot;5&quot;/&gt;&lt;property id=&quot;20300&quot; value=&quot;Slide 17 - &amp;quot;* Now listen and check your guesses.&amp;quot;&quot;/&gt;&lt;property id=&quot;20307&quot; value=&quot;292&quot;/&gt;&lt;/object&gt;&lt;/object&gt;&lt;object type=&quot;8&quot; unique_id=&quot;10024&quot;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3067</Words>
  <Application>WPS Presentation</Application>
  <PresentationFormat>On-screen Show (4:3)</PresentationFormat>
  <Paragraphs>258</Paragraphs>
  <Slides>16</Slides>
  <Notes>5</Notes>
  <HiddenSlides>0</HiddenSlides>
  <MMClips>8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5" baseType="lpstr">
      <vt:lpstr>Arial</vt:lpstr>
      <vt:lpstr>SimSun</vt:lpstr>
      <vt:lpstr>Wingdings</vt:lpstr>
      <vt:lpstr>Wingdings 3</vt:lpstr>
      <vt:lpstr>Verdana</vt:lpstr>
      <vt:lpstr>Wingdings 2</vt:lpstr>
      <vt:lpstr>Times New Roman</vt:lpstr>
      <vt:lpstr>VNI-Revue</vt:lpstr>
      <vt:lpstr>Segoe Print</vt:lpstr>
      <vt:lpstr>Verdana</vt:lpstr>
      <vt:lpstr>Times</vt:lpstr>
      <vt:lpstr>Arial Black</vt:lpstr>
      <vt:lpstr>Wingdings 2</vt:lpstr>
      <vt:lpstr>VNI-Times</vt:lpstr>
      <vt:lpstr>Microsoft YaHei</vt:lpstr>
      <vt:lpstr>Arial Unicode MS</vt:lpstr>
      <vt:lpstr>Calibri</vt:lpstr>
      <vt:lpstr>Lucida Sans Unicode</vt:lpstr>
      <vt:lpstr>Concourse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Writing Tip: How to write an e-mail to a friend</vt:lpstr>
      <vt:lpstr>PowerPoint 演示文稿</vt:lpstr>
      <vt:lpstr>Write an email to Mira, your pen friend. Tell her about your house.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mai hà châu</cp:lastModifiedBy>
  <cp:revision>135</cp:revision>
  <dcterms:created xsi:type="dcterms:W3CDTF">2020-12-09T02:04:00Z</dcterms:created>
  <dcterms:modified xsi:type="dcterms:W3CDTF">2024-09-27T14:38:25Z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B86FBAC5BBA2446EA4F87C7099E350B2_12</vt:lpwstr>
  </property>
  <property fmtid="{D5CDD505-2E9C-101B-9397-08002B2CF9AE}" pid="3" name="KSOProductBuildVer">
    <vt:lpwstr>1033-12.2.0.18283</vt:lpwstr>
  </property>
</Properties>
</file>