
<file path=[Content_Types].xml><?xml version="1.0" encoding="utf-8"?>
<Types xmlns="http://schemas.openxmlformats.org/package/2006/content-types">
  <Default Extension="jpeg" ContentType="image/jpeg"/>
  <Default Extension="JPG" ContentType="image/.jpg"/>
  <Default Extension="tiff" ContentType="image/tiff"/>
  <Default Extension="png" ContentType="image/png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0.svg" ContentType="image/svg+xml"/>
  <Override PartName="/ppt/media/image3.svg" ContentType="image/svg+xml"/>
  <Override PartName="/ppt/media/image5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71" r:id="rId3"/>
    <p:sldId id="256" r:id="rId5"/>
    <p:sldId id="302" r:id="rId6"/>
    <p:sldId id="350" r:id="rId7"/>
    <p:sldId id="352" r:id="rId8"/>
    <p:sldId id="354" r:id="rId9"/>
    <p:sldId id="355" r:id="rId10"/>
    <p:sldId id="356" r:id="rId11"/>
    <p:sldId id="353" r:id="rId12"/>
    <p:sldId id="357" r:id="rId13"/>
    <p:sldId id="360" r:id="rId14"/>
    <p:sldId id="362" r:id="rId15"/>
    <p:sldId id="347" r:id="rId16"/>
    <p:sldId id="364" r:id="rId17"/>
    <p:sldId id="283" r:id="rId18"/>
    <p:sldId id="374" r:id="rId19"/>
    <p:sldId id="375" r:id="rId20"/>
    <p:sldId id="276" r:id="rId21"/>
    <p:sldId id="363" r:id="rId22"/>
    <p:sldId id="358" r:id="rId23"/>
    <p:sldId id="365" r:id="rId24"/>
    <p:sldId id="314" r:id="rId25"/>
    <p:sldId id="330" r:id="rId26"/>
    <p:sldId id="27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F16649"/>
    <a:srgbClr val="0FB7BD"/>
    <a:srgbClr val="E8F6F8"/>
    <a:srgbClr val="C0E6EA"/>
    <a:srgbClr val="62C8CE"/>
    <a:srgbClr val="05A0B8"/>
    <a:srgbClr val="7192A9"/>
    <a:srgbClr val="F47D5F"/>
    <a:srgbClr val="F266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70" autoAdjust="0"/>
    <p:restoredTop sz="94620"/>
  </p:normalViewPr>
  <p:slideViewPr>
    <p:cSldViewPr snapToGrid="0" showGuides="1">
      <p:cViewPr varScale="1">
        <p:scale>
          <a:sx n="106" d="100"/>
          <a:sy n="106" d="100"/>
        </p:scale>
        <p:origin x="70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2.xml"/><Relationship Id="rId2" Type="http://schemas.openxmlformats.org/officeDocument/2006/relationships/slide" Target="slide4.xml"/><Relationship Id="rId1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2.xml"/><Relationship Id="rId2" Type="http://schemas.openxmlformats.org/officeDocument/2006/relationships/slide" Target="slide4.xml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4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6.jpeg"/><Relationship Id="rId3" Type="http://schemas.openxmlformats.org/officeDocument/2006/relationships/image" Target="../media/image14.png"/><Relationship Id="rId2" Type="http://schemas.microsoft.com/office/2007/relationships/media" Target="../media/media3.mp3"/><Relationship Id="rId1" Type="http://schemas.openxmlformats.org/officeDocument/2006/relationships/audio" Target="../media/media3.mp3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3.xml"/><Relationship Id="rId8" Type="http://schemas.openxmlformats.org/officeDocument/2006/relationships/slideLayout" Target="../slideLayouts/slideLayout2.xml"/><Relationship Id="rId7" Type="http://schemas.microsoft.com/office/2007/relationships/media" Target="../media/media3.mp3"/><Relationship Id="rId6" Type="http://schemas.openxmlformats.org/officeDocument/2006/relationships/audio" Target="../media/media3.mp3"/><Relationship Id="rId5" Type="http://schemas.microsoft.com/office/2007/relationships/media" Target="../media/media2.mp3"/><Relationship Id="rId4" Type="http://schemas.openxmlformats.org/officeDocument/2006/relationships/audio" Target="../media/media2.mp3"/><Relationship Id="rId3" Type="http://schemas.openxmlformats.org/officeDocument/2006/relationships/image" Target="../media/image14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6" Type="http://schemas.microsoft.com/office/2007/relationships/hdphoto" Target="../media/image7.wdp"/><Relationship Id="rId5" Type="http://schemas.openxmlformats.org/officeDocument/2006/relationships/image" Target="../media/image6.png"/><Relationship Id="rId4" Type="http://schemas.openxmlformats.org/officeDocument/2006/relationships/image" Target="../media/image5.svg"/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.png"/><Relationship Id="rId2" Type="http://schemas.microsoft.com/office/2007/relationships/hdphoto" Target="../media/image7.wdp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" Target="slide8.xml"/><Relationship Id="rId8" Type="http://schemas.openxmlformats.org/officeDocument/2006/relationships/slide" Target="slide7.xml"/><Relationship Id="rId7" Type="http://schemas.openxmlformats.org/officeDocument/2006/relationships/slide" Target="slide9.xml"/><Relationship Id="rId6" Type="http://schemas.openxmlformats.org/officeDocument/2006/relationships/slide" Target="slide11.xml"/><Relationship Id="rId5" Type="http://schemas.openxmlformats.org/officeDocument/2006/relationships/slide" Target="slide10.xml"/><Relationship Id="rId4" Type="http://schemas.openxmlformats.org/officeDocument/2006/relationships/slide" Target="slide6.xml"/><Relationship Id="rId3" Type="http://schemas.openxmlformats.org/officeDocument/2006/relationships/slide" Target="slide5.xml"/><Relationship Id="rId2" Type="http://schemas.openxmlformats.org/officeDocument/2006/relationships/image" Target="../media/image10.svg"/><Relationship Id="rId11" Type="http://schemas.openxmlformats.org/officeDocument/2006/relationships/notesSlide" Target="../notesSlides/notesSlide2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slide" Target="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408" y="18288"/>
            <a:ext cx="9144000" cy="68397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34115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40434" y="1508771"/>
            <a:ext cx="41164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en-US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LUCKY NUMBER</a:t>
            </a:r>
            <a:endParaRPr lang="en-US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Gift - Free birthday and party icons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74" y="1508771"/>
            <a:ext cx="4825274" cy="4825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hlinkClick r:id="rId2" action="ppaction://hlinksldjump"/>
          </p:cNvPr>
          <p:cNvSpPr/>
          <p:nvPr/>
        </p:nvSpPr>
        <p:spPr>
          <a:xfrm>
            <a:off x="326571" y="5590903"/>
            <a:ext cx="1254035" cy="114953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HOME</a:t>
            </a:r>
            <a:endParaRPr lang="en-US" sz="20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34115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40434" y="1508771"/>
            <a:ext cx="41164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en-US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LUCKY NUMBER</a:t>
            </a:r>
            <a:endParaRPr lang="en-US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Gift - Free birthday and party icons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74" y="1508771"/>
            <a:ext cx="4825274" cy="4825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hlinkClick r:id="rId2" action="ppaction://hlinksldjump"/>
          </p:cNvPr>
          <p:cNvSpPr/>
          <p:nvPr/>
        </p:nvSpPr>
        <p:spPr>
          <a:xfrm>
            <a:off x="326571" y="5590903"/>
            <a:ext cx="1254035" cy="114953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HOME</a:t>
            </a:r>
            <a:endParaRPr lang="en-US" sz="20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299194" y="1217504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 smtClean="0">
                <a:solidFill>
                  <a:srgbClr val="AD4F0F"/>
                </a:solidFill>
              </a:rPr>
              <a:t>boarding </a:t>
            </a:r>
            <a:r>
              <a:rPr lang="en-US" sz="6600" b="1" dirty="0">
                <a:solidFill>
                  <a:srgbClr val="AD4F0F"/>
                </a:solidFill>
              </a:rPr>
              <a:t>school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  <a:endParaRPr lang="en-US" sz="48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89226" y="4292917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t</a:t>
            </a:r>
            <a:r>
              <a:rPr lang="en-US" sz="4800" smtClean="0"/>
              <a:t>rường </a:t>
            </a:r>
            <a:r>
              <a:rPr lang="en-US" sz="4800" dirty="0" err="1"/>
              <a:t>nội</a:t>
            </a:r>
            <a:r>
              <a:rPr lang="en-US" sz="4800" dirty="0"/>
              <a:t> </a:t>
            </a:r>
            <a:r>
              <a:rPr lang="en-US" sz="4800" dirty="0" err="1"/>
              <a:t>trú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804891" y="3269912"/>
            <a:ext cx="401956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ˈ</a:t>
            </a:r>
            <a:r>
              <a:rPr lang="en-US" sz="4800" b="1" smtClean="0">
                <a:solidFill>
                  <a:schemeClr val="accent5">
                    <a:lumMod val="50000"/>
                  </a:schemeClr>
                </a:solidFill>
              </a:rPr>
              <a:t>bɔːdɪŋ 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ˌ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skuːl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endParaRPr lang="en-US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Tiếng Anh 8 Unit 6. Learn Từ vựng | Tiếng Anh 8 - Friends Plus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069" y="1075689"/>
            <a:ext cx="4054634" cy="2704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Balanced And Nutritious diet to the boarders. | Best boarding schools,  India school, Boarding scho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069" y="4091120"/>
            <a:ext cx="4054634" cy="270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9781021" y="1158264"/>
            <a:ext cx="2343280" cy="353183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dirty="0"/>
              <a:t>A school where students live and study</a:t>
            </a:r>
            <a:endParaRPr lang="en-US" sz="3600" dirty="0"/>
          </a:p>
        </p:txBody>
      </p:sp>
      <p:pic>
        <p:nvPicPr>
          <p:cNvPr id="6" name="b school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667" y="3079808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174316" y="1312813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>
                <a:solidFill>
                  <a:srgbClr val="AD4F0F"/>
                </a:solidFill>
              </a:rPr>
              <a:t>p</a:t>
            </a:r>
            <a:r>
              <a:rPr lang="en-US" sz="8000" b="1" smtClean="0">
                <a:solidFill>
                  <a:srgbClr val="AD4F0F"/>
                </a:solidFill>
              </a:rPr>
              <a:t>layground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  <a:endParaRPr lang="en-US" sz="36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66991" y="4487357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smtClean="0"/>
              <a:t>sân </a:t>
            </a:r>
            <a:r>
              <a:rPr lang="en-US" sz="4800" dirty="0" err="1"/>
              <a:t>chơi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273653" y="3116054"/>
            <a:ext cx="374423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ˈ</a:t>
            </a:r>
            <a:r>
              <a:rPr lang="en-US" sz="4800" b="1" smtClean="0">
                <a:solidFill>
                  <a:schemeClr val="accent5">
                    <a:lumMod val="50000"/>
                  </a:schemeClr>
                </a:solidFill>
              </a:rPr>
              <a:t>pleɪɡraʊnd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endParaRPr lang="en-US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699406"/>
            <a:ext cx="5591280" cy="372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laygr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9103" y="3116054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174316" y="1312813"/>
            <a:ext cx="866923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i</a:t>
            </a:r>
            <a:r>
              <a:rPr lang="en-US" sz="8000" b="1" smtClean="0">
                <a:solidFill>
                  <a:srgbClr val="AD4F0F"/>
                </a:solidFill>
              </a:rPr>
              <a:t>nternational </a:t>
            </a:r>
            <a:r>
              <a:rPr lang="en-US" sz="6000" b="1" dirty="0">
                <a:solidFill>
                  <a:srgbClr val="AD4F0F"/>
                </a:solidFill>
              </a:rPr>
              <a:t>(adj)</a:t>
            </a:r>
            <a:endParaRPr lang="en-US" sz="36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/>
              <a:t>(</a:t>
            </a:r>
            <a:r>
              <a:rPr lang="en-US" sz="4800" err="1"/>
              <a:t>mang</a:t>
            </a:r>
            <a:r>
              <a:rPr lang="en-US" sz="4800"/>
              <a:t> </a:t>
            </a:r>
            <a:r>
              <a:rPr lang="en-US" sz="4800" smtClean="0"/>
              <a:t>tính)</a:t>
            </a:r>
            <a:endParaRPr lang="en-US" sz="4800" smtClean="0"/>
          </a:p>
          <a:p>
            <a:pPr lvl="0" algn="ctr"/>
            <a:r>
              <a:rPr lang="en-US" sz="4800" smtClean="0"/>
              <a:t>quốc </a:t>
            </a:r>
            <a:r>
              <a:rPr lang="en-US" sz="4800" dirty="0" err="1"/>
              <a:t>tế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120322" y="3253905"/>
            <a:ext cx="434035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ˌ</a:t>
            </a:r>
            <a:r>
              <a:rPr lang="en-US" sz="4800" b="1" smtClean="0">
                <a:solidFill>
                  <a:schemeClr val="accent5">
                    <a:lumMod val="50000"/>
                  </a:schemeClr>
                </a:solidFill>
              </a:rPr>
              <a:t>ɪntə</a:t>
            </a:r>
            <a:r>
              <a:rPr lang="en-US" sz="4800" b="1" err="1">
                <a:solidFill>
                  <a:schemeClr val="accent5">
                    <a:lumMod val="50000"/>
                  </a:schemeClr>
                </a:solidFill>
              </a:rPr>
              <a:t>ˈ</a:t>
            </a:r>
            <a:r>
              <a:rPr lang="en-US" sz="4800" b="1" smtClean="0">
                <a:solidFill>
                  <a:schemeClr val="accent5">
                    <a:lumMod val="50000"/>
                  </a:schemeClr>
                </a:solidFill>
              </a:rPr>
              <a:t>næʃənəl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endParaRPr lang="en-US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nter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307522" y="3272102"/>
            <a:ext cx="812800" cy="812800"/>
          </a:xfrm>
          <a:prstGeom prst="rect">
            <a:avLst/>
          </a:prstGeom>
        </p:spPr>
      </p:pic>
      <p:pic>
        <p:nvPicPr>
          <p:cNvPr id="7170" name="Picture 2" descr="The 4 Best International Index Fund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798" y="2873828"/>
            <a:ext cx="5923022" cy="3819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3" name="Round Single Corner Rectangle 1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836023" y="1778451"/>
          <a:ext cx="10900994" cy="3172191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937960"/>
                <a:gridCol w="3607256"/>
                <a:gridCol w="3355778"/>
              </a:tblGrid>
              <a:tr h="815406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  <a:endParaRPr lang="en-US" sz="2800" b="1" dirty="0">
                        <a:solidFill>
                          <a:srgbClr val="05A0B8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  <a:endParaRPr lang="en-US" sz="2800" b="1" dirty="0">
                        <a:solidFill>
                          <a:srgbClr val="05A0B8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  <a:endParaRPr lang="en-US" sz="2800" b="1" dirty="0">
                        <a:solidFill>
                          <a:srgbClr val="05A0B8"/>
                        </a:solidFill>
                      </a:endParaRPr>
                    </a:p>
                  </a:txBody>
                  <a:tcPr anchor="ctr"/>
                </a:tc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boarding school (n)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/ˈbɔːdɪŋ ˌskuːl/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trường nội trú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playground (n)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/ˈpleɪɡraʊnd/ 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sân chơi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international (adj)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/ˌɪntəˈnæʃənəl/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(mang tính) </a:t>
                      </a:r>
                      <a:r>
                        <a:rPr lang="en-US" sz="3200" b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quốc tế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b school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35004" y="2724589"/>
            <a:ext cx="639957" cy="639957"/>
          </a:xfrm>
          <a:prstGeom prst="rect">
            <a:avLst/>
          </a:prstGeom>
        </p:spPr>
      </p:pic>
      <p:pic>
        <p:nvPicPr>
          <p:cNvPr id="5" name="playgr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35003" y="3467191"/>
            <a:ext cx="639957" cy="639957"/>
          </a:xfrm>
          <a:prstGeom prst="rect">
            <a:avLst/>
          </a:prstGeom>
        </p:spPr>
      </p:pic>
      <p:pic>
        <p:nvPicPr>
          <p:cNvPr id="7" name="inte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35003" y="4209794"/>
            <a:ext cx="639957" cy="6399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8607">
            <a:off x="468549" y="1164695"/>
            <a:ext cx="4663442" cy="310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0846">
            <a:off x="7575845" y="3576376"/>
            <a:ext cx="4445659" cy="296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620" y="4709613"/>
            <a:ext cx="762496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200" dirty="0"/>
              <a:t>1. What can you see in these pictures? </a:t>
            </a:r>
            <a:endParaRPr lang="en-US" sz="3200" dirty="0"/>
          </a:p>
          <a:p>
            <a:pPr lvl="0" algn="just"/>
            <a:r>
              <a:rPr lang="en-US" sz="3200" dirty="0"/>
              <a:t>2. Are these schools in the same place? </a:t>
            </a:r>
            <a:endParaRPr lang="en-US" sz="3200" dirty="0"/>
          </a:p>
          <a:p>
            <a:pPr lvl="0" algn="just"/>
            <a:r>
              <a:rPr lang="en-US" sz="3200" dirty="0"/>
              <a:t>3. Which school do you think is in Viet Nam?</a:t>
            </a:r>
            <a:endParaRPr lang="en-US" sz="3200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32290">
            <a:off x="6002906" y="466136"/>
            <a:ext cx="4969329" cy="3312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-1172" y="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Content Placeholder 6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1270" y="914400"/>
            <a:ext cx="9246870" cy="583438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1544955" y="1892935"/>
            <a:ext cx="1840865" cy="31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471930" y="2451100"/>
            <a:ext cx="2849880" cy="952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335405" y="3006725"/>
            <a:ext cx="1840865" cy="31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989672" y="1244640"/>
            <a:ext cx="1107461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Look at the picture and quickly read the passages. Match 1-3 with A-C.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87067" y="1254947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1523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r="68162"/>
          <a:stretch>
            <a:fillRect/>
          </a:stretch>
        </p:blipFill>
        <p:spPr>
          <a:xfrm>
            <a:off x="412556" y="2747231"/>
            <a:ext cx="2743517" cy="26362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"/>
          <a:srcRect l="31425"/>
          <a:stretch>
            <a:fillRect/>
          </a:stretch>
        </p:blipFill>
        <p:spPr>
          <a:xfrm>
            <a:off x="5898906" y="2747231"/>
            <a:ext cx="5909163" cy="2636262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3156073" y="3059723"/>
            <a:ext cx="2742833" cy="1512277"/>
          </a:xfrm>
          <a:prstGeom prst="straightConnector1">
            <a:avLst/>
          </a:prstGeom>
          <a:ln w="38100">
            <a:solidFill>
              <a:srgbClr val="F1664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3156073" y="3156438"/>
            <a:ext cx="2742833" cy="659423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3156073" y="3815861"/>
            <a:ext cx="2742833" cy="887039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7" y="1174148"/>
            <a:ext cx="10178536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passages again and complete the sentences.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39852" y="116013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2637" y="105749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2502" y="1740084"/>
            <a:ext cx="11965776" cy="4745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b="1" dirty="0">
                <a:solidFill>
                  <a:srgbClr val="0070C0"/>
                </a:solidFill>
                <a:effectLst/>
              </a:rPr>
              <a:t>1. </a:t>
            </a:r>
            <a:r>
              <a:rPr lang="en-US" sz="3600" dirty="0">
                <a:solidFill>
                  <a:srgbClr val="242021"/>
                </a:solidFill>
                <a:effectLst/>
              </a:rPr>
              <a:t>Students live and study in </a:t>
            </a:r>
            <a:r>
              <a:rPr lang="en-US" sz="3600">
                <a:solidFill>
                  <a:srgbClr val="242021"/>
                </a:solidFill>
                <a:effectLst/>
              </a:rPr>
              <a:t>a </a:t>
            </a:r>
            <a:r>
              <a:rPr lang="en-US" sz="3600" smtClean="0">
                <a:solidFill>
                  <a:srgbClr val="242021"/>
                </a:solidFill>
                <a:effectLst/>
              </a:rPr>
              <a:t>________ school</a:t>
            </a:r>
            <a:r>
              <a:rPr lang="en-US" sz="3600" dirty="0">
                <a:solidFill>
                  <a:srgbClr val="242021"/>
                </a:solidFill>
                <a:effectLst/>
              </a:rPr>
              <a:t>. They only go home at weekends. </a:t>
            </a:r>
            <a:endParaRPr lang="en-US" sz="3600" dirty="0">
              <a:solidFill>
                <a:srgbClr val="242021"/>
              </a:solidFill>
              <a:effectLst/>
            </a:endParaRPr>
          </a:p>
          <a:p>
            <a:pPr>
              <a:lnSpc>
                <a:spcPct val="120000"/>
              </a:lnSpc>
            </a:pPr>
            <a:r>
              <a:rPr lang="en-US" sz="3600" b="1" dirty="0">
                <a:solidFill>
                  <a:srgbClr val="0070C0"/>
                </a:solidFill>
                <a:effectLst/>
              </a:rPr>
              <a:t>2. </a:t>
            </a:r>
            <a:r>
              <a:rPr lang="en-US" sz="3600" dirty="0">
                <a:solidFill>
                  <a:srgbClr val="242021"/>
                </a:solidFill>
                <a:effectLst/>
              </a:rPr>
              <a:t>Sunrise is a school </a:t>
            </a:r>
            <a:r>
              <a:rPr lang="en-US" sz="3600">
                <a:solidFill>
                  <a:srgbClr val="242021"/>
                </a:solidFill>
                <a:effectLst/>
              </a:rPr>
              <a:t>in </a:t>
            </a:r>
            <a:r>
              <a:rPr lang="en-US" sz="3600" smtClean="0">
                <a:solidFill>
                  <a:srgbClr val="242021"/>
                </a:solidFill>
                <a:effectLst/>
              </a:rPr>
              <a:t>_______.</a:t>
            </a:r>
            <a:endParaRPr lang="en-US" sz="3600" dirty="0">
              <a:solidFill>
                <a:srgbClr val="242021"/>
              </a:solidFill>
              <a:effectLst/>
            </a:endParaRPr>
          </a:p>
          <a:p>
            <a:pPr>
              <a:lnSpc>
                <a:spcPct val="120000"/>
              </a:lnSpc>
            </a:pPr>
            <a:r>
              <a:rPr lang="en-US" sz="3600" b="1" dirty="0">
                <a:solidFill>
                  <a:srgbClr val="0070C0"/>
                </a:solidFill>
                <a:effectLst/>
              </a:rPr>
              <a:t>3. </a:t>
            </a:r>
            <a:r>
              <a:rPr lang="en-US" sz="3600" dirty="0">
                <a:solidFill>
                  <a:srgbClr val="242021"/>
                </a:solidFill>
                <a:effectLst/>
              </a:rPr>
              <a:t>There </a:t>
            </a:r>
            <a:r>
              <a:rPr lang="en-US" sz="3600">
                <a:solidFill>
                  <a:srgbClr val="242021"/>
                </a:solidFill>
                <a:effectLst/>
              </a:rPr>
              <a:t>are </a:t>
            </a:r>
            <a:r>
              <a:rPr lang="en-US" sz="3600" smtClean="0">
                <a:solidFill>
                  <a:srgbClr val="242021"/>
                </a:solidFill>
                <a:effectLst/>
              </a:rPr>
              <a:t>______________________ </a:t>
            </a:r>
            <a:r>
              <a:rPr lang="en-US" sz="3600" dirty="0">
                <a:solidFill>
                  <a:srgbClr val="242021"/>
                </a:solidFill>
                <a:effectLst/>
              </a:rPr>
              <a:t>around An Son School. </a:t>
            </a:r>
            <a:endParaRPr lang="en-US" sz="3600" dirty="0">
              <a:solidFill>
                <a:srgbClr val="242021"/>
              </a:solidFill>
              <a:effectLst/>
            </a:endParaRPr>
          </a:p>
          <a:p>
            <a:pPr>
              <a:lnSpc>
                <a:spcPct val="120000"/>
              </a:lnSpc>
            </a:pPr>
            <a:r>
              <a:rPr lang="en-US" sz="3600" b="1" dirty="0">
                <a:solidFill>
                  <a:srgbClr val="0070C0"/>
                </a:solidFill>
                <a:effectLst/>
              </a:rPr>
              <a:t>4</a:t>
            </a:r>
            <a:r>
              <a:rPr lang="en-US" sz="3600" b="1">
                <a:solidFill>
                  <a:srgbClr val="0070C0"/>
                </a:solidFill>
                <a:effectLst/>
              </a:rPr>
              <a:t>. </a:t>
            </a:r>
            <a:r>
              <a:rPr lang="en-US" sz="3600" smtClean="0">
                <a:solidFill>
                  <a:srgbClr val="242021"/>
                </a:solidFill>
                <a:effectLst/>
              </a:rPr>
              <a:t>____________ </a:t>
            </a:r>
            <a:r>
              <a:rPr lang="en-US" sz="3600" dirty="0">
                <a:solidFill>
                  <a:srgbClr val="242021"/>
                </a:solidFill>
                <a:effectLst/>
              </a:rPr>
              <a:t>has an art club. </a:t>
            </a:r>
            <a:endParaRPr lang="en-US" sz="3600" dirty="0">
              <a:solidFill>
                <a:srgbClr val="242021"/>
              </a:solidFill>
              <a:effectLst/>
            </a:endParaRPr>
          </a:p>
          <a:p>
            <a:pPr>
              <a:lnSpc>
                <a:spcPct val="120000"/>
              </a:lnSpc>
            </a:pPr>
            <a:r>
              <a:rPr lang="en-US" sz="3600" b="1" dirty="0">
                <a:solidFill>
                  <a:srgbClr val="0070C0"/>
                </a:solidFill>
                <a:effectLst/>
              </a:rPr>
              <a:t>5. </a:t>
            </a:r>
            <a:r>
              <a:rPr lang="en-US" sz="3600" dirty="0">
                <a:solidFill>
                  <a:srgbClr val="242021"/>
                </a:solidFill>
                <a:effectLst/>
              </a:rPr>
              <a:t>At Dream School, students learn English </a:t>
            </a:r>
            <a:r>
              <a:rPr lang="en-US" sz="3600">
                <a:solidFill>
                  <a:srgbClr val="242021"/>
                </a:solidFill>
                <a:effectLst/>
              </a:rPr>
              <a:t>with </a:t>
            </a:r>
            <a:r>
              <a:rPr lang="en-US" sz="3600" smtClean="0">
                <a:solidFill>
                  <a:srgbClr val="242021"/>
                </a:solidFill>
                <a:effectLst/>
              </a:rPr>
              <a:t>_______________________.</a:t>
            </a:r>
            <a:endParaRPr lang="en-US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5912743" y="1812913"/>
            <a:ext cx="1898868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b="1" dirty="0">
                <a:solidFill>
                  <a:srgbClr val="7030A0"/>
                </a:solidFill>
              </a:rPr>
              <a:t>boarding</a:t>
            </a:r>
            <a:endParaRPr lang="en-US" sz="3600" b="1" dirty="0">
              <a:solidFill>
                <a:srgbClr val="7030A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71466" y="3130469"/>
            <a:ext cx="1680542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b="1" dirty="0">
                <a:solidFill>
                  <a:srgbClr val="7030A0"/>
                </a:solidFill>
              </a:rPr>
              <a:t>Sydney</a:t>
            </a:r>
            <a:endParaRPr lang="en-US" sz="3600" b="1" dirty="0">
              <a:solidFill>
                <a:srgbClr val="7030A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62498" y="3756492"/>
            <a:ext cx="5090095" cy="7201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400" b="1" dirty="0">
                <a:solidFill>
                  <a:srgbClr val="7030A0"/>
                </a:solidFill>
              </a:rPr>
              <a:t>mountains and green fields</a:t>
            </a:r>
            <a:endParaRPr lang="en-US" sz="3400" b="1" dirty="0">
              <a:solidFill>
                <a:srgbClr val="7030A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2637" y="4404960"/>
            <a:ext cx="2875238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b="1" dirty="0">
                <a:solidFill>
                  <a:srgbClr val="7030A0"/>
                </a:solidFill>
              </a:rPr>
              <a:t>Dream School</a:t>
            </a:r>
            <a:endParaRPr lang="en-US" sz="3600" b="1" dirty="0">
              <a:solidFill>
                <a:srgbClr val="7030A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4844" y="5718190"/>
            <a:ext cx="5159829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b="1" dirty="0">
                <a:solidFill>
                  <a:srgbClr val="7030A0"/>
                </a:solidFill>
              </a:rPr>
              <a:t>English-speaking teachers</a:t>
            </a:r>
            <a:endParaRPr lang="en-US" sz="36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 descr="Open book with solid fill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803122" y="2737590"/>
            <a:ext cx="3070445" cy="3070445"/>
          </a:xfrm>
          <a:prstGeom prst="rect">
            <a:avLst/>
          </a:prstGeom>
        </p:spPr>
      </p:pic>
      <p:pic>
        <p:nvPicPr>
          <p:cNvPr id="9" name="Graphic 8" descr="Chat with solid fill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40059" y="2532672"/>
            <a:ext cx="3585395" cy="358539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1172" y="-7366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983165" y="1885335"/>
            <a:ext cx="4202473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4663132" y="1939739"/>
            <a:ext cx="3205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5: SKILLS 1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96240" y="132715"/>
            <a:ext cx="17843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453130" y="25400"/>
            <a:ext cx="69545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MY NEW SCHOOL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172443" y="5401833"/>
            <a:ext cx="2598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F26649"/>
                </a:solidFill>
              </a:rPr>
              <a:t>READING</a:t>
            </a:r>
            <a:endParaRPr lang="en-US" sz="4400" b="1" dirty="0">
              <a:solidFill>
                <a:srgbClr val="F2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43706" y="113518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449466" y="1741568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5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7069655" y="5404551"/>
            <a:ext cx="29601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F26649"/>
                </a:solidFill>
              </a:rPr>
              <a:t>SPEAKING</a:t>
            </a:r>
            <a:endParaRPr lang="en-US" sz="4400" b="1" dirty="0">
              <a:solidFill>
                <a:srgbClr val="F26649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9" name="Round Single Corner Rectangle 2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ound Single Corner Rectangle 3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60083" y="1228613"/>
            <a:ext cx="9759963" cy="52197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Which school in Exercise 1 would you like to go to</a:t>
            </a:r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? Why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SPEAKING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04692" y="1210786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477" y="1090535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graphicFrame>
        <p:nvGraphicFramePr>
          <p:cNvPr id="3" name="Content Placeholder 2"/>
          <p:cNvGraphicFramePr/>
          <p:nvPr>
            <p:ph idx="1"/>
            <p:custDataLst>
              <p:tags r:id="rId1"/>
            </p:custDataLst>
          </p:nvPr>
        </p:nvGraphicFramePr>
        <p:xfrm>
          <a:off x="748030" y="2517775"/>
          <a:ext cx="10515600" cy="3657600"/>
        </p:xfrm>
        <a:graphic>
          <a:graphicData uri="http://schemas.openxmlformats.org/drawingml/2006/table">
            <a:tbl>
              <a:tblPr/>
              <a:tblGrid>
                <a:gridCol w="10515600"/>
              </a:tblGrid>
              <a:tr h="3657600">
                <a:tc>
                  <a:txBody>
                    <a:bodyPr/>
                    <a:p>
                      <a:pPr marL="752475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3000">
                          <a:ea typeface="SimSun" panose="02010600030101010101" pitchFamily="2" charset="-122"/>
                          <a:cs typeface="+mn-lt"/>
                        </a:rPr>
                        <a:t>A. Which school would you like to go to?</a:t>
                      </a:r>
                      <a:endParaRPr sz="3000">
                        <a:ea typeface="SimSun" panose="02010600030101010101" pitchFamily="2" charset="-122"/>
                        <a:cs typeface="+mn-lt"/>
                      </a:endParaRPr>
                    </a:p>
                    <a:p>
                      <a:pPr marL="752475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sz="3000">
                        <a:ea typeface="SimSun" panose="02010600030101010101" pitchFamily="2" charset="-122"/>
                        <a:cs typeface="+mn-lt"/>
                      </a:endParaRPr>
                    </a:p>
                    <a:p>
                      <a:pPr marL="752475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3000">
                          <a:ea typeface="SimSun" panose="02010600030101010101" pitchFamily="2" charset="-122"/>
                          <a:cs typeface="+mn-lt"/>
                        </a:rPr>
                        <a:t>B. I would like to go to</a:t>
                      </a:r>
                      <a:r>
                        <a:rPr sz="3000" b="1" u="sng">
                          <a:ea typeface="SimSun" panose="02010600030101010101" pitchFamily="2" charset="-122"/>
                          <a:cs typeface="+mn-lt"/>
                        </a:rPr>
                        <a:t> </a:t>
                      </a:r>
                      <a:r>
                        <a:rPr lang="en-US" sz="3000" b="1" u="sng">
                          <a:solidFill>
                            <a:srgbClr val="FF0000"/>
                          </a:solidFill>
                          <a:ea typeface="SimSun" panose="02010600030101010101" pitchFamily="2" charset="-122"/>
                          <a:cs typeface="+mn-lt"/>
                        </a:rPr>
                        <a:t>Dream School</a:t>
                      </a:r>
                      <a:endParaRPr lang="en-US" sz="3000" b="1" u="sng">
                        <a:solidFill>
                          <a:srgbClr val="FF0000"/>
                        </a:solidFill>
                        <a:ea typeface="SimSun" panose="02010600030101010101" pitchFamily="2" charset="-122"/>
                        <a:cs typeface="+mn-lt"/>
                      </a:endParaRPr>
                    </a:p>
                    <a:p>
                      <a:pPr marL="752475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sz="3000" b="1" u="sng">
                        <a:ea typeface="SimSun" panose="02010600030101010101" pitchFamily="2" charset="-122"/>
                        <a:cs typeface="+mn-lt"/>
                      </a:endParaRPr>
                    </a:p>
                    <a:p>
                      <a:pPr marL="752475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3000">
                          <a:ea typeface="SimSun" panose="02010600030101010101" pitchFamily="2" charset="-122"/>
                          <a:cs typeface="+mn-lt"/>
                        </a:rPr>
                        <a:t>A. Why?</a:t>
                      </a:r>
                      <a:endParaRPr sz="3000">
                        <a:ea typeface="SimSun" panose="02010600030101010101" pitchFamily="2" charset="-122"/>
                        <a:cs typeface="+mn-lt"/>
                      </a:endParaRPr>
                    </a:p>
                    <a:p>
                      <a:pPr marL="752475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sz="3000">
                        <a:ea typeface="SimSun" panose="02010600030101010101" pitchFamily="2" charset="-122"/>
                        <a:cs typeface="+mn-lt"/>
                      </a:endParaRPr>
                    </a:p>
                    <a:p>
                      <a:pPr marL="752475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3000">
                          <a:ea typeface="SimSun" panose="02010600030101010101" pitchFamily="2" charset="-122"/>
                          <a:cs typeface="+mn-lt"/>
                        </a:rPr>
                        <a:t>B. Because I’d like to</a:t>
                      </a:r>
                      <a:r>
                        <a:rPr lang="en-US" sz="3000">
                          <a:ea typeface="SimSun" panose="02010600030101010101" pitchFamily="2" charset="-122"/>
                          <a:cs typeface="+mn-lt"/>
                        </a:rPr>
                        <a:t> </a:t>
                      </a:r>
                      <a:r>
                        <a:rPr lang="en-US" sz="3000" b="1" u="sng">
                          <a:solidFill>
                            <a:srgbClr val="FF0000"/>
                          </a:solidFill>
                          <a:ea typeface="SimSun" panose="02010600030101010101" pitchFamily="2" charset="-122"/>
                          <a:cs typeface="+mn-lt"/>
                        </a:rPr>
                        <a:t>paint in the art club</a:t>
                      </a:r>
                      <a:endParaRPr sz="3000">
                        <a:ea typeface="SimSun" panose="02010600030101010101" pitchFamily="2" charset="-122"/>
                        <a:cs typeface="+mn-lt"/>
                      </a:endParaRPr>
                    </a:p>
                    <a:p>
                      <a:pPr marL="752475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sz="3000">
                        <a:ea typeface="SimSun" panose="02010600030101010101" pitchFamily="2" charset="-122"/>
                        <a:cs typeface="+mn-lt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9" name="Round Single Corner Rectangle 2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ound Single Corner Rectangle 3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84430" y="1235996"/>
            <a:ext cx="10338245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Discuss your choice with your friends.</a:t>
            </a:r>
            <a:endParaRPr lang="en-US" sz="32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SPEAKING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7258140" y="4892403"/>
            <a:ext cx="4754881" cy="2455817"/>
          </a:xfrm>
          <a:prstGeom prst="wedgeRoundRectCallout">
            <a:avLst>
              <a:gd name="adj1" fmla="val 38753"/>
              <a:gd name="adj2" fmla="val 77394"/>
              <a:gd name="adj3" fmla="val 16667"/>
            </a:avLst>
          </a:prstGeom>
          <a:solidFill>
            <a:srgbClr val="0FB7BD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- Work in pairs</a:t>
            </a:r>
            <a:r>
              <a:rPr lang="en-US" sz="3600" smtClean="0"/>
              <a:t>.</a:t>
            </a:r>
            <a:endParaRPr lang="en-US" sz="3600" dirty="0"/>
          </a:p>
          <a:p>
            <a:pPr algn="ctr"/>
            <a:r>
              <a:rPr lang="en-US" sz="3600" dirty="0"/>
              <a:t>- Share </a:t>
            </a:r>
            <a:r>
              <a:rPr lang="en-US" sz="3600"/>
              <a:t>the </a:t>
            </a:r>
            <a:r>
              <a:rPr lang="en-US" sz="3600" smtClean="0"/>
              <a:t>answers. </a:t>
            </a:r>
            <a:endParaRPr lang="en-US" sz="3600" dirty="0"/>
          </a:p>
        </p:txBody>
      </p:sp>
      <p:graphicFrame>
        <p:nvGraphicFramePr>
          <p:cNvPr id="3" name="Content Placeholder 2"/>
          <p:cNvGraphicFramePr/>
          <p:nvPr>
            <p:ph idx="1"/>
          </p:nvPr>
        </p:nvGraphicFramePr>
        <p:xfrm>
          <a:off x="884555" y="2149475"/>
          <a:ext cx="10515600" cy="1828800"/>
        </p:xfrm>
        <a:graphic>
          <a:graphicData uri="http://schemas.openxmlformats.org/drawingml/2006/table">
            <a:tbl>
              <a:tblPr/>
              <a:tblGrid>
                <a:gridCol w="10515600"/>
              </a:tblGrid>
              <a:tr h="0">
                <a:tc>
                  <a:txBody>
                    <a:bodyPr/>
                    <a:p>
                      <a:pPr marL="752475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3000">
                          <a:latin typeface="Calibri" panose="020F0502020204030204" pitchFamily="34" charset="0"/>
                          <a:ea typeface="SimSun" panose="02010600030101010101" pitchFamily="2" charset="-122"/>
                          <a:cs typeface="Calibri" panose="020F0502020204030204" pitchFamily="34" charset="0"/>
                        </a:rPr>
                        <a:t>A. Which school would you like to go to?</a:t>
                      </a:r>
                      <a:endParaRPr sz="3000"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  <a:p>
                      <a:pPr marL="752475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3000">
                          <a:latin typeface="Calibri" panose="020F0502020204030204" pitchFamily="34" charset="0"/>
                          <a:ea typeface="SimSun" panose="02010600030101010101" pitchFamily="2" charset="-122"/>
                          <a:cs typeface="Calibri" panose="020F0502020204030204" pitchFamily="34" charset="0"/>
                        </a:rPr>
                        <a:t>B. I would like to go to ………………………..</a:t>
                      </a:r>
                      <a:endParaRPr sz="3000"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  <a:p>
                      <a:pPr marL="752475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3000">
                          <a:latin typeface="Calibri" panose="020F0502020204030204" pitchFamily="34" charset="0"/>
                          <a:ea typeface="SimSun" panose="02010600030101010101" pitchFamily="2" charset="-122"/>
                          <a:cs typeface="Calibri" panose="020F0502020204030204" pitchFamily="34" charset="0"/>
                        </a:rPr>
                        <a:t>A. Why?</a:t>
                      </a:r>
                      <a:endParaRPr sz="3000"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  <a:p>
                      <a:pPr marL="752475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3000">
                          <a:latin typeface="Calibri" panose="020F0502020204030204" pitchFamily="34" charset="0"/>
                          <a:ea typeface="SimSun" panose="02010600030101010101" pitchFamily="2" charset="-122"/>
                          <a:cs typeface="Calibri" panose="020F0502020204030204" pitchFamily="34" charset="0"/>
                        </a:rPr>
                        <a:t>B. Because I’d like to……………………………</a:t>
                      </a:r>
                      <a:endParaRPr sz="3000"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  <a:p>
                      <a:pPr marL="752475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3000">
                          <a:latin typeface="Calibri" panose="020F0502020204030204" pitchFamily="34" charset="0"/>
                          <a:ea typeface="SimSun" panose="02010600030101010101" pitchFamily="2" charset="-122"/>
                          <a:cs typeface="Calibri" panose="020F0502020204030204" pitchFamily="34" charset="0"/>
                        </a:rPr>
                        <a:t>Or………………………………………………..</a:t>
                      </a:r>
                      <a:endParaRPr sz="3000"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  <a:p>
                      <a:pPr marL="752475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sz="3000"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80664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067" y="2344581"/>
            <a:ext cx="1144562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  <a:endParaRPr lang="en-US" sz="36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smtClean="0"/>
              <a:t>Read about type of school</a:t>
            </a:r>
            <a:endParaRPr lang="en-US" sz="36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smtClean="0"/>
              <a:t>Speak about type of school you would like to go to</a:t>
            </a:r>
            <a:endParaRPr lang="en-US" sz="3600" dirty="0"/>
          </a:p>
        </p:txBody>
      </p:sp>
      <p:pic>
        <p:nvPicPr>
          <p:cNvPr id="2050" name="Picture 2" descr="Recruiting Action Plan Wrap-Up – firecrackers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88" y="143656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94043" y="1263301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8673" y="1974133"/>
            <a:ext cx="865469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/>
              <a:t>- Do exercises in the </a:t>
            </a:r>
            <a:r>
              <a:rPr lang="en-US" sz="3600" smtClean="0"/>
              <a:t>workbook.</a:t>
            </a:r>
            <a:endParaRPr lang="en-US" sz="3600"/>
          </a:p>
          <a:p>
            <a:pPr algn="just">
              <a:lnSpc>
                <a:spcPct val="150000"/>
              </a:lnSpc>
            </a:pPr>
            <a:r>
              <a:rPr lang="en-US" sz="3600"/>
              <a:t>- Write down </a:t>
            </a:r>
            <a:r>
              <a:rPr lang="en-US" sz="3600" smtClean="0"/>
              <a:t>your</a:t>
            </a:r>
            <a:r>
              <a:rPr lang="en-US" sz="3600" smtClean="0"/>
              <a:t> </a:t>
            </a:r>
            <a:r>
              <a:rPr lang="en-US" sz="3600"/>
              <a:t>opinions about a school in </a:t>
            </a:r>
            <a:r>
              <a:rPr lang="en-US" sz="3600" smtClean="0"/>
              <a:t>your notebooks.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7124" y="4039558"/>
            <a:ext cx="2767596" cy="27675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0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03" y="0"/>
            <a:ext cx="9095102" cy="6858000"/>
          </a:xfrm>
        </p:spPr>
      </p:pic>
      <p:grpSp>
        <p:nvGrpSpPr>
          <p:cNvPr id="16" name="Group 15"/>
          <p:cNvGrpSpPr/>
          <p:nvPr/>
        </p:nvGrpSpPr>
        <p:grpSpPr>
          <a:xfrm>
            <a:off x="2949901" y="3510328"/>
            <a:ext cx="6869145" cy="1877988"/>
            <a:chOff x="2949901" y="3510328"/>
            <a:chExt cx="6869145" cy="187798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820" y="3510790"/>
              <a:ext cx="1327361" cy="1877072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901" y="3510330"/>
              <a:ext cx="1319185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7236" y="3514195"/>
              <a:ext cx="1323683" cy="1870317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email"/>
            <a:stretch>
              <a:fillRect/>
            </a:stretch>
          </p:blipFill>
          <p:spPr>
            <a:xfrm>
              <a:off x="8489934" y="3510328"/>
              <a:ext cx="1329112" cy="1877988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654" y="3510329"/>
              <a:ext cx="1329112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</p:grpSp>
      <p:sp>
        <p:nvSpPr>
          <p:cNvPr id="15" name="Rectangle 14"/>
          <p:cNvSpPr/>
          <p:nvPr/>
        </p:nvSpPr>
        <p:spPr>
          <a:xfrm>
            <a:off x="2949901" y="5654655"/>
            <a:ext cx="65297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atin typeface="Calibri" panose="020F0502020204030204" pitchFamily="34" charset="0"/>
              </a:rPr>
              <a:t>Website: </a:t>
            </a:r>
            <a:r>
              <a:rPr lang="en-GB" sz="2000" b="1" i="1" dirty="0" err="1">
                <a:latin typeface="Calibri" panose="020F0502020204030204" pitchFamily="34" charset="0"/>
              </a:rPr>
              <a:t>hoclieu.vn</a:t>
            </a:r>
            <a:endParaRPr lang="en-GB" sz="2000" dirty="0"/>
          </a:p>
          <a:p>
            <a:pPr algn="ctr"/>
            <a:r>
              <a:rPr lang="en-GB" sz="2000" b="1" dirty="0" err="1">
                <a:latin typeface="Calibri" panose="020F0502020204030204" pitchFamily="34" charset="0"/>
              </a:rPr>
              <a:t>Fanpage</a:t>
            </a:r>
            <a:r>
              <a:rPr lang="en-GB" sz="2000" b="1" dirty="0">
                <a:latin typeface="Calibri" panose="020F0502020204030204" pitchFamily="34" charset="0"/>
              </a:rPr>
              <a:t>: </a:t>
            </a:r>
            <a:r>
              <a:rPr lang="en-GB" sz="2000" b="1" i="1" dirty="0" err="1">
                <a:latin typeface="Calibri" panose="020F0502020204030204" pitchFamily="34" charset="0"/>
              </a:rPr>
              <a:t>facebook.com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r>
              <a:rPr lang="en-GB" sz="2000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endParaRPr lang="en-GB" sz="20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546069" y="1209778"/>
            <a:ext cx="1835914" cy="61220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809190" y="2707812"/>
            <a:ext cx="1835914" cy="61760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chemeClr val="bg1"/>
                </a:solidFill>
              </a:rPr>
              <a:t>READING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46069" y="4599397"/>
            <a:ext cx="1835914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chemeClr val="bg1"/>
                </a:solidFill>
              </a:rPr>
              <a:t>SPEAKING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71062" y="1240320"/>
            <a:ext cx="5740800" cy="551122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Game: Lucky number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1062" y="2081873"/>
            <a:ext cx="5755112" cy="1869487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1: Look at the picture and quickly read the passages. Match 1-3 </a:t>
            </a:r>
            <a:r>
              <a:rPr lang="vi-VN"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with </a:t>
            </a:r>
            <a:r>
              <a:rPr lang="vi-VN" sz="180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GB" sz="180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180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GB" sz="180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180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C.</a:t>
            </a:r>
            <a:endParaRPr lang="en-GB" sz="1800" smtClean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Vocabulary teaching </a:t>
            </a:r>
            <a:endParaRPr lang="vi-VN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2: Read the passages again and complete the sentences. 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68170" y="4241791"/>
            <a:ext cx="5743692" cy="1316661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4: Which school 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en-US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1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would you like to go to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Why? Then discuss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your choice with your friends.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381983" y="1515881"/>
            <a:ext cx="1345164" cy="1191931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464026" y="3016615"/>
            <a:ext cx="1345164" cy="1582781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27" idx="0"/>
          </p:cNvCxnSpPr>
          <p:nvPr/>
        </p:nvCxnSpPr>
        <p:spPr>
          <a:xfrm>
            <a:off x="2381983" y="4900121"/>
            <a:ext cx="1345164" cy="979293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7" name="Rounded Rectangle 26"/>
          <p:cNvSpPr/>
          <p:nvPr/>
        </p:nvSpPr>
        <p:spPr>
          <a:xfrm>
            <a:off x="2809190" y="5879414"/>
            <a:ext cx="1835914" cy="604154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CONSOLIDATION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568170" y="5839010"/>
            <a:ext cx="5740800" cy="684962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4224400" y="234667"/>
            <a:ext cx="3785393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810918" y="279001"/>
            <a:ext cx="3313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5: SKILLS 1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3727147" y="86328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34115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1980" y="4360594"/>
            <a:ext cx="1640247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2 teams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3864243" y="1015838"/>
            <a:ext cx="44635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LUCKY NUMBER</a:t>
            </a:r>
            <a:endParaRPr lang="en-US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Graphic 13" descr="Users with solid fill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23614" y="2787491"/>
            <a:ext cx="1856978" cy="1856978"/>
          </a:xfrm>
          <a:prstGeom prst="rect">
            <a:avLst/>
          </a:prstGeom>
        </p:spPr>
      </p:pic>
      <p:sp>
        <p:nvSpPr>
          <p:cNvPr id="2" name="5-Point Star 1">
            <a:hlinkClick r:id="rId3" action="ppaction://hlinksldjump"/>
          </p:cNvPr>
          <p:cNvSpPr/>
          <p:nvPr/>
        </p:nvSpPr>
        <p:spPr>
          <a:xfrm>
            <a:off x="3314739" y="1941887"/>
            <a:ext cx="2286000" cy="2299063"/>
          </a:xfrm>
          <a:prstGeom prst="star5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1</a:t>
            </a:r>
            <a:endParaRPr lang="en-US" sz="4800" dirty="0"/>
          </a:p>
        </p:txBody>
      </p:sp>
      <p:sp>
        <p:nvSpPr>
          <p:cNvPr id="3" name="5-Point Star 2">
            <a:hlinkClick r:id="rId4" action="ppaction://hlinksldjump"/>
          </p:cNvPr>
          <p:cNvSpPr/>
          <p:nvPr/>
        </p:nvSpPr>
        <p:spPr>
          <a:xfrm>
            <a:off x="5886348" y="1941886"/>
            <a:ext cx="2286000" cy="2299063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2</a:t>
            </a:r>
            <a:endParaRPr lang="en-US" sz="4800" dirty="0"/>
          </a:p>
        </p:txBody>
      </p:sp>
      <p:sp>
        <p:nvSpPr>
          <p:cNvPr id="6" name="5-Point Star 5">
            <a:hlinkClick r:id="rId5" action="ppaction://hlinksldjump"/>
          </p:cNvPr>
          <p:cNvSpPr/>
          <p:nvPr/>
        </p:nvSpPr>
        <p:spPr>
          <a:xfrm>
            <a:off x="7312755" y="4453567"/>
            <a:ext cx="2286000" cy="229906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6</a:t>
            </a:r>
            <a:endParaRPr lang="en-US" sz="4800" dirty="0"/>
          </a:p>
        </p:txBody>
      </p:sp>
      <p:sp>
        <p:nvSpPr>
          <p:cNvPr id="7" name="5-Point Star 6">
            <a:hlinkClick r:id="rId6" action="ppaction://hlinksldjump"/>
          </p:cNvPr>
          <p:cNvSpPr/>
          <p:nvPr/>
        </p:nvSpPr>
        <p:spPr>
          <a:xfrm>
            <a:off x="9883019" y="4453567"/>
            <a:ext cx="2286000" cy="2299063"/>
          </a:xfrm>
          <a:prstGeom prst="star5">
            <a:avLst/>
          </a:prstGeom>
          <a:solidFill>
            <a:srgbClr val="0FB7B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7</a:t>
            </a:r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9" name="5-Point Star 8">
            <a:hlinkClick r:id="rId7" action="ppaction://hlinksldjump"/>
          </p:cNvPr>
          <p:cNvSpPr/>
          <p:nvPr/>
        </p:nvSpPr>
        <p:spPr>
          <a:xfrm>
            <a:off x="4742491" y="4453567"/>
            <a:ext cx="2286000" cy="2299063"/>
          </a:xfrm>
          <a:prstGeom prst="star5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5</a:t>
            </a:r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13" name="5-Point Star 12">
            <a:hlinkClick r:id="rId8" action="ppaction://hlinksldjump"/>
          </p:cNvPr>
          <p:cNvSpPr/>
          <p:nvPr/>
        </p:nvSpPr>
        <p:spPr>
          <a:xfrm>
            <a:off x="8457957" y="1941885"/>
            <a:ext cx="2286000" cy="2299063"/>
          </a:xfrm>
          <a:prstGeom prst="star5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3</a:t>
            </a:r>
            <a:endParaRPr lang="en-US" sz="4800" dirty="0"/>
          </a:p>
        </p:txBody>
      </p:sp>
      <p:sp>
        <p:nvSpPr>
          <p:cNvPr id="16" name="5-Point Star 15">
            <a:hlinkClick r:id="rId9" action="ppaction://hlinksldjump"/>
          </p:cNvPr>
          <p:cNvSpPr/>
          <p:nvPr/>
        </p:nvSpPr>
        <p:spPr>
          <a:xfrm>
            <a:off x="2172227" y="4453567"/>
            <a:ext cx="2286000" cy="2299063"/>
          </a:xfrm>
          <a:prstGeom prst="star5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4</a:t>
            </a:r>
            <a:endParaRPr lang="en-US" sz="4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34115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7068" y="1296530"/>
            <a:ext cx="112695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many classes are there in our school?</a:t>
            </a:r>
            <a:endParaRPr lang="en-US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Oval 1">
            <a:hlinkClick r:id="rId1" action="ppaction://hlinksldjump"/>
          </p:cNvPr>
          <p:cNvSpPr/>
          <p:nvPr/>
        </p:nvSpPr>
        <p:spPr>
          <a:xfrm>
            <a:off x="326571" y="5590903"/>
            <a:ext cx="1254035" cy="114953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HOME</a:t>
            </a:r>
            <a:endParaRPr lang="en-US" sz="20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34115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8207" y="1650334"/>
            <a:ext cx="98955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students have to wear uniforms when they go to school?</a:t>
            </a:r>
            <a:endParaRPr lang="en-US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Oval 1">
            <a:hlinkClick r:id="rId1" action="ppaction://hlinksldjump"/>
          </p:cNvPr>
          <p:cNvSpPr/>
          <p:nvPr/>
        </p:nvSpPr>
        <p:spPr>
          <a:xfrm>
            <a:off x="326571" y="5590903"/>
            <a:ext cx="1254035" cy="114953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HOME</a:t>
            </a:r>
            <a:endParaRPr lang="en-US" sz="20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34115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6093" y="1467491"/>
            <a:ext cx="91398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US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many computer rooms does our school have?</a:t>
            </a:r>
            <a:endParaRPr lang="en-US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Oval 1">
            <a:hlinkClick r:id="rId1" action="ppaction://hlinksldjump"/>
          </p:cNvPr>
          <p:cNvSpPr/>
          <p:nvPr/>
        </p:nvSpPr>
        <p:spPr>
          <a:xfrm>
            <a:off x="326571" y="5590903"/>
            <a:ext cx="1254035" cy="114953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HOME</a:t>
            </a:r>
            <a:endParaRPr lang="en-US" sz="20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34115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44753" y="1859340"/>
            <a:ext cx="95515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US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Name some clubs in our school.</a:t>
            </a:r>
            <a:endParaRPr lang="en-US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Oval 1">
            <a:hlinkClick r:id="rId1" action="ppaction://hlinksldjump"/>
          </p:cNvPr>
          <p:cNvSpPr/>
          <p:nvPr/>
        </p:nvSpPr>
        <p:spPr>
          <a:xfrm>
            <a:off x="326571" y="5590903"/>
            <a:ext cx="1254035" cy="114953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HOME</a:t>
            </a:r>
            <a:endParaRPr lang="en-US" sz="20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34115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1520" y="1629471"/>
            <a:ext cx="1072896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n-US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Which subjects do you have at school?</a:t>
            </a:r>
            <a:endParaRPr lang="en-US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Oval 1">
            <a:hlinkClick r:id="rId1" action="ppaction://hlinksldjump"/>
          </p:cNvPr>
          <p:cNvSpPr/>
          <p:nvPr/>
        </p:nvSpPr>
        <p:spPr>
          <a:xfrm>
            <a:off x="326571" y="5590903"/>
            <a:ext cx="1254035" cy="114953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HOME</a:t>
            </a:r>
            <a:endParaRPr lang="en-US" sz="20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TABLE_ENDDRAG_ORIGIN_RECT" val="828*263"/>
  <p:tag name="TABLE_ENDDRAG_RECT" val="58*198*828*263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2485</Words>
  <Application>WPS Presentation</Application>
  <PresentationFormat>Widescreen</PresentationFormat>
  <Paragraphs>242</Paragraphs>
  <Slides>24</Slides>
  <Notes>21</Notes>
  <HiddenSlides>0</HiddenSlides>
  <MMClips>6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7" baseType="lpstr">
      <vt:lpstr>Arial</vt:lpstr>
      <vt:lpstr>SimSun</vt:lpstr>
      <vt:lpstr>Wingdings</vt:lpstr>
      <vt:lpstr>Myriad Pro</vt:lpstr>
      <vt:lpstr>Segoe Print</vt:lpstr>
      <vt:lpstr>Adobe Gothic Std B</vt:lpstr>
      <vt:lpstr>Yu Gothic UI Semibold</vt:lpstr>
      <vt:lpstr>Calibri</vt:lpstr>
      <vt:lpstr>Microsoft YaHei</vt:lpstr>
      <vt:lpstr>Arial Unicode MS</vt:lpstr>
      <vt:lpstr>Calibri Light</vt:lpstr>
      <vt:lpstr>Times New Roman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Nguyễn Khánh Ly</cp:lastModifiedBy>
  <cp:revision>291</cp:revision>
  <dcterms:created xsi:type="dcterms:W3CDTF">2020-12-09T02:04:00Z</dcterms:created>
  <dcterms:modified xsi:type="dcterms:W3CDTF">2024-09-19T04:20:36Z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298D4145E6A242C1882BC7099F837679_12</vt:lpwstr>
  </property>
  <property fmtid="{D5CDD505-2E9C-101B-9397-08002B2CF9AE}" pid="3" name="KSOProductBuildVer">
    <vt:lpwstr>1033-12.2.0.18283</vt:lpwstr>
  </property>
</Properties>
</file>