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1"/>
  </p:notesMasterIdLst>
  <p:handoutMasterIdLst>
    <p:handoutMasterId r:id="rId22"/>
  </p:handoutMasterIdLst>
  <p:sldIdLst>
    <p:sldId id="3391" r:id="rId2"/>
    <p:sldId id="3372" r:id="rId3"/>
    <p:sldId id="3373" r:id="rId4"/>
    <p:sldId id="3374" r:id="rId5"/>
    <p:sldId id="3375" r:id="rId6"/>
    <p:sldId id="3376" r:id="rId7"/>
    <p:sldId id="3377" r:id="rId8"/>
    <p:sldId id="3392" r:id="rId9"/>
    <p:sldId id="3370" r:id="rId10"/>
    <p:sldId id="3379" r:id="rId11"/>
    <p:sldId id="3369" r:id="rId12"/>
    <p:sldId id="3381" r:id="rId13"/>
    <p:sldId id="3380" r:id="rId14"/>
    <p:sldId id="3393" r:id="rId15"/>
    <p:sldId id="3382" r:id="rId16"/>
    <p:sldId id="3383" r:id="rId17"/>
    <p:sldId id="3384" r:id="rId18"/>
    <p:sldId id="3394" r:id="rId19"/>
    <p:sldId id="3388" r:id="rId20"/>
  </p:sldIdLst>
  <p:sldSz cx="9145588" cy="5145088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5018" autoAdjust="0"/>
  </p:normalViewPr>
  <p:slideViewPr>
    <p:cSldViewPr>
      <p:cViewPr>
        <p:scale>
          <a:sx n="100" d="100"/>
          <a:sy n="100" d="100"/>
        </p:scale>
        <p:origin x="-390" y="18"/>
      </p:cViewPr>
      <p:guideLst>
        <p:guide orient="horz" pos="328"/>
        <p:guide orient="horz" pos="4183"/>
        <p:guide orient="horz" pos="233"/>
        <p:guide orient="horz" pos="2976"/>
        <p:guide pos="4050"/>
        <p:guide pos="7588"/>
        <p:guide pos="376"/>
        <p:guide pos="1350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ea typeface="微软雅黑" panose="020B0503020204020204" pitchFamily="34" charset="-122"/>
              </a:rPr>
              <a:pPr/>
              <a:t>2021/10/7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2021/10/7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1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598314"/>
            <a:ext cx="777375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2021/10/7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2021/10/7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xmlns="" id="{14CA35A9-0357-460E-962B-B94A809590FE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教学方案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CF2D2CD-475B-47A4-8A4D-FDF7CA7E314F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2021/10/7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xmlns="" id="{02BCFBA8-9716-4E10-BDF2-87AEDF74943F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93E172D-6C2F-475F-9943-F4183A18BB63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2021/10/7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xmlns="" id="{6B8A79D5-CB76-4491-BFBB-AF33ECD615CC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教学总结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D67ABB9-FED6-48E2-80F9-01ECB01363B9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2021/10/7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5087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0"/>
            <a:ext cx="1796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6565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2021/10/7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27EDA35-D5F8-480F-B464-69C6BD2172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80" r:id="rId6"/>
    <p:sldLayoutId id="2147483981" r:id="rId7"/>
    <p:sldLayoutId id="2147483982" r:id="rId8"/>
    <p:sldLayoutId id="2147483987" r:id="rId9"/>
    <p:sldLayoutId id="2147483988" r:id="rId10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25.gif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gif"/><Relationship Id="rId5" Type="http://schemas.openxmlformats.org/officeDocument/2006/relationships/slide" Target="slide18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0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10.gif"/><Relationship Id="rId7" Type="http://schemas.openxmlformats.org/officeDocument/2006/relationships/slide" Target="slide5.xml"/><Relationship Id="rId12" Type="http://schemas.microsoft.com/office/2007/relationships/hdphoto" Target="../media/hdphoto6.wdp"/><Relationship Id="rId2" Type="http://schemas.openxmlformats.org/officeDocument/2006/relationships/image" Target="../media/image9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5.gif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wmf"/><Relationship Id="rId3" Type="http://schemas.openxmlformats.org/officeDocument/2006/relationships/image" Target="../media/image16.jpg"/><Relationship Id="rId7" Type="http://schemas.openxmlformats.org/officeDocument/2006/relationships/slide" Target="slide3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image" Target="../media/image19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WordArt 29"/>
          <p:cNvSpPr>
            <a:spLocks noChangeArrowheads="1" noChangeShapeType="1" noTextEdit="1"/>
          </p:cNvSpPr>
          <p:nvPr/>
        </p:nvSpPr>
        <p:spPr bwMode="auto">
          <a:xfrm>
            <a:off x="2521137" y="3682329"/>
            <a:ext cx="4067881" cy="1050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vi-VN" sz="32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Trần Thị Thắm</a:t>
            </a:r>
          </a:p>
          <a:p>
            <a:pPr algn="ctr"/>
            <a:r>
              <a:rPr lang="vi-VN" sz="32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THCS Phú Hội</a:t>
            </a:r>
            <a:endParaRPr lang="en-US" sz="32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23"/>
          <p:cNvSpPr>
            <a:spLocks noChangeArrowheads="1" noChangeShapeType="1" noTextEdit="1"/>
          </p:cNvSpPr>
          <p:nvPr/>
        </p:nvSpPr>
        <p:spPr bwMode="auto">
          <a:xfrm>
            <a:off x="539844" y="6442"/>
            <a:ext cx="8231029" cy="909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CÁC THẦY - CÔ GIÁO! </a:t>
            </a:r>
          </a:p>
        </p:txBody>
      </p:sp>
      <p:sp>
        <p:nvSpPr>
          <p:cNvPr id="2" name="WordArt 29"/>
          <p:cNvSpPr>
            <a:spLocks noChangeArrowheads="1" noChangeShapeType="1" noTextEdit="1"/>
          </p:cNvSpPr>
          <p:nvPr/>
        </p:nvSpPr>
        <p:spPr bwMode="auto">
          <a:xfrm>
            <a:off x="2362610" y="916360"/>
            <a:ext cx="4286994" cy="757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en-US" sz="40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40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0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0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0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0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6A2</a:t>
            </a:r>
            <a:endParaRPr lang="en-US" sz="40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2" name="Picture 4" descr="POINSET2"/>
          <p:cNvSpPr>
            <a:spLocks noChangeAspect="1" noChangeArrowheads="1"/>
          </p:cNvSpPr>
          <p:nvPr/>
        </p:nvSpPr>
        <p:spPr bwMode="auto">
          <a:xfrm>
            <a:off x="0" y="0"/>
            <a:ext cx="1829118" cy="136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Picture 3" descr="POINSET3"/>
          <p:cNvSpPr>
            <a:spLocks noChangeAspect="1" noChangeArrowheads="1"/>
          </p:cNvSpPr>
          <p:nvPr/>
        </p:nvSpPr>
        <p:spPr bwMode="auto">
          <a:xfrm>
            <a:off x="7144991" y="3773065"/>
            <a:ext cx="2000597" cy="13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Picture 6" descr="POINSET2"/>
          <p:cNvSpPr>
            <a:spLocks noChangeAspect="1" noChangeArrowheads="1"/>
          </p:cNvSpPr>
          <p:nvPr/>
        </p:nvSpPr>
        <p:spPr bwMode="auto">
          <a:xfrm rot="5400000">
            <a:off x="7542636" y="-226165"/>
            <a:ext cx="1376787" cy="18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Picture 9" descr="POINSET2"/>
          <p:cNvSpPr>
            <a:spLocks noChangeAspect="1" noChangeArrowheads="1"/>
          </p:cNvSpPr>
          <p:nvPr/>
        </p:nvSpPr>
        <p:spPr bwMode="auto">
          <a:xfrm rot="-5400000">
            <a:off x="167411" y="3491319"/>
            <a:ext cx="1486359" cy="182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315" y="2427522"/>
            <a:ext cx="934503" cy="991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820" y="2068488"/>
            <a:ext cx="1055966" cy="11074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3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16" grpId="0" animBg="1"/>
      <p:bldP spid="16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0" y="337480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322" y="1420416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378</a:t>
            </a:r>
            <a:endParaRPr lang="vi-VN" altLang="en-US" sz="1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238" y="1420416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3.100 + 7.10 + 8</a:t>
            </a:r>
            <a:endParaRPr lang="vi-VN" altLang="en-US" sz="1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000" y="1941116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3.(99 + 1) + 7.(9 + 1) + 8</a:t>
            </a:r>
            <a:endParaRPr lang="vi-VN" altLang="en-US" sz="1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238" y="2439591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3.99 + </a:t>
            </a:r>
            <a:r>
              <a:rPr lang="en-US" altLang="en-US" sz="1400" dirty="0" smtClean="0">
                <a:latin typeface="Times New Roman" pitchFamily="18" charset="0"/>
              </a:rPr>
              <a:t>7.9 + 3 </a:t>
            </a:r>
            <a:r>
              <a:rPr lang="en-US" altLang="en-US" sz="1400" dirty="0">
                <a:latin typeface="Times New Roman" pitchFamily="18" charset="0"/>
              </a:rPr>
              <a:t>+ 7  +  8</a:t>
            </a:r>
            <a:endParaRPr lang="vi-VN" altLang="en-US" sz="1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5145" y="2973462"/>
            <a:ext cx="157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 (3 + 7 + 8)</a:t>
            </a:r>
            <a:endParaRPr lang="vi-VN" altLang="en-US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224" y="2973462"/>
            <a:ext cx="2584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itchFamily="18" charset="0"/>
              </a:rPr>
              <a:t> (3.11.9 + 7.9)</a:t>
            </a:r>
            <a:endParaRPr lang="vi-VN" altLang="en-US" sz="14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2984847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</a:t>
            </a:r>
            <a:endParaRPr lang="vi-VN" altLang="en-US" sz="1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1088" y="3004592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4" name="Right Brace 13"/>
          <p:cNvSpPr>
            <a:spLocks/>
          </p:cNvSpPr>
          <p:nvPr/>
        </p:nvSpPr>
        <p:spPr bwMode="auto">
          <a:xfrm rot="5400000">
            <a:off x="3218669" y="2955095"/>
            <a:ext cx="153887" cy="758006"/>
          </a:xfrm>
          <a:prstGeom prst="rightBrace">
            <a:avLst>
              <a:gd name="adj1" fmla="val 8343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2632423" y="3425255"/>
            <a:ext cx="208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 rot="5400000">
            <a:off x="1449983" y="2895329"/>
            <a:ext cx="180081" cy="879772"/>
          </a:xfrm>
          <a:prstGeom prst="rightBrace">
            <a:avLst>
              <a:gd name="adj1" fmla="val 8318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03189" y="3425255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6669" y="3436640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40346" y="1003498"/>
            <a:ext cx="297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400" i="1" dirty="0"/>
              <a:t>* </a:t>
            </a:r>
            <a:r>
              <a:rPr lang="en-US" altLang="en-US" sz="1400" i="1" dirty="0" err="1"/>
              <a:t>Xét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số</a:t>
            </a:r>
            <a:r>
              <a:rPr lang="en-US" altLang="en-US" sz="1400" i="1" dirty="0"/>
              <a:t> 378 ta </a:t>
            </a:r>
            <a:r>
              <a:rPr lang="en-US" altLang="en-US" sz="1400" i="1" dirty="0" err="1"/>
              <a:t>thấy</a:t>
            </a:r>
            <a:r>
              <a:rPr lang="en-US" altLang="en-US" sz="1400" i="1" dirty="0"/>
              <a:t>: 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356770" y="1003498"/>
            <a:ext cx="0" cy="28413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43872" y="1035248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2834" y="1433360"/>
            <a:ext cx="367240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 a.(99 + 1) + b.(9 + 1) + c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a.99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b.9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a 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 + c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=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a.11.9 + b.9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+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</a:rPr>
              <a:t>a + b + c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vi-VN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7406753" y="3012034"/>
            <a:ext cx="164729" cy="792088"/>
          </a:xfrm>
          <a:prstGeom prst="rightBrace">
            <a:avLst>
              <a:gd name="adj1" fmla="val 956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 rot="5400000">
            <a:off x="6186736" y="2902388"/>
            <a:ext cx="131194" cy="1009198"/>
          </a:xfrm>
          <a:prstGeom prst="rightBrace">
            <a:avLst>
              <a:gd name="adj1" fmla="val 8507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969001" y="3484562"/>
            <a:ext cx="16362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50"/>
          <p:cNvSpPr txBox="1">
            <a:spLocks noChangeArrowheads="1"/>
          </p:cNvSpPr>
          <p:nvPr/>
        </p:nvSpPr>
        <p:spPr bwMode="auto">
          <a:xfrm>
            <a:off x="5095677" y="3513138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4638" y="3484563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+</a:t>
            </a:r>
            <a:endParaRPr lang="vi-VN" altLang="en-US" sz="1400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4932834" y="144196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5364882" y="1420416"/>
            <a:ext cx="154561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a.100 + b.10 + c</a:t>
            </a:r>
            <a:r>
              <a:rPr lang="en-US" altLang="en-US" sz="1400" b="0" dirty="0">
                <a:latin typeface="Times New Roman" pitchFamily="18" charset="0"/>
              </a:rPr>
              <a:t>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05210" y="4189115"/>
            <a:ext cx="782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491" y="3843041"/>
            <a:ext cx="14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 build="allAtOnce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" y="-523800"/>
            <a:ext cx="9138700" cy="5145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61356" y="844352"/>
            <a:ext cx="63877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9.</a:t>
            </a:r>
            <a:endParaRPr lang="en-SG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346" y="21829"/>
            <a:ext cx="3614761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6330" y="1852464"/>
            <a:ext cx="1635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hành</a:t>
            </a:r>
            <a:r>
              <a:rPr lang="en-US" dirty="0" smtClean="0">
                <a:solidFill>
                  <a:schemeClr val="tx1"/>
                </a:solidFill>
              </a:rPr>
              <a:t> 1: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182" y="278856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245, 9087, 396, 531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9?</a:t>
            </a:r>
          </a:p>
          <a:p>
            <a:pPr marL="342900" indent="-342900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52314" y="700336"/>
            <a:ext cx="6912768" cy="1008112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6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4" y="4125835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429822" y="2176499"/>
            <a:ext cx="1887388" cy="1949335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8361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2" grpId="0" animBg="1"/>
      <p:bldP spid="3" grpId="0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56171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322" y="1063192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378</a:t>
            </a:r>
            <a:endParaRPr lang="vi-VN" altLang="en-US" sz="1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238" y="1063192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3.100 + 7.10 + 8</a:t>
            </a:r>
            <a:endParaRPr lang="vi-VN" altLang="en-US" sz="1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000" y="1583892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3.(99 + 1) + 7.(9 + 1) + 8</a:t>
            </a:r>
            <a:endParaRPr lang="vi-VN" altLang="en-US" sz="1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238" y="2082367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3.99 + </a:t>
            </a:r>
            <a:r>
              <a:rPr lang="en-US" altLang="en-US" sz="1400" dirty="0" smtClean="0">
                <a:latin typeface="Times New Roman" pitchFamily="18" charset="0"/>
              </a:rPr>
              <a:t>7.9 + 3 </a:t>
            </a:r>
            <a:r>
              <a:rPr lang="en-US" altLang="en-US" sz="1400" dirty="0">
                <a:latin typeface="Times New Roman" pitchFamily="18" charset="0"/>
              </a:rPr>
              <a:t>+ 7  +  8</a:t>
            </a:r>
            <a:endParaRPr lang="vi-VN" altLang="en-US" sz="1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5145" y="2616238"/>
            <a:ext cx="157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 (3 + 7 + 8)</a:t>
            </a:r>
            <a:endParaRPr lang="vi-VN" altLang="en-US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224" y="2616238"/>
            <a:ext cx="2584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 (3.11.9 + 7.9)</a:t>
            </a:r>
            <a:endParaRPr lang="vi-VN" altLang="en-US" sz="1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2627623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</a:t>
            </a:r>
            <a:endParaRPr lang="vi-VN" altLang="en-US" sz="1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1088" y="2647368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4" name="Right Brace 13"/>
          <p:cNvSpPr>
            <a:spLocks/>
          </p:cNvSpPr>
          <p:nvPr/>
        </p:nvSpPr>
        <p:spPr bwMode="auto">
          <a:xfrm rot="5400000">
            <a:off x="3218669" y="2597871"/>
            <a:ext cx="153887" cy="758006"/>
          </a:xfrm>
          <a:prstGeom prst="rightBrace">
            <a:avLst>
              <a:gd name="adj1" fmla="val 8343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2632423" y="3068031"/>
            <a:ext cx="208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 rot="5400000">
            <a:off x="1449983" y="2538105"/>
            <a:ext cx="180081" cy="879772"/>
          </a:xfrm>
          <a:prstGeom prst="rightBrace">
            <a:avLst>
              <a:gd name="adj1" fmla="val 8318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03189" y="3068031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6669" y="3079416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40346" y="646274"/>
            <a:ext cx="297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400" i="1" dirty="0"/>
              <a:t>* </a:t>
            </a:r>
            <a:r>
              <a:rPr lang="en-US" altLang="en-US" sz="1400" i="1" dirty="0" err="1"/>
              <a:t>Xét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số</a:t>
            </a:r>
            <a:r>
              <a:rPr lang="en-US" altLang="en-US" sz="1400" i="1" dirty="0"/>
              <a:t> 378 ta </a:t>
            </a:r>
            <a:r>
              <a:rPr lang="en-US" altLang="en-US" sz="1400" i="1" dirty="0" err="1"/>
              <a:t>thấy</a:t>
            </a:r>
            <a:r>
              <a:rPr lang="en-US" altLang="en-US" sz="1400" i="1" dirty="0"/>
              <a:t>: 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356770" y="646274"/>
            <a:ext cx="0" cy="32944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43872" y="678024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2834" y="1076136"/>
            <a:ext cx="367240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 a.(99 + 1) + b.(9 + 1) + c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a.99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b.9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a 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 + c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=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a.11.9 + b.9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+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</a:rPr>
              <a:t>a + b + c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vi-VN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7406753" y="2654810"/>
            <a:ext cx="164729" cy="792088"/>
          </a:xfrm>
          <a:prstGeom prst="rightBrace">
            <a:avLst>
              <a:gd name="adj1" fmla="val 956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 rot="5400000">
            <a:off x="6186736" y="2545164"/>
            <a:ext cx="131194" cy="1009198"/>
          </a:xfrm>
          <a:prstGeom prst="rightBrace">
            <a:avLst>
              <a:gd name="adj1" fmla="val 8507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969001" y="3127338"/>
            <a:ext cx="16362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50"/>
          <p:cNvSpPr txBox="1">
            <a:spLocks noChangeArrowheads="1"/>
          </p:cNvSpPr>
          <p:nvPr/>
        </p:nvSpPr>
        <p:spPr bwMode="auto">
          <a:xfrm>
            <a:off x="5095677" y="3155914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4638" y="3127339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+</a:t>
            </a:r>
            <a:endParaRPr lang="vi-VN" altLang="en-US" sz="1400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4932834" y="108473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5364882" y="1063192"/>
            <a:ext cx="154561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a.100 + b.10 + c</a:t>
            </a:r>
            <a:r>
              <a:rPr lang="en-US" altLang="en-US" sz="1400" b="0" dirty="0">
                <a:latin typeface="Times New Roman" pitchFamily="18" charset="0"/>
              </a:rPr>
              <a:t>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540022" y="3952890"/>
            <a:ext cx="7088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355" y="3937501"/>
            <a:ext cx="14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719671" y="3082838"/>
            <a:ext cx="1620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smtClean="0">
                <a:solidFill>
                  <a:srgbClr val="C00000"/>
                </a:solidFill>
              </a:rPr>
              <a:t>3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5118484" y="3148608"/>
            <a:ext cx="1620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smtClean="0">
                <a:solidFill>
                  <a:srgbClr val="C00000"/>
                </a:solidFill>
              </a:rPr>
              <a:t>3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1" grpId="0"/>
      <p:bldP spid="2" grpId="0"/>
      <p:bldP spid="3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" y="-523800"/>
            <a:ext cx="9138700" cy="5145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61356" y="844352"/>
            <a:ext cx="66037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b="1" u="sng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b="1" u="sng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SG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346" y="21829"/>
            <a:ext cx="3614761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6330" y="1852464"/>
            <a:ext cx="1635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hành</a:t>
            </a:r>
            <a:r>
              <a:rPr lang="en-US" dirty="0" smtClean="0">
                <a:solidFill>
                  <a:schemeClr val="tx1"/>
                </a:solidFill>
              </a:rPr>
              <a:t> 2: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182" y="2788568"/>
            <a:ext cx="74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3?</a:t>
            </a:r>
          </a:p>
        </p:txBody>
      </p:sp>
      <p:sp>
        <p:nvSpPr>
          <p:cNvPr id="4" name="Frame 3"/>
          <p:cNvSpPr/>
          <p:nvPr/>
        </p:nvSpPr>
        <p:spPr>
          <a:xfrm>
            <a:off x="396330" y="700336"/>
            <a:ext cx="6840760" cy="1008112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6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5" y="4131196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62" y="1707884"/>
            <a:ext cx="2095864" cy="10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25" y="1632283"/>
            <a:ext cx="1578249" cy="5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65" y="1307710"/>
            <a:ext cx="838346" cy="65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62" y="1447057"/>
            <a:ext cx="900269" cy="5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99" y="1636424"/>
            <a:ext cx="1020939" cy="35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2" y="1629278"/>
            <a:ext cx="914559" cy="5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06" y="1679300"/>
            <a:ext cx="787537" cy="6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61" y="1050456"/>
            <a:ext cx="1968842" cy="17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53" y="796775"/>
            <a:ext cx="1573486" cy="8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67" y="460914"/>
            <a:ext cx="814528" cy="7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512">
            <a:off x="6952010" y="699772"/>
            <a:ext cx="713404" cy="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17" y="1464921"/>
            <a:ext cx="2203833" cy="12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3" y="700304"/>
            <a:ext cx="3112040" cy="12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56" y="2458209"/>
            <a:ext cx="1975193" cy="148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image0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6" y="3487227"/>
            <a:ext cx="3200956" cy="85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image0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37" y="2179517"/>
            <a:ext cx="1354372" cy="6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image0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040">
            <a:off x="2897692" y="1693592"/>
            <a:ext cx="986008" cy="19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ANI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4343551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3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9"/>
          <p:cNvSpPr>
            <a:spLocks noChangeArrowheads="1"/>
          </p:cNvSpPr>
          <p:nvPr/>
        </p:nvSpPr>
        <p:spPr bwMode="auto">
          <a:xfrm>
            <a:off x="987596" y="2109248"/>
            <a:ext cx="7164044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b="0">
              <a:solidFill>
                <a:srgbClr val="0000FF"/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3581471" y="2654710"/>
            <a:ext cx="779113" cy="930437"/>
            <a:chOff x="1835" y="1824"/>
            <a:chExt cx="2108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6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77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9" name="Oval 121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81" name="Oval 123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990221" y="3340722"/>
            <a:ext cx="779113" cy="930437"/>
            <a:chOff x="1835" y="1824"/>
            <a:chExt cx="2108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67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68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0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2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533493" y="1372024"/>
            <a:ext cx="7621323" cy="1086185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latin typeface=".VnTime" pitchFamily="34" charset="0"/>
              <a:cs typeface="+mn-cs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009375" y="2592461"/>
            <a:ext cx="801140" cy="990772"/>
            <a:chOff x="1873" y="1824"/>
            <a:chExt cx="2013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1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1" name="AutoShape 169"/>
            <p:cNvSpPr>
              <a:spLocks noChangeArrowheads="1"/>
            </p:cNvSpPr>
            <p:nvPr/>
          </p:nvSpPr>
          <p:spPr bwMode="gray">
            <a:xfrm rot="5400000" flipH="1">
              <a:off x="3630" y="2504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2" name="AutoShape 17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58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59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61" name="Oval 174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072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63" name="Oval 176"/>
            <p:cNvSpPr>
              <a:spLocks noChangeArrowheads="1"/>
            </p:cNvSpPr>
            <p:nvPr/>
          </p:nvSpPr>
          <p:spPr bwMode="gray">
            <a:xfrm>
              <a:off x="1909" y="2084"/>
              <a:ext cx="1957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en-US" altLang="en-US" sz="2400">
                  <a:latin typeface=".VnTime" pitchFamily="34" charset="0"/>
                </a:rPr>
                <a:t>A</a:t>
              </a:r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7416" name="Line 193"/>
          <p:cNvSpPr>
            <a:spLocks noChangeShapeType="1"/>
          </p:cNvSpPr>
          <p:nvPr/>
        </p:nvSpPr>
        <p:spPr bwMode="auto">
          <a:xfrm>
            <a:off x="3124742" y="1027827"/>
            <a:ext cx="5487353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304853" y="514509"/>
            <a:ext cx="1676691" cy="1029018"/>
            <a:chOff x="2544" y="2160"/>
            <a:chExt cx="1152" cy="1008"/>
          </a:xfrm>
        </p:grpSpPr>
        <p:grpSp>
          <p:nvGrpSpPr>
            <p:cNvPr id="17447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17449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0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1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2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3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1200" b="0" dirty="0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7454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</p:grpSp>
        <p:sp>
          <p:nvSpPr>
            <p:cNvPr id="17448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960605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814529" y="66457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966956" y="686012"/>
            <a:ext cx="404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57757" y="857515"/>
            <a:ext cx="182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62601" name="Text Box 137"/>
          <p:cNvSpPr txBox="1">
            <a:spLocks noChangeArrowheads="1"/>
          </p:cNvSpPr>
          <p:nvPr/>
        </p:nvSpPr>
        <p:spPr bwMode="auto">
          <a:xfrm>
            <a:off x="1905331" y="1715029"/>
            <a:ext cx="5715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Câu 1) Số 7380 chia hết cho số nào?</a:t>
            </a:r>
            <a:endParaRPr lang="vi-VN" altLang="en-US" sz="2400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3581471" y="3397889"/>
            <a:ext cx="779113" cy="930437"/>
            <a:chOff x="1835" y="1824"/>
            <a:chExt cx="2108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41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42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44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46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D</a:t>
              </a:r>
            </a:p>
          </p:txBody>
        </p:sp>
      </p:grpSp>
      <p:sp>
        <p:nvSpPr>
          <p:cNvPr id="17432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05331" y="285838"/>
            <a:ext cx="5182500" cy="2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2621" name="Text Box 157"/>
          <p:cNvSpPr txBox="1">
            <a:spLocks noChangeArrowheads="1"/>
          </p:cNvSpPr>
          <p:nvPr/>
        </p:nvSpPr>
        <p:spPr bwMode="auto">
          <a:xfrm>
            <a:off x="1981544" y="2915550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2622" name="Text Box 158"/>
          <p:cNvSpPr txBox="1">
            <a:spLocks noChangeArrowheads="1"/>
          </p:cNvSpPr>
          <p:nvPr/>
        </p:nvSpPr>
        <p:spPr bwMode="auto">
          <a:xfrm>
            <a:off x="4801434" y="2972717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5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2623" name="Text Box 159"/>
          <p:cNvSpPr txBox="1">
            <a:spLocks noChangeArrowheads="1"/>
          </p:cNvSpPr>
          <p:nvPr/>
        </p:nvSpPr>
        <p:spPr bwMode="auto">
          <a:xfrm>
            <a:off x="2057757" y="3601562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9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2624" name="Text Box 160"/>
          <p:cNvSpPr txBox="1">
            <a:spLocks noChangeArrowheads="1"/>
          </p:cNvSpPr>
          <p:nvPr/>
        </p:nvSpPr>
        <p:spPr bwMode="auto">
          <a:xfrm>
            <a:off x="4420367" y="3658729"/>
            <a:ext cx="3429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Cả ba số trên.</a:t>
            </a:r>
            <a:endParaRPr lang="vi-VN" altLang="en-US" sz="2400"/>
          </a:p>
        </p:txBody>
      </p:sp>
      <p:pic>
        <p:nvPicPr>
          <p:cNvPr id="17437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7" y="3727807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5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2601" grpId="0"/>
      <p:bldP spid="62622" grpId="0"/>
      <p:bldP spid="62623" grpId="0"/>
      <p:bldP spid="62624" grpId="0"/>
      <p:bldP spid="62624" grpId="1"/>
      <p:bldP spid="6262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9"/>
          <p:cNvSpPr>
            <a:spLocks noChangeArrowheads="1"/>
          </p:cNvSpPr>
          <p:nvPr/>
        </p:nvSpPr>
        <p:spPr bwMode="auto">
          <a:xfrm>
            <a:off x="987596" y="2109248"/>
            <a:ext cx="7164044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b="0">
              <a:solidFill>
                <a:srgbClr val="0000FF"/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3594796" y="2564585"/>
            <a:ext cx="779113" cy="930437"/>
            <a:chOff x="1835" y="1824"/>
            <a:chExt cx="2108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500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501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503" name="Oval 121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505" name="Oval 123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 dirty="0"/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973064" y="3495015"/>
            <a:ext cx="779113" cy="930437"/>
            <a:chOff x="1835" y="1824"/>
            <a:chExt cx="2108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91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492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94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96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533492" y="1372024"/>
            <a:ext cx="8002390" cy="1086185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latin typeface=".VnTime" pitchFamily="34" charset="0"/>
              <a:cs typeface="+mn-cs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009375" y="2592461"/>
            <a:ext cx="801140" cy="990772"/>
            <a:chOff x="1873" y="1824"/>
            <a:chExt cx="2013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1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1" name="AutoShape 169"/>
            <p:cNvSpPr>
              <a:spLocks noChangeArrowheads="1"/>
            </p:cNvSpPr>
            <p:nvPr/>
          </p:nvSpPr>
          <p:spPr bwMode="gray">
            <a:xfrm rot="5400000" flipH="1">
              <a:off x="3630" y="2504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2" name="AutoShape 17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82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483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85" name="Oval 174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072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87" name="Oval 176"/>
            <p:cNvSpPr>
              <a:spLocks noChangeArrowheads="1"/>
            </p:cNvSpPr>
            <p:nvPr/>
          </p:nvSpPr>
          <p:spPr bwMode="gray">
            <a:xfrm>
              <a:off x="1909" y="2084"/>
              <a:ext cx="1957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en-US" altLang="en-US" sz="2400">
                  <a:latin typeface=".VnTime" pitchFamily="34" charset="0"/>
                </a:rPr>
                <a:t>A</a:t>
              </a:r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8440" name="Line 193"/>
          <p:cNvSpPr>
            <a:spLocks noChangeShapeType="1"/>
          </p:cNvSpPr>
          <p:nvPr/>
        </p:nvSpPr>
        <p:spPr bwMode="auto">
          <a:xfrm>
            <a:off x="3124742" y="1027827"/>
            <a:ext cx="5487353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304853" y="514509"/>
            <a:ext cx="1676691" cy="1029018"/>
            <a:chOff x="2544" y="2160"/>
            <a:chExt cx="1152" cy="1008"/>
          </a:xfrm>
        </p:grpSpPr>
        <p:grpSp>
          <p:nvGrpSpPr>
            <p:cNvPr id="18471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18473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4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5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6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7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1200" b="0" dirty="0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8478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</p:grpSp>
        <p:sp>
          <p:nvSpPr>
            <p:cNvPr id="18472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960605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814529" y="66457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966956" y="686012"/>
            <a:ext cx="404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57757" y="857515"/>
            <a:ext cx="182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533493" y="1715030"/>
            <a:ext cx="7926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Câu 2) Trong các số sau, số nào chia hết cho cả 2; 3; 5; 9.</a:t>
            </a:r>
            <a:endParaRPr lang="vi-VN" altLang="en-US" sz="2200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3581471" y="3453895"/>
            <a:ext cx="779113" cy="930437"/>
            <a:chOff x="1835" y="1824"/>
            <a:chExt cx="2108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65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466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68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70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D</a:t>
              </a:r>
            </a:p>
          </p:txBody>
        </p:sp>
      </p:grpSp>
      <p:sp>
        <p:nvSpPr>
          <p:cNvPr id="1845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05331" y="285838"/>
            <a:ext cx="5182500" cy="2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1981544" y="2915550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1230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4801434" y="2972717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3210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2057757" y="3601562"/>
            <a:ext cx="1600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1350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3560" name="Text Box 72"/>
          <p:cNvSpPr txBox="1">
            <a:spLocks noChangeArrowheads="1"/>
          </p:cNvSpPr>
          <p:nvPr/>
        </p:nvSpPr>
        <p:spPr bwMode="auto">
          <a:xfrm>
            <a:off x="4725220" y="3658729"/>
            <a:ext cx="12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3105</a:t>
            </a:r>
            <a:endParaRPr lang="vi-VN" altLang="en-US" sz="2400">
              <a:latin typeface="Times New Roman" pitchFamily="18" charset="0"/>
            </a:endParaRPr>
          </a:p>
        </p:txBody>
      </p:sp>
      <p:pic>
        <p:nvPicPr>
          <p:cNvPr id="18461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7" y="3727807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28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3545" grpId="0"/>
      <p:bldP spid="63558" grpId="0"/>
      <p:bldP spid="63559" grpId="0"/>
      <p:bldP spid="63559" grpId="1"/>
      <p:bldP spid="63559" grpId="2"/>
      <p:bldP spid="635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9"/>
          <p:cNvSpPr>
            <a:spLocks noChangeArrowheads="1"/>
          </p:cNvSpPr>
          <p:nvPr/>
        </p:nvSpPr>
        <p:spPr bwMode="auto">
          <a:xfrm>
            <a:off x="987596" y="2109248"/>
            <a:ext cx="7164044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b="0">
              <a:solidFill>
                <a:srgbClr val="0000FF"/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1828567" y="2940548"/>
            <a:ext cx="779113" cy="930437"/>
            <a:chOff x="1835" y="1824"/>
            <a:chExt cx="2108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4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525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7" name="Oval 121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9" name="Oval 123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1828567" y="3509842"/>
            <a:ext cx="779113" cy="930437"/>
            <a:chOff x="1835" y="1824"/>
            <a:chExt cx="2108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15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516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18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0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533493" y="1372024"/>
            <a:ext cx="7621323" cy="1086185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latin typeface=".VnTime" pitchFamily="34" charset="0"/>
              <a:cs typeface="+mn-cs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847720" y="2305433"/>
            <a:ext cx="801140" cy="990772"/>
            <a:chOff x="1873" y="1824"/>
            <a:chExt cx="2013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1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1" name="AutoShape 169"/>
            <p:cNvSpPr>
              <a:spLocks noChangeArrowheads="1"/>
            </p:cNvSpPr>
            <p:nvPr/>
          </p:nvSpPr>
          <p:spPr bwMode="gray">
            <a:xfrm rot="5400000" flipH="1">
              <a:off x="3630" y="2504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2" name="AutoShape 17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06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507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09" name="Oval 174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072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11" name="Oval 176"/>
            <p:cNvSpPr>
              <a:spLocks noChangeArrowheads="1"/>
            </p:cNvSpPr>
            <p:nvPr/>
          </p:nvSpPr>
          <p:spPr bwMode="gray">
            <a:xfrm>
              <a:off x="1909" y="2084"/>
              <a:ext cx="1957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en-US" altLang="en-US" sz="2400">
                  <a:latin typeface=".VnTime" pitchFamily="34" charset="0"/>
                </a:rPr>
                <a:t>A</a:t>
              </a:r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9464" name="Line 193"/>
          <p:cNvSpPr>
            <a:spLocks noChangeShapeType="1"/>
          </p:cNvSpPr>
          <p:nvPr/>
        </p:nvSpPr>
        <p:spPr bwMode="auto">
          <a:xfrm>
            <a:off x="3124742" y="1027827"/>
            <a:ext cx="5487353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304853" y="514509"/>
            <a:ext cx="1676691" cy="1029018"/>
            <a:chOff x="2544" y="2160"/>
            <a:chExt cx="1152" cy="1008"/>
          </a:xfrm>
        </p:grpSpPr>
        <p:grpSp>
          <p:nvGrpSpPr>
            <p:cNvPr id="19495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19497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498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499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500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501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1200" b="0" dirty="0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9502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</p:grpSp>
        <p:sp>
          <p:nvSpPr>
            <p:cNvPr id="19496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960605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814529" y="66457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966956" y="686012"/>
            <a:ext cx="404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57757" y="857515"/>
            <a:ext cx="182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685919" y="1600695"/>
            <a:ext cx="7316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Câu</a:t>
            </a:r>
            <a:r>
              <a:rPr lang="en-US" altLang="en-US" sz="2400" dirty="0"/>
              <a:t> 3) </a:t>
            </a:r>
            <a:r>
              <a:rPr lang="en-US" altLang="en-US" sz="2400" dirty="0" err="1" smtClean="0"/>
              <a:t>Tìm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phát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biểu</a:t>
            </a:r>
            <a:r>
              <a:rPr lang="en-US" altLang="en-US" sz="2400" dirty="0" smtClean="0"/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</a:rPr>
              <a:t>sai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trong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các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phát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biểu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sau</a:t>
            </a:r>
            <a:r>
              <a:rPr lang="en-US" altLang="en-US" sz="2400" dirty="0" smtClean="0"/>
              <a:t>:</a:t>
            </a:r>
            <a:endParaRPr lang="vi-VN" altLang="en-US" sz="2400" dirty="0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1828567" y="4082710"/>
            <a:ext cx="779112" cy="930437"/>
            <a:chOff x="1835" y="1824"/>
            <a:chExt cx="2108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489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490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492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494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D</a:t>
              </a:r>
            </a:p>
          </p:txBody>
        </p:sp>
      </p:grpSp>
      <p:sp>
        <p:nvSpPr>
          <p:cNvPr id="19480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05331" y="285838"/>
            <a:ext cx="5182500" cy="2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8677" name="Text Box 69"/>
          <p:cNvSpPr txBox="1">
            <a:spLocks noChangeArrowheads="1"/>
          </p:cNvSpPr>
          <p:nvPr/>
        </p:nvSpPr>
        <p:spPr bwMode="auto">
          <a:xfrm>
            <a:off x="2653174" y="2572544"/>
            <a:ext cx="4877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itchFamily="18" charset="0"/>
              </a:rPr>
              <a:t>Số 4363 chia hết cho 3.</a:t>
            </a:r>
          </a:p>
        </p:txBody>
      </p:sp>
      <p:sp>
        <p:nvSpPr>
          <p:cNvPr id="68678" name="Text Box 70"/>
          <p:cNvSpPr txBox="1">
            <a:spLocks noChangeArrowheads="1"/>
          </p:cNvSpPr>
          <p:nvPr/>
        </p:nvSpPr>
        <p:spPr bwMode="auto">
          <a:xfrm>
            <a:off x="2624594" y="3237118"/>
            <a:ext cx="3353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Số 2139 chia hết cho 3.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2619830" y="3792120"/>
            <a:ext cx="32771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>
                <a:latin typeface="Times New Roman" pitchFamily="18" charset="0"/>
              </a:rPr>
              <a:t>Số 5436 chia hết cho 9.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2624594" y="4354269"/>
            <a:ext cx="3353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Số 7641 chia hết cho 9.</a:t>
            </a:r>
            <a:endParaRPr lang="vi-VN" altLang="en-US" sz="2400">
              <a:latin typeface="Times New Roman" pitchFamily="18" charset="0"/>
            </a:endParaRPr>
          </a:p>
        </p:txBody>
      </p:sp>
      <p:pic>
        <p:nvPicPr>
          <p:cNvPr id="19485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7" y="3727807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95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8665" grpId="0"/>
      <p:bldP spid="68677" grpId="0" build="allAtOnce"/>
      <p:bldP spid="68677" grpId="1" build="allAtOnce"/>
      <p:bldP spid="68678" grpId="0"/>
      <p:bldP spid="68679" grpId="0"/>
      <p:bldP spid="686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48443"/>
            <a:ext cx="9138700" cy="5145088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392163" y="988368"/>
            <a:ext cx="6912768" cy="3240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Tuấn là một người rất thích chơi bi nên bạn ấy thường sưu tầm những viên bi rồi bỏ vào 4 hộp khác nhau, biết số bi trong mỗi hộp lần lượt là 203, 127, 97, 173.</a:t>
            </a:r>
          </a:p>
          <a:p>
            <a:pPr marL="342900" indent="-342900">
              <a:buAutoNum type="alphaLcParenR"/>
            </a:pP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 có thể chia số bi trong mỗi hộp thành 3 phần bằng nhau được không? Giải thích.</a:t>
            </a:r>
          </a:p>
          <a:p>
            <a:pPr marL="342900" indent="-342900">
              <a:buAutoNum type="alphaLcParenR"/>
            </a:pP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Tuấn rủ thêm 2 bạn cùng chơi bi thì có thể chia đều tổng số bi cho mỗi người được không?</a:t>
            </a:r>
          </a:p>
          <a:p>
            <a:pPr marL="342900" indent="-342900">
              <a:buAutoNum type="alphaLcParenR"/>
            </a:pP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Tuấn rủ thêm 8 bạn cùng chơi bi thì có thể chia đều tổng số bi cho mỗi người được không?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8378" y="340296"/>
            <a:ext cx="15121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7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 descr="Green marble"/>
          <p:cNvSpPr txBox="1">
            <a:spLocks noChangeArrowheads="1"/>
          </p:cNvSpPr>
          <p:nvPr/>
        </p:nvSpPr>
        <p:spPr bwMode="auto">
          <a:xfrm>
            <a:off x="2133970" y="686012"/>
            <a:ext cx="5182500" cy="64633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về nhà:</a:t>
            </a:r>
            <a:endParaRPr lang="en-US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6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635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1367516" y="1642244"/>
            <a:ext cx="694969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 b="1" u="sng" dirty="0">
              <a:latin typeface=".VnTimeH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b="1" dirty="0"/>
              <a:t> </a:t>
            </a:r>
            <a:r>
              <a:rPr lang="en-US" altLang="en-US" b="1" dirty="0" err="1"/>
              <a:t>Nắm</a:t>
            </a:r>
            <a:r>
              <a:rPr lang="en-US" altLang="en-US" b="1" dirty="0"/>
              <a:t> </a:t>
            </a:r>
            <a:r>
              <a:rPr lang="en-US" altLang="en-US" b="1" dirty="0" err="1"/>
              <a:t>chắc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hiệu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chia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hết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3,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9.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b="1" dirty="0"/>
              <a:t> </a:t>
            </a:r>
            <a:r>
              <a:rPr lang="en-US" altLang="en-US" b="1" dirty="0" err="1"/>
              <a:t>Nhận</a:t>
            </a:r>
            <a:r>
              <a:rPr lang="en-US" altLang="en-US" b="1" dirty="0"/>
              <a:t> </a:t>
            </a:r>
            <a:r>
              <a:rPr lang="en-US" altLang="en-US" b="1" dirty="0" err="1"/>
              <a:t>biết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một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có</a:t>
            </a:r>
            <a:r>
              <a:rPr lang="en-US" altLang="en-US" b="1" dirty="0"/>
              <a:t> hay </a:t>
            </a:r>
            <a:r>
              <a:rPr lang="en-US" altLang="en-US" b="1" dirty="0" err="1"/>
              <a:t>không</a:t>
            </a:r>
            <a:r>
              <a:rPr lang="en-US" altLang="en-US" b="1" dirty="0"/>
              <a:t> chia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err="1"/>
              <a:t>hết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3, </a:t>
            </a:r>
            <a:r>
              <a:rPr lang="en-US" altLang="en-US" b="1" dirty="0" err="1"/>
              <a:t>cho</a:t>
            </a:r>
            <a:r>
              <a:rPr lang="en-US" altLang="en-US" b="1" dirty="0"/>
              <a:t> 9.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b="1" dirty="0"/>
              <a:t>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bài</a:t>
            </a:r>
            <a:r>
              <a:rPr lang="en-US" altLang="en-US" b="1" dirty="0"/>
              <a:t> </a:t>
            </a:r>
            <a:r>
              <a:rPr lang="en-US" altLang="en-US" b="1" dirty="0" err="1"/>
              <a:t>tập</a:t>
            </a:r>
            <a:r>
              <a:rPr lang="en-US" altLang="en-US" b="1" dirty="0"/>
              <a:t> </a:t>
            </a:r>
            <a:r>
              <a:rPr lang="vi-VN" altLang="en-US" b="1" dirty="0" smtClean="0"/>
              <a:t>1,</a:t>
            </a:r>
            <a:r>
              <a:rPr lang="en-US" altLang="en-US" b="1" smtClean="0"/>
              <a:t>2</a:t>
            </a:r>
            <a:r>
              <a:rPr lang="vi-VN" altLang="en-US" b="1" smtClean="0"/>
              <a:t>/ </a:t>
            </a:r>
            <a:r>
              <a:rPr lang="vi-VN" altLang="en-US" b="1" dirty="0" smtClean="0"/>
              <a:t>SGK</a:t>
            </a:r>
            <a:r>
              <a:rPr lang="en-US" altLang="en-US" b="1" dirty="0" smtClean="0"/>
              <a:t>.</a:t>
            </a:r>
            <a:endParaRPr lang="en-US" altLang="en-US" b="1" dirty="0"/>
          </a:p>
          <a:p>
            <a:pPr eaLnBrk="1" hangingPunct="1"/>
            <a:r>
              <a:rPr lang="en-US" altLang="en-US" b="1" dirty="0" err="1" smtClean="0"/>
              <a:t>Tiết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sau</a:t>
            </a:r>
            <a:r>
              <a:rPr lang="en-US" altLang="en-US" b="1" dirty="0" smtClean="0"/>
              <a:t>: </a:t>
            </a:r>
            <a:r>
              <a:rPr lang="en-US" altLang="en-US" b="1" dirty="0" err="1" smtClean="0"/>
              <a:t>Luyện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tập</a:t>
            </a:r>
            <a:r>
              <a:rPr lang="en-US" altLang="en-US" b="1" dirty="0"/>
              <a:t>.</a:t>
            </a:r>
            <a:endParaRPr lang="en-US" altLang="en-US" sz="3200" b="1" dirty="0">
              <a:latin typeface=".VnTime" pitchFamily="34" charset="0"/>
            </a:endParaRPr>
          </a:p>
        </p:txBody>
      </p:sp>
      <p:pic>
        <p:nvPicPr>
          <p:cNvPr id="24582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91" y="3830232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6" y="1955134"/>
            <a:ext cx="2319740" cy="26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9" y="-419517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956" y="514509"/>
            <a:ext cx="3124743" cy="132384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94" y="4172736"/>
            <a:ext cx="2124443" cy="8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4228" y="4579128"/>
            <a:ext cx="609706" cy="5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1"/>
            <a:ext cx="9126535" cy="51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3" y="-299178"/>
            <a:ext cx="2939823" cy="25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34" y="3336690"/>
            <a:ext cx="1733473" cy="13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47" y="2336141"/>
            <a:ext cx="1534573" cy="1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80" y="1932808"/>
            <a:ext cx="1476279" cy="11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" y="3703037"/>
            <a:ext cx="990771" cy="9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724435" y="1343439"/>
            <a:ext cx="6030262" cy="1200700"/>
          </a:xfrm>
          <a:prstGeom prst="rect">
            <a:avLst/>
          </a:prstGeom>
          <a:noFill/>
        </p:spPr>
        <p:txBody>
          <a:bodyPr wrap="none" lIns="91458" tIns="45729" rIns="91458" bIns="457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98" y="1602125"/>
            <a:ext cx="4763327" cy="42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8605242" y="1602125"/>
            <a:ext cx="360040" cy="33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-0.12284 L 0.34965 -0.3308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65 -0.33055 L 0.52916 -0.3990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76" y="59646"/>
            <a:ext cx="9145588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91" y="1909399"/>
            <a:ext cx="9819819" cy="3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72" y="-34185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1472" y="3088167"/>
            <a:ext cx="5375915" cy="1631234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720 +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1258  b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3580 - 255</a:t>
            </a:r>
            <a:r>
              <a:rPr lang="en-US" altLang="en-US" sz="44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2644" y="916360"/>
            <a:ext cx="3124743" cy="5232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b) 3580 - 255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-836"/>
            <a:ext cx="1657638" cy="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1"/>
            <a:ext cx="9145588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91" y="1909399"/>
            <a:ext cx="9819819" cy="3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6" y="-453818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526" y="3339527"/>
            <a:ext cx="4496581" cy="95412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VNI-Times" pitchFamily="2" charset="0"/>
              </a:rPr>
              <a:t>: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-836"/>
            <a:ext cx="1657638" cy="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34992"/>
              </p:ext>
            </p:extLst>
          </p:nvPr>
        </p:nvGraphicFramePr>
        <p:xfrm>
          <a:off x="2372075" y="3816590"/>
          <a:ext cx="16811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10" imgW="545863" imgH="241195" progId="Equation.DSMT4">
                  <p:embed/>
                </p:oleObj>
              </mc:Choice>
              <mc:Fallback>
                <p:oleObj name="Equation" r:id="rId10" imgW="545863" imgH="241195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075" y="3816590"/>
                        <a:ext cx="16811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36696"/>
              </p:ext>
            </p:extLst>
          </p:nvPr>
        </p:nvGraphicFramePr>
        <p:xfrm>
          <a:off x="3979863" y="588963"/>
          <a:ext cx="17081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12" imgW="965160" imgH="253800" progId="Equation.DSMT4">
                  <p:embed/>
                </p:oleObj>
              </mc:Choice>
              <mc:Fallback>
                <p:oleObj name="Equation" r:id="rId12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79863" y="588963"/>
                        <a:ext cx="170815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2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1"/>
            <a:ext cx="9145588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91" y="1909399"/>
            <a:ext cx="9819819" cy="3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6" y="-453818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7691" y="3334413"/>
            <a:ext cx="5400600" cy="116956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VNI-Times" pitchFamily="2" charset="0"/>
              </a:rPr>
              <a:t>X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3.11.9 +7.9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9;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4641" y="396024"/>
            <a:ext cx="3240361" cy="160045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( 3.11.9 +7.9)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9;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3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-836"/>
            <a:ext cx="1657638" cy="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8" y="0"/>
            <a:ext cx="9138700" cy="5145088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779456" y="927556"/>
            <a:ext cx="5967962" cy="1935485"/>
          </a:xfrm>
          <a:prstGeom prst="cloudCallout">
            <a:avLst>
              <a:gd name="adj1" fmla="val 29745"/>
              <a:gd name="adj2" fmla="val 71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altLang="en-US" sz="2400" b="0"/>
          </a:p>
        </p:txBody>
      </p:sp>
      <p:pic>
        <p:nvPicPr>
          <p:cNvPr id="7" name="Picture 15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89" y="2773981"/>
            <a:ext cx="3217252" cy="23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298" y="15404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1141560" y="268288"/>
            <a:ext cx="2592738" cy="58479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3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phá</a:t>
            </a:r>
            <a:endParaRPr lang="zh-CN" altLang="en-US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9" name="直接连接符 25">
            <a:extLst>
              <a:ext uri="{FF2B5EF4-FFF2-40B4-BE49-F238E27FC236}">
                <a16:creationId xmlns:a16="http://schemas.microsoft.com/office/drawing/2014/main" xmlns="" id="{F599728D-24B5-4FA0-8D0B-6D961CE162D1}"/>
              </a:ext>
            </a:extLst>
          </p:cNvPr>
          <p:cNvCxnSpPr/>
          <p:nvPr/>
        </p:nvCxnSpPr>
        <p:spPr>
          <a:xfrm>
            <a:off x="468338" y="927556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93768" y="816476"/>
            <a:ext cx="48991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 smtClean="0">
                <a:solidFill>
                  <a:srgbClr val="3333FF"/>
                </a:solidFill>
                <a:latin typeface="VNI-Brush" pitchFamily="2" charset="0"/>
              </a:rPr>
              <a:t>CHỦ ĐỀ:</a:t>
            </a:r>
            <a:endParaRPr lang="en-US" sz="6600" b="1" i="1" dirty="0">
              <a:solidFill>
                <a:srgbClr val="3333FF"/>
              </a:solidFill>
              <a:latin typeface="VNI-Brush" pitchFamily="2" charset="0"/>
            </a:endParaRPr>
          </a:p>
        </p:txBody>
      </p:sp>
      <p:sp>
        <p:nvSpPr>
          <p:cNvPr id="4099" name="WordArt 12"/>
          <p:cNvSpPr>
            <a:spLocks noChangeArrowheads="1" noChangeShapeType="1" noTextEdit="1"/>
          </p:cNvSpPr>
          <p:nvPr/>
        </p:nvSpPr>
        <p:spPr bwMode="auto">
          <a:xfrm>
            <a:off x="266747" y="2364935"/>
            <a:ext cx="8612095" cy="7836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DẤU HIỆU CHIA HẾT CHO 2, CHO 5, CHO 3, CHO 9 (T2)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2547933" y="2547933"/>
            <a:ext cx="5145088" cy="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549228" y="2548728"/>
            <a:ext cx="5145088" cy="4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16674"/>
            <a:ext cx="9145588" cy="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5145088"/>
            <a:ext cx="9145588" cy="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0306" y="196280"/>
            <a:ext cx="2931107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772344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6410" y="700336"/>
            <a:ext cx="6991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378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8418" y="1543899"/>
            <a:ext cx="2712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Times New Roman" pitchFamily="18" charset="0"/>
              </a:rPr>
              <a:t>378 = </a:t>
            </a:r>
            <a:r>
              <a:rPr lang="en-US" altLang="en-US" sz="2000" dirty="0">
                <a:latin typeface="Times New Roman" pitchFamily="18" charset="0"/>
              </a:rPr>
              <a:t>3.100 + 7.10 + 8</a:t>
            </a:r>
            <a:endParaRPr lang="vi-VN" alt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5859" y="1956410"/>
            <a:ext cx="376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itchFamily="18" charset="0"/>
              </a:rPr>
              <a:t>= 3.(99 + 1) + 7.(9 + 1) + 8</a:t>
            </a:r>
            <a:endParaRPr lang="vi-VN" altLang="en-US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0466" y="2860576"/>
            <a:ext cx="4032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 smtClean="0">
                <a:latin typeface="Times New Roman" pitchFamily="18" charset="0"/>
              </a:rPr>
              <a:t>= (</a:t>
            </a:r>
            <a:r>
              <a:rPr lang="en-US" altLang="en-US" sz="2000" dirty="0">
                <a:latin typeface="Times New Roman" pitchFamily="18" charset="0"/>
              </a:rPr>
              <a:t>3.11.9 + 7.9) </a:t>
            </a:r>
            <a:r>
              <a:rPr lang="en-US" altLang="en-US" sz="2000" dirty="0" smtClean="0">
                <a:latin typeface="Times New Roman" pitchFamily="18" charset="0"/>
              </a:rPr>
              <a:t>+ (3 </a:t>
            </a:r>
            <a:r>
              <a:rPr lang="en-US" altLang="en-US" sz="2000" dirty="0">
                <a:latin typeface="Times New Roman" pitchFamily="18" charset="0"/>
              </a:rPr>
              <a:t>+ 7  +  </a:t>
            </a:r>
            <a:r>
              <a:rPr lang="en-US" altLang="en-US" sz="2000" dirty="0" smtClean="0">
                <a:latin typeface="Times New Roman" pitchFamily="18" charset="0"/>
              </a:rPr>
              <a:t>8)</a:t>
            </a:r>
            <a:endParaRPr lang="vi-VN" altLang="en-US" sz="2000" dirty="0"/>
          </a:p>
          <a:p>
            <a:pPr eaLnBrk="1" hangingPunct="1"/>
            <a:endParaRPr lang="vi-V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40346" y="3436640"/>
            <a:ext cx="8280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378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3.11.9 + 7.9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+ 7 + 8 = 18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20466" y="2388458"/>
            <a:ext cx="376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itchFamily="18" charset="0"/>
              </a:rPr>
              <a:t>= 3.99 </a:t>
            </a:r>
            <a:r>
              <a:rPr lang="en-US" altLang="en-US" sz="2000" dirty="0" smtClean="0">
                <a:latin typeface="Times New Roman" pitchFamily="18" charset="0"/>
              </a:rPr>
              <a:t> + 7.9 + 3 + </a:t>
            </a:r>
            <a:r>
              <a:rPr lang="en-US" altLang="en-US" sz="2000" dirty="0">
                <a:latin typeface="Times New Roman" pitchFamily="18" charset="0"/>
              </a:rPr>
              <a:t>7  +  8</a:t>
            </a:r>
            <a:endParaRPr lang="vi-V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2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2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heme/theme1.xml><?xml version="1.0" encoding="utf-8"?>
<a:theme xmlns:a="http://schemas.openxmlformats.org/drawingml/2006/main" name="1_自定义设计方案">
  <a:themeElements>
    <a:clrScheme name="自定义 1124">
      <a:dk1>
        <a:sysClr val="windowText" lastClr="000000"/>
      </a:dk1>
      <a:lt1>
        <a:sysClr val="window" lastClr="FFFFFF"/>
      </a:lt1>
      <a:dk2>
        <a:srgbClr val="E66C7D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1018</Words>
  <Application>Microsoft Office PowerPoint</Application>
  <PresentationFormat>Custom</PresentationFormat>
  <Paragraphs>174</Paragraphs>
  <Slides>19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1_自定义设计方案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http://www.ypppt.com/</dc:description>
  <cp:lastModifiedBy/>
  <cp:revision>1</cp:revision>
  <dcterms:created xsi:type="dcterms:W3CDTF">2016-10-17T14:00:15Z</dcterms:created>
  <dcterms:modified xsi:type="dcterms:W3CDTF">2021-10-07T01:11:16Z</dcterms:modified>
</cp:coreProperties>
</file>