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57" r:id="rId4"/>
    <p:sldId id="280" r:id="rId5"/>
    <p:sldId id="400" r:id="rId6"/>
    <p:sldId id="332" r:id="rId7"/>
    <p:sldId id="337" r:id="rId8"/>
    <p:sldId id="354" r:id="rId9"/>
    <p:sldId id="350" r:id="rId10"/>
    <p:sldId id="310" r:id="rId11"/>
    <p:sldId id="262" r:id="rId12"/>
    <p:sldId id="414" r:id="rId13"/>
    <p:sldId id="401" r:id="rId14"/>
    <p:sldId id="265" r:id="rId15"/>
    <p:sldId id="402" r:id="rId16"/>
    <p:sldId id="369" r:id="rId17"/>
    <p:sldId id="389" r:id="rId18"/>
    <p:sldId id="390" r:id="rId19"/>
    <p:sldId id="391" r:id="rId20"/>
    <p:sldId id="393" r:id="rId21"/>
    <p:sldId id="395" r:id="rId22"/>
    <p:sldId id="394" r:id="rId23"/>
    <p:sldId id="397" r:id="rId24"/>
    <p:sldId id="396" r:id="rId25"/>
    <p:sldId id="398" r:id="rId26"/>
    <p:sldId id="399" r:id="rId27"/>
    <p:sldId id="367" r:id="rId28"/>
    <p:sldId id="368" r:id="rId29"/>
    <p:sldId id="412" r:id="rId30"/>
    <p:sldId id="365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AC40"/>
    <a:srgbClr val="D80E2B"/>
    <a:srgbClr val="7BC39D"/>
    <a:srgbClr val="ACD9C1"/>
    <a:srgbClr val="1B2F47"/>
    <a:srgbClr val="00B0CC"/>
    <a:srgbClr val="008A9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04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DB611-38FA-45E6-929A-B6836CA75E8D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125A3-77AE-496B-B04C-07CB24D2E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46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816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127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781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533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721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993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23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19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987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828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20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683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43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7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295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E250-A424-47F8-BD09-582B9F858B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50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E250-A424-47F8-BD09-582B9F858B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57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E250-A424-47F8-BD09-582B9F858B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26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E250-A424-47F8-BD09-582B9F858B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59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E250-A424-47F8-BD09-582B9F858B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72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E250-A424-47F8-BD09-582B9F858B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3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E250-A424-47F8-BD09-582B9F858B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9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E250-A424-47F8-BD09-582B9F858B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01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E250-A424-47F8-BD09-582B9F858B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18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E250-A424-47F8-BD09-582B9F858B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86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E250-A424-47F8-BD09-582B9F858B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10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20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51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46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4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10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7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1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07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50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49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60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6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03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1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49F5-E295-4CA3-AAB8-6147C82D97E7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53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0E250-A424-47F8-BD09-582B9F858B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CA0B1-CB1C-42C2-A655-ED956EB78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9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5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50.jpe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919414" y="605386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*TRÒ CHƠI VUI*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85838" y="1528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WordArt 8"/>
          <p:cNvSpPr>
            <a:spLocks noChangeArrowheads="1" noChangeShapeType="1" noTextEdit="1"/>
          </p:cNvSpPr>
          <p:nvPr/>
        </p:nvSpPr>
        <p:spPr bwMode="auto">
          <a:xfrm>
            <a:off x="2571750" y="885825"/>
            <a:ext cx="6617646" cy="6773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prstShdw prst="shdw13" dist="63500" dir="13987806">
                    <a:srgbClr val="FFFF00">
                      <a:alpha val="50000"/>
                    </a:srgbClr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H</a:t>
            </a:r>
            <a:r>
              <a:rPr lang="en-US" sz="3600" b="1" kern="10" dirty="0">
                <a:solidFill>
                  <a:srgbClr val="FF33CC"/>
                </a:solidFill>
                <a:effectLst>
                  <a:prstShdw prst="shdw13" dist="63500" dir="13987806">
                    <a:srgbClr val="FFFF00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srgbClr val="FF33CC"/>
              </a:solidFill>
              <a:effectLst>
                <a:prstShdw prst="shdw13" dist="63500" dir="13987806">
                  <a:srgbClr val="FFFF00">
                    <a:alpha val="50000"/>
                  </a:srgbClr>
                </a:prst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Cloud Callout 3">
            <a:extLst>
              <a:ext uri="{FF2B5EF4-FFF2-40B4-BE49-F238E27FC236}">
                <a16:creationId xmlns:a16="http://schemas.microsoft.com/office/drawing/2014/main" id="{E8F6587F-A25D-4243-8D78-934DFABBB452}"/>
              </a:ext>
            </a:extLst>
          </p:cNvPr>
          <p:cNvSpPr/>
          <p:nvPr/>
        </p:nvSpPr>
        <p:spPr>
          <a:xfrm>
            <a:off x="1927807" y="1721544"/>
            <a:ext cx="8903348" cy="4173938"/>
          </a:xfrm>
          <a:prstGeom prst="cloudCallout">
            <a:avLst>
              <a:gd name="adj1" fmla="val -50941"/>
              <a:gd name="adj2" fmla="val 68227"/>
            </a:avLst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	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Lắng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tích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giả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Lê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Phú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Hải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kết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ghi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mà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28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	Khi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kết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thúc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ai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ghi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nhiều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nhất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phần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quà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9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62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sp>
        <p:nvSpPr>
          <p:cNvPr id="26" name="5"/>
          <p:cNvSpPr/>
          <p:nvPr/>
        </p:nvSpPr>
        <p:spPr>
          <a:xfrm flipH="1">
            <a:off x="404972" y="366291"/>
            <a:ext cx="8096960" cy="1646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C. </a:t>
            </a:r>
            <a:r>
              <a:rPr lang="en-US" altLang="zh-CN" sz="4400" b="1" dirty="0">
                <a:solidFill>
                  <a:srgbClr val="74AC4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ĐỌC VĂN BẢN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74AC4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VÀ THỰC HÀNH TIẾNG VIỆT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74AC40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9765346" y="623505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 l="25840" t="33467" r="24765" b="10000"/>
          <a:stretch>
            <a:fillRect/>
          </a:stretch>
        </p:blipFill>
        <p:spPr bwMode="auto">
          <a:xfrm>
            <a:off x="-30815" y="-113211"/>
            <a:ext cx="12192000" cy="688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A picture containing text, decorated&#10;&#10;Description automatically generated">
            <a:extLst>
              <a:ext uri="{FF2B5EF4-FFF2-40B4-BE49-F238E27FC236}">
                <a16:creationId xmlns:a16="http://schemas.microsoft.com/office/drawing/2014/main" id="{D3D9DEF0-A310-444F-A0D0-EE980CAC37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5" b="40289" l="9990" r="89806">
                        <a14:foregroundMark x1="50917" y1="19639" x2="54230" y2="26498"/>
                        <a14:foregroundMark x1="54230" y1="26498" x2="53772" y2="25199"/>
                        <a14:foregroundMark x1="64781" y1="17292" x2="67227" y2="22563"/>
                        <a14:foregroundMark x1="75943" y1="12166" x2="76962" y2="23899"/>
                        <a14:foregroundMark x1="31855" y1="31047" x2="34149" y2="33682"/>
                        <a14:foregroundMark x1="28135" y1="39422" x2="35780" y2="38087"/>
                        <a14:foregroundMark x1="27115" y1="34152" x2="35474" y2="38664"/>
                        <a14:foregroundMark x1="35474" y1="38664" x2="29409" y2="32527"/>
                        <a14:foregroundMark x1="29409" y1="32527" x2="33282" y2="32383"/>
                        <a14:foregroundMark x1="47808" y1="31516" x2="41386" y2="37690"/>
                        <a14:foregroundMark x1="41386" y1="37690" x2="49439" y2="32347"/>
                        <a14:foregroundMark x1="49439" y1="32347" x2="44495" y2="30181"/>
                        <a14:foregroundMark x1="52956" y1="31372" x2="64781" y2="31408"/>
                        <a14:foregroundMark x1="64781" y1="31408" x2="56575" y2="38664"/>
                        <a14:foregroundMark x1="56575" y1="38664" x2="53772" y2="38845"/>
                        <a14:foregroundMark x1="68502" y1="27401" x2="69317" y2="35957"/>
                        <a14:foregroundMark x1="69317" y1="35957" x2="79766" y2="34477"/>
                        <a14:foregroundMark x1="79766" y1="34477" x2="82977" y2="37942"/>
                        <a14:foregroundMark x1="82569" y1="35596" x2="86290" y2="39567"/>
                        <a14:foregroundMark x1="16514" y1="14946" x2="17788" y2="17004"/>
                        <a14:foregroundMark x1="16972" y1="14224" x2="26911" y2="14477"/>
                        <a14:foregroundMark x1="26911" y1="14477" x2="27931" y2="14224"/>
                        <a14:foregroundMark x1="21305" y1="14079" x2="27931" y2="14224"/>
                        <a14:foregroundMark x1="82977" y1="33249" x2="82773" y2="35451"/>
                        <a14:foregroundMark x1="41998" y1="40000" x2="48624" y2="40144"/>
                        <a14:foregroundMark x1="52345" y1="40289" x2="58767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267"/>
          <a:stretch/>
        </p:blipFill>
        <p:spPr>
          <a:xfrm>
            <a:off x="0" y="268456"/>
            <a:ext cx="6902255" cy="39719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A372B9-A3F3-EC43-9E9D-DAACF158AA85}"/>
              </a:ext>
            </a:extLst>
          </p:cNvPr>
          <p:cNvSpPr txBox="1"/>
          <p:nvPr/>
        </p:nvSpPr>
        <p:spPr>
          <a:xfrm>
            <a:off x="0" y="382362"/>
            <a:ext cx="348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22AF54-444D-314C-981F-067A81AF2ED9}"/>
              </a:ext>
            </a:extLst>
          </p:cNvPr>
          <p:cNvSpPr txBox="1"/>
          <p:nvPr/>
        </p:nvSpPr>
        <p:spPr>
          <a:xfrm>
            <a:off x="294679" y="4753651"/>
            <a:ext cx="413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(Truyện cổ tích)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A9E73-4E1F-40E5-A4E0-F394CF6E4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76" y="268456"/>
            <a:ext cx="5377209" cy="62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244" descr="23">
            <a:extLst>
              <a:ext uri="{FF2B5EF4-FFF2-40B4-BE49-F238E27FC236}">
                <a16:creationId xmlns:a16="http://schemas.microsoft.com/office/drawing/2014/main" id="{3E1B6486-9E83-1A46-A3EA-45A905FCD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0"/>
            <a:ext cx="11869783" cy="65967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31CF4D6-F9CB-3F4D-899C-3CC56AFC72D0}"/>
              </a:ext>
            </a:extLst>
          </p:cNvPr>
          <p:cNvSpPr txBox="1">
            <a:spLocks/>
          </p:cNvSpPr>
          <p:nvPr/>
        </p:nvSpPr>
        <p:spPr>
          <a:xfrm>
            <a:off x="1589314" y="543870"/>
            <a:ext cx="8721634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498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005" y="234454"/>
            <a:ext cx="1552028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1.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Đọc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1977" y="781903"/>
            <a:ext cx="2137954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Cách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đọc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1976" y="1494348"/>
            <a:ext cx="78816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- T</a:t>
            </a:r>
            <a:r>
              <a:rPr kumimoji="0" lang="vi-V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o, rõ ràng, nhấn mạnh những chiến công của Thạch Sanh.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1975" y="3064008"/>
            <a:ext cx="7881632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biệt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vi-V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giọng: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Người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kumimoji="0" lang="vi-V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+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Lời</a:t>
            </a:r>
            <a:r>
              <a:rPr kumimoji="0" lang="en-US" sz="3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thoại</a:t>
            </a:r>
            <a:r>
              <a:rPr kumimoji="0" lang="en-US" sz="3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của</a:t>
            </a:r>
            <a:r>
              <a:rPr kumimoji="0" lang="en-US" sz="3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nhân</a:t>
            </a:r>
            <a:r>
              <a:rPr kumimoji="0" lang="en-US" sz="3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vật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83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7" name="MH_Others_1"/>
          <p:cNvSpPr txBox="1"/>
          <p:nvPr>
            <p:custDataLst>
              <p:tags r:id="rId1"/>
            </p:custDataLst>
          </p:nvPr>
        </p:nvSpPr>
        <p:spPr>
          <a:xfrm>
            <a:off x="1972524" y="2181198"/>
            <a:ext cx="8048649" cy="135421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600" normalizeH="0" baseline="0" noProof="0" dirty="0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LUYỆN</a:t>
            </a:r>
            <a:r>
              <a:rPr kumimoji="0" lang="en-US" altLang="zh-CN" sz="8800" b="0" i="0" u="none" strike="noStrike" kern="1200" cap="none" spc="600" normalizeH="0" noProof="0" dirty="0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TẬP</a:t>
            </a:r>
            <a:endParaRPr kumimoji="0" lang="zh-CN" altLang="en-US" sz="8800" b="0" i="0" u="none" strike="noStrike" kern="1200" cap="none" spc="600" normalizeH="0" baseline="0" noProof="0" dirty="0">
              <a:ln>
                <a:noFill/>
              </a:ln>
              <a:solidFill>
                <a:srgbClr val="74AC40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8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585911" y="257175"/>
            <a:ext cx="9201151" cy="2071687"/>
          </a:xfrm>
          <a:prstGeom prst="round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Truyện cổ tích thường có yếu tố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ảo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và…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57650" y="4586288"/>
            <a:ext cx="3343275" cy="9144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585911" y="257175"/>
            <a:ext cx="9201151" cy="2071687"/>
          </a:xfrm>
          <a:prstGeom prst="round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25686" y="4572433"/>
            <a:ext cx="3343275" cy="9144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phận</a:t>
            </a:r>
          </a:p>
        </p:txBody>
      </p:sp>
    </p:spTree>
    <p:extLst>
      <p:ext uri="{BB962C8B-B14F-4D97-AF65-F5344CB8AC3E}">
        <p14:creationId xmlns:p14="http://schemas.microsoft.com/office/powerpoint/2010/main" val="227231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585911" y="257175"/>
            <a:ext cx="9201151" cy="2071687"/>
          </a:xfrm>
          <a:prstGeom prst="round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 truyện cổ 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thường được chia thành mấy tuyến?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75423" y="5168117"/>
            <a:ext cx="3343275" cy="9144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tuyến</a:t>
            </a:r>
          </a:p>
        </p:txBody>
      </p:sp>
    </p:spTree>
    <p:extLst>
      <p:ext uri="{BB962C8B-B14F-4D97-AF65-F5344CB8AC3E}">
        <p14:creationId xmlns:p14="http://schemas.microsoft.com/office/powerpoint/2010/main" val="234501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585911" y="257175"/>
            <a:ext cx="9201151" cy="2071687"/>
          </a:xfrm>
          <a:prstGeom prst="round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chi tiết, sự việc thường có tính </a:t>
            </a:r>
            <a:r>
              <a:rPr lang="vi-VN" sz="4000" dirty="0">
                <a:solidFill>
                  <a:srgbClr val="D80E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ảo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57650" y="4586288"/>
            <a:ext cx="3343275" cy="9144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D80E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đường</a:t>
            </a:r>
            <a:endParaRPr lang="en-US" sz="3600" dirty="0">
              <a:solidFill>
                <a:srgbClr val="D80E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47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585911" y="257175"/>
            <a:ext cx="9201151" cy="2071687"/>
          </a:xfrm>
          <a:prstGeom prst="round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Truyện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kể theo trật tự thời gian…………..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57650" y="4586288"/>
            <a:ext cx="3343275" cy="9144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80E2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1022946" y="1962040"/>
            <a:ext cx="5188843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0"/>
          <p:cNvSpPr txBox="1"/>
          <p:nvPr/>
        </p:nvSpPr>
        <p:spPr>
          <a:xfrm>
            <a:off x="0" y="182612"/>
            <a:ext cx="7234737" cy="1912318"/>
          </a:xfrm>
          <a:prstGeom prst="rect">
            <a:avLst/>
          </a:prstGeom>
          <a:noFill/>
        </p:spPr>
        <p:txBody>
          <a:bodyPr wrap="none" lIns="65024" tIns="32512" rIns="65024" bIns="32512">
            <a:spAutoFit/>
          </a:bodyPr>
          <a:lstStyle/>
          <a:p>
            <a:pPr>
              <a:buNone/>
            </a:pPr>
            <a:r>
              <a:rPr lang="en-US" altLang="zh-CN" sz="6000" b="1" cap="all" dirty="0">
                <a:solidFill>
                  <a:srgbClr val="74AC4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all" dirty="0" err="1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cap="all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7:</a:t>
            </a:r>
          </a:p>
          <a:p>
            <a:pPr algn="ctr">
              <a:buNone/>
            </a:pPr>
            <a:r>
              <a:rPr lang="en-US" altLang="zh-CN" sz="6000" b="1" cap="all" dirty="0">
                <a:solidFill>
                  <a:srgbClr val="74AC4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THẾ GIỚI CỔ TÍCH</a:t>
            </a:r>
            <a:endParaRPr lang="zh-CN" altLang="en-US" sz="6000" b="1" cap="all" dirty="0">
              <a:solidFill>
                <a:srgbClr val="74AC4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B3785-0910-4805-940C-1FEED64A8032}"/>
              </a:ext>
            </a:extLst>
          </p:cNvPr>
          <p:cNvSpPr txBox="1"/>
          <p:nvPr/>
        </p:nvSpPr>
        <p:spPr>
          <a:xfrm>
            <a:off x="330926" y="2080565"/>
            <a:ext cx="1976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86: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F6E749D4-66A4-470A-806D-ABF1B90C7CCF}"/>
              </a:ext>
            </a:extLst>
          </p:cNvPr>
          <p:cNvSpPr/>
          <p:nvPr/>
        </p:nvSpPr>
        <p:spPr>
          <a:xfrm flipH="1">
            <a:off x="521070" y="2763347"/>
            <a:ext cx="6192593" cy="2459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GIỚI THIỆU BÀI HỌC,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TRI THỨC NGỮ VĂN,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THẠCH  SANH</a:t>
            </a:r>
          </a:p>
        </p:txBody>
      </p:sp>
    </p:spTree>
    <p:extLst>
      <p:ext uri="{BB962C8B-B14F-4D97-AF65-F5344CB8AC3E}">
        <p14:creationId xmlns:p14="http://schemas.microsoft.com/office/powerpoint/2010/main" val="8176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585911" y="257175"/>
            <a:ext cx="9201151" cy="2071687"/>
          </a:xfrm>
          <a:prstGeom prst="round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85064" y="5004929"/>
            <a:ext cx="7491988" cy="9144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xửa ngày xưa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4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585911" y="257175"/>
            <a:ext cx="9201151" cy="2071687"/>
          </a:xfrm>
          <a:prstGeom prst="round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7.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Tùy thuộc vào điều gì mà người kể chuyện có thể thay chi tiết trong lời kể?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57650" y="4586288"/>
            <a:ext cx="3343275" cy="9144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cảnh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8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101687" y="257175"/>
            <a:ext cx="9685375" cy="2071687"/>
          </a:xfrm>
          <a:prstGeom prst="round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 Ba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61AFDB3-9B65-4591-8032-CB55B7CC8712}"/>
              </a:ext>
            </a:extLst>
          </p:cNvPr>
          <p:cNvSpPr/>
          <p:nvPr/>
        </p:nvSpPr>
        <p:spPr>
          <a:xfrm>
            <a:off x="3694093" y="4263527"/>
            <a:ext cx="5363441" cy="271015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kumimoji="0" lang="en-US" sz="3600" b="1" i="1" u="none" strike="noStrike" kern="1200" cap="none" spc="0" normalizeH="0" noProof="0" dirty="0">
              <a:ln>
                <a:noFill/>
              </a:ln>
              <a:solidFill>
                <a:srgbClr val="D80E2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baseline="0" dirty="0" err="1">
                <a:solidFill>
                  <a:srgbClr val="D80E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i="1" dirty="0">
                <a:solidFill>
                  <a:srgbClr val="D80E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D80E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endParaRPr lang="en-US" sz="3600" b="1" i="1" dirty="0">
              <a:solidFill>
                <a:srgbClr val="D80E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D80E2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585911" y="257175"/>
            <a:ext cx="9201151" cy="2071687"/>
          </a:xfrm>
          <a:prstGeom prst="round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57649" y="4586288"/>
            <a:ext cx="5363441" cy="9144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D80E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8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585911" y="257175"/>
            <a:ext cx="9201151" cy="2071687"/>
          </a:xfrm>
          <a:prstGeom prst="round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57650" y="4586288"/>
            <a:ext cx="3343275" cy="9144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hậu.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1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1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9666514" y="4695371"/>
            <a:ext cx="2525486" cy="2162629"/>
          </a:xfrm>
          <a:prstGeom prst="rect">
            <a:avLst/>
          </a:prstGeom>
        </p:spPr>
      </p:pic>
      <p:sp>
        <p:nvSpPr>
          <p:cNvPr id="17" name="MH_Others_1"/>
          <p:cNvSpPr txBox="1"/>
          <p:nvPr>
            <p:custDataLst>
              <p:tags r:id="rId1"/>
            </p:custDataLst>
          </p:nvPr>
        </p:nvSpPr>
        <p:spPr>
          <a:xfrm>
            <a:off x="2071675" y="325433"/>
            <a:ext cx="8048649" cy="135421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600" normalizeH="0" baseline="0" noProof="0" dirty="0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VẬN</a:t>
            </a:r>
            <a:r>
              <a:rPr kumimoji="0" lang="en-US" altLang="zh-CN" sz="8800" b="0" i="0" u="none" strike="noStrike" kern="1200" cap="none" spc="600" normalizeH="0" noProof="0" dirty="0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DỤNG</a:t>
            </a:r>
            <a:endParaRPr kumimoji="0" lang="zh-CN" altLang="en-US" sz="8800" b="0" i="0" u="none" strike="noStrike" kern="1200" cap="none" spc="600" normalizeH="0" baseline="0" noProof="0" dirty="0">
              <a:ln>
                <a:noFill/>
              </a:ln>
              <a:solidFill>
                <a:srgbClr val="74AC40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504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226707"/>
            <a:ext cx="12192000" cy="163129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507004" y="1955668"/>
            <a:ext cx="9771960" cy="2946664"/>
          </a:xfrm>
          <a:prstGeom prst="cloudCallout">
            <a:avLst>
              <a:gd name="adj1" fmla="val -50941"/>
              <a:gd name="adj2" fmla="val 68227"/>
            </a:avLst>
          </a:prstGeom>
          <a:ln w="57150"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hãy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hỉ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ra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biệt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tích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truyền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thuyết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26" name="Picture 2" descr="MỘT SỐ KĨ THUẬT DẠY HỌC TÍCH CỰC">
            <a:extLst>
              <a:ext uri="{FF2B5EF4-FFF2-40B4-BE49-F238E27FC236}">
                <a16:creationId xmlns:a16="http://schemas.microsoft.com/office/drawing/2014/main" id="{E18F0E4E-FDA5-4C0B-A050-E5C0D23FE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21" y="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Digit 120">
            <a:extLst>
              <a:ext uri="{FF2B5EF4-FFF2-40B4-BE49-F238E27FC236}">
                <a16:creationId xmlns:a16="http://schemas.microsoft.com/office/drawing/2014/main" id="{25196E77-F377-4885-9D47-05E0D0033F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33564" y="0"/>
            <a:ext cx="2228215" cy="122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CE4F59-7126-46A0-8842-93C2352FB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4884" y="59745"/>
            <a:ext cx="611481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5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226707"/>
            <a:ext cx="12192000" cy="163129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498295" y="716791"/>
            <a:ext cx="9771960" cy="4215427"/>
          </a:xfrm>
          <a:prstGeom prst="cloudCallout">
            <a:avLst>
              <a:gd name="adj1" fmla="val -50941"/>
              <a:gd name="adj2" fmla="val 68227"/>
            </a:avLst>
          </a:prstGeom>
          <a:ln w="57150"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Trình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vẽ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kì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ảo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hoặc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kì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ảo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trí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tưởng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tưởng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i="1" kern="100" noProof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3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528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226707"/>
            <a:ext cx="12192000" cy="16312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80510" y="57307"/>
            <a:ext cx="4558561" cy="9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DẪN TỰ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1665" y="789827"/>
            <a:ext cx="97286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2303" y="3057384"/>
            <a:ext cx="9728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2303" y="4067146"/>
            <a:ext cx="9555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Tiếp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1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62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sp>
        <p:nvSpPr>
          <p:cNvPr id="26" name="5"/>
          <p:cNvSpPr/>
          <p:nvPr/>
        </p:nvSpPr>
        <p:spPr>
          <a:xfrm flipH="1">
            <a:off x="923587" y="1181185"/>
            <a:ext cx="5186035" cy="834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A.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Giới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thiệu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học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74AC40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9765346" y="623505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226707"/>
            <a:ext cx="12192000" cy="163129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337194" y="0"/>
            <a:ext cx="6589004" cy="2731168"/>
          </a:xfrm>
          <a:prstGeom prst="cloudCallout">
            <a:avLst>
              <a:gd name="adj1" fmla="val -50941"/>
              <a:gd name="adj2" fmla="val 68227"/>
            </a:avLst>
          </a:prstGeom>
          <a:ln w="57150"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“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giới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tích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”       </a:t>
            </a:r>
            <a:endParaRPr lang="en-US" sz="28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961" y="2826462"/>
            <a:ext cx="5408032" cy="3962581"/>
          </a:xfrm>
          <a:prstGeom prst="rect">
            <a:avLst/>
          </a:prstGeom>
        </p:spPr>
      </p:pic>
      <p:pic>
        <p:nvPicPr>
          <p:cNvPr id="1026" name="Picture 2" descr="Fahasa - Truyện Cổ Tích Việt Nam Dành Cho Thiếu Nhi - Thạch Sanh | Lazada.vn">
            <a:extLst>
              <a:ext uri="{FF2B5EF4-FFF2-40B4-BE49-F238E27FC236}">
                <a16:creationId xmlns:a16="http://schemas.microsoft.com/office/drawing/2014/main" id="{516CF928-AA75-4170-82AF-6487A97A1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37" y="149663"/>
            <a:ext cx="3110157" cy="368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[​IMG]">
            <a:extLst>
              <a:ext uri="{FF2B5EF4-FFF2-40B4-BE49-F238E27FC236}">
                <a16:creationId xmlns:a16="http://schemas.microsoft.com/office/drawing/2014/main" id="{1F911C6B-05D5-4FF4-98F0-2508A4988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42" y="2280492"/>
            <a:ext cx="3611392" cy="417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6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1.48148E-6 L 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226707"/>
            <a:ext cx="12192000" cy="163129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4297828"/>
            <a:ext cx="2570556" cy="2560172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4455386" y="160760"/>
            <a:ext cx="7519735" cy="3404936"/>
          </a:xfrm>
          <a:prstGeom prst="cloudCallout">
            <a:avLst>
              <a:gd name="adj1" fmla="val -50941"/>
              <a:gd name="adj2" fmla="val 68227"/>
            </a:avLst>
          </a:prstGeom>
          <a:ln w="57150"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Theo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ngày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nay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tích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trị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hay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sao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8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79" y="360948"/>
            <a:ext cx="4069683" cy="3404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562" y="4595085"/>
            <a:ext cx="2705100" cy="1685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273" y="4060622"/>
            <a:ext cx="2457450" cy="1866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41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62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sp>
        <p:nvSpPr>
          <p:cNvPr id="26" name="5"/>
          <p:cNvSpPr/>
          <p:nvPr/>
        </p:nvSpPr>
        <p:spPr>
          <a:xfrm flipH="1">
            <a:off x="923587" y="1181185"/>
            <a:ext cx="4964051" cy="834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B. Tri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ngữ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4AC40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74AC40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9765346" y="623505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6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" y="-326215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473177" y="5227230"/>
            <a:ext cx="12192000" cy="163129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4297828"/>
            <a:ext cx="2570556" cy="2560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0287000" y="5226707"/>
            <a:ext cx="1905000" cy="16312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47618" y="-140491"/>
            <a:ext cx="705196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1. </a:t>
            </a:r>
            <a:r>
              <a:rPr lang="en-US" sz="32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Khái</a:t>
            </a:r>
            <a:r>
              <a:rPr lang="en-US" sz="32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niệm</a:t>
            </a:r>
            <a:r>
              <a:rPr lang="en-US" sz="32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t</a:t>
            </a:r>
            <a:r>
              <a:rPr lang="vi-VN" sz="32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ruyện cổ tích</a:t>
            </a:r>
            <a:endParaRPr lang="en-US" sz="3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88961" y="69084"/>
            <a:ext cx="4043370" cy="914400"/>
          </a:xfrm>
          <a:prstGeom prst="roundRect">
            <a:avLst/>
          </a:prstGeom>
          <a:solidFill>
            <a:srgbClr val="ACD9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nhiều yếu tố hư cấu, kì ảo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988961" y="1154428"/>
            <a:ext cx="4043370" cy="1948358"/>
          </a:xfrm>
          <a:prstGeom prst="roundRect">
            <a:avLst/>
          </a:prstGeom>
          <a:solidFill>
            <a:srgbClr val="ACD9C1"/>
          </a:solidFill>
          <a:ln>
            <a:solidFill>
              <a:srgbClr val="7BC3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7988961" y="3635379"/>
            <a:ext cx="404337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cái nhìn về hiện thực</a:t>
            </a:r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012770" y="4741652"/>
            <a:ext cx="404337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 lộ quan niệm đạo đức, lẽ công bằng.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988961" y="5903986"/>
            <a:ext cx="404337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mơ về một cuộc sống tốt đẹp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8" name="Arc 7"/>
          <p:cNvSpPr/>
          <p:nvPr/>
        </p:nvSpPr>
        <p:spPr>
          <a:xfrm rot="15814180">
            <a:off x="2662868" y="1149791"/>
            <a:ext cx="1630993" cy="2635898"/>
          </a:xfrm>
          <a:prstGeom prst="arc">
            <a:avLst>
              <a:gd name="adj1" fmla="val 16200000"/>
              <a:gd name="adj2" fmla="val 1722363"/>
            </a:avLst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15814180">
            <a:off x="6776920" y="77364"/>
            <a:ext cx="1643110" cy="2205054"/>
          </a:xfrm>
          <a:prstGeom prst="arc">
            <a:avLst>
              <a:gd name="adj1" fmla="val 16200000"/>
              <a:gd name="adj2" fmla="val 1722363"/>
            </a:avLst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15814180" flipH="1">
            <a:off x="6603150" y="456850"/>
            <a:ext cx="1654981" cy="1808884"/>
          </a:xfrm>
          <a:prstGeom prst="arc">
            <a:avLst>
              <a:gd name="adj1" fmla="val 16200000"/>
              <a:gd name="adj2" fmla="val 1965007"/>
            </a:avLst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5814180" flipH="1">
            <a:off x="6191205" y="4679165"/>
            <a:ext cx="2200107" cy="1696372"/>
          </a:xfrm>
          <a:prstGeom prst="arc">
            <a:avLst>
              <a:gd name="adj1" fmla="val 14162604"/>
              <a:gd name="adj2" fmla="val 624653"/>
            </a:avLst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rot="13804807" flipH="1">
            <a:off x="6478293" y="3750342"/>
            <a:ext cx="1722985" cy="1826424"/>
          </a:xfrm>
          <a:prstGeom prst="arc">
            <a:avLst>
              <a:gd name="adj1" fmla="val 13246315"/>
              <a:gd name="adj2" fmla="val 624653"/>
            </a:avLst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rot="15814180">
            <a:off x="6776920" y="3527489"/>
            <a:ext cx="1643110" cy="2205054"/>
          </a:xfrm>
          <a:prstGeom prst="arc">
            <a:avLst>
              <a:gd name="adj1" fmla="val 16200000"/>
              <a:gd name="adj2" fmla="val 1722363"/>
            </a:avLst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789069" y="4330868"/>
            <a:ext cx="2774240" cy="914400"/>
          </a:xfrm>
          <a:prstGeom prst="roundRect">
            <a:avLst/>
          </a:prstGeom>
          <a:solidFill>
            <a:srgbClr val="D80E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</a:t>
            </a:r>
            <a:endParaRPr lang="en-US" sz="3200"/>
          </a:p>
        </p:txBody>
      </p:sp>
      <p:sp>
        <p:nvSpPr>
          <p:cNvPr id="25" name="Rounded Rectangle 24"/>
          <p:cNvSpPr/>
          <p:nvPr/>
        </p:nvSpPr>
        <p:spPr>
          <a:xfrm>
            <a:off x="3744179" y="879295"/>
            <a:ext cx="281913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l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oại truyện dân gian</a:t>
            </a:r>
            <a:endParaRPr lang="en-US" sz="3200"/>
          </a:p>
        </p:txBody>
      </p:sp>
      <p:sp>
        <p:nvSpPr>
          <p:cNvPr id="26" name="Arc 25"/>
          <p:cNvSpPr/>
          <p:nvPr/>
        </p:nvSpPr>
        <p:spPr>
          <a:xfrm rot="15814180" flipH="1">
            <a:off x="1877010" y="2198330"/>
            <a:ext cx="2951438" cy="2300304"/>
          </a:xfrm>
          <a:prstGeom prst="arc">
            <a:avLst>
              <a:gd name="adj1" fmla="val 14162604"/>
              <a:gd name="adj2" fmla="val 624653"/>
            </a:avLst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-159669" y="2188385"/>
            <a:ext cx="2530261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tích </a:t>
            </a:r>
          </a:p>
        </p:txBody>
      </p:sp>
    </p:spTree>
    <p:extLst>
      <p:ext uri="{BB962C8B-B14F-4D97-AF65-F5344CB8AC3E}">
        <p14:creationId xmlns:p14="http://schemas.microsoft.com/office/powerpoint/2010/main" val="9017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7" grpId="0" animBg="1"/>
      <p:bldP spid="18" grpId="0" animBg="1"/>
      <p:bldP spid="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 bwMode="auto">
          <a:xfrm>
            <a:off x="3154556" y="1140610"/>
            <a:ext cx="7086600" cy="5407459"/>
          </a:xfrm>
          <a:custGeom>
            <a:avLst/>
            <a:gdLst>
              <a:gd name="T0" fmla="*/ 401 w 1218"/>
              <a:gd name="T1" fmla="*/ 1586 h 1586"/>
              <a:gd name="T2" fmla="*/ 665 w 1218"/>
              <a:gd name="T3" fmla="*/ 1586 h 1586"/>
              <a:gd name="T4" fmla="*/ 647 w 1218"/>
              <a:gd name="T5" fmla="*/ 1268 h 1586"/>
              <a:gd name="T6" fmla="*/ 765 w 1218"/>
              <a:gd name="T7" fmla="*/ 746 h 1586"/>
              <a:gd name="T8" fmla="*/ 1178 w 1218"/>
              <a:gd name="T9" fmla="*/ 746 h 1586"/>
              <a:gd name="T10" fmla="*/ 775 w 1218"/>
              <a:gd name="T11" fmla="*/ 674 h 1586"/>
              <a:gd name="T12" fmla="*/ 1218 w 1218"/>
              <a:gd name="T13" fmla="*/ 459 h 1586"/>
              <a:gd name="T14" fmla="*/ 945 w 1218"/>
              <a:gd name="T15" fmla="*/ 448 h 1586"/>
              <a:gd name="T16" fmla="*/ 952 w 1218"/>
              <a:gd name="T17" fmla="*/ 198 h 1586"/>
              <a:gd name="T18" fmla="*/ 821 w 1218"/>
              <a:gd name="T19" fmla="*/ 523 h 1586"/>
              <a:gd name="T20" fmla="*/ 632 w 1218"/>
              <a:gd name="T21" fmla="*/ 746 h 1586"/>
              <a:gd name="T22" fmla="*/ 821 w 1218"/>
              <a:gd name="T23" fmla="*/ 208 h 1586"/>
              <a:gd name="T24" fmla="*/ 608 w 1218"/>
              <a:gd name="T25" fmla="*/ 360 h 1586"/>
              <a:gd name="T26" fmla="*/ 313 w 1218"/>
              <a:gd name="T27" fmla="*/ 26 h 1586"/>
              <a:gd name="T28" fmla="*/ 541 w 1218"/>
              <a:gd name="T29" fmla="*/ 318 h 1586"/>
              <a:gd name="T30" fmla="*/ 321 w 1218"/>
              <a:gd name="T31" fmla="*/ 217 h 1586"/>
              <a:gd name="T32" fmla="*/ 113 w 1218"/>
              <a:gd name="T33" fmla="*/ 107 h 1586"/>
              <a:gd name="T34" fmla="*/ 321 w 1218"/>
              <a:gd name="T35" fmla="*/ 240 h 1586"/>
              <a:gd name="T36" fmla="*/ 557 w 1218"/>
              <a:gd name="T37" fmla="*/ 448 h 1586"/>
              <a:gd name="T38" fmla="*/ 577 w 1218"/>
              <a:gd name="T39" fmla="*/ 904 h 1586"/>
              <a:gd name="T40" fmla="*/ 377 w 1218"/>
              <a:gd name="T41" fmla="*/ 693 h 1586"/>
              <a:gd name="T42" fmla="*/ 299 w 1218"/>
              <a:gd name="T43" fmla="*/ 407 h 1586"/>
              <a:gd name="T44" fmla="*/ 275 w 1218"/>
              <a:gd name="T45" fmla="*/ 648 h 1586"/>
              <a:gd name="T46" fmla="*/ 0 w 1218"/>
              <a:gd name="T47" fmla="*/ 662 h 1586"/>
              <a:gd name="T48" fmla="*/ 321 w 1218"/>
              <a:gd name="T49" fmla="*/ 710 h 1586"/>
              <a:gd name="T50" fmla="*/ 513 w 1218"/>
              <a:gd name="T51" fmla="*/ 980 h 1586"/>
              <a:gd name="T52" fmla="*/ 125 w 1218"/>
              <a:gd name="T53" fmla="*/ 1038 h 1586"/>
              <a:gd name="T54" fmla="*/ 501 w 1218"/>
              <a:gd name="T55" fmla="*/ 1050 h 1586"/>
              <a:gd name="T56" fmla="*/ 401 w 1218"/>
              <a:gd name="T57" fmla="*/ 158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18" h="1586">
                <a:moveTo>
                  <a:pt x="401" y="1586"/>
                </a:moveTo>
                <a:cubicBezTo>
                  <a:pt x="665" y="1586"/>
                  <a:pt x="665" y="1586"/>
                  <a:pt x="665" y="1586"/>
                </a:cubicBezTo>
                <a:cubicBezTo>
                  <a:pt x="665" y="1586"/>
                  <a:pt x="659" y="1456"/>
                  <a:pt x="647" y="1268"/>
                </a:cubicBezTo>
                <a:cubicBezTo>
                  <a:pt x="635" y="1080"/>
                  <a:pt x="629" y="840"/>
                  <a:pt x="765" y="746"/>
                </a:cubicBezTo>
                <a:cubicBezTo>
                  <a:pt x="901" y="652"/>
                  <a:pt x="1096" y="648"/>
                  <a:pt x="1178" y="746"/>
                </a:cubicBezTo>
                <a:cubicBezTo>
                  <a:pt x="1178" y="746"/>
                  <a:pt x="1017" y="568"/>
                  <a:pt x="775" y="674"/>
                </a:cubicBezTo>
                <a:cubicBezTo>
                  <a:pt x="775" y="674"/>
                  <a:pt x="912" y="370"/>
                  <a:pt x="1218" y="459"/>
                </a:cubicBezTo>
                <a:cubicBezTo>
                  <a:pt x="1218" y="459"/>
                  <a:pt x="1081" y="404"/>
                  <a:pt x="945" y="448"/>
                </a:cubicBezTo>
                <a:cubicBezTo>
                  <a:pt x="945" y="448"/>
                  <a:pt x="1022" y="359"/>
                  <a:pt x="952" y="198"/>
                </a:cubicBezTo>
                <a:cubicBezTo>
                  <a:pt x="952" y="198"/>
                  <a:pt x="1027" y="402"/>
                  <a:pt x="821" y="523"/>
                </a:cubicBezTo>
                <a:cubicBezTo>
                  <a:pt x="714" y="586"/>
                  <a:pt x="632" y="746"/>
                  <a:pt x="632" y="746"/>
                </a:cubicBezTo>
                <a:cubicBezTo>
                  <a:pt x="632" y="746"/>
                  <a:pt x="551" y="236"/>
                  <a:pt x="821" y="208"/>
                </a:cubicBezTo>
                <a:cubicBezTo>
                  <a:pt x="821" y="208"/>
                  <a:pt x="668" y="205"/>
                  <a:pt x="608" y="360"/>
                </a:cubicBezTo>
                <a:cubicBezTo>
                  <a:pt x="608" y="360"/>
                  <a:pt x="557" y="0"/>
                  <a:pt x="313" y="26"/>
                </a:cubicBezTo>
                <a:cubicBezTo>
                  <a:pt x="313" y="26"/>
                  <a:pt x="521" y="8"/>
                  <a:pt x="541" y="318"/>
                </a:cubicBezTo>
                <a:cubicBezTo>
                  <a:pt x="541" y="318"/>
                  <a:pt x="482" y="198"/>
                  <a:pt x="321" y="217"/>
                </a:cubicBezTo>
                <a:cubicBezTo>
                  <a:pt x="161" y="236"/>
                  <a:pt x="113" y="107"/>
                  <a:pt x="113" y="107"/>
                </a:cubicBezTo>
                <a:cubicBezTo>
                  <a:pt x="113" y="107"/>
                  <a:pt x="154" y="229"/>
                  <a:pt x="321" y="240"/>
                </a:cubicBezTo>
                <a:cubicBezTo>
                  <a:pt x="489" y="252"/>
                  <a:pt x="555" y="378"/>
                  <a:pt x="557" y="448"/>
                </a:cubicBezTo>
                <a:cubicBezTo>
                  <a:pt x="559" y="518"/>
                  <a:pt x="577" y="904"/>
                  <a:pt x="577" y="904"/>
                </a:cubicBezTo>
                <a:cubicBezTo>
                  <a:pt x="577" y="904"/>
                  <a:pt x="485" y="767"/>
                  <a:pt x="377" y="693"/>
                </a:cubicBezTo>
                <a:cubicBezTo>
                  <a:pt x="269" y="618"/>
                  <a:pt x="229" y="510"/>
                  <a:pt x="299" y="407"/>
                </a:cubicBezTo>
                <a:cubicBezTo>
                  <a:pt x="299" y="407"/>
                  <a:pt x="213" y="494"/>
                  <a:pt x="275" y="648"/>
                </a:cubicBezTo>
                <a:cubicBezTo>
                  <a:pt x="275" y="648"/>
                  <a:pt x="135" y="592"/>
                  <a:pt x="0" y="662"/>
                </a:cubicBezTo>
                <a:cubicBezTo>
                  <a:pt x="0" y="662"/>
                  <a:pt x="192" y="586"/>
                  <a:pt x="321" y="710"/>
                </a:cubicBezTo>
                <a:cubicBezTo>
                  <a:pt x="451" y="834"/>
                  <a:pt x="513" y="980"/>
                  <a:pt x="513" y="980"/>
                </a:cubicBezTo>
                <a:cubicBezTo>
                  <a:pt x="513" y="980"/>
                  <a:pt x="297" y="886"/>
                  <a:pt x="125" y="1038"/>
                </a:cubicBezTo>
                <a:cubicBezTo>
                  <a:pt x="125" y="1038"/>
                  <a:pt x="431" y="886"/>
                  <a:pt x="501" y="1050"/>
                </a:cubicBezTo>
                <a:cubicBezTo>
                  <a:pt x="571" y="1214"/>
                  <a:pt x="551" y="1440"/>
                  <a:pt x="401" y="158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9" name="Cloud 68"/>
          <p:cNvSpPr>
            <a:spLocks noChangeAspect="1"/>
          </p:cNvSpPr>
          <p:nvPr/>
        </p:nvSpPr>
        <p:spPr>
          <a:xfrm>
            <a:off x="7241827" y="590550"/>
            <a:ext cx="3014095" cy="2069157"/>
          </a:xfrm>
          <a:prstGeom prst="clou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Trật</a:t>
            </a:r>
            <a:r>
              <a:rPr lang="en-US" sz="32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kể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Cloud 14"/>
          <p:cNvSpPr>
            <a:spLocks noChangeAspect="1"/>
          </p:cNvSpPr>
          <p:nvPr/>
        </p:nvSpPr>
        <p:spPr>
          <a:xfrm rot="1734068">
            <a:off x="6225882" y="3763059"/>
            <a:ext cx="780585" cy="55457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143947" y="649331"/>
            <a:ext cx="2575862" cy="2197136"/>
          </a:xfrm>
          <a:prstGeom prst="clou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677678" y="2390754"/>
            <a:ext cx="2782015" cy="2371746"/>
          </a:xfrm>
          <a:prstGeom prst="clou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b="1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" name="Cloud 1"/>
          <p:cNvSpPr/>
          <p:nvPr/>
        </p:nvSpPr>
        <p:spPr>
          <a:xfrm>
            <a:off x="4040215" y="3833555"/>
            <a:ext cx="4817182" cy="2727833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    2.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yếu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tố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tích</a:t>
            </a:r>
            <a:endParaRPr lang="id-ID" sz="3200" b="1" dirty="0">
              <a:solidFill>
                <a:srgbClr val="FF0000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4" name="Cloud 13"/>
          <p:cNvSpPr>
            <a:spLocks noChangeAspect="1"/>
          </p:cNvSpPr>
          <p:nvPr/>
        </p:nvSpPr>
        <p:spPr>
          <a:xfrm>
            <a:off x="2089758" y="2560172"/>
            <a:ext cx="2860416" cy="235475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06928" y="1163247"/>
            <a:ext cx="25128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 </a:t>
            </a: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6" name="Picture 35" descr="100+ hình ảnh vẽ bông hoa đẹp - hinhanhsieudep.ne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E6F0D571-3453-4ACB-8D7A-AB0DEE167964}"/>
              </a:ext>
            </a:extLst>
          </p:cNvPr>
          <p:cNvSpPr/>
          <p:nvPr/>
        </p:nvSpPr>
        <p:spPr>
          <a:xfrm>
            <a:off x="4852547" y="-67319"/>
            <a:ext cx="2575862" cy="2280733"/>
          </a:xfrm>
          <a:prstGeom prst="cloud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6D0F13-9F23-4700-965B-BD9644E0DEE9}"/>
              </a:ext>
            </a:extLst>
          </p:cNvPr>
          <p:cNvSpPr/>
          <p:nvPr/>
        </p:nvSpPr>
        <p:spPr>
          <a:xfrm>
            <a:off x="5252208" y="446301"/>
            <a:ext cx="15863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">
            <a:extLst>
              <a:ext uri="{FF2B5EF4-FFF2-40B4-BE49-F238E27FC236}">
                <a16:creationId xmlns:a16="http://schemas.microsoft.com/office/drawing/2014/main" id="{AE83F2E9-0938-4395-88D7-1A3CD84963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50619" y="4757309"/>
            <a:ext cx="12192000" cy="2146854"/>
          </a:xfrm>
          <a:prstGeom prst="rect">
            <a:avLst/>
          </a:prstGeom>
        </p:spPr>
      </p:pic>
      <p:pic>
        <p:nvPicPr>
          <p:cNvPr id="25" name="图片 14">
            <a:extLst>
              <a:ext uri="{FF2B5EF4-FFF2-40B4-BE49-F238E27FC236}">
                <a16:creationId xmlns:a16="http://schemas.microsoft.com/office/drawing/2014/main" id="{48E1ACAC-8589-4ACA-95A1-C347B3377E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4297828"/>
            <a:ext cx="2570556" cy="2560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994EA6-F33C-47A7-9788-677C0E350063}"/>
              </a:ext>
            </a:extLst>
          </p:cNvPr>
          <p:cNvSpPr txBox="1"/>
          <p:nvPr/>
        </p:nvSpPr>
        <p:spPr>
          <a:xfrm>
            <a:off x="1719136" y="3182213"/>
            <a:ext cx="36424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dung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6A5C09-49F2-464A-B2AB-B1CC0B08DACF}"/>
              </a:ext>
            </a:extLst>
          </p:cNvPr>
          <p:cNvSpPr txBox="1"/>
          <p:nvPr/>
        </p:nvSpPr>
        <p:spPr>
          <a:xfrm>
            <a:off x="9212029" y="3120657"/>
            <a:ext cx="2058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6" name="Picture 22">
            <a:extLst>
              <a:ext uri="{FF2B5EF4-FFF2-40B4-BE49-F238E27FC236}">
                <a16:creationId xmlns:a16="http://schemas.microsoft.com/office/drawing/2014/main" id="{D1FA5A90-8B3D-4BDB-AC5E-23CD824E8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227403"/>
            <a:ext cx="2836071" cy="9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:a16="http://schemas.microsoft.com/office/drawing/2014/main" id="{7E1EBE04-9DD5-4535-8DD2-1299AF0FC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96620"/>
            <a:ext cx="3130549" cy="115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:a16="http://schemas.microsoft.com/office/drawing/2014/main" id="{E8100B93-955B-4E6B-90C5-AC9923B4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1247679"/>
            <a:ext cx="2198688" cy="266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8B01395E-B319-45FF-B954-926DB773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2732088"/>
            <a:ext cx="2050254" cy="10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27631BD9-3D4C-47A5-A50C-7D866D33B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06" y="2094409"/>
            <a:ext cx="2198688" cy="10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E1CDCC3C-B826-4641-BFFA-56EEB3575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06" y="2825613"/>
            <a:ext cx="3038475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6C871BD5-C7C3-4280-AD25-B188C56A6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4970330"/>
            <a:ext cx="2692402" cy="151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id="{9A55E0C8-D71D-48DE-BA7D-8BF4A872E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4151974"/>
            <a:ext cx="2898775" cy="99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AE5B38DC-69D7-4D8D-9C14-01C83174A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9" y="4194175"/>
            <a:ext cx="1527175" cy="10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2C30A3D8-4191-4285-BEA8-5C4CD2242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652" y="5258426"/>
            <a:ext cx="1509713" cy="103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9FE9801E-5F11-4152-AF89-5DEA94F4D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397" y="4378371"/>
            <a:ext cx="1671516" cy="10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D082550B-BE3E-4BA9-AE6F-E8F6F6713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673" y="4402311"/>
            <a:ext cx="1587058" cy="134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C787E86B-701A-4DBA-848D-78032C41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857" y="3317913"/>
            <a:ext cx="3259056" cy="122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52AFB0C7-80D4-4C10-B900-EDFB01F51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1" y="3377419"/>
            <a:ext cx="2792805" cy="121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5A6D97CF-4BB4-4656-B3D1-AFCBBC077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661" y="1935977"/>
            <a:ext cx="3135704" cy="107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0DE27DBF-1C6E-434E-A82A-B516D7136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3" y="1346970"/>
            <a:ext cx="3367884" cy="74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44FE3BA8-C2F6-45D6-A770-107585C2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8" y="414202"/>
            <a:ext cx="3400425" cy="16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FAEAAC6B-611A-417F-915F-EAD7A7CA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119">
            <a:off x="5793976" y="1771650"/>
            <a:ext cx="2726849" cy="22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1">
            <a:extLst>
              <a:ext uri="{FF2B5EF4-FFF2-40B4-BE49-F238E27FC236}">
                <a16:creationId xmlns:a16="http://schemas.microsoft.com/office/drawing/2014/main" id="{D277AA4E-E6AA-406D-BFD3-06F46A76F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6" y="2462214"/>
            <a:ext cx="3124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PowerPoint Giao Duc  _ Toan Hoa (51)</Template>
  <TotalTime>968</TotalTime>
  <Words>632</Words>
  <Application>Microsoft Office PowerPoint</Application>
  <PresentationFormat>Widescreen</PresentationFormat>
  <Paragraphs>84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 Light</vt:lpstr>
      <vt:lpstr>Calibri</vt:lpstr>
      <vt:lpstr>Arial</vt:lpstr>
      <vt:lpstr>Times New Roman</vt:lpstr>
      <vt:lpstr>印品黑体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Thảo</cp:lastModifiedBy>
  <cp:revision>139</cp:revision>
  <dcterms:created xsi:type="dcterms:W3CDTF">2021-11-24T08:04:54Z</dcterms:created>
  <dcterms:modified xsi:type="dcterms:W3CDTF">2024-09-26T14:46:56Z</dcterms:modified>
</cp:coreProperties>
</file>