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89" r:id="rId3"/>
    <p:sldMasterId id="2147483761" r:id="rId4"/>
  </p:sldMasterIdLst>
  <p:notesMasterIdLst>
    <p:notesMasterId r:id="rId15"/>
  </p:notesMasterIdLst>
  <p:sldIdLst>
    <p:sldId id="257" r:id="rId5"/>
    <p:sldId id="275" r:id="rId6"/>
    <p:sldId id="258" r:id="rId7"/>
    <p:sldId id="260" r:id="rId8"/>
    <p:sldId id="271" r:id="rId9"/>
    <p:sldId id="272" r:id="rId10"/>
    <p:sldId id="273" r:id="rId11"/>
    <p:sldId id="274"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vi-VN"/>
              <a:t>Lượng mưa 7 ngày đầu tháng 6 năm 2019 tại Đắc Lắk</a:t>
            </a:r>
          </a:p>
        </c:rich>
      </c:tx>
      <c:layout/>
      <c:overlay val="0"/>
      <c:spPr>
        <a:noFill/>
        <a:ln>
          <a:noFill/>
        </a:ln>
        <a:effectLst/>
      </c:spPr>
    </c:title>
    <c:autoTitleDeleted val="0"/>
    <c:plotArea>
      <c:layout>
        <c:manualLayout>
          <c:layoutTarget val="inner"/>
          <c:xMode val="edge"/>
          <c:yMode val="edge"/>
          <c:x val="5.096273398145517E-2"/>
          <c:y val="0.14564711800077737"/>
          <c:w val="0.93635396161417328"/>
          <c:h val="0.78242545629764659"/>
        </c:manualLayout>
      </c:layout>
      <c:scatterChart>
        <c:scatterStyle val="lineMarker"/>
        <c:varyColors val="0"/>
        <c:ser>
          <c:idx val="0"/>
          <c:order val="0"/>
          <c:tx>
            <c:strRef>
              <c:f>Sheet1!$B$1</c:f>
              <c:strCache>
                <c:ptCount val="1"/>
                <c:pt idx="0">
                  <c:v>Lượng mưa 7 ngày đầu của tháng của tháng 6 năm 2019 tại Đắc Lắk</c:v>
                </c:pt>
              </c:strCache>
            </c:strRef>
          </c:tx>
          <c:spPr>
            <a:ln w="25400" cap="rnd">
              <a:noFill/>
              <a:round/>
            </a:ln>
            <a:effectLst>
              <a:outerShdw blurRad="57150" dist="19050" dir="5400000" algn="ctr" rotWithShape="0">
                <a:srgbClr val="000000">
                  <a:alpha val="48000"/>
                </a:srgbClr>
              </a:outerShdw>
            </a:effectLst>
          </c:spPr>
          <c:marker>
            <c:symbol val="circle"/>
            <c:size val="6"/>
            <c:spPr>
              <a:gradFill rotWithShape="1">
                <a:gsLst>
                  <a:gs pos="0">
                    <a:schemeClr val="accent1">
                      <a:tint val="96000"/>
                      <a:satMod val="100000"/>
                      <a:lumMod val="104000"/>
                    </a:schemeClr>
                  </a:gs>
                  <a:gs pos="78000">
                    <a:schemeClr val="accent1">
                      <a:shade val="100000"/>
                      <a:satMod val="110000"/>
                      <a:lumMod val="100000"/>
                    </a:schemeClr>
                  </a:gs>
                </a:gsLst>
                <a:lin ang="5400000" scaled="0"/>
              </a:gradFill>
              <a:ln w="9525" cap="rnd">
                <a:solidFill>
                  <a:schemeClr val="accent1"/>
                </a:solidFill>
                <a:round/>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c:spPr>
          </c:marker>
          <c:xVal>
            <c:numRef>
              <c:f>Sheet1!$A$2:$A$8</c:f>
              <c:numCache>
                <c:formatCode>General</c:formatCode>
                <c:ptCount val="7"/>
                <c:pt idx="0">
                  <c:v>1</c:v>
                </c:pt>
                <c:pt idx="1">
                  <c:v>2</c:v>
                </c:pt>
                <c:pt idx="2">
                  <c:v>3</c:v>
                </c:pt>
                <c:pt idx="3">
                  <c:v>4</c:v>
                </c:pt>
                <c:pt idx="4">
                  <c:v>5</c:v>
                </c:pt>
                <c:pt idx="5">
                  <c:v>6</c:v>
                </c:pt>
                <c:pt idx="6">
                  <c:v>7</c:v>
                </c:pt>
              </c:numCache>
            </c:numRef>
          </c:xVal>
          <c:yVal>
            <c:numRef>
              <c:f>Sheet1!$B$2:$B$8</c:f>
              <c:numCache>
                <c:formatCode>General</c:formatCode>
                <c:ptCount val="7"/>
                <c:pt idx="0">
                  <c:v>5</c:v>
                </c:pt>
                <c:pt idx="1">
                  <c:v>2</c:v>
                </c:pt>
                <c:pt idx="2">
                  <c:v>12</c:v>
                </c:pt>
                <c:pt idx="3">
                  <c:v>7</c:v>
                </c:pt>
                <c:pt idx="4">
                  <c:v>8</c:v>
                </c:pt>
                <c:pt idx="5">
                  <c:v>4</c:v>
                </c:pt>
                <c:pt idx="6">
                  <c:v>3</c:v>
                </c:pt>
              </c:numCache>
            </c:numRef>
          </c:yVal>
          <c:smooth val="0"/>
          <c:extLst xmlns:c16r2="http://schemas.microsoft.com/office/drawing/2015/06/chart">
            <c:ext xmlns:c16="http://schemas.microsoft.com/office/drawing/2014/chart" uri="{C3380CC4-5D6E-409C-BE32-E72D297353CC}">
              <c16:uniqueId val="{00000000-1B3F-4DA1-BC8A-A00AD094EC07}"/>
            </c:ext>
          </c:extLst>
        </c:ser>
        <c:dLbls>
          <c:showLegendKey val="0"/>
          <c:showVal val="0"/>
          <c:showCatName val="0"/>
          <c:showSerName val="0"/>
          <c:showPercent val="0"/>
          <c:showBubbleSize val="0"/>
        </c:dLbls>
        <c:axId val="1741500336"/>
        <c:axId val="1741506864"/>
      </c:scatterChart>
      <c:valAx>
        <c:axId val="174150033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Ngày</a:t>
                </a:r>
              </a:p>
            </c:rich>
          </c:tx>
          <c:layout>
            <c:manualLayout>
              <c:xMode val="edge"/>
              <c:yMode val="edge"/>
              <c:x val="0.93376387532504657"/>
              <c:y val="0.94527288108466512"/>
            </c:manualLayout>
          </c:layout>
          <c:overlay val="0"/>
          <c:spPr>
            <a:noFill/>
            <a:ln>
              <a:noFill/>
            </a:ln>
            <a:effectLst/>
          </c:spPr>
        </c:title>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506864"/>
        <c:crosses val="autoZero"/>
        <c:crossBetween val="midCat"/>
      </c:valAx>
      <c:valAx>
        <c:axId val="17415068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mm</a:t>
                </a:r>
              </a:p>
            </c:rich>
          </c:tx>
          <c:layout>
            <c:manualLayout>
              <c:xMode val="edge"/>
              <c:yMode val="edge"/>
              <c:x val="1.756565085456506E-2"/>
              <c:y val="4.2503875437272784E-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500336"/>
        <c:crosses val="autoZero"/>
        <c:crossBetween val="midCat"/>
      </c:valAx>
      <c:spPr>
        <a:noFill/>
        <a:ln>
          <a:noFill/>
        </a:ln>
        <a:effectLst/>
      </c:spPr>
    </c:plotArea>
    <c:plotVisOnly val="1"/>
    <c:dispBlanksAs val="zero"/>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1" dirty="0" smtClean="0">
                <a:latin typeface="Times New Roman" panose="02020603050405020304" pitchFamily="18" charset="0"/>
                <a:cs typeface="Times New Roman" panose="02020603050405020304" pitchFamily="18" charset="0"/>
              </a:rPr>
              <a:t>Lượng</a:t>
            </a:r>
            <a:r>
              <a:rPr lang="en-US" sz="2000" b="1" baseline="0" dirty="0" smtClean="0">
                <a:latin typeface="Times New Roman" panose="02020603050405020304" pitchFamily="18" charset="0"/>
                <a:cs typeface="Times New Roman" panose="02020603050405020304" pitchFamily="18" charset="0"/>
              </a:rPr>
              <a:t> mưa trung bình các tháng năm 2019 tại thành phố Hồ Chí Minh</a:t>
            </a:r>
            <a:endParaRPr lang="en-US" sz="2000" b="1" dirty="0">
              <a:latin typeface="Times New Roman" panose="02020603050405020304" pitchFamily="18" charset="0"/>
              <a:cs typeface="Times New Roman" panose="02020603050405020304" pitchFamily="18" charset="0"/>
            </a:endParaRPr>
          </a:p>
        </c:rich>
      </c:tx>
      <c:layout>
        <c:manualLayout>
          <c:xMode val="edge"/>
          <c:yMode val="edge"/>
          <c:x val="0.18936893757845488"/>
          <c:y val="1.7511854974263087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5408032522169299E-2"/>
          <c:y val="0.11883515975068441"/>
          <c:w val="0.79313106212803641"/>
          <c:h val="0.67903173123086602"/>
        </c:manualLayout>
      </c:layout>
      <c:lineChart>
        <c:grouping val="standard"/>
        <c:varyColors val="0"/>
        <c:ser>
          <c:idx val="0"/>
          <c:order val="0"/>
          <c:tx>
            <c:strRef>
              <c:f>Sheet1!$B$1</c:f>
              <c:strCache>
                <c:ptCount val="1"/>
                <c:pt idx="0">
                  <c:v>Series 1</c:v>
                </c:pt>
              </c:strCache>
            </c:strRef>
          </c:tx>
          <c:spPr>
            <a:ln w="28575" cap="rnd" cmpd="sng">
              <a:solidFill>
                <a:srgbClr val="FF0000"/>
              </a:solidFill>
              <a:round/>
              <a:headEnd w="sm" len="sm"/>
            </a:ln>
            <a:effectLst>
              <a:outerShdw blurRad="50800" dist="50800" dir="5400000" sx="114000" sy="114000" algn="ctr" rotWithShape="0">
                <a:schemeClr val="bg1"/>
              </a:outerShdw>
            </a:effectLst>
          </c:spPr>
          <c:marker>
            <c:symbol val="circle"/>
            <c:size val="10"/>
            <c:spPr>
              <a:solidFill>
                <a:srgbClr val="FF0000"/>
              </a:solidFill>
              <a:ln w="9525">
                <a:solidFill>
                  <a:srgbClr val="FF0000"/>
                </a:solidFill>
              </a:ln>
              <a:effectLst>
                <a:outerShdw blurRad="50800" dist="50800" dir="5400000" sx="114000" sy="114000" algn="ctr" rotWithShape="0">
                  <a:schemeClr val="bg1"/>
                </a:outerShdw>
              </a:effectLst>
            </c:spPr>
          </c:marker>
          <c:dLbls>
            <c:dLbl>
              <c:idx val="0"/>
              <c:layout>
                <c:manualLayout>
                  <c:x val="-2.8935185185185185E-2"/>
                  <c:y val="-3.888260724720525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6075102880658436E-2"/>
                  <c:y val="-4.37429331531058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075102880658436E-2"/>
                  <c:y val="-3.645244429425493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071359834184618E-2"/>
                  <c:y val="-4.161465809626291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1070397512769263E-2"/>
                  <c:y val="-3.269723136134940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8116070767636458E-2"/>
                  <c:y val="-5.053208483117625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8862980235398623E-2"/>
                  <c:y val="-4.1614658096262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071359834184618E-2"/>
                  <c:y val="-4.75596092528717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9.2530905322379033E-3"/>
                  <c:y val="-5.94495115660897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8506181064475536E-2"/>
                  <c:y val="-2.377980462643588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110370863868532E-2"/>
                  <c:y val="-4.161465809626291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3311125916055964E-2"/>
                  <c:y val="-5.64770359877852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Sheet1!$B$2:$B$13</c:f>
              <c:numCache>
                <c:formatCode>General</c:formatCode>
                <c:ptCount val="12"/>
                <c:pt idx="0">
                  <c:v>14</c:v>
                </c:pt>
                <c:pt idx="1">
                  <c:v>4</c:v>
                </c:pt>
                <c:pt idx="2">
                  <c:v>9</c:v>
                </c:pt>
                <c:pt idx="3">
                  <c:v>51</c:v>
                </c:pt>
                <c:pt idx="4">
                  <c:v>213</c:v>
                </c:pt>
                <c:pt idx="5">
                  <c:v>309</c:v>
                </c:pt>
                <c:pt idx="6">
                  <c:v>295</c:v>
                </c:pt>
                <c:pt idx="7">
                  <c:v>271</c:v>
                </c:pt>
                <c:pt idx="8">
                  <c:v>342</c:v>
                </c:pt>
                <c:pt idx="9">
                  <c:v>260</c:v>
                </c:pt>
                <c:pt idx="10">
                  <c:v>119</c:v>
                </c:pt>
                <c:pt idx="11">
                  <c:v>47</c:v>
                </c:pt>
              </c:numCache>
            </c:numRef>
          </c:val>
          <c:smooth val="0"/>
        </c:ser>
        <c:ser>
          <c:idx val="1"/>
          <c:order val="1"/>
          <c:tx>
            <c:strRef>
              <c:f>Sheet1!$C$1</c:f>
              <c:strCache>
                <c:ptCount val="1"/>
                <c:pt idx="0">
                  <c:v>Column2</c:v>
                </c:pt>
              </c:strCache>
            </c:strRef>
          </c:tx>
          <c:spPr>
            <a:ln w="28575" cap="rnd">
              <a:solidFill>
                <a:schemeClr val="accent2"/>
              </a:solidFill>
              <a:round/>
            </a:ln>
            <a:effectLst/>
          </c:spPr>
          <c:marker>
            <c:symbol val="none"/>
          </c:marker>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Sheet1!$C$2:$C$13</c:f>
              <c:numCache>
                <c:formatCode>General</c:formatCode>
                <c:ptCount val="12"/>
              </c:numCache>
            </c:numRef>
          </c:val>
          <c:smooth val="0"/>
        </c:ser>
        <c:ser>
          <c:idx val="2"/>
          <c:order val="2"/>
          <c:tx>
            <c:strRef>
              <c:f>Sheet1!$D$1</c:f>
              <c:strCache>
                <c:ptCount val="1"/>
                <c:pt idx="0">
                  <c:v>Column1</c:v>
                </c:pt>
              </c:strCache>
            </c:strRef>
          </c:tx>
          <c:spPr>
            <a:ln w="28575" cap="rnd">
              <a:solidFill>
                <a:schemeClr val="accent3"/>
              </a:solidFill>
              <a:round/>
            </a:ln>
            <a:effectLst/>
          </c:spPr>
          <c:marker>
            <c:symbol val="none"/>
          </c:marker>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Sheet1!$D$2:$D$13</c:f>
              <c:numCache>
                <c:formatCode>General</c:formatCode>
                <c:ptCount val="12"/>
              </c:numCache>
            </c:numRef>
          </c:val>
          <c:smooth val="0"/>
        </c:ser>
        <c:dLbls>
          <c:showLegendKey val="0"/>
          <c:showVal val="0"/>
          <c:showCatName val="0"/>
          <c:showSerName val="0"/>
          <c:showPercent val="0"/>
          <c:showBubbleSize val="0"/>
        </c:dLbls>
        <c:marker val="1"/>
        <c:smooth val="0"/>
        <c:axId val="1741509040"/>
        <c:axId val="1741493808"/>
      </c:lineChart>
      <c:catAx>
        <c:axId val="174150904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Tháng</a:t>
                </a:r>
              </a:p>
              <a:p>
                <a:pPr>
                  <a:defRPr/>
                </a:pPr>
                <a:endParaRPr lang="en-US" dirty="0"/>
              </a:p>
            </c:rich>
          </c:tx>
          <c:layout>
            <c:manualLayout>
              <c:xMode val="edge"/>
              <c:yMode val="edge"/>
              <c:x val="0.86326703133944693"/>
              <c:y val="0.7971542983172365"/>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493808"/>
        <c:crosses val="autoZero"/>
        <c:auto val="1"/>
        <c:lblAlgn val="ctr"/>
        <c:lblOffset val="100"/>
        <c:noMultiLvlLbl val="0"/>
      </c:catAx>
      <c:valAx>
        <c:axId val="1741493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mm</a:t>
                </a:r>
                <a:endParaRPr lang="en-US" dirty="0"/>
              </a:p>
            </c:rich>
          </c:tx>
          <c:layout>
            <c:manualLayout>
              <c:xMode val="edge"/>
              <c:yMode val="edge"/>
              <c:x val="4.2747200484970244E-2"/>
              <c:y val="4.4427397159617889E-2"/>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509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smtClean="0">
                <a:latin typeface="Times New Roman" panose="02020603050405020304" pitchFamily="18" charset="0"/>
                <a:cs typeface="Times New Roman" panose="02020603050405020304" pitchFamily="18" charset="0"/>
              </a:rPr>
              <a:t>Lượng</a:t>
            </a:r>
            <a:r>
              <a:rPr lang="en-US" sz="2400" b="1" baseline="0" dirty="0" smtClean="0">
                <a:latin typeface="Times New Roman" panose="02020603050405020304" pitchFamily="18" charset="0"/>
                <a:cs typeface="Times New Roman" panose="02020603050405020304" pitchFamily="18" charset="0"/>
              </a:rPr>
              <a:t> mưa trung bình các tháng năm 2019 tại thành phố Hồ Chí Minh</a:t>
            </a:r>
            <a:endParaRPr lang="en-US" sz="2400" b="1" dirty="0">
              <a:latin typeface="Times New Roman" panose="02020603050405020304" pitchFamily="18" charset="0"/>
              <a:cs typeface="Times New Roman" panose="02020603050405020304" pitchFamily="18" charset="0"/>
            </a:endParaRPr>
          </a:p>
        </c:rich>
      </c:tx>
      <c:layout>
        <c:manualLayout>
          <c:xMode val="edge"/>
          <c:yMode val="edge"/>
          <c:x val="0.18936893757845488"/>
          <c:y val="1.751185497426308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5408032522169299E-2"/>
          <c:y val="0.11883515975068441"/>
          <c:w val="0.79313106212803641"/>
          <c:h val="0.67903173123086602"/>
        </c:manualLayout>
      </c:layout>
      <c:lineChart>
        <c:grouping val="standard"/>
        <c:varyColors val="0"/>
        <c:ser>
          <c:idx val="0"/>
          <c:order val="0"/>
          <c:tx>
            <c:strRef>
              <c:f>Sheet1!$B$1</c:f>
              <c:strCache>
                <c:ptCount val="1"/>
                <c:pt idx="0">
                  <c:v>Series 1</c:v>
                </c:pt>
              </c:strCache>
            </c:strRef>
          </c:tx>
          <c:spPr>
            <a:ln w="28575" cap="rnd" cmpd="sng">
              <a:solidFill>
                <a:srgbClr val="FF0000"/>
              </a:solidFill>
              <a:round/>
              <a:headEnd w="sm" len="sm"/>
            </a:ln>
            <a:effectLst>
              <a:outerShdw blurRad="50800" dist="50800" dir="5400000" sx="114000" sy="114000" algn="ctr" rotWithShape="0">
                <a:schemeClr val="bg1"/>
              </a:outerShdw>
            </a:effectLst>
          </c:spPr>
          <c:marker>
            <c:symbol val="circle"/>
            <c:size val="10"/>
            <c:spPr>
              <a:solidFill>
                <a:srgbClr val="FF0000"/>
              </a:solidFill>
              <a:ln w="9525">
                <a:solidFill>
                  <a:srgbClr val="FF0000"/>
                </a:solidFill>
              </a:ln>
              <a:effectLst>
                <a:outerShdw blurRad="50800" dist="50800" dir="5400000" sx="114000" sy="114000" algn="ctr" rotWithShape="0">
                  <a:schemeClr val="bg1"/>
                </a:outerShdw>
              </a:effectLst>
            </c:spPr>
          </c:marker>
          <c:dLbls>
            <c:dLbl>
              <c:idx val="0"/>
              <c:layout>
                <c:manualLayout>
                  <c:x val="-2.8935185185185185E-2"/>
                  <c:y val="-3.8882607247205256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6075102880658436E-2"/>
                  <c:y val="-4.3742933153105817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1.6075102880658436E-2"/>
                  <c:y val="-3.6452444294254933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4.071359834184618E-2"/>
                  <c:y val="-4.1614658096262913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6.1070397512769263E-2"/>
                  <c:y val="-3.2697231361349402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4.8116070767636458E-2"/>
                  <c:y val="-5.0532084831176258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3.8862980235398623E-2"/>
                  <c:y val="-4.161465809626283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4.071359834184618E-2"/>
                  <c:y val="-4.7559609252871775E-2"/>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9.2530905322379033E-3"/>
                  <c:y val="-5.9449511566089719E-3"/>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1.8506181064475536E-2"/>
                  <c:y val="-2.3779804626435887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1.110370863868532E-2"/>
                  <c:y val="-4.1614658096262913E-2"/>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3.3311125916055964E-2"/>
                  <c:y val="-5.64770359877852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Sheet1!$B$2:$B$13</c:f>
              <c:numCache>
                <c:formatCode>General</c:formatCode>
                <c:ptCount val="12"/>
                <c:pt idx="0">
                  <c:v>14</c:v>
                </c:pt>
                <c:pt idx="1">
                  <c:v>4</c:v>
                </c:pt>
                <c:pt idx="2">
                  <c:v>9</c:v>
                </c:pt>
                <c:pt idx="3">
                  <c:v>51</c:v>
                </c:pt>
                <c:pt idx="4">
                  <c:v>213</c:v>
                </c:pt>
                <c:pt idx="5">
                  <c:v>309</c:v>
                </c:pt>
                <c:pt idx="6">
                  <c:v>295</c:v>
                </c:pt>
                <c:pt idx="7">
                  <c:v>271</c:v>
                </c:pt>
                <c:pt idx="8">
                  <c:v>342</c:v>
                </c:pt>
                <c:pt idx="9">
                  <c:v>260</c:v>
                </c:pt>
                <c:pt idx="10">
                  <c:v>119</c:v>
                </c:pt>
                <c:pt idx="11">
                  <c:v>47</c:v>
                </c:pt>
              </c:numCache>
            </c:numRef>
          </c:val>
          <c:smooth val="0"/>
        </c:ser>
        <c:ser>
          <c:idx val="1"/>
          <c:order val="1"/>
          <c:tx>
            <c:strRef>
              <c:f>Sheet1!$C$1</c:f>
              <c:strCache>
                <c:ptCount val="1"/>
                <c:pt idx="0">
                  <c:v>Column2</c:v>
                </c:pt>
              </c:strCache>
            </c:strRef>
          </c:tx>
          <c:spPr>
            <a:ln w="28575" cap="rnd">
              <a:solidFill>
                <a:schemeClr val="accent2"/>
              </a:solidFill>
              <a:round/>
            </a:ln>
            <a:effectLst/>
          </c:spPr>
          <c:marker>
            <c:symbol val="none"/>
          </c:marker>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Sheet1!$C$2:$C$13</c:f>
              <c:numCache>
                <c:formatCode>General</c:formatCode>
                <c:ptCount val="12"/>
              </c:numCache>
            </c:numRef>
          </c:val>
          <c:smooth val="0"/>
        </c:ser>
        <c:ser>
          <c:idx val="2"/>
          <c:order val="2"/>
          <c:tx>
            <c:strRef>
              <c:f>Sheet1!$D$1</c:f>
              <c:strCache>
                <c:ptCount val="1"/>
                <c:pt idx="0">
                  <c:v>Column1</c:v>
                </c:pt>
              </c:strCache>
            </c:strRef>
          </c:tx>
          <c:spPr>
            <a:ln w="28575" cap="rnd">
              <a:solidFill>
                <a:schemeClr val="accent3"/>
              </a:solidFill>
              <a:round/>
            </a:ln>
            <a:effectLst/>
          </c:spPr>
          <c:marker>
            <c:symbol val="none"/>
          </c:marker>
          <c:cat>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c:v>
                </c:pt>
              </c:strCache>
            </c:strRef>
          </c:cat>
          <c:val>
            <c:numRef>
              <c:f>Sheet1!$D$2:$D$13</c:f>
              <c:numCache>
                <c:formatCode>General</c:formatCode>
                <c:ptCount val="12"/>
              </c:numCache>
            </c:numRef>
          </c:val>
          <c:smooth val="0"/>
        </c:ser>
        <c:dLbls>
          <c:showLegendKey val="0"/>
          <c:showVal val="0"/>
          <c:showCatName val="0"/>
          <c:showSerName val="0"/>
          <c:showPercent val="0"/>
          <c:showBubbleSize val="0"/>
        </c:dLbls>
        <c:marker val="1"/>
        <c:smooth val="0"/>
        <c:axId val="1741495440"/>
        <c:axId val="1741497616"/>
      </c:lineChart>
      <c:catAx>
        <c:axId val="174149544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Tháng</a:t>
                </a:r>
              </a:p>
              <a:p>
                <a:pPr>
                  <a:defRPr/>
                </a:pPr>
                <a:endParaRPr lang="en-US" dirty="0"/>
              </a:p>
            </c:rich>
          </c:tx>
          <c:layout>
            <c:manualLayout>
              <c:xMode val="edge"/>
              <c:yMode val="edge"/>
              <c:x val="0.86326703133944693"/>
              <c:y val="0.7971542983172365"/>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497616"/>
        <c:crosses val="autoZero"/>
        <c:auto val="1"/>
        <c:lblAlgn val="ctr"/>
        <c:lblOffset val="100"/>
        <c:noMultiLvlLbl val="0"/>
      </c:catAx>
      <c:valAx>
        <c:axId val="17414976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mm</a:t>
                </a:r>
                <a:endParaRPr lang="en-US" dirty="0"/>
              </a:p>
            </c:rich>
          </c:tx>
          <c:layout>
            <c:manualLayout>
              <c:xMode val="edge"/>
              <c:yMode val="edge"/>
              <c:x val="4.2747200484970244E-2"/>
              <c:y val="4.4427397159617889E-2"/>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495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b="1" dirty="0" smtClean="0">
                <a:latin typeface="Times New Roman" panose="02020603050405020304" pitchFamily="18" charset="0"/>
                <a:cs typeface="Times New Roman" panose="02020603050405020304" pitchFamily="18" charset="0"/>
              </a:rPr>
              <a:t>Doanh thu trong 12 tháng</a:t>
            </a:r>
            <a:r>
              <a:rPr lang="en-US" sz="2000" b="1" baseline="0" dirty="0" smtClean="0">
                <a:latin typeface="Times New Roman" panose="02020603050405020304" pitchFamily="18" charset="0"/>
                <a:cs typeface="Times New Roman" panose="02020603050405020304" pitchFamily="18" charset="0"/>
              </a:rPr>
              <a:t> của cửa hàng A</a:t>
            </a:r>
            <a:endParaRPr lang="en-US" sz="2000" b="1" dirty="0">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circle"/>
            <c:size val="10"/>
            <c:spPr>
              <a:solidFill>
                <a:srgbClr val="FF0000"/>
              </a:solidFill>
              <a:ln w="9525">
                <a:solidFill>
                  <a:srgbClr val="FF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1</c:v>
                </c:pt>
                <c:pt idx="1">
                  <c:v>2</c:v>
                </c:pt>
                <c:pt idx="2">
                  <c:v>3</c:v>
                </c:pt>
                <c:pt idx="3">
                  <c:v>4</c:v>
                </c:pt>
                <c:pt idx="4">
                  <c:v>5</c:v>
                </c:pt>
                <c:pt idx="5">
                  <c:v>6</c:v>
                </c:pt>
                <c:pt idx="6">
                  <c:v>7</c:v>
                </c:pt>
                <c:pt idx="7">
                  <c:v>8</c:v>
                </c:pt>
                <c:pt idx="8">
                  <c:v>9</c:v>
                </c:pt>
                <c:pt idx="9">
                  <c:v>10</c:v>
                </c:pt>
                <c:pt idx="10">
                  <c:v>11</c:v>
                </c:pt>
                <c:pt idx="11">
                  <c:v>12</c:v>
                </c:pt>
              </c:numCache>
            </c:numRef>
          </c:cat>
          <c:val>
            <c:numRef>
              <c:f>Sheet1!$B$2:$B$13</c:f>
              <c:numCache>
                <c:formatCode>General</c:formatCode>
                <c:ptCount val="12"/>
                <c:pt idx="0">
                  <c:v>52</c:v>
                </c:pt>
                <c:pt idx="1">
                  <c:v>54</c:v>
                </c:pt>
                <c:pt idx="2">
                  <c:v>56</c:v>
                </c:pt>
                <c:pt idx="3">
                  <c:v>68</c:v>
                </c:pt>
                <c:pt idx="4">
                  <c:v>50</c:v>
                </c:pt>
                <c:pt idx="5">
                  <c:v>64</c:v>
                </c:pt>
                <c:pt idx="6">
                  <c:v>60</c:v>
                </c:pt>
                <c:pt idx="7">
                  <c:v>70</c:v>
                </c:pt>
                <c:pt idx="8">
                  <c:v>62</c:v>
                </c:pt>
                <c:pt idx="9">
                  <c:v>52</c:v>
                </c:pt>
                <c:pt idx="10">
                  <c:v>70</c:v>
                </c:pt>
                <c:pt idx="11">
                  <c:v>85</c:v>
                </c:pt>
              </c:numCache>
            </c:numRef>
          </c:val>
          <c:smooth val="0"/>
        </c:ser>
        <c:ser>
          <c:idx val="1"/>
          <c:order val="1"/>
          <c:tx>
            <c:strRef>
              <c:f>Sheet1!$C$1</c:f>
              <c:strCache>
                <c:ptCount val="1"/>
                <c:pt idx="0">
                  <c:v>Column2</c:v>
                </c:pt>
              </c:strCache>
            </c:strRef>
          </c:tx>
          <c:spPr>
            <a:ln w="28575" cap="rnd">
              <a:solidFill>
                <a:schemeClr val="accent2"/>
              </a:solidFill>
              <a:round/>
            </a:ln>
            <a:effectLst/>
          </c:spPr>
          <c:marker>
            <c:symbol val="none"/>
          </c:marker>
          <c:cat>
            <c:numRef>
              <c:f>Sheet1!$A$2:$A$13</c:f>
              <c:numCache>
                <c:formatCode>General</c:formatCode>
                <c:ptCount val="12"/>
                <c:pt idx="0">
                  <c:v>1</c:v>
                </c:pt>
                <c:pt idx="1">
                  <c:v>2</c:v>
                </c:pt>
                <c:pt idx="2">
                  <c:v>3</c:v>
                </c:pt>
                <c:pt idx="3">
                  <c:v>4</c:v>
                </c:pt>
                <c:pt idx="4">
                  <c:v>5</c:v>
                </c:pt>
                <c:pt idx="5">
                  <c:v>6</c:v>
                </c:pt>
                <c:pt idx="6">
                  <c:v>7</c:v>
                </c:pt>
                <c:pt idx="7">
                  <c:v>8</c:v>
                </c:pt>
                <c:pt idx="8">
                  <c:v>9</c:v>
                </c:pt>
                <c:pt idx="9">
                  <c:v>10</c:v>
                </c:pt>
                <c:pt idx="10">
                  <c:v>11</c:v>
                </c:pt>
                <c:pt idx="11">
                  <c:v>12</c:v>
                </c:pt>
              </c:numCache>
            </c:numRef>
          </c:cat>
          <c:val>
            <c:numRef>
              <c:f>Sheet1!$C$2:$C$13</c:f>
              <c:numCache>
                <c:formatCode>General</c:formatCode>
                <c:ptCount val="12"/>
              </c:numCache>
            </c:numRef>
          </c:val>
          <c:smooth val="0"/>
        </c:ser>
        <c:ser>
          <c:idx val="2"/>
          <c:order val="2"/>
          <c:tx>
            <c:strRef>
              <c:f>Sheet1!$D$1</c:f>
              <c:strCache>
                <c:ptCount val="1"/>
                <c:pt idx="0">
                  <c:v>Column1</c:v>
                </c:pt>
              </c:strCache>
            </c:strRef>
          </c:tx>
          <c:spPr>
            <a:ln w="28575" cap="rnd">
              <a:solidFill>
                <a:schemeClr val="accent3"/>
              </a:solidFill>
              <a:round/>
            </a:ln>
            <a:effectLst/>
          </c:spPr>
          <c:marker>
            <c:symbol val="none"/>
          </c:marker>
          <c:cat>
            <c:numRef>
              <c:f>Sheet1!$A$2:$A$13</c:f>
              <c:numCache>
                <c:formatCode>General</c:formatCode>
                <c:ptCount val="12"/>
                <c:pt idx="0">
                  <c:v>1</c:v>
                </c:pt>
                <c:pt idx="1">
                  <c:v>2</c:v>
                </c:pt>
                <c:pt idx="2">
                  <c:v>3</c:v>
                </c:pt>
                <c:pt idx="3">
                  <c:v>4</c:v>
                </c:pt>
                <c:pt idx="4">
                  <c:v>5</c:v>
                </c:pt>
                <c:pt idx="5">
                  <c:v>6</c:v>
                </c:pt>
                <c:pt idx="6">
                  <c:v>7</c:v>
                </c:pt>
                <c:pt idx="7">
                  <c:v>8</c:v>
                </c:pt>
                <c:pt idx="8">
                  <c:v>9</c:v>
                </c:pt>
                <c:pt idx="9">
                  <c:v>10</c:v>
                </c:pt>
                <c:pt idx="10">
                  <c:v>11</c:v>
                </c:pt>
                <c:pt idx="11">
                  <c:v>12</c:v>
                </c:pt>
              </c:numCache>
            </c:numRef>
          </c:cat>
          <c:val>
            <c:numRef>
              <c:f>Sheet1!$D$2:$D$13</c:f>
              <c:numCache>
                <c:formatCode>General</c:formatCode>
                <c:ptCount val="12"/>
              </c:numCache>
            </c:numRef>
          </c:val>
          <c:smooth val="0"/>
        </c:ser>
        <c:dLbls>
          <c:showLegendKey val="0"/>
          <c:showVal val="0"/>
          <c:showCatName val="0"/>
          <c:showSerName val="0"/>
          <c:showPercent val="0"/>
          <c:showBubbleSize val="0"/>
        </c:dLbls>
        <c:marker val="1"/>
        <c:smooth val="0"/>
        <c:axId val="1741499248"/>
        <c:axId val="1741499792"/>
      </c:lineChart>
      <c:catAx>
        <c:axId val="1741499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499792"/>
        <c:crosses val="autoZero"/>
        <c:auto val="1"/>
        <c:lblAlgn val="ctr"/>
        <c:lblOffset val="100"/>
        <c:noMultiLvlLbl val="0"/>
      </c:catAx>
      <c:valAx>
        <c:axId val="17414997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Triệu</a:t>
                </a:r>
                <a:r>
                  <a:rPr lang="en-US" baseline="0" dirty="0" smtClean="0"/>
                  <a:t> đồng</a:t>
                </a:r>
                <a:endParaRPr lang="en-US" dirty="0"/>
              </a:p>
            </c:rich>
          </c:tx>
          <c:layout>
            <c:manualLayout>
              <c:xMode val="edge"/>
              <c:yMode val="edge"/>
              <c:x val="9.375E-2"/>
              <c:y val="0"/>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4992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smtClean="0">
                <a:latin typeface="Times New Roman" panose="02020603050405020304" pitchFamily="18" charset="0"/>
                <a:cs typeface="Times New Roman" panose="02020603050405020304" pitchFamily="18" charset="0"/>
              </a:rPr>
              <a:t>Số</a:t>
            </a:r>
            <a:r>
              <a:rPr lang="en-US" sz="2400" b="1" baseline="0" dirty="0" smtClean="0">
                <a:latin typeface="Times New Roman" panose="02020603050405020304" pitchFamily="18" charset="0"/>
                <a:cs typeface="Times New Roman" panose="02020603050405020304" pitchFamily="18" charset="0"/>
              </a:rPr>
              <a:t> ổ bánh mì bán được tại căng tin trường Kim Đồng</a:t>
            </a:r>
            <a:endParaRPr lang="en-US" sz="2400" b="1" dirty="0">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diamond"/>
            <c:size val="11"/>
            <c:spPr>
              <a:solidFill>
                <a:srgbClr val="FF0000"/>
              </a:solidFill>
              <a:ln w="9525">
                <a:solidFill>
                  <a:srgbClr val="FF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Thứ 2</c:v>
                </c:pt>
                <c:pt idx="1">
                  <c:v>Thứ 3</c:v>
                </c:pt>
                <c:pt idx="2">
                  <c:v>Thứ 4</c:v>
                </c:pt>
                <c:pt idx="3">
                  <c:v>Thứ 5</c:v>
                </c:pt>
                <c:pt idx="4">
                  <c:v>Thứ 6</c:v>
                </c:pt>
                <c:pt idx="5">
                  <c:v>Thứ 7</c:v>
                </c:pt>
              </c:strCache>
            </c:strRef>
          </c:cat>
          <c:val>
            <c:numRef>
              <c:f>Sheet1!$B$2:$B$7</c:f>
              <c:numCache>
                <c:formatCode>General</c:formatCode>
                <c:ptCount val="6"/>
                <c:pt idx="0">
                  <c:v>40</c:v>
                </c:pt>
                <c:pt idx="1">
                  <c:v>33</c:v>
                </c:pt>
                <c:pt idx="2">
                  <c:v>18</c:v>
                </c:pt>
                <c:pt idx="3">
                  <c:v>30</c:v>
                </c:pt>
                <c:pt idx="4">
                  <c:v>45</c:v>
                </c:pt>
                <c:pt idx="5">
                  <c:v>60</c:v>
                </c:pt>
              </c:numCache>
            </c:numRef>
          </c:val>
          <c:smooth val="0"/>
        </c:ser>
        <c:ser>
          <c:idx val="1"/>
          <c:order val="1"/>
          <c:tx>
            <c:strRef>
              <c:f>Sheet1!$C$1</c:f>
              <c:strCache>
                <c:ptCount val="1"/>
                <c:pt idx="0">
                  <c:v>Series 2</c:v>
                </c:pt>
              </c:strCache>
            </c:strRef>
          </c:tx>
          <c:spPr>
            <a:ln w="28575" cap="rnd">
              <a:solidFill>
                <a:schemeClr val="accent2"/>
              </a:solidFill>
              <a:round/>
            </a:ln>
            <a:effectLst/>
          </c:spPr>
          <c:marker>
            <c:symbol val="none"/>
          </c:marker>
          <c:cat>
            <c:strRef>
              <c:f>Sheet1!$A$2:$A$7</c:f>
              <c:strCache>
                <c:ptCount val="6"/>
                <c:pt idx="0">
                  <c:v>Thứ 2</c:v>
                </c:pt>
                <c:pt idx="1">
                  <c:v>Thứ 3</c:v>
                </c:pt>
                <c:pt idx="2">
                  <c:v>Thứ 4</c:v>
                </c:pt>
                <c:pt idx="3">
                  <c:v>Thứ 5</c:v>
                </c:pt>
                <c:pt idx="4">
                  <c:v>Thứ 6</c:v>
                </c:pt>
                <c:pt idx="5">
                  <c:v>Thứ 7</c:v>
                </c:pt>
              </c:strCache>
            </c:strRef>
          </c:cat>
          <c:val>
            <c:numRef>
              <c:f>Sheet1!$C$2:$C$7</c:f>
              <c:numCache>
                <c:formatCode>General</c:formatCode>
                <c:ptCount val="6"/>
              </c:numCache>
            </c:numRef>
          </c:val>
          <c:smooth val="0"/>
        </c:ser>
        <c:ser>
          <c:idx val="2"/>
          <c:order val="2"/>
          <c:tx>
            <c:strRef>
              <c:f>Sheet1!$D$1</c:f>
              <c:strCache>
                <c:ptCount val="1"/>
                <c:pt idx="0">
                  <c:v>Column1</c:v>
                </c:pt>
              </c:strCache>
            </c:strRef>
          </c:tx>
          <c:spPr>
            <a:ln w="28575" cap="rnd">
              <a:solidFill>
                <a:schemeClr val="accent3"/>
              </a:solidFill>
              <a:round/>
            </a:ln>
            <a:effectLst/>
          </c:spPr>
          <c:marker>
            <c:symbol val="none"/>
          </c:marker>
          <c:cat>
            <c:strRef>
              <c:f>Sheet1!$A$2:$A$7</c:f>
              <c:strCache>
                <c:ptCount val="6"/>
                <c:pt idx="0">
                  <c:v>Thứ 2</c:v>
                </c:pt>
                <c:pt idx="1">
                  <c:v>Thứ 3</c:v>
                </c:pt>
                <c:pt idx="2">
                  <c:v>Thứ 4</c:v>
                </c:pt>
                <c:pt idx="3">
                  <c:v>Thứ 5</c:v>
                </c:pt>
                <c:pt idx="4">
                  <c:v>Thứ 6</c:v>
                </c:pt>
                <c:pt idx="5">
                  <c:v>Thứ 7</c:v>
                </c:pt>
              </c:strCache>
            </c:strRef>
          </c:cat>
          <c:val>
            <c:numRef>
              <c:f>Sheet1!$D$2:$D$7</c:f>
              <c:numCache>
                <c:formatCode>General</c:formatCode>
                <c:ptCount val="6"/>
              </c:numCache>
            </c:numRef>
          </c:val>
          <c:smooth val="0"/>
        </c:ser>
        <c:dLbls>
          <c:showLegendKey val="0"/>
          <c:showVal val="0"/>
          <c:showCatName val="0"/>
          <c:showSerName val="0"/>
          <c:showPercent val="0"/>
          <c:showBubbleSize val="0"/>
        </c:dLbls>
        <c:marker val="1"/>
        <c:smooth val="0"/>
        <c:axId val="1741501968"/>
        <c:axId val="1741502512"/>
      </c:lineChart>
      <c:catAx>
        <c:axId val="174150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502512"/>
        <c:crosses val="autoZero"/>
        <c:auto val="1"/>
        <c:lblAlgn val="ctr"/>
        <c:lblOffset val="100"/>
        <c:noMultiLvlLbl val="0"/>
      </c:catAx>
      <c:valAx>
        <c:axId val="1741502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1501968"/>
        <c:crosses val="autoZero"/>
        <c:crossBetween val="between"/>
      </c:valAx>
      <c:spPr>
        <a:noFill/>
        <a:ln>
          <a:solidFill>
            <a:srgbClr val="FF0000"/>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0.06473</cdr:x>
      <cdr:y>0.80279</cdr:y>
    </cdr:from>
    <cdr:to>
      <cdr:x>0.87881</cdr:x>
      <cdr:y>0.80279</cdr:y>
    </cdr:to>
    <cdr:cxnSp macro="">
      <cdr:nvCxnSpPr>
        <cdr:cNvPr id="3" name="Straight Arrow Connector 2"/>
        <cdr:cNvCxnSpPr/>
      </cdr:nvCxnSpPr>
      <cdr:spPr>
        <a:xfrm xmlns:a="http://schemas.openxmlformats.org/drawingml/2006/main">
          <a:off x="767146" y="4195381"/>
          <a:ext cx="9647299" cy="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0.06432</cdr:x>
      <cdr:y>0.06649</cdr:y>
    </cdr:from>
    <cdr:to>
      <cdr:x>0.06774</cdr:x>
      <cdr:y>0.80137</cdr:y>
    </cdr:to>
    <cdr:cxnSp macro="">
      <cdr:nvCxnSpPr>
        <cdr:cNvPr id="5" name="Straight Arrow Connector 4"/>
        <cdr:cNvCxnSpPr/>
      </cdr:nvCxnSpPr>
      <cdr:spPr>
        <a:xfrm xmlns:a="http://schemas.openxmlformats.org/drawingml/2006/main" flipH="1" flipV="1">
          <a:off x="762213" y="347472"/>
          <a:ext cx="40527" cy="384048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0.06473</cdr:x>
      <cdr:y>0.80279</cdr:y>
    </cdr:from>
    <cdr:to>
      <cdr:x>0.87881</cdr:x>
      <cdr:y>0.80279</cdr:y>
    </cdr:to>
    <cdr:cxnSp macro="">
      <cdr:nvCxnSpPr>
        <cdr:cNvPr id="3" name="Straight Arrow Connector 2"/>
        <cdr:cNvCxnSpPr/>
      </cdr:nvCxnSpPr>
      <cdr:spPr>
        <a:xfrm xmlns:a="http://schemas.openxmlformats.org/drawingml/2006/main">
          <a:off x="767146" y="4195381"/>
          <a:ext cx="9647299" cy="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0.06432</cdr:x>
      <cdr:y>0.06649</cdr:y>
    </cdr:from>
    <cdr:to>
      <cdr:x>0.06774</cdr:x>
      <cdr:y>0.80137</cdr:y>
    </cdr:to>
    <cdr:cxnSp macro="">
      <cdr:nvCxnSpPr>
        <cdr:cNvPr id="5" name="Straight Arrow Connector 4"/>
        <cdr:cNvCxnSpPr/>
      </cdr:nvCxnSpPr>
      <cdr:spPr>
        <a:xfrm xmlns:a="http://schemas.openxmlformats.org/drawingml/2006/main" flipH="1" flipV="1">
          <a:off x="762213" y="347472"/>
          <a:ext cx="40527" cy="384048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F21A7F-52B1-4C01-94D7-8AAB2D41EDD1}"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89BC7A-48A3-4E9A-9D54-659010CEEE49}" type="slidenum">
              <a:rPr lang="en-US" smtClean="0"/>
              <a:t>‹#›</a:t>
            </a:fld>
            <a:endParaRPr lang="en-US"/>
          </a:p>
        </p:txBody>
      </p:sp>
    </p:spTree>
    <p:extLst>
      <p:ext uri="{BB962C8B-B14F-4D97-AF65-F5344CB8AC3E}">
        <p14:creationId xmlns:p14="http://schemas.microsoft.com/office/powerpoint/2010/main" val="1304557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3463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374145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64094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65166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0730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210849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5875907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597861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235045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767597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796207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791389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9079513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B2841B-5EA4-45B3-AF40-7072E485686F}"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9029809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B2841B-5EA4-45B3-AF40-7072E485686F}"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1681458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2841B-5EA4-45B3-AF40-7072E485686F}"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9778721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9172207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3615505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6660388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6061698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0409510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146580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5982795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323297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2549485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B2841B-5EA4-45B3-AF40-7072E485686F}"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4991205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B2841B-5EA4-45B3-AF40-7072E485686F}"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8095974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2841B-5EA4-45B3-AF40-7072E485686F}"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8641295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2727523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7614115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208415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27797402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12639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679954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334443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14115262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1255426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B2841B-5EA4-45B3-AF40-7072E485686F}"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8113923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B2841B-5EA4-45B3-AF40-7072E485686F}"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4141211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2841B-5EA4-45B3-AF40-7072E485686F}"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4685292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6397289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6500291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40538709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2841B-5EA4-45B3-AF40-7072E485686F}"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518356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B2841B-5EA4-45B3-AF40-7072E485686F}"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305964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B2841B-5EA4-45B3-AF40-7072E485686F}"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2844910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2841B-5EA4-45B3-AF40-7072E485686F}"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42124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1732316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2841B-5EA4-45B3-AF40-7072E485686F}"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7D79E-BADE-4642-A9F2-43E7CF177A5A}" type="slidenum">
              <a:rPr lang="en-US" smtClean="0"/>
              <a:t>‹#›</a:t>
            </a:fld>
            <a:endParaRPr lang="en-US"/>
          </a:p>
        </p:txBody>
      </p:sp>
    </p:spTree>
    <p:extLst>
      <p:ext uri="{BB962C8B-B14F-4D97-AF65-F5344CB8AC3E}">
        <p14:creationId xmlns:p14="http://schemas.microsoft.com/office/powerpoint/2010/main" val="358112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B2841B-5EA4-45B3-AF40-7072E485686F}" type="datetimeFigureOut">
              <a:rPr lang="en-US" smtClean="0"/>
              <a:t>10/14/2025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57D79E-BADE-4642-A9F2-43E7CF177A5A}" type="slidenum">
              <a:rPr lang="en-US" smtClean="0"/>
              <a:t>‹#›</a:t>
            </a:fld>
            <a:endParaRPr lang="en-US"/>
          </a:p>
        </p:txBody>
      </p:sp>
    </p:spTree>
    <p:extLst>
      <p:ext uri="{BB962C8B-B14F-4D97-AF65-F5344CB8AC3E}">
        <p14:creationId xmlns:p14="http://schemas.microsoft.com/office/powerpoint/2010/main" val="20804053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B2841B-5EA4-45B3-AF40-7072E485686F}" type="datetimeFigureOut">
              <a:rPr lang="en-US" smtClean="0"/>
              <a:t>10/14/2025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7D79E-BADE-4642-A9F2-43E7CF177A5A}" type="slidenum">
              <a:rPr lang="en-US" smtClean="0"/>
              <a:t>‹#›</a:t>
            </a:fld>
            <a:endParaRPr lang="en-US"/>
          </a:p>
        </p:txBody>
      </p:sp>
    </p:spTree>
    <p:extLst>
      <p:ext uri="{BB962C8B-B14F-4D97-AF65-F5344CB8AC3E}">
        <p14:creationId xmlns:p14="http://schemas.microsoft.com/office/powerpoint/2010/main" val="118108651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B2841B-5EA4-45B3-AF40-7072E485686F}" type="datetimeFigureOut">
              <a:rPr lang="en-US" smtClean="0"/>
              <a:t>10/14/2025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7D79E-BADE-4642-A9F2-43E7CF177A5A}" type="slidenum">
              <a:rPr lang="en-US" smtClean="0"/>
              <a:t>‹#›</a:t>
            </a:fld>
            <a:endParaRPr lang="en-US"/>
          </a:p>
        </p:txBody>
      </p:sp>
    </p:spTree>
    <p:extLst>
      <p:ext uri="{BB962C8B-B14F-4D97-AF65-F5344CB8AC3E}">
        <p14:creationId xmlns:p14="http://schemas.microsoft.com/office/powerpoint/2010/main" val="221536371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B2841B-5EA4-45B3-AF40-7072E485686F}" type="datetimeFigureOut">
              <a:rPr lang="en-US" smtClean="0"/>
              <a:t>10/14/2025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7D79E-BADE-4642-A9F2-43E7CF177A5A}" type="slidenum">
              <a:rPr lang="en-US" smtClean="0"/>
              <a:t>‹#›</a:t>
            </a:fld>
            <a:endParaRPr lang="en-US"/>
          </a:p>
        </p:txBody>
      </p:sp>
    </p:spTree>
    <p:extLst>
      <p:ext uri="{BB962C8B-B14F-4D97-AF65-F5344CB8AC3E}">
        <p14:creationId xmlns:p14="http://schemas.microsoft.com/office/powerpoint/2010/main" val="8658891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87615" y="1817226"/>
            <a:ext cx="8322198" cy="707886"/>
          </a:xfrm>
          <a:prstGeom prst="rect">
            <a:avLst/>
          </a:prstGeom>
          <a:noFill/>
        </p:spPr>
        <p:txBody>
          <a:bodyPr wrap="square" rtlCol="0">
            <a:spAutoFit/>
          </a:bodyPr>
          <a:lstStyle/>
          <a:p>
            <a:r>
              <a:rPr lang="en-US" sz="4000" b="1" dirty="0" smtClean="0">
                <a:solidFill>
                  <a:srgbClr val="FF0000"/>
                </a:solidFill>
                <a:latin typeface="Times New Roman" panose="02020603050405020304" pitchFamily="18" charset="0"/>
                <a:cs typeface="Times New Roman" panose="02020603050405020304" pitchFamily="18" charset="0"/>
              </a:rPr>
              <a:t>TRƯỜNG THCS N’THÔN HẠ</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3032567" y="3252486"/>
            <a:ext cx="6574420" cy="523220"/>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MÔN: XÁC SUẤT THỐNG KÊ</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269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29125" y="585788"/>
            <a:ext cx="9629775"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BÀI VỀ NHÀ</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771525" y="1457325"/>
            <a:ext cx="10387013" cy="52322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Làm bài 3 sgk/107</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6853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29113" y="342900"/>
            <a:ext cx="8586787" cy="461665"/>
          </a:xfrm>
          <a:prstGeom prst="rect">
            <a:avLst/>
          </a:prstGeom>
          <a:noFill/>
        </p:spPr>
        <p:txBody>
          <a:bodyPr wrap="square" rtlCol="0">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KIỂM TRA BÀI CŨ</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776287" y="971550"/>
            <a:ext cx="11415713" cy="52322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Vẽ biểu đồ đoạn thẳng biểu diễn dữ liệu của bảng thông kê sau:</a:t>
            </a:r>
            <a:endParaRPr lang="en-US" sz="2800"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34967655"/>
              </p:ext>
            </p:extLst>
          </p:nvPr>
        </p:nvGraphicFramePr>
        <p:xfrm>
          <a:off x="1603375" y="2234142"/>
          <a:ext cx="8128000" cy="3108960"/>
        </p:xfrm>
        <a:graphic>
          <a:graphicData uri="http://schemas.openxmlformats.org/drawingml/2006/table">
            <a:tbl>
              <a:tblPr firstRow="1" bandRow="1">
                <a:tableStyleId>{5940675A-B579-460E-94D1-54222C63F5DA}</a:tableStyleId>
              </a:tblPr>
              <a:tblGrid>
                <a:gridCol w="4064000"/>
                <a:gridCol w="4064000"/>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Times New Roman" panose="02020603050405020304" pitchFamily="18" charset="0"/>
                          <a:cs typeface="Times New Roman" panose="02020603050405020304" pitchFamily="18" charset="0"/>
                        </a:rPr>
                        <a:t>Số</a:t>
                      </a:r>
                      <a:r>
                        <a:rPr lang="en-US" sz="2800" baseline="0" dirty="0" smtClean="0">
                          <a:latin typeface="Times New Roman" panose="02020603050405020304" pitchFamily="18" charset="0"/>
                          <a:cs typeface="Times New Roman" panose="02020603050405020304" pitchFamily="18" charset="0"/>
                        </a:rPr>
                        <a:t> lớp đạt tuần học tốt  trong 4 tuần</a:t>
                      </a:r>
                      <a:endParaRPr lang="en-US" sz="2800" dirty="0" smtClean="0">
                        <a:latin typeface="Times New Roman" panose="02020603050405020304" pitchFamily="18" charset="0"/>
                        <a:cs typeface="Times New Roman" panose="02020603050405020304" pitchFamily="18" charset="0"/>
                      </a:endParaRPr>
                    </a:p>
                  </a:txBody>
                  <a:tcPr/>
                </a:tc>
                <a:tc hMerge="1">
                  <a:txBody>
                    <a:bodyPr/>
                    <a:lstStyle/>
                    <a:p>
                      <a:endParaRPr lang="en-US" dirty="0"/>
                    </a:p>
                  </a:txBody>
                  <a:tcPr/>
                </a:tc>
              </a:tr>
              <a:tr h="370840">
                <a:tc>
                  <a:txBody>
                    <a:bodyPr/>
                    <a:lstStyle/>
                    <a:p>
                      <a:pPr algn="ctr"/>
                      <a:r>
                        <a:rPr lang="en-US" sz="2800" baseline="0" dirty="0" smtClean="0">
                          <a:latin typeface="Times New Roman" panose="02020603050405020304" pitchFamily="18" charset="0"/>
                          <a:cs typeface="Times New Roman" panose="02020603050405020304" pitchFamily="18" charset="0"/>
                        </a:rPr>
                        <a:t>Tuần </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latin typeface="Times New Roman" panose="02020603050405020304" pitchFamily="18" charset="0"/>
                          <a:cs typeface="Times New Roman" panose="02020603050405020304" pitchFamily="18" charset="0"/>
                        </a:rPr>
                        <a:t>Số</a:t>
                      </a:r>
                      <a:r>
                        <a:rPr lang="en-US" sz="2800" baseline="0" dirty="0" smtClean="0">
                          <a:latin typeface="Times New Roman" panose="02020603050405020304" pitchFamily="18" charset="0"/>
                          <a:cs typeface="Times New Roman" panose="02020603050405020304" pitchFamily="18" charset="0"/>
                        </a:rPr>
                        <a:t> lớp</a:t>
                      </a:r>
                      <a:endParaRPr lang="en-US" sz="2800" dirty="0">
                        <a:latin typeface="Times New Roman" panose="02020603050405020304" pitchFamily="18" charset="0"/>
                        <a:cs typeface="Times New Roman" panose="02020603050405020304" pitchFamily="18" charset="0"/>
                      </a:endParaRPr>
                    </a:p>
                  </a:txBody>
                  <a:tcPr/>
                </a:tc>
              </a:tr>
              <a:tr h="370840">
                <a:tc>
                  <a:txBody>
                    <a:bodyPr/>
                    <a:lstStyle/>
                    <a:p>
                      <a:pPr algn="ctr"/>
                      <a:r>
                        <a:rPr lang="en-US" sz="280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latin typeface="Times New Roman" panose="02020603050405020304" pitchFamily="18" charset="0"/>
                          <a:cs typeface="Times New Roman" panose="02020603050405020304" pitchFamily="18" charset="0"/>
                        </a:rPr>
                        <a:t>6</a:t>
                      </a:r>
                      <a:endParaRPr lang="en-US" sz="2800" dirty="0">
                        <a:latin typeface="Times New Roman" panose="02020603050405020304" pitchFamily="18" charset="0"/>
                        <a:cs typeface="Times New Roman" panose="02020603050405020304" pitchFamily="18" charset="0"/>
                      </a:endParaRPr>
                    </a:p>
                  </a:txBody>
                  <a:tcPr/>
                </a:tc>
              </a:tr>
              <a:tr h="370840">
                <a:tc>
                  <a:txBody>
                    <a:bodyPr/>
                    <a:lstStyle/>
                    <a:p>
                      <a:pPr algn="ctr"/>
                      <a:r>
                        <a:rPr lang="en-US" sz="280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latin typeface="Times New Roman" panose="02020603050405020304" pitchFamily="18" charset="0"/>
                          <a:cs typeface="Times New Roman" panose="02020603050405020304" pitchFamily="18" charset="0"/>
                        </a:rPr>
                        <a:t>8</a:t>
                      </a:r>
                      <a:endParaRPr lang="en-US" sz="2800" dirty="0">
                        <a:latin typeface="Times New Roman" panose="02020603050405020304" pitchFamily="18" charset="0"/>
                        <a:cs typeface="Times New Roman" panose="02020603050405020304" pitchFamily="18" charset="0"/>
                      </a:endParaRPr>
                    </a:p>
                  </a:txBody>
                  <a:tcPr/>
                </a:tc>
              </a:tr>
              <a:tr h="370840">
                <a:tc>
                  <a:txBody>
                    <a:bodyPr/>
                    <a:lstStyle/>
                    <a:p>
                      <a:pPr algn="ctr"/>
                      <a:r>
                        <a:rPr lang="en-US" sz="2800" dirty="0" smtClean="0">
                          <a:latin typeface="Times New Roman" panose="02020603050405020304" pitchFamily="18" charset="0"/>
                          <a:cs typeface="Times New Roman" panose="02020603050405020304" pitchFamily="18" charset="0"/>
                        </a:rPr>
                        <a:t>3</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latin typeface="Times New Roman" panose="02020603050405020304" pitchFamily="18" charset="0"/>
                          <a:cs typeface="Times New Roman" panose="02020603050405020304" pitchFamily="18" charset="0"/>
                        </a:rPr>
                        <a:t>5</a:t>
                      </a:r>
                      <a:endParaRPr lang="en-US" sz="2800" dirty="0">
                        <a:latin typeface="Times New Roman" panose="02020603050405020304" pitchFamily="18" charset="0"/>
                        <a:cs typeface="Times New Roman" panose="02020603050405020304" pitchFamily="18" charset="0"/>
                      </a:endParaRPr>
                    </a:p>
                  </a:txBody>
                  <a:tcPr/>
                </a:tc>
              </a:tr>
              <a:tr h="370840">
                <a:tc>
                  <a:txBody>
                    <a:bodyPr/>
                    <a:lstStyle/>
                    <a:p>
                      <a:pPr algn="ctr"/>
                      <a:r>
                        <a:rPr lang="en-US" sz="2800" dirty="0" smtClean="0">
                          <a:latin typeface="Times New Roman" panose="02020603050405020304" pitchFamily="18" charset="0"/>
                          <a:cs typeface="Times New Roman" panose="02020603050405020304" pitchFamily="18" charset="0"/>
                        </a:rPr>
                        <a:t>4</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latin typeface="Times New Roman" panose="02020603050405020304" pitchFamily="18" charset="0"/>
                          <a:cs typeface="Times New Roman" panose="02020603050405020304" pitchFamily="18" charset="0"/>
                        </a:rPr>
                        <a:t>10</a:t>
                      </a:r>
                      <a:endParaRPr lang="en-US" sz="28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558133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 xmlns:a16="http://schemas.microsoft.com/office/drawing/2014/main" id="{F1783946-72FD-4541-B1E4-D05EA5720E79}"/>
              </a:ext>
            </a:extLst>
          </p:cNvPr>
          <p:cNvSpPr txBox="1"/>
          <p:nvPr/>
        </p:nvSpPr>
        <p:spPr>
          <a:xfrm>
            <a:off x="0" y="950278"/>
            <a:ext cx="6962189" cy="461665"/>
          </a:xfrm>
          <a:prstGeom prst="rect">
            <a:avLst/>
          </a:prstGeom>
          <a:noFill/>
        </p:spPr>
        <p:txBody>
          <a:bodyPr wrap="square">
            <a:spAutoFit/>
          </a:bodyPr>
          <a:lstStyle/>
          <a:p>
            <a:pPr algn="ctr" defTabSz="457200"/>
            <a:r>
              <a:rPr lang="nl-NL" sz="2400" b="1" dirty="0">
                <a:latin typeface="Times New Roman" panose="02020603050405020304" pitchFamily="18" charset="0"/>
                <a:cs typeface="Times New Roman" panose="02020603050405020304" pitchFamily="18" charset="0"/>
              </a:rPr>
              <a:t>3. </a:t>
            </a:r>
            <a:r>
              <a:rPr lang="nl-NL" sz="2400" b="1" dirty="0" smtClean="0">
                <a:latin typeface="Times New Roman" panose="02020603050405020304" pitchFamily="18" charset="0"/>
                <a:cs typeface="Times New Roman" panose="02020603050405020304" pitchFamily="18" charset="0"/>
              </a:rPr>
              <a:t>Đọc và phân tích dữ liệu từ biểu đồ đoạn thẳng</a:t>
            </a:r>
            <a:endParaRPr lang="en-US" sz="24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1467556" y="180622"/>
            <a:ext cx="8173155" cy="584775"/>
          </a:xfrm>
          <a:prstGeom prst="rect">
            <a:avLst/>
          </a:prstGeom>
          <a:noFill/>
        </p:spPr>
        <p:txBody>
          <a:bodyPr wrap="square" rtlCol="0">
            <a:spAutoFit/>
          </a:bodyPr>
          <a:lstStyle/>
          <a:p>
            <a:r>
              <a:rPr lang="en-US" sz="3200" u="sng" dirty="0" smtClean="0">
                <a:latin typeface="Times New Roman" panose="02020603050405020304" pitchFamily="18" charset="0"/>
                <a:cs typeface="Times New Roman" panose="02020603050405020304" pitchFamily="18" charset="0"/>
              </a:rPr>
              <a:t>Tiết 7</a:t>
            </a:r>
            <a:r>
              <a:rPr lang="en-US" sz="3200" dirty="0" smtClean="0">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BIỂU ĐỒ ĐOẠN THẲNG (T2)</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95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107289" y="918049"/>
            <a:ext cx="4894815" cy="4003906"/>
            <a:chOff x="1885244" y="1087383"/>
            <a:chExt cx="9805482" cy="5332718"/>
          </a:xfrm>
        </p:grpSpPr>
        <p:grpSp>
          <p:nvGrpSpPr>
            <p:cNvPr id="2" name="Group 1">
              <a:extLst>
                <a:ext uri="{FF2B5EF4-FFF2-40B4-BE49-F238E27FC236}">
                  <a16:creationId xmlns="" xmlns:a16="http://schemas.microsoft.com/office/drawing/2014/main" id="{04EA79EA-DB2A-4966-A445-3C81AC586606}"/>
                </a:ext>
              </a:extLst>
            </p:cNvPr>
            <p:cNvGrpSpPr/>
            <p:nvPr/>
          </p:nvGrpSpPr>
          <p:grpSpPr>
            <a:xfrm>
              <a:off x="1885244" y="1087383"/>
              <a:ext cx="9805482" cy="5332718"/>
              <a:chOff x="1167320" y="1022926"/>
              <a:chExt cx="10466962" cy="5467125"/>
            </a:xfrm>
          </p:grpSpPr>
          <p:graphicFrame>
            <p:nvGraphicFramePr>
              <p:cNvPr id="6" name="Chart 5">
                <a:extLst>
                  <a:ext uri="{FF2B5EF4-FFF2-40B4-BE49-F238E27FC236}">
                    <a16:creationId xmlns="" xmlns:a16="http://schemas.microsoft.com/office/drawing/2014/main" id="{FC537676-85FA-477B-A57A-834C13EFF441}"/>
                  </a:ext>
                </a:extLst>
              </p:cNvPr>
              <p:cNvGraphicFramePr/>
              <p:nvPr>
                <p:extLst>
                  <p:ext uri="{D42A27DB-BD31-4B8C-83A1-F6EECF244321}">
                    <p14:modId xmlns:p14="http://schemas.microsoft.com/office/powerpoint/2010/main" val="2662394817"/>
                  </p:ext>
                </p:extLst>
              </p:nvPr>
            </p:nvGraphicFramePr>
            <p:xfrm>
              <a:off x="1167320" y="1022926"/>
              <a:ext cx="10466962" cy="5467125"/>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Arrow Connector 7">
                <a:extLst>
                  <a:ext uri="{FF2B5EF4-FFF2-40B4-BE49-F238E27FC236}">
                    <a16:creationId xmlns="" xmlns:a16="http://schemas.microsoft.com/office/drawing/2014/main" id="{2F0CD216-9FDF-428B-AB2F-C11131C3386D}"/>
                  </a:ext>
                </a:extLst>
              </p:cNvPr>
              <p:cNvCxnSpPr>
                <a:cxnSpLocks/>
              </p:cNvCxnSpPr>
              <p:nvPr/>
            </p:nvCxnSpPr>
            <p:spPr>
              <a:xfrm>
                <a:off x="1678024" y="6108970"/>
                <a:ext cx="9776298"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 xmlns:a16="http://schemas.microsoft.com/office/drawing/2014/main" id="{0FED8072-F744-4131-BCA1-4EB19C358FE8}"/>
                  </a:ext>
                </a:extLst>
              </p:cNvPr>
              <p:cNvCxnSpPr>
                <a:cxnSpLocks/>
              </p:cNvCxnSpPr>
              <p:nvPr/>
            </p:nvCxnSpPr>
            <p:spPr>
              <a:xfrm flipV="1">
                <a:off x="1678024" y="1322961"/>
                <a:ext cx="0" cy="478600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6" name="Group 55">
              <a:extLst>
                <a:ext uri="{FF2B5EF4-FFF2-40B4-BE49-F238E27FC236}">
                  <a16:creationId xmlns="" xmlns:a16="http://schemas.microsoft.com/office/drawing/2014/main" id="{4BB74B7F-63D9-4991-AE2A-452DC78752EB}"/>
                </a:ext>
              </a:extLst>
            </p:cNvPr>
            <p:cNvGrpSpPr/>
            <p:nvPr/>
          </p:nvGrpSpPr>
          <p:grpSpPr>
            <a:xfrm>
              <a:off x="3533421" y="2431915"/>
              <a:ext cx="6768163" cy="2941596"/>
              <a:chOff x="2937753" y="2431915"/>
              <a:chExt cx="7363832" cy="3025302"/>
            </a:xfrm>
          </p:grpSpPr>
          <p:cxnSp>
            <p:nvCxnSpPr>
              <p:cNvPr id="7" name="Straight Connector 6">
                <a:extLst>
                  <a:ext uri="{FF2B5EF4-FFF2-40B4-BE49-F238E27FC236}">
                    <a16:creationId xmlns="" xmlns:a16="http://schemas.microsoft.com/office/drawing/2014/main" id="{7E8E79DE-DBAB-4288-A7A2-FC0E87082363}"/>
                  </a:ext>
                </a:extLst>
              </p:cNvPr>
              <p:cNvCxnSpPr>
                <a:cxnSpLocks/>
              </p:cNvCxnSpPr>
              <p:nvPr/>
            </p:nvCxnSpPr>
            <p:spPr>
              <a:xfrm>
                <a:off x="2937753" y="4581728"/>
                <a:ext cx="1186775" cy="875489"/>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FD1C06D0-38F6-47BD-A12C-DCD2A8BA0F60}"/>
                  </a:ext>
                </a:extLst>
              </p:cNvPr>
              <p:cNvCxnSpPr>
                <a:cxnSpLocks/>
              </p:cNvCxnSpPr>
              <p:nvPr/>
            </p:nvCxnSpPr>
            <p:spPr>
              <a:xfrm flipV="1">
                <a:off x="4124528" y="2431915"/>
                <a:ext cx="1240273" cy="302530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C9727AFF-C575-413D-9D27-9C6EDCBB2C68}"/>
                  </a:ext>
                </a:extLst>
              </p:cNvPr>
              <p:cNvCxnSpPr>
                <a:cxnSpLocks/>
              </p:cNvCxnSpPr>
              <p:nvPr/>
            </p:nvCxnSpPr>
            <p:spPr>
              <a:xfrm>
                <a:off x="5384256" y="2431915"/>
                <a:ext cx="1181917" cy="1512651"/>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389C0A06-3B79-4D62-A5AA-B110C19F315E}"/>
                  </a:ext>
                </a:extLst>
              </p:cNvPr>
              <p:cNvCxnSpPr>
                <a:cxnSpLocks/>
              </p:cNvCxnSpPr>
              <p:nvPr/>
            </p:nvCxnSpPr>
            <p:spPr>
              <a:xfrm flipV="1">
                <a:off x="6585628" y="3638146"/>
                <a:ext cx="1225676" cy="30642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FF99E0B4-A0AD-445B-9B5E-9072C840A9C1}"/>
                  </a:ext>
                </a:extLst>
              </p:cNvPr>
              <p:cNvCxnSpPr>
                <a:cxnSpLocks/>
              </p:cNvCxnSpPr>
              <p:nvPr/>
            </p:nvCxnSpPr>
            <p:spPr>
              <a:xfrm flipH="1" flipV="1">
                <a:off x="7811306" y="3638147"/>
                <a:ext cx="1245146" cy="125000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043073FA-E1D2-454D-90F2-A854E91816AC}"/>
                  </a:ext>
                </a:extLst>
              </p:cNvPr>
              <p:cNvCxnSpPr>
                <a:cxnSpLocks/>
              </p:cNvCxnSpPr>
              <p:nvPr/>
            </p:nvCxnSpPr>
            <p:spPr>
              <a:xfrm flipH="1" flipV="1">
                <a:off x="9056453" y="4888150"/>
                <a:ext cx="1245132" cy="296693"/>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15" name="TextBox 14">
            <a:extLst>
              <a:ext uri="{FF2B5EF4-FFF2-40B4-BE49-F238E27FC236}">
                <a16:creationId xmlns="" xmlns:a16="http://schemas.microsoft.com/office/drawing/2014/main" id="{F0E77D42-F477-4A8B-A692-D024B5A168A4}"/>
              </a:ext>
            </a:extLst>
          </p:cNvPr>
          <p:cNvSpPr txBox="1"/>
          <p:nvPr/>
        </p:nvSpPr>
        <p:spPr>
          <a:xfrm>
            <a:off x="0" y="554411"/>
            <a:ext cx="3465689" cy="1261884"/>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Biểu đồ biểu diễn về : </a:t>
            </a:r>
            <a:r>
              <a:rPr lang="en-US" sz="2400" dirty="0">
                <a:solidFill>
                  <a:prstClr val="black"/>
                </a:solidFill>
                <a:latin typeface="Times New Roman" panose="02020603050405020304" pitchFamily="18" charset="0"/>
                <a:ea typeface="Times New Roman" panose="02020603050405020304" pitchFamily="18" charset="0"/>
              </a:rPr>
              <a:t>………………………………..</a:t>
            </a:r>
          </a:p>
        </p:txBody>
      </p:sp>
      <p:sp>
        <p:nvSpPr>
          <p:cNvPr id="16" name="TextBox 15">
            <a:extLst>
              <a:ext uri="{FF2B5EF4-FFF2-40B4-BE49-F238E27FC236}">
                <a16:creationId xmlns="" xmlns:a16="http://schemas.microsoft.com/office/drawing/2014/main" id="{9EBCEFF2-8F40-48A4-B9F9-1CC2CB5A07B1}"/>
              </a:ext>
            </a:extLst>
          </p:cNvPr>
          <p:cNvSpPr txBox="1"/>
          <p:nvPr/>
        </p:nvSpPr>
        <p:spPr>
          <a:xfrm>
            <a:off x="68282" y="908354"/>
            <a:ext cx="5589567" cy="954107"/>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lượng mưa tại tỉnh Đắc Lắc trong 7 ngày đầu tháng 6</a:t>
            </a:r>
          </a:p>
        </p:txBody>
      </p:sp>
      <p:sp>
        <p:nvSpPr>
          <p:cNvPr id="18" name="TextBox 17">
            <a:extLst>
              <a:ext uri="{FF2B5EF4-FFF2-40B4-BE49-F238E27FC236}">
                <a16:creationId xmlns="" xmlns:a16="http://schemas.microsoft.com/office/drawing/2014/main" id="{CF6FA196-FD74-45EF-AC2D-9F58BF790A3A}"/>
              </a:ext>
            </a:extLst>
          </p:cNvPr>
          <p:cNvSpPr txBox="1"/>
          <p:nvPr/>
        </p:nvSpPr>
        <p:spPr>
          <a:xfrm>
            <a:off x="68283" y="1979741"/>
            <a:ext cx="5372398"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Đơn vị thời gian là:……………, đơn vị dữ liệu là:………….....</a:t>
            </a:r>
          </a:p>
        </p:txBody>
      </p:sp>
      <p:sp>
        <p:nvSpPr>
          <p:cNvPr id="20" name="TextBox 19">
            <a:extLst>
              <a:ext uri="{FF2B5EF4-FFF2-40B4-BE49-F238E27FC236}">
                <a16:creationId xmlns="" xmlns:a16="http://schemas.microsoft.com/office/drawing/2014/main" id="{DC523D17-C40A-4D3B-AFA6-0F307AF716E1}"/>
              </a:ext>
            </a:extLst>
          </p:cNvPr>
          <p:cNvSpPr txBox="1"/>
          <p:nvPr/>
        </p:nvSpPr>
        <p:spPr>
          <a:xfrm>
            <a:off x="3182106" y="1933574"/>
            <a:ext cx="1274325"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ngày</a:t>
            </a:r>
          </a:p>
        </p:txBody>
      </p:sp>
      <p:sp>
        <p:nvSpPr>
          <p:cNvPr id="21" name="TextBox 20">
            <a:extLst>
              <a:ext uri="{FF2B5EF4-FFF2-40B4-BE49-F238E27FC236}">
                <a16:creationId xmlns="" xmlns:a16="http://schemas.microsoft.com/office/drawing/2014/main" id="{A31DC3FA-517A-4E9D-BCC2-39CEEE5E06E9}"/>
              </a:ext>
            </a:extLst>
          </p:cNvPr>
          <p:cNvSpPr txBox="1"/>
          <p:nvPr/>
        </p:nvSpPr>
        <p:spPr>
          <a:xfrm>
            <a:off x="2948642" y="2359581"/>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 mm</a:t>
            </a:r>
          </a:p>
        </p:txBody>
      </p:sp>
      <p:sp>
        <p:nvSpPr>
          <p:cNvPr id="22" name="TextBox 21">
            <a:extLst>
              <a:ext uri="{FF2B5EF4-FFF2-40B4-BE49-F238E27FC236}">
                <a16:creationId xmlns="" xmlns:a16="http://schemas.microsoft.com/office/drawing/2014/main" id="{43CFC4CB-A728-4051-94B3-2FC7733DCDA1}"/>
              </a:ext>
            </a:extLst>
          </p:cNvPr>
          <p:cNvSpPr txBox="1"/>
          <p:nvPr/>
        </p:nvSpPr>
        <p:spPr>
          <a:xfrm>
            <a:off x="106166" y="2890325"/>
            <a:ext cx="5393065"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Ngày………………..lượng mưa cao nhất ……………………</a:t>
            </a:r>
          </a:p>
        </p:txBody>
      </p:sp>
      <p:sp>
        <p:nvSpPr>
          <p:cNvPr id="23" name="TextBox 22">
            <a:extLst>
              <a:ext uri="{FF2B5EF4-FFF2-40B4-BE49-F238E27FC236}">
                <a16:creationId xmlns="" xmlns:a16="http://schemas.microsoft.com/office/drawing/2014/main" id="{CA1921B3-17F7-4107-A644-5E548C57A450}"/>
              </a:ext>
            </a:extLst>
          </p:cNvPr>
          <p:cNvSpPr txBox="1"/>
          <p:nvPr/>
        </p:nvSpPr>
        <p:spPr>
          <a:xfrm>
            <a:off x="1440854" y="2882801"/>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3 tháng 6</a:t>
            </a:r>
          </a:p>
        </p:txBody>
      </p:sp>
      <p:sp>
        <p:nvSpPr>
          <p:cNvPr id="24" name="TextBox 23">
            <a:extLst>
              <a:ext uri="{FF2B5EF4-FFF2-40B4-BE49-F238E27FC236}">
                <a16:creationId xmlns="" xmlns:a16="http://schemas.microsoft.com/office/drawing/2014/main" id="{D535FD6C-E3E5-45FA-A560-18AE85BB972B}"/>
              </a:ext>
            </a:extLst>
          </p:cNvPr>
          <p:cNvSpPr txBox="1"/>
          <p:nvPr/>
        </p:nvSpPr>
        <p:spPr>
          <a:xfrm>
            <a:off x="1064073" y="3305790"/>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 12 mm</a:t>
            </a:r>
          </a:p>
        </p:txBody>
      </p:sp>
      <p:sp>
        <p:nvSpPr>
          <p:cNvPr id="26" name="TextBox 25">
            <a:extLst>
              <a:ext uri="{FF2B5EF4-FFF2-40B4-BE49-F238E27FC236}">
                <a16:creationId xmlns="" xmlns:a16="http://schemas.microsoft.com/office/drawing/2014/main" id="{8CD6126D-44F6-483C-BD0A-9361A07C15A0}"/>
              </a:ext>
            </a:extLst>
          </p:cNvPr>
          <p:cNvSpPr txBox="1"/>
          <p:nvPr/>
        </p:nvSpPr>
        <p:spPr>
          <a:xfrm>
            <a:off x="155480" y="3874545"/>
            <a:ext cx="5502369"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Ngày………………..lượng mưa thấp nhất…………………......</a:t>
            </a:r>
          </a:p>
        </p:txBody>
      </p:sp>
      <p:sp>
        <p:nvSpPr>
          <p:cNvPr id="27" name="TextBox 26">
            <a:extLst>
              <a:ext uri="{FF2B5EF4-FFF2-40B4-BE49-F238E27FC236}">
                <a16:creationId xmlns="" xmlns:a16="http://schemas.microsoft.com/office/drawing/2014/main" id="{84E762A2-5A0E-4A57-A051-E8D753059DAA}"/>
              </a:ext>
            </a:extLst>
          </p:cNvPr>
          <p:cNvSpPr txBox="1"/>
          <p:nvPr/>
        </p:nvSpPr>
        <p:spPr>
          <a:xfrm>
            <a:off x="1323997" y="3836908"/>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2 tháng 6</a:t>
            </a:r>
          </a:p>
        </p:txBody>
      </p:sp>
      <p:sp>
        <p:nvSpPr>
          <p:cNvPr id="28" name="TextBox 27">
            <a:extLst>
              <a:ext uri="{FF2B5EF4-FFF2-40B4-BE49-F238E27FC236}">
                <a16:creationId xmlns="" xmlns:a16="http://schemas.microsoft.com/office/drawing/2014/main" id="{9558BFCF-0F9D-469D-9619-F9CF2CB6E9D3}"/>
              </a:ext>
            </a:extLst>
          </p:cNvPr>
          <p:cNvSpPr txBox="1"/>
          <p:nvPr/>
        </p:nvSpPr>
        <p:spPr>
          <a:xfrm>
            <a:off x="1952057" y="4259897"/>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 2 mm</a:t>
            </a:r>
          </a:p>
        </p:txBody>
      </p:sp>
      <p:sp>
        <p:nvSpPr>
          <p:cNvPr id="30" name="TextBox 29">
            <a:extLst>
              <a:ext uri="{FF2B5EF4-FFF2-40B4-BE49-F238E27FC236}">
                <a16:creationId xmlns="" xmlns:a16="http://schemas.microsoft.com/office/drawing/2014/main" id="{D8456EC0-5743-4167-AB03-18B537902064}"/>
              </a:ext>
            </a:extLst>
          </p:cNvPr>
          <p:cNvSpPr txBox="1"/>
          <p:nvPr/>
        </p:nvSpPr>
        <p:spPr>
          <a:xfrm>
            <a:off x="155480" y="4783117"/>
            <a:ext cx="9662890"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Lượng mưa giảm giữa các ngày</a:t>
            </a:r>
            <a:r>
              <a:rPr lang="en-US" sz="2800" dirty="0" smtClean="0">
                <a:solidFill>
                  <a:prstClr val="black"/>
                </a:solidFill>
                <a:latin typeface="Times New Roman" panose="02020603050405020304" pitchFamily="18" charset="0"/>
                <a:ea typeface="Times New Roman" panose="02020603050405020304" pitchFamily="18" charset="0"/>
              </a:rPr>
              <a:t>:</a:t>
            </a:r>
          </a:p>
          <a:p>
            <a:pPr defTabSz="457200">
              <a:tabLst>
                <a:tab pos="553085" algn="l"/>
              </a:tabLst>
            </a:pPr>
            <a:r>
              <a:rPr lang="en-US" sz="2800" dirty="0" smtClean="0">
                <a:solidFill>
                  <a:prstClr val="black"/>
                </a:solidFill>
                <a:latin typeface="Times New Roman" panose="02020603050405020304" pitchFamily="18" charset="0"/>
                <a:ea typeface="Times New Roman" panose="02020603050405020304" pitchFamily="18" charset="0"/>
              </a:rPr>
              <a:t>………………………………</a:t>
            </a:r>
            <a:endParaRPr lang="en-US" sz="2800" dirty="0">
              <a:solidFill>
                <a:prstClr val="black"/>
              </a:solidFill>
              <a:latin typeface="Times New Roman" panose="02020603050405020304" pitchFamily="18" charset="0"/>
              <a:ea typeface="Times New Roman" panose="02020603050405020304" pitchFamily="18" charset="0"/>
            </a:endParaRPr>
          </a:p>
        </p:txBody>
      </p:sp>
      <p:sp>
        <p:nvSpPr>
          <p:cNvPr id="31" name="TextBox 30">
            <a:extLst>
              <a:ext uri="{FF2B5EF4-FFF2-40B4-BE49-F238E27FC236}">
                <a16:creationId xmlns="" xmlns:a16="http://schemas.microsoft.com/office/drawing/2014/main" id="{4165A83A-8A3D-40BE-817E-9FEBF60EDBFB}"/>
              </a:ext>
            </a:extLst>
          </p:cNvPr>
          <p:cNvSpPr txBox="1"/>
          <p:nvPr/>
        </p:nvSpPr>
        <p:spPr>
          <a:xfrm>
            <a:off x="656156" y="5172167"/>
            <a:ext cx="3310647"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1-2; 3-4; 5-6; 6-7</a:t>
            </a:r>
          </a:p>
        </p:txBody>
      </p:sp>
      <p:sp>
        <p:nvSpPr>
          <p:cNvPr id="32" name="TextBox 31">
            <a:extLst>
              <a:ext uri="{FF2B5EF4-FFF2-40B4-BE49-F238E27FC236}">
                <a16:creationId xmlns="" xmlns:a16="http://schemas.microsoft.com/office/drawing/2014/main" id="{6E593AF1-35F7-4E34-92F0-BA5AC66815D0}"/>
              </a:ext>
            </a:extLst>
          </p:cNvPr>
          <p:cNvSpPr txBox="1"/>
          <p:nvPr/>
        </p:nvSpPr>
        <p:spPr>
          <a:xfrm>
            <a:off x="155480" y="5812341"/>
            <a:ext cx="9387782" cy="536796"/>
          </a:xfrm>
          <a:prstGeom prst="rect">
            <a:avLst/>
          </a:prstGeom>
          <a:noFill/>
        </p:spPr>
        <p:txBody>
          <a:bodyPr wrap="square">
            <a:spAutoFit/>
          </a:bodyPr>
          <a:lstStyle/>
          <a:p>
            <a:pPr defTabSz="457200"/>
            <a:r>
              <a:rPr lang="en-US" sz="2800" dirty="0">
                <a:solidFill>
                  <a:prstClr val="black"/>
                </a:solidFill>
                <a:latin typeface="Times New Roman" panose="02020603050405020304" pitchFamily="18" charset="0"/>
              </a:rPr>
              <a:t>Lượng mưa </a:t>
            </a:r>
            <a:r>
              <a:rPr lang="en-US" sz="2800" dirty="0" smtClean="0">
                <a:solidFill>
                  <a:prstClr val="black"/>
                </a:solidFill>
                <a:latin typeface="Times New Roman" panose="02020603050405020304" pitchFamily="18" charset="0"/>
              </a:rPr>
              <a:t>tăng </a:t>
            </a:r>
            <a:r>
              <a:rPr lang="en-US" sz="2800" dirty="0">
                <a:solidFill>
                  <a:prstClr val="black"/>
                </a:solidFill>
                <a:latin typeface="Times New Roman" panose="02020603050405020304" pitchFamily="18" charset="0"/>
              </a:rPr>
              <a:t>giữa các ngày:………………………………..</a:t>
            </a:r>
            <a:endParaRPr lang="en-US" sz="2800" dirty="0">
              <a:solidFill>
                <a:prstClr val="black"/>
              </a:solidFill>
            </a:endParaRPr>
          </a:p>
        </p:txBody>
      </p:sp>
      <p:sp>
        <p:nvSpPr>
          <p:cNvPr id="33" name="TextBox 32">
            <a:extLst>
              <a:ext uri="{FF2B5EF4-FFF2-40B4-BE49-F238E27FC236}">
                <a16:creationId xmlns="" xmlns:a16="http://schemas.microsoft.com/office/drawing/2014/main" id="{C4E57463-9A53-4A04-B16F-86E1DCF7A620}"/>
              </a:ext>
            </a:extLst>
          </p:cNvPr>
          <p:cNvSpPr txBox="1"/>
          <p:nvPr/>
        </p:nvSpPr>
        <p:spPr>
          <a:xfrm>
            <a:off x="4849371" y="5750809"/>
            <a:ext cx="1741252" cy="523220"/>
          </a:xfrm>
          <a:prstGeom prst="rect">
            <a:avLst/>
          </a:prstGeom>
          <a:noFill/>
        </p:spPr>
        <p:txBody>
          <a:bodyPr wrap="square" rtlCol="0">
            <a:spAutoFit/>
          </a:bodyPr>
          <a:lstStyle/>
          <a:p>
            <a:pPr defTabSz="457200"/>
            <a:r>
              <a:rPr lang="en-US" sz="2800" dirty="0">
                <a:solidFill>
                  <a:srgbClr val="00B050"/>
                </a:solidFill>
                <a:latin typeface="Times New Roman" panose="02020603050405020304" pitchFamily="18" charset="0"/>
                <a:cs typeface="Times New Roman" panose="02020603050405020304" pitchFamily="18" charset="0"/>
              </a:rPr>
              <a:t>2-3; 4-5 </a:t>
            </a:r>
          </a:p>
        </p:txBody>
      </p:sp>
      <p:sp>
        <p:nvSpPr>
          <p:cNvPr id="5" name="TextBox 4"/>
          <p:cNvSpPr txBox="1"/>
          <p:nvPr/>
        </p:nvSpPr>
        <p:spPr>
          <a:xfrm>
            <a:off x="6817659" y="3102965"/>
            <a:ext cx="384639" cy="369332"/>
          </a:xfrm>
          <a:prstGeom prst="rect">
            <a:avLst/>
          </a:prstGeom>
          <a:noFill/>
        </p:spPr>
        <p:txBody>
          <a:bodyPr wrap="square" rtlCol="0">
            <a:spAutoFit/>
          </a:bodyPr>
          <a:lstStyle/>
          <a:p>
            <a:r>
              <a:rPr lang="en-US" dirty="0" smtClean="0"/>
              <a:t>5</a:t>
            </a:r>
            <a:endParaRPr lang="en-US" dirty="0"/>
          </a:p>
        </p:txBody>
      </p:sp>
      <p:sp>
        <p:nvSpPr>
          <p:cNvPr id="9" name="TextBox 8"/>
          <p:cNvSpPr txBox="1"/>
          <p:nvPr/>
        </p:nvSpPr>
        <p:spPr>
          <a:xfrm>
            <a:off x="7254760" y="3648078"/>
            <a:ext cx="285396" cy="372135"/>
          </a:xfrm>
          <a:prstGeom prst="rect">
            <a:avLst/>
          </a:prstGeom>
          <a:noFill/>
        </p:spPr>
        <p:txBody>
          <a:bodyPr wrap="square" rtlCol="0">
            <a:spAutoFit/>
          </a:bodyPr>
          <a:lstStyle/>
          <a:p>
            <a:r>
              <a:rPr lang="en-US" dirty="0" smtClean="0"/>
              <a:t>2</a:t>
            </a:r>
            <a:endParaRPr lang="en-US" dirty="0"/>
          </a:p>
        </p:txBody>
      </p:sp>
      <p:sp>
        <p:nvSpPr>
          <p:cNvPr id="10" name="TextBox 9"/>
          <p:cNvSpPr txBox="1"/>
          <p:nvPr/>
        </p:nvSpPr>
        <p:spPr>
          <a:xfrm>
            <a:off x="7836128" y="1602633"/>
            <a:ext cx="414950" cy="369332"/>
          </a:xfrm>
          <a:prstGeom prst="rect">
            <a:avLst/>
          </a:prstGeom>
          <a:noFill/>
        </p:spPr>
        <p:txBody>
          <a:bodyPr wrap="square" rtlCol="0">
            <a:spAutoFit/>
          </a:bodyPr>
          <a:lstStyle/>
          <a:p>
            <a:r>
              <a:rPr lang="en-US" dirty="0" smtClean="0"/>
              <a:t>12</a:t>
            </a:r>
            <a:endParaRPr lang="en-US" dirty="0"/>
          </a:p>
        </p:txBody>
      </p:sp>
      <p:sp>
        <p:nvSpPr>
          <p:cNvPr id="12" name="TextBox 11"/>
          <p:cNvSpPr txBox="1"/>
          <p:nvPr/>
        </p:nvSpPr>
        <p:spPr>
          <a:xfrm>
            <a:off x="8500250" y="2456794"/>
            <a:ext cx="271422" cy="369332"/>
          </a:xfrm>
          <a:prstGeom prst="rect">
            <a:avLst/>
          </a:prstGeom>
          <a:noFill/>
        </p:spPr>
        <p:txBody>
          <a:bodyPr wrap="square" rtlCol="0">
            <a:spAutoFit/>
          </a:bodyPr>
          <a:lstStyle/>
          <a:p>
            <a:r>
              <a:rPr lang="en-US" dirty="0" smtClean="0"/>
              <a:t>7</a:t>
            </a:r>
            <a:endParaRPr lang="en-US" dirty="0"/>
          </a:p>
        </p:txBody>
      </p:sp>
      <p:sp>
        <p:nvSpPr>
          <p:cNvPr id="35" name="TextBox 34"/>
          <p:cNvSpPr txBox="1"/>
          <p:nvPr/>
        </p:nvSpPr>
        <p:spPr>
          <a:xfrm>
            <a:off x="9071531" y="2484647"/>
            <a:ext cx="271422" cy="369332"/>
          </a:xfrm>
          <a:prstGeom prst="rect">
            <a:avLst/>
          </a:prstGeom>
          <a:noFill/>
        </p:spPr>
        <p:txBody>
          <a:bodyPr wrap="square" rtlCol="0">
            <a:spAutoFit/>
          </a:bodyPr>
          <a:lstStyle/>
          <a:p>
            <a:r>
              <a:rPr lang="en-US" dirty="0" smtClean="0"/>
              <a:t>8</a:t>
            </a:r>
            <a:endParaRPr lang="en-US" dirty="0"/>
          </a:p>
        </p:txBody>
      </p:sp>
      <p:sp>
        <p:nvSpPr>
          <p:cNvPr id="36" name="TextBox 35"/>
          <p:cNvSpPr txBox="1"/>
          <p:nvPr/>
        </p:nvSpPr>
        <p:spPr>
          <a:xfrm>
            <a:off x="9682659" y="3379091"/>
            <a:ext cx="271422" cy="369332"/>
          </a:xfrm>
          <a:prstGeom prst="rect">
            <a:avLst/>
          </a:prstGeom>
          <a:noFill/>
        </p:spPr>
        <p:txBody>
          <a:bodyPr wrap="square" rtlCol="0">
            <a:spAutoFit/>
          </a:bodyPr>
          <a:lstStyle/>
          <a:p>
            <a:r>
              <a:rPr lang="en-US" dirty="0" smtClean="0"/>
              <a:t>4</a:t>
            </a:r>
            <a:endParaRPr lang="en-US" dirty="0"/>
          </a:p>
        </p:txBody>
      </p:sp>
      <p:sp>
        <p:nvSpPr>
          <p:cNvPr id="38" name="TextBox 37"/>
          <p:cNvSpPr txBox="1"/>
          <p:nvPr/>
        </p:nvSpPr>
        <p:spPr>
          <a:xfrm>
            <a:off x="10199231" y="3627790"/>
            <a:ext cx="271422" cy="369332"/>
          </a:xfrm>
          <a:prstGeom prst="rect">
            <a:avLst/>
          </a:prstGeom>
          <a:noFill/>
        </p:spPr>
        <p:txBody>
          <a:bodyPr wrap="square" rtlCol="0">
            <a:spAutoFit/>
          </a:bodyPr>
          <a:lstStyle/>
          <a:p>
            <a:r>
              <a:rPr lang="en-US" dirty="0" smtClean="0"/>
              <a:t>3</a:t>
            </a:r>
            <a:endParaRPr lang="en-US" dirty="0"/>
          </a:p>
        </p:txBody>
      </p:sp>
    </p:spTree>
    <p:extLst>
      <p:ext uri="{BB962C8B-B14F-4D97-AF65-F5344CB8AC3E}">
        <p14:creationId xmlns:p14="http://schemas.microsoft.com/office/powerpoint/2010/main" val="6903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arn(inVertical)">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wipe(left)">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wipe(left)">
                                      <p:cBhvr>
                                        <p:cTn id="29" dur="500"/>
                                        <p:tgtEl>
                                          <p:spTgt spid="21"/>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barn(inVertical)">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wipe(left)">
                                      <p:cBhvr>
                                        <p:cTn id="39" dur="500"/>
                                        <p:tgtEl>
                                          <p:spTgt spid="2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wipe(left)">
                                      <p:cBhvr>
                                        <p:cTn id="44" dur="500"/>
                                        <p:tgtEl>
                                          <p:spTgt spid="24"/>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barn(inVertical)">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wipe(left)">
                                      <p:cBhvr>
                                        <p:cTn id="54" dur="500"/>
                                        <p:tgtEl>
                                          <p:spTgt spid="27"/>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wipe(left)">
                                      <p:cBhvr>
                                        <p:cTn id="59" dur="500"/>
                                        <p:tgtEl>
                                          <p:spTgt spid="28"/>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barn(inVertical)">
                                      <p:cBhvr>
                                        <p:cTn id="64" dur="500"/>
                                        <p:tgtEl>
                                          <p:spTgt spid="30"/>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31"/>
                                        </p:tgtEl>
                                        <p:attrNameLst>
                                          <p:attrName>style.visibility</p:attrName>
                                        </p:attrNameLst>
                                      </p:cBhvr>
                                      <p:to>
                                        <p:strVal val="visible"/>
                                      </p:to>
                                    </p:set>
                                    <p:animEffect transition="in" filter="wipe(left)">
                                      <p:cBhvr>
                                        <p:cTn id="69" dur="500"/>
                                        <p:tgtEl>
                                          <p:spTgt spid="31"/>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grpId="0" nodeType="click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barn(inVertical)">
                                      <p:cBhvr>
                                        <p:cTn id="74" dur="500"/>
                                        <p:tgtEl>
                                          <p:spTgt spid="32"/>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33"/>
                                        </p:tgtEl>
                                        <p:attrNameLst>
                                          <p:attrName>style.visibility</p:attrName>
                                        </p:attrNameLst>
                                      </p:cBhvr>
                                      <p:to>
                                        <p:strVal val="visible"/>
                                      </p:to>
                                    </p:set>
                                    <p:animEffect transition="in" filter="wipe(left)">
                                      <p:cBhvr>
                                        <p:cTn id="7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20" grpId="0"/>
      <p:bldP spid="21" grpId="0"/>
      <p:bldP spid="22" grpId="0"/>
      <p:bldP spid="23" grpId="0"/>
      <p:bldP spid="24" grpId="0"/>
      <p:bldP spid="26" grpId="0"/>
      <p:bldP spid="27" grpId="0"/>
      <p:bldP spid="28" grpId="0"/>
      <p:bldP spid="30" grpId="0"/>
      <p:bldP spid="31" grpId="0"/>
      <p:bldP spid="32"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09D88580-D8B9-4FC2-A52F-D4ED4FEDBF3B}"/>
              </a:ext>
            </a:extLst>
          </p:cNvPr>
          <p:cNvSpPr txBox="1"/>
          <p:nvPr/>
        </p:nvSpPr>
        <p:spPr>
          <a:xfrm>
            <a:off x="1108362" y="841350"/>
            <a:ext cx="9699068" cy="523220"/>
          </a:xfrm>
          <a:prstGeom prst="rect">
            <a:avLst/>
          </a:prstGeom>
          <a:noFill/>
        </p:spPr>
        <p:txBody>
          <a:bodyPr wrap="square">
            <a:spAutoFit/>
          </a:bodyPr>
          <a:lstStyle/>
          <a:p>
            <a:pPr defTabSz="457200">
              <a:tabLst>
                <a:tab pos="553085" algn="l"/>
              </a:tabLst>
            </a:pPr>
            <a:r>
              <a:rPr lang="en-US" sz="2800" b="1" dirty="0">
                <a:solidFill>
                  <a:srgbClr val="00B050"/>
                </a:solidFill>
                <a:latin typeface="Times New Roman" panose="02020603050405020304" pitchFamily="18" charset="0"/>
                <a:ea typeface="Times New Roman" panose="02020603050405020304" pitchFamily="18" charset="0"/>
              </a:rPr>
              <a:t>Khi phân tích dữ liệu có trên biểu đồ đoạn thẳng cần chú ý :</a:t>
            </a:r>
          </a:p>
        </p:txBody>
      </p:sp>
      <p:sp>
        <p:nvSpPr>
          <p:cNvPr id="9" name="TextBox 8">
            <a:extLst>
              <a:ext uri="{FF2B5EF4-FFF2-40B4-BE49-F238E27FC236}">
                <a16:creationId xmlns="" xmlns:a16="http://schemas.microsoft.com/office/drawing/2014/main" id="{F0E77D42-F477-4A8B-A692-D024B5A168A4}"/>
              </a:ext>
            </a:extLst>
          </p:cNvPr>
          <p:cNvSpPr txBox="1"/>
          <p:nvPr/>
        </p:nvSpPr>
        <p:spPr>
          <a:xfrm>
            <a:off x="1108362" y="1503618"/>
            <a:ext cx="6839136"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Biểu đồ biểu diễn các thông tin về vấn đề gì ?</a:t>
            </a:r>
          </a:p>
        </p:txBody>
      </p:sp>
      <p:sp>
        <p:nvSpPr>
          <p:cNvPr id="12" name="TextBox 11">
            <a:extLst>
              <a:ext uri="{FF2B5EF4-FFF2-40B4-BE49-F238E27FC236}">
                <a16:creationId xmlns="" xmlns:a16="http://schemas.microsoft.com/office/drawing/2014/main" id="{CF6FA196-FD74-45EF-AC2D-9F58BF790A3A}"/>
              </a:ext>
            </a:extLst>
          </p:cNvPr>
          <p:cNvSpPr txBox="1"/>
          <p:nvPr/>
        </p:nvSpPr>
        <p:spPr>
          <a:xfrm>
            <a:off x="1108362" y="2100685"/>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Đơn vị thời gian là gì ?</a:t>
            </a:r>
          </a:p>
        </p:txBody>
      </p:sp>
      <p:sp>
        <p:nvSpPr>
          <p:cNvPr id="15" name="TextBox 14">
            <a:extLst>
              <a:ext uri="{FF2B5EF4-FFF2-40B4-BE49-F238E27FC236}">
                <a16:creationId xmlns="" xmlns:a16="http://schemas.microsoft.com/office/drawing/2014/main" id="{43CFC4CB-A728-4051-94B3-2FC7733DCDA1}"/>
              </a:ext>
            </a:extLst>
          </p:cNvPr>
          <p:cNvSpPr txBox="1"/>
          <p:nvPr/>
        </p:nvSpPr>
        <p:spPr>
          <a:xfrm>
            <a:off x="1108362" y="2671332"/>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Thời điểm nào số liệu cao </a:t>
            </a:r>
            <a:r>
              <a:rPr lang="en-US" sz="2800" dirty="0" smtClean="0">
                <a:solidFill>
                  <a:prstClr val="black"/>
                </a:solidFill>
                <a:latin typeface="Times New Roman" panose="02020603050405020304" pitchFamily="18" charset="0"/>
                <a:ea typeface="Times New Roman" panose="02020603050405020304" pitchFamily="18" charset="0"/>
              </a:rPr>
              <a:t>nhất?</a:t>
            </a:r>
            <a:endParaRPr lang="en-US" sz="2800" dirty="0">
              <a:solidFill>
                <a:prstClr val="black"/>
              </a:solidFill>
              <a:latin typeface="Times New Roman" panose="02020603050405020304" pitchFamily="18" charset="0"/>
              <a:ea typeface="Times New Roman" panose="02020603050405020304" pitchFamily="18" charset="0"/>
            </a:endParaRPr>
          </a:p>
        </p:txBody>
      </p:sp>
      <p:sp>
        <p:nvSpPr>
          <p:cNvPr id="18" name="TextBox 17">
            <a:extLst>
              <a:ext uri="{FF2B5EF4-FFF2-40B4-BE49-F238E27FC236}">
                <a16:creationId xmlns="" xmlns:a16="http://schemas.microsoft.com/office/drawing/2014/main" id="{8CD6126D-44F6-483C-BD0A-9361A07C15A0}"/>
              </a:ext>
            </a:extLst>
          </p:cNvPr>
          <p:cNvSpPr txBox="1"/>
          <p:nvPr/>
        </p:nvSpPr>
        <p:spPr>
          <a:xfrm>
            <a:off x="1108362" y="3288843"/>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Thời điểm nào số liệu thấp </a:t>
            </a:r>
            <a:r>
              <a:rPr lang="en-US" sz="2800" dirty="0" smtClean="0">
                <a:solidFill>
                  <a:prstClr val="black"/>
                </a:solidFill>
                <a:latin typeface="Times New Roman" panose="02020603050405020304" pitchFamily="18" charset="0"/>
                <a:ea typeface="Times New Roman" panose="02020603050405020304" pitchFamily="18" charset="0"/>
              </a:rPr>
              <a:t>nhất ?</a:t>
            </a:r>
            <a:endParaRPr lang="en-US" sz="2800" dirty="0">
              <a:solidFill>
                <a:prstClr val="black"/>
              </a:solidFill>
              <a:latin typeface="Times New Roman" panose="02020603050405020304" pitchFamily="18" charset="0"/>
              <a:ea typeface="Times New Roman" panose="02020603050405020304" pitchFamily="18" charset="0"/>
            </a:endParaRPr>
          </a:p>
        </p:txBody>
      </p:sp>
      <p:sp>
        <p:nvSpPr>
          <p:cNvPr id="21" name="TextBox 20">
            <a:extLst>
              <a:ext uri="{FF2B5EF4-FFF2-40B4-BE49-F238E27FC236}">
                <a16:creationId xmlns="" xmlns:a16="http://schemas.microsoft.com/office/drawing/2014/main" id="{D8456EC0-5743-4167-AB03-18B537902064}"/>
              </a:ext>
            </a:extLst>
          </p:cNvPr>
          <p:cNvSpPr txBox="1"/>
          <p:nvPr/>
        </p:nvSpPr>
        <p:spPr>
          <a:xfrm>
            <a:off x="1108362" y="3912878"/>
            <a:ext cx="7333673"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Số liệu tăng trong những khoảng thời gian nào?</a:t>
            </a:r>
          </a:p>
        </p:txBody>
      </p:sp>
      <p:sp>
        <p:nvSpPr>
          <p:cNvPr id="24" name="TextBox 23">
            <a:extLst>
              <a:ext uri="{FF2B5EF4-FFF2-40B4-BE49-F238E27FC236}">
                <a16:creationId xmlns="" xmlns:a16="http://schemas.microsoft.com/office/drawing/2014/main" id="{6E593AF1-35F7-4E34-92F0-BA5AC66815D0}"/>
              </a:ext>
            </a:extLst>
          </p:cNvPr>
          <p:cNvSpPr txBox="1"/>
          <p:nvPr/>
        </p:nvSpPr>
        <p:spPr>
          <a:xfrm>
            <a:off x="1108362" y="4542899"/>
            <a:ext cx="7869382" cy="523220"/>
          </a:xfrm>
          <a:prstGeom prst="rect">
            <a:avLst/>
          </a:prstGeom>
          <a:noFill/>
        </p:spPr>
        <p:txBody>
          <a:bodyPr wrap="square">
            <a:spAutoFit/>
          </a:bodyPr>
          <a:lstStyle/>
          <a:p>
            <a:pPr defTabSz="457200"/>
            <a:r>
              <a:rPr lang="en-US" sz="2800" dirty="0">
                <a:solidFill>
                  <a:prstClr val="black"/>
                </a:solidFill>
                <a:latin typeface="Times New Roman" panose="02020603050405020304" pitchFamily="18" charset="0"/>
                <a:ea typeface="Times New Roman" panose="02020603050405020304" pitchFamily="18" charset="0"/>
              </a:rPr>
              <a:t>Số liệu tăng trong những khoảng thời gian nào?</a:t>
            </a:r>
            <a:endParaRPr lang="en-US" sz="2800" dirty="0">
              <a:solidFill>
                <a:prstClr val="black"/>
              </a:solidFill>
            </a:endParaRPr>
          </a:p>
        </p:txBody>
      </p:sp>
      <p:sp>
        <p:nvSpPr>
          <p:cNvPr id="10" name="TextBox 9">
            <a:extLst>
              <a:ext uri="{FF2B5EF4-FFF2-40B4-BE49-F238E27FC236}">
                <a16:creationId xmlns="" xmlns:a16="http://schemas.microsoft.com/office/drawing/2014/main" id="{AB1CAE3D-7F46-46C1-BF89-A61101FD4C2E}"/>
              </a:ext>
            </a:extLst>
          </p:cNvPr>
          <p:cNvSpPr txBox="1"/>
          <p:nvPr/>
        </p:nvSpPr>
        <p:spPr>
          <a:xfrm>
            <a:off x="0" y="222445"/>
            <a:ext cx="11282082" cy="523220"/>
          </a:xfrm>
          <a:prstGeom prst="rect">
            <a:avLst/>
          </a:prstGeom>
          <a:noFill/>
        </p:spPr>
        <p:txBody>
          <a:bodyPr wrap="square">
            <a:spAutoFit/>
          </a:bodyPr>
          <a:lstStyle/>
          <a:p>
            <a:pPr algn="ctr" defTabSz="457200"/>
            <a:r>
              <a:rPr lang="nl-NL" sz="2800" b="1" dirty="0">
                <a:solidFill>
                  <a:srgbClr val="0000FF"/>
                </a:solidFill>
                <a:latin typeface="Times New Roman" panose="02020603050405020304" pitchFamily="18" charset="0"/>
              </a:rPr>
              <a:t>3. ĐỌC VÀ PHÂN TÍCH DỮ LIỆU TỪ BIỂU ĐỒ ĐOẠN THẲNG</a:t>
            </a:r>
            <a:endParaRPr lang="en-US" sz="2800" dirty="0">
              <a:solidFill>
                <a:srgbClr val="0000FF"/>
              </a:solidFill>
            </a:endParaRPr>
          </a:p>
        </p:txBody>
      </p:sp>
    </p:spTree>
    <p:extLst>
      <p:ext uri="{BB962C8B-B14F-4D97-AF65-F5344CB8AC3E}">
        <p14:creationId xmlns:p14="http://schemas.microsoft.com/office/powerpoint/2010/main" val="3852062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additive="base">
                                        <p:cTn id="36" dur="500" fill="hold"/>
                                        <p:tgtEl>
                                          <p:spTgt spid="18"/>
                                        </p:tgtEl>
                                        <p:attrNameLst>
                                          <p:attrName>ppt_x</p:attrName>
                                        </p:attrNameLst>
                                      </p:cBhvr>
                                      <p:tavLst>
                                        <p:tav tm="0">
                                          <p:val>
                                            <p:strVal val="#ppt_x"/>
                                          </p:val>
                                        </p:tav>
                                        <p:tav tm="100000">
                                          <p:val>
                                            <p:strVal val="#ppt_x"/>
                                          </p:val>
                                        </p:tav>
                                      </p:tavLst>
                                    </p:anim>
                                    <p:anim calcmode="lin" valueType="num">
                                      <p:cBhvr additive="base">
                                        <p:cTn id="3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1">
                                            <p:txEl>
                                              <p:pRg st="0" end="0"/>
                                            </p:txEl>
                                          </p:spTgt>
                                        </p:tgtEl>
                                        <p:attrNameLst>
                                          <p:attrName>style.visibility</p:attrName>
                                        </p:attrNameLst>
                                      </p:cBhvr>
                                      <p:to>
                                        <p:strVal val="visible"/>
                                      </p:to>
                                    </p:set>
                                    <p:anim calcmode="lin" valueType="num">
                                      <p:cBhvr additive="base">
                                        <p:cTn id="42"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4">
                                            <p:txEl>
                                              <p:pRg st="0" end="0"/>
                                            </p:txEl>
                                          </p:spTgt>
                                        </p:tgtEl>
                                        <p:attrNameLst>
                                          <p:attrName>style.visibility</p:attrName>
                                        </p:attrNameLst>
                                      </p:cBhvr>
                                      <p:to>
                                        <p:strVal val="visible"/>
                                      </p:to>
                                    </p:set>
                                    <p:anim calcmode="lin" valueType="num">
                                      <p:cBhvr additive="base">
                                        <p:cTn id="48"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274740706"/>
              </p:ext>
            </p:extLst>
          </p:nvPr>
        </p:nvGraphicFramePr>
        <p:xfrm>
          <a:off x="5329428" y="333757"/>
          <a:ext cx="6862572" cy="427253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 xmlns:a16="http://schemas.microsoft.com/office/drawing/2014/main" id="{CF6FA196-FD74-45EF-AC2D-9F58BF790A3A}"/>
              </a:ext>
            </a:extLst>
          </p:cNvPr>
          <p:cNvSpPr txBox="1"/>
          <p:nvPr/>
        </p:nvSpPr>
        <p:spPr>
          <a:xfrm>
            <a:off x="416893" y="3159810"/>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Đơn vị thời gian là gì ?</a:t>
            </a:r>
          </a:p>
        </p:txBody>
      </p:sp>
      <p:sp>
        <p:nvSpPr>
          <p:cNvPr id="4" name="TextBox 3">
            <a:extLst>
              <a:ext uri="{FF2B5EF4-FFF2-40B4-BE49-F238E27FC236}">
                <a16:creationId xmlns="" xmlns:a16="http://schemas.microsoft.com/office/drawing/2014/main" id="{43CFC4CB-A728-4051-94B3-2FC7733DCDA1}"/>
              </a:ext>
            </a:extLst>
          </p:cNvPr>
          <p:cNvSpPr txBox="1"/>
          <p:nvPr/>
        </p:nvSpPr>
        <p:spPr>
          <a:xfrm>
            <a:off x="416893" y="3730837"/>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Thời điểm nào số liệu cao </a:t>
            </a:r>
            <a:r>
              <a:rPr lang="en-US" sz="2800" dirty="0" smtClean="0">
                <a:solidFill>
                  <a:prstClr val="black"/>
                </a:solidFill>
                <a:latin typeface="Times New Roman" panose="02020603050405020304" pitchFamily="18" charset="0"/>
                <a:ea typeface="Times New Roman" panose="02020603050405020304" pitchFamily="18" charset="0"/>
              </a:rPr>
              <a:t>nhất?</a:t>
            </a:r>
            <a:endParaRPr lang="en-US" sz="2800" dirty="0">
              <a:solidFill>
                <a:prstClr val="black"/>
              </a:solidFill>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 xmlns:a16="http://schemas.microsoft.com/office/drawing/2014/main" id="{8CD6126D-44F6-483C-BD0A-9361A07C15A0}"/>
              </a:ext>
            </a:extLst>
          </p:cNvPr>
          <p:cNvSpPr txBox="1"/>
          <p:nvPr/>
        </p:nvSpPr>
        <p:spPr>
          <a:xfrm>
            <a:off x="325233" y="4349671"/>
            <a:ext cx="6096000" cy="523220"/>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Thời điểm nào số liệu thấp </a:t>
            </a:r>
            <a:r>
              <a:rPr lang="en-US" sz="2800" dirty="0" smtClean="0">
                <a:solidFill>
                  <a:prstClr val="black"/>
                </a:solidFill>
                <a:latin typeface="Times New Roman" panose="02020603050405020304" pitchFamily="18" charset="0"/>
                <a:ea typeface="Times New Roman" panose="02020603050405020304" pitchFamily="18" charset="0"/>
              </a:rPr>
              <a:t>nhất?</a:t>
            </a:r>
            <a:endParaRPr lang="en-US" sz="2800" dirty="0">
              <a:solidFill>
                <a:prstClr val="black"/>
              </a:solidFill>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 xmlns:a16="http://schemas.microsoft.com/office/drawing/2014/main" id="{D8456EC0-5743-4167-AB03-18B537902064}"/>
              </a:ext>
            </a:extLst>
          </p:cNvPr>
          <p:cNvSpPr txBox="1"/>
          <p:nvPr/>
        </p:nvSpPr>
        <p:spPr>
          <a:xfrm>
            <a:off x="325233" y="4912505"/>
            <a:ext cx="4549488"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Số liệu tăng trong những khoảng thời gian nào?</a:t>
            </a:r>
          </a:p>
        </p:txBody>
      </p:sp>
      <p:sp>
        <p:nvSpPr>
          <p:cNvPr id="8" name="TextBox 7">
            <a:extLst>
              <a:ext uri="{FF2B5EF4-FFF2-40B4-BE49-F238E27FC236}">
                <a16:creationId xmlns="" xmlns:a16="http://schemas.microsoft.com/office/drawing/2014/main" id="{6E593AF1-35F7-4E34-92F0-BA5AC66815D0}"/>
              </a:ext>
            </a:extLst>
          </p:cNvPr>
          <p:cNvSpPr txBox="1"/>
          <p:nvPr/>
        </p:nvSpPr>
        <p:spPr>
          <a:xfrm>
            <a:off x="325233" y="5903893"/>
            <a:ext cx="4252308" cy="954107"/>
          </a:xfrm>
          <a:prstGeom prst="rect">
            <a:avLst/>
          </a:prstGeom>
          <a:noFill/>
        </p:spPr>
        <p:txBody>
          <a:bodyPr wrap="square">
            <a:spAutoFit/>
          </a:bodyPr>
          <a:lstStyle/>
          <a:p>
            <a:pPr defTabSz="457200"/>
            <a:r>
              <a:rPr lang="en-US" sz="2800" dirty="0">
                <a:solidFill>
                  <a:prstClr val="black"/>
                </a:solidFill>
                <a:latin typeface="Times New Roman" panose="02020603050405020304" pitchFamily="18" charset="0"/>
                <a:ea typeface="Times New Roman" panose="02020603050405020304" pitchFamily="18" charset="0"/>
              </a:rPr>
              <a:t>Số liệu </a:t>
            </a:r>
            <a:r>
              <a:rPr lang="en-US" sz="2800" dirty="0" smtClean="0">
                <a:solidFill>
                  <a:prstClr val="black"/>
                </a:solidFill>
                <a:latin typeface="Times New Roman" panose="02020603050405020304" pitchFamily="18" charset="0"/>
                <a:ea typeface="Times New Roman" panose="02020603050405020304" pitchFamily="18" charset="0"/>
              </a:rPr>
              <a:t>giảm </a:t>
            </a:r>
            <a:r>
              <a:rPr lang="en-US" sz="2800" dirty="0">
                <a:solidFill>
                  <a:prstClr val="black"/>
                </a:solidFill>
                <a:latin typeface="Times New Roman" panose="02020603050405020304" pitchFamily="18" charset="0"/>
                <a:ea typeface="Times New Roman" panose="02020603050405020304" pitchFamily="18" charset="0"/>
              </a:rPr>
              <a:t>trong những khoảng thời gian nào?</a:t>
            </a:r>
            <a:endParaRPr lang="en-US" sz="2800" dirty="0">
              <a:solidFill>
                <a:prstClr val="black"/>
              </a:solidFill>
            </a:endParaRPr>
          </a:p>
        </p:txBody>
      </p:sp>
      <p:sp>
        <p:nvSpPr>
          <p:cNvPr id="2" name="TextBox 1"/>
          <p:cNvSpPr txBox="1"/>
          <p:nvPr/>
        </p:nvSpPr>
        <p:spPr>
          <a:xfrm>
            <a:off x="0" y="7859"/>
            <a:ext cx="6929786" cy="830997"/>
          </a:xfrm>
          <a:prstGeom prst="rect">
            <a:avLst/>
          </a:prstGeom>
          <a:noFill/>
        </p:spPr>
        <p:txBody>
          <a:bodyPr wrap="square" rtlCol="0">
            <a:spAutoFit/>
          </a:bodyPr>
          <a:lstStyle/>
          <a:p>
            <a:r>
              <a:rPr lang="en-US" sz="2400" b="1" i="1" u="sng" dirty="0" smtClean="0">
                <a:solidFill>
                  <a:srgbClr val="FF0000"/>
                </a:solidFill>
                <a:latin typeface="Times New Roman" panose="02020603050405020304" pitchFamily="18" charset="0"/>
                <a:cs typeface="Times New Roman" panose="02020603050405020304" pitchFamily="18" charset="0"/>
              </a:rPr>
              <a:t>Thực hành 2</a:t>
            </a:r>
            <a:r>
              <a:rPr lang="en-US" sz="2400" b="1" i="1" dirty="0" smtClean="0">
                <a:latin typeface="Times New Roman" panose="02020603050405020304" pitchFamily="18" charset="0"/>
                <a:cs typeface="Times New Roman" panose="02020603050405020304" pitchFamily="18" charset="0"/>
              </a:rPr>
              <a:t>: Hãy phân tích biểu đồ </a:t>
            </a:r>
          </a:p>
          <a:p>
            <a:r>
              <a:rPr lang="en-US" sz="2400" b="1" i="1" dirty="0" smtClean="0">
                <a:latin typeface="Times New Roman" panose="02020603050405020304" pitchFamily="18" charset="0"/>
                <a:cs typeface="Times New Roman" panose="02020603050405020304" pitchFamily="18" charset="0"/>
              </a:rPr>
              <a:t>đoạn thẳng sau:</a:t>
            </a:r>
            <a:endParaRPr lang="en-US" sz="2400" b="1" i="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 xmlns:a16="http://schemas.microsoft.com/office/drawing/2014/main" id="{F0E77D42-F477-4A8B-A692-D024B5A168A4}"/>
              </a:ext>
            </a:extLst>
          </p:cNvPr>
          <p:cNvSpPr txBox="1"/>
          <p:nvPr/>
        </p:nvSpPr>
        <p:spPr>
          <a:xfrm>
            <a:off x="325233" y="2117210"/>
            <a:ext cx="5138575" cy="954107"/>
          </a:xfrm>
          <a:prstGeom prst="rect">
            <a:avLst/>
          </a:prstGeom>
          <a:noFill/>
        </p:spPr>
        <p:txBody>
          <a:bodyPr wrap="square">
            <a:spAutoFit/>
          </a:bodyPr>
          <a:lstStyle/>
          <a:p>
            <a:pPr defTabSz="457200">
              <a:tabLst>
                <a:tab pos="553085" algn="l"/>
              </a:tabLst>
            </a:pPr>
            <a:r>
              <a:rPr lang="en-US" sz="2800" dirty="0">
                <a:solidFill>
                  <a:prstClr val="black"/>
                </a:solidFill>
                <a:latin typeface="Times New Roman" panose="02020603050405020304" pitchFamily="18" charset="0"/>
                <a:ea typeface="Times New Roman" panose="02020603050405020304" pitchFamily="18" charset="0"/>
              </a:rPr>
              <a:t>Biểu đồ biểu diễn các thông tin về vấn đề gì ?</a:t>
            </a:r>
          </a:p>
        </p:txBody>
      </p:sp>
    </p:spTree>
    <p:extLst>
      <p:ext uri="{BB962C8B-B14F-4D97-AF65-F5344CB8AC3E}">
        <p14:creationId xmlns:p14="http://schemas.microsoft.com/office/powerpoint/2010/main" val="607445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1450" y="285750"/>
            <a:ext cx="11644313" cy="1384995"/>
          </a:xfrm>
          <a:prstGeom prst="rect">
            <a:avLst/>
          </a:prstGeom>
          <a:noFill/>
        </p:spPr>
        <p:txBody>
          <a:bodyPr wrap="square" rtlCol="0">
            <a:spAutoFit/>
          </a:bodyPr>
          <a:lstStyle/>
          <a:p>
            <a:r>
              <a:rPr lang="en-US" sz="2800" b="1" u="sng" dirty="0" smtClean="0">
                <a:solidFill>
                  <a:srgbClr val="FF0000"/>
                </a:solidFill>
                <a:latin typeface="Times New Roman" panose="02020603050405020304" pitchFamily="18" charset="0"/>
                <a:cs typeface="Times New Roman" panose="02020603050405020304" pitchFamily="18" charset="0"/>
              </a:rPr>
              <a:t>Vận dụng 2: </a:t>
            </a:r>
            <a:r>
              <a:rPr lang="en-US" sz="2800" dirty="0" smtClean="0">
                <a:latin typeface="Times New Roman" panose="02020603050405020304" pitchFamily="18" charset="0"/>
                <a:cs typeface="Times New Roman" panose="02020603050405020304" pitchFamily="18" charset="0"/>
              </a:rPr>
              <a:t>Nếu quy ước rằng lượng mưa mỗi tháng trong mùa mưa phải trên 100mm, em hãy cho biết mùa mưa tại Thành phố Hồ Chí Minh thường bắt đầu từ tháng nào và đến tháng nào thì kết thúc</a:t>
            </a:r>
            <a:endParaRPr lang="en-US" sz="2800" dirty="0">
              <a:latin typeface="Times New Roman" panose="02020603050405020304" pitchFamily="18" charset="0"/>
              <a:cs typeface="Times New Roman" panose="02020603050405020304" pitchFamily="18" charset="0"/>
            </a:endParaRPr>
          </a:p>
        </p:txBody>
      </p:sp>
      <p:graphicFrame>
        <p:nvGraphicFramePr>
          <p:cNvPr id="5" name="Content Placeholder 6"/>
          <p:cNvGraphicFramePr>
            <a:graphicFrameLocks noGrp="1"/>
          </p:cNvGraphicFramePr>
          <p:nvPr>
            <p:ph idx="1"/>
            <p:extLst>
              <p:ext uri="{D42A27DB-BD31-4B8C-83A1-F6EECF244321}">
                <p14:modId xmlns:p14="http://schemas.microsoft.com/office/powerpoint/2010/main" val="693173111"/>
              </p:ext>
            </p:extLst>
          </p:nvPr>
        </p:nvGraphicFramePr>
        <p:xfrm>
          <a:off x="4800790" y="2362582"/>
          <a:ext cx="6862572" cy="4272533"/>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171450" y="2097741"/>
            <a:ext cx="4024032" cy="1815882"/>
          </a:xfrm>
          <a:prstGeom prst="rect">
            <a:avLst/>
          </a:prstGeom>
          <a:noFill/>
        </p:spPr>
        <p:txBody>
          <a:bodyPr wrap="square" rtlCol="0">
            <a:spAutoFit/>
          </a:bodyPr>
          <a:lstStyle/>
          <a:p>
            <a:r>
              <a:rPr lang="en-US" sz="2800" dirty="0" smtClean="0">
                <a:solidFill>
                  <a:srgbClr val="000099"/>
                </a:solidFill>
                <a:latin typeface="Times New Roman" panose="02020603050405020304" pitchFamily="18" charset="0"/>
                <a:cs typeface="Times New Roman" panose="02020603050405020304" pitchFamily="18" charset="0"/>
              </a:rPr>
              <a:t>Mùa </a:t>
            </a:r>
            <a:r>
              <a:rPr lang="en-US" sz="2800" dirty="0">
                <a:solidFill>
                  <a:srgbClr val="000099"/>
                </a:solidFill>
                <a:latin typeface="Times New Roman" panose="02020603050405020304" pitchFamily="18" charset="0"/>
                <a:cs typeface="Times New Roman" panose="02020603050405020304" pitchFamily="18" charset="0"/>
              </a:rPr>
              <a:t>mưa tại Thành phố Hồ Chí Minh thường bắt đầu từ tháng 5</a:t>
            </a:r>
            <a:r>
              <a:rPr lang="en-US" sz="2800" dirty="0" smtClean="0">
                <a:solidFill>
                  <a:srgbClr val="000099"/>
                </a:solidFill>
                <a:latin typeface="Times New Roman" panose="02020603050405020304" pitchFamily="18" charset="0"/>
                <a:cs typeface="Times New Roman" panose="02020603050405020304" pitchFamily="18" charset="0"/>
              </a:rPr>
              <a:t> </a:t>
            </a:r>
            <a:r>
              <a:rPr lang="en-US" sz="2800" dirty="0">
                <a:solidFill>
                  <a:srgbClr val="000099"/>
                </a:solidFill>
                <a:latin typeface="Times New Roman" panose="02020603050405020304" pitchFamily="18" charset="0"/>
                <a:cs typeface="Times New Roman" panose="02020603050405020304" pitchFamily="18" charset="0"/>
              </a:rPr>
              <a:t>và đến tháng </a:t>
            </a:r>
            <a:r>
              <a:rPr lang="en-US" sz="2800" dirty="0" smtClean="0">
                <a:solidFill>
                  <a:srgbClr val="000099"/>
                </a:solidFill>
                <a:latin typeface="Times New Roman" panose="02020603050405020304" pitchFamily="18" charset="0"/>
                <a:cs typeface="Times New Roman" panose="02020603050405020304" pitchFamily="18" charset="0"/>
              </a:rPr>
              <a:t>11 </a:t>
            </a:r>
            <a:r>
              <a:rPr lang="en-US" sz="2800" dirty="0">
                <a:solidFill>
                  <a:srgbClr val="000099"/>
                </a:solidFill>
                <a:latin typeface="Times New Roman" panose="02020603050405020304" pitchFamily="18" charset="0"/>
                <a:cs typeface="Times New Roman" panose="02020603050405020304" pitchFamily="18" charset="0"/>
              </a:rPr>
              <a:t>thì kết thúc</a:t>
            </a:r>
            <a:endParaRPr lang="en-US" sz="2800" dirty="0">
              <a:solidFill>
                <a:srgbClr val="000099"/>
              </a:solidFill>
            </a:endParaRPr>
          </a:p>
        </p:txBody>
      </p:sp>
    </p:spTree>
    <p:extLst>
      <p:ext uri="{BB962C8B-B14F-4D97-AF65-F5344CB8AC3E}">
        <p14:creationId xmlns:p14="http://schemas.microsoft.com/office/powerpoint/2010/main" val="3636818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738" y="228600"/>
            <a:ext cx="11158537" cy="954107"/>
          </a:xfrm>
          <a:prstGeom prst="rect">
            <a:avLst/>
          </a:prstGeom>
          <a:noFill/>
        </p:spPr>
        <p:txBody>
          <a:bodyPr wrap="square" rtlCol="0">
            <a:spAutoFit/>
          </a:bodyPr>
          <a:lstStyle/>
          <a:p>
            <a:r>
              <a:rPr lang="en-US" sz="2800" b="1" u="sng" dirty="0" smtClean="0">
                <a:solidFill>
                  <a:srgbClr val="FF0000"/>
                </a:solidFill>
                <a:latin typeface="Times New Roman" panose="02020603050405020304" pitchFamily="18" charset="0"/>
                <a:cs typeface="Times New Roman" panose="02020603050405020304" pitchFamily="18" charset="0"/>
              </a:rPr>
              <a:t>4. Luyện tập</a:t>
            </a:r>
          </a:p>
          <a:p>
            <a:r>
              <a:rPr lang="en-US" sz="2800" b="1" u="sng" dirty="0" smtClean="0">
                <a:latin typeface="Times New Roman" panose="02020603050405020304" pitchFamily="18" charset="0"/>
                <a:cs typeface="Times New Roman" panose="02020603050405020304" pitchFamily="18" charset="0"/>
              </a:rPr>
              <a:t>Bài 2 sgk/107</a:t>
            </a:r>
            <a:r>
              <a:rPr lang="en-US" sz="2800" dirty="0" smtClean="0">
                <a:latin typeface="Times New Roman" panose="02020603050405020304" pitchFamily="18" charset="0"/>
                <a:cs typeface="Times New Roman" panose="02020603050405020304" pitchFamily="18" charset="0"/>
              </a:rPr>
              <a:t>: Quan sát biểu đồ dưới đây và trả lời câu hỏi</a:t>
            </a:r>
            <a:endParaRPr lang="en-US" sz="2800" dirty="0">
              <a:latin typeface="Times New Roman" panose="02020603050405020304" pitchFamily="18" charset="0"/>
              <a:cs typeface="Times New Roman" panose="02020603050405020304" pitchFamily="18" charset="0"/>
            </a:endParaRPr>
          </a:p>
        </p:txBody>
      </p:sp>
      <p:grpSp>
        <p:nvGrpSpPr>
          <p:cNvPr id="17" name="Group 16"/>
          <p:cNvGrpSpPr/>
          <p:nvPr/>
        </p:nvGrpSpPr>
        <p:grpSpPr>
          <a:xfrm>
            <a:off x="4333507" y="1182707"/>
            <a:ext cx="7543799" cy="4772025"/>
            <a:chOff x="2017711" y="1285875"/>
            <a:chExt cx="9340851" cy="5572125"/>
          </a:xfrm>
        </p:grpSpPr>
        <p:graphicFrame>
          <p:nvGraphicFramePr>
            <p:cNvPr id="8" name="Chart 7"/>
            <p:cNvGraphicFramePr/>
            <p:nvPr>
              <p:extLst>
                <p:ext uri="{D42A27DB-BD31-4B8C-83A1-F6EECF244321}">
                  <p14:modId xmlns:p14="http://schemas.microsoft.com/office/powerpoint/2010/main" val="4043570915"/>
                </p:ext>
              </p:extLst>
            </p:nvPr>
          </p:nvGraphicFramePr>
          <p:xfrm>
            <a:off x="2017711" y="1285875"/>
            <a:ext cx="8855077" cy="5572125"/>
          </p:xfrm>
          <a:graphic>
            <a:graphicData uri="http://schemas.openxmlformats.org/drawingml/2006/chart">
              <c:chart xmlns:c="http://schemas.openxmlformats.org/drawingml/2006/chart" xmlns:r="http://schemas.openxmlformats.org/officeDocument/2006/relationships" r:id="rId2"/>
            </a:graphicData>
          </a:graphic>
        </p:graphicFrame>
        <p:cxnSp>
          <p:nvCxnSpPr>
            <p:cNvPr id="10" name="Straight Arrow Connector 9"/>
            <p:cNvCxnSpPr/>
            <p:nvPr/>
          </p:nvCxnSpPr>
          <p:spPr>
            <a:xfrm>
              <a:off x="2743200" y="6472238"/>
              <a:ext cx="8615362"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2728914" y="1285875"/>
              <a:ext cx="14286" cy="51863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11177587" y="5624361"/>
            <a:ext cx="1014413" cy="369332"/>
          </a:xfrm>
          <a:prstGeom prst="rect">
            <a:avLst/>
          </a:prstGeom>
          <a:noFill/>
        </p:spPr>
        <p:txBody>
          <a:bodyPr wrap="square" rtlCol="0">
            <a:spAutoFit/>
          </a:bodyPr>
          <a:lstStyle/>
          <a:p>
            <a:r>
              <a:rPr lang="en-US" dirty="0" smtClean="0"/>
              <a:t>(tháng)</a:t>
            </a:r>
            <a:endParaRPr lang="en-US" dirty="0"/>
          </a:p>
        </p:txBody>
      </p:sp>
      <p:sp>
        <p:nvSpPr>
          <p:cNvPr id="18" name="TextBox 17"/>
          <p:cNvSpPr txBox="1"/>
          <p:nvPr/>
        </p:nvSpPr>
        <p:spPr>
          <a:xfrm>
            <a:off x="185738" y="1371600"/>
            <a:ext cx="4186237" cy="4893647"/>
          </a:xfrm>
          <a:prstGeom prst="rect">
            <a:avLst/>
          </a:prstGeom>
          <a:noFill/>
        </p:spPr>
        <p:txBody>
          <a:bodyPr wrap="square" rtlCol="0">
            <a:spAutoFit/>
          </a:bodyPr>
          <a:lstStyle/>
          <a:p>
            <a:pPr marL="342900" indent="-342900">
              <a:buAutoNum type="alphaLcParenR"/>
            </a:pPr>
            <a:r>
              <a:rPr lang="en-US" sz="2400" dirty="0" smtClean="0">
                <a:latin typeface="Times New Roman" panose="02020603050405020304" pitchFamily="18" charset="0"/>
                <a:cs typeface="Times New Roman" panose="02020603050405020304" pitchFamily="18" charset="0"/>
              </a:rPr>
              <a:t>Biểu đồ biểu diễn thông tin về vấn đề gì?</a:t>
            </a:r>
          </a:p>
          <a:p>
            <a:pPr marL="342900" indent="-342900">
              <a:buAutoNum type="alphaLcParenR"/>
            </a:pPr>
            <a:r>
              <a:rPr lang="en-US" sz="2400" dirty="0" smtClean="0">
                <a:latin typeface="Times New Roman" panose="02020603050405020304" pitchFamily="18" charset="0"/>
                <a:cs typeface="Times New Roman" panose="02020603050405020304" pitchFamily="18" charset="0"/>
              </a:rPr>
              <a:t>Đơn vị thời gian là gì?</a:t>
            </a:r>
          </a:p>
          <a:p>
            <a:pPr marL="342900" indent="-342900">
              <a:buAutoNum type="alphaLcParenR"/>
            </a:pPr>
            <a:r>
              <a:rPr lang="en-US" sz="2400" dirty="0" smtClean="0">
                <a:latin typeface="Times New Roman" panose="02020603050405020304" pitchFamily="18" charset="0"/>
                <a:cs typeface="Times New Roman" panose="02020603050405020304" pitchFamily="18" charset="0"/>
              </a:rPr>
              <a:t>Tháng nào cửa hàng có doanh thu cao nhất</a:t>
            </a:r>
          </a:p>
          <a:p>
            <a:pPr marL="342900" indent="-342900">
              <a:buAutoNum type="alphaLcParenR"/>
            </a:pPr>
            <a:r>
              <a:rPr lang="en-US" sz="2400" dirty="0" smtClean="0">
                <a:latin typeface="Times New Roman" panose="02020603050405020304" pitchFamily="18" charset="0"/>
                <a:cs typeface="Times New Roman" panose="02020603050405020304" pitchFamily="18" charset="0"/>
              </a:rPr>
              <a:t>Tháng nào cửa hàng có doanh thu thấp nhất</a:t>
            </a:r>
          </a:p>
          <a:p>
            <a:pPr marL="342900" indent="-342900">
              <a:buAutoNum type="alphaLcParenR"/>
            </a:pPr>
            <a:r>
              <a:rPr lang="en-US" sz="2400" dirty="0" smtClean="0">
                <a:latin typeface="Times New Roman" panose="02020603050405020304" pitchFamily="18" charset="0"/>
                <a:cs typeface="Times New Roman" panose="02020603050405020304" pitchFamily="18" charset="0"/>
              </a:rPr>
              <a:t>Doanh thu cửa hàng tăng trong những khoảng thời gian nào?</a:t>
            </a:r>
          </a:p>
          <a:p>
            <a:pPr marL="342900" indent="-342900">
              <a:buAutoNum type="alphaLcParenR"/>
            </a:pPr>
            <a:r>
              <a:rPr lang="en-US" sz="2400" dirty="0" smtClean="0">
                <a:latin typeface="Times New Roman" panose="02020603050405020304" pitchFamily="18" charset="0"/>
                <a:cs typeface="Times New Roman" panose="02020603050405020304" pitchFamily="18" charset="0"/>
              </a:rPr>
              <a:t>Doanh thu cửa hàng giảm trong những thời gian nào?</a:t>
            </a:r>
          </a:p>
          <a:p>
            <a:pPr marL="342900" indent="-342900">
              <a:buAutoNum type="alphaLcParen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559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0372725" cy="523220"/>
          </a:xfrm>
          <a:prstGeom prst="rect">
            <a:avLst/>
          </a:prstGeom>
          <a:noFill/>
        </p:spPr>
        <p:txBody>
          <a:bodyPr wrap="square" rtlCol="0">
            <a:spAutoFit/>
          </a:bodyPr>
          <a:lstStyle/>
          <a:p>
            <a:r>
              <a:rPr lang="en-US" sz="2800" b="1" u="sng" dirty="0" smtClean="0">
                <a:solidFill>
                  <a:srgbClr val="FF0000"/>
                </a:solidFill>
                <a:latin typeface="Times New Roman" panose="02020603050405020304" pitchFamily="18" charset="0"/>
                <a:cs typeface="Times New Roman" panose="02020603050405020304" pitchFamily="18" charset="0"/>
              </a:rPr>
              <a:t>Bài tập 1</a:t>
            </a:r>
            <a:r>
              <a:rPr lang="en-US" sz="2800" b="1" dirty="0" smtClean="0">
                <a:latin typeface="Times New Roman" panose="02020603050405020304" pitchFamily="18" charset="0"/>
                <a:cs typeface="Times New Roman" panose="02020603050405020304" pitchFamily="18" charset="0"/>
              </a:rPr>
              <a:t>: Hãy phân tích biểu đồ đoạn thẳng sau</a:t>
            </a:r>
            <a:endParaRPr lang="en-US" sz="2800" b="1" dirty="0">
              <a:latin typeface="Times New Roman" panose="02020603050405020304" pitchFamily="18" charset="0"/>
              <a:cs typeface="Times New Roman" panose="02020603050405020304" pitchFamily="18" charset="0"/>
            </a:endParaRPr>
          </a:p>
        </p:txBody>
      </p:sp>
      <p:grpSp>
        <p:nvGrpSpPr>
          <p:cNvPr id="13" name="Group 12"/>
          <p:cNvGrpSpPr/>
          <p:nvPr/>
        </p:nvGrpSpPr>
        <p:grpSpPr>
          <a:xfrm>
            <a:off x="2460625" y="1276879"/>
            <a:ext cx="8583612" cy="5418667"/>
            <a:chOff x="2032000" y="719666"/>
            <a:chExt cx="8583612" cy="5418667"/>
          </a:xfrm>
        </p:grpSpPr>
        <p:graphicFrame>
          <p:nvGraphicFramePr>
            <p:cNvPr id="8" name="Chart 7"/>
            <p:cNvGraphicFramePr/>
            <p:nvPr>
              <p:extLst>
                <p:ext uri="{D42A27DB-BD31-4B8C-83A1-F6EECF244321}">
                  <p14:modId xmlns:p14="http://schemas.microsoft.com/office/powerpoint/2010/main" val="3909003155"/>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cxnSp>
          <p:nvCxnSpPr>
            <p:cNvPr id="10" name="Straight Arrow Connector 9"/>
            <p:cNvCxnSpPr/>
            <p:nvPr/>
          </p:nvCxnSpPr>
          <p:spPr>
            <a:xfrm>
              <a:off x="2443162" y="5786438"/>
              <a:ext cx="81724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2414584" y="828675"/>
              <a:ext cx="14287" cy="4972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2178424" y="1385888"/>
            <a:ext cx="854728" cy="369332"/>
          </a:xfrm>
          <a:prstGeom prst="rect">
            <a:avLst/>
          </a:prstGeom>
          <a:noFill/>
        </p:spPr>
        <p:txBody>
          <a:bodyPr wrap="square" rtlCol="0">
            <a:spAutoFit/>
          </a:bodyPr>
          <a:lstStyle/>
          <a:p>
            <a:r>
              <a:rPr lang="en-US" dirty="0" smtClean="0"/>
              <a:t>(Số ổ)</a:t>
            </a:r>
            <a:endParaRPr lang="en-US" dirty="0"/>
          </a:p>
        </p:txBody>
      </p:sp>
      <p:sp>
        <p:nvSpPr>
          <p:cNvPr id="3" name="TextBox 2"/>
          <p:cNvSpPr txBox="1"/>
          <p:nvPr/>
        </p:nvSpPr>
        <p:spPr>
          <a:xfrm>
            <a:off x="10529046" y="6357938"/>
            <a:ext cx="1030381" cy="376518"/>
          </a:xfrm>
          <a:prstGeom prst="rect">
            <a:avLst/>
          </a:prstGeom>
          <a:noFill/>
        </p:spPr>
        <p:txBody>
          <a:bodyPr wrap="square" rtlCol="0">
            <a:spAutoFit/>
          </a:bodyPr>
          <a:lstStyle/>
          <a:p>
            <a:r>
              <a:rPr lang="en-US" dirty="0" smtClean="0"/>
              <a:t>(Thứ)</a:t>
            </a:r>
            <a:endParaRPr lang="en-US" dirty="0"/>
          </a:p>
        </p:txBody>
      </p:sp>
    </p:spTree>
    <p:extLst>
      <p:ext uri="{BB962C8B-B14F-4D97-AF65-F5344CB8AC3E}">
        <p14:creationId xmlns:p14="http://schemas.microsoft.com/office/powerpoint/2010/main" val="848101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296</TotalTime>
  <Words>568</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10</vt:i4>
      </vt:variant>
    </vt:vector>
  </HeadingPairs>
  <TitlesOfParts>
    <vt:vector size="20" baseType="lpstr">
      <vt:lpstr>Arial</vt:lpstr>
      <vt:lpstr>Calibri</vt:lpstr>
      <vt:lpstr>Calibri Light</vt:lpstr>
      <vt:lpstr>Times New Roman</vt:lpstr>
      <vt:lpstr>Trebuchet MS</vt:lpstr>
      <vt:lpstr>Wingdings 3</vt:lpstr>
      <vt:lpstr>Facet</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28</cp:revision>
  <dcterms:created xsi:type="dcterms:W3CDTF">2025-09-29T06:19:06Z</dcterms:created>
  <dcterms:modified xsi:type="dcterms:W3CDTF">2025-10-14T08:10:13Z</dcterms:modified>
</cp:coreProperties>
</file>