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65" r:id="rId4"/>
    <p:sldId id="267" r:id="rId5"/>
    <p:sldId id="271" r:id="rId6"/>
    <p:sldId id="266" r:id="rId7"/>
    <p:sldId id="268" r:id="rId8"/>
    <p:sldId id="269" r:id="rId9"/>
    <p:sldId id="275" r:id="rId10"/>
    <p:sldId id="272" r:id="rId11"/>
    <p:sldId id="273" r:id="rId12"/>
    <p:sldId id="274" r:id="rId13"/>
    <p:sldId id="258" r:id="rId14"/>
    <p:sldId id="2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585A-B364-4857-BE0F-06528BADFE20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3B72-4F4B-4AD1-AD6B-A3BF1FA1B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80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585A-B364-4857-BE0F-06528BADFE20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3B72-4F4B-4AD1-AD6B-A3BF1FA1B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34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585A-B364-4857-BE0F-06528BADFE20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3B72-4F4B-4AD1-AD6B-A3BF1FA1B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2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585A-B364-4857-BE0F-06528BADFE20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3B72-4F4B-4AD1-AD6B-A3BF1FA1B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62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585A-B364-4857-BE0F-06528BADFE20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3B72-4F4B-4AD1-AD6B-A3BF1FA1B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9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585A-B364-4857-BE0F-06528BADFE20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3B72-4F4B-4AD1-AD6B-A3BF1FA1B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4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585A-B364-4857-BE0F-06528BADFE20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3B72-4F4B-4AD1-AD6B-A3BF1FA1B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21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585A-B364-4857-BE0F-06528BADFE20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3B72-4F4B-4AD1-AD6B-A3BF1FA1B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40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585A-B364-4857-BE0F-06528BADFE20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3B72-4F4B-4AD1-AD6B-A3BF1FA1B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14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585A-B364-4857-BE0F-06528BADFE20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3B72-4F4B-4AD1-AD6B-A3BF1FA1B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4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585A-B364-4857-BE0F-06528BADFE20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3B72-4F4B-4AD1-AD6B-A3BF1FA1B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4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D585A-B364-4857-BE0F-06528BADFE20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13B72-4F4B-4AD1-AD6B-A3BF1FA1B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5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microsoft.com/office/2007/relationships/hdphoto" Target="../media/hdphoto8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8.png"/><Relationship Id="rId4" Type="http://schemas.microsoft.com/office/2007/relationships/hdphoto" Target="../media/hdphoto6.wdp"/><Relationship Id="rId9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93304" y="268357"/>
            <a:ext cx="10813774" cy="6311347"/>
          </a:xfrm>
          <a:prstGeom prst="roundRect">
            <a:avLst>
              <a:gd name="adj" fmla="val 761"/>
            </a:avLst>
          </a:prstGeom>
          <a:solidFill>
            <a:srgbClr val="F9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66322" y="1192696"/>
            <a:ext cx="6987208" cy="4323521"/>
          </a:xfrm>
          <a:prstGeom prst="rect">
            <a:avLst/>
          </a:prstGeom>
          <a:solidFill>
            <a:srgbClr val="EB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7" b="70806" l="9224" r="29651">
                        <a14:foregroundMark x1="12923" y1="23448" x2="12923" y2="23448"/>
                        <a14:foregroundMark x1="13184" y1="23818" x2="13184" y2="23818"/>
                        <a14:foregroundMark x1="12611" y1="22428" x2="12611" y2="22428"/>
                        <a14:foregroundMark x1="12559" y1="22057" x2="12819" y2="23170"/>
                        <a14:foregroundMark x1="12298" y1="22706" x2="12298" y2="22706"/>
                        <a14:foregroundMark x1="12142" y1="24004" x2="12142" y2="24004"/>
                        <a14:foregroundMark x1="13340" y1="25765" x2="14226" y2="27155"/>
                        <a14:foregroundMark x1="20636" y1="28174" x2="20636" y2="28174"/>
                        <a14:foregroundMark x1="21261" y1="28082" x2="21261" y2="28082"/>
                        <a14:foregroundMark x1="20479" y1="27155" x2="21209" y2="28082"/>
                        <a14:foregroundMark x1="20948" y1="28823" x2="21261" y2="28730"/>
                        <a14:foregroundMark x1="21678" y1="27989" x2="22460" y2="27340"/>
                        <a14:foregroundMark x1="23085" y1="26877" x2="23658" y2="25579"/>
                        <a14:foregroundMark x1="23971" y1="24838" x2="23971" y2="24838"/>
                        <a14:foregroundMark x1="24544" y1="23170" x2="24544" y2="23170"/>
                        <a14:foregroundMark x1="24909" y1="22428" x2="24909" y2="22428"/>
                        <a14:foregroundMark x1="24805" y1="22799" x2="24805" y2="22799"/>
                        <a14:foregroundMark x1="24700" y1="21779" x2="24700" y2="21779"/>
                        <a14:foregroundMark x1="24231" y1="21687" x2="24231" y2="21687"/>
                        <a14:foregroundMark x1="19437" y1="38647" x2="19541" y2="43373"/>
                        <a14:foregroundMark x1="16623" y1="38091" x2="14226" y2="41891"/>
                        <a14:foregroundMark x1="20844" y1="45227" x2="20844" y2="45227"/>
                        <a14:foregroundMark x1="20688" y1="39388" x2="20688" y2="39388"/>
                        <a14:foregroundMark x1="20636" y1="39944" x2="20636" y2="39944"/>
                        <a14:foregroundMark x1="20896" y1="40408" x2="20896" y2="40408"/>
                        <a14:foregroundMark x1="20427" y1="40964" x2="20427" y2="40964"/>
                        <a14:foregroundMark x1="22772" y1="35403" x2="22772" y2="35403"/>
                        <a14:foregroundMark x1="23345" y1="34291" x2="23345" y2="34291"/>
                        <a14:foregroundMark x1="23033" y1="36886" x2="23033" y2="36886"/>
                        <a14:foregroundMark x1="22929" y1="36145" x2="22929" y2="36145"/>
                        <a14:foregroundMark x1="23033" y1="36515" x2="23033" y2="36515"/>
                        <a14:foregroundMark x1="23189" y1="37442" x2="23189" y2="37442"/>
                        <a14:foregroundMark x1="23241" y1="38091" x2="23241" y2="38091"/>
                        <a14:foregroundMark x1="23606" y1="36237" x2="23606" y2="36237"/>
                        <a14:foregroundMark x1="23867" y1="36145" x2="23867" y2="36145"/>
                        <a14:foregroundMark x1="23293" y1="39018" x2="23293" y2="39018"/>
                        <a14:foregroundMark x1="23189" y1="40037" x2="23189" y2="40037"/>
                        <a14:foregroundMark x1="22408" y1="38184" x2="22408" y2="38184"/>
                        <a14:foregroundMark x1="23241" y1="41057" x2="23241" y2="41057"/>
                        <a14:foregroundMark x1="23085" y1="41891" x2="23085" y2="41891"/>
                        <a14:foregroundMark x1="23033" y1="42447" x2="23033" y2="42447"/>
                        <a14:foregroundMark x1="23554" y1="41335" x2="23554" y2="41335"/>
                        <a14:foregroundMark x1="23971" y1="40778" x2="23971" y2="40778"/>
                        <a14:foregroundMark x1="22772" y1="43837" x2="22772" y2="43837"/>
                        <a14:foregroundMark x1="22147" y1="43095" x2="22147" y2="43095"/>
                        <a14:foregroundMark x1="22043" y1="43930" x2="22043" y2="43930"/>
                        <a14:foregroundMark x1="22251" y1="44764" x2="22251" y2="44764"/>
                        <a14:foregroundMark x1="22251" y1="45968" x2="22251" y2="45968"/>
                        <a14:foregroundMark x1="22095" y1="46803" x2="22095" y2="46803"/>
                        <a14:foregroundMark x1="22720" y1="45968" x2="22720" y2="45968"/>
                        <a14:foregroundMark x1="23137" y1="45783" x2="23137" y2="45783"/>
                        <a14:foregroundMark x1="21365" y1="49583" x2="21365" y2="49583"/>
                        <a14:foregroundMark x1="21261" y1="50324" x2="21261" y2="50324"/>
                        <a14:foregroundMark x1="21053" y1="50880" x2="21053" y2="50880"/>
                        <a14:foregroundMark x1="20948" y1="51900" x2="20948" y2="51900"/>
                        <a14:foregroundMark x1="20532" y1="52363" x2="20532" y2="52363"/>
                        <a14:foregroundMark x1="20792" y1="52734" x2="20792" y2="52734"/>
                        <a14:foregroundMark x1="20636" y1="55792" x2="20636" y2="55792"/>
                        <a14:foregroundMark x1="21001" y1="54402" x2="21001" y2="54402"/>
                        <a14:foregroundMark x1="21939" y1="49398" x2="21939" y2="49398"/>
                        <a14:foregroundMark x1="19020" y1="59963" x2="25430" y2="62095"/>
                        <a14:foregroundMark x1="23658" y1="58295" x2="23658" y2="58295"/>
                        <a14:foregroundMark x1="26264" y1="56997" x2="26264" y2="56997"/>
                        <a14:foregroundMark x1="25169" y1="59778" x2="25169" y2="59778"/>
                        <a14:foregroundMark x1="16936" y1="58295" x2="25430" y2="56905"/>
                        <a14:foregroundMark x1="16936" y1="59500" x2="17144" y2="64319"/>
                        <a14:foregroundMark x1="17040" y1="65153" x2="17040" y2="65153"/>
                        <a14:foregroundMark x1="17144" y1="65894" x2="26733" y2="631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90" t="6866" r="71304" b="32239"/>
          <a:stretch/>
        </p:blipFill>
        <p:spPr>
          <a:xfrm>
            <a:off x="1242391" y="467139"/>
            <a:ext cx="2256183" cy="41744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565" b="27896" l="28400" r="49974">
                        <a14:foregroundMark x1="46014" y1="15385" x2="46014" y2="15385"/>
                        <a14:backgroundMark x1="48254" y1="18258" x2="48306" y2="23818"/>
                        <a14:backgroundMark x1="33351" y1="25394" x2="46691" y2="263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58" t="13433" r="50435" b="74823"/>
          <a:stretch/>
        </p:blipFill>
        <p:spPr>
          <a:xfrm>
            <a:off x="3518452" y="924338"/>
            <a:ext cx="2524539" cy="8050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158" b="91474" l="73059" r="947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24" t="74473" r="8368" b="12768"/>
          <a:stretch/>
        </p:blipFill>
        <p:spPr>
          <a:xfrm>
            <a:off x="9293087" y="5108713"/>
            <a:ext cx="1878496" cy="8746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74970" y="1923295"/>
            <a:ext cx="7078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CHÀO MỪNG CÁC EM ĐẾN VỚI BUỔI H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ỌC</a:t>
            </a:r>
            <a:r>
              <a:rPr lang="vi-VN" sz="6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HÔM NAY!</a:t>
            </a:r>
            <a:endParaRPr lang="en-US" sz="60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686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1998" cy="6857998"/>
          </a:xfrm>
          <a:prstGeom prst="rect">
            <a:avLst/>
          </a:prstGeom>
        </p:spPr>
      </p:pic>
      <p:sp>
        <p:nvSpPr>
          <p:cNvPr id="4" name="Diamond 3"/>
          <p:cNvSpPr/>
          <p:nvPr/>
        </p:nvSpPr>
        <p:spPr>
          <a:xfrm>
            <a:off x="4253948" y="3528391"/>
            <a:ext cx="4830417" cy="2385392"/>
          </a:xfrm>
          <a:prstGeom prst="diamond">
            <a:avLst/>
          </a:prstGeom>
          <a:noFill/>
          <a:ln w="28575">
            <a:solidFill>
              <a:srgbClr val="9E74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82335" y="854031"/>
            <a:ext cx="2941982" cy="705678"/>
          </a:xfrm>
          <a:prstGeom prst="roundRect">
            <a:avLst/>
          </a:prstGeom>
          <a:solidFill>
            <a:srgbClr val="FBC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smtClean="0">
                <a:solidFill>
                  <a:srgbClr val="FF0000"/>
                </a:solidFill>
                <a:latin typeface="+mj-lt"/>
              </a:rPr>
              <a:t>Vận dụng 1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2335" y="1729409"/>
            <a:ext cx="105651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+mj-lt"/>
              </a:rPr>
              <a:t>Bạn Trang lấy 4 que tính dài bằng nhau xếp thành hình 4 cạnh như hình 3 bạn ấy nói rằng đó là hình vuông. Em hãy dùng thước và êke để kiểm tra xem bạn Trang nói như vậy đúng hay sai.</a:t>
            </a:r>
            <a:endParaRPr lang="en-US" sz="28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73456">
            <a:off x="5811474" y="4875579"/>
            <a:ext cx="6763075" cy="12294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73456">
            <a:off x="3398473" y="6069372"/>
            <a:ext cx="6763075" cy="12294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40000">
            <a:off x="3959752" y="3299835"/>
            <a:ext cx="6821295" cy="12400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40000">
            <a:off x="6347355" y="4510914"/>
            <a:ext cx="6819851" cy="12397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12097">
            <a:off x="5698272" y="1864569"/>
            <a:ext cx="2487384" cy="36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753" b="100000" l="60448" r="923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19" t="61289" r="9267"/>
          <a:stretch/>
        </p:blipFill>
        <p:spPr>
          <a:xfrm>
            <a:off x="7573617" y="4134679"/>
            <a:ext cx="3488636" cy="26537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9" t="25187" r="12609" b="37841"/>
          <a:stretch/>
        </p:blipFill>
        <p:spPr>
          <a:xfrm>
            <a:off x="8160026" y="1729408"/>
            <a:ext cx="2494722" cy="25344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5" t="24857" r="38203" b="42166"/>
          <a:stretch/>
        </p:blipFill>
        <p:spPr>
          <a:xfrm>
            <a:off x="4144618" y="1701801"/>
            <a:ext cx="3389658" cy="2260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612" b="100000" l="31475" r="624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95" t="64771" r="40069" b="152"/>
          <a:stretch/>
        </p:blipFill>
        <p:spPr>
          <a:xfrm>
            <a:off x="4144618" y="4376899"/>
            <a:ext cx="3162115" cy="24045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4" t="51536" r="67221" b="9806"/>
          <a:stretch/>
        </p:blipFill>
        <p:spPr>
          <a:xfrm>
            <a:off x="1024468" y="3530599"/>
            <a:ext cx="2971800" cy="26500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06557" y="467138"/>
            <a:ext cx="99788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dirty="0" smtClean="0">
                <a:latin typeface="+mj-lt"/>
              </a:rPr>
              <a:t>Em h</a:t>
            </a:r>
            <a:r>
              <a:rPr lang="en-US" sz="2600" dirty="0" err="1" smtClean="0">
                <a:latin typeface="+mj-lt"/>
              </a:rPr>
              <a:t>ãy</a:t>
            </a:r>
            <a:r>
              <a:rPr lang="vi-VN" sz="2600" dirty="0" smtClean="0">
                <a:latin typeface="+mj-lt"/>
              </a:rPr>
              <a:t> tìm một số hình ảnh của hình vuông trong thực tế.</a:t>
            </a:r>
            <a:endParaRPr lang="en-US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025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634" y="-33545"/>
            <a:ext cx="12251634" cy="689154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093304" y="268357"/>
            <a:ext cx="10813774" cy="6311347"/>
          </a:xfrm>
          <a:prstGeom prst="roundRect">
            <a:avLst>
              <a:gd name="adj" fmla="val 761"/>
            </a:avLst>
          </a:prstGeom>
          <a:solidFill>
            <a:srgbClr val="F5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10916" y="841512"/>
            <a:ext cx="10700578" cy="5165035"/>
          </a:xfrm>
          <a:prstGeom prst="rect">
            <a:avLst/>
          </a:prstGeom>
          <a:solidFill>
            <a:srgbClr val="F4E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195" b="37071" l="76342" r="94476">
                        <a14:foregroundMark x1="89005" y1="18628" x2="89005" y2="18628"/>
                      </a14:backgroundRemoval>
                    </a14:imgEffect>
                  </a14:imgLayer>
                </a14:imgProps>
              </a:ext>
            </a:extLst>
          </a:blip>
          <a:srcRect l="76525" t="9565" r="5666" b="62174"/>
          <a:stretch/>
        </p:blipFill>
        <p:spPr>
          <a:xfrm>
            <a:off x="9322905" y="655982"/>
            <a:ext cx="2176670" cy="193813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865" b="90825" l="78843" r="90568"/>
                    </a14:imgEffect>
                  </a14:imgLayer>
                </a14:imgProps>
              </a:ext>
            </a:extLst>
          </a:blip>
          <a:srcRect l="78640" t="73913" r="9162" b="9131"/>
          <a:stretch/>
        </p:blipFill>
        <p:spPr>
          <a:xfrm>
            <a:off x="9581322" y="5068957"/>
            <a:ext cx="1490869" cy="11628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300" b="90547" l="36946" r="63418">
                        <a14:backgroundMark x1="41949" y1="51807" x2="41949" y2="51807"/>
                        <a14:backgroundMark x1="41115" y1="52734" x2="41115" y2="52734"/>
                        <a14:backgroundMark x1="42574" y1="52085" x2="42574" y2="52085"/>
                        <a14:backgroundMark x1="41740" y1="54588" x2="41740" y2="54588"/>
                        <a14:backgroundMark x1="58624" y1="51993" x2="58624" y2="51993"/>
                        <a14:backgroundMark x1="59562" y1="52919" x2="59562" y2="52919"/>
                        <a14:backgroundMark x1="59041" y1="54402" x2="59041" y2="54402"/>
                        <a14:backgroundMark x1="57895" y1="52363" x2="57895" y2="52363"/>
                        <a14:backgroundMark x1="58312" y1="54402" x2="58312" y2="54402"/>
                        <a14:backgroundMark x1="41063" y1="83133" x2="41063" y2="83133"/>
                        <a14:backgroundMark x1="41793" y1="84523" x2="41793" y2="84523"/>
                        <a14:backgroundMark x1="42574" y1="82762" x2="42522" y2="84152"/>
                        <a14:backgroundMark x1="41063" y1="81835" x2="42105" y2="81835"/>
                        <a14:backgroundMark x1="58624" y1="84245" x2="58624" y2="84245"/>
                        <a14:backgroundMark x1="59145" y1="84615" x2="59145" y2="84615"/>
                        <a14:backgroundMark x1="58989" y1="82947" x2="59510" y2="83318"/>
                        <a14:backgroundMark x1="58416" y1="81742" x2="59510" y2="81835"/>
                        <a14:backgroundMark x1="57947" y1="82854" x2="57947" y2="8285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72" t="46971" r="37939" b="12062"/>
          <a:stretch/>
        </p:blipFill>
        <p:spPr>
          <a:xfrm>
            <a:off x="4671391" y="3220278"/>
            <a:ext cx="2902226" cy="2822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892" b="86932" l="37989" r="79468">
                        <a14:foregroundMark x1="43721" y1="61816" x2="43721" y2="61816"/>
                        <a14:foregroundMark x1="42470" y1="60426" x2="42470" y2="60426"/>
                        <a14:foregroundMark x1="42939" y1="61538" x2="45128" y2="62465"/>
                        <a14:foregroundMark x1="61073" y1="26043" x2="61073" y2="26043"/>
                        <a14:foregroundMark x1="60709" y1="25116" x2="60709" y2="25116"/>
                        <a14:backgroundMark x1="40438" y1="51807" x2="42991" y2="54217"/>
                        <a14:backgroundMark x1="57165" y1="81464" x2="59510" y2="84059"/>
                        <a14:backgroundMark x1="59666" y1="72104" x2="59979" y2="76460"/>
                        <a14:backgroundMark x1="59771" y1="85449" x2="59771" y2="85449"/>
                        <a14:backgroundMark x1="57009" y1="80816" x2="57009" y2="80816"/>
                      </a14:backgroundRemoval>
                    </a14:imgEffect>
                  </a14:imgLayer>
                </a14:imgProps>
              </a:ext>
            </a:extLst>
          </a:blip>
          <a:srcRect l="40189" t="23896" r="22701" b="13988"/>
          <a:stretch/>
        </p:blipFill>
        <p:spPr>
          <a:xfrm>
            <a:off x="4739306" y="3385093"/>
            <a:ext cx="4546601" cy="42799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892" b="86932" l="37989" r="79468">
                        <a14:foregroundMark x1="43721" y1="61816" x2="43721" y2="61816"/>
                        <a14:foregroundMark x1="42470" y1="60426" x2="42470" y2="60426"/>
                        <a14:foregroundMark x1="42939" y1="61538" x2="45128" y2="62465"/>
                        <a14:foregroundMark x1="61073" y1="26043" x2="61073" y2="26043"/>
                        <a14:foregroundMark x1="60709" y1="25116" x2="60709" y2="25116"/>
                        <a14:backgroundMark x1="40438" y1="51807" x2="42991" y2="54217"/>
                        <a14:backgroundMark x1="57165" y1="81464" x2="59510" y2="84059"/>
                        <a14:backgroundMark x1="59666" y1="72104" x2="59979" y2="76460"/>
                        <a14:backgroundMark x1="59771" y1="85449" x2="59771" y2="85449"/>
                        <a14:backgroundMark x1="57009" y1="80816" x2="57009" y2="80816"/>
                      </a14:backgroundRemoval>
                    </a14:imgEffect>
                  </a14:imgLayer>
                </a14:imgProps>
              </a:ext>
            </a:extLst>
          </a:blip>
          <a:srcRect l="40189" t="23896" r="22701" b="13988"/>
          <a:stretch/>
        </p:blipFill>
        <p:spPr>
          <a:xfrm rot="16200000">
            <a:off x="4675833" y="1611943"/>
            <a:ext cx="4572694" cy="43080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89400" y="284859"/>
            <a:ext cx="401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mtClean="0">
                <a:solidFill>
                  <a:srgbClr val="366079"/>
                </a:solidFill>
                <a:latin typeface="+mj-lt"/>
              </a:rPr>
              <a:t>LUYỆN TẬP</a:t>
            </a:r>
            <a:endParaRPr lang="en-US" sz="4000" b="1" dirty="0">
              <a:solidFill>
                <a:srgbClr val="366079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5664" y="1212782"/>
            <a:ext cx="8595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114B"/>
                </a:solidFill>
                <a:latin typeface="+mj-lt"/>
              </a:rPr>
              <a:t>Bài tập 2 (SGK – tr79)</a:t>
            </a:r>
          </a:p>
          <a:p>
            <a:r>
              <a:rPr lang="vi-VN" sz="2800" dirty="0" smtClean="0">
                <a:solidFill>
                  <a:srgbClr val="00114B"/>
                </a:solidFill>
                <a:latin typeface="+mj-lt"/>
              </a:rPr>
              <a:t>Dùng thước và êke để vẽ hình vuông cạnh 7cm vào vở. Kẻ thêm hai đường chéo rồi dùng compa đo và so sánh độ dài của chúng.</a:t>
            </a:r>
            <a:endParaRPr lang="en-US" sz="2800" dirty="0">
              <a:solidFill>
                <a:srgbClr val="00114B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1581" y="3102569"/>
            <a:ext cx="2258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Kết quả: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669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/79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Tam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04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6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1611313" y="549275"/>
            <a:ext cx="32194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Lithos" pitchFamily="2" charset="0"/>
              </a:rPr>
              <a:t>Chöông</a:t>
            </a:r>
            <a:r>
              <a:rPr 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Lithos" pitchFamily="2" charset="0"/>
              </a:rPr>
              <a:t> 3</a:t>
            </a:r>
          </a:p>
        </p:txBody>
      </p:sp>
      <p:sp>
        <p:nvSpPr>
          <p:cNvPr id="5123" name="WordArt 13"/>
          <p:cNvSpPr>
            <a:spLocks noChangeArrowheads="1" noChangeShapeType="1" noTextEdit="1"/>
          </p:cNvSpPr>
          <p:nvPr/>
        </p:nvSpPr>
        <p:spPr bwMode="auto">
          <a:xfrm>
            <a:off x="6618288" y="98426"/>
            <a:ext cx="3821112" cy="544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Hình học trực quan</a:t>
            </a: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1622425" y="536576"/>
            <a:ext cx="3644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Lithos" pitchFamily="2" charset="0"/>
              </a:rPr>
              <a:t>Chương </a:t>
            </a:r>
            <a:r>
              <a:rPr lang="en-US" sz="2800" b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Lithos" pitchFamily="2" charset="0"/>
              </a:rPr>
              <a:t>3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444876" y="936625"/>
            <a:ext cx="6384925" cy="939800"/>
            <a:chOff x="720" y="1392"/>
            <a:chExt cx="4443" cy="720"/>
          </a:xfrm>
        </p:grpSpPr>
        <p:sp>
          <p:nvSpPr>
            <p:cNvPr id="5128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720" y="1392"/>
              <a:ext cx="4416" cy="72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000" b="1" kern="10">
                  <a:solidFill>
                    <a:srgbClr val="FFFF00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CÁC HÌNH PHẲNG TRONG THỰC TIỄN</a:t>
              </a:r>
            </a:p>
          </p:txBody>
        </p:sp>
        <p:sp>
          <p:nvSpPr>
            <p:cNvPr id="5129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747" y="1392"/>
              <a:ext cx="4416" cy="72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000" b="1" kern="10">
                  <a:solidFill>
                    <a:srgbClr val="FF3399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CÁC HÌNH PHẲNG TRONG THỰC TIỄN</a:t>
              </a:r>
            </a:p>
          </p:txBody>
        </p:sp>
      </p:grpSp>
      <p:sp>
        <p:nvSpPr>
          <p:cNvPr id="5126" name="TextBox 2"/>
          <p:cNvSpPr txBox="1">
            <a:spLocks noChangeArrowheads="1"/>
          </p:cNvSpPr>
          <p:nvPr/>
        </p:nvSpPr>
        <p:spPr bwMode="auto">
          <a:xfrm>
            <a:off x="1981200" y="5875338"/>
            <a:ext cx="8686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 nhà trong hình bên được lát bằng các viên gạch hình tam giác đều, hình vuông, hình lục giác đều.</a:t>
            </a: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858964"/>
            <a:ext cx="8915400" cy="3978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/>
      <p:bldP spid="450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1524000" y="695325"/>
            <a:ext cx="4586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Hình vuông</a:t>
            </a:r>
          </a:p>
        </p:txBody>
      </p:sp>
      <p:pic>
        <p:nvPicPr>
          <p:cNvPr id="8195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1880393" y="3404394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7215188" y="3405188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3"/>
          <p:cNvSpPr txBox="1">
            <a:spLocks noChangeArrowheads="1"/>
          </p:cNvSpPr>
          <p:nvPr/>
        </p:nvSpPr>
        <p:spPr bwMode="auto">
          <a:xfrm>
            <a:off x="1549401" y="26989"/>
            <a:ext cx="9070975" cy="46166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 HÌNH VUÔNG – TAM GIÁC ĐỀU – LỤC GIÁC 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ĐỀU(t1)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1582738" y="1436689"/>
            <a:ext cx="3751262" cy="3165475"/>
            <a:chOff x="-246061" y="1435963"/>
            <a:chExt cx="3751261" cy="3166075"/>
          </a:xfrm>
        </p:grpSpPr>
        <p:grpSp>
          <p:nvGrpSpPr>
            <p:cNvPr id="8225" name="Group 24"/>
            <p:cNvGrpSpPr>
              <a:grpSpLocks/>
            </p:cNvGrpSpPr>
            <p:nvPr/>
          </p:nvGrpSpPr>
          <p:grpSpPr bwMode="auto">
            <a:xfrm>
              <a:off x="-246061" y="1435963"/>
              <a:ext cx="3751261" cy="2624215"/>
              <a:chOff x="-246061" y="1435963"/>
              <a:chExt cx="3751261" cy="2624215"/>
            </a:xfrm>
          </p:grpSpPr>
          <p:grpSp>
            <p:nvGrpSpPr>
              <p:cNvPr id="8227" name="Group 9"/>
              <p:cNvGrpSpPr>
                <a:grpSpLocks/>
              </p:cNvGrpSpPr>
              <p:nvPr/>
            </p:nvGrpSpPr>
            <p:grpSpPr bwMode="auto">
              <a:xfrm>
                <a:off x="160339" y="1905000"/>
                <a:ext cx="2735262" cy="1726324"/>
                <a:chOff x="160338" y="1650124"/>
                <a:chExt cx="3276601" cy="1981200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 flipV="1">
                  <a:off x="160338" y="1649394"/>
                  <a:ext cx="1570790" cy="1093335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160338" y="2742729"/>
                  <a:ext cx="1705809" cy="889246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731128" y="1649394"/>
                  <a:ext cx="1705809" cy="889246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flipV="1">
                  <a:off x="1866147" y="2538640"/>
                  <a:ext cx="1570790" cy="1093335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28" name="TextBox 4"/>
              <p:cNvSpPr txBox="1">
                <a:spLocks noChangeArrowheads="1"/>
              </p:cNvSpPr>
              <p:nvPr/>
            </p:nvSpPr>
            <p:spPr bwMode="auto">
              <a:xfrm>
                <a:off x="1242055" y="1435963"/>
                <a:ext cx="685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8229" name="TextBox 4"/>
              <p:cNvSpPr txBox="1">
                <a:spLocks noChangeArrowheads="1"/>
              </p:cNvSpPr>
              <p:nvPr/>
            </p:nvSpPr>
            <p:spPr bwMode="auto">
              <a:xfrm>
                <a:off x="2819400" y="2356690"/>
                <a:ext cx="685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</a:p>
            </p:txBody>
          </p:sp>
          <p:sp>
            <p:nvSpPr>
              <p:cNvPr id="8230" name="TextBox 4"/>
              <p:cNvSpPr txBox="1">
                <a:spLocks noChangeArrowheads="1"/>
              </p:cNvSpPr>
              <p:nvPr/>
            </p:nvSpPr>
            <p:spPr bwMode="auto">
              <a:xfrm>
                <a:off x="1371600" y="3536958"/>
                <a:ext cx="685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</a:p>
            </p:txBody>
          </p:sp>
          <p:sp>
            <p:nvSpPr>
              <p:cNvPr id="8231" name="TextBox 4"/>
              <p:cNvSpPr txBox="1">
                <a:spLocks noChangeArrowheads="1"/>
              </p:cNvSpPr>
              <p:nvPr/>
            </p:nvSpPr>
            <p:spPr bwMode="auto">
              <a:xfrm>
                <a:off x="-246061" y="2569614"/>
                <a:ext cx="685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</a:p>
            </p:txBody>
          </p:sp>
        </p:grpSp>
        <p:sp>
          <p:nvSpPr>
            <p:cNvPr id="8226" name="TextBox 4"/>
            <p:cNvSpPr txBox="1">
              <a:spLocks noChangeArrowheads="1"/>
            </p:cNvSpPr>
            <p:nvPr/>
          </p:nvSpPr>
          <p:spPr bwMode="auto">
            <a:xfrm>
              <a:off x="1371600" y="4017838"/>
              <a:ext cx="802316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</p:grp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5080000" y="1531938"/>
            <a:ext cx="2971800" cy="3084512"/>
            <a:chOff x="3390900" y="1531868"/>
            <a:chExt cx="2971800" cy="3084990"/>
          </a:xfrm>
        </p:grpSpPr>
        <p:grpSp>
          <p:nvGrpSpPr>
            <p:cNvPr id="8215" name="Group 38"/>
            <p:cNvGrpSpPr>
              <a:grpSpLocks/>
            </p:cNvGrpSpPr>
            <p:nvPr/>
          </p:nvGrpSpPr>
          <p:grpSpPr bwMode="auto">
            <a:xfrm>
              <a:off x="3390900" y="1531868"/>
              <a:ext cx="2971800" cy="2557319"/>
              <a:chOff x="3352800" y="1502859"/>
              <a:chExt cx="2971800" cy="2557319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3505200" y="1955366"/>
                <a:ext cx="0" cy="1676660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5867400" y="1955366"/>
                <a:ext cx="0" cy="1676660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3505200" y="3606622"/>
                <a:ext cx="2362200" cy="0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505200" y="1955366"/>
                <a:ext cx="2362200" cy="0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21" name="TextBox 4"/>
              <p:cNvSpPr txBox="1">
                <a:spLocks noChangeArrowheads="1"/>
              </p:cNvSpPr>
              <p:nvPr/>
            </p:nvSpPr>
            <p:spPr bwMode="auto">
              <a:xfrm>
                <a:off x="3352800" y="1529953"/>
                <a:ext cx="685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8222" name="TextBox 4"/>
              <p:cNvSpPr txBox="1">
                <a:spLocks noChangeArrowheads="1"/>
              </p:cNvSpPr>
              <p:nvPr/>
            </p:nvSpPr>
            <p:spPr bwMode="auto">
              <a:xfrm>
                <a:off x="5638800" y="1502859"/>
                <a:ext cx="685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</a:p>
            </p:txBody>
          </p:sp>
          <p:sp>
            <p:nvSpPr>
              <p:cNvPr id="8223" name="TextBox 4"/>
              <p:cNvSpPr txBox="1">
                <a:spLocks noChangeArrowheads="1"/>
              </p:cNvSpPr>
              <p:nvPr/>
            </p:nvSpPr>
            <p:spPr bwMode="auto">
              <a:xfrm>
                <a:off x="5638800" y="3536958"/>
                <a:ext cx="685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sp>
            <p:nvSpPr>
              <p:cNvPr id="8224" name="TextBox 4"/>
              <p:cNvSpPr txBox="1">
                <a:spLocks noChangeArrowheads="1"/>
              </p:cNvSpPr>
              <p:nvPr/>
            </p:nvSpPr>
            <p:spPr bwMode="auto">
              <a:xfrm>
                <a:off x="3365500" y="3517916"/>
                <a:ext cx="685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</p:grpSp>
        <p:sp>
          <p:nvSpPr>
            <p:cNvPr id="8216" name="TextBox 4"/>
            <p:cNvSpPr txBox="1">
              <a:spLocks noChangeArrowheads="1"/>
            </p:cNvSpPr>
            <p:nvPr/>
          </p:nvSpPr>
          <p:spPr bwMode="auto">
            <a:xfrm>
              <a:off x="4323242" y="4032658"/>
              <a:ext cx="802316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</a:p>
          </p:txBody>
        </p:sp>
      </p:grp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8216901" y="1531938"/>
            <a:ext cx="2492375" cy="3084512"/>
            <a:chOff x="6604000" y="1531868"/>
            <a:chExt cx="2492375" cy="3084990"/>
          </a:xfrm>
        </p:grpSpPr>
        <p:grpSp>
          <p:nvGrpSpPr>
            <p:cNvPr id="8204" name="Group 32"/>
            <p:cNvGrpSpPr>
              <a:grpSpLocks/>
            </p:cNvGrpSpPr>
            <p:nvPr/>
          </p:nvGrpSpPr>
          <p:grpSpPr bwMode="auto">
            <a:xfrm>
              <a:off x="6604000" y="1531868"/>
              <a:ext cx="2492375" cy="2541319"/>
              <a:chOff x="6604000" y="1531868"/>
              <a:chExt cx="2492375" cy="2541319"/>
            </a:xfrm>
          </p:grpSpPr>
          <p:grpSp>
            <p:nvGrpSpPr>
              <p:cNvPr id="8206" name="Group 4"/>
              <p:cNvGrpSpPr>
                <a:grpSpLocks/>
              </p:cNvGrpSpPr>
              <p:nvPr/>
            </p:nvGrpSpPr>
            <p:grpSpPr bwMode="auto">
              <a:xfrm>
                <a:off x="6779246" y="1982621"/>
                <a:ext cx="1818654" cy="1656246"/>
                <a:chOff x="390503" y="2015733"/>
                <a:chExt cx="2276497" cy="1794267"/>
              </a:xfrm>
            </p:grpSpPr>
            <p:cxnSp>
              <p:nvCxnSpPr>
                <p:cNvPr id="3" name="Straight Connector 2"/>
                <p:cNvCxnSpPr/>
                <p:nvPr/>
              </p:nvCxnSpPr>
              <p:spPr>
                <a:xfrm flipH="1">
                  <a:off x="393700" y="2021074"/>
                  <a:ext cx="11923" cy="1775101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2667000" y="2034834"/>
                  <a:ext cx="0" cy="1775101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389726" y="3796175"/>
                  <a:ext cx="2261377" cy="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405623" y="2015914"/>
                  <a:ext cx="2261377" cy="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07" name="TextBox 4"/>
              <p:cNvSpPr txBox="1">
                <a:spLocks noChangeArrowheads="1"/>
              </p:cNvSpPr>
              <p:nvPr/>
            </p:nvSpPr>
            <p:spPr bwMode="auto">
              <a:xfrm>
                <a:off x="6604000" y="1531868"/>
                <a:ext cx="685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8208" name="TextBox 4"/>
              <p:cNvSpPr txBox="1">
                <a:spLocks noChangeArrowheads="1"/>
              </p:cNvSpPr>
              <p:nvPr/>
            </p:nvSpPr>
            <p:spPr bwMode="auto">
              <a:xfrm>
                <a:off x="8410575" y="1544568"/>
                <a:ext cx="685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8209" name="TextBox 4"/>
              <p:cNvSpPr txBox="1">
                <a:spLocks noChangeArrowheads="1"/>
              </p:cNvSpPr>
              <p:nvPr/>
            </p:nvSpPr>
            <p:spPr bwMode="auto">
              <a:xfrm>
                <a:off x="8410575" y="3536958"/>
                <a:ext cx="685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8210" name="TextBox 4"/>
              <p:cNvSpPr txBox="1">
                <a:spLocks noChangeArrowheads="1"/>
              </p:cNvSpPr>
              <p:nvPr/>
            </p:nvSpPr>
            <p:spPr bwMode="auto">
              <a:xfrm>
                <a:off x="6604000" y="3549967"/>
                <a:ext cx="685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</p:grpSp>
        <p:sp>
          <p:nvSpPr>
            <p:cNvPr id="8205" name="TextBox 4"/>
            <p:cNvSpPr txBox="1">
              <a:spLocks noChangeArrowheads="1"/>
            </p:cNvSpPr>
            <p:nvPr/>
          </p:nvSpPr>
          <p:spPr bwMode="auto">
            <a:xfrm>
              <a:off x="7315200" y="4032658"/>
              <a:ext cx="802316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c)</a:t>
              </a:r>
            </a:p>
          </p:txBody>
        </p:sp>
      </p:grpSp>
      <p:sp>
        <p:nvSpPr>
          <p:cNvPr id="61" name="TextBox 4"/>
          <p:cNvSpPr txBox="1">
            <a:spLocks noChangeArrowheads="1"/>
          </p:cNvSpPr>
          <p:nvPr/>
        </p:nvSpPr>
        <p:spPr bwMode="auto">
          <a:xfrm>
            <a:off x="2644776" y="5029200"/>
            <a:ext cx="7197725" cy="584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3979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634" y="-33545"/>
            <a:ext cx="12251634" cy="689154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093304" y="268357"/>
            <a:ext cx="10813774" cy="6311347"/>
          </a:xfrm>
          <a:prstGeom prst="roundRect">
            <a:avLst>
              <a:gd name="adj" fmla="val 761"/>
            </a:avLst>
          </a:prstGeom>
          <a:solidFill>
            <a:srgbClr val="F5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885481" y="278294"/>
            <a:ext cx="98128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 smtClean="0">
                <a:latin typeface="+mj-lt"/>
              </a:rPr>
              <a:t>a) Quan sát các hình dưới (Hình 1) và dự đoán hình nào là hình vuông.</a:t>
            </a:r>
          </a:p>
          <a:p>
            <a:r>
              <a:rPr lang="vi-VN" sz="2600" dirty="0" smtClean="0">
                <a:latin typeface="+mj-lt"/>
              </a:rPr>
              <a:t>b) Với hình vừa tìm được, hãy dùng thước và êke để kiểm tra xem các cạnh có bằng nhau không? Các góc có bằng nhau không? </a:t>
            </a:r>
            <a:endParaRPr lang="en-US" sz="26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41783" y="1868556"/>
            <a:ext cx="10356574" cy="4711147"/>
          </a:xfrm>
          <a:prstGeom prst="rect">
            <a:avLst/>
          </a:prstGeom>
          <a:solidFill>
            <a:srgbClr val="F4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017366" y="1709890"/>
            <a:ext cx="3215374" cy="3046799"/>
            <a:chOff x="8764226" y="2571042"/>
            <a:chExt cx="3215374" cy="3046799"/>
          </a:xfrm>
        </p:grpSpPr>
        <p:sp>
          <p:nvSpPr>
            <p:cNvPr id="25" name="Rectangle 24"/>
            <p:cNvSpPr/>
            <p:nvPr/>
          </p:nvSpPr>
          <p:spPr>
            <a:xfrm>
              <a:off x="9243391" y="2832652"/>
              <a:ext cx="2279373" cy="2266122"/>
            </a:xfrm>
            <a:prstGeom prst="rect">
              <a:avLst/>
            </a:prstGeom>
            <a:solidFill>
              <a:srgbClr val="F2AF71"/>
            </a:solidFill>
            <a:ln w="28575">
              <a:solidFill>
                <a:srgbClr val="9E74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764226" y="257104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 smtClean="0">
                  <a:latin typeface="+mj-lt"/>
                </a:rPr>
                <a:t>A</a:t>
              </a:r>
              <a:endParaRPr lang="en-US" sz="2800" dirty="0">
                <a:latin typeface="+mj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556086" y="268794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 smtClean="0">
                  <a:latin typeface="+mj-lt"/>
                </a:rPr>
                <a:t>B</a:t>
              </a:r>
              <a:endParaRPr lang="en-US" sz="2800" dirty="0">
                <a:latin typeface="+mj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035906" y="5094621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latin typeface="+mj-lt"/>
                </a:rPr>
                <a:t>D</a:t>
              </a:r>
              <a:endParaRPr lang="en-US" sz="2800" dirty="0"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275937" y="5094621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 smtClean="0">
                  <a:latin typeface="+mj-lt"/>
                </a:rPr>
                <a:t>C</a:t>
              </a:r>
              <a:endParaRPr lang="en-US" sz="2800" dirty="0">
                <a:latin typeface="+mj-lt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1481" y1="76190" x2="81481" y2="761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5721" y="407504"/>
            <a:ext cx="1001739" cy="10237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9796" y="4243094"/>
            <a:ext cx="5308368" cy="983538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9046" y="1979428"/>
            <a:ext cx="5289118" cy="983538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3344613" y="1330597"/>
            <a:ext cx="5289118" cy="983538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642916" y="1339244"/>
            <a:ext cx="5289118" cy="9835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1289" y="406754"/>
            <a:ext cx="2599544" cy="3851338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6117347" y="1334063"/>
            <a:ext cx="2599544" cy="3851338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5209353" y="1962533"/>
            <a:ext cx="2599544" cy="3851338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563301" y="1022491"/>
            <a:ext cx="2599544" cy="38513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49212" y="5226632"/>
            <a:ext cx="6493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cạnh củ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vuông bằng nhau.</a:t>
            </a:r>
          </a:p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→Các góc của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vuông bằng nhau.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6" name="Picture 16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975" b="42632" l="80459" r="100000">
                        <a14:foregroundMark x1="94581" y1="31696" x2="94581" y2="31696"/>
                        <a14:foregroundMark x1="94476" y1="30862" x2="94476" y2="30862"/>
                        <a14:foregroundMark x1="93330" y1="26506" x2="93330" y2="26506"/>
                        <a14:foregroundMark x1="94164" y1="22428" x2="94164" y2="22428"/>
                        <a14:foregroundMark x1="94372" y1="29750" x2="94372" y2="29750"/>
                        <a14:foregroundMark x1="96821" y1="34476" x2="97551" y2="34754"/>
                        <a14:backgroundMark x1="80823" y1="29286" x2="87233" y2="41149"/>
                        <a14:backgroundMark x1="84627" y1="34384" x2="92183" y2="40686"/>
                        <a14:backgroundMark x1="92079" y1="40315" x2="96717" y2="41891"/>
                        <a14:backgroundMark x1="97707" y1="37627" x2="97082" y2="41057"/>
                        <a14:backgroundMark x1="88484" y1="26969" x2="92965" y2="29379"/>
                        <a14:backgroundMark x1="93017" y1="30306" x2="93017" y2="30306"/>
                        <a14:backgroundMark x1="93486" y1="30769" x2="93486" y2="30769"/>
                        <a14:backgroundMark x1="90516" y1="28452" x2="90516" y2="28452"/>
                        <a14:backgroundMark x1="94216" y1="30862" x2="94216" y2="30862"/>
                        <a14:backgroundMark x1="94320" y1="31696" x2="94320" y2="31696"/>
                        <a14:backgroundMark x1="97603" y1="36979" x2="97603" y2="36979"/>
                        <a14:backgroundMark x1="98280" y1="26413" x2="98489" y2="35310"/>
                        <a14:backgroundMark x1="98228" y1="35496" x2="98176" y2="41149"/>
                        <a14:backgroundMark x1="98176" y1="14272" x2="98124" y2="26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337" t="14303" r="1684" b="58585"/>
          <a:stretch/>
        </p:blipFill>
        <p:spPr>
          <a:xfrm>
            <a:off x="10038522" y="983974"/>
            <a:ext cx="1948069" cy="1858618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133" b="100000" l="85565" r="99062">
                        <a14:backgroundMark x1="93382" y1="97590" x2="98958" y2="97312"/>
                        <a14:backgroundMark x1="98385" y1="83874" x2="98228" y2="96849"/>
                        <a14:backgroundMark x1="97655" y1="88786" x2="97655" y2="88786"/>
                        <a14:backgroundMark x1="97655" y1="89527" x2="97655" y2="89527"/>
                        <a14:backgroundMark x1="97655" y1="92678" x2="95050" y2="96015"/>
                        <a14:backgroundMark x1="94633" y1="95829" x2="95258" y2="95088"/>
                        <a14:backgroundMark x1="95466" y1="94995" x2="95466" y2="94995"/>
                        <a14:backgroundMark x1="94216" y1="95922" x2="94216" y2="95922"/>
                        <a14:backgroundMark x1="94268" y1="96293" x2="94685" y2="96200"/>
                        <a14:backgroundMark x1="88067" y1="96015" x2="88067" y2="96015"/>
                        <a14:backgroundMark x1="88171" y1="96108" x2="88171" y2="96108"/>
                        <a14:backgroundMark x1="97707" y1="91937" x2="97759" y2="94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168" t="83461" r="1522" b="-280"/>
          <a:stretch/>
        </p:blipFill>
        <p:spPr>
          <a:xfrm>
            <a:off x="10505661" y="5724939"/>
            <a:ext cx="1500810" cy="115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5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617" y="1030310"/>
            <a:ext cx="7873596" cy="553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2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1547814" y="542925"/>
            <a:ext cx="4586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1880393" y="3404394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7215188" y="3405188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3"/>
          <p:cNvSpPr txBox="1">
            <a:spLocks noChangeArrowheads="1"/>
          </p:cNvSpPr>
          <p:nvPr/>
        </p:nvSpPr>
        <p:spPr bwMode="auto">
          <a:xfrm>
            <a:off x="1549401" y="26989"/>
            <a:ext cx="9070975" cy="4921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 HÌNH VUÔNG – TAM GIÁC ĐỀU – LỤC GIÁC ĐỀU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8148639" y="3055938"/>
            <a:ext cx="1806575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>
            <a:grpSpLocks/>
          </p:cNvGrpSpPr>
          <p:nvPr/>
        </p:nvGrpSpPr>
        <p:grpSpPr bwMode="auto">
          <a:xfrm>
            <a:off x="8169275" y="1430338"/>
            <a:ext cx="1785938" cy="1625600"/>
            <a:chOff x="6645108" y="1430423"/>
            <a:chExt cx="1786269" cy="1625645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6645108" y="1430423"/>
              <a:ext cx="1786269" cy="1625645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6645108" y="1430423"/>
              <a:ext cx="1748162" cy="1585956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26" name="Group 21"/>
          <p:cNvGrpSpPr>
            <a:grpSpLocks/>
          </p:cNvGrpSpPr>
          <p:nvPr/>
        </p:nvGrpSpPr>
        <p:grpSpPr bwMode="auto">
          <a:xfrm>
            <a:off x="7950200" y="989013"/>
            <a:ext cx="2490788" cy="2527300"/>
            <a:chOff x="6338723" y="703736"/>
            <a:chExt cx="2491116" cy="2527747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6527661" y="1132437"/>
              <a:ext cx="9526" cy="163859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344000" y="1145139"/>
              <a:ext cx="0" cy="163859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537187" y="1127673"/>
              <a:ext cx="1806813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42" name="Group 10"/>
            <p:cNvGrpSpPr>
              <a:grpSpLocks/>
            </p:cNvGrpSpPr>
            <p:nvPr/>
          </p:nvGrpSpPr>
          <p:grpSpPr bwMode="auto">
            <a:xfrm>
              <a:off x="6338723" y="703736"/>
              <a:ext cx="2491116" cy="2527747"/>
              <a:chOff x="5778336" y="-811634"/>
              <a:chExt cx="2491116" cy="2527747"/>
            </a:xfrm>
          </p:grpSpPr>
          <p:sp>
            <p:nvSpPr>
              <p:cNvPr id="9243" name="TextBox 4"/>
              <p:cNvSpPr txBox="1">
                <a:spLocks noChangeArrowheads="1"/>
              </p:cNvSpPr>
              <p:nvPr/>
            </p:nvSpPr>
            <p:spPr bwMode="auto">
              <a:xfrm>
                <a:off x="5829136" y="-785931"/>
                <a:ext cx="685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9244" name="TextBox 4"/>
              <p:cNvSpPr txBox="1">
                <a:spLocks noChangeArrowheads="1"/>
              </p:cNvSpPr>
              <p:nvPr/>
            </p:nvSpPr>
            <p:spPr bwMode="auto">
              <a:xfrm>
                <a:off x="7583652" y="-811634"/>
                <a:ext cx="685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9245" name="TextBox 4"/>
              <p:cNvSpPr txBox="1">
                <a:spLocks noChangeArrowheads="1"/>
              </p:cNvSpPr>
              <p:nvPr/>
            </p:nvSpPr>
            <p:spPr bwMode="auto">
              <a:xfrm>
                <a:off x="7547468" y="1192893"/>
                <a:ext cx="685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9246" name="TextBox 4"/>
              <p:cNvSpPr txBox="1">
                <a:spLocks noChangeArrowheads="1"/>
              </p:cNvSpPr>
              <p:nvPr/>
            </p:nvSpPr>
            <p:spPr bwMode="auto">
              <a:xfrm>
                <a:off x="5778336" y="1166931"/>
                <a:ext cx="685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</p:grpSp>
      </p:grpSp>
      <p:sp>
        <p:nvSpPr>
          <p:cNvPr id="51" name="TextBox 4"/>
          <p:cNvSpPr txBox="1">
            <a:spLocks noChangeArrowheads="1"/>
          </p:cNvSpPr>
          <p:nvPr/>
        </p:nvSpPr>
        <p:spPr bwMode="auto">
          <a:xfrm>
            <a:off x="1752600" y="2782889"/>
            <a:ext cx="4586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vuông ABCD có:</a:t>
            </a:r>
          </a:p>
        </p:txBody>
      </p:sp>
      <p:sp>
        <p:nvSpPr>
          <p:cNvPr id="52" name="TextBox 4"/>
          <p:cNvSpPr txBox="1">
            <a:spLocks noChangeArrowheads="1"/>
          </p:cNvSpPr>
          <p:nvPr/>
        </p:nvSpPr>
        <p:spPr bwMode="auto">
          <a:xfrm>
            <a:off x="1665289" y="3657601"/>
            <a:ext cx="4205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A, B, C, D.</a:t>
            </a:r>
          </a:p>
        </p:txBody>
      </p:sp>
      <p:sp>
        <p:nvSpPr>
          <p:cNvPr id="53" name="TextBox 4"/>
          <p:cNvSpPr txBox="1">
            <a:spLocks noChangeArrowheads="1"/>
          </p:cNvSpPr>
          <p:nvPr/>
        </p:nvSpPr>
        <p:spPr bwMode="auto">
          <a:xfrm>
            <a:off x="1587500" y="4324351"/>
            <a:ext cx="7607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Bốn cạnh bằng nhau: AB = BC = CD = DA.</a:t>
            </a:r>
          </a:p>
        </p:txBody>
      </p:sp>
      <p:sp>
        <p:nvSpPr>
          <p:cNvPr id="54" name="TextBox 4"/>
          <p:cNvSpPr txBox="1">
            <a:spLocks noChangeArrowheads="1"/>
          </p:cNvSpPr>
          <p:nvPr/>
        </p:nvSpPr>
        <p:spPr bwMode="auto">
          <a:xfrm>
            <a:off x="1665288" y="4876801"/>
            <a:ext cx="6894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Bốn góc bằng nhau và bằng góc vuông.</a:t>
            </a:r>
          </a:p>
        </p:txBody>
      </p:sp>
      <p:sp>
        <p:nvSpPr>
          <p:cNvPr id="58" name="TextBox 4"/>
          <p:cNvSpPr txBox="1">
            <a:spLocks noChangeArrowheads="1"/>
          </p:cNvSpPr>
          <p:nvPr/>
        </p:nvSpPr>
        <p:spPr bwMode="auto">
          <a:xfrm>
            <a:off x="1677988" y="5638801"/>
            <a:ext cx="5738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Hai đường chéo là AC và BD</a:t>
            </a:r>
          </a:p>
        </p:txBody>
      </p:sp>
      <p:sp>
        <p:nvSpPr>
          <p:cNvPr id="59" name="TextBox 4"/>
          <p:cNvSpPr txBox="1">
            <a:spLocks noChangeArrowheads="1"/>
          </p:cNvSpPr>
          <p:nvPr/>
        </p:nvSpPr>
        <p:spPr bwMode="auto">
          <a:xfrm>
            <a:off x="6808788" y="1012825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</a:p>
        </p:txBody>
      </p:sp>
      <p:sp>
        <p:nvSpPr>
          <p:cNvPr id="60" name="TextBox 4"/>
          <p:cNvSpPr txBox="1">
            <a:spLocks noChangeArrowheads="1"/>
          </p:cNvSpPr>
          <p:nvPr/>
        </p:nvSpPr>
        <p:spPr bwMode="auto">
          <a:xfrm>
            <a:off x="6834188" y="1538288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2" name="TextBox 4"/>
          <p:cNvSpPr txBox="1">
            <a:spLocks noChangeArrowheads="1"/>
          </p:cNvSpPr>
          <p:nvPr/>
        </p:nvSpPr>
        <p:spPr bwMode="auto">
          <a:xfrm>
            <a:off x="6134101" y="2192338"/>
            <a:ext cx="1673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chéo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404101" y="1212851"/>
            <a:ext cx="735013" cy="2000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7489825" y="1798638"/>
            <a:ext cx="64928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7542214" y="1938338"/>
            <a:ext cx="1144587" cy="482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7591426" y="2420938"/>
            <a:ext cx="1044575" cy="1714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13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8" grpId="0"/>
      <p:bldP spid="59" grpId="0"/>
      <p:bldP spid="60" grpId="0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093304" y="268357"/>
            <a:ext cx="10813774" cy="6311347"/>
          </a:xfrm>
          <a:prstGeom prst="roundRect">
            <a:avLst>
              <a:gd name="adj" fmla="val 761"/>
            </a:avLst>
          </a:prstGeom>
          <a:solidFill>
            <a:srgbClr val="F5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074249" y="298171"/>
            <a:ext cx="3150617" cy="791912"/>
          </a:xfrm>
          <a:prstGeom prst="roundRect">
            <a:avLst/>
          </a:prstGeom>
          <a:solidFill>
            <a:srgbClr val="AFD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Thực hành 1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55369" y="2140001"/>
            <a:ext cx="2021840" cy="20320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5255369" y="2140000"/>
            <a:ext cx="2021840" cy="203200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5255369" y="2139999"/>
            <a:ext cx="2021840" cy="203200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870169" y="1677639"/>
            <a:ext cx="38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+mj-lt"/>
              </a:rPr>
              <a:t>A</a:t>
            </a:r>
            <a:endParaRPr lang="en-US" sz="2400" dirty="0"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77209" y="167763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+mj-lt"/>
              </a:rPr>
              <a:t>B</a:t>
            </a:r>
            <a:endParaRPr lang="en-US" sz="2400" dirty="0">
              <a:latin typeface="+mj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77209" y="412867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+mj-lt"/>
              </a:rPr>
              <a:t>C</a:t>
            </a:r>
            <a:endParaRPr lang="en-US" sz="2400" dirty="0"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870169" y="420813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+mj-lt"/>
              </a:rPr>
              <a:t>D</a:t>
            </a:r>
            <a:endParaRPr lang="en-US" sz="2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7347" y="1106645"/>
            <a:ext cx="109323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+mj-lt"/>
              </a:rPr>
              <a:t>Dùng dụng cụ kiểm tra xem hai đường chéo</a:t>
            </a:r>
            <a:r>
              <a:rPr lang="en-US" sz="3200" dirty="0" smtClean="0">
                <a:latin typeface="+mj-lt"/>
              </a:rPr>
              <a:t> AC </a:t>
            </a:r>
            <a:r>
              <a:rPr lang="en-US" sz="3200" dirty="0" err="1" smtClean="0">
                <a:latin typeface="+mj-lt"/>
              </a:rPr>
              <a:t>và</a:t>
            </a:r>
            <a:r>
              <a:rPr lang="en-US" sz="3200" dirty="0" smtClean="0">
                <a:latin typeface="+mj-lt"/>
              </a:rPr>
              <a:t> BD</a:t>
            </a:r>
            <a:r>
              <a:rPr lang="vi-VN" sz="3200" dirty="0" smtClean="0">
                <a:latin typeface="+mj-lt"/>
              </a:rPr>
              <a:t> có bằng nhau không?</a:t>
            </a:r>
            <a:endParaRPr lang="en-US" sz="32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6045" y="4936769"/>
            <a:ext cx="8179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đường chéo của hình vuông bằng nhau.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876043">
            <a:off x="4705370" y="2246625"/>
            <a:ext cx="5410370" cy="98353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7507">
            <a:off x="3967384" y="3800281"/>
            <a:ext cx="5410370" cy="98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4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81802" y="278295"/>
            <a:ext cx="10774016" cy="6450495"/>
          </a:xfrm>
          <a:prstGeom prst="roundRect">
            <a:avLst>
              <a:gd name="adj" fmla="val 4494"/>
            </a:avLst>
          </a:prstGeom>
          <a:solidFill>
            <a:srgbClr val="405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11198225" y="804863"/>
            <a:ext cx="696528" cy="401637"/>
          </a:xfrm>
          <a:prstGeom prst="chevron">
            <a:avLst>
              <a:gd name="adj" fmla="val 13435"/>
            </a:avLst>
          </a:prstGeom>
          <a:solidFill>
            <a:srgbClr val="3C71C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11204590" y="1582738"/>
            <a:ext cx="696528" cy="401637"/>
          </a:xfrm>
          <a:prstGeom prst="chevron">
            <a:avLst>
              <a:gd name="adj" fmla="val 13435"/>
            </a:avLst>
          </a:prstGeom>
          <a:solidFill>
            <a:srgbClr val="5598D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hevron 12"/>
          <p:cNvSpPr/>
          <p:nvPr/>
        </p:nvSpPr>
        <p:spPr>
          <a:xfrm flipH="1">
            <a:off x="11204590" y="2293938"/>
            <a:ext cx="696528" cy="411162"/>
          </a:xfrm>
          <a:prstGeom prst="chevron">
            <a:avLst>
              <a:gd name="adj" fmla="val 13435"/>
            </a:avLst>
          </a:prstGeom>
          <a:solidFill>
            <a:srgbClr val="FFBB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hevron 13"/>
          <p:cNvSpPr/>
          <p:nvPr/>
        </p:nvSpPr>
        <p:spPr>
          <a:xfrm flipH="1">
            <a:off x="11204590" y="3046413"/>
            <a:ext cx="696528" cy="411162"/>
          </a:xfrm>
          <a:prstGeom prst="chevron">
            <a:avLst>
              <a:gd name="adj" fmla="val 13435"/>
            </a:avLst>
          </a:prstGeom>
          <a:solidFill>
            <a:srgbClr val="F7842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hevron 14"/>
          <p:cNvSpPr/>
          <p:nvPr/>
        </p:nvSpPr>
        <p:spPr>
          <a:xfrm flipH="1">
            <a:off x="11204590" y="3798888"/>
            <a:ext cx="696528" cy="411162"/>
          </a:xfrm>
          <a:prstGeom prst="chevron">
            <a:avLst>
              <a:gd name="adj" fmla="val 13435"/>
            </a:avLst>
          </a:prstGeom>
          <a:solidFill>
            <a:srgbClr val="5598D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hevron 15"/>
          <p:cNvSpPr/>
          <p:nvPr/>
        </p:nvSpPr>
        <p:spPr>
          <a:xfrm flipH="1">
            <a:off x="11204590" y="4551363"/>
            <a:ext cx="696528" cy="411162"/>
          </a:xfrm>
          <a:prstGeom prst="chevron">
            <a:avLst>
              <a:gd name="adj" fmla="val 13435"/>
            </a:avLst>
          </a:prstGeom>
          <a:solidFill>
            <a:srgbClr val="FFBA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hevron 17"/>
          <p:cNvSpPr/>
          <p:nvPr/>
        </p:nvSpPr>
        <p:spPr>
          <a:xfrm flipH="1">
            <a:off x="11204590" y="5851525"/>
            <a:ext cx="696528" cy="415925"/>
          </a:xfrm>
          <a:prstGeom prst="chevron">
            <a:avLst>
              <a:gd name="adj" fmla="val 13435"/>
            </a:avLst>
          </a:prstGeom>
          <a:solidFill>
            <a:srgbClr val="A4A4A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6896" y="278295"/>
            <a:ext cx="10774016" cy="6450495"/>
          </a:xfrm>
          <a:prstGeom prst="roundRect">
            <a:avLst>
              <a:gd name="adj" fmla="val 44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1802" y="5440870"/>
            <a:ext cx="9947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686D80"/>
                </a:solidFill>
                <a:latin typeface="+mj-lt"/>
              </a:rPr>
              <a:t>- Em hãy kiểm tra lại hình vừa vẽ, xem các cạnh có bằng nhau hay không? Các góc có bằng nhau hay không?</a:t>
            </a:r>
            <a:endParaRPr lang="en-US" sz="2400" b="1" dirty="0">
              <a:solidFill>
                <a:srgbClr val="686D80"/>
              </a:solidFill>
              <a:latin typeface="+mj-lt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56" b="88022" l="1042" r="8546">
                        <a14:foregroundMark x1="3075" y1="18849" x2="6253" y2="20056"/>
                        <a14:foregroundMark x1="6305" y1="18570" x2="6305" y2="18570"/>
                        <a14:foregroundMark x1="6514" y1="19034" x2="6514" y2="19034"/>
                        <a14:foregroundMark x1="6566" y1="19591" x2="6566" y2="19591"/>
                        <a14:foregroundMark x1="6357" y1="20427" x2="6357" y2="20427"/>
                        <a14:foregroundMark x1="4065" y1="20149" x2="3231" y2="20149"/>
                        <a14:foregroundMark x1="3335" y1="25998" x2="6253" y2="26462"/>
                        <a14:foregroundMark x1="6201" y1="25348" x2="6410" y2="25534"/>
                        <a14:foregroundMark x1="6514" y1="26091" x2="6514" y2="26091"/>
                        <a14:foregroundMark x1="6514" y1="27205" x2="6514" y2="27205"/>
                        <a14:foregroundMark x1="6253" y1="27391" x2="6253" y2="27391"/>
                        <a14:foregroundMark x1="3596" y1="33333" x2="6253" y2="33426"/>
                        <a14:foregroundMark x1="6305" y1="32405" x2="6305" y2="32405"/>
                        <a14:foregroundMark x1="6514" y1="33055" x2="6514" y2="33055"/>
                        <a14:foregroundMark x1="6201" y1="32405" x2="6201" y2="32405"/>
                        <a14:foregroundMark x1="6514" y1="32683" x2="6514" y2="32683"/>
                        <a14:foregroundMark x1="6566" y1="33333" x2="6566" y2="33333"/>
                        <a14:foregroundMark x1="6566" y1="33612" x2="6410" y2="34262"/>
                        <a14:foregroundMark x1="3127" y1="34169" x2="3960" y2="33983"/>
                        <a14:foregroundMark x1="3179" y1="40111" x2="5993" y2="40297"/>
                        <a14:foregroundMark x1="6201" y1="39369" x2="6201" y2="39369"/>
                        <a14:foregroundMark x1="6410" y1="39461" x2="6410" y2="39461"/>
                        <a14:foregroundMark x1="6566" y1="40019" x2="6566" y2="40019"/>
                        <a14:foregroundMark x1="6514" y1="40669" x2="6514" y2="40669"/>
                        <a14:foregroundMark x1="6410" y1="41318" x2="6410" y2="41318"/>
                        <a14:foregroundMark x1="3804" y1="41133" x2="3804" y2="41133"/>
                        <a14:foregroundMark x1="3231" y1="41040" x2="3231" y2="41040"/>
                        <a14:foregroundMark x1="3231" y1="47168" x2="6566" y2="47168"/>
                        <a14:foregroundMark x1="6357" y1="46425" x2="6357" y2="46425"/>
                        <a14:foregroundMark x1="6410" y1="48097" x2="6410" y2="48097"/>
                        <a14:foregroundMark x1="6253" y1="48561" x2="6253" y2="48561"/>
                        <a14:foregroundMark x1="3387" y1="54039" x2="6253" y2="54318"/>
                        <a14:foregroundMark x1="6305" y1="53389" x2="6410" y2="53575"/>
                        <a14:foregroundMark x1="6514" y1="53760" x2="6566" y2="54596"/>
                        <a14:foregroundMark x1="6514" y1="54875" x2="6305" y2="55432"/>
                        <a14:foregroundMark x1="3752" y1="54968" x2="3752" y2="54968"/>
                        <a14:foregroundMark x1="3231" y1="55060" x2="3231" y2="55060"/>
                        <a14:foregroundMark x1="3179" y1="61281" x2="6305" y2="61281"/>
                        <a14:foregroundMark x1="6253" y1="60353" x2="6253" y2="60353"/>
                        <a14:foregroundMark x1="6149" y1="60446" x2="6149" y2="60446"/>
                        <a14:foregroundMark x1="6305" y1="60167" x2="6305" y2="60167"/>
                        <a14:foregroundMark x1="6410" y1="60539" x2="6410" y2="60539"/>
                        <a14:foregroundMark x1="6566" y1="60910" x2="6566" y2="61838"/>
                        <a14:foregroundMark x1="4013" y1="62117" x2="4013" y2="62117"/>
                        <a14:foregroundMark x1="3387" y1="62024" x2="3387" y2="62024"/>
                        <a14:foregroundMark x1="6253" y1="67317" x2="6253" y2="67317"/>
                        <a14:foregroundMark x1="6097" y1="67502" x2="6097" y2="67502"/>
                        <a14:foregroundMark x1="6357" y1="67409" x2="6357" y2="67409"/>
                        <a14:foregroundMark x1="6514" y1="67781" x2="6514" y2="67781"/>
                        <a14:foregroundMark x1="6514" y1="68524" x2="6514" y2="68524"/>
                        <a14:foregroundMark x1="6462" y1="69174" x2="6462" y2="69174"/>
                        <a14:foregroundMark x1="3231" y1="69081" x2="3231" y2="69081"/>
                        <a14:foregroundMark x1="3127" y1="75023" x2="6410" y2="75859"/>
                        <a14:foregroundMark x1="3804" y1="76045" x2="3804" y2="76045"/>
                        <a14:foregroundMark x1="3179" y1="76045" x2="3179" y2="76045"/>
                        <a14:foregroundMark x1="6253" y1="74466" x2="6253" y2="74466"/>
                        <a14:foregroundMark x1="6514" y1="74930" x2="6514" y2="74930"/>
                        <a14:foregroundMark x1="3127" y1="81708" x2="6462" y2="83008"/>
                        <a14:foregroundMark x1="6305" y1="81430" x2="6305" y2="81430"/>
                        <a14:foregroundMark x1="6514" y1="81894" x2="6514" y2="81894"/>
                        <a14:foregroundMark x1="6149" y1="81523" x2="6149" y2="81523"/>
                      </a14:backgroundRemoval>
                    </a14:imgEffect>
                  </a14:imgLayer>
                </a14:imgProps>
              </a:ext>
            </a:extLst>
          </a:blip>
          <a:srcRect l="2212" t="17325" r="92572" b="15582"/>
          <a:stretch/>
        </p:blipFill>
        <p:spPr>
          <a:xfrm>
            <a:off x="268357" y="1192696"/>
            <a:ext cx="636104" cy="45918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63" b="17146" l="4851" r="16536">
                        <a14:foregroundMark x1="14450" y1="7414" x2="14450" y2="7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5" t="4638" r="84012" b="83188"/>
          <a:stretch/>
        </p:blipFill>
        <p:spPr>
          <a:xfrm>
            <a:off x="665922" y="318052"/>
            <a:ext cx="1282148" cy="8348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070" b="99722" l="78299" r="93897">
                        <a14:foregroundMark x1="89724" y1="82298" x2="89724" y2="82298"/>
                        <a14:foregroundMark x1="82473" y1="92400" x2="82473" y2="9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754" t="79566" r="8479" b="4637"/>
          <a:stretch/>
        </p:blipFill>
        <p:spPr>
          <a:xfrm>
            <a:off x="9839738" y="5456582"/>
            <a:ext cx="1311965" cy="10833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6287" y="160598"/>
            <a:ext cx="5601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 smtClean="0">
                <a:solidFill>
                  <a:srgbClr val="7C5401"/>
                </a:solidFill>
                <a:latin typeface="+mj-lt"/>
              </a:rPr>
              <a:t>Thực hành 2</a:t>
            </a:r>
            <a:r>
              <a:rPr lang="vi-VN" sz="2800" b="1" dirty="0" smtClean="0">
                <a:solidFill>
                  <a:srgbClr val="7C5401"/>
                </a:solidFill>
                <a:latin typeface="+mj-lt"/>
              </a:rPr>
              <a:t>   </a:t>
            </a:r>
            <a:r>
              <a:rPr lang="vi-VN" sz="2800" b="1" dirty="0" smtClean="0">
                <a:latin typeface="+mj-lt"/>
              </a:rPr>
              <a:t>Vẽ hình vuông</a:t>
            </a:r>
            <a:endParaRPr lang="en-US" sz="28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11" y="715617"/>
            <a:ext cx="9670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+mj-lt"/>
              </a:rPr>
              <a:t>Vẽ hình vuông ABCD có canh 4cm bằng thước và êke theo hướng dẫn sau:</a:t>
            </a:r>
            <a:endParaRPr lang="en-US" sz="2400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17299" y="1195466"/>
            <a:ext cx="90048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400" b="1" dirty="0" smtClean="0">
                <a:latin typeface="+mj-lt"/>
              </a:rPr>
              <a:t>- Vẽ đoạn thẳng CD = 4cm.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400" b="1" dirty="0" smtClean="0">
                <a:latin typeface="+mj-lt"/>
              </a:rPr>
              <a:t>- Vẽ hai đường thẳng vuông góc với CD tại C và D như hình vẽ.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400" b="1" dirty="0" smtClean="0">
                <a:latin typeface="+mj-lt"/>
              </a:rPr>
              <a:t>- Trên đường thẳng qua C lấy đoạn thẳng CB = 4cm; trên đường thẳng qua D lấy đoạn thẳng DA = 4cm.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400" b="1" dirty="0" smtClean="0">
                <a:latin typeface="+mj-lt"/>
              </a:rPr>
              <a:t>- </a:t>
            </a:r>
            <a:r>
              <a:rPr lang="en-US" sz="2400" b="1" dirty="0" smtClean="0">
                <a:latin typeface="+mj-lt"/>
              </a:rPr>
              <a:t>N</a:t>
            </a:r>
            <a:r>
              <a:rPr lang="vi-VN" sz="2400" b="1" dirty="0" smtClean="0">
                <a:latin typeface="+mj-lt"/>
              </a:rPr>
              <a:t>ối hai điểm A và B ta được hình vuông cần vẽ.</a:t>
            </a:r>
            <a:endParaRPr lang="en-US" sz="2400" b="1" dirty="0">
              <a:latin typeface="+mj-lt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0777" y="1433545"/>
            <a:ext cx="2488390" cy="368665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3127074" y="2024553"/>
            <a:ext cx="2488390" cy="368665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3719857" y="4192951"/>
            <a:ext cx="2488390" cy="3686658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5270136" y="5120203"/>
            <a:ext cx="9481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284425" y="4190273"/>
            <a:ext cx="0" cy="9394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270137" y="4192755"/>
            <a:ext cx="9481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202843" y="4190273"/>
            <a:ext cx="0" cy="9299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6159878" y="4152853"/>
            <a:ext cx="84702" cy="847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245250" y="4151268"/>
            <a:ext cx="84702" cy="847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242880" y="5082446"/>
            <a:ext cx="84702" cy="847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161599" y="5077852"/>
            <a:ext cx="84702" cy="847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919135" y="4896162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 smtClean="0">
                <a:latin typeface="+mj-lt"/>
              </a:rPr>
              <a:t>D</a:t>
            </a:r>
            <a:endParaRPr lang="en-US" sz="2000" dirty="0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23805" y="4891584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>
                <a:latin typeface="+mj-lt"/>
              </a:rPr>
              <a:t>C</a:t>
            </a:r>
            <a:endParaRPr lang="en-US" sz="2000" dirty="0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29099" y="3983545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 smtClean="0">
                <a:latin typeface="+mj-lt"/>
              </a:rPr>
              <a:t>A</a:t>
            </a:r>
            <a:endParaRPr lang="en-US" sz="2000" dirty="0"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91334" y="394757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>
                <a:latin typeface="+mj-lt"/>
              </a:rPr>
              <a:t>B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865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38" grpId="0" animBg="1"/>
      <p:bldP spid="39" grpId="0" animBg="1"/>
      <p:bldP spid="40" grpId="0" animBg="1"/>
      <p:bldP spid="41" grpId="0" animBg="1"/>
      <p:bldP spid="19" grpId="0"/>
      <p:bldP spid="42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634" y="-33545"/>
            <a:ext cx="12251634" cy="689154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093304" y="268357"/>
            <a:ext cx="10813774" cy="6311347"/>
          </a:xfrm>
          <a:prstGeom prst="roundRect">
            <a:avLst>
              <a:gd name="adj" fmla="val 761"/>
            </a:avLst>
          </a:prstGeom>
          <a:solidFill>
            <a:srgbClr val="F5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61661" y="1699592"/>
            <a:ext cx="9183755" cy="4303643"/>
          </a:xfrm>
          <a:prstGeom prst="rect">
            <a:avLst/>
          </a:prstGeom>
          <a:solidFill>
            <a:srgbClr val="F4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195" b="37071" l="76342" r="94476">
                        <a14:foregroundMark x1="89005" y1="18628" x2="89005" y2="18628"/>
                      </a14:backgroundRemoval>
                    </a14:imgEffect>
                  </a14:imgLayer>
                </a14:imgProps>
              </a:ext>
            </a:extLst>
          </a:blip>
          <a:srcRect l="76525" t="9565" r="5666" b="62174"/>
          <a:stretch/>
        </p:blipFill>
        <p:spPr>
          <a:xfrm>
            <a:off x="9322905" y="655982"/>
            <a:ext cx="2176670" cy="193813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422400" y="872068"/>
            <a:ext cx="3119967" cy="777830"/>
          </a:xfrm>
          <a:prstGeom prst="roundRect">
            <a:avLst/>
          </a:prstGeom>
          <a:solidFill>
            <a:srgbClr val="C1D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Thực hành 3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865" b="90825" l="78843" r="90568"/>
                    </a14:imgEffect>
                  </a14:imgLayer>
                </a14:imgProps>
              </a:ext>
            </a:extLst>
          </a:blip>
          <a:srcRect l="78640" t="73913" r="9162" b="9131"/>
          <a:stretch/>
        </p:blipFill>
        <p:spPr>
          <a:xfrm>
            <a:off x="9581322" y="5068957"/>
            <a:ext cx="1490869" cy="116287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7335078" y="2932043"/>
            <a:ext cx="0" cy="2782957"/>
          </a:xfrm>
          <a:prstGeom prst="line">
            <a:avLst/>
          </a:prstGeom>
          <a:ln w="57150">
            <a:solidFill>
              <a:srgbClr val="E4AE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5968169" y="4297015"/>
            <a:ext cx="0" cy="2782957"/>
          </a:xfrm>
          <a:prstGeom prst="line">
            <a:avLst/>
          </a:prstGeom>
          <a:ln w="57150">
            <a:solidFill>
              <a:srgbClr val="E4AE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956425" y="5324476"/>
            <a:ext cx="378653" cy="364018"/>
          </a:xfrm>
          <a:prstGeom prst="rect">
            <a:avLst/>
          </a:prstGeom>
          <a:noFill/>
          <a:ln w="19050">
            <a:solidFill>
              <a:srgbClr val="9E74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651726" y="1913283"/>
            <a:ext cx="82774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Vẽ hình dưới đây vào vở rồi vẽ thêm để được hình vuông.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475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548</Words>
  <Application>Microsoft Office PowerPoint</Application>
  <PresentationFormat>Widescreen</PresentationFormat>
  <Paragraphs>78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Times New Roman</vt:lpstr>
      <vt:lpstr>VNI-Lithos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DELL</cp:lastModifiedBy>
  <cp:revision>13</cp:revision>
  <dcterms:created xsi:type="dcterms:W3CDTF">2025-09-04T05:41:35Z</dcterms:created>
  <dcterms:modified xsi:type="dcterms:W3CDTF">2025-09-11T08:31:06Z</dcterms:modified>
</cp:coreProperties>
</file>